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669A-794E-4AC9-AF4E-90F6B5F3C353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39D4-D53C-4F12-A23F-28CD84490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4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FBE8-FAAD-4040-BF74-3C094F106F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76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FBE8-FAAD-4040-BF74-3C094F106F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0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FBE8-FAAD-4040-BF74-3C094F106F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5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FBE8-FAAD-4040-BF74-3C094F106F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5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1986" y="323508"/>
            <a:ext cx="122987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09996E58-188A-44B3-BF08-CCEFAFB54BD5}"/>
              </a:ext>
            </a:extLst>
          </p:cNvPr>
          <p:cNvSpPr/>
          <p:nvPr/>
        </p:nvSpPr>
        <p:spPr>
          <a:xfrm>
            <a:off x="332185" y="260351"/>
            <a:ext cx="6750844" cy="5016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竞业达西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地块概况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E33280D-6AC0-46B9-AC92-835BEE53B7D8}"/>
              </a:ext>
            </a:extLst>
          </p:cNvPr>
          <p:cNvSpPr txBox="1"/>
          <p:nvPr/>
        </p:nvSpPr>
        <p:spPr>
          <a:xfrm>
            <a:off x="332185" y="944506"/>
            <a:ext cx="8658945" cy="1121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地块南临葡萄大道，西临泰山南路，北临渭河道，东临大数据产业园；地块面积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净用地面积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9D80FC7-F2C3-458C-A1CA-787CB29F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9" b="3501"/>
          <a:stretch/>
        </p:blipFill>
        <p:spPr>
          <a:xfrm>
            <a:off x="340866" y="2224964"/>
            <a:ext cx="5850557" cy="4435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星形: 五角 8">
            <a:extLst>
              <a:ext uri="{FF2B5EF4-FFF2-40B4-BE49-F238E27FC236}">
                <a16:creationId xmlns:a16="http://schemas.microsoft.com/office/drawing/2014/main" xmlns="" id="{8C91F1AF-4FF1-4196-A9C5-1C11F608DC94}"/>
              </a:ext>
            </a:extLst>
          </p:cNvPr>
          <p:cNvSpPr/>
          <p:nvPr/>
        </p:nvSpPr>
        <p:spPr>
          <a:xfrm>
            <a:off x="2388156" y="4919788"/>
            <a:ext cx="312420" cy="41656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9B0E8597-F9C4-4EC3-9807-2E86B1CB2298}"/>
              </a:ext>
            </a:extLst>
          </p:cNvPr>
          <p:cNvSpPr txBox="1"/>
          <p:nvPr/>
        </p:nvSpPr>
        <p:spPr>
          <a:xfrm>
            <a:off x="1560315" y="57830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项目位置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756020B-EAEB-42BA-889F-420B38F62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77" r="10559"/>
          <a:stretch/>
        </p:blipFill>
        <p:spPr>
          <a:xfrm>
            <a:off x="6239461" y="2224964"/>
            <a:ext cx="2753754" cy="4435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D090F7C2-4151-4186-A28C-2F2C4959FEC1}"/>
              </a:ext>
            </a:extLst>
          </p:cNvPr>
          <p:cNvSpPr/>
          <p:nvPr/>
        </p:nvSpPr>
        <p:spPr>
          <a:xfrm>
            <a:off x="6861810" y="3931920"/>
            <a:ext cx="369570" cy="767080"/>
          </a:xfrm>
          <a:custGeom>
            <a:avLst/>
            <a:gdLst>
              <a:gd name="connsiteX0" fmla="*/ 0 w 492760"/>
              <a:gd name="connsiteY0" fmla="*/ 121920 h 767080"/>
              <a:gd name="connsiteX1" fmla="*/ 35560 w 492760"/>
              <a:gd name="connsiteY1" fmla="*/ 66040 h 767080"/>
              <a:gd name="connsiteX2" fmla="*/ 381000 w 492760"/>
              <a:gd name="connsiteY2" fmla="*/ 0 h 767080"/>
              <a:gd name="connsiteX3" fmla="*/ 492760 w 492760"/>
              <a:gd name="connsiteY3" fmla="*/ 731520 h 767080"/>
              <a:gd name="connsiteX4" fmla="*/ 233680 w 492760"/>
              <a:gd name="connsiteY4" fmla="*/ 767080 h 767080"/>
              <a:gd name="connsiteX5" fmla="*/ 213360 w 492760"/>
              <a:gd name="connsiteY5" fmla="*/ 751840 h 767080"/>
              <a:gd name="connsiteX6" fmla="*/ 0 w 492760"/>
              <a:gd name="connsiteY6" fmla="*/ 121920 h 7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0" h="767080">
                <a:moveTo>
                  <a:pt x="0" y="121920"/>
                </a:moveTo>
                <a:lnTo>
                  <a:pt x="35560" y="66040"/>
                </a:lnTo>
                <a:lnTo>
                  <a:pt x="381000" y="0"/>
                </a:lnTo>
                <a:lnTo>
                  <a:pt x="492760" y="731520"/>
                </a:lnTo>
                <a:lnTo>
                  <a:pt x="233680" y="767080"/>
                </a:lnTo>
                <a:lnTo>
                  <a:pt x="213360" y="751840"/>
                </a:lnTo>
                <a:lnTo>
                  <a:pt x="0" y="12192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39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09996E58-188A-44B3-BF08-CCEFAFB54BD5}"/>
              </a:ext>
            </a:extLst>
          </p:cNvPr>
          <p:cNvSpPr/>
          <p:nvPr/>
        </p:nvSpPr>
        <p:spPr>
          <a:xfrm>
            <a:off x="332185" y="260351"/>
            <a:ext cx="6750844" cy="5016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竞业达西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周边配套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E33280D-6AC0-46B9-AC92-835BEE53B7D8}"/>
              </a:ext>
            </a:extLst>
          </p:cNvPr>
          <p:cNvSpPr txBox="1"/>
          <p:nvPr/>
        </p:nvSpPr>
        <p:spPr>
          <a:xfrm>
            <a:off x="342735" y="944564"/>
            <a:ext cx="2478595" cy="5612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周边配套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交通便捷 人才聚集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对外交通：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对外交通便捷，紧邻葡萄大道，距离东花园高速口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分钟车程，到东花园北高铁站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分钟车程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人才资源：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地块位于怀来新城产业示范区数字样板街中段，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周边形象氛围好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，紧邻软件基地，未来将吸引大批高端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人才聚集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生活配套：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距离东花园镇约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公里，生活配套成熟，涵盖医院、超市、餐馆等，距离皇冠假日酒店约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教育配套：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3km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内包含两所已建成中小学，距离幸福学校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公里，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年启动建设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景观配套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：临近葡萄大道生态绿廊，地块周边生态绿化好；距离中央公园及官厅湖均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5km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D841D2D-0A36-43AB-B867-D83E7A1CF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768" y="944564"/>
            <a:ext cx="6069167" cy="5653087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A6FB250A-3A0E-4DEC-A7EA-0A746CA3FB25}"/>
              </a:ext>
            </a:extLst>
          </p:cNvPr>
          <p:cNvSpPr/>
          <p:nvPr/>
        </p:nvSpPr>
        <p:spPr>
          <a:xfrm>
            <a:off x="2935224" y="3462528"/>
            <a:ext cx="6062472" cy="1901952"/>
          </a:xfrm>
          <a:custGeom>
            <a:avLst/>
            <a:gdLst>
              <a:gd name="connsiteX0" fmla="*/ 0 w 8083296"/>
              <a:gd name="connsiteY0" fmla="*/ 1901952 h 1901952"/>
              <a:gd name="connsiteX1" fmla="*/ 1054608 w 8083296"/>
              <a:gd name="connsiteY1" fmla="*/ 1828800 h 1901952"/>
              <a:gd name="connsiteX2" fmla="*/ 2566416 w 8083296"/>
              <a:gd name="connsiteY2" fmla="*/ 1664208 h 1901952"/>
              <a:gd name="connsiteX3" fmla="*/ 3712464 w 8083296"/>
              <a:gd name="connsiteY3" fmla="*/ 1517904 h 1901952"/>
              <a:gd name="connsiteX4" fmla="*/ 4785360 w 8083296"/>
              <a:gd name="connsiteY4" fmla="*/ 1341120 h 1901952"/>
              <a:gd name="connsiteX5" fmla="*/ 6803136 w 8083296"/>
              <a:gd name="connsiteY5" fmla="*/ 597408 h 1901952"/>
              <a:gd name="connsiteX6" fmla="*/ 7510272 w 8083296"/>
              <a:gd name="connsiteY6" fmla="*/ 353568 h 1901952"/>
              <a:gd name="connsiteX7" fmla="*/ 8083296 w 8083296"/>
              <a:gd name="connsiteY7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3296" h="1901952">
                <a:moveTo>
                  <a:pt x="0" y="1901952"/>
                </a:moveTo>
                <a:lnTo>
                  <a:pt x="1054608" y="1828800"/>
                </a:lnTo>
                <a:lnTo>
                  <a:pt x="2566416" y="1664208"/>
                </a:lnTo>
                <a:lnTo>
                  <a:pt x="3712464" y="1517904"/>
                </a:lnTo>
                <a:lnTo>
                  <a:pt x="4785360" y="1341120"/>
                </a:lnTo>
                <a:lnTo>
                  <a:pt x="6803136" y="597408"/>
                </a:lnTo>
                <a:lnTo>
                  <a:pt x="7510272" y="353568"/>
                </a:lnTo>
                <a:lnTo>
                  <a:pt x="8083296" y="0"/>
                </a:ln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76A64BB2-AD85-42E7-B523-5804251602A9}"/>
              </a:ext>
            </a:extLst>
          </p:cNvPr>
          <p:cNvSpPr/>
          <p:nvPr/>
        </p:nvSpPr>
        <p:spPr>
          <a:xfrm>
            <a:off x="4857750" y="2773680"/>
            <a:ext cx="1040130" cy="3810000"/>
          </a:xfrm>
          <a:custGeom>
            <a:avLst/>
            <a:gdLst>
              <a:gd name="connsiteX0" fmla="*/ 0 w 1348740"/>
              <a:gd name="connsiteY0" fmla="*/ 0 h 3657600"/>
              <a:gd name="connsiteX1" fmla="*/ 373380 w 1348740"/>
              <a:gd name="connsiteY1" fmla="*/ 1066800 h 3657600"/>
              <a:gd name="connsiteX2" fmla="*/ 708660 w 1348740"/>
              <a:gd name="connsiteY2" fmla="*/ 2110740 h 3657600"/>
              <a:gd name="connsiteX3" fmla="*/ 998220 w 1348740"/>
              <a:gd name="connsiteY3" fmla="*/ 3025140 h 3657600"/>
              <a:gd name="connsiteX4" fmla="*/ 1120140 w 1348740"/>
              <a:gd name="connsiteY4" fmla="*/ 3337560 h 3657600"/>
              <a:gd name="connsiteX5" fmla="*/ 1318260 w 1348740"/>
              <a:gd name="connsiteY5" fmla="*/ 3596640 h 3657600"/>
              <a:gd name="connsiteX6" fmla="*/ 1348740 w 1348740"/>
              <a:gd name="connsiteY6" fmla="*/ 3657600 h 3657600"/>
              <a:gd name="connsiteX0" fmla="*/ 0 w 1379220"/>
              <a:gd name="connsiteY0" fmla="*/ 0 h 3825240"/>
              <a:gd name="connsiteX1" fmla="*/ 403860 w 1379220"/>
              <a:gd name="connsiteY1" fmla="*/ 1234440 h 3825240"/>
              <a:gd name="connsiteX2" fmla="*/ 739140 w 1379220"/>
              <a:gd name="connsiteY2" fmla="*/ 2278380 h 3825240"/>
              <a:gd name="connsiteX3" fmla="*/ 1028700 w 1379220"/>
              <a:gd name="connsiteY3" fmla="*/ 3192780 h 3825240"/>
              <a:gd name="connsiteX4" fmla="*/ 1150620 w 1379220"/>
              <a:gd name="connsiteY4" fmla="*/ 3505200 h 3825240"/>
              <a:gd name="connsiteX5" fmla="*/ 1348740 w 1379220"/>
              <a:gd name="connsiteY5" fmla="*/ 3764280 h 3825240"/>
              <a:gd name="connsiteX6" fmla="*/ 1379220 w 1379220"/>
              <a:gd name="connsiteY6" fmla="*/ 3825240 h 3825240"/>
              <a:gd name="connsiteX0" fmla="*/ 0 w 1386840"/>
              <a:gd name="connsiteY0" fmla="*/ 0 h 3810000"/>
              <a:gd name="connsiteX1" fmla="*/ 411480 w 1386840"/>
              <a:gd name="connsiteY1" fmla="*/ 1219200 h 3810000"/>
              <a:gd name="connsiteX2" fmla="*/ 746760 w 1386840"/>
              <a:gd name="connsiteY2" fmla="*/ 2263140 h 3810000"/>
              <a:gd name="connsiteX3" fmla="*/ 1036320 w 1386840"/>
              <a:gd name="connsiteY3" fmla="*/ 3177540 h 3810000"/>
              <a:gd name="connsiteX4" fmla="*/ 1158240 w 1386840"/>
              <a:gd name="connsiteY4" fmla="*/ 3489960 h 3810000"/>
              <a:gd name="connsiteX5" fmla="*/ 1356360 w 1386840"/>
              <a:gd name="connsiteY5" fmla="*/ 3749040 h 3810000"/>
              <a:gd name="connsiteX6" fmla="*/ 1386840 w 1386840"/>
              <a:gd name="connsiteY6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840" h="3810000">
                <a:moveTo>
                  <a:pt x="0" y="0"/>
                </a:moveTo>
                <a:lnTo>
                  <a:pt x="411480" y="1219200"/>
                </a:lnTo>
                <a:lnTo>
                  <a:pt x="746760" y="2263140"/>
                </a:lnTo>
                <a:lnTo>
                  <a:pt x="1036320" y="3177540"/>
                </a:lnTo>
                <a:lnTo>
                  <a:pt x="1158240" y="3489960"/>
                </a:lnTo>
                <a:lnTo>
                  <a:pt x="1356360" y="3749040"/>
                </a:lnTo>
                <a:lnTo>
                  <a:pt x="1386840" y="3810000"/>
                </a:ln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1DC51033-79CE-4886-9F1A-F1E056F81A04}"/>
              </a:ext>
            </a:extLst>
          </p:cNvPr>
          <p:cNvSpPr/>
          <p:nvPr/>
        </p:nvSpPr>
        <p:spPr>
          <a:xfrm>
            <a:off x="2931795" y="1694124"/>
            <a:ext cx="6069330" cy="2984557"/>
          </a:xfrm>
          <a:custGeom>
            <a:avLst/>
            <a:gdLst>
              <a:gd name="connsiteX0" fmla="*/ 0 w 8092440"/>
              <a:gd name="connsiteY0" fmla="*/ 2984557 h 2984557"/>
              <a:gd name="connsiteX1" fmla="*/ 800100 w 8092440"/>
              <a:gd name="connsiteY1" fmla="*/ 2946457 h 2984557"/>
              <a:gd name="connsiteX2" fmla="*/ 1905000 w 8092440"/>
              <a:gd name="connsiteY2" fmla="*/ 2603557 h 2984557"/>
              <a:gd name="connsiteX3" fmla="*/ 3604260 w 8092440"/>
              <a:gd name="connsiteY3" fmla="*/ 2093017 h 2984557"/>
              <a:gd name="connsiteX4" fmla="*/ 5280660 w 8092440"/>
              <a:gd name="connsiteY4" fmla="*/ 1567237 h 2984557"/>
              <a:gd name="connsiteX5" fmla="*/ 5989320 w 8092440"/>
              <a:gd name="connsiteY5" fmla="*/ 1254817 h 2984557"/>
              <a:gd name="connsiteX6" fmla="*/ 6736080 w 8092440"/>
              <a:gd name="connsiteY6" fmla="*/ 713797 h 2984557"/>
              <a:gd name="connsiteX7" fmla="*/ 7269480 w 8092440"/>
              <a:gd name="connsiteY7" fmla="*/ 256597 h 2984557"/>
              <a:gd name="connsiteX8" fmla="*/ 7795260 w 8092440"/>
              <a:gd name="connsiteY8" fmla="*/ 20377 h 2984557"/>
              <a:gd name="connsiteX9" fmla="*/ 8092440 w 8092440"/>
              <a:gd name="connsiteY9" fmla="*/ 27997 h 298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2440" h="2984557">
                <a:moveTo>
                  <a:pt x="0" y="2984557"/>
                </a:moveTo>
                <a:lnTo>
                  <a:pt x="800100" y="2946457"/>
                </a:lnTo>
                <a:cubicBezTo>
                  <a:pt x="1117600" y="2882957"/>
                  <a:pt x="1905000" y="2603557"/>
                  <a:pt x="1905000" y="2603557"/>
                </a:cubicBezTo>
                <a:lnTo>
                  <a:pt x="3604260" y="2093017"/>
                </a:lnTo>
                <a:cubicBezTo>
                  <a:pt x="4166870" y="1920297"/>
                  <a:pt x="4883150" y="1706937"/>
                  <a:pt x="5280660" y="1567237"/>
                </a:cubicBezTo>
                <a:cubicBezTo>
                  <a:pt x="5678170" y="1427537"/>
                  <a:pt x="5746750" y="1397057"/>
                  <a:pt x="5989320" y="1254817"/>
                </a:cubicBezTo>
                <a:cubicBezTo>
                  <a:pt x="6231890" y="1112577"/>
                  <a:pt x="6522720" y="880167"/>
                  <a:pt x="6736080" y="713797"/>
                </a:cubicBezTo>
                <a:cubicBezTo>
                  <a:pt x="6949440" y="547427"/>
                  <a:pt x="7092950" y="372167"/>
                  <a:pt x="7269480" y="256597"/>
                </a:cubicBezTo>
                <a:cubicBezTo>
                  <a:pt x="7446010" y="141027"/>
                  <a:pt x="7658100" y="58477"/>
                  <a:pt x="7795260" y="20377"/>
                </a:cubicBezTo>
                <a:cubicBezTo>
                  <a:pt x="7932420" y="-17723"/>
                  <a:pt x="8012430" y="5137"/>
                  <a:pt x="8092440" y="27997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09FB15ED-D7CE-4254-94B2-C89A393BF27F}"/>
              </a:ext>
            </a:extLst>
          </p:cNvPr>
          <p:cNvSpPr/>
          <p:nvPr/>
        </p:nvSpPr>
        <p:spPr>
          <a:xfrm>
            <a:off x="4709160" y="3965937"/>
            <a:ext cx="502920" cy="265825"/>
          </a:xfrm>
          <a:custGeom>
            <a:avLst/>
            <a:gdLst>
              <a:gd name="connsiteX0" fmla="*/ 0 w 670560"/>
              <a:gd name="connsiteY0" fmla="*/ 198394 h 265825"/>
              <a:gd name="connsiteX1" fmla="*/ 152400 w 670560"/>
              <a:gd name="connsiteY1" fmla="*/ 105049 h 265825"/>
              <a:gd name="connsiteX2" fmla="*/ 205740 w 670560"/>
              <a:gd name="connsiteY2" fmla="*/ 9799 h 265825"/>
              <a:gd name="connsiteX3" fmla="*/ 289560 w 670560"/>
              <a:gd name="connsiteY3" fmla="*/ 25039 h 265825"/>
              <a:gd name="connsiteX4" fmla="*/ 405765 w 670560"/>
              <a:gd name="connsiteY4" fmla="*/ 204109 h 265825"/>
              <a:gd name="connsiteX5" fmla="*/ 535305 w 670560"/>
              <a:gd name="connsiteY5" fmla="*/ 265069 h 265825"/>
              <a:gd name="connsiteX6" fmla="*/ 670560 w 670560"/>
              <a:gd name="connsiteY6" fmla="*/ 232684 h 2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" h="265825">
                <a:moveTo>
                  <a:pt x="0" y="198394"/>
                </a:moveTo>
                <a:cubicBezTo>
                  <a:pt x="59055" y="167437"/>
                  <a:pt x="118110" y="136481"/>
                  <a:pt x="152400" y="105049"/>
                </a:cubicBezTo>
                <a:cubicBezTo>
                  <a:pt x="186690" y="73617"/>
                  <a:pt x="182880" y="23134"/>
                  <a:pt x="205740" y="9799"/>
                </a:cubicBezTo>
                <a:cubicBezTo>
                  <a:pt x="228600" y="-3536"/>
                  <a:pt x="256223" y="-7346"/>
                  <a:pt x="289560" y="25039"/>
                </a:cubicBezTo>
                <a:cubicBezTo>
                  <a:pt x="322897" y="57424"/>
                  <a:pt x="364808" y="164104"/>
                  <a:pt x="405765" y="204109"/>
                </a:cubicBezTo>
                <a:cubicBezTo>
                  <a:pt x="446722" y="244114"/>
                  <a:pt x="491173" y="260307"/>
                  <a:pt x="535305" y="265069"/>
                </a:cubicBezTo>
                <a:cubicBezTo>
                  <a:pt x="579438" y="269832"/>
                  <a:pt x="624999" y="251258"/>
                  <a:pt x="670560" y="232684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57B3628F-5452-4DED-852E-CDFBA48A2E6D}"/>
              </a:ext>
            </a:extLst>
          </p:cNvPr>
          <p:cNvSpPr/>
          <p:nvPr/>
        </p:nvSpPr>
        <p:spPr>
          <a:xfrm>
            <a:off x="5010006" y="4002406"/>
            <a:ext cx="89203" cy="207645"/>
          </a:xfrm>
          <a:custGeom>
            <a:avLst/>
            <a:gdLst>
              <a:gd name="connsiteX0" fmla="*/ 128354 w 128354"/>
              <a:gd name="connsiteY0" fmla="*/ 0 h 207645"/>
              <a:gd name="connsiteX1" fmla="*/ 14054 w 128354"/>
              <a:gd name="connsiteY1" fmla="*/ 85725 h 207645"/>
              <a:gd name="connsiteX2" fmla="*/ 8339 w 128354"/>
              <a:gd name="connsiteY2" fmla="*/ 133350 h 207645"/>
              <a:gd name="connsiteX3" fmla="*/ 73109 w 128354"/>
              <a:gd name="connsiteY3" fmla="*/ 207645 h 207645"/>
              <a:gd name="connsiteX0" fmla="*/ 123593 w 123593"/>
              <a:gd name="connsiteY0" fmla="*/ 0 h 207645"/>
              <a:gd name="connsiteX1" fmla="*/ 20723 w 123593"/>
              <a:gd name="connsiteY1" fmla="*/ 72390 h 207645"/>
              <a:gd name="connsiteX2" fmla="*/ 3578 w 123593"/>
              <a:gd name="connsiteY2" fmla="*/ 133350 h 207645"/>
              <a:gd name="connsiteX3" fmla="*/ 68348 w 123593"/>
              <a:gd name="connsiteY3" fmla="*/ 207645 h 207645"/>
              <a:gd name="connsiteX0" fmla="*/ 117880 w 117880"/>
              <a:gd name="connsiteY0" fmla="*/ 0 h 207645"/>
              <a:gd name="connsiteX1" fmla="*/ 15010 w 117880"/>
              <a:gd name="connsiteY1" fmla="*/ 72390 h 207645"/>
              <a:gd name="connsiteX2" fmla="*/ 5485 w 117880"/>
              <a:gd name="connsiteY2" fmla="*/ 131445 h 207645"/>
              <a:gd name="connsiteX3" fmla="*/ 62635 w 117880"/>
              <a:gd name="connsiteY3" fmla="*/ 207645 h 207645"/>
              <a:gd name="connsiteX0" fmla="*/ 112395 w 112395"/>
              <a:gd name="connsiteY0" fmla="*/ 0 h 207645"/>
              <a:gd name="connsiteX1" fmla="*/ 0 w 112395"/>
              <a:gd name="connsiteY1" fmla="*/ 131445 h 207645"/>
              <a:gd name="connsiteX2" fmla="*/ 57150 w 112395"/>
              <a:gd name="connsiteY2" fmla="*/ 207645 h 207645"/>
              <a:gd name="connsiteX0" fmla="*/ 118110 w 118110"/>
              <a:gd name="connsiteY0" fmla="*/ 0 h 207645"/>
              <a:gd name="connsiteX1" fmla="*/ 0 w 118110"/>
              <a:gd name="connsiteY1" fmla="*/ 108585 h 207645"/>
              <a:gd name="connsiteX2" fmla="*/ 62865 w 118110"/>
              <a:gd name="connsiteY2" fmla="*/ 207645 h 207645"/>
              <a:gd name="connsiteX0" fmla="*/ 120819 w 120819"/>
              <a:gd name="connsiteY0" fmla="*/ 0 h 207645"/>
              <a:gd name="connsiteX1" fmla="*/ 2709 w 120819"/>
              <a:gd name="connsiteY1" fmla="*/ 108585 h 207645"/>
              <a:gd name="connsiteX2" fmla="*/ 65574 w 120819"/>
              <a:gd name="connsiteY2" fmla="*/ 207645 h 207645"/>
              <a:gd name="connsiteX0" fmla="*/ 118111 w 118111"/>
              <a:gd name="connsiteY0" fmla="*/ 0 h 207645"/>
              <a:gd name="connsiteX1" fmla="*/ 1 w 118111"/>
              <a:gd name="connsiteY1" fmla="*/ 108585 h 207645"/>
              <a:gd name="connsiteX2" fmla="*/ 62866 w 118111"/>
              <a:gd name="connsiteY2" fmla="*/ 207645 h 207645"/>
              <a:gd name="connsiteX0" fmla="*/ 118937 w 118937"/>
              <a:gd name="connsiteY0" fmla="*/ 0 h 207645"/>
              <a:gd name="connsiteX1" fmla="*/ 827 w 118937"/>
              <a:gd name="connsiteY1" fmla="*/ 108585 h 207645"/>
              <a:gd name="connsiteX2" fmla="*/ 63692 w 118937"/>
              <a:gd name="connsiteY2" fmla="*/ 207645 h 20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937" h="207645">
                <a:moveTo>
                  <a:pt x="118937" y="0"/>
                </a:moveTo>
                <a:cubicBezTo>
                  <a:pt x="95522" y="27385"/>
                  <a:pt x="8129" y="39688"/>
                  <a:pt x="827" y="108585"/>
                </a:cubicBezTo>
                <a:cubicBezTo>
                  <a:pt x="-6475" y="177482"/>
                  <a:pt x="36228" y="180657"/>
                  <a:pt x="63692" y="207645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7F09453E-260E-4E6C-B7CF-1F7254360F0D}"/>
              </a:ext>
            </a:extLst>
          </p:cNvPr>
          <p:cNvSpPr/>
          <p:nvPr/>
        </p:nvSpPr>
        <p:spPr>
          <a:xfrm>
            <a:off x="4799171" y="4103340"/>
            <a:ext cx="222885" cy="72420"/>
          </a:xfrm>
          <a:custGeom>
            <a:avLst/>
            <a:gdLst>
              <a:gd name="connsiteX0" fmla="*/ 0 w 297180"/>
              <a:gd name="connsiteY0" fmla="*/ 24795 h 72420"/>
              <a:gd name="connsiteX1" fmla="*/ 160020 w 297180"/>
              <a:gd name="connsiteY1" fmla="*/ 30 h 72420"/>
              <a:gd name="connsiteX2" fmla="*/ 220980 w 297180"/>
              <a:gd name="connsiteY2" fmla="*/ 20985 h 72420"/>
              <a:gd name="connsiteX3" fmla="*/ 297180 w 297180"/>
              <a:gd name="connsiteY3" fmla="*/ 72420 h 7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" h="72420">
                <a:moveTo>
                  <a:pt x="0" y="24795"/>
                </a:moveTo>
                <a:cubicBezTo>
                  <a:pt x="61595" y="12730"/>
                  <a:pt x="123190" y="665"/>
                  <a:pt x="160020" y="30"/>
                </a:cubicBezTo>
                <a:cubicBezTo>
                  <a:pt x="196850" y="-605"/>
                  <a:pt x="198120" y="8920"/>
                  <a:pt x="220980" y="20985"/>
                </a:cubicBezTo>
                <a:cubicBezTo>
                  <a:pt x="243840" y="33050"/>
                  <a:pt x="270510" y="52735"/>
                  <a:pt x="297180" y="72420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D8C952B8-A2FC-446D-A13A-4C764F85DBD8}"/>
              </a:ext>
            </a:extLst>
          </p:cNvPr>
          <p:cNvSpPr/>
          <p:nvPr/>
        </p:nvSpPr>
        <p:spPr>
          <a:xfrm>
            <a:off x="4850366" y="3966211"/>
            <a:ext cx="63106" cy="108959"/>
          </a:xfrm>
          <a:custGeom>
            <a:avLst/>
            <a:gdLst>
              <a:gd name="connsiteX0" fmla="*/ 61281 w 84141"/>
              <a:gd name="connsiteY0" fmla="*/ 0 h 108959"/>
              <a:gd name="connsiteX1" fmla="*/ 2226 w 84141"/>
              <a:gd name="connsiteY1" fmla="*/ 38100 h 108959"/>
              <a:gd name="connsiteX2" fmla="*/ 19371 w 84141"/>
              <a:gd name="connsiteY2" fmla="*/ 93345 h 108959"/>
              <a:gd name="connsiteX3" fmla="*/ 84141 w 84141"/>
              <a:gd name="connsiteY3" fmla="*/ 108585 h 10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1" h="108959">
                <a:moveTo>
                  <a:pt x="61281" y="0"/>
                </a:moveTo>
                <a:cubicBezTo>
                  <a:pt x="35246" y="11271"/>
                  <a:pt x="9211" y="22543"/>
                  <a:pt x="2226" y="38100"/>
                </a:cubicBezTo>
                <a:cubicBezTo>
                  <a:pt x="-4759" y="53657"/>
                  <a:pt x="5718" y="81598"/>
                  <a:pt x="19371" y="93345"/>
                </a:cubicBezTo>
                <a:cubicBezTo>
                  <a:pt x="33023" y="105093"/>
                  <a:pt x="68266" y="110490"/>
                  <a:pt x="84141" y="108585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AEB9C655-9567-4C09-B7B4-3FE671912193}"/>
              </a:ext>
            </a:extLst>
          </p:cNvPr>
          <p:cNvSpPr/>
          <p:nvPr/>
        </p:nvSpPr>
        <p:spPr>
          <a:xfrm>
            <a:off x="2920365" y="1417320"/>
            <a:ext cx="3246120" cy="2720340"/>
          </a:xfrm>
          <a:custGeom>
            <a:avLst/>
            <a:gdLst>
              <a:gd name="connsiteX0" fmla="*/ 0 w 4328160"/>
              <a:gd name="connsiteY0" fmla="*/ 2720340 h 2720340"/>
              <a:gd name="connsiteX1" fmla="*/ 1051560 w 4328160"/>
              <a:gd name="connsiteY1" fmla="*/ 2407920 h 2720340"/>
              <a:gd name="connsiteX2" fmla="*/ 1973580 w 4328160"/>
              <a:gd name="connsiteY2" fmla="*/ 1729740 h 2720340"/>
              <a:gd name="connsiteX3" fmla="*/ 2910840 w 4328160"/>
              <a:gd name="connsiteY3" fmla="*/ 1089660 h 2720340"/>
              <a:gd name="connsiteX4" fmla="*/ 4076700 w 4328160"/>
              <a:gd name="connsiteY4" fmla="*/ 228600 h 2720340"/>
              <a:gd name="connsiteX5" fmla="*/ 4328160 w 4328160"/>
              <a:gd name="connsiteY5" fmla="*/ 0 h 2720340"/>
              <a:gd name="connsiteX0" fmla="*/ 0 w 4328160"/>
              <a:gd name="connsiteY0" fmla="*/ 2720340 h 2720340"/>
              <a:gd name="connsiteX1" fmla="*/ 1028700 w 4328160"/>
              <a:gd name="connsiteY1" fmla="*/ 2362200 h 2720340"/>
              <a:gd name="connsiteX2" fmla="*/ 1973580 w 4328160"/>
              <a:gd name="connsiteY2" fmla="*/ 1729740 h 2720340"/>
              <a:gd name="connsiteX3" fmla="*/ 2910840 w 4328160"/>
              <a:gd name="connsiteY3" fmla="*/ 1089660 h 2720340"/>
              <a:gd name="connsiteX4" fmla="*/ 4076700 w 4328160"/>
              <a:gd name="connsiteY4" fmla="*/ 228600 h 2720340"/>
              <a:gd name="connsiteX5" fmla="*/ 4328160 w 4328160"/>
              <a:gd name="connsiteY5" fmla="*/ 0 h 272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160" h="2720340">
                <a:moveTo>
                  <a:pt x="0" y="2720340"/>
                </a:moveTo>
                <a:lnTo>
                  <a:pt x="1028700" y="2362200"/>
                </a:lnTo>
                <a:lnTo>
                  <a:pt x="1973580" y="1729740"/>
                </a:lnTo>
                <a:lnTo>
                  <a:pt x="2910840" y="1089660"/>
                </a:lnTo>
                <a:lnTo>
                  <a:pt x="4076700" y="228600"/>
                </a:lnTo>
                <a:lnTo>
                  <a:pt x="4328160" y="0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E8291772-D296-4425-A08A-CA58A7460975}"/>
              </a:ext>
            </a:extLst>
          </p:cNvPr>
          <p:cNvSpPr/>
          <p:nvPr/>
        </p:nvSpPr>
        <p:spPr>
          <a:xfrm>
            <a:off x="4583430" y="3032760"/>
            <a:ext cx="548640" cy="891540"/>
          </a:xfrm>
          <a:custGeom>
            <a:avLst/>
            <a:gdLst>
              <a:gd name="connsiteX0" fmla="*/ 0 w 731520"/>
              <a:gd name="connsiteY0" fmla="*/ 0 h 891540"/>
              <a:gd name="connsiteX1" fmla="*/ 373380 w 731520"/>
              <a:gd name="connsiteY1" fmla="*/ 449580 h 891540"/>
              <a:gd name="connsiteX2" fmla="*/ 510540 w 731520"/>
              <a:gd name="connsiteY2" fmla="*/ 891540 h 891540"/>
              <a:gd name="connsiteX3" fmla="*/ 731520 w 731520"/>
              <a:gd name="connsiteY3" fmla="*/ 79248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891540">
                <a:moveTo>
                  <a:pt x="0" y="0"/>
                </a:moveTo>
                <a:lnTo>
                  <a:pt x="373380" y="449580"/>
                </a:lnTo>
                <a:lnTo>
                  <a:pt x="510540" y="891540"/>
                </a:lnTo>
                <a:lnTo>
                  <a:pt x="731520" y="792480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615213F-3424-4252-B5BC-C0DB31BC1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4" b="100000" l="0" r="100000">
                        <a14:foregroundMark x1="50231" y1="58980" x2="50231" y2="5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52" y="2722564"/>
            <a:ext cx="253897" cy="38462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6202131-8C15-4AD7-BCB9-6BAB118743A2}"/>
              </a:ext>
            </a:extLst>
          </p:cNvPr>
          <p:cNvGrpSpPr/>
          <p:nvPr/>
        </p:nvGrpSpPr>
        <p:grpSpPr>
          <a:xfrm>
            <a:off x="4839629" y="3988470"/>
            <a:ext cx="229121" cy="265825"/>
            <a:chOff x="3019926" y="4122675"/>
            <a:chExt cx="226695" cy="197258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51AE2EC4-8941-4658-A856-A82D133EE0AC}"/>
                </a:ext>
              </a:extLst>
            </p:cNvPr>
            <p:cNvSpPr/>
            <p:nvPr/>
          </p:nvSpPr>
          <p:spPr>
            <a:xfrm>
              <a:off x="3019926" y="4222084"/>
              <a:ext cx="226695" cy="978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泪滴形 20">
              <a:extLst>
                <a:ext uri="{FF2B5EF4-FFF2-40B4-BE49-F238E27FC236}">
                  <a16:creationId xmlns:a16="http://schemas.microsoft.com/office/drawing/2014/main" xmlns="" id="{0AD573D4-D4EB-4698-920F-8F29CB7DCE86}"/>
                </a:ext>
              </a:extLst>
            </p:cNvPr>
            <p:cNvSpPr/>
            <p:nvPr/>
          </p:nvSpPr>
          <p:spPr>
            <a:xfrm rot="8250303">
              <a:off x="3077061" y="4122675"/>
              <a:ext cx="127164" cy="127164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4A344CBD-6693-44F4-8CAC-2621EC851548}"/>
              </a:ext>
            </a:extLst>
          </p:cNvPr>
          <p:cNvSpPr txBox="1"/>
          <p:nvPr/>
        </p:nvSpPr>
        <p:spPr>
          <a:xfrm>
            <a:off x="4298660" y="2577049"/>
            <a:ext cx="55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东花园北站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3EE2AD05-AF02-4AF1-8A1F-B79593FE0244}"/>
              </a:ext>
            </a:extLst>
          </p:cNvPr>
          <p:cNvSpPr txBox="1"/>
          <p:nvPr/>
        </p:nvSpPr>
        <p:spPr>
          <a:xfrm>
            <a:off x="4748141" y="4253516"/>
            <a:ext cx="365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东花园高速口</a:t>
            </a:r>
            <a:endParaRPr kumimoji="0" lang="zh-CN" alt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C2B5DCE6-8EF9-4809-AF57-50416FC5E97B}"/>
              </a:ext>
            </a:extLst>
          </p:cNvPr>
          <p:cNvSpPr/>
          <p:nvPr/>
        </p:nvSpPr>
        <p:spPr>
          <a:xfrm>
            <a:off x="5438792" y="4830099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AFE44E46-04EC-4ABD-97CB-C22E56105860}"/>
              </a:ext>
            </a:extLst>
          </p:cNvPr>
          <p:cNvSpPr/>
          <p:nvPr/>
        </p:nvSpPr>
        <p:spPr>
          <a:xfrm>
            <a:off x="5537036" y="5071942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634421AF-25DD-4D99-9393-1AEAD92CF64D}"/>
              </a:ext>
            </a:extLst>
          </p:cNvPr>
          <p:cNvSpPr/>
          <p:nvPr/>
        </p:nvSpPr>
        <p:spPr>
          <a:xfrm>
            <a:off x="6027014" y="4978756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100FFA7A-0193-44FA-9754-43A7181307FE}"/>
              </a:ext>
            </a:extLst>
          </p:cNvPr>
          <p:cNvSpPr/>
          <p:nvPr/>
        </p:nvSpPr>
        <p:spPr>
          <a:xfrm>
            <a:off x="6257771" y="5071942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FE854A58-79D9-4942-ADF0-46280B1CB51F}"/>
              </a:ext>
            </a:extLst>
          </p:cNvPr>
          <p:cNvSpPr/>
          <p:nvPr/>
        </p:nvSpPr>
        <p:spPr>
          <a:xfrm>
            <a:off x="5922287" y="4303931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DF2FFA8A-B490-4A8E-A649-5AD8A44E604C}"/>
              </a:ext>
            </a:extLst>
          </p:cNvPr>
          <p:cNvSpPr/>
          <p:nvPr/>
        </p:nvSpPr>
        <p:spPr>
          <a:xfrm>
            <a:off x="6096409" y="4695436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9302B6E9-1BBA-4E47-BC39-4CD35255AA4C}"/>
              </a:ext>
            </a:extLst>
          </p:cNvPr>
          <p:cNvSpPr/>
          <p:nvPr/>
        </p:nvSpPr>
        <p:spPr>
          <a:xfrm>
            <a:off x="5807139" y="4788556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98AD441A-44C7-4045-97B1-31437ABFFAF4}"/>
              </a:ext>
            </a:extLst>
          </p:cNvPr>
          <p:cNvSpPr/>
          <p:nvPr/>
        </p:nvSpPr>
        <p:spPr>
          <a:xfrm>
            <a:off x="4506246" y="5293449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1A77499D-945E-48CB-9977-30B60E5F6EB6}"/>
              </a:ext>
            </a:extLst>
          </p:cNvPr>
          <p:cNvSpPr/>
          <p:nvPr/>
        </p:nvSpPr>
        <p:spPr>
          <a:xfrm>
            <a:off x="3769910" y="5850799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ADC8345E-D591-4DF5-922A-5BDE323EF8DF}"/>
              </a:ext>
            </a:extLst>
          </p:cNvPr>
          <p:cNvSpPr txBox="1"/>
          <p:nvPr/>
        </p:nvSpPr>
        <p:spPr>
          <a:xfrm>
            <a:off x="5353284" y="4683209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展馆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42E1BB37-7BF9-494F-B330-C384030E7E32}"/>
              </a:ext>
            </a:extLst>
          </p:cNvPr>
          <p:cNvSpPr txBox="1"/>
          <p:nvPr/>
        </p:nvSpPr>
        <p:spPr>
          <a:xfrm>
            <a:off x="5588380" y="4645433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五彩天街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CDDC18E2-1A53-4AA8-B8C0-1A265B93C9F2}"/>
              </a:ext>
            </a:extLst>
          </p:cNvPr>
          <p:cNvSpPr txBox="1"/>
          <p:nvPr/>
        </p:nvSpPr>
        <p:spPr>
          <a:xfrm>
            <a:off x="6017545" y="4521503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竞业达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F4F91EA3-38AB-4A93-81AA-5AD470A369EE}"/>
              </a:ext>
            </a:extLst>
          </p:cNvPr>
          <p:cNvSpPr txBox="1"/>
          <p:nvPr/>
        </p:nvSpPr>
        <p:spPr>
          <a:xfrm>
            <a:off x="5876371" y="4156445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21E36934-1924-48F1-A6E1-26FBF7823D66}"/>
              </a:ext>
            </a:extLst>
          </p:cNvPr>
          <p:cNvSpPr txBox="1"/>
          <p:nvPr/>
        </p:nvSpPr>
        <p:spPr>
          <a:xfrm>
            <a:off x="5876371" y="5078698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创新中心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88959171-89EC-4023-B38D-3862AC2A1149}"/>
              </a:ext>
            </a:extLst>
          </p:cNvPr>
          <p:cNvSpPr txBox="1"/>
          <p:nvPr/>
        </p:nvSpPr>
        <p:spPr>
          <a:xfrm>
            <a:off x="5452234" y="5193567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软件园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E584E3C5-1A60-407F-A3CD-FDC64B1CE574}"/>
              </a:ext>
            </a:extLst>
          </p:cNvPr>
          <p:cNvSpPr txBox="1"/>
          <p:nvPr/>
        </p:nvSpPr>
        <p:spPr>
          <a:xfrm>
            <a:off x="6144874" y="5197594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秦淮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3678172E-63FE-4B39-A254-16813BF1ED33}"/>
              </a:ext>
            </a:extLst>
          </p:cNvPr>
          <p:cNvSpPr/>
          <p:nvPr/>
        </p:nvSpPr>
        <p:spPr>
          <a:xfrm>
            <a:off x="6271832" y="5435706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801C7C43-221E-404C-83D6-7B50E3AF925B}"/>
              </a:ext>
            </a:extLst>
          </p:cNvPr>
          <p:cNvSpPr txBox="1"/>
          <p:nvPr/>
        </p:nvSpPr>
        <p:spPr>
          <a:xfrm>
            <a:off x="6179981" y="5546238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亿安天下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E40D72D3-EA71-4903-BB75-914FC42D8E78}"/>
              </a:ext>
            </a:extLst>
          </p:cNvPr>
          <p:cNvSpPr txBox="1"/>
          <p:nvPr/>
        </p:nvSpPr>
        <p:spPr>
          <a:xfrm>
            <a:off x="4374523" y="5403981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CB90E15A-189D-4240-BEAF-D7999802EE5B}"/>
              </a:ext>
            </a:extLst>
          </p:cNvPr>
          <p:cNvSpPr txBox="1"/>
          <p:nvPr/>
        </p:nvSpPr>
        <p:spPr>
          <a:xfrm>
            <a:off x="3581581" y="5965358"/>
            <a:ext cx="7232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航空航天产业园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E1E623C4-A2FA-4DC8-8241-8F46CFF80E55}"/>
              </a:ext>
            </a:extLst>
          </p:cNvPr>
          <p:cNvSpPr txBox="1"/>
          <p:nvPr/>
        </p:nvSpPr>
        <p:spPr>
          <a:xfrm>
            <a:off x="3565324" y="4894519"/>
            <a:ext cx="8771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智能制造装备产业园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xmlns="" id="{B46AB026-CCE6-4D23-9D27-7EA6877EE048}"/>
              </a:ext>
            </a:extLst>
          </p:cNvPr>
          <p:cNvSpPr/>
          <p:nvPr/>
        </p:nvSpPr>
        <p:spPr>
          <a:xfrm>
            <a:off x="3839950" y="5050994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005D7347-6474-41A6-8880-2DC6EC40D9F6}"/>
              </a:ext>
            </a:extLst>
          </p:cNvPr>
          <p:cNvSpPr/>
          <p:nvPr/>
        </p:nvSpPr>
        <p:spPr>
          <a:xfrm>
            <a:off x="5302474" y="3924300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3FA6B0E5-EFC9-406B-A8AE-2A3401C602A2}"/>
              </a:ext>
            </a:extLst>
          </p:cNvPr>
          <p:cNvSpPr txBox="1"/>
          <p:nvPr/>
        </p:nvSpPr>
        <p:spPr>
          <a:xfrm>
            <a:off x="5243723" y="4062090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同兴楼食府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CADB67AE-2E2B-41B4-87BC-FCD3EBDA2EEA}"/>
              </a:ext>
            </a:extLst>
          </p:cNvPr>
          <p:cNvSpPr/>
          <p:nvPr/>
        </p:nvSpPr>
        <p:spPr>
          <a:xfrm>
            <a:off x="4968557" y="3601081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1A017B31-941B-4DFC-906E-6B40A11EE27D}"/>
              </a:ext>
            </a:extLst>
          </p:cNvPr>
          <p:cNvSpPr txBox="1"/>
          <p:nvPr/>
        </p:nvSpPr>
        <p:spPr>
          <a:xfrm>
            <a:off x="4676584" y="3646975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宝林超市</a:t>
            </a: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D71DD02C-F12F-4B89-914C-7F6583C518E2}"/>
              </a:ext>
            </a:extLst>
          </p:cNvPr>
          <p:cNvSpPr/>
          <p:nvPr/>
        </p:nvSpPr>
        <p:spPr>
          <a:xfrm>
            <a:off x="5056556" y="3357483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365BEBE3-6FF8-462E-ABB4-3DFDE4F0E074}"/>
              </a:ext>
            </a:extLst>
          </p:cNvPr>
          <p:cNvSpPr txBox="1"/>
          <p:nvPr/>
        </p:nvSpPr>
        <p:spPr>
          <a:xfrm>
            <a:off x="5027414" y="3203628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镇卫生院</a:t>
            </a: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EBE39C23-EE6C-4F50-8CD1-91803483E467}"/>
              </a:ext>
            </a:extLst>
          </p:cNvPr>
          <p:cNvSpPr/>
          <p:nvPr/>
        </p:nvSpPr>
        <p:spPr>
          <a:xfrm>
            <a:off x="5194697" y="3423264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48EC0F6A-78AA-4B4B-8017-2A7D4DED4CF5}"/>
              </a:ext>
            </a:extLst>
          </p:cNvPr>
          <p:cNvSpPr txBox="1"/>
          <p:nvPr/>
        </p:nvSpPr>
        <p:spPr>
          <a:xfrm>
            <a:off x="5236147" y="3375682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中心小学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7656FDF9-491C-48E2-955F-041D32F9293D}"/>
              </a:ext>
            </a:extLst>
          </p:cNvPr>
          <p:cNvSpPr/>
          <p:nvPr/>
        </p:nvSpPr>
        <p:spPr>
          <a:xfrm>
            <a:off x="8566631" y="3545815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xmlns="" id="{3723AAD5-4B84-4826-A9A7-CAC752A91029}"/>
              </a:ext>
            </a:extLst>
          </p:cNvPr>
          <p:cNvSpPr/>
          <p:nvPr/>
        </p:nvSpPr>
        <p:spPr>
          <a:xfrm>
            <a:off x="8332316" y="3665015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CC39DB87-25BB-462C-8388-E86657048D83}"/>
              </a:ext>
            </a:extLst>
          </p:cNvPr>
          <p:cNvSpPr txBox="1"/>
          <p:nvPr/>
        </p:nvSpPr>
        <p:spPr>
          <a:xfrm>
            <a:off x="8415215" y="3346412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皇冠假日酒店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2771C1E2-E623-4E6B-AD50-0E488FEEBC12}"/>
              </a:ext>
            </a:extLst>
          </p:cNvPr>
          <p:cNvSpPr txBox="1"/>
          <p:nvPr/>
        </p:nvSpPr>
        <p:spPr>
          <a:xfrm>
            <a:off x="8179999" y="3484159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中央公园</a:t>
            </a: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xmlns="" id="{D801C0FB-075E-4DDC-9FB3-3DE86394D22B}"/>
              </a:ext>
            </a:extLst>
          </p:cNvPr>
          <p:cNvSpPr/>
          <p:nvPr/>
        </p:nvSpPr>
        <p:spPr>
          <a:xfrm>
            <a:off x="2923794" y="3508248"/>
            <a:ext cx="6062472" cy="1901952"/>
          </a:xfrm>
          <a:custGeom>
            <a:avLst/>
            <a:gdLst>
              <a:gd name="connsiteX0" fmla="*/ 0 w 8083296"/>
              <a:gd name="connsiteY0" fmla="*/ 1901952 h 1901952"/>
              <a:gd name="connsiteX1" fmla="*/ 1054608 w 8083296"/>
              <a:gd name="connsiteY1" fmla="*/ 1828800 h 1901952"/>
              <a:gd name="connsiteX2" fmla="*/ 2566416 w 8083296"/>
              <a:gd name="connsiteY2" fmla="*/ 1664208 h 1901952"/>
              <a:gd name="connsiteX3" fmla="*/ 3712464 w 8083296"/>
              <a:gd name="connsiteY3" fmla="*/ 1517904 h 1901952"/>
              <a:gd name="connsiteX4" fmla="*/ 4785360 w 8083296"/>
              <a:gd name="connsiteY4" fmla="*/ 1341120 h 1901952"/>
              <a:gd name="connsiteX5" fmla="*/ 6803136 w 8083296"/>
              <a:gd name="connsiteY5" fmla="*/ 597408 h 1901952"/>
              <a:gd name="connsiteX6" fmla="*/ 7510272 w 8083296"/>
              <a:gd name="connsiteY6" fmla="*/ 353568 h 1901952"/>
              <a:gd name="connsiteX7" fmla="*/ 8083296 w 8083296"/>
              <a:gd name="connsiteY7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3296" h="1901952">
                <a:moveTo>
                  <a:pt x="0" y="1901952"/>
                </a:moveTo>
                <a:lnTo>
                  <a:pt x="1054608" y="1828800"/>
                </a:lnTo>
                <a:lnTo>
                  <a:pt x="2566416" y="1664208"/>
                </a:lnTo>
                <a:lnTo>
                  <a:pt x="3712464" y="1517904"/>
                </a:lnTo>
                <a:lnTo>
                  <a:pt x="4785360" y="1341120"/>
                </a:lnTo>
                <a:lnTo>
                  <a:pt x="6803136" y="597408"/>
                </a:lnTo>
                <a:lnTo>
                  <a:pt x="7510272" y="353568"/>
                </a:lnTo>
                <a:lnTo>
                  <a:pt x="8083296" y="0"/>
                </a:lnTo>
              </a:path>
            </a:pathLst>
          </a:cu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ABE61EDB-33A2-4278-8D3F-F875C8C97814}"/>
              </a:ext>
            </a:extLst>
          </p:cNvPr>
          <p:cNvSpPr txBox="1"/>
          <p:nvPr/>
        </p:nvSpPr>
        <p:spPr>
          <a:xfrm rot="21248497">
            <a:off x="4691850" y="4940704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葡萄大道绿廊</a:t>
            </a:r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xmlns="" id="{ED305D7D-8885-4DEB-835B-80FDA633E6FD}"/>
              </a:ext>
            </a:extLst>
          </p:cNvPr>
          <p:cNvCxnSpPr>
            <a:cxnSpLocks/>
          </p:cNvCxnSpPr>
          <p:nvPr/>
        </p:nvCxnSpPr>
        <p:spPr>
          <a:xfrm flipV="1">
            <a:off x="5970177" y="2447988"/>
            <a:ext cx="959426" cy="234852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xmlns="" id="{728136EA-A7CC-40BD-828F-1FF62B8199FC}"/>
              </a:ext>
            </a:extLst>
          </p:cNvPr>
          <p:cNvSpPr txBox="1"/>
          <p:nvPr/>
        </p:nvSpPr>
        <p:spPr>
          <a:xfrm rot="17983933">
            <a:off x="5965694" y="3474585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3.5km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xmlns="" id="{C6C2531C-DC58-48AB-8E00-393AC4B071EF}"/>
              </a:ext>
            </a:extLst>
          </p:cNvPr>
          <p:cNvSpPr/>
          <p:nvPr/>
        </p:nvSpPr>
        <p:spPr>
          <a:xfrm>
            <a:off x="4446688" y="3887793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B102B6CA-AD21-49DD-A832-71D3D2E81FD9}"/>
              </a:ext>
            </a:extLst>
          </p:cNvPr>
          <p:cNvSpPr txBox="1"/>
          <p:nvPr/>
        </p:nvSpPr>
        <p:spPr>
          <a:xfrm>
            <a:off x="4292660" y="3723591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南水泉中学</a:t>
            </a: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xmlns="" id="{C99E0672-EB00-4364-815C-5BC3004E817E}"/>
              </a:ext>
            </a:extLst>
          </p:cNvPr>
          <p:cNvSpPr/>
          <p:nvPr/>
        </p:nvSpPr>
        <p:spPr>
          <a:xfrm>
            <a:off x="8173259" y="3751057"/>
            <a:ext cx="82899" cy="1105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xmlns="" id="{03B54D51-E8AD-4673-A2F0-B51EE21ADFD6}"/>
              </a:ext>
            </a:extLst>
          </p:cNvPr>
          <p:cNvSpPr txBox="1"/>
          <p:nvPr/>
        </p:nvSpPr>
        <p:spPr>
          <a:xfrm>
            <a:off x="7962984" y="3565926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幸福学校</a:t>
            </a: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xmlns="" id="{6485EFA8-5AFF-456A-BF1D-8AC1179106A6}"/>
              </a:ext>
            </a:extLst>
          </p:cNvPr>
          <p:cNvSpPr/>
          <p:nvPr/>
        </p:nvSpPr>
        <p:spPr>
          <a:xfrm>
            <a:off x="5922083" y="4703084"/>
            <a:ext cx="96186" cy="199644"/>
          </a:xfrm>
          <a:custGeom>
            <a:avLst/>
            <a:gdLst>
              <a:gd name="connsiteX0" fmla="*/ 0 w 492760"/>
              <a:gd name="connsiteY0" fmla="*/ 121920 h 767080"/>
              <a:gd name="connsiteX1" fmla="*/ 35560 w 492760"/>
              <a:gd name="connsiteY1" fmla="*/ 66040 h 767080"/>
              <a:gd name="connsiteX2" fmla="*/ 381000 w 492760"/>
              <a:gd name="connsiteY2" fmla="*/ 0 h 767080"/>
              <a:gd name="connsiteX3" fmla="*/ 492760 w 492760"/>
              <a:gd name="connsiteY3" fmla="*/ 731520 h 767080"/>
              <a:gd name="connsiteX4" fmla="*/ 233680 w 492760"/>
              <a:gd name="connsiteY4" fmla="*/ 767080 h 767080"/>
              <a:gd name="connsiteX5" fmla="*/ 213360 w 492760"/>
              <a:gd name="connsiteY5" fmla="*/ 751840 h 767080"/>
              <a:gd name="connsiteX6" fmla="*/ 0 w 492760"/>
              <a:gd name="connsiteY6" fmla="*/ 121920 h 7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0" h="767080">
                <a:moveTo>
                  <a:pt x="0" y="121920"/>
                </a:moveTo>
                <a:lnTo>
                  <a:pt x="35560" y="66040"/>
                </a:lnTo>
                <a:lnTo>
                  <a:pt x="381000" y="0"/>
                </a:lnTo>
                <a:lnTo>
                  <a:pt x="492760" y="731520"/>
                </a:lnTo>
                <a:lnTo>
                  <a:pt x="233680" y="767080"/>
                </a:lnTo>
                <a:lnTo>
                  <a:pt x="213360" y="751840"/>
                </a:lnTo>
                <a:lnTo>
                  <a:pt x="0" y="121920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xmlns="" id="{AA2F1B30-1405-442F-9321-2D42CE12A108}"/>
              </a:ext>
            </a:extLst>
          </p:cNvPr>
          <p:cNvSpPr/>
          <p:nvPr/>
        </p:nvSpPr>
        <p:spPr>
          <a:xfrm>
            <a:off x="3975169" y="2133599"/>
            <a:ext cx="4128764" cy="4464050"/>
          </a:xfrm>
          <a:custGeom>
            <a:avLst/>
            <a:gdLst>
              <a:gd name="connsiteX0" fmla="*/ 2752509 w 5505018"/>
              <a:gd name="connsiteY0" fmla="*/ 0 h 4464050"/>
              <a:gd name="connsiteX1" fmla="*/ 5505018 w 5505018"/>
              <a:gd name="connsiteY1" fmla="*/ 2752509 h 4464050"/>
              <a:gd name="connsiteX2" fmla="*/ 5034933 w 5505018"/>
              <a:gd name="connsiteY2" fmla="*/ 4291463 h 4464050"/>
              <a:gd name="connsiteX3" fmla="*/ 4905875 w 5505018"/>
              <a:gd name="connsiteY3" fmla="*/ 4464050 h 4464050"/>
              <a:gd name="connsiteX4" fmla="*/ 599144 w 5505018"/>
              <a:gd name="connsiteY4" fmla="*/ 4464050 h 4464050"/>
              <a:gd name="connsiteX5" fmla="*/ 470085 w 5505018"/>
              <a:gd name="connsiteY5" fmla="*/ 4291463 h 4464050"/>
              <a:gd name="connsiteX6" fmla="*/ 0 w 5505018"/>
              <a:gd name="connsiteY6" fmla="*/ 2752509 h 4464050"/>
              <a:gd name="connsiteX7" fmla="*/ 2752509 w 5505018"/>
              <a:gd name="connsiteY7" fmla="*/ 0 h 4464050"/>
              <a:gd name="connsiteX0" fmla="*/ 599144 w 5505018"/>
              <a:gd name="connsiteY0" fmla="*/ 4464050 h 4555490"/>
              <a:gd name="connsiteX1" fmla="*/ 470085 w 5505018"/>
              <a:gd name="connsiteY1" fmla="*/ 4291463 h 4555490"/>
              <a:gd name="connsiteX2" fmla="*/ 0 w 5505018"/>
              <a:gd name="connsiteY2" fmla="*/ 2752509 h 4555490"/>
              <a:gd name="connsiteX3" fmla="*/ 2752509 w 5505018"/>
              <a:gd name="connsiteY3" fmla="*/ 0 h 4555490"/>
              <a:gd name="connsiteX4" fmla="*/ 5505018 w 5505018"/>
              <a:gd name="connsiteY4" fmla="*/ 2752509 h 4555490"/>
              <a:gd name="connsiteX5" fmla="*/ 5034933 w 5505018"/>
              <a:gd name="connsiteY5" fmla="*/ 4291463 h 4555490"/>
              <a:gd name="connsiteX6" fmla="*/ 4905875 w 5505018"/>
              <a:gd name="connsiteY6" fmla="*/ 4464050 h 4555490"/>
              <a:gd name="connsiteX7" fmla="*/ 690584 w 5505018"/>
              <a:gd name="connsiteY7" fmla="*/ 4555490 h 4555490"/>
              <a:gd name="connsiteX0" fmla="*/ 599144 w 5505018"/>
              <a:gd name="connsiteY0" fmla="*/ 4464050 h 4464050"/>
              <a:gd name="connsiteX1" fmla="*/ 470085 w 5505018"/>
              <a:gd name="connsiteY1" fmla="*/ 4291463 h 4464050"/>
              <a:gd name="connsiteX2" fmla="*/ 0 w 5505018"/>
              <a:gd name="connsiteY2" fmla="*/ 2752509 h 4464050"/>
              <a:gd name="connsiteX3" fmla="*/ 2752509 w 5505018"/>
              <a:gd name="connsiteY3" fmla="*/ 0 h 4464050"/>
              <a:gd name="connsiteX4" fmla="*/ 5505018 w 5505018"/>
              <a:gd name="connsiteY4" fmla="*/ 2752509 h 4464050"/>
              <a:gd name="connsiteX5" fmla="*/ 5034933 w 5505018"/>
              <a:gd name="connsiteY5" fmla="*/ 4291463 h 4464050"/>
              <a:gd name="connsiteX6" fmla="*/ 4905875 w 5505018"/>
              <a:gd name="connsiteY6" fmla="*/ 446405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5018" h="4464050">
                <a:moveTo>
                  <a:pt x="599144" y="4464050"/>
                </a:moveTo>
                <a:lnTo>
                  <a:pt x="470085" y="4291463"/>
                </a:lnTo>
                <a:cubicBezTo>
                  <a:pt x="173298" y="3852160"/>
                  <a:pt x="0" y="3322572"/>
                  <a:pt x="0" y="2752509"/>
                </a:cubicBezTo>
                <a:cubicBezTo>
                  <a:pt x="0" y="1232340"/>
                  <a:pt x="1232340" y="0"/>
                  <a:pt x="2752509" y="0"/>
                </a:cubicBezTo>
                <a:cubicBezTo>
                  <a:pt x="4272678" y="0"/>
                  <a:pt x="5505018" y="1232340"/>
                  <a:pt x="5505018" y="2752509"/>
                </a:cubicBezTo>
                <a:cubicBezTo>
                  <a:pt x="5505018" y="3322572"/>
                  <a:pt x="5331720" y="3852160"/>
                  <a:pt x="5034933" y="4291463"/>
                </a:cubicBezTo>
                <a:lnTo>
                  <a:pt x="4905875" y="446405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9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09996E58-188A-44B3-BF08-CCEFAFB54BD5}"/>
              </a:ext>
            </a:extLst>
          </p:cNvPr>
          <p:cNvSpPr/>
          <p:nvPr/>
        </p:nvSpPr>
        <p:spPr>
          <a:xfrm>
            <a:off x="332185" y="260351"/>
            <a:ext cx="6750844" cy="5016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竞业达西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规划条件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E33280D-6AC0-46B9-AC92-835BEE53B7D8}"/>
              </a:ext>
            </a:extLst>
          </p:cNvPr>
          <p:cNvSpPr txBox="1"/>
          <p:nvPr/>
        </p:nvSpPr>
        <p:spPr>
          <a:xfrm>
            <a:off x="332186" y="944564"/>
            <a:ext cx="8667750" cy="1336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n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总用地面积</a:t>
            </a:r>
            <a:r>
              <a:rPr lang="en-US" altLang="zh-CN" dirty="0">
                <a:solidFill>
                  <a:srgbClr val="C00000"/>
                </a:solidFill>
              </a:rPr>
              <a:t>26227</a:t>
            </a:r>
            <a:r>
              <a:rPr lang="zh-CN" altLang="en-US" dirty="0">
                <a:solidFill>
                  <a:srgbClr val="C00000"/>
                </a:solidFill>
              </a:rPr>
              <a:t>平米（</a:t>
            </a:r>
            <a:r>
              <a:rPr lang="en-US" altLang="zh-CN" dirty="0">
                <a:solidFill>
                  <a:srgbClr val="C00000"/>
                </a:solidFill>
              </a:rPr>
              <a:t>39</a:t>
            </a:r>
            <a:r>
              <a:rPr lang="zh-CN" altLang="en-US" dirty="0">
                <a:solidFill>
                  <a:srgbClr val="C00000"/>
                </a:solidFill>
              </a:rPr>
              <a:t>亩）</a:t>
            </a:r>
            <a:r>
              <a:rPr lang="zh-CN" altLang="en-US" dirty="0"/>
              <a:t>，全为商业用地，容积率</a:t>
            </a:r>
            <a:r>
              <a:rPr lang="en-US" altLang="zh-CN" dirty="0">
                <a:solidFill>
                  <a:srgbClr val="C00000"/>
                </a:solidFill>
              </a:rPr>
              <a:t>3.0</a:t>
            </a:r>
            <a:r>
              <a:rPr lang="zh-CN" altLang="en-US" dirty="0"/>
              <a:t>，地上限高</a:t>
            </a:r>
            <a:r>
              <a:rPr lang="en-US" altLang="zh-CN" dirty="0">
                <a:solidFill>
                  <a:srgbClr val="C00000"/>
                </a:solidFill>
              </a:rPr>
              <a:t>54</a:t>
            </a:r>
            <a:r>
              <a:rPr lang="zh-CN" altLang="en-US" dirty="0">
                <a:solidFill>
                  <a:srgbClr val="C00000"/>
                </a:solidFill>
              </a:rPr>
              <a:t>米，</a:t>
            </a:r>
            <a:r>
              <a:rPr lang="zh-CN" altLang="en-US" dirty="0"/>
              <a:t>地下限高</a:t>
            </a:r>
            <a:r>
              <a:rPr lang="en-US" altLang="zh-CN" dirty="0">
                <a:solidFill>
                  <a:srgbClr val="C00000"/>
                </a:solidFill>
              </a:rPr>
              <a:t>10</a:t>
            </a:r>
            <a:r>
              <a:rPr lang="zh-CN" altLang="en-US" dirty="0">
                <a:solidFill>
                  <a:srgbClr val="C00000"/>
                </a:solidFill>
              </a:rPr>
              <a:t>米</a:t>
            </a:r>
            <a:endParaRPr lang="en-US" altLang="zh-CN" dirty="0">
              <a:solidFill>
                <a:srgbClr val="C00000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E2A6B1D0-CEB3-452C-B68A-458F4867E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99494"/>
              </p:ext>
            </p:extLst>
          </p:nvPr>
        </p:nvGraphicFramePr>
        <p:xfrm>
          <a:off x="347902" y="2349910"/>
          <a:ext cx="3766898" cy="4300854"/>
        </p:xfrm>
        <a:graphic>
          <a:graphicData uri="http://schemas.openxmlformats.org/drawingml/2006/table">
            <a:tbl>
              <a:tblPr/>
              <a:tblGrid>
                <a:gridCol w="321800">
                  <a:extLst>
                    <a:ext uri="{9D8B030D-6E8A-4147-A177-3AD203B41FA5}">
                      <a16:colId xmlns:a16="http://schemas.microsoft.com/office/drawing/2014/main" xmlns="" val="1530049398"/>
                    </a:ext>
                  </a:extLst>
                </a:gridCol>
                <a:gridCol w="1208042">
                  <a:extLst>
                    <a:ext uri="{9D8B030D-6E8A-4147-A177-3AD203B41FA5}">
                      <a16:colId xmlns:a16="http://schemas.microsoft.com/office/drawing/2014/main" xmlns="" val="1485376848"/>
                    </a:ext>
                  </a:extLst>
                </a:gridCol>
                <a:gridCol w="2237056">
                  <a:extLst>
                    <a:ext uri="{9D8B030D-6E8A-4147-A177-3AD203B41FA5}">
                      <a16:colId xmlns:a16="http://schemas.microsoft.com/office/drawing/2014/main" xmlns="" val="1437003029"/>
                    </a:ext>
                  </a:extLst>
                </a:gridCol>
              </a:tblGrid>
              <a:tr h="54544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度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用地性质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商业用地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4483648"/>
                  </a:ext>
                </a:extLst>
              </a:tr>
              <a:tr h="333029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，≤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254976"/>
                  </a:ext>
                </a:extLst>
              </a:tr>
              <a:tr h="333029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建筑密度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35%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428521"/>
                  </a:ext>
                </a:extLst>
              </a:tr>
              <a:tr h="333029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绿地率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20%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5347709"/>
                  </a:ext>
                </a:extLst>
              </a:tr>
              <a:tr h="381222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建筑限高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地上≤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3316131"/>
                  </a:ext>
                </a:extLst>
              </a:tr>
              <a:tr h="1940759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地下空间要求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地下空间建设深度原则上不超过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米，层数不超过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层，若需要突破应单独报送审批。地下空间建设应兼顾人防工程需求，修建人防工程的建筑面积应达到城市地下空间开发总建筑面积的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0574295"/>
                  </a:ext>
                </a:extLst>
              </a:tr>
              <a:tr h="381222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停车要求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商业用地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泊位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/100m²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建筑面积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1383241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128553B-9906-464C-A8AC-9D60AD701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5" t="5018" r="1787" b="4802"/>
          <a:stretch/>
        </p:blipFill>
        <p:spPr>
          <a:xfrm>
            <a:off x="4173768" y="2349911"/>
            <a:ext cx="4826167" cy="42740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696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09996E58-188A-44B3-BF08-CCEFAFB54BD5}"/>
              </a:ext>
            </a:extLst>
          </p:cNvPr>
          <p:cNvSpPr/>
          <p:nvPr/>
        </p:nvSpPr>
        <p:spPr>
          <a:xfrm>
            <a:off x="332185" y="260351"/>
            <a:ext cx="6750844" cy="5016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竞业达西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市政配套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E1E39F6D-926A-439F-8BEC-839C310976E6}"/>
              </a:ext>
            </a:extLst>
          </p:cNvPr>
          <p:cNvSpPr txBox="1"/>
          <p:nvPr/>
        </p:nvSpPr>
        <p:spPr>
          <a:xfrm>
            <a:off x="332186" y="944563"/>
            <a:ext cx="8667750" cy="888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n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地块紧邻葡萄大道（建成）、泰山南路（在建）和渭河道（在建），下埋污水、燃气、给排水、通信等管线，可满足进场三通一平、交房八通的需求，目前有现状路可满足进场需求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E9FD090-C66D-4719-B6EC-84F55E316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5" t="11787" r="33734"/>
          <a:stretch/>
        </p:blipFill>
        <p:spPr>
          <a:xfrm>
            <a:off x="332185" y="1893371"/>
            <a:ext cx="4343054" cy="47042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38CBFD7A-0CF6-4721-AFE2-CE53A0059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1132"/>
              </p:ext>
            </p:extLst>
          </p:nvPr>
        </p:nvGraphicFramePr>
        <p:xfrm>
          <a:off x="4785851" y="1893369"/>
          <a:ext cx="4214082" cy="4704276"/>
        </p:xfrm>
        <a:graphic>
          <a:graphicData uri="http://schemas.openxmlformats.org/drawingml/2006/table">
            <a:tbl>
              <a:tblPr/>
              <a:tblGrid>
                <a:gridCol w="1106491">
                  <a:extLst>
                    <a:ext uri="{9D8B030D-6E8A-4147-A177-3AD203B41FA5}">
                      <a16:colId xmlns:a16="http://schemas.microsoft.com/office/drawing/2014/main" xmlns="" val="439831054"/>
                    </a:ext>
                  </a:extLst>
                </a:gridCol>
                <a:gridCol w="1306601">
                  <a:extLst>
                    <a:ext uri="{9D8B030D-6E8A-4147-A177-3AD203B41FA5}">
                      <a16:colId xmlns:a16="http://schemas.microsoft.com/office/drawing/2014/main" xmlns="" val="2241942956"/>
                    </a:ext>
                  </a:extLst>
                </a:gridCol>
                <a:gridCol w="977008">
                  <a:extLst>
                    <a:ext uri="{9D8B030D-6E8A-4147-A177-3AD203B41FA5}">
                      <a16:colId xmlns:a16="http://schemas.microsoft.com/office/drawing/2014/main" xmlns="" val="4145174810"/>
                    </a:ext>
                  </a:extLst>
                </a:gridCol>
                <a:gridCol w="823982">
                  <a:extLst>
                    <a:ext uri="{9D8B030D-6E8A-4147-A177-3AD203B41FA5}">
                      <a16:colId xmlns:a16="http://schemas.microsoft.com/office/drawing/2014/main" xmlns="" val="2861557758"/>
                    </a:ext>
                  </a:extLst>
                </a:gridCol>
              </a:tblGrid>
              <a:tr h="61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管线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葡萄大道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泰山南路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渭河道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4306862"/>
                  </a:ext>
                </a:extLst>
              </a:tr>
              <a:tr h="584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电力（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D）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孔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孔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6551663"/>
                  </a:ext>
                </a:extLst>
              </a:tr>
              <a:tr h="584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给水（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J）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Dn400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Dn300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Dn200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0531783"/>
                  </a:ext>
                </a:extLst>
              </a:tr>
              <a:tr h="584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雨水（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Y）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d1200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d800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d600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607432"/>
                  </a:ext>
                </a:extLst>
              </a:tr>
              <a:tr h="584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污水（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W）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d600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d400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d500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839436"/>
                  </a:ext>
                </a:extLst>
              </a:tr>
              <a:tr h="584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中水（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Z）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Dn400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Dn200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8135508"/>
                  </a:ext>
                </a:extLst>
              </a:tr>
              <a:tr h="584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燃气（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M）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Dn355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Dn110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6525640"/>
                  </a:ext>
                </a:extLst>
              </a:tr>
              <a:tr h="584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通信（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T）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24ϕ110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孔栅格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孔栅格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843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74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全屏显示(4:3)</PresentationFormat>
  <Paragraphs>91</Paragraphs>
  <Slides>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袁宏伟1</dc:creator>
  <cp:lastModifiedBy>袁宏伟</cp:lastModifiedBy>
  <cp:revision>1</cp:revision>
  <dcterms:created xsi:type="dcterms:W3CDTF">2020-01-04T02:09:33Z</dcterms:created>
  <dcterms:modified xsi:type="dcterms:W3CDTF">2020-01-04T02:10:01Z</dcterms:modified>
</cp:coreProperties>
</file>