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  <p:sldMasterId id="2147483709" r:id="rId2"/>
  </p:sldMasterIdLst>
  <p:notesMasterIdLst>
    <p:notesMasterId r:id="rId14"/>
  </p:notesMasterIdLst>
  <p:handoutMasterIdLst>
    <p:handoutMasterId r:id="rId15"/>
  </p:handoutMasterIdLst>
  <p:sldIdLst>
    <p:sldId id="1008" r:id="rId3"/>
    <p:sldId id="1079" r:id="rId4"/>
    <p:sldId id="1080" r:id="rId5"/>
    <p:sldId id="1081" r:id="rId6"/>
    <p:sldId id="1082" r:id="rId7"/>
    <p:sldId id="1083" r:id="rId8"/>
    <p:sldId id="1084" r:id="rId9"/>
    <p:sldId id="1085" r:id="rId10"/>
    <p:sldId id="1086" r:id="rId11"/>
    <p:sldId id="1087" r:id="rId12"/>
    <p:sldId id="955" r:id="rId13"/>
  </p:sldIdLst>
  <p:sldSz cx="9144000" cy="5143500" type="screen16x9"/>
  <p:notesSz cx="9928225" cy="679767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6EB2"/>
    <a:srgbClr val="307FC7"/>
    <a:srgbClr val="CC9900"/>
    <a:srgbClr val="354A5D"/>
    <a:srgbClr val="4F91CF"/>
    <a:srgbClr val="4F81BD"/>
    <a:srgbClr val="2E7EC7"/>
    <a:srgbClr val="2F7EC7"/>
    <a:srgbClr val="4D91CF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中度样式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CAF9ED-07DC-4A11-8D7F-57B35C25682E}" styleName="中度样式 1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主题样式 2 - 强调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5" autoAdjust="0"/>
    <p:restoredTop sz="90636" autoAdjust="0"/>
  </p:normalViewPr>
  <p:slideViewPr>
    <p:cSldViewPr>
      <p:cViewPr varScale="1">
        <p:scale>
          <a:sx n="93" d="100"/>
          <a:sy n="93" d="100"/>
        </p:scale>
        <p:origin x="504" y="4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720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23599" y="2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r">
              <a:defRPr sz="1200"/>
            </a:lvl1pPr>
          </a:lstStyle>
          <a:p>
            <a:fld id="{558962AF-D487-4F67-B812-BD606745D06B}" type="datetimeFigureOut">
              <a:rPr lang="zh-CN" altLang="en-US" smtClean="0"/>
              <a:pPr/>
              <a:t>2020/4/21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456433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23599" y="6456433"/>
            <a:ext cx="4302308" cy="340155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r">
              <a:defRPr sz="1200"/>
            </a:lvl1pPr>
          </a:lstStyle>
          <a:p>
            <a:fld id="{96D7E189-2C58-4560-BB68-E019DC04A2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7243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23700" y="2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/>
          <a:lstStyle>
            <a:lvl1pPr algn="r">
              <a:defRPr sz="1200"/>
            </a:lvl1pPr>
          </a:lstStyle>
          <a:p>
            <a:fld id="{FFEFA1F0-4419-45E7-BE88-77CCE2107161}" type="datetimeFigureOut">
              <a:rPr lang="zh-CN" altLang="en-US" smtClean="0"/>
              <a:pPr/>
              <a:t>2020/4/21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07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81" tIns="45492" rIns="90981" bIns="45492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0981" tIns="45492" rIns="90981" bIns="45492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3" y="6456614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23700" y="6456614"/>
            <a:ext cx="4302231" cy="339884"/>
          </a:xfrm>
          <a:prstGeom prst="rect">
            <a:avLst/>
          </a:prstGeom>
        </p:spPr>
        <p:txBody>
          <a:bodyPr vert="horz" lIns="90981" tIns="45492" rIns="90981" bIns="45492" rtlCol="0" anchor="b"/>
          <a:lstStyle>
            <a:lvl1pPr algn="r">
              <a:defRPr sz="1200"/>
            </a:lvl1pPr>
          </a:lstStyle>
          <a:p>
            <a:fld id="{78C07FA1-98A5-422A-9D81-D189EFD224C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1363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7C23E5-19AA-47B9-89AE-B3510CDAC942}" type="slidenum">
              <a:rPr lang="en-US" altLang="zh-CN" smtClean="0"/>
              <a:pPr>
                <a:defRPr/>
              </a:pPr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14348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804863" y="15875"/>
            <a:ext cx="8318500" cy="46783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356342" y="4694679"/>
            <a:ext cx="9143553" cy="1871771"/>
          </a:xfr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100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9B6F5-F3BB-4006-AE2C-0A3ABEA99B32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105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27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483870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5D119-CC52-4AF2-A7A2-9192C6BD9FC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84772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95000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3916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5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endParaRPr lang="zh-CN" altLang="en-US" dirty="0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405880" y="627534"/>
            <a:ext cx="841459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>
            <a:off x="457200" y="4789175"/>
            <a:ext cx="8435280" cy="1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日期占位符 4"/>
          <p:cNvSpPr txBox="1">
            <a:spLocks/>
          </p:cNvSpPr>
          <p:nvPr userDrawn="1"/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ECE080A-352E-49C3-8505-E1CACD0F5CFF}" type="datetimeFigureOut">
              <a:rPr lang="zh-CN" altLang="en-US" sz="100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pPr/>
              <a:t>2020/4/21</a:t>
            </a:fld>
            <a:endParaRPr lang="zh-CN" altLang="en-US" sz="10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" name="灯片编号占位符 6"/>
          <p:cNvSpPr txBox="1">
            <a:spLocks/>
          </p:cNvSpPr>
          <p:nvPr userDrawn="1"/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F12200-7D56-4C7A-84FF-770C8E118E3B}" type="slidenum">
              <a:rPr lang="zh-CN" altLang="en-US" sz="1000" smtClean="0"/>
              <a:pPr/>
              <a:t>‹#›</a:t>
            </a:fld>
            <a:endParaRPr lang="zh-CN" altLang="en-US" sz="100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66285"/>
            <a:ext cx="1084328" cy="41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636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  <a:ea typeface="微软雅黑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  <a:ea typeface="微软雅黑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  <a:ea typeface="微软雅黑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Medium" pitchFamily="34" charset="0"/>
          <a:ea typeface="微软雅黑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90"/>
          <a:stretch/>
        </p:blipFill>
        <p:spPr>
          <a:xfrm>
            <a:off x="0" y="2824324"/>
            <a:ext cx="3504641" cy="231859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570" y="1732161"/>
            <a:ext cx="2828354" cy="2696554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0" y="0"/>
            <a:ext cx="9144000" cy="5142917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403648" y="792999"/>
            <a:ext cx="63367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北京万峰恒业</a:t>
            </a:r>
            <a:endParaRPr lang="en-US" altLang="zh-CN" b="1" dirty="0" smtClean="0">
              <a:solidFill>
                <a:schemeClr val="tx2">
                  <a:lumMod val="7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endParaRPr lang="en-US" altLang="zh-CN" b="1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r>
              <a:rPr lang="zh-CN" alt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廊坊</a:t>
            </a:r>
            <a:r>
              <a:rPr lang="zh-CN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广阳区嘉华丽</a:t>
            </a:r>
            <a:r>
              <a:rPr lang="zh-CN" alt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公馆</a:t>
            </a:r>
            <a:endParaRPr lang="en-US" altLang="zh-CN" sz="3600" b="1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r>
              <a:rPr lang="zh-CN" alt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项目简报</a:t>
            </a:r>
            <a:endParaRPr lang="en-US" altLang="zh-CN" sz="36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endParaRPr lang="en-US" altLang="zh-CN" b="1" dirty="0" smtClean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211960" y="4551392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2020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年</a:t>
            </a:r>
            <a:r>
              <a:rPr lang="en-US" altLang="zh-CN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04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月</a:t>
            </a:r>
            <a:r>
              <a:rPr lang="en-US" altLang="zh-CN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21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日</a:t>
            </a:r>
            <a:endParaRPr lang="zh-CN" altLang="en-US" sz="1400" dirty="0">
              <a:solidFill>
                <a:schemeClr val="tx2">
                  <a:lumMod val="7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809153" y="3270156"/>
            <a:ext cx="4177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3A6EB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www.soudi365.com</a:t>
            </a:r>
            <a:endParaRPr lang="zh-CN" altLang="en-US" sz="3600" b="1" dirty="0">
              <a:solidFill>
                <a:srgbClr val="3A6EB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2061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02"/>
          <p:cNvSpPr>
            <a:spLocks noChangeArrowheads="1"/>
          </p:cNvSpPr>
          <p:nvPr/>
        </p:nvSpPr>
        <p:spPr bwMode="auto">
          <a:xfrm>
            <a:off x="1003003" y="160719"/>
            <a:ext cx="6010305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200000"/>
              </a:lnSpc>
              <a:spcBef>
                <a:spcPct val="20000"/>
              </a:spcBef>
              <a:buSzPct val="80000"/>
              <a:buFont typeface="Wingdings" panose="05000000000000000000" pitchFamily="2" charset="2"/>
              <a:buChar char="n"/>
              <a:defRPr sz="16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200000"/>
              </a:lnSpc>
              <a:spcBef>
                <a:spcPct val="20000"/>
              </a:spcBef>
              <a:buSzPct val="80000"/>
              <a:buFont typeface="Wingdings" panose="05000000000000000000" pitchFamily="2" charset="2"/>
              <a:buChar char="Ø"/>
              <a:defRPr sz="16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20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 sz="16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200000"/>
              </a:lnSpc>
              <a:spcBef>
                <a:spcPct val="20000"/>
              </a:spcBef>
              <a:buFont typeface="Wingdings" panose="05000000000000000000" pitchFamily="2" charset="2"/>
              <a:buChar char="n"/>
              <a:defRPr sz="16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200000"/>
              </a:lnSpc>
              <a:spcBef>
                <a:spcPct val="20000"/>
              </a:spcBef>
              <a:buFont typeface="Wingdings" panose="05000000000000000000" pitchFamily="2" charset="2"/>
              <a:buChar char="n"/>
              <a:defRPr sz="16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16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16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16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16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CN" sz="1500" b="1" dirty="0">
                <a:solidFill>
                  <a:srgbClr val="000000"/>
                </a:solidFill>
                <a:latin typeface="+mj-ea"/>
                <a:ea typeface="+mj-ea"/>
              </a:rPr>
              <a:t>1.8 </a:t>
            </a:r>
            <a:r>
              <a:rPr lang="zh-CN" altLang="en-US" sz="1500" b="1" dirty="0">
                <a:solidFill>
                  <a:srgbClr val="000000"/>
                </a:solidFill>
                <a:latin typeface="+mj-ea"/>
                <a:ea typeface="+mj-ea"/>
              </a:rPr>
              <a:t>初步测算</a:t>
            </a:r>
            <a:endParaRPr lang="en-US" altLang="zh-CN" sz="1500" b="1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12650" y="809939"/>
            <a:ext cx="6201689" cy="3727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latin typeface="+mj-ea"/>
                <a:ea typeface="+mj-ea"/>
              </a:rPr>
              <a:t>初步谈判条件：</a:t>
            </a:r>
            <a:endParaRPr lang="en-US" altLang="zh-CN" sz="1050" dirty="0">
              <a:latin typeface="+mj-ea"/>
              <a:ea typeface="+mj-ea"/>
            </a:endParaRPr>
          </a:p>
          <a:p>
            <a:pPr marL="257175" indent="-257175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050" dirty="0">
                <a:latin typeface="+mj-ea"/>
                <a:ea typeface="+mj-ea"/>
              </a:rPr>
              <a:t>土地面积</a:t>
            </a:r>
            <a:r>
              <a:rPr lang="en-US" altLang="zh-CN" sz="1050" dirty="0">
                <a:latin typeface="+mj-ea"/>
                <a:ea typeface="+mj-ea"/>
              </a:rPr>
              <a:t>37</a:t>
            </a:r>
            <a:r>
              <a:rPr lang="zh-CN" altLang="en-US" sz="1050" dirty="0">
                <a:latin typeface="+mj-ea"/>
                <a:ea typeface="+mj-ea"/>
              </a:rPr>
              <a:t>亩</a:t>
            </a:r>
            <a:endParaRPr lang="en-US" altLang="zh-CN" sz="1050" dirty="0">
              <a:latin typeface="+mj-ea"/>
              <a:ea typeface="+mj-ea"/>
            </a:endParaRPr>
          </a:p>
          <a:p>
            <a:pPr marL="257175" indent="-257175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050" dirty="0">
                <a:latin typeface="+mj-ea"/>
                <a:ea typeface="+mj-ea"/>
              </a:rPr>
              <a:t>股份转让价：</a:t>
            </a:r>
            <a:r>
              <a:rPr lang="en-US" altLang="zh-CN" sz="1050" dirty="0">
                <a:latin typeface="+mj-ea"/>
                <a:ea typeface="+mj-ea"/>
              </a:rPr>
              <a:t>700</a:t>
            </a:r>
            <a:r>
              <a:rPr lang="zh-CN" altLang="en-US" sz="1050" dirty="0">
                <a:latin typeface="+mj-ea"/>
                <a:ea typeface="+mj-ea"/>
              </a:rPr>
              <a:t>万</a:t>
            </a:r>
            <a:r>
              <a:rPr lang="en-US" altLang="zh-CN" sz="1050" dirty="0">
                <a:latin typeface="+mj-ea"/>
                <a:ea typeface="+mj-ea"/>
              </a:rPr>
              <a:t>/</a:t>
            </a:r>
            <a:r>
              <a:rPr lang="zh-CN" altLang="en-US" sz="1050" dirty="0">
                <a:latin typeface="+mj-ea"/>
                <a:ea typeface="+mj-ea"/>
              </a:rPr>
              <a:t>亩</a:t>
            </a:r>
            <a:endParaRPr lang="en-US" altLang="zh-CN" sz="1050" dirty="0">
              <a:latin typeface="+mj-ea"/>
              <a:ea typeface="+mj-ea"/>
            </a:endParaRPr>
          </a:p>
          <a:p>
            <a:pPr marL="257175" indent="-257175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050" dirty="0">
                <a:latin typeface="+mj-ea"/>
                <a:ea typeface="+mj-ea"/>
              </a:rPr>
              <a:t>土地摘牌价</a:t>
            </a:r>
            <a:r>
              <a:rPr lang="en-US" altLang="zh-CN" sz="1050" dirty="0">
                <a:latin typeface="+mj-ea"/>
                <a:ea typeface="+mj-ea"/>
              </a:rPr>
              <a:t>450</a:t>
            </a:r>
            <a:r>
              <a:rPr lang="zh-CN" altLang="en-US" sz="1050" dirty="0">
                <a:latin typeface="+mj-ea"/>
                <a:ea typeface="+mj-ea"/>
              </a:rPr>
              <a:t>万</a:t>
            </a:r>
            <a:r>
              <a:rPr lang="en-US" altLang="zh-CN" sz="1050" dirty="0">
                <a:latin typeface="+mj-ea"/>
                <a:ea typeface="+mj-ea"/>
              </a:rPr>
              <a:t>/</a:t>
            </a:r>
            <a:r>
              <a:rPr lang="zh-CN" altLang="en-US" sz="1050" dirty="0">
                <a:latin typeface="+mj-ea"/>
                <a:ea typeface="+mj-ea"/>
              </a:rPr>
              <a:t>亩</a:t>
            </a:r>
            <a:endParaRPr lang="en-US" altLang="zh-CN" sz="1050" dirty="0">
              <a:latin typeface="+mj-ea"/>
              <a:ea typeface="+mj-ea"/>
            </a:endParaRPr>
          </a:p>
          <a:p>
            <a:pPr marL="257175" indent="-257175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050" dirty="0">
                <a:latin typeface="+mj-ea"/>
                <a:ea typeface="+mj-ea"/>
              </a:rPr>
              <a:t>销售价格住宅按</a:t>
            </a:r>
            <a:r>
              <a:rPr lang="en-US" altLang="zh-CN" sz="1050" dirty="0">
                <a:latin typeface="+mj-ea"/>
                <a:ea typeface="+mj-ea"/>
              </a:rPr>
              <a:t>25000</a:t>
            </a:r>
            <a:r>
              <a:rPr lang="zh-CN" altLang="en-US" sz="1050" dirty="0">
                <a:latin typeface="+mj-ea"/>
                <a:ea typeface="+mj-ea"/>
              </a:rPr>
              <a:t>元</a:t>
            </a:r>
            <a:r>
              <a:rPr lang="en-US" altLang="zh-CN" sz="1050" dirty="0">
                <a:latin typeface="+mj-ea"/>
                <a:ea typeface="+mj-ea"/>
              </a:rPr>
              <a:t>/</a:t>
            </a:r>
            <a:r>
              <a:rPr lang="zh-CN" altLang="en-US" sz="1050" dirty="0">
                <a:latin typeface="+mj-ea"/>
                <a:ea typeface="+mj-ea"/>
              </a:rPr>
              <a:t>㎡</a:t>
            </a:r>
            <a:r>
              <a:rPr lang="zh-CN" altLang="en-US" sz="1050" dirty="0">
                <a:latin typeface="+mj-ea"/>
                <a:ea typeface="+mj-ea"/>
              </a:rPr>
              <a:t>；</a:t>
            </a:r>
            <a:endParaRPr lang="en-US" altLang="zh-CN" sz="1050" dirty="0">
              <a:latin typeface="+mj-ea"/>
              <a:ea typeface="+mj-ea"/>
            </a:endParaRPr>
          </a:p>
          <a:p>
            <a:pPr marL="257175" indent="-257175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050" dirty="0">
                <a:latin typeface="+mj-ea"/>
                <a:ea typeface="+mj-ea"/>
              </a:rPr>
              <a:t>容积率</a:t>
            </a:r>
            <a:r>
              <a:rPr lang="en-US" altLang="zh-CN" sz="1050" dirty="0">
                <a:latin typeface="+mj-ea"/>
                <a:ea typeface="+mj-ea"/>
              </a:rPr>
              <a:t>2.2</a:t>
            </a:r>
            <a:r>
              <a:rPr lang="zh-CN" altLang="en-US" sz="1050" dirty="0">
                <a:latin typeface="+mj-ea"/>
                <a:ea typeface="+mj-ea"/>
              </a:rPr>
              <a:t>；</a:t>
            </a:r>
            <a:endParaRPr lang="en-US" altLang="zh-CN" sz="1050" dirty="0">
              <a:latin typeface="+mj-ea"/>
              <a:ea typeface="+mj-ea"/>
            </a:endParaRPr>
          </a:p>
          <a:p>
            <a:pPr marL="257175" indent="-257175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050" dirty="0">
                <a:latin typeface="+mj-ea"/>
                <a:ea typeface="+mj-ea"/>
              </a:rPr>
              <a:t>项目总建筑面积</a:t>
            </a:r>
            <a:r>
              <a:rPr lang="en-US" altLang="zh-CN" sz="1050" dirty="0">
                <a:latin typeface="+mj-ea"/>
                <a:ea typeface="+mj-ea"/>
              </a:rPr>
              <a:t>54267</a:t>
            </a:r>
            <a:r>
              <a:rPr lang="zh-CN" altLang="en-US" sz="1050" dirty="0">
                <a:latin typeface="+mj-ea"/>
                <a:ea typeface="+mj-ea"/>
              </a:rPr>
              <a:t>平米，其中回迁房建筑面积</a:t>
            </a:r>
            <a:r>
              <a:rPr lang="en-US" altLang="zh-CN" sz="1050" dirty="0">
                <a:latin typeface="+mj-ea"/>
                <a:ea typeface="+mj-ea"/>
              </a:rPr>
              <a:t>11000</a:t>
            </a:r>
            <a:r>
              <a:rPr lang="zh-CN" altLang="en-US" sz="1050" dirty="0">
                <a:latin typeface="+mj-ea"/>
                <a:ea typeface="+mj-ea"/>
              </a:rPr>
              <a:t>平米（不可售），住宅建筑面积</a:t>
            </a:r>
            <a:r>
              <a:rPr lang="en-US" altLang="zh-CN" sz="1050" dirty="0">
                <a:latin typeface="+mj-ea"/>
                <a:ea typeface="+mj-ea"/>
              </a:rPr>
              <a:t>43267</a:t>
            </a:r>
            <a:r>
              <a:rPr lang="zh-CN" altLang="en-US" sz="1050" dirty="0">
                <a:latin typeface="+mj-ea"/>
                <a:ea typeface="+mj-ea"/>
              </a:rPr>
              <a:t>平米；</a:t>
            </a:r>
            <a:endParaRPr lang="en-US" altLang="zh-CN" sz="1050" dirty="0">
              <a:latin typeface="+mj-ea"/>
              <a:ea typeface="+mj-ea"/>
            </a:endParaRPr>
          </a:p>
          <a:p>
            <a:pPr marL="214313" indent="-214313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1050" dirty="0">
                <a:latin typeface="+mn-ea"/>
              </a:rPr>
              <a:t>销售均价：住宅</a:t>
            </a:r>
            <a:r>
              <a:rPr lang="en-US" altLang="zh-CN" sz="1050" dirty="0">
                <a:latin typeface="+mn-ea"/>
              </a:rPr>
              <a:t>25000</a:t>
            </a:r>
            <a:r>
              <a:rPr lang="zh-CN" altLang="en-US" sz="1050" dirty="0">
                <a:latin typeface="+mn-ea"/>
              </a:rPr>
              <a:t>元</a:t>
            </a:r>
            <a:r>
              <a:rPr lang="en-US" altLang="zh-CN" sz="1050" dirty="0">
                <a:latin typeface="+mn-ea"/>
              </a:rPr>
              <a:t>/</a:t>
            </a:r>
            <a:r>
              <a:rPr lang="zh-CN" altLang="en-US" sz="1050" dirty="0">
                <a:latin typeface="+mn-ea"/>
              </a:rPr>
              <a:t>平方米</a:t>
            </a:r>
            <a:endParaRPr lang="en-US" altLang="zh-CN" sz="1050" dirty="0">
              <a:latin typeface="+mn-ea"/>
            </a:endParaRPr>
          </a:p>
          <a:p>
            <a:pPr marL="214313" indent="-214313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1050" dirty="0">
                <a:latin typeface="+mn-ea"/>
              </a:rPr>
              <a:t>四项单方：</a:t>
            </a:r>
            <a:r>
              <a:rPr lang="en-US" altLang="zh-CN" sz="1050" dirty="0">
                <a:latin typeface="+mn-ea"/>
              </a:rPr>
              <a:t>5000</a:t>
            </a:r>
            <a:r>
              <a:rPr lang="zh-CN" altLang="en-US" sz="1050" dirty="0">
                <a:latin typeface="+mn-ea"/>
              </a:rPr>
              <a:t>元</a:t>
            </a:r>
            <a:r>
              <a:rPr lang="en-US" altLang="zh-CN" sz="1050" dirty="0">
                <a:latin typeface="+mn-ea"/>
              </a:rPr>
              <a:t>/</a:t>
            </a:r>
            <a:r>
              <a:rPr lang="zh-CN" altLang="en-US" sz="1050" dirty="0">
                <a:latin typeface="+mn-ea"/>
              </a:rPr>
              <a:t>平米</a:t>
            </a:r>
            <a:endParaRPr lang="en-US" altLang="zh-CN" sz="1050" dirty="0">
              <a:latin typeface="+mn-ea"/>
            </a:endParaRPr>
          </a:p>
          <a:p>
            <a:pPr marL="214313" indent="-214313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1050" dirty="0">
                <a:latin typeface="+mn-ea"/>
              </a:rPr>
              <a:t>三费比例合计：</a:t>
            </a:r>
            <a:r>
              <a:rPr lang="en-US" altLang="zh-CN" sz="1050" dirty="0">
                <a:latin typeface="+mn-ea"/>
              </a:rPr>
              <a:t>5%</a:t>
            </a:r>
          </a:p>
          <a:p>
            <a:pPr marL="214313" indent="-214313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1050" dirty="0">
                <a:latin typeface="+mn-ea"/>
              </a:rPr>
              <a:t>净利润</a:t>
            </a:r>
            <a:r>
              <a:rPr lang="zh-CN" altLang="en-US" sz="1050" dirty="0">
                <a:latin typeface="+mn-ea"/>
              </a:rPr>
              <a:t>：</a:t>
            </a:r>
            <a:r>
              <a:rPr lang="en-US" altLang="zh-CN" sz="1050" dirty="0">
                <a:latin typeface="+mn-ea"/>
              </a:rPr>
              <a:t>1.31</a:t>
            </a:r>
            <a:r>
              <a:rPr lang="zh-CN" altLang="en-US" sz="1050" dirty="0">
                <a:latin typeface="+mn-ea"/>
              </a:rPr>
              <a:t>亿（含土地返还款）</a:t>
            </a:r>
            <a:endParaRPr lang="en-US" altLang="zh-CN" sz="1050" dirty="0">
              <a:latin typeface="+mn-ea"/>
              <a:ea typeface="+mj-ea"/>
            </a:endParaRPr>
          </a:p>
          <a:p>
            <a:pPr marL="214313" indent="-214313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1050" dirty="0">
                <a:latin typeface="+mn-ea"/>
              </a:rPr>
              <a:t>净利率</a:t>
            </a:r>
            <a:r>
              <a:rPr lang="zh-CN" altLang="en-US" sz="1050" dirty="0">
                <a:latin typeface="+mn-ea"/>
              </a:rPr>
              <a:t>：</a:t>
            </a:r>
            <a:r>
              <a:rPr lang="en-US" altLang="zh-CN" sz="1050" dirty="0">
                <a:latin typeface="+mn-ea"/>
              </a:rPr>
              <a:t>14.79</a:t>
            </a:r>
            <a:r>
              <a:rPr lang="en-US" altLang="zh-CN" sz="1050" dirty="0">
                <a:latin typeface="+mn-ea"/>
              </a:rPr>
              <a:t>%</a:t>
            </a:r>
            <a:endParaRPr lang="en-US" altLang="zh-CN" sz="105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1050" b="1" dirty="0">
                <a:latin typeface="+mj-ea"/>
                <a:ea typeface="+mj-ea"/>
              </a:rPr>
              <a:t>经初步测算：</a:t>
            </a:r>
            <a:endParaRPr lang="en-US" altLang="zh-CN" sz="1050" b="1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1050" b="1" dirty="0">
                <a:latin typeface="+mj-ea"/>
                <a:ea typeface="+mj-ea"/>
              </a:rPr>
              <a:t>    总货值</a:t>
            </a:r>
            <a:r>
              <a:rPr lang="en-US" altLang="zh-CN" sz="1050" dirty="0">
                <a:latin typeface="+mj-ea"/>
                <a:ea typeface="+mj-ea"/>
              </a:rPr>
              <a:t>8.84</a:t>
            </a:r>
            <a:r>
              <a:rPr lang="zh-CN" altLang="en-US" sz="1050" b="1" dirty="0">
                <a:latin typeface="+mj-ea"/>
                <a:ea typeface="+mj-ea"/>
              </a:rPr>
              <a:t>亿元，项目净利润</a:t>
            </a:r>
            <a:r>
              <a:rPr lang="en-US" altLang="zh-CN" sz="1050" dirty="0">
                <a:latin typeface="+mj-ea"/>
                <a:ea typeface="+mj-ea"/>
              </a:rPr>
              <a:t>1.31</a:t>
            </a:r>
            <a:r>
              <a:rPr lang="zh-CN" altLang="en-US" sz="1050" b="1" dirty="0">
                <a:latin typeface="+mj-ea"/>
                <a:ea typeface="+mj-ea"/>
              </a:rPr>
              <a:t>亿元，项目净利率</a:t>
            </a:r>
            <a:r>
              <a:rPr lang="en-US" altLang="zh-CN" sz="1050" dirty="0">
                <a:latin typeface="+mj-ea"/>
                <a:ea typeface="+mj-ea"/>
              </a:rPr>
              <a:t>14.79</a:t>
            </a:r>
            <a:r>
              <a:rPr lang="en-US" altLang="zh-CN" sz="1050" b="1" dirty="0">
                <a:latin typeface="+mj-ea"/>
                <a:ea typeface="+mj-ea"/>
              </a:rPr>
              <a:t>%</a:t>
            </a:r>
          </a:p>
          <a:p>
            <a:pPr lvl="0">
              <a:lnSpc>
                <a:spcPct val="150000"/>
              </a:lnSpc>
            </a:pPr>
            <a:r>
              <a:rPr lang="zh-CN" altLang="en-US" sz="1050" b="1" dirty="0">
                <a:latin typeface="微软雅黑" pitchFamily="34" charset="-122"/>
                <a:ea typeface="微软雅黑" pitchFamily="34" charset="-122"/>
                <a:cs typeface="Microsoft YaHei" charset="0"/>
              </a:rPr>
              <a:t> </a:t>
            </a:r>
            <a:endParaRPr lang="en-US" altLang="zh-CN" sz="105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25597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3" y="2866494"/>
            <a:ext cx="896098" cy="8543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标题 1"/>
          <p:cNvSpPr txBox="1">
            <a:spLocks/>
          </p:cNvSpPr>
          <p:nvPr/>
        </p:nvSpPr>
        <p:spPr>
          <a:xfrm>
            <a:off x="3759909" y="3867894"/>
            <a:ext cx="1800200" cy="67237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itchFamily="34" charset="0"/>
                <a:ea typeface="微软雅黑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itchFamily="34" charset="0"/>
                <a:ea typeface="微软雅黑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itchFamily="34" charset="0"/>
                <a:ea typeface="微软雅黑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Franklin Gothic Medium" pitchFamily="34" charset="0"/>
                <a:ea typeface="微软雅黑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en-US" altLang="zh-CN" sz="3600" kern="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Thanks</a:t>
            </a:r>
            <a:endParaRPr lang="zh-CN" altLang="en-US" sz="3600" kern="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699792" y="1851670"/>
            <a:ext cx="3767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地 产 价 值 发 现 者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430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55D119-CC52-4AF2-A7A2-9192C6BD9FC5}" type="slidenum">
              <a:rPr lang="en-US" altLang="zh-CN" smtClean="0"/>
              <a:pPr>
                <a:defRPr/>
              </a:pPr>
              <a:t>2</a:t>
            </a:fld>
            <a:endParaRPr lang="en-US" altLang="zh-CN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338902"/>
              </p:ext>
            </p:extLst>
          </p:nvPr>
        </p:nvGraphicFramePr>
        <p:xfrm>
          <a:off x="1028794" y="1143037"/>
          <a:ext cx="3086019" cy="2314807"/>
        </p:xfrm>
        <a:graphic>
          <a:graphicData uri="http://schemas.openxmlformats.org/drawingml/2006/table">
            <a:tbl>
              <a:tblPr/>
              <a:tblGrid>
                <a:gridCol w="1163666"/>
                <a:gridCol w="1922353"/>
              </a:tblGrid>
              <a:tr h="200279">
                <a:tc gridSpan="2">
                  <a:txBody>
                    <a:bodyPr/>
                    <a:lstStyle>
                      <a:lvl1pPr marL="0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1pPr>
                      <a:lvl2pPr marL="457212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2pPr>
                      <a:lvl3pPr marL="914423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3pPr>
                      <a:lvl4pPr marL="1371634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4pPr>
                      <a:lvl5pPr marL="1828846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5pPr>
                      <a:lvl6pPr marL="2286057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6pPr>
                      <a:lvl7pPr marL="2743269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7pPr>
                      <a:lvl8pPr marL="3200480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8pPr>
                      <a:lvl9pPr marL="3657691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基本信息（非招拍挂项目）</a:t>
                      </a:r>
                      <a:endParaRPr lang="zh-CN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63" marR="1263" marT="1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64316">
                <a:tc>
                  <a:txBody>
                    <a:bodyPr/>
                    <a:lstStyle>
                      <a:lvl1pPr marL="0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1pPr>
                      <a:lvl2pPr marL="457212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2pPr>
                      <a:lvl3pPr marL="914423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3pPr>
                      <a:lvl4pPr marL="1371634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4pPr>
                      <a:lvl5pPr marL="1828846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5pPr>
                      <a:lvl6pPr marL="2286057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6pPr>
                      <a:lvl7pPr marL="2743269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7pPr>
                      <a:lvl8pPr marL="3200480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8pPr>
                      <a:lvl9pPr marL="3657691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用地性质</a:t>
                      </a:r>
                    </a:p>
                  </a:txBody>
                  <a:tcPr marL="1263" marR="1263" marT="1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1pPr>
                      <a:lvl2pPr marL="457212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2pPr>
                      <a:lvl3pPr marL="914423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3pPr>
                      <a:lvl4pPr marL="1371634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4pPr>
                      <a:lvl5pPr marL="1828846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5pPr>
                      <a:lvl6pPr marL="2286057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6pPr>
                      <a:lvl7pPr marL="2743269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7pPr>
                      <a:lvl8pPr marL="3200480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8pPr>
                      <a:lvl9pPr marL="3657691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住宅</a:t>
                      </a:r>
                      <a:endParaRPr lang="zh-CN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63" marR="1263" marT="1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4316">
                <a:tc>
                  <a:txBody>
                    <a:bodyPr/>
                    <a:lstStyle>
                      <a:lvl1pPr marL="0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1pPr>
                      <a:lvl2pPr marL="457212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2pPr>
                      <a:lvl3pPr marL="914423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3pPr>
                      <a:lvl4pPr marL="1371634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4pPr>
                      <a:lvl5pPr marL="1828846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5pPr>
                      <a:lvl6pPr marL="2286057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6pPr>
                      <a:lvl7pPr marL="2743269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7pPr>
                      <a:lvl8pPr marL="3200480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8pPr>
                      <a:lvl9pPr marL="3657691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计容面积</a:t>
                      </a:r>
                      <a:r>
                        <a:rPr lang="en-US" altLang="zh-CN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&amp;</a:t>
                      </a:r>
                      <a:r>
                        <a:rPr lang="zh-CN" alt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容积率</a:t>
                      </a:r>
                      <a:endParaRPr lang="zh-CN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63" marR="1263" marT="1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1pPr>
                      <a:lvl2pPr marL="457212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2pPr>
                      <a:lvl3pPr marL="914423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3pPr>
                      <a:lvl4pPr marL="1371634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4pPr>
                      <a:lvl5pPr marL="1828846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5pPr>
                      <a:lvl6pPr marL="2286057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6pPr>
                      <a:lvl7pPr marL="2743269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7pPr>
                      <a:lvl8pPr marL="3200480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8pPr>
                      <a:lvl9pPr marL="3657691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54266.9</a:t>
                      </a:r>
                      <a:r>
                        <a:rPr lang="zh-CN" altLang="en-US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㎡，</a:t>
                      </a:r>
                      <a:r>
                        <a:rPr lang="en-US" altLang="zh-CN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2.2</a:t>
                      </a:r>
                      <a:endParaRPr lang="zh-CN" altLang="en-US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263" marR="1263" marT="1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4316">
                <a:tc>
                  <a:txBody>
                    <a:bodyPr/>
                    <a:lstStyle>
                      <a:lvl1pPr marL="0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1pPr>
                      <a:lvl2pPr marL="457212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2pPr>
                      <a:lvl3pPr marL="914423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3pPr>
                      <a:lvl4pPr marL="1371634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4pPr>
                      <a:lvl5pPr marL="1828846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5pPr>
                      <a:lvl6pPr marL="2286057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6pPr>
                      <a:lvl7pPr marL="2743269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7pPr>
                      <a:lvl8pPr marL="3200480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8pPr>
                      <a:lvl9pPr marL="3657691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占地面积</a:t>
                      </a:r>
                      <a:endParaRPr lang="zh-CN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63" marR="1263" marT="1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1pPr>
                      <a:lvl2pPr marL="457212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2pPr>
                      <a:lvl3pPr marL="914423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3pPr>
                      <a:lvl4pPr marL="1371634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4pPr>
                      <a:lvl5pPr marL="1828846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5pPr>
                      <a:lvl6pPr marL="2286057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6pPr>
                      <a:lvl7pPr marL="2743269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7pPr>
                      <a:lvl8pPr marL="3200480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8pPr>
                      <a:lvl9pPr marL="3657691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24666.77</a:t>
                      </a:r>
                      <a:r>
                        <a:rPr lang="zh-CN" altLang="en-US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㎡</a:t>
                      </a:r>
                      <a:endParaRPr lang="zh-CN" altLang="en-US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263" marR="1263" marT="1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4316">
                <a:tc>
                  <a:txBody>
                    <a:bodyPr/>
                    <a:lstStyle>
                      <a:lvl1pPr marL="0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1pPr>
                      <a:lvl2pPr marL="457212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2pPr>
                      <a:lvl3pPr marL="914423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3pPr>
                      <a:lvl4pPr marL="1371634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4pPr>
                      <a:lvl5pPr marL="1828846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5pPr>
                      <a:lvl6pPr marL="2286057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6pPr>
                      <a:lvl7pPr marL="2743269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7pPr>
                      <a:lvl8pPr marL="3200480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8pPr>
                      <a:lvl9pPr marL="3657691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产品比例</a:t>
                      </a:r>
                      <a:endParaRPr lang="zh-CN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63" marR="1263" marT="1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1pPr>
                      <a:lvl2pPr marL="457212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2pPr>
                      <a:lvl3pPr marL="914423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3pPr>
                      <a:lvl4pPr marL="1371634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4pPr>
                      <a:lvl5pPr marL="1828846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5pPr>
                      <a:lvl6pPr marL="2286057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6pPr>
                      <a:lvl7pPr marL="2743269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7pPr>
                      <a:lvl8pPr marL="3200480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8pPr>
                      <a:lvl9pPr marL="3657691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住宅</a:t>
                      </a:r>
                      <a:r>
                        <a:rPr lang="en-US" altLang="zh-CN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100%</a:t>
                      </a:r>
                      <a:endParaRPr lang="en-US" altLang="zh-CN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263" marR="1263" marT="1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4316">
                <a:tc>
                  <a:txBody>
                    <a:bodyPr/>
                    <a:lstStyle>
                      <a:lvl1pPr marL="0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1pPr>
                      <a:lvl2pPr marL="457212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2pPr>
                      <a:lvl3pPr marL="914423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3pPr>
                      <a:lvl4pPr marL="1371634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4pPr>
                      <a:lvl5pPr marL="1828846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5pPr>
                      <a:lvl6pPr marL="2286057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6pPr>
                      <a:lvl7pPr marL="2743269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7pPr>
                      <a:lvl8pPr marL="3200480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8pPr>
                      <a:lvl9pPr marL="3657691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起始楼板价</a:t>
                      </a:r>
                      <a:r>
                        <a:rPr lang="en-US" altLang="zh-CN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&amp;</a:t>
                      </a:r>
                      <a:r>
                        <a:rPr lang="zh-CN" alt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总价</a:t>
                      </a:r>
                      <a:endParaRPr lang="zh-CN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63" marR="1263" marT="1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1pPr>
                      <a:lvl2pPr marL="457212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2pPr>
                      <a:lvl3pPr marL="914423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3pPr>
                      <a:lvl4pPr marL="1371634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4pPr>
                      <a:lvl5pPr marL="1828846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5pPr>
                      <a:lvl6pPr marL="2286057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6pPr>
                      <a:lvl7pPr marL="2743269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7pPr>
                      <a:lvl8pPr marL="3200480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8pPr>
                      <a:lvl9pPr marL="3657691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          </a:t>
                      </a:r>
                      <a:r>
                        <a:rPr kumimoji="0" lang="en-US" altLang="zh-CN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7176.4</a:t>
                      </a:r>
                      <a:r>
                        <a:rPr kumimoji="0" lang="zh-CN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元</a:t>
                      </a:r>
                      <a:r>
                        <a:rPr kumimoji="0" lang="en-US" altLang="zh-CN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/</a:t>
                      </a:r>
                      <a:r>
                        <a:rPr lang="zh-CN" altLang="en-US" sz="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㎡</a:t>
                      </a:r>
                      <a:r>
                        <a:rPr kumimoji="0" lang="en-US" altLang="zh-CN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      31050</a:t>
                      </a:r>
                      <a:r>
                        <a:rPr kumimoji="0" lang="zh-CN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万元</a:t>
                      </a:r>
                    </a:p>
                  </a:txBody>
                  <a:tcPr marL="1263" marR="1263" marT="1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4316">
                <a:tc>
                  <a:txBody>
                    <a:bodyPr/>
                    <a:lstStyle>
                      <a:lvl1pPr marL="0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1pPr>
                      <a:lvl2pPr marL="457212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2pPr>
                      <a:lvl3pPr marL="914423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3pPr>
                      <a:lvl4pPr marL="1371634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4pPr>
                      <a:lvl5pPr marL="1828846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5pPr>
                      <a:lvl6pPr marL="2286057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6pPr>
                      <a:lvl7pPr marL="2743269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7pPr>
                      <a:lvl8pPr marL="3200480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8pPr>
                      <a:lvl9pPr marL="3657691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竞买保证金</a:t>
                      </a:r>
                      <a:endParaRPr lang="zh-CN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63" marR="1263" marT="1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1pPr>
                      <a:lvl2pPr marL="457212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2pPr>
                      <a:lvl3pPr marL="914423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3pPr>
                      <a:lvl4pPr marL="1371634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4pPr>
                      <a:lvl5pPr marL="1828846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5pPr>
                      <a:lvl6pPr marL="2286057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6pPr>
                      <a:lvl7pPr marL="2743269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7pPr>
                      <a:lvl8pPr marL="3200480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8pPr>
                      <a:lvl9pPr marL="3657691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-----</a:t>
                      </a:r>
                      <a:endParaRPr lang="zh-CN" altLang="en-US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263" marR="1263" marT="1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4316">
                <a:tc>
                  <a:txBody>
                    <a:bodyPr/>
                    <a:lstStyle>
                      <a:lvl1pPr marL="0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1pPr>
                      <a:lvl2pPr marL="457212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2pPr>
                      <a:lvl3pPr marL="914423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3pPr>
                      <a:lvl4pPr marL="1371634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4pPr>
                      <a:lvl5pPr marL="1828846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5pPr>
                      <a:lvl6pPr marL="2286057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6pPr>
                      <a:lvl7pPr marL="2743269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7pPr>
                      <a:lvl8pPr marL="3200480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8pPr>
                      <a:lvl9pPr marL="3657691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销售</a:t>
                      </a:r>
                      <a:r>
                        <a:rPr lang="en-US" altLang="zh-CN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&amp;</a:t>
                      </a:r>
                      <a:r>
                        <a:rPr lang="zh-CN" alt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持有要求</a:t>
                      </a:r>
                      <a:endParaRPr lang="zh-CN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63" marR="1263" marT="1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1pPr>
                      <a:lvl2pPr marL="457212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2pPr>
                      <a:lvl3pPr marL="914423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3pPr>
                      <a:lvl4pPr marL="1371634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4pPr>
                      <a:lvl5pPr marL="1828846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5pPr>
                      <a:lvl6pPr marL="2286057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6pPr>
                      <a:lvl7pPr marL="2743269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7pPr>
                      <a:lvl8pPr marL="3200480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8pPr>
                      <a:lvl9pPr marL="3657691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无</a:t>
                      </a:r>
                      <a:endParaRPr lang="en-US" altLang="zh-CN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263" marR="1263" marT="1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4316">
                <a:tc>
                  <a:txBody>
                    <a:bodyPr/>
                    <a:lstStyle>
                      <a:lvl1pPr marL="0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1pPr>
                      <a:lvl2pPr marL="457212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2pPr>
                      <a:lvl3pPr marL="914423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3pPr>
                      <a:lvl4pPr marL="1371634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4pPr>
                      <a:lvl5pPr marL="1828846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5pPr>
                      <a:lvl6pPr marL="2286057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6pPr>
                      <a:lvl7pPr marL="2743269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7pPr>
                      <a:lvl8pPr marL="3200480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8pPr>
                      <a:lvl9pPr marL="3657691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algn="ctr" defTabSz="914423" rtl="0" eaLnBrk="1" fontAlgn="ctr" latinLnBrk="0" hangingPunct="1"/>
                      <a:r>
                        <a:rPr lang="zh-CN" altLang="en-US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保证金</a:t>
                      </a:r>
                      <a:r>
                        <a:rPr lang="en-US" altLang="zh-CN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&amp;</a:t>
                      </a:r>
                      <a:r>
                        <a:rPr lang="zh-CN" altLang="en-US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拍卖时间</a:t>
                      </a:r>
                      <a:endParaRPr lang="en-US" altLang="zh-CN" sz="8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algn="ctr" defTabSz="914423" rtl="0" eaLnBrk="1" fontAlgn="ctr" latinLnBrk="0" hangingPunct="1"/>
                      <a:r>
                        <a:rPr lang="zh-CN" altLang="en-US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（如有）</a:t>
                      </a:r>
                      <a:endParaRPr lang="zh-CN" altLang="en-US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263" marR="1263" marT="1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1pPr>
                      <a:lvl2pPr marL="457212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2pPr>
                      <a:lvl3pPr marL="914423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3pPr>
                      <a:lvl4pPr marL="1371634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4pPr>
                      <a:lvl5pPr marL="1828846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5pPr>
                      <a:lvl6pPr marL="2286057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6pPr>
                      <a:lvl7pPr marL="2743269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7pPr>
                      <a:lvl8pPr marL="3200480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8pPr>
                      <a:lvl9pPr marL="3657691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预计</a:t>
                      </a:r>
                      <a:r>
                        <a:rPr lang="en-US" altLang="zh-CN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10</a:t>
                      </a:r>
                      <a:r>
                        <a:rPr lang="zh-CN" altLang="en-US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月</a:t>
                      </a:r>
                      <a:r>
                        <a:rPr lang="en-US" altLang="zh-CN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20</a:t>
                      </a:r>
                      <a:r>
                        <a:rPr lang="zh-CN" altLang="en-US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日</a:t>
                      </a:r>
                      <a:endParaRPr lang="zh-CN" altLang="en-US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263" marR="1263" marT="1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984866" y="685849"/>
            <a:ext cx="6831378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350" dirty="0">
                <a:solidFill>
                  <a:srgbClr val="000000"/>
                </a:solidFill>
                <a:latin typeface="Arial"/>
                <a:ea typeface="微软雅黑"/>
              </a:rPr>
              <a:t>区域公司项目初步判断：项目建议重点参与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/>
          </p:nvPr>
        </p:nvGraphicFramePr>
        <p:xfrm>
          <a:off x="1019338" y="3600423"/>
          <a:ext cx="3095473" cy="1447873"/>
        </p:xfrm>
        <a:graphic>
          <a:graphicData uri="http://schemas.openxmlformats.org/drawingml/2006/table">
            <a:tbl>
              <a:tblPr/>
              <a:tblGrid>
                <a:gridCol w="519729"/>
                <a:gridCol w="918438"/>
                <a:gridCol w="798725"/>
                <a:gridCol w="858581"/>
              </a:tblGrid>
              <a:tr h="215644">
                <a:tc gridSpan="4">
                  <a:txBody>
                    <a:bodyPr/>
                    <a:lstStyle>
                      <a:lvl1pPr marL="0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1pPr>
                      <a:lvl2pPr marL="457212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2pPr>
                      <a:lvl3pPr marL="914423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3pPr>
                      <a:lvl4pPr marL="1371634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4pPr>
                      <a:lvl5pPr marL="1828846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5pPr>
                      <a:lvl6pPr marL="2286057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6pPr>
                      <a:lvl7pPr marL="2743269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7pPr>
                      <a:lvl8pPr marL="3200480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8pPr>
                      <a:lvl9pPr marL="3657691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市场信息</a:t>
                      </a:r>
                      <a:endParaRPr lang="zh-CN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63" marR="1263" marT="1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CN" alt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684" marR="1684" marT="16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CN" alt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684" marR="1684" marT="16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84592">
                <a:tc>
                  <a:txBody>
                    <a:bodyPr/>
                    <a:lstStyle/>
                    <a:p>
                      <a:pPr algn="ctr" fontAlgn="ctr"/>
                      <a:endParaRPr lang="zh-CN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63" marR="1263" marT="1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参考项目</a:t>
                      </a:r>
                      <a:endParaRPr lang="zh-CN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63" marR="1263" marT="1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数值</a:t>
                      </a:r>
                      <a:endParaRPr lang="zh-CN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63" marR="1263" marT="1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时间</a:t>
                      </a:r>
                      <a:r>
                        <a:rPr lang="en-US" altLang="zh-CN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&amp;</a:t>
                      </a:r>
                      <a:r>
                        <a:rPr lang="zh-CN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统计口径</a:t>
                      </a:r>
                      <a:endParaRPr lang="zh-CN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63" marR="1263" marT="1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8453">
                <a:tc>
                  <a:txBody>
                    <a:bodyPr/>
                    <a:lstStyle>
                      <a:lvl1pPr marL="0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1pPr>
                      <a:lvl2pPr marL="457212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2pPr>
                      <a:lvl3pPr marL="914423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3pPr>
                      <a:lvl4pPr marL="1371634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4pPr>
                      <a:lvl5pPr marL="1828846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5pPr>
                      <a:lvl6pPr marL="2286057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6pPr>
                      <a:lvl7pPr marL="2743269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7pPr>
                      <a:lvl8pPr marL="3200480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8pPr>
                      <a:lvl9pPr marL="3657691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周边售价</a:t>
                      </a:r>
                      <a:endParaRPr lang="zh-CN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63" marR="1263" marT="1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1pPr>
                      <a:lvl2pPr marL="457212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2pPr>
                      <a:lvl3pPr marL="914423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3pPr>
                      <a:lvl4pPr marL="1371634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4pPr>
                      <a:lvl5pPr marL="1828846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5pPr>
                      <a:lvl6pPr marL="2286057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6pPr>
                      <a:lvl7pPr marL="2743269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7pPr>
                      <a:lvl8pPr marL="3200480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8pPr>
                      <a:lvl9pPr marL="3657691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孔雀城公园海</a:t>
                      </a:r>
                      <a:r>
                        <a:rPr lang="en-US" altLang="zh-CN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上善颐园</a:t>
                      </a:r>
                      <a:endParaRPr lang="zh-CN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63" marR="1263" marT="1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24000-25000</a:t>
                      </a:r>
                      <a:endParaRPr lang="zh-CN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63" marR="1263" marT="1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zh-CN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孔雀海已经结盘，上善颐园</a:t>
                      </a:r>
                      <a:r>
                        <a:rPr kumimoji="0" lang="en-US" altLang="zh-CN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2017</a:t>
                      </a:r>
                      <a:r>
                        <a:rPr kumimoji="0" lang="zh-CN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年底开盘</a:t>
                      </a:r>
                      <a:endParaRPr lang="zh-CN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63" marR="1263" marT="1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4592">
                <a:tc>
                  <a:txBody>
                    <a:bodyPr/>
                    <a:lstStyle>
                      <a:lvl1pPr marL="0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1pPr>
                      <a:lvl2pPr marL="457212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2pPr>
                      <a:lvl3pPr marL="914423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3pPr>
                      <a:lvl4pPr marL="1371634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4pPr>
                      <a:lvl5pPr marL="1828846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5pPr>
                      <a:lvl6pPr marL="2286057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6pPr>
                      <a:lvl7pPr marL="2743269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7pPr>
                      <a:lvl8pPr marL="3200480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8pPr>
                      <a:lvl9pPr marL="3657691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周边租金</a:t>
                      </a:r>
                      <a:endParaRPr lang="zh-CN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63" marR="1263" marT="1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1pPr>
                      <a:lvl2pPr marL="457212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2pPr>
                      <a:lvl3pPr marL="914423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3pPr>
                      <a:lvl4pPr marL="1371634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4pPr>
                      <a:lvl5pPr marL="1828846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5pPr>
                      <a:lvl6pPr marL="2286057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6pPr>
                      <a:lvl7pPr marL="2743269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7pPr>
                      <a:lvl8pPr marL="3200480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8pPr>
                      <a:lvl9pPr marL="3657691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社区底商</a:t>
                      </a:r>
                      <a:endParaRPr lang="zh-CN" altLang="en-US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263" marR="1263" marT="1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60</a:t>
                      </a:r>
                      <a:endParaRPr lang="zh-CN" altLang="en-US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263" marR="1263" marT="1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现时点建面租金</a:t>
                      </a:r>
                      <a:endParaRPr lang="zh-CN" altLang="en-US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263" marR="1263" marT="1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4592">
                <a:tc>
                  <a:txBody>
                    <a:bodyPr/>
                    <a:lstStyle>
                      <a:lvl1pPr marL="0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1pPr>
                      <a:lvl2pPr marL="457212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2pPr>
                      <a:lvl3pPr marL="914423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3pPr>
                      <a:lvl4pPr marL="1371634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4pPr>
                      <a:lvl5pPr marL="1828846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5pPr>
                      <a:lvl6pPr marL="2286057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6pPr>
                      <a:lvl7pPr marL="2743269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7pPr>
                      <a:lvl8pPr marL="3200480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8pPr>
                      <a:lvl9pPr marL="3657691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0" algn="ctr" defTabSz="914423" rtl="0" eaLnBrk="1" fontAlgn="ctr" latinLnBrk="0" hangingPunct="1"/>
                      <a:r>
                        <a:rPr lang="zh-CN" altLang="en-US" sz="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周边地价</a:t>
                      </a:r>
                      <a:endParaRPr lang="zh-CN" altLang="en-US" sz="800" b="1" i="0" u="none" strike="noStrike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263" marR="1263" marT="1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1pPr>
                      <a:lvl2pPr marL="457212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2pPr>
                      <a:lvl3pPr marL="914423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3pPr>
                      <a:lvl4pPr marL="1371634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4pPr>
                      <a:lvl5pPr marL="1828846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5pPr>
                      <a:lvl6pPr marL="2286057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6pPr>
                      <a:lvl7pPr marL="2743269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7pPr>
                      <a:lvl8pPr marL="3200480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8pPr>
                      <a:lvl9pPr marL="3657691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 fontAlgn="ctr"/>
                      <a:r>
                        <a:rPr lang="en-US" altLang="zh-CN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--</a:t>
                      </a:r>
                      <a:endParaRPr lang="zh-CN" altLang="en-US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263" marR="1263" marT="1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4126</a:t>
                      </a:r>
                      <a:endParaRPr lang="zh-CN" altLang="en-US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263" marR="1263" marT="1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2016</a:t>
                      </a:r>
                      <a:r>
                        <a:rPr lang="zh-CN" altLang="en-US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年</a:t>
                      </a:r>
                      <a:r>
                        <a:rPr lang="en-US" altLang="zh-CN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</a:t>
                      </a:r>
                      <a:r>
                        <a:rPr lang="zh-CN" altLang="en-US" sz="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月获取</a:t>
                      </a:r>
                      <a:endParaRPr lang="zh-CN" altLang="en-US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263" marR="1263" marT="1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>
            <p:extLst/>
          </p:nvPr>
        </p:nvGraphicFramePr>
        <p:xfrm>
          <a:off x="4400555" y="2743196"/>
          <a:ext cx="3543208" cy="2439463"/>
        </p:xfrm>
        <a:graphic>
          <a:graphicData uri="http://schemas.openxmlformats.org/drawingml/2006/table">
            <a:tbl>
              <a:tblPr/>
              <a:tblGrid>
                <a:gridCol w="531626"/>
                <a:gridCol w="3011582"/>
              </a:tblGrid>
              <a:tr h="389877">
                <a:tc gridSpan="2">
                  <a:txBody>
                    <a:bodyPr/>
                    <a:lstStyle>
                      <a:lvl1pPr marL="0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1pPr>
                      <a:lvl2pPr marL="457212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2pPr>
                      <a:lvl3pPr marL="914423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3pPr>
                      <a:lvl4pPr marL="1371634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4pPr>
                      <a:lvl5pPr marL="1828846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5pPr>
                      <a:lvl6pPr marL="2286057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6pPr>
                      <a:lvl7pPr marL="2743269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7pPr>
                      <a:lvl8pPr marL="3200480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8pPr>
                      <a:lvl9pPr marL="3657691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特殊要求</a:t>
                      </a:r>
                      <a:r>
                        <a:rPr lang="en-US" altLang="zh-CN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&amp;</a:t>
                      </a:r>
                      <a:r>
                        <a:rPr lang="zh-CN" alt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合作模式</a:t>
                      </a:r>
                      <a:r>
                        <a:rPr lang="en-US" altLang="zh-CN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&amp;</a:t>
                      </a:r>
                      <a:r>
                        <a:rPr lang="zh-CN" altLang="en-US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收益情况</a:t>
                      </a:r>
                      <a:endParaRPr lang="zh-CN" alt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63" marR="1263" marT="1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810242">
                <a:tc>
                  <a:txBody>
                    <a:bodyPr/>
                    <a:lstStyle>
                      <a:lvl1pPr marL="0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1pPr>
                      <a:lvl2pPr marL="457212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2pPr>
                      <a:lvl3pPr marL="914423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3pPr>
                      <a:lvl4pPr marL="1371634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4pPr>
                      <a:lvl5pPr marL="1828846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5pPr>
                      <a:lvl6pPr marL="2286057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6pPr>
                      <a:lvl7pPr marL="2743269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7pPr>
                      <a:lvl8pPr marL="3200480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8pPr>
                      <a:lvl9pPr marL="3657691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特殊要求</a:t>
                      </a:r>
                      <a:endParaRPr lang="zh-CN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63" marR="1263" marT="1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1pPr>
                      <a:lvl2pPr marL="457212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2pPr>
                      <a:lvl3pPr marL="914423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3pPr>
                      <a:lvl4pPr marL="1371634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4pPr>
                      <a:lvl5pPr marL="1828846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5pPr>
                      <a:lvl6pPr marL="2286057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6pPr>
                      <a:lvl7pPr marL="2743269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7pPr>
                      <a:lvl8pPr marL="3200480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8pPr>
                      <a:lvl9pPr marL="3657691" algn="l" defTabSz="914423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微软雅黑"/>
                        </a:defRPr>
                      </a:lvl9pPr>
                    </a:lstStyle>
                    <a:p>
                      <a:pPr marL="228600" marR="0" indent="-228600" algn="l" defTabSz="91442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zh-CN" altLang="en-US" sz="800" b="0" i="0" u="none" strike="noStrike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项目计容面积内</a:t>
                      </a:r>
                      <a:r>
                        <a:rPr kumimoji="0" lang="zh-CN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需</a:t>
                      </a:r>
                      <a:r>
                        <a:rPr lang="zh-CN" altLang="en-US" sz="800" b="0" i="0" u="none" strike="noStrike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要建</a:t>
                      </a:r>
                      <a:r>
                        <a:rPr lang="en-US" altLang="zh-CN" sz="800" b="0" i="0" u="none" strike="noStrike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11000</a:t>
                      </a:r>
                      <a:r>
                        <a:rPr lang="zh-CN" altLang="en-US" sz="800" b="0" i="0" u="none" strike="noStrike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平米回迁房，全部成本由收购方承担。</a:t>
                      </a:r>
                      <a:endParaRPr lang="en-US" altLang="zh-CN" sz="800" b="0" i="0" u="none" strike="noStrike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228600" marR="0" indent="-228600" algn="l" defTabSz="91442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zh-CN" altLang="en-US" sz="800" b="0" i="0" u="none" strike="noStrike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应项目要求，计容面积内有</a:t>
                      </a:r>
                      <a:r>
                        <a:rPr lang="en-US" altLang="zh-CN" sz="800" b="0" i="0" u="none" strike="noStrike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10000</a:t>
                      </a:r>
                      <a:r>
                        <a:rPr lang="zh-CN" altLang="en-US" sz="800" b="0" i="0" u="none" strike="noStrike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平米限价</a:t>
                      </a:r>
                      <a:r>
                        <a:rPr lang="en-US" altLang="zh-CN" sz="800" b="0" i="0" u="none" strike="noStrike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15000</a:t>
                      </a:r>
                      <a:r>
                        <a:rPr lang="zh-CN" altLang="en-US" sz="800" b="0" i="0" u="none" strike="noStrike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元销售，限价销售</a:t>
                      </a:r>
                      <a:r>
                        <a:rPr lang="en-US" altLang="zh-CN" sz="800" b="0" i="0" u="none" strike="noStrike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10000</a:t>
                      </a:r>
                      <a:r>
                        <a:rPr lang="zh-CN" altLang="en-US" sz="800" b="0" i="0" u="none" strike="noStrike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平米销售净利润</a:t>
                      </a:r>
                      <a:r>
                        <a:rPr lang="en-US" altLang="zh-CN" sz="800" b="0" i="0" u="none" strike="noStrike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30%</a:t>
                      </a:r>
                      <a:r>
                        <a:rPr lang="zh-CN" altLang="en-US" sz="800" b="0" i="0" u="none" strike="noStrike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分配给项目方作为项目转让款抵扣（实际转让价格等于转让价格减去</a:t>
                      </a:r>
                      <a:r>
                        <a:rPr lang="en-US" altLang="zh-CN" sz="800" b="0" i="0" u="none" strike="noStrike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30%</a:t>
                      </a:r>
                      <a:r>
                        <a:rPr lang="zh-CN" altLang="en-US" sz="800" b="0" i="0" u="none" strike="noStrike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分配利润）</a:t>
                      </a:r>
                      <a:endParaRPr lang="en-US" altLang="zh-CN" sz="800" b="0" i="0" u="none" strike="noStrike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endParaRPr lang="zh-CN" altLang="en-US" sz="800" kern="10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1263" marR="1263" marT="1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8137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合作模式（如有）</a:t>
                      </a:r>
                      <a:endParaRPr lang="zh-CN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63" marR="1263" marT="1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800" kern="1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altLang="en-US" sz="800" kern="1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、我司将以作价</a:t>
                      </a:r>
                      <a:r>
                        <a:rPr lang="en-US" altLang="zh-CN" sz="800" kern="1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700</a:t>
                      </a:r>
                      <a:r>
                        <a:rPr lang="zh-CN" altLang="en-US" sz="800" kern="1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万</a:t>
                      </a:r>
                      <a:r>
                        <a:rPr lang="en-US" altLang="zh-CN" sz="800" kern="1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800" kern="1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亩，共</a:t>
                      </a:r>
                      <a:r>
                        <a:rPr lang="en-US" altLang="zh-CN" sz="800" kern="1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37</a:t>
                      </a:r>
                      <a:r>
                        <a:rPr lang="zh-CN" altLang="en-US" sz="800" kern="1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亩土地，总价</a:t>
                      </a:r>
                      <a:r>
                        <a:rPr lang="en-US" altLang="zh-CN" sz="800" kern="1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25900</a:t>
                      </a:r>
                      <a:r>
                        <a:rPr lang="zh-CN" altLang="en-US" sz="800" kern="1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万元</a:t>
                      </a:r>
                      <a:r>
                        <a:rPr kumimoji="0" lang="zh-CN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收购对方</a:t>
                      </a:r>
                      <a:r>
                        <a:rPr kumimoji="0" lang="en-US" altLang="zh-CN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100%</a:t>
                      </a:r>
                      <a:r>
                        <a:rPr lang="zh-CN" altLang="en-US" sz="800" kern="1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股权，然后我司进行摘牌（合作方承诺保牌）。</a:t>
                      </a:r>
                      <a:endParaRPr lang="en-US" altLang="zh-CN" sz="800" kern="10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kern="1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altLang="en-US" sz="800" kern="1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kumimoji="0" lang="zh-CN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土地摘牌价预计</a:t>
                      </a:r>
                      <a:r>
                        <a:rPr kumimoji="0" lang="en-US" altLang="zh-CN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450</a:t>
                      </a:r>
                      <a:r>
                        <a:rPr kumimoji="0" lang="zh-CN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万</a:t>
                      </a:r>
                      <a:r>
                        <a:rPr kumimoji="0" lang="en-US" altLang="zh-CN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/</a:t>
                      </a:r>
                      <a:r>
                        <a:rPr kumimoji="0" lang="zh-CN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亩（摘牌总价为</a:t>
                      </a:r>
                      <a:r>
                        <a:rPr kumimoji="0" lang="en-US" altLang="zh-CN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16650</a:t>
                      </a:r>
                      <a:r>
                        <a:rPr kumimoji="0" lang="zh-CN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万元），项目属于旧改项目享受廊坊旧改政策，土地款商品房部分返还按照摘牌价格</a:t>
                      </a:r>
                      <a:r>
                        <a:rPr kumimoji="0" lang="en-US" altLang="zh-CN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64%</a:t>
                      </a:r>
                      <a:r>
                        <a:rPr kumimoji="0" lang="zh-CN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返还，回迁房按照摘牌价</a:t>
                      </a:r>
                      <a:r>
                        <a:rPr kumimoji="0" lang="en-US" altLang="zh-CN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80%</a:t>
                      </a:r>
                      <a:r>
                        <a:rPr kumimoji="0" lang="zh-CN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返还，返还金额为</a:t>
                      </a:r>
                      <a:r>
                        <a:rPr kumimoji="0" lang="en-US" altLang="zh-CN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1150</a:t>
                      </a:r>
                      <a:r>
                        <a:rPr kumimoji="0" lang="zh-CN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万元。</a:t>
                      </a:r>
                      <a:endParaRPr kumimoji="0" lang="en-US" altLang="zh-CN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algn="l" fontAlgn="ctr"/>
                      <a:endParaRPr lang="zh-CN" altLang="en-US" sz="800" kern="10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1263" marR="1263" marT="1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797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收益情况</a:t>
                      </a:r>
                      <a:endParaRPr lang="zh-CN" alt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63" marR="1263" marT="1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2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800" kern="1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合作对价下，销售净利润为</a:t>
                      </a:r>
                      <a:r>
                        <a:rPr lang="en-US" altLang="zh-CN" sz="800" kern="1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1.3</a:t>
                      </a:r>
                      <a:r>
                        <a:rPr lang="zh-CN" altLang="en-US" sz="800" kern="1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亿元，销售净利率</a:t>
                      </a:r>
                      <a:r>
                        <a:rPr lang="en-US" altLang="zh-CN" sz="800" kern="1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14.79%</a:t>
                      </a:r>
                    </a:p>
                  </a:txBody>
                  <a:tcPr marL="1263" marR="1263" marT="12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矩形 9"/>
          <p:cNvSpPr/>
          <p:nvPr/>
        </p:nvSpPr>
        <p:spPr>
          <a:xfrm>
            <a:off x="987605" y="114365"/>
            <a:ext cx="133882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en-US" sz="1500" dirty="0">
                <a:solidFill>
                  <a:srgbClr val="000000"/>
                </a:solidFill>
                <a:latin typeface="微软雅黑" panose="020B0503020204020204" pitchFamily="34" charset="-122"/>
                <a:ea typeface="微软雅黑"/>
                <a:cs typeface="Arial Unicode MS" pitchFamily="34" charset="-122"/>
              </a:rPr>
              <a:t>项目基本</a:t>
            </a:r>
            <a:r>
              <a:rPr lang="zh-CN" altLang="en-US" sz="1500" dirty="0">
                <a:solidFill>
                  <a:srgbClr val="000000"/>
                </a:solidFill>
                <a:latin typeface="微软雅黑" panose="020B0503020204020204" pitchFamily="34" charset="-122"/>
                <a:ea typeface="微软雅黑"/>
                <a:cs typeface="Arial Unicode MS" pitchFamily="34" charset="-122"/>
              </a:rPr>
              <a:t>信息</a:t>
            </a:r>
            <a:endParaRPr lang="zh-CN" altLang="en-US" sz="1500" dirty="0">
              <a:solidFill>
                <a:srgbClr val="000000"/>
              </a:solidFill>
              <a:latin typeface="微软雅黑" panose="020B0503020204020204" pitchFamily="34" charset="-122"/>
              <a:ea typeface="微软雅黑"/>
              <a:cs typeface="Arial Unicode MS" pitchFamily="34" charset="-122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542" y="1086682"/>
            <a:ext cx="3524220" cy="1599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701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84866" y="647308"/>
            <a:ext cx="68313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rgbClr val="000000"/>
                </a:solidFill>
                <a:latin typeface="Arial"/>
                <a:ea typeface="微软雅黑"/>
              </a:rPr>
              <a:t>项目位于廊坊广阳区核心位置，周边配套完善，属于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  <a:cs typeface="Microsoft YaHei" charset="0"/>
              </a:rPr>
              <a:t>广阳区稀缺的居住类用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  <a:cs typeface="Microsoft YaHei" charset="0"/>
              </a:rPr>
              <a:t>地，同时根据房产市场情况以及现在谈判土地价格净利率高，项目建议</a:t>
            </a:r>
            <a:r>
              <a:rPr lang="zh-CN" altLang="en-US" sz="1200" dirty="0">
                <a:solidFill>
                  <a:srgbClr val="000000"/>
                </a:solidFill>
                <a:latin typeface="Arial"/>
                <a:ea typeface="微软雅黑"/>
              </a:rPr>
              <a:t>重点参与跟进。</a:t>
            </a:r>
            <a:endParaRPr lang="zh-CN" altLang="en-US" sz="1200" dirty="0">
              <a:solidFill>
                <a:srgbClr val="000000"/>
              </a:solidFill>
              <a:latin typeface="Arial"/>
              <a:ea typeface="微软雅黑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84866" y="195486"/>
            <a:ext cx="1689525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15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1.1</a:t>
            </a:r>
            <a:r>
              <a:rPr lang="zh-CN" altLang="en-US" sz="15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项目基本信息</a:t>
            </a:r>
          </a:p>
        </p:txBody>
      </p:sp>
      <p:graphicFrame>
        <p:nvGraphicFramePr>
          <p:cNvPr id="13" name="表格 12"/>
          <p:cNvGraphicFramePr>
            <a:graphicFrameLocks noGrp="1"/>
          </p:cNvGraphicFramePr>
          <p:nvPr>
            <p:extLst/>
          </p:nvPr>
        </p:nvGraphicFramePr>
        <p:xfrm>
          <a:off x="1029489" y="1154094"/>
          <a:ext cx="7142867" cy="3932191"/>
        </p:xfrm>
        <a:graphic>
          <a:graphicData uri="http://schemas.openxmlformats.org/drawingml/2006/table">
            <a:tbl>
              <a:tblPr/>
              <a:tblGrid>
                <a:gridCol w="1614883"/>
                <a:gridCol w="5527984"/>
              </a:tblGrid>
              <a:tr h="2488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Microsoft YaHei" charset="0"/>
                        </a:rPr>
                        <a:t>宗地名称</a:t>
                      </a:r>
                    </a:p>
                  </a:txBody>
                  <a:tcPr marL="18695" marR="186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Microsoft YaHei" charset="0"/>
                        </a:rPr>
                        <a:t>廊坊市广阳区嘉华丽公馆项目</a:t>
                      </a:r>
                    </a:p>
                  </a:txBody>
                  <a:tcPr marL="50720" marR="5072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73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Microsoft YaHei" charset="0"/>
                        </a:rPr>
                        <a:t>区位及四至</a:t>
                      </a:r>
                      <a:endParaRPr kumimoji="0" lang="zh-CN" sz="9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Microsoft YaHei" charset="0"/>
                      </a:endParaRPr>
                    </a:p>
                  </a:txBody>
                  <a:tcPr marL="18695" marR="186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Microsoft YaHei" charset="0"/>
                        </a:rPr>
                        <a:t>北凤道以南，裕华路以东</a:t>
                      </a:r>
                    </a:p>
                  </a:txBody>
                  <a:tcPr marL="50720" marR="5072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898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Microsoft YaHei" charset="0"/>
                        </a:rPr>
                        <a:t>项目性质及产权年限</a:t>
                      </a:r>
                      <a:endParaRPr kumimoji="0" lang="zh-CN" sz="9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Microsoft YaHei" charset="0"/>
                      </a:endParaRPr>
                    </a:p>
                  </a:txBody>
                  <a:tcPr marL="18695" marR="186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Microsoft YaHei" charset="0"/>
                        </a:rPr>
                        <a:t>住宅用地（</a:t>
                      </a:r>
                      <a:r>
                        <a:rPr kumimoji="0" lang="en-US" altLang="zh-CN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Microsoft YaHei" charset="0"/>
                        </a:rPr>
                        <a:t>70</a:t>
                      </a:r>
                      <a:r>
                        <a:rPr kumimoji="0" lang="zh-CN" alt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Microsoft YaHei" charset="0"/>
                        </a:rPr>
                        <a:t>年）</a:t>
                      </a:r>
                    </a:p>
                  </a:txBody>
                  <a:tcPr marL="50720" marR="5072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898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Microsoft YaHei" charset="0"/>
                        </a:rPr>
                        <a:t>占地面积</a:t>
                      </a:r>
                      <a:endParaRPr kumimoji="0" lang="zh-CN" altLang="zh-CN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Microsoft YaHei" charset="0"/>
                      </a:endParaRPr>
                    </a:p>
                  </a:txBody>
                  <a:tcPr marL="18695" marR="186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Microsoft YaHei" charset="0"/>
                        </a:rPr>
                        <a:t>37</a:t>
                      </a:r>
                      <a:r>
                        <a:rPr kumimoji="0" lang="zh-CN" alt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Microsoft YaHei" charset="0"/>
                        </a:rPr>
                        <a:t>亩</a:t>
                      </a:r>
                    </a:p>
                  </a:txBody>
                  <a:tcPr marL="50720" marR="50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64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Microsoft YaHei" charset="0"/>
                        </a:rPr>
                        <a:t>容积率</a:t>
                      </a:r>
                      <a:endParaRPr kumimoji="0" lang="zh-CN" altLang="zh-CN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Microsoft YaHei" charset="0"/>
                      </a:endParaRPr>
                    </a:p>
                  </a:txBody>
                  <a:tcPr marL="18695" marR="186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Microsoft YaHei" charset="0"/>
                        </a:rPr>
                        <a:t>2.2</a:t>
                      </a:r>
                      <a:endParaRPr kumimoji="0" lang="zh-CN" altLang="en-US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Microsoft YaHei" charset="0"/>
                      </a:endParaRPr>
                    </a:p>
                  </a:txBody>
                  <a:tcPr marL="50720" marR="5072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57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Microsoft YaHei" charset="0"/>
                        </a:rPr>
                        <a:t>计容建筑面积</a:t>
                      </a:r>
                      <a:endParaRPr kumimoji="0" lang="zh-CN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Microsoft YaHei" charset="0"/>
                      </a:endParaRPr>
                    </a:p>
                  </a:txBody>
                  <a:tcPr marL="18695" marR="186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总建筑面积</a:t>
                      </a:r>
                      <a:r>
                        <a:rPr lang="en-US" altLang="zh-C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54266.9</a:t>
                      </a:r>
                      <a:r>
                        <a:rPr lang="zh-CN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㎡ ，其中商品房</a:t>
                      </a:r>
                      <a:r>
                        <a:rPr kumimoji="0" lang="zh-CN" alt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Microsoft YaHei" charset="0"/>
                        </a:rPr>
                        <a:t>住宅约</a:t>
                      </a:r>
                      <a:r>
                        <a:rPr kumimoji="0" lang="en-US" altLang="zh-CN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Microsoft YaHei" charset="0"/>
                        </a:rPr>
                        <a:t>43266.9</a:t>
                      </a:r>
                      <a:r>
                        <a:rPr kumimoji="0" lang="zh-CN" alt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Microsoft YaHei" charset="0"/>
                        </a:rPr>
                        <a:t>㎡，回迁房面积</a:t>
                      </a:r>
                      <a:r>
                        <a:rPr kumimoji="0" lang="en-US" altLang="zh-CN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Microsoft YaHei" charset="0"/>
                        </a:rPr>
                        <a:t>11000</a:t>
                      </a:r>
                      <a:r>
                        <a:rPr kumimoji="0" lang="zh-CN" alt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Microsoft YaHei" charset="0"/>
                        </a:rPr>
                        <a:t>㎡。</a:t>
                      </a:r>
                    </a:p>
                  </a:txBody>
                  <a:tcPr marL="50720" marR="5072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2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Microsoft YaHei" charset="0"/>
                        </a:rPr>
                        <a:t>产权方</a:t>
                      </a:r>
                      <a:endParaRPr kumimoji="0" lang="zh-CN" altLang="zh-CN" sz="9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Microsoft YaHei" charset="0"/>
                      </a:endParaRPr>
                    </a:p>
                  </a:txBody>
                  <a:tcPr marL="18695" marR="186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廊坊市瑞晨房地产开发有限公司</a:t>
                      </a:r>
                      <a:endParaRPr kumimoji="0" lang="en-US" altLang="zh-CN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0720" marR="5072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48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Microsoft YaHei" charset="0"/>
                        </a:rPr>
                        <a:t>项目现状</a:t>
                      </a:r>
                      <a:endParaRPr kumimoji="0" lang="zh-CN" altLang="zh-CN" sz="9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Microsoft YaHei" charset="0"/>
                      </a:endParaRPr>
                    </a:p>
                  </a:txBody>
                  <a:tcPr marL="18695" marR="186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城中村改造项目。</a:t>
                      </a:r>
                      <a:endParaRPr kumimoji="0" lang="en-US" altLang="zh-CN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0720" marR="5072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Microsoft YaHei" charset="0"/>
                        </a:rPr>
                        <a:t>建议合作模式</a:t>
                      </a:r>
                      <a:endParaRPr kumimoji="0" lang="zh-CN" altLang="zh-CN" sz="9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Microsoft YaHei" charset="0"/>
                      </a:endParaRPr>
                    </a:p>
                  </a:txBody>
                  <a:tcPr marL="18695" marR="186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kern="1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altLang="en-US" sz="900" kern="1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、我司将以作价</a:t>
                      </a:r>
                      <a:r>
                        <a:rPr lang="en-US" altLang="zh-CN" sz="900" kern="1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700</a:t>
                      </a:r>
                      <a:r>
                        <a:rPr lang="zh-CN" altLang="en-US" sz="900" kern="1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万</a:t>
                      </a:r>
                      <a:r>
                        <a:rPr lang="en-US" altLang="zh-CN" sz="900" kern="1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900" kern="1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亩，共</a:t>
                      </a:r>
                      <a:r>
                        <a:rPr lang="en-US" altLang="zh-CN" sz="900" kern="1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37</a:t>
                      </a:r>
                      <a:r>
                        <a:rPr lang="zh-CN" altLang="en-US" sz="900" kern="1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亩土地，总价</a:t>
                      </a:r>
                      <a:r>
                        <a:rPr lang="en-US" altLang="zh-CN" sz="900" kern="1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25900</a:t>
                      </a:r>
                      <a:r>
                        <a:rPr lang="zh-CN" altLang="en-US" sz="900" kern="1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万元</a:t>
                      </a:r>
                      <a:r>
                        <a:rPr kumimoji="0" lang="zh-CN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收购对方</a:t>
                      </a:r>
                      <a:r>
                        <a:rPr kumimoji="0" lang="en-US" altLang="zh-CN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100%</a:t>
                      </a:r>
                      <a:r>
                        <a:rPr lang="zh-CN" altLang="en-US" sz="900" kern="1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股权，然后我司进行摘牌（合作方承诺保牌）。</a:t>
                      </a:r>
                      <a:endParaRPr lang="en-US" altLang="zh-CN" sz="900" kern="10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kern="1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altLang="en-US" sz="900" kern="1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kumimoji="0" lang="zh-CN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土地摘牌价预计</a:t>
                      </a:r>
                      <a:r>
                        <a:rPr kumimoji="0" lang="en-US" altLang="zh-CN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450</a:t>
                      </a:r>
                      <a:r>
                        <a:rPr kumimoji="0" lang="zh-CN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万</a:t>
                      </a:r>
                      <a:r>
                        <a:rPr kumimoji="0" lang="en-US" altLang="zh-CN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/</a:t>
                      </a:r>
                      <a:r>
                        <a:rPr kumimoji="0" lang="zh-CN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亩（摘牌总价为</a:t>
                      </a:r>
                      <a:r>
                        <a:rPr kumimoji="0" lang="en-US" altLang="zh-CN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16650</a:t>
                      </a:r>
                      <a:r>
                        <a:rPr kumimoji="0" lang="zh-CN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万元），项目属于旧改项目享受廊坊旧改政策，土地款商品房部分返还按照摘牌价格</a:t>
                      </a:r>
                      <a:r>
                        <a:rPr kumimoji="0" lang="en-US" altLang="zh-CN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64%</a:t>
                      </a:r>
                      <a:r>
                        <a:rPr kumimoji="0" lang="zh-CN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返还，回迁房按照摘牌价</a:t>
                      </a:r>
                      <a:r>
                        <a:rPr kumimoji="0" lang="en-US" altLang="zh-CN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80%</a:t>
                      </a:r>
                      <a:r>
                        <a:rPr kumimoji="0" lang="zh-CN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返还，返还金额为</a:t>
                      </a:r>
                      <a:r>
                        <a:rPr kumimoji="0" lang="en-US" altLang="zh-CN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1150</a:t>
                      </a:r>
                      <a:r>
                        <a:rPr kumimoji="0" lang="zh-CN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万元。</a:t>
                      </a:r>
                      <a:endParaRPr kumimoji="0" lang="en-US" altLang="zh-CN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3.</a:t>
                      </a:r>
                      <a:r>
                        <a:rPr lang="zh-CN" altLang="en-US" sz="900" b="0" i="0" u="none" strike="noStrike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应项目要求，计容面积内有</a:t>
                      </a:r>
                      <a:r>
                        <a:rPr lang="en-US" altLang="zh-CN" sz="900" b="0" i="0" u="none" strike="noStrike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10000</a:t>
                      </a:r>
                      <a:r>
                        <a:rPr lang="zh-CN" altLang="en-US" sz="900" b="0" i="0" u="none" strike="noStrike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平米限价</a:t>
                      </a:r>
                      <a:r>
                        <a:rPr lang="en-US" altLang="zh-CN" sz="900" b="0" i="0" u="none" strike="noStrike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15000</a:t>
                      </a:r>
                      <a:r>
                        <a:rPr lang="zh-CN" altLang="en-US" sz="900" b="0" i="0" u="none" strike="noStrike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元销售，限价销售</a:t>
                      </a:r>
                      <a:r>
                        <a:rPr lang="en-US" altLang="zh-CN" sz="900" b="0" i="0" u="none" strike="noStrike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10000</a:t>
                      </a:r>
                      <a:r>
                        <a:rPr lang="zh-CN" altLang="en-US" sz="900" b="0" i="0" u="none" strike="noStrike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平米销售净利润</a:t>
                      </a:r>
                      <a:r>
                        <a:rPr lang="en-US" altLang="zh-CN" sz="900" b="0" i="0" u="none" strike="noStrike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30%</a:t>
                      </a:r>
                      <a:r>
                        <a:rPr lang="zh-CN" altLang="en-US" sz="900" b="0" i="0" u="none" strike="noStrike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分配给项目方作为项目转让款抵扣（实际转让价格等于转让价格减去</a:t>
                      </a:r>
                      <a:r>
                        <a:rPr lang="en-US" altLang="zh-CN" sz="900" b="0" i="0" u="none" strike="noStrike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30%</a:t>
                      </a:r>
                      <a:r>
                        <a:rPr lang="zh-CN" altLang="en-US" sz="900" b="0" i="0" u="none" strike="noStrike" kern="1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分配利润）</a:t>
                      </a:r>
                      <a:endParaRPr lang="en-US" altLang="zh-CN" sz="900" b="0" i="0" u="none" strike="noStrike" kern="100" dirty="0" smtClean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50720" marR="5072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552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起始楼板价</a:t>
                      </a:r>
                      <a:r>
                        <a:rPr lang="en-US" altLang="zh-CN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&amp;</a:t>
                      </a:r>
                      <a:r>
                        <a:rPr lang="zh-CN" alt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总价</a:t>
                      </a:r>
                    </a:p>
                  </a:txBody>
                  <a:tcPr marL="18695" marR="186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   </a:t>
                      </a:r>
                      <a:r>
                        <a:rPr kumimoji="0" lang="en-US" altLang="zh-CN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 </a:t>
                      </a:r>
                      <a:r>
                        <a:rPr kumimoji="0" lang="en-US" altLang="zh-CN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7176.4</a:t>
                      </a:r>
                      <a:r>
                        <a:rPr kumimoji="0" lang="zh-CN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元</a:t>
                      </a:r>
                      <a:r>
                        <a:rPr kumimoji="0" lang="en-US" altLang="zh-CN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/</a:t>
                      </a:r>
                      <a:r>
                        <a:rPr lang="zh-CN" altLang="en-US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㎡</a:t>
                      </a:r>
                      <a:r>
                        <a:rPr kumimoji="0" lang="en-US" altLang="zh-CN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      31050</a:t>
                      </a:r>
                      <a:r>
                        <a:rPr kumimoji="0" lang="zh-CN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万元</a:t>
                      </a:r>
                      <a:endParaRPr kumimoji="0" lang="zh-CN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0720" marR="5072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Microsoft YaHei" charset="0"/>
                        </a:rPr>
                        <a:t>竞品量价</a:t>
                      </a:r>
                      <a:endParaRPr kumimoji="0" lang="zh-CN" altLang="zh-CN" sz="9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Microsoft YaHei" charset="0"/>
                      </a:endParaRPr>
                    </a:p>
                  </a:txBody>
                  <a:tcPr marL="18695" marR="186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孔雀城公园海：高层</a:t>
                      </a:r>
                      <a:r>
                        <a:rPr kumimoji="0" lang="en-US" altLang="zh-CN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24000</a:t>
                      </a:r>
                      <a:r>
                        <a:rPr kumimoji="0" lang="zh-CN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元</a:t>
                      </a:r>
                      <a:r>
                        <a:rPr kumimoji="0" lang="en-US" altLang="zh-CN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/</a:t>
                      </a:r>
                      <a:r>
                        <a:rPr kumimoji="0" lang="zh-CN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㎡（</a:t>
                      </a:r>
                      <a:r>
                        <a:rPr kumimoji="0" lang="en-US" altLang="zh-CN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2017</a:t>
                      </a:r>
                      <a:r>
                        <a:rPr kumimoji="0" lang="zh-CN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年</a:t>
                      </a:r>
                      <a:r>
                        <a:rPr kumimoji="0" lang="en-US" altLang="zh-CN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3</a:t>
                      </a:r>
                      <a:r>
                        <a:rPr kumimoji="0" lang="zh-CN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月结盘价格）；</a:t>
                      </a:r>
                      <a:endParaRPr kumimoji="0" lang="en-US" alt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900" dirty="0" smtClean="0">
                          <a:latin typeface="微软雅黑" pitchFamily="34" charset="-122"/>
                          <a:ea typeface="微软雅黑" pitchFamily="34" charset="-122"/>
                        </a:rPr>
                        <a:t>上善颐园</a:t>
                      </a:r>
                      <a:r>
                        <a:rPr kumimoji="0" lang="zh-CN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：高层</a:t>
                      </a:r>
                      <a:r>
                        <a:rPr kumimoji="0" lang="en-US" altLang="zh-CN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25000</a:t>
                      </a:r>
                      <a:r>
                        <a:rPr kumimoji="0" lang="zh-CN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元</a:t>
                      </a:r>
                      <a:r>
                        <a:rPr kumimoji="0" lang="en-US" altLang="zh-CN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/</a:t>
                      </a:r>
                      <a:r>
                        <a:rPr kumimoji="0" lang="zh-CN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㎡（预计</a:t>
                      </a:r>
                      <a:r>
                        <a:rPr kumimoji="0" lang="en-US" altLang="zh-CN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2017</a:t>
                      </a:r>
                      <a:r>
                        <a:rPr kumimoji="0" lang="zh-CN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年底开盘价格）</a:t>
                      </a:r>
                      <a:endParaRPr kumimoji="0" lang="en-US" alt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 锦绣御府：</a:t>
                      </a:r>
                      <a:r>
                        <a:rPr kumimoji="0" lang="en-US" altLang="zh-CN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23000</a:t>
                      </a:r>
                      <a:r>
                        <a:rPr kumimoji="0" lang="zh-CN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元</a:t>
                      </a:r>
                      <a:r>
                        <a:rPr kumimoji="0" lang="en-US" altLang="zh-CN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/</a:t>
                      </a:r>
                      <a:r>
                        <a:rPr kumimoji="0" lang="zh-CN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㎡</a:t>
                      </a:r>
                    </a:p>
                  </a:txBody>
                  <a:tcPr marL="50720" marR="5072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895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Microsoft YaHei" charset="0"/>
                        </a:rPr>
                        <a:t>规划要点</a:t>
                      </a:r>
                      <a:endParaRPr kumimoji="0" lang="zh-CN" altLang="zh-CN" sz="9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Microsoft YaHei" charset="0"/>
                      </a:endParaRPr>
                    </a:p>
                  </a:txBody>
                  <a:tcPr marL="18695" marR="186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Microsoft YaHei" charset="0"/>
                        </a:rPr>
                        <a:t>暂无</a:t>
                      </a:r>
                      <a:endParaRPr kumimoji="0" lang="en-US" alt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Microsoft YaHei" charset="0"/>
                      </a:endParaRPr>
                    </a:p>
                  </a:txBody>
                  <a:tcPr marL="50720" marR="5072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572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9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保证金</a:t>
                      </a:r>
                      <a:r>
                        <a:rPr lang="en-US" altLang="zh-CN" sz="9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&amp;</a:t>
                      </a:r>
                      <a:r>
                        <a:rPr lang="zh-CN" altLang="en-US" sz="9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拍卖时间</a:t>
                      </a:r>
                      <a:endParaRPr lang="en-US" altLang="zh-CN" sz="9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18695" marR="186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Microsoft YaHei" charset="0"/>
                        </a:rPr>
                        <a:t>预计</a:t>
                      </a:r>
                      <a:r>
                        <a:rPr kumimoji="0" lang="en-US" altLang="zh-CN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Microsoft YaHei" charset="0"/>
                        </a:rPr>
                        <a:t>10</a:t>
                      </a:r>
                      <a:r>
                        <a:rPr kumimoji="0" lang="zh-CN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Microsoft YaHei" charset="0"/>
                        </a:rPr>
                        <a:t>月</a:t>
                      </a:r>
                      <a:r>
                        <a:rPr kumimoji="0" lang="en-US" altLang="zh-CN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Microsoft YaHei" charset="0"/>
                        </a:rPr>
                        <a:t>20</a:t>
                      </a:r>
                      <a:r>
                        <a:rPr kumimoji="0" lang="zh-CN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Microsoft YaHei" charset="0"/>
                        </a:rPr>
                        <a:t>日地块上市</a:t>
                      </a:r>
                      <a:endParaRPr kumimoji="0" lang="en-US" altLang="zh-CN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Microsoft YaHei" charset="0"/>
                      </a:endParaRPr>
                    </a:p>
                  </a:txBody>
                  <a:tcPr marL="50720" marR="5072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8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Microsoft YaHei" charset="0"/>
                        </a:rPr>
                        <a:t>收益情况</a:t>
                      </a:r>
                      <a:endParaRPr kumimoji="0" lang="zh-CN" altLang="zh-CN" sz="9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Microsoft YaHei" charset="0"/>
                      </a:endParaRPr>
                    </a:p>
                  </a:txBody>
                  <a:tcPr marL="18695" marR="1869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900" kern="1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合作对价下，销售净利润为</a:t>
                      </a:r>
                      <a:r>
                        <a:rPr lang="en-US" altLang="zh-CN" sz="900" kern="1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1.3</a:t>
                      </a:r>
                      <a:r>
                        <a:rPr lang="zh-CN" altLang="en-US" sz="900" kern="1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亿元，销售净利率</a:t>
                      </a:r>
                      <a:r>
                        <a:rPr lang="en-US" altLang="zh-CN" sz="900" kern="1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14.79%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Microsoft YaHei" charset="0"/>
                      </a:endParaRPr>
                    </a:p>
                  </a:txBody>
                  <a:tcPr marL="50720" marR="5072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998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02"/>
          <p:cNvSpPr>
            <a:spLocks noChangeArrowheads="1"/>
          </p:cNvSpPr>
          <p:nvPr/>
        </p:nvSpPr>
        <p:spPr bwMode="auto">
          <a:xfrm>
            <a:off x="1003003" y="160719"/>
            <a:ext cx="6010305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200000"/>
              </a:lnSpc>
              <a:spcBef>
                <a:spcPct val="20000"/>
              </a:spcBef>
              <a:buSzPct val="80000"/>
              <a:buFont typeface="Wingdings" panose="05000000000000000000" pitchFamily="2" charset="2"/>
              <a:buChar char="n"/>
              <a:defRPr sz="16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200000"/>
              </a:lnSpc>
              <a:spcBef>
                <a:spcPct val="20000"/>
              </a:spcBef>
              <a:buSzPct val="80000"/>
              <a:buFont typeface="Wingdings" panose="05000000000000000000" pitchFamily="2" charset="2"/>
              <a:buChar char="Ø"/>
              <a:defRPr sz="16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20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 sz="16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200000"/>
              </a:lnSpc>
              <a:spcBef>
                <a:spcPct val="20000"/>
              </a:spcBef>
              <a:buFont typeface="Wingdings" panose="05000000000000000000" pitchFamily="2" charset="2"/>
              <a:buChar char="n"/>
              <a:defRPr sz="16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200000"/>
              </a:lnSpc>
              <a:spcBef>
                <a:spcPct val="20000"/>
              </a:spcBef>
              <a:buFont typeface="Wingdings" panose="05000000000000000000" pitchFamily="2" charset="2"/>
              <a:buChar char="n"/>
              <a:defRPr sz="16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16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16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16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16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CN" sz="1500" b="1" dirty="0">
                <a:solidFill>
                  <a:srgbClr val="000000"/>
                </a:solidFill>
              </a:rPr>
              <a:t>1.2 </a:t>
            </a:r>
            <a:r>
              <a:rPr lang="zh-CN" altLang="en-US" sz="1500" b="1" dirty="0">
                <a:solidFill>
                  <a:srgbClr val="000000"/>
                </a:solidFill>
              </a:rPr>
              <a:t>项目位置</a:t>
            </a:r>
            <a:endParaRPr lang="en-US" altLang="zh-CN" sz="1500" b="1" dirty="0">
              <a:solidFill>
                <a:srgbClr val="000000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019391" y="772240"/>
            <a:ext cx="68313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rgbClr val="000000"/>
                </a:solidFill>
                <a:latin typeface="Arial"/>
                <a:ea typeface="微软雅黑"/>
              </a:rPr>
              <a:t>项目四至：北至北凤道、</a:t>
            </a:r>
            <a:r>
              <a:rPr lang="zh-CN" altLang="en-US" sz="1200" dirty="0">
                <a:solidFill>
                  <a:srgbClr val="000000"/>
                </a:solidFill>
                <a:latin typeface="Arial"/>
                <a:ea typeface="微软雅黑"/>
              </a:rPr>
              <a:t>西</a:t>
            </a:r>
            <a:r>
              <a:rPr lang="zh-CN" altLang="en-US" sz="1200" dirty="0">
                <a:solidFill>
                  <a:srgbClr val="000000"/>
                </a:solidFill>
                <a:latin typeface="Arial"/>
                <a:ea typeface="微软雅黑"/>
              </a:rPr>
              <a:t>至裕华路，南至空地、东至盛世嘉华小区</a:t>
            </a:r>
            <a:endParaRPr lang="en-US" altLang="zh-CN" sz="1200" dirty="0">
              <a:solidFill>
                <a:srgbClr val="000000"/>
              </a:solidFill>
              <a:latin typeface="Arial"/>
              <a:ea typeface="微软雅黑"/>
            </a:endParaRPr>
          </a:p>
        </p:txBody>
      </p:sp>
      <p:pic>
        <p:nvPicPr>
          <p:cNvPr id="534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096" y="1257780"/>
            <a:ext cx="4142476" cy="3159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任意多边形 35"/>
          <p:cNvSpPr/>
          <p:nvPr/>
        </p:nvSpPr>
        <p:spPr>
          <a:xfrm>
            <a:off x="1074066" y="1803747"/>
            <a:ext cx="4100352" cy="431461"/>
          </a:xfrm>
          <a:custGeom>
            <a:avLst/>
            <a:gdLst>
              <a:gd name="connsiteX0" fmla="*/ 0 w 4095750"/>
              <a:gd name="connsiteY0" fmla="*/ 466725 h 466725"/>
              <a:gd name="connsiteX1" fmla="*/ 4095750 w 4095750"/>
              <a:gd name="connsiteY1" fmla="*/ 0 h 46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95750" h="466725">
                <a:moveTo>
                  <a:pt x="0" y="466725"/>
                </a:moveTo>
                <a:lnTo>
                  <a:pt x="4095750" y="0"/>
                </a:lnTo>
              </a:path>
            </a:pathLst>
          </a:custGeom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7" name="任意多边形 36"/>
          <p:cNvSpPr/>
          <p:nvPr/>
        </p:nvSpPr>
        <p:spPr>
          <a:xfrm flipV="1">
            <a:off x="2048448" y="1280942"/>
            <a:ext cx="314504" cy="3159106"/>
          </a:xfrm>
          <a:custGeom>
            <a:avLst/>
            <a:gdLst>
              <a:gd name="connsiteX0" fmla="*/ 0 w 4095750"/>
              <a:gd name="connsiteY0" fmla="*/ 466725 h 466725"/>
              <a:gd name="connsiteX1" fmla="*/ 4095750 w 4095750"/>
              <a:gd name="connsiteY1" fmla="*/ 0 h 46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95750" h="466725">
                <a:moveTo>
                  <a:pt x="0" y="466725"/>
                </a:moveTo>
                <a:lnTo>
                  <a:pt x="4095750" y="0"/>
                </a:lnTo>
              </a:path>
            </a:pathLst>
          </a:custGeom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9" name="圆角矩形 35"/>
          <p:cNvSpPr>
            <a:spLocks noChangeArrowheads="1"/>
          </p:cNvSpPr>
          <p:nvPr/>
        </p:nvSpPr>
        <p:spPr bwMode="auto">
          <a:xfrm rot="21321053">
            <a:off x="2056270" y="2881894"/>
            <a:ext cx="276341" cy="701654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105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裕华路</a:t>
            </a:r>
            <a:endParaRPr lang="zh-CN" altLang="en-US" sz="1050" b="1" dirty="0">
              <a:solidFill>
                <a:srgbClr val="FFC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40" name="圆角矩形 35"/>
          <p:cNvSpPr>
            <a:spLocks noChangeArrowheads="1"/>
          </p:cNvSpPr>
          <p:nvPr/>
        </p:nvSpPr>
        <p:spPr bwMode="auto">
          <a:xfrm rot="21173440">
            <a:off x="3071656" y="1843778"/>
            <a:ext cx="863471" cy="255147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105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北凤道</a:t>
            </a:r>
            <a:endParaRPr lang="zh-CN" altLang="en-US" sz="1050" b="1" dirty="0">
              <a:solidFill>
                <a:srgbClr val="FFC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2253092" y="2224517"/>
            <a:ext cx="788285" cy="603395"/>
          </a:xfrm>
          <a:custGeom>
            <a:avLst/>
            <a:gdLst>
              <a:gd name="connsiteX0" fmla="*/ 6350 w 787400"/>
              <a:gd name="connsiteY0" fmla="*/ 88900 h 652712"/>
              <a:gd name="connsiteX1" fmla="*/ 704850 w 787400"/>
              <a:gd name="connsiteY1" fmla="*/ 0 h 652712"/>
              <a:gd name="connsiteX2" fmla="*/ 787400 w 787400"/>
              <a:gd name="connsiteY2" fmla="*/ 539750 h 652712"/>
              <a:gd name="connsiteX3" fmla="*/ 44450 w 787400"/>
              <a:gd name="connsiteY3" fmla="*/ 641350 h 652712"/>
              <a:gd name="connsiteX4" fmla="*/ 0 w 787400"/>
              <a:gd name="connsiteY4" fmla="*/ 285750 h 652712"/>
              <a:gd name="connsiteX5" fmla="*/ 6350 w 787400"/>
              <a:gd name="connsiteY5" fmla="*/ 88900 h 652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7400" h="652712">
                <a:moveTo>
                  <a:pt x="6350" y="88900"/>
                </a:moveTo>
                <a:lnTo>
                  <a:pt x="704850" y="0"/>
                </a:lnTo>
                <a:lnTo>
                  <a:pt x="787400" y="539750"/>
                </a:lnTo>
                <a:cubicBezTo>
                  <a:pt x="539750" y="573617"/>
                  <a:pt x="167217" y="688975"/>
                  <a:pt x="44450" y="641350"/>
                </a:cubicBezTo>
                <a:lnTo>
                  <a:pt x="0" y="285750"/>
                </a:lnTo>
                <a:lnTo>
                  <a:pt x="6350" y="88900"/>
                </a:lnTo>
                <a:close/>
              </a:path>
            </a:pathLst>
          </a:custGeom>
          <a:solidFill>
            <a:schemeClr val="accent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6" name="TextBox 45"/>
          <p:cNvSpPr txBox="1"/>
          <p:nvPr/>
        </p:nvSpPr>
        <p:spPr>
          <a:xfrm>
            <a:off x="2244919" y="2355502"/>
            <a:ext cx="104461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0" b="1" dirty="0">
                <a:latin typeface="微软雅黑" pitchFamily="34" charset="-122"/>
                <a:ea typeface="微软雅黑" pitchFamily="34" charset="-122"/>
              </a:rPr>
              <a:t>地块</a:t>
            </a:r>
            <a:endParaRPr lang="zh-CN" altLang="en-US" sz="1350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345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585" y="1262078"/>
            <a:ext cx="2656194" cy="1610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229" y="2927878"/>
            <a:ext cx="2674550" cy="1701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095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302"/>
          <p:cNvSpPr>
            <a:spLocks noChangeArrowheads="1"/>
          </p:cNvSpPr>
          <p:nvPr/>
        </p:nvSpPr>
        <p:spPr bwMode="auto">
          <a:xfrm>
            <a:off x="1003003" y="160719"/>
            <a:ext cx="6010305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200000"/>
              </a:lnSpc>
              <a:spcBef>
                <a:spcPct val="20000"/>
              </a:spcBef>
              <a:buSzPct val="80000"/>
              <a:buFont typeface="Wingdings" panose="05000000000000000000" pitchFamily="2" charset="2"/>
              <a:buChar char="n"/>
              <a:defRPr sz="16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200000"/>
              </a:lnSpc>
              <a:spcBef>
                <a:spcPct val="20000"/>
              </a:spcBef>
              <a:buSzPct val="80000"/>
              <a:buFont typeface="Wingdings" panose="05000000000000000000" pitchFamily="2" charset="2"/>
              <a:buChar char="Ø"/>
              <a:defRPr sz="16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20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 sz="16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200000"/>
              </a:lnSpc>
              <a:spcBef>
                <a:spcPct val="20000"/>
              </a:spcBef>
              <a:buFont typeface="Wingdings" panose="05000000000000000000" pitchFamily="2" charset="2"/>
              <a:buChar char="n"/>
              <a:defRPr sz="16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200000"/>
              </a:lnSpc>
              <a:spcBef>
                <a:spcPct val="20000"/>
              </a:spcBef>
              <a:buFont typeface="Wingdings" panose="05000000000000000000" pitchFamily="2" charset="2"/>
              <a:buChar char="n"/>
              <a:defRPr sz="16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16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16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16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16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CN" sz="1500" b="1" dirty="0">
                <a:solidFill>
                  <a:srgbClr val="000000"/>
                </a:solidFill>
                <a:latin typeface="+mj-ea"/>
                <a:ea typeface="+mj-ea"/>
              </a:rPr>
              <a:t>1.3 </a:t>
            </a:r>
            <a:r>
              <a:rPr lang="zh-CN" altLang="en-US" sz="1500" b="1" dirty="0">
                <a:solidFill>
                  <a:srgbClr val="000000"/>
                </a:solidFill>
                <a:latin typeface="+mj-ea"/>
                <a:ea typeface="+mj-ea"/>
              </a:rPr>
              <a:t>道路分析</a:t>
            </a:r>
            <a:endParaRPr lang="en-US" altLang="zh-CN" sz="1500" b="1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20117" y="708657"/>
            <a:ext cx="6611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+mj-ea"/>
                <a:ea typeface="+mj-ea"/>
              </a:rPr>
              <a:t>项目紧邻北侧北凤道为贯穿廊坊东西向主干道，项目东侧银河北路是贯穿廊坊南北向主干道，并且与高速直接连通，可直达北京。项目交通优势明显，通达性非常好。</a:t>
            </a:r>
            <a:endParaRPr lang="zh-CN" altLang="en-US" sz="1200" dirty="0">
              <a:latin typeface="+mj-ea"/>
              <a:ea typeface="+mj-ea"/>
            </a:endParaRPr>
          </a:p>
        </p:txBody>
      </p:sp>
      <p:pic>
        <p:nvPicPr>
          <p:cNvPr id="536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116" y="1331904"/>
            <a:ext cx="6556883" cy="369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701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02"/>
          <p:cNvSpPr>
            <a:spLocks noChangeArrowheads="1"/>
          </p:cNvSpPr>
          <p:nvPr/>
        </p:nvSpPr>
        <p:spPr bwMode="auto">
          <a:xfrm>
            <a:off x="1003003" y="160719"/>
            <a:ext cx="6010305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200000"/>
              </a:lnSpc>
              <a:spcBef>
                <a:spcPct val="20000"/>
              </a:spcBef>
              <a:buSzPct val="80000"/>
              <a:buFont typeface="Wingdings" panose="05000000000000000000" pitchFamily="2" charset="2"/>
              <a:buChar char="n"/>
              <a:defRPr sz="16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200000"/>
              </a:lnSpc>
              <a:spcBef>
                <a:spcPct val="20000"/>
              </a:spcBef>
              <a:buSzPct val="80000"/>
              <a:buFont typeface="Wingdings" panose="05000000000000000000" pitchFamily="2" charset="2"/>
              <a:buChar char="Ø"/>
              <a:defRPr sz="16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20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 sz="16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200000"/>
              </a:lnSpc>
              <a:spcBef>
                <a:spcPct val="20000"/>
              </a:spcBef>
              <a:buFont typeface="Wingdings" panose="05000000000000000000" pitchFamily="2" charset="2"/>
              <a:buChar char="n"/>
              <a:defRPr sz="16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200000"/>
              </a:lnSpc>
              <a:spcBef>
                <a:spcPct val="20000"/>
              </a:spcBef>
              <a:buFont typeface="Wingdings" panose="05000000000000000000" pitchFamily="2" charset="2"/>
              <a:buChar char="n"/>
              <a:defRPr sz="16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16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16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16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16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CN" sz="1500" b="1" dirty="0">
                <a:solidFill>
                  <a:srgbClr val="000000"/>
                </a:solidFill>
                <a:latin typeface="+mj-ea"/>
                <a:ea typeface="+mj-ea"/>
              </a:rPr>
              <a:t>1.4</a:t>
            </a:r>
            <a:r>
              <a:rPr lang="zh-CN" altLang="en-US" sz="1500" b="1" dirty="0">
                <a:solidFill>
                  <a:srgbClr val="000000"/>
                </a:solidFill>
                <a:latin typeface="+mj-ea"/>
                <a:ea typeface="+mj-ea"/>
              </a:rPr>
              <a:t>交通分析</a:t>
            </a:r>
            <a:endParaRPr lang="en-US" altLang="zh-CN" sz="1500" b="1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977825" y="721466"/>
            <a:ext cx="7137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+mj-ea"/>
                <a:ea typeface="+mj-ea"/>
              </a:rPr>
              <a:t>项目周边公交站点沿北凤道、裕华路分布，步行</a:t>
            </a:r>
            <a:r>
              <a:rPr lang="en-US" altLang="zh-CN" sz="1200" dirty="0">
                <a:latin typeface="+mj-ea"/>
                <a:ea typeface="+mj-ea"/>
              </a:rPr>
              <a:t>2-5</a:t>
            </a:r>
            <a:r>
              <a:rPr lang="zh-CN" altLang="en-US" sz="1200" dirty="0">
                <a:latin typeface="+mj-ea"/>
                <a:ea typeface="+mj-ea"/>
              </a:rPr>
              <a:t>分钟可达周边各公交站点。</a:t>
            </a:r>
            <a:endParaRPr lang="zh-CN" altLang="en-US" sz="1200" dirty="0">
              <a:latin typeface="+mj-ea"/>
              <a:ea typeface="+mj-ea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790" y="1301422"/>
            <a:ext cx="4142476" cy="3159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任意多边形 27"/>
          <p:cNvSpPr/>
          <p:nvPr/>
        </p:nvSpPr>
        <p:spPr>
          <a:xfrm>
            <a:off x="2384760" y="1847389"/>
            <a:ext cx="4100352" cy="431461"/>
          </a:xfrm>
          <a:custGeom>
            <a:avLst/>
            <a:gdLst>
              <a:gd name="connsiteX0" fmla="*/ 0 w 4095750"/>
              <a:gd name="connsiteY0" fmla="*/ 466725 h 466725"/>
              <a:gd name="connsiteX1" fmla="*/ 4095750 w 4095750"/>
              <a:gd name="connsiteY1" fmla="*/ 0 h 46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95750" h="466725">
                <a:moveTo>
                  <a:pt x="0" y="466725"/>
                </a:moveTo>
                <a:lnTo>
                  <a:pt x="4095750" y="0"/>
                </a:lnTo>
              </a:path>
            </a:pathLst>
          </a:custGeom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9" name="任意多边形 28"/>
          <p:cNvSpPr/>
          <p:nvPr/>
        </p:nvSpPr>
        <p:spPr>
          <a:xfrm flipV="1">
            <a:off x="3359142" y="1324583"/>
            <a:ext cx="314504" cy="3159106"/>
          </a:xfrm>
          <a:custGeom>
            <a:avLst/>
            <a:gdLst>
              <a:gd name="connsiteX0" fmla="*/ 0 w 4095750"/>
              <a:gd name="connsiteY0" fmla="*/ 466725 h 466725"/>
              <a:gd name="connsiteX1" fmla="*/ 4095750 w 4095750"/>
              <a:gd name="connsiteY1" fmla="*/ 0 h 46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95750" h="466725">
                <a:moveTo>
                  <a:pt x="0" y="466725"/>
                </a:moveTo>
                <a:lnTo>
                  <a:pt x="4095750" y="0"/>
                </a:lnTo>
              </a:path>
            </a:pathLst>
          </a:custGeom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0" name="圆角矩形 35"/>
          <p:cNvSpPr>
            <a:spLocks noChangeArrowheads="1"/>
          </p:cNvSpPr>
          <p:nvPr/>
        </p:nvSpPr>
        <p:spPr bwMode="auto">
          <a:xfrm rot="21321053">
            <a:off x="3366964" y="2925535"/>
            <a:ext cx="276341" cy="701654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105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裕华路</a:t>
            </a:r>
            <a:endParaRPr lang="zh-CN" altLang="en-US" sz="1050" b="1" dirty="0">
              <a:solidFill>
                <a:srgbClr val="FFC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31" name="圆角矩形 35"/>
          <p:cNvSpPr>
            <a:spLocks noChangeArrowheads="1"/>
          </p:cNvSpPr>
          <p:nvPr/>
        </p:nvSpPr>
        <p:spPr bwMode="auto">
          <a:xfrm rot="21173440">
            <a:off x="4382350" y="1887420"/>
            <a:ext cx="863471" cy="255147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105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北凤道</a:t>
            </a:r>
            <a:endParaRPr lang="zh-CN" altLang="en-US" sz="1050" b="1" dirty="0">
              <a:solidFill>
                <a:srgbClr val="FFC000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32" name="任意多边形 31"/>
          <p:cNvSpPr/>
          <p:nvPr/>
        </p:nvSpPr>
        <p:spPr>
          <a:xfrm>
            <a:off x="3563786" y="2268159"/>
            <a:ext cx="788285" cy="603395"/>
          </a:xfrm>
          <a:custGeom>
            <a:avLst/>
            <a:gdLst>
              <a:gd name="connsiteX0" fmla="*/ 6350 w 787400"/>
              <a:gd name="connsiteY0" fmla="*/ 88900 h 652712"/>
              <a:gd name="connsiteX1" fmla="*/ 704850 w 787400"/>
              <a:gd name="connsiteY1" fmla="*/ 0 h 652712"/>
              <a:gd name="connsiteX2" fmla="*/ 787400 w 787400"/>
              <a:gd name="connsiteY2" fmla="*/ 539750 h 652712"/>
              <a:gd name="connsiteX3" fmla="*/ 44450 w 787400"/>
              <a:gd name="connsiteY3" fmla="*/ 641350 h 652712"/>
              <a:gd name="connsiteX4" fmla="*/ 0 w 787400"/>
              <a:gd name="connsiteY4" fmla="*/ 285750 h 652712"/>
              <a:gd name="connsiteX5" fmla="*/ 6350 w 787400"/>
              <a:gd name="connsiteY5" fmla="*/ 88900 h 652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7400" h="652712">
                <a:moveTo>
                  <a:pt x="6350" y="88900"/>
                </a:moveTo>
                <a:lnTo>
                  <a:pt x="704850" y="0"/>
                </a:lnTo>
                <a:lnTo>
                  <a:pt x="787400" y="539750"/>
                </a:lnTo>
                <a:cubicBezTo>
                  <a:pt x="539750" y="573617"/>
                  <a:pt x="167217" y="688975"/>
                  <a:pt x="44450" y="641350"/>
                </a:cubicBezTo>
                <a:lnTo>
                  <a:pt x="0" y="285750"/>
                </a:lnTo>
                <a:lnTo>
                  <a:pt x="6350" y="88900"/>
                </a:lnTo>
                <a:close/>
              </a:path>
            </a:pathLst>
          </a:custGeom>
          <a:solidFill>
            <a:schemeClr val="accent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3" name="TextBox 32"/>
          <p:cNvSpPr txBox="1"/>
          <p:nvPr/>
        </p:nvSpPr>
        <p:spPr>
          <a:xfrm>
            <a:off x="3555613" y="2399144"/>
            <a:ext cx="104461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0" b="1" dirty="0">
                <a:latin typeface="微软雅黑" pitchFamily="34" charset="-122"/>
                <a:ea typeface="微软雅黑" pitchFamily="34" charset="-122"/>
              </a:rPr>
              <a:t>地块</a:t>
            </a:r>
            <a:endParaRPr lang="zh-CN" altLang="en-US" sz="1350" b="1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966196" y="1775895"/>
            <a:ext cx="1717705" cy="637176"/>
            <a:chOff x="2077837" y="1525215"/>
            <a:chExt cx="1822039" cy="849568"/>
          </a:xfrm>
        </p:grpSpPr>
        <p:sp>
          <p:nvSpPr>
            <p:cNvPr id="45" name="矩形标注 44"/>
            <p:cNvSpPr/>
            <p:nvPr/>
          </p:nvSpPr>
          <p:spPr>
            <a:xfrm>
              <a:off x="2077837" y="1525215"/>
              <a:ext cx="1800200" cy="849568"/>
            </a:xfrm>
            <a:prstGeom prst="wedgeRectCallout">
              <a:avLst>
                <a:gd name="adj1" fmla="val 96034"/>
                <a:gd name="adj2" fmla="val 53378"/>
              </a:avLst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135195" y="1613242"/>
              <a:ext cx="176468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/>
                <a:t>北凤道：</a:t>
              </a:r>
              <a:r>
                <a:rPr lang="en-US" altLang="zh-CN" sz="1200" dirty="0"/>
                <a:t>10</a:t>
              </a:r>
              <a:r>
                <a:rPr lang="zh-CN" altLang="en-US" sz="1200" dirty="0"/>
                <a:t>路、</a:t>
              </a:r>
              <a:r>
                <a:rPr lang="en-US" altLang="zh-CN" sz="1200" dirty="0"/>
                <a:t>11</a:t>
              </a:r>
              <a:r>
                <a:rPr lang="zh-CN" altLang="en-US" sz="1200" dirty="0"/>
                <a:t>路、</a:t>
              </a:r>
              <a:r>
                <a:rPr lang="en-US" altLang="zh-CN" sz="1200" dirty="0"/>
                <a:t>35</a:t>
              </a:r>
              <a:r>
                <a:rPr lang="zh-CN" altLang="en-US" sz="1200" dirty="0"/>
                <a:t>路</a:t>
              </a:r>
              <a:endParaRPr lang="zh-CN" altLang="en-US" sz="1200" dirty="0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627795" y="1288034"/>
            <a:ext cx="1462663" cy="637176"/>
            <a:chOff x="2067245" y="1100431"/>
            <a:chExt cx="1800200" cy="849568"/>
          </a:xfrm>
        </p:grpSpPr>
        <p:sp>
          <p:nvSpPr>
            <p:cNvPr id="39" name="矩形标注 38"/>
            <p:cNvSpPr/>
            <p:nvPr/>
          </p:nvSpPr>
          <p:spPr>
            <a:xfrm>
              <a:off x="2067245" y="1100431"/>
              <a:ext cx="1800200" cy="849568"/>
            </a:xfrm>
            <a:prstGeom prst="wedgeRectCallout">
              <a:avLst>
                <a:gd name="adj1" fmla="val -121098"/>
                <a:gd name="adj2" fmla="val 55086"/>
              </a:avLst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102765" y="1178774"/>
              <a:ext cx="176468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/>
                <a:t>汽配</a:t>
              </a:r>
              <a:r>
                <a:rPr lang="zh-CN" altLang="en-US" sz="1200" dirty="0"/>
                <a:t>城站：</a:t>
              </a:r>
              <a:r>
                <a:rPr lang="en-US" altLang="zh-CN" sz="1200" dirty="0"/>
                <a:t>1</a:t>
              </a:r>
              <a:r>
                <a:rPr lang="zh-CN" altLang="en-US" sz="1200" dirty="0"/>
                <a:t>路、</a:t>
              </a:r>
              <a:r>
                <a:rPr lang="en-US" altLang="zh-CN" sz="1200" dirty="0"/>
                <a:t>20</a:t>
              </a:r>
              <a:r>
                <a:rPr lang="zh-CN" altLang="en-US" sz="1200" dirty="0"/>
                <a:t>路、</a:t>
              </a:r>
              <a:r>
                <a:rPr lang="en-US" altLang="zh-CN" sz="1200" dirty="0"/>
                <a:t>2</a:t>
              </a:r>
              <a:r>
                <a:rPr lang="en-US" altLang="zh-CN" sz="1200" dirty="0"/>
                <a:t>6</a:t>
              </a:r>
              <a:r>
                <a:rPr lang="zh-CN" altLang="en-US" sz="1200" dirty="0"/>
                <a:t>路</a:t>
              </a:r>
              <a:endParaRPr lang="zh-CN" alt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4254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02"/>
          <p:cNvSpPr>
            <a:spLocks noChangeArrowheads="1"/>
          </p:cNvSpPr>
          <p:nvPr/>
        </p:nvSpPr>
        <p:spPr bwMode="auto">
          <a:xfrm>
            <a:off x="1003003" y="160719"/>
            <a:ext cx="6010305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200000"/>
              </a:lnSpc>
              <a:spcBef>
                <a:spcPct val="20000"/>
              </a:spcBef>
              <a:buSzPct val="80000"/>
              <a:buFont typeface="Wingdings" panose="05000000000000000000" pitchFamily="2" charset="2"/>
              <a:buChar char="n"/>
              <a:defRPr sz="16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200000"/>
              </a:lnSpc>
              <a:spcBef>
                <a:spcPct val="20000"/>
              </a:spcBef>
              <a:buSzPct val="80000"/>
              <a:buFont typeface="Wingdings" panose="05000000000000000000" pitchFamily="2" charset="2"/>
              <a:buChar char="Ø"/>
              <a:defRPr sz="16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20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 sz="16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200000"/>
              </a:lnSpc>
              <a:spcBef>
                <a:spcPct val="20000"/>
              </a:spcBef>
              <a:buFont typeface="Wingdings" panose="05000000000000000000" pitchFamily="2" charset="2"/>
              <a:buChar char="n"/>
              <a:defRPr sz="16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200000"/>
              </a:lnSpc>
              <a:spcBef>
                <a:spcPct val="20000"/>
              </a:spcBef>
              <a:buFont typeface="Wingdings" panose="05000000000000000000" pitchFamily="2" charset="2"/>
              <a:buChar char="n"/>
              <a:defRPr sz="16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16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16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16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16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CN" sz="1500" b="1" dirty="0">
                <a:solidFill>
                  <a:srgbClr val="000000"/>
                </a:solidFill>
                <a:latin typeface="+mj-ea"/>
                <a:ea typeface="+mj-ea"/>
              </a:rPr>
              <a:t>1.5 </a:t>
            </a:r>
            <a:r>
              <a:rPr lang="zh-CN" altLang="en-US" sz="1500" b="1" dirty="0">
                <a:solidFill>
                  <a:srgbClr val="000000"/>
                </a:solidFill>
                <a:latin typeface="+mj-ea"/>
                <a:ea typeface="+mj-ea"/>
              </a:rPr>
              <a:t>周边配套</a:t>
            </a:r>
            <a:endParaRPr lang="en-US" altLang="zh-CN" sz="1500" b="1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graphicFrame>
        <p:nvGraphicFramePr>
          <p:cNvPr id="26" name="表格 25"/>
          <p:cNvGraphicFramePr>
            <a:graphicFrameLocks noGrp="1"/>
          </p:cNvGraphicFramePr>
          <p:nvPr>
            <p:extLst/>
          </p:nvPr>
        </p:nvGraphicFramePr>
        <p:xfrm>
          <a:off x="6004781" y="1198068"/>
          <a:ext cx="2017053" cy="34881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0803"/>
                <a:gridCol w="1486250"/>
              </a:tblGrid>
              <a:tr h="387575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altLang="zh-CN" sz="1100" u="none" strike="noStrike" dirty="0">
                          <a:effectLst/>
                        </a:rPr>
                        <a:t>1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649" marR="1649" marT="1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zh-CN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宋体"/>
                        </a:rPr>
                        <a:t>廊坊市第十八小学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649" marR="1649" marT="1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7575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altLang="zh-CN" sz="1100" u="none" strike="noStrike" dirty="0">
                          <a:effectLst/>
                        </a:rPr>
                        <a:t>2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649" marR="1649" marT="1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zh-CN" alt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廊坊市第一实验中学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649" marR="1649" marT="1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7575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altLang="zh-CN" sz="1100" u="none" strike="noStrike" dirty="0">
                          <a:effectLst/>
                        </a:rPr>
                        <a:t>3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649" marR="1649" marT="1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zh-CN" altLang="en-US" sz="1100" u="none" strike="noStrike" dirty="0">
                          <a:effectLst/>
                        </a:rPr>
                        <a:t>廊坊市</a:t>
                      </a:r>
                      <a:r>
                        <a:rPr lang="zh-CN" altLang="en-US" sz="1100" u="none" strike="noStrike" dirty="0" smtClean="0">
                          <a:effectLst/>
                        </a:rPr>
                        <a:t>第十五小学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649" marR="1649" marT="1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7575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altLang="zh-CN" sz="1100" u="none" strike="noStrike">
                          <a:effectLst/>
                        </a:rPr>
                        <a:t>4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649" marR="1649" marT="1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zh-CN" altLang="en-US" sz="1100" u="none" strike="noStrike" dirty="0">
                          <a:effectLst/>
                        </a:rPr>
                        <a:t>廊坊</a:t>
                      </a:r>
                      <a:r>
                        <a:rPr lang="zh-CN" altLang="en-US" sz="1100" u="none" strike="noStrike" dirty="0" smtClean="0">
                          <a:effectLst/>
                        </a:rPr>
                        <a:t>市政府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649" marR="1649" marT="1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7575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altLang="zh-CN" sz="1100" u="none" strike="noStrike">
                          <a:effectLst/>
                        </a:rPr>
                        <a:t>5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649" marR="1649" marT="1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zh-CN" alt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广阳区眼科医院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649" marR="1649" marT="1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7575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altLang="zh-CN" sz="1100" u="none" strike="noStrike">
                          <a:effectLst/>
                        </a:rPr>
                        <a:t>6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649" marR="1649" marT="1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zh-CN" alt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万向城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649" marR="1649" marT="1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7575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altLang="zh-CN" sz="1100" u="none" strike="noStrike">
                          <a:effectLst/>
                        </a:rPr>
                        <a:t>7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649" marR="1649" marT="1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zh-CN" alt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丹凤公园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649" marR="1649" marT="1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7575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altLang="zh-CN" sz="1100" u="none" strike="noStrike">
                          <a:effectLst/>
                        </a:rPr>
                        <a:t>8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649" marR="1649" marT="1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zh-CN" alt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廊坊广安医院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649" marR="1649" marT="1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7575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altLang="zh-CN" sz="1100" u="none" strike="noStrike">
                          <a:effectLst/>
                        </a:rPr>
                        <a:t>9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649" marR="1649" marT="1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zh-CN" altLang="en-US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三五三一医院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1649" marR="1649" marT="1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3" name="文本框 33"/>
          <p:cNvSpPr txBox="1"/>
          <p:nvPr/>
        </p:nvSpPr>
        <p:spPr>
          <a:xfrm>
            <a:off x="996796" y="739640"/>
            <a:ext cx="6968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+mj-ea"/>
                <a:ea typeface="+mj-ea"/>
              </a:rPr>
              <a:t>项目距离廊坊市政府</a:t>
            </a:r>
            <a:r>
              <a:rPr lang="en-US" altLang="zh-CN" sz="1200" dirty="0">
                <a:latin typeface="+mj-ea"/>
                <a:ea typeface="+mj-ea"/>
              </a:rPr>
              <a:t>1.5</a:t>
            </a:r>
            <a:r>
              <a:rPr lang="zh-CN" altLang="en-US" sz="1200" dirty="0">
                <a:latin typeface="+mj-ea"/>
                <a:ea typeface="+mj-ea"/>
              </a:rPr>
              <a:t>公里，同时周边学校医院商业遍布，项目区域配套成熟。</a:t>
            </a:r>
            <a:endParaRPr lang="zh-CN" altLang="en-US" sz="1200" dirty="0">
              <a:latin typeface="+mj-ea"/>
              <a:ea typeface="+mj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003003" y="1203945"/>
            <a:ext cx="4907787" cy="3304686"/>
            <a:chOff x="7888" y="1417928"/>
            <a:chExt cx="6211853" cy="4531352"/>
          </a:xfrm>
        </p:grpSpPr>
        <p:pic>
          <p:nvPicPr>
            <p:cNvPr id="5386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8" y="1417928"/>
              <a:ext cx="6211853" cy="4531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椭圆 18"/>
            <p:cNvSpPr/>
            <p:nvPr/>
          </p:nvSpPr>
          <p:spPr>
            <a:xfrm>
              <a:off x="1115616" y="4509120"/>
              <a:ext cx="281271" cy="281271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50" b="1" dirty="0">
                  <a:solidFill>
                    <a:srgbClr val="FF0000"/>
                  </a:solidFill>
                </a:rPr>
                <a:t>2</a:t>
              </a:r>
              <a:endParaRPr lang="zh-CN" altLang="en-US" sz="1050" b="1" dirty="0">
                <a:solidFill>
                  <a:srgbClr val="FF0000"/>
                </a:solidFill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2699792" y="3730390"/>
              <a:ext cx="281271" cy="281271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50" b="1" dirty="0">
                  <a:solidFill>
                    <a:srgbClr val="FF0000"/>
                  </a:solidFill>
                </a:rPr>
                <a:t>1</a:t>
              </a:r>
              <a:endParaRPr lang="zh-CN" altLang="en-US" sz="1050" b="1" dirty="0">
                <a:solidFill>
                  <a:srgbClr val="FF0000"/>
                </a:solidFill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2559156" y="4649755"/>
              <a:ext cx="281271" cy="281271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50" b="1" dirty="0">
                  <a:solidFill>
                    <a:srgbClr val="FF0000"/>
                  </a:solidFill>
                </a:rPr>
                <a:t>4</a:t>
              </a:r>
              <a:endParaRPr lang="zh-CN" altLang="en-US" sz="1050" b="1" dirty="0">
                <a:solidFill>
                  <a:srgbClr val="FF0000"/>
                </a:solidFill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1271087" y="5445224"/>
              <a:ext cx="281271" cy="281271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50" b="1" dirty="0">
                  <a:solidFill>
                    <a:srgbClr val="FF0000"/>
                  </a:solidFill>
                </a:rPr>
                <a:t>3</a:t>
              </a:r>
              <a:endParaRPr lang="zh-CN" altLang="en-US" sz="1050" b="1" dirty="0">
                <a:solidFill>
                  <a:srgbClr val="FF0000"/>
                </a:solidFill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2710909" y="4356426"/>
              <a:ext cx="281271" cy="281271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50" b="1" dirty="0">
                  <a:solidFill>
                    <a:srgbClr val="FF0000"/>
                  </a:solidFill>
                </a:rPr>
                <a:t>5</a:t>
              </a:r>
              <a:endParaRPr lang="zh-CN" altLang="en-US" sz="1050" b="1" dirty="0">
                <a:solidFill>
                  <a:srgbClr val="FF0000"/>
                </a:solidFill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2699791" y="4943489"/>
              <a:ext cx="281271" cy="281271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50" b="1" dirty="0">
                  <a:solidFill>
                    <a:srgbClr val="FF0000"/>
                  </a:solidFill>
                </a:rPr>
                <a:t>6</a:t>
              </a:r>
              <a:endParaRPr lang="zh-CN" altLang="en-US" sz="1050" b="1" dirty="0">
                <a:solidFill>
                  <a:srgbClr val="FF0000"/>
                </a:solidFill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2277885" y="2636912"/>
              <a:ext cx="281271" cy="281271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50" b="1" dirty="0">
                  <a:solidFill>
                    <a:srgbClr val="FF0000"/>
                  </a:solidFill>
                </a:rPr>
                <a:t>7</a:t>
              </a:r>
              <a:endParaRPr lang="zh-CN" altLang="en-US" sz="1050" b="1" dirty="0">
                <a:solidFill>
                  <a:srgbClr val="FF0000"/>
                </a:solidFill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2298799" y="5668009"/>
              <a:ext cx="281271" cy="281271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50" b="1" dirty="0">
                  <a:solidFill>
                    <a:srgbClr val="FF0000"/>
                  </a:solidFill>
                </a:rPr>
                <a:t>8</a:t>
              </a:r>
              <a:endParaRPr lang="zh-CN" altLang="en-US" sz="1050" b="1" dirty="0">
                <a:solidFill>
                  <a:srgbClr val="FF0000"/>
                </a:solidFill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4424158" y="3261697"/>
              <a:ext cx="281271" cy="281271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50" b="1" dirty="0">
                  <a:solidFill>
                    <a:srgbClr val="FF0000"/>
                  </a:solidFill>
                </a:rPr>
                <a:t>9</a:t>
              </a:r>
              <a:endParaRPr lang="zh-CN" altLang="en-US" sz="105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099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302"/>
          <p:cNvSpPr>
            <a:spLocks noChangeArrowheads="1"/>
          </p:cNvSpPr>
          <p:nvPr/>
        </p:nvSpPr>
        <p:spPr bwMode="auto">
          <a:xfrm>
            <a:off x="1003003" y="160719"/>
            <a:ext cx="6010305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200000"/>
              </a:lnSpc>
              <a:spcBef>
                <a:spcPct val="20000"/>
              </a:spcBef>
              <a:buSzPct val="80000"/>
              <a:buFont typeface="Wingdings" panose="05000000000000000000" pitchFamily="2" charset="2"/>
              <a:buChar char="n"/>
              <a:defRPr sz="16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200000"/>
              </a:lnSpc>
              <a:spcBef>
                <a:spcPct val="20000"/>
              </a:spcBef>
              <a:buSzPct val="80000"/>
              <a:buFont typeface="Wingdings" panose="05000000000000000000" pitchFamily="2" charset="2"/>
              <a:buChar char="Ø"/>
              <a:defRPr sz="16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20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 sz="16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200000"/>
              </a:lnSpc>
              <a:spcBef>
                <a:spcPct val="20000"/>
              </a:spcBef>
              <a:buFont typeface="Wingdings" panose="05000000000000000000" pitchFamily="2" charset="2"/>
              <a:buChar char="n"/>
              <a:defRPr sz="16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200000"/>
              </a:lnSpc>
              <a:spcBef>
                <a:spcPct val="20000"/>
              </a:spcBef>
              <a:buFont typeface="Wingdings" panose="05000000000000000000" pitchFamily="2" charset="2"/>
              <a:buChar char="n"/>
              <a:defRPr sz="16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16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16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16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16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CN" sz="1500" b="1" dirty="0">
                <a:solidFill>
                  <a:srgbClr val="000000"/>
                </a:solidFill>
                <a:latin typeface="+mj-ea"/>
                <a:ea typeface="+mj-ea"/>
              </a:rPr>
              <a:t>1.6 </a:t>
            </a:r>
            <a:r>
              <a:rPr lang="zh-CN" altLang="en-US" sz="1500" b="1" dirty="0">
                <a:solidFill>
                  <a:srgbClr val="000000"/>
                </a:solidFill>
                <a:latin typeface="+mj-ea"/>
                <a:ea typeface="+mj-ea"/>
              </a:rPr>
              <a:t>周边土地市场调研</a:t>
            </a:r>
            <a:endParaRPr lang="en-US" altLang="zh-CN" sz="1500" b="1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pic>
        <p:nvPicPr>
          <p:cNvPr id="539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921" y="735547"/>
            <a:ext cx="6852456" cy="4084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椭圆 67"/>
          <p:cNvSpPr/>
          <p:nvPr/>
        </p:nvSpPr>
        <p:spPr>
          <a:xfrm>
            <a:off x="4539150" y="2028743"/>
            <a:ext cx="109627" cy="1011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69" name="圆角矩形标注 68"/>
          <p:cNvSpPr/>
          <p:nvPr/>
        </p:nvSpPr>
        <p:spPr>
          <a:xfrm>
            <a:off x="6078755" y="843558"/>
            <a:ext cx="1886622" cy="1185184"/>
          </a:xfrm>
          <a:prstGeom prst="wedgeRoundRectCallout">
            <a:avLst>
              <a:gd name="adj1" fmla="val -124060"/>
              <a:gd name="adj2" fmla="val 54559"/>
              <a:gd name="adj3" fmla="val 16667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5" name="矩形 4"/>
          <p:cNvSpPr/>
          <p:nvPr/>
        </p:nvSpPr>
        <p:spPr>
          <a:xfrm>
            <a:off x="6205975" y="906492"/>
            <a:ext cx="1614665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zh-CN" altLang="en-US" sz="900" b="1" kern="0" dirty="0">
                <a:solidFill>
                  <a:schemeClr val="bg1"/>
                </a:solidFill>
                <a:latin typeface="微软雅黑" pitchFamily="34" charset="-122"/>
                <a:ea typeface="宋体"/>
              </a:rPr>
              <a:t>地块</a:t>
            </a:r>
            <a:r>
              <a:rPr lang="en-US" altLang="zh-CN" sz="900" b="1" kern="0" dirty="0">
                <a:solidFill>
                  <a:schemeClr val="bg1"/>
                </a:solidFill>
                <a:latin typeface="微软雅黑" pitchFamily="34" charset="-122"/>
                <a:ea typeface="宋体"/>
              </a:rPr>
              <a:t>1</a:t>
            </a:r>
            <a:endParaRPr lang="en-US" altLang="zh-CN" sz="900" b="1" kern="0" dirty="0">
              <a:solidFill>
                <a:schemeClr val="bg1"/>
              </a:solidFill>
              <a:latin typeface="微软雅黑" pitchFamily="34" charset="-122"/>
              <a:ea typeface="宋体"/>
            </a:endParaRPr>
          </a:p>
          <a:p>
            <a:pPr defTabSz="685800">
              <a:defRPr/>
            </a:pPr>
            <a:r>
              <a:rPr lang="zh-CN" altLang="en-US" sz="900" b="1" kern="0" dirty="0">
                <a:solidFill>
                  <a:schemeClr val="bg1"/>
                </a:solidFill>
                <a:latin typeface="微软雅黑" pitchFamily="34" charset="-122"/>
                <a:ea typeface="宋体"/>
              </a:rPr>
              <a:t>容积率：</a:t>
            </a:r>
            <a:r>
              <a:rPr lang="en-US" altLang="zh-CN" sz="900" b="1" kern="0" dirty="0">
                <a:solidFill>
                  <a:schemeClr val="bg1"/>
                </a:solidFill>
                <a:latin typeface="微软雅黑" pitchFamily="34" charset="-122"/>
                <a:ea typeface="宋体"/>
              </a:rPr>
              <a:t>2</a:t>
            </a:r>
            <a:endParaRPr lang="en-US" altLang="zh-CN" sz="900" b="1" kern="0" dirty="0">
              <a:solidFill>
                <a:schemeClr val="bg1"/>
              </a:solidFill>
              <a:latin typeface="微软雅黑" pitchFamily="34" charset="-122"/>
              <a:ea typeface="宋体"/>
            </a:endParaRPr>
          </a:p>
          <a:p>
            <a:pPr defTabSz="685800">
              <a:defRPr/>
            </a:pPr>
            <a:r>
              <a:rPr lang="zh-CN" altLang="en-US" sz="900" b="1" kern="100" dirty="0">
                <a:solidFill>
                  <a:schemeClr val="bg1"/>
                </a:solidFill>
                <a:latin typeface="微软雅黑" pitchFamily="34" charset="-122"/>
                <a:ea typeface="宋体"/>
                <a:cs typeface="Times New Roman"/>
              </a:rPr>
              <a:t>建筑面积</a:t>
            </a:r>
            <a:r>
              <a:rPr lang="zh-CN" altLang="en-US" sz="900" b="1" kern="100" dirty="0">
                <a:solidFill>
                  <a:schemeClr val="bg1"/>
                </a:solidFill>
                <a:latin typeface="微软雅黑" pitchFamily="34" charset="-122"/>
                <a:ea typeface="宋体"/>
                <a:cs typeface="Times New Roman"/>
              </a:rPr>
              <a:t>：</a:t>
            </a:r>
            <a:r>
              <a:rPr lang="en-US" altLang="zh-CN" sz="900" b="1" kern="100" dirty="0">
                <a:solidFill>
                  <a:schemeClr val="bg1"/>
                </a:solidFill>
                <a:latin typeface="微软雅黑" pitchFamily="34" charset="-122"/>
                <a:ea typeface="宋体"/>
                <a:cs typeface="Times New Roman"/>
              </a:rPr>
              <a:t>45622</a:t>
            </a:r>
            <a:r>
              <a:rPr lang="zh-CN" altLang="en-US" sz="900" b="1" kern="100" dirty="0">
                <a:solidFill>
                  <a:schemeClr val="bg1"/>
                </a:solidFill>
                <a:latin typeface="微软雅黑" pitchFamily="34" charset="-122"/>
                <a:ea typeface="宋体"/>
                <a:cs typeface="Times New Roman"/>
              </a:rPr>
              <a:t>㎡</a:t>
            </a:r>
            <a:endParaRPr lang="en-US" altLang="zh-CN" sz="900" b="1" kern="0" dirty="0">
              <a:solidFill>
                <a:schemeClr val="bg1"/>
              </a:solidFill>
              <a:latin typeface="微软雅黑" pitchFamily="34" charset="-122"/>
              <a:ea typeface="宋体"/>
            </a:endParaRPr>
          </a:p>
          <a:p>
            <a:pPr defTabSz="685800">
              <a:defRPr/>
            </a:pPr>
            <a:r>
              <a:rPr lang="zh-CN" altLang="en-US" sz="900" b="1" kern="0" dirty="0">
                <a:solidFill>
                  <a:schemeClr val="bg1"/>
                </a:solidFill>
                <a:latin typeface="微软雅黑" pitchFamily="34" charset="-122"/>
                <a:ea typeface="宋体"/>
              </a:rPr>
              <a:t>总价</a:t>
            </a:r>
            <a:r>
              <a:rPr lang="en-US" altLang="zh-CN" sz="900" b="1" kern="0" dirty="0">
                <a:solidFill>
                  <a:schemeClr val="bg1"/>
                </a:solidFill>
                <a:latin typeface="微软雅黑" pitchFamily="34" charset="-122"/>
                <a:ea typeface="宋体"/>
              </a:rPr>
              <a:t>(</a:t>
            </a:r>
            <a:r>
              <a:rPr lang="zh-CN" altLang="en-US" sz="900" b="1" kern="0" dirty="0">
                <a:solidFill>
                  <a:schemeClr val="bg1"/>
                </a:solidFill>
                <a:latin typeface="微软雅黑" pitchFamily="34" charset="-122"/>
                <a:ea typeface="宋体"/>
              </a:rPr>
              <a:t>万</a:t>
            </a:r>
            <a:r>
              <a:rPr lang="en-US" altLang="zh-CN" sz="900" b="1" kern="0" dirty="0">
                <a:solidFill>
                  <a:schemeClr val="bg1"/>
                </a:solidFill>
                <a:latin typeface="微软雅黑" pitchFamily="34" charset="-122"/>
                <a:ea typeface="宋体"/>
              </a:rPr>
              <a:t>)</a:t>
            </a:r>
            <a:r>
              <a:rPr lang="zh-CN" altLang="en-US" sz="900" b="1" kern="0" dirty="0">
                <a:solidFill>
                  <a:schemeClr val="bg1"/>
                </a:solidFill>
                <a:latin typeface="微软雅黑" pitchFamily="34" charset="-122"/>
                <a:ea typeface="宋体"/>
              </a:rPr>
              <a:t>：</a:t>
            </a:r>
            <a:r>
              <a:rPr lang="en-US" altLang="zh-CN" sz="900" b="1" kern="0" dirty="0">
                <a:solidFill>
                  <a:schemeClr val="bg1"/>
                </a:solidFill>
                <a:latin typeface="微软雅黑" pitchFamily="34" charset="-122"/>
                <a:ea typeface="宋体"/>
              </a:rPr>
              <a:t> </a:t>
            </a:r>
            <a:r>
              <a:rPr lang="en-US" altLang="zh-CN" sz="900" b="1" kern="0" dirty="0">
                <a:solidFill>
                  <a:schemeClr val="bg1"/>
                </a:solidFill>
                <a:latin typeface="微软雅黑" pitchFamily="34" charset="-122"/>
                <a:ea typeface="宋体"/>
              </a:rPr>
              <a:t>37650</a:t>
            </a:r>
          </a:p>
          <a:p>
            <a:pPr defTabSz="685800">
              <a:defRPr/>
            </a:pPr>
            <a:r>
              <a:rPr lang="zh-CN" altLang="en-US" sz="900" b="1" kern="0" dirty="0">
                <a:solidFill>
                  <a:schemeClr val="bg1"/>
                </a:solidFill>
                <a:latin typeface="微软雅黑" pitchFamily="34" charset="-122"/>
                <a:ea typeface="宋体"/>
              </a:rPr>
              <a:t>亩单价：</a:t>
            </a:r>
            <a:r>
              <a:rPr lang="en-US" altLang="zh-CN" sz="900" b="1" kern="0" dirty="0">
                <a:solidFill>
                  <a:schemeClr val="bg1"/>
                </a:solidFill>
                <a:latin typeface="微软雅黑" pitchFamily="34" charset="-122"/>
                <a:ea typeface="宋体"/>
              </a:rPr>
              <a:t>550</a:t>
            </a:r>
            <a:r>
              <a:rPr lang="zh-CN" altLang="en-US" sz="900" b="1" kern="0" dirty="0">
                <a:solidFill>
                  <a:schemeClr val="bg1"/>
                </a:solidFill>
                <a:latin typeface="微软雅黑" pitchFamily="34" charset="-122"/>
                <a:ea typeface="宋体"/>
              </a:rPr>
              <a:t>万</a:t>
            </a:r>
            <a:r>
              <a:rPr lang="en-US" altLang="zh-CN" sz="900" b="1" kern="0" dirty="0">
                <a:solidFill>
                  <a:schemeClr val="bg1"/>
                </a:solidFill>
                <a:latin typeface="微软雅黑" pitchFamily="34" charset="-122"/>
                <a:ea typeface="宋体"/>
              </a:rPr>
              <a:t>/</a:t>
            </a:r>
            <a:r>
              <a:rPr lang="zh-CN" altLang="en-US" sz="900" b="1" kern="0" dirty="0">
                <a:solidFill>
                  <a:schemeClr val="bg1"/>
                </a:solidFill>
                <a:latin typeface="微软雅黑" pitchFamily="34" charset="-122"/>
                <a:ea typeface="宋体"/>
              </a:rPr>
              <a:t>亩</a:t>
            </a:r>
            <a:endParaRPr lang="en-US" altLang="zh-CN" sz="900" b="1" kern="0" dirty="0">
              <a:solidFill>
                <a:schemeClr val="bg1"/>
              </a:solidFill>
              <a:latin typeface="微软雅黑" pitchFamily="34" charset="-122"/>
              <a:ea typeface="宋体"/>
            </a:endParaRPr>
          </a:p>
          <a:p>
            <a:pPr defTabSz="685800">
              <a:defRPr/>
            </a:pPr>
            <a:r>
              <a:rPr lang="zh-CN" altLang="en-US" sz="900" b="1" kern="100" dirty="0">
                <a:solidFill>
                  <a:schemeClr val="bg1"/>
                </a:solidFill>
                <a:latin typeface="微软雅黑" pitchFamily="34" charset="-122"/>
                <a:ea typeface="宋体"/>
                <a:cs typeface="Times New Roman"/>
              </a:rPr>
              <a:t>楼面价：</a:t>
            </a:r>
            <a:r>
              <a:rPr lang="en-US" altLang="zh-CN" sz="900" b="1" kern="100" dirty="0">
                <a:solidFill>
                  <a:schemeClr val="bg1"/>
                </a:solidFill>
                <a:latin typeface="微软雅黑" pitchFamily="34" charset="-122"/>
                <a:ea typeface="宋体"/>
                <a:cs typeface="Times New Roman"/>
              </a:rPr>
              <a:t>4126.3</a:t>
            </a:r>
            <a:r>
              <a:rPr lang="zh-CN" altLang="en-US" sz="900" b="1" kern="100" dirty="0">
                <a:solidFill>
                  <a:schemeClr val="bg1"/>
                </a:solidFill>
                <a:latin typeface="微软雅黑" pitchFamily="34" charset="-122"/>
                <a:ea typeface="宋体"/>
                <a:cs typeface="Times New Roman"/>
              </a:rPr>
              <a:t>元</a:t>
            </a:r>
            <a:r>
              <a:rPr lang="en-US" altLang="zh-CN" sz="900" b="1" kern="100" dirty="0">
                <a:solidFill>
                  <a:schemeClr val="bg1"/>
                </a:solidFill>
                <a:latin typeface="微软雅黑" pitchFamily="34" charset="-122"/>
                <a:ea typeface="宋体"/>
                <a:cs typeface="Times New Roman"/>
              </a:rPr>
              <a:t>/</a:t>
            </a:r>
            <a:r>
              <a:rPr lang="zh-CN" altLang="en-US" sz="900" b="1" kern="0" dirty="0">
                <a:solidFill>
                  <a:schemeClr val="bg1"/>
                </a:solidFill>
                <a:latin typeface="微软雅黑" pitchFamily="34" charset="-122"/>
                <a:ea typeface="宋体"/>
                <a:cs typeface="Times New Roman"/>
              </a:rPr>
              <a:t>平</a:t>
            </a:r>
            <a:endParaRPr lang="en-US" altLang="zh-CN" sz="900" b="1" kern="0" dirty="0">
              <a:solidFill>
                <a:schemeClr val="bg1"/>
              </a:solidFill>
              <a:latin typeface="微软雅黑" pitchFamily="34" charset="-122"/>
              <a:ea typeface="宋体"/>
              <a:cs typeface="Times New Roman"/>
            </a:endParaRPr>
          </a:p>
          <a:p>
            <a:pPr defTabSz="685800">
              <a:defRPr/>
            </a:pPr>
            <a:r>
              <a:rPr lang="zh-CN" altLang="en-US" sz="900" b="1" kern="100" dirty="0">
                <a:solidFill>
                  <a:schemeClr val="bg1"/>
                </a:solidFill>
                <a:latin typeface="微软雅黑" pitchFamily="34" charset="-122"/>
                <a:ea typeface="宋体"/>
                <a:cs typeface="Times New Roman"/>
              </a:rPr>
              <a:t>拿</a:t>
            </a:r>
            <a:r>
              <a:rPr lang="zh-CN" altLang="en-US" sz="900" b="1" kern="100" dirty="0">
                <a:solidFill>
                  <a:schemeClr val="bg1"/>
                </a:solidFill>
                <a:latin typeface="微软雅黑" pitchFamily="34" charset="-122"/>
                <a:ea typeface="宋体"/>
                <a:cs typeface="Times New Roman"/>
              </a:rPr>
              <a:t>地时间</a:t>
            </a:r>
            <a:r>
              <a:rPr lang="zh-CN" altLang="en-US" sz="900" b="1" kern="100" dirty="0">
                <a:solidFill>
                  <a:schemeClr val="bg1"/>
                </a:solidFill>
                <a:latin typeface="微软雅黑" pitchFamily="34" charset="-122"/>
                <a:ea typeface="宋体"/>
                <a:cs typeface="Times New Roman"/>
              </a:rPr>
              <a:t>：</a:t>
            </a:r>
            <a:r>
              <a:rPr lang="en-US" altLang="zh-CN" sz="900" b="1" kern="0" dirty="0">
                <a:solidFill>
                  <a:schemeClr val="bg1"/>
                </a:solidFill>
                <a:latin typeface="微软雅黑" pitchFamily="34" charset="-122"/>
                <a:ea typeface="宋体"/>
              </a:rPr>
              <a:t>2016</a:t>
            </a:r>
            <a:r>
              <a:rPr lang="zh-CN" altLang="en-US" sz="900" b="1" kern="0" dirty="0">
                <a:solidFill>
                  <a:schemeClr val="bg1"/>
                </a:solidFill>
                <a:latin typeface="微软雅黑" pitchFamily="34" charset="-122"/>
                <a:ea typeface="宋体"/>
              </a:rPr>
              <a:t>年</a:t>
            </a:r>
            <a:r>
              <a:rPr lang="en-US" altLang="zh-CN" sz="900" b="1" kern="0" dirty="0">
                <a:solidFill>
                  <a:schemeClr val="bg1"/>
                </a:solidFill>
                <a:latin typeface="微软雅黑" pitchFamily="34" charset="-122"/>
                <a:ea typeface="宋体"/>
              </a:rPr>
              <a:t>3</a:t>
            </a:r>
            <a:r>
              <a:rPr lang="zh-CN" altLang="en-US" sz="900" b="1" kern="0" dirty="0">
                <a:solidFill>
                  <a:schemeClr val="bg1"/>
                </a:solidFill>
                <a:latin typeface="微软雅黑" pitchFamily="34" charset="-122"/>
                <a:ea typeface="宋体"/>
              </a:rPr>
              <a:t>月</a:t>
            </a:r>
            <a:r>
              <a:rPr lang="en-US" altLang="zh-CN" sz="900" b="1" kern="0" dirty="0">
                <a:solidFill>
                  <a:schemeClr val="bg1"/>
                </a:solidFill>
                <a:latin typeface="微软雅黑" pitchFamily="34" charset="-122"/>
                <a:ea typeface="宋体"/>
              </a:rPr>
              <a:t>3</a:t>
            </a:r>
            <a:r>
              <a:rPr lang="zh-CN" altLang="en-US" sz="900" b="1" kern="0" dirty="0">
                <a:solidFill>
                  <a:schemeClr val="bg1"/>
                </a:solidFill>
                <a:latin typeface="微软雅黑" pitchFamily="34" charset="-122"/>
                <a:ea typeface="宋体"/>
              </a:rPr>
              <a:t>日</a:t>
            </a:r>
            <a:endParaRPr lang="en-US" altLang="zh-CN" sz="900" b="1" kern="0" dirty="0">
              <a:solidFill>
                <a:schemeClr val="bg1"/>
              </a:solidFill>
              <a:latin typeface="微软雅黑" pitchFamily="34" charset="-122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510437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02"/>
          <p:cNvSpPr>
            <a:spLocks noChangeArrowheads="1"/>
          </p:cNvSpPr>
          <p:nvPr/>
        </p:nvSpPr>
        <p:spPr bwMode="auto">
          <a:xfrm>
            <a:off x="1003003" y="160719"/>
            <a:ext cx="6010305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200000"/>
              </a:lnSpc>
              <a:spcBef>
                <a:spcPct val="20000"/>
              </a:spcBef>
              <a:buSzPct val="80000"/>
              <a:buFont typeface="Wingdings" panose="05000000000000000000" pitchFamily="2" charset="2"/>
              <a:buChar char="n"/>
              <a:defRPr sz="16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200000"/>
              </a:lnSpc>
              <a:spcBef>
                <a:spcPct val="20000"/>
              </a:spcBef>
              <a:buSzPct val="80000"/>
              <a:buFont typeface="Wingdings" panose="05000000000000000000" pitchFamily="2" charset="2"/>
              <a:buChar char="Ø"/>
              <a:defRPr sz="16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20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 sz="16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200000"/>
              </a:lnSpc>
              <a:spcBef>
                <a:spcPct val="20000"/>
              </a:spcBef>
              <a:buFont typeface="Wingdings" panose="05000000000000000000" pitchFamily="2" charset="2"/>
              <a:buChar char="n"/>
              <a:defRPr sz="16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200000"/>
              </a:lnSpc>
              <a:spcBef>
                <a:spcPct val="20000"/>
              </a:spcBef>
              <a:buFont typeface="Wingdings" panose="05000000000000000000" pitchFamily="2" charset="2"/>
              <a:buChar char="n"/>
              <a:defRPr sz="16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16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16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16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16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zh-CN" sz="1500" b="1" dirty="0">
                <a:solidFill>
                  <a:srgbClr val="000000"/>
                </a:solidFill>
                <a:latin typeface="+mj-ea"/>
                <a:ea typeface="+mj-ea"/>
              </a:rPr>
              <a:t>1.7 </a:t>
            </a:r>
            <a:r>
              <a:rPr lang="zh-CN" altLang="en-US" sz="1500" b="1" dirty="0">
                <a:solidFill>
                  <a:srgbClr val="000000"/>
                </a:solidFill>
                <a:latin typeface="+mj-ea"/>
                <a:ea typeface="+mj-ea"/>
              </a:rPr>
              <a:t>周边房产市场调研</a:t>
            </a:r>
            <a:endParaRPr lang="en-US" altLang="zh-CN" sz="1500" b="1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graphicFrame>
        <p:nvGraphicFramePr>
          <p:cNvPr id="44" name="表格 43"/>
          <p:cNvGraphicFramePr/>
          <p:nvPr>
            <p:extLst/>
          </p:nvPr>
        </p:nvGraphicFramePr>
        <p:xfrm>
          <a:off x="6316129" y="1135000"/>
          <a:ext cx="1812162" cy="3729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075"/>
                <a:gridCol w="474331"/>
                <a:gridCol w="483242"/>
                <a:gridCol w="523514"/>
              </a:tblGrid>
              <a:tr h="28955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70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项目</a:t>
                      </a:r>
                    </a:p>
                  </a:txBody>
                  <a:tcPr marL="74295" marR="74295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7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锦绣御府</a:t>
                      </a:r>
                      <a:endParaRPr lang="zh-CN" altLang="en-US" sz="7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74295" marR="74295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7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上善颐园</a:t>
                      </a:r>
                      <a:endParaRPr lang="zh-CN" altLang="en-US" sz="7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74295" marR="74295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7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孔雀城公园海</a:t>
                      </a:r>
                      <a:endParaRPr lang="zh-CN" altLang="en-US" sz="7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74295" marR="74295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8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700" b="1" dirty="0" smtClean="0">
                          <a:latin typeface="微软雅黑" pitchFamily="34" charset="-122"/>
                          <a:ea typeface="微软雅黑" pitchFamily="34" charset="-122"/>
                        </a:rPr>
                        <a:t>建筑</a:t>
                      </a:r>
                      <a:endParaRPr lang="en-US" altLang="zh-CN" sz="700" b="1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700" b="1" dirty="0" smtClean="0">
                          <a:latin typeface="微软雅黑" pitchFamily="34" charset="-122"/>
                          <a:ea typeface="微软雅黑" pitchFamily="34" charset="-122"/>
                        </a:rPr>
                        <a:t>面积</a:t>
                      </a:r>
                      <a:endParaRPr lang="zh-CN" altLang="en-US" sz="7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74295" marR="74295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7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Arial" panose="020B0604020202020204" pitchFamily="34" charset="0"/>
                        </a:rPr>
                        <a:t>------</a:t>
                      </a:r>
                      <a:endParaRPr lang="zh-CN" altLang="en-US" sz="700" b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sym typeface="Arial" panose="020B0604020202020204" pitchFamily="34" charset="0"/>
                      </a:endParaRPr>
                    </a:p>
                  </a:txBody>
                  <a:tcPr marL="74295" marR="74295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700" b="0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1069744</a:t>
                      </a:r>
                      <a:r>
                        <a:rPr lang="zh-CN" altLang="en-US" sz="700" b="0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  <a:sym typeface="Arial" panose="020B0604020202020204" pitchFamily="34" charset="0"/>
                        </a:rPr>
                        <a:t>㎡</a:t>
                      </a:r>
                    </a:p>
                  </a:txBody>
                  <a:tcPr marL="74295" marR="74295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700" b="0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  <a:sym typeface="Arial" panose="020B0604020202020204" pitchFamily="34" charset="0"/>
                        </a:rPr>
                        <a:t>644028</a:t>
                      </a:r>
                      <a:r>
                        <a:rPr lang="zh-CN" altLang="en-US" sz="700" b="0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  <a:sym typeface="Arial" panose="020B0604020202020204" pitchFamily="34" charset="0"/>
                        </a:rPr>
                        <a:t>㎡</a:t>
                      </a:r>
                    </a:p>
                  </a:txBody>
                  <a:tcPr marL="74295" marR="74295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342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700" b="1" dirty="0">
                          <a:latin typeface="微软雅黑" pitchFamily="34" charset="-122"/>
                          <a:ea typeface="微软雅黑" pitchFamily="34" charset="-122"/>
                        </a:rPr>
                        <a:t>容积率</a:t>
                      </a:r>
                    </a:p>
                  </a:txBody>
                  <a:tcPr marL="74295" marR="74295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7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Arial" panose="020B0604020202020204" pitchFamily="34" charset="0"/>
                        </a:rPr>
                        <a:t>1.8</a:t>
                      </a:r>
                    </a:p>
                  </a:txBody>
                  <a:tcPr marL="74295" marR="74295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700" b="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sym typeface="+mn-ea"/>
                        </a:rPr>
                        <a:t>2.0</a:t>
                      </a:r>
                    </a:p>
                  </a:txBody>
                  <a:tcPr marL="74295" marR="74295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700" b="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sym typeface="+mn-ea"/>
                        </a:rPr>
                        <a:t>1.82</a:t>
                      </a:r>
                      <a:endParaRPr lang="zh-CN" altLang="en-US" sz="700" b="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  <a:sym typeface="+mn-ea"/>
                      </a:endParaRPr>
                    </a:p>
                  </a:txBody>
                  <a:tcPr marL="74295" marR="74295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8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700" b="1" dirty="0" smtClean="0">
                          <a:latin typeface="微软雅黑" pitchFamily="34" charset="-122"/>
                          <a:ea typeface="微软雅黑" pitchFamily="34" charset="-122"/>
                        </a:rPr>
                        <a:t>建筑</a:t>
                      </a:r>
                      <a:endParaRPr lang="en-US" altLang="zh-CN" sz="700" b="1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700" b="1" dirty="0" smtClean="0">
                          <a:latin typeface="微软雅黑" pitchFamily="34" charset="-122"/>
                          <a:ea typeface="微软雅黑" pitchFamily="34" charset="-122"/>
                        </a:rPr>
                        <a:t>形态</a:t>
                      </a:r>
                      <a:endParaRPr lang="zh-CN" altLang="en-US" sz="7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74295" marR="74295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zh-CN" altLang="en-US" sz="700" b="1" kern="120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板楼 多层 小高层 高层</a:t>
                      </a:r>
                      <a:endParaRPr lang="zh-CN" altLang="en-US" sz="700" b="1" kern="1200" dirty="0" smtClean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  <a:sym typeface="Arial" panose="020B0604020202020204" pitchFamily="34" charset="0"/>
                      </a:endParaRPr>
                    </a:p>
                  </a:txBody>
                  <a:tcPr marL="74295" marR="74295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700" b="0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高层</a:t>
                      </a:r>
                      <a:r>
                        <a:rPr lang="zh-CN" altLang="en-US" sz="700" b="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、商业、公寓</a:t>
                      </a:r>
                      <a:endParaRPr lang="zh-CN" altLang="en-US" sz="700" b="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74295" marR="74295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700" b="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高层、多层、公寓、写字楼</a:t>
                      </a:r>
                      <a:endParaRPr lang="zh-CN" altLang="en-US" sz="700" b="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74295" marR="74295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8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700" b="1" dirty="0" smtClean="0">
                          <a:latin typeface="微软雅黑" pitchFamily="34" charset="-122"/>
                          <a:ea typeface="微软雅黑" pitchFamily="34" charset="-122"/>
                        </a:rPr>
                        <a:t>主力</a:t>
                      </a:r>
                      <a:endParaRPr lang="en-US" altLang="zh-CN" sz="700" b="1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700" b="1" dirty="0" smtClean="0">
                          <a:latin typeface="微软雅黑" pitchFamily="34" charset="-122"/>
                          <a:ea typeface="微软雅黑" pitchFamily="34" charset="-122"/>
                        </a:rPr>
                        <a:t>户型</a:t>
                      </a:r>
                      <a:endParaRPr lang="zh-CN" altLang="en-US" sz="7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74295" marR="74295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en-US" altLang="zh-CN" sz="700" b="1" kern="120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  <a:sym typeface="+mn-ea"/>
                        </a:rPr>
                        <a:t>120-160</a:t>
                      </a:r>
                      <a:r>
                        <a:rPr lang="zh-CN" altLang="en-US" sz="700" b="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sym typeface="+mn-ea"/>
                        </a:rPr>
                        <a:t>㎡三居四居</a:t>
                      </a:r>
                      <a:endParaRPr lang="zh-CN" altLang="en-US" sz="700" b="1" kern="120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  <a:sym typeface="+mn-ea"/>
                      </a:endParaRPr>
                    </a:p>
                  </a:txBody>
                  <a:tcPr marL="74295" marR="74295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700" b="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sym typeface="+mn-ea"/>
                        </a:rPr>
                        <a:t>87-138</a:t>
                      </a:r>
                      <a:r>
                        <a:rPr lang="zh-CN" altLang="en-US" sz="700" b="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sym typeface="+mn-ea"/>
                        </a:rPr>
                        <a:t>㎡两居三居</a:t>
                      </a:r>
                      <a:endParaRPr lang="zh-CN" altLang="en-US" sz="700" b="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  <a:sym typeface="+mn-ea"/>
                      </a:endParaRPr>
                    </a:p>
                  </a:txBody>
                  <a:tcPr marL="74295" marR="74295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700" b="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sym typeface="+mn-ea"/>
                        </a:rPr>
                        <a:t>88-100</a:t>
                      </a:r>
                      <a:r>
                        <a:rPr lang="zh-CN" altLang="en-US" sz="700" b="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sym typeface="+mn-ea"/>
                        </a:rPr>
                        <a:t>㎡两居</a:t>
                      </a:r>
                      <a:endParaRPr lang="zh-CN" altLang="en-US" sz="700" b="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  <a:sym typeface="+mn-ea"/>
                      </a:endParaRPr>
                    </a:p>
                  </a:txBody>
                  <a:tcPr marL="74295" marR="74295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8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700" b="1" dirty="0" smtClean="0">
                          <a:latin typeface="微软雅黑" pitchFamily="34" charset="-122"/>
                          <a:ea typeface="微软雅黑" pitchFamily="34" charset="-122"/>
                        </a:rPr>
                        <a:t>后续</a:t>
                      </a:r>
                      <a:endParaRPr lang="en-US" altLang="zh-CN" sz="700" b="1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700" b="1" dirty="0" smtClean="0">
                          <a:latin typeface="微软雅黑" pitchFamily="34" charset="-122"/>
                          <a:ea typeface="微软雅黑" pitchFamily="34" charset="-122"/>
                        </a:rPr>
                        <a:t>存量</a:t>
                      </a:r>
                      <a:endParaRPr lang="zh-CN" altLang="en-US" sz="7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74295" marR="74295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700" b="1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sym typeface="+mn-ea"/>
                        </a:rPr>
                        <a:t>在售</a:t>
                      </a:r>
                      <a:endParaRPr lang="zh-CN" altLang="en-US" sz="7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  <a:sym typeface="+mn-ea"/>
                      </a:endParaRPr>
                    </a:p>
                  </a:txBody>
                  <a:tcPr marL="74295" marR="74295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700" b="1" dirty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未</a:t>
                      </a:r>
                      <a:r>
                        <a:rPr lang="zh-CN" altLang="en-US" sz="700" b="1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开盘</a:t>
                      </a:r>
                      <a:r>
                        <a:rPr lang="en-US" altLang="zh-CN" sz="700" b="1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2270</a:t>
                      </a:r>
                      <a:r>
                        <a:rPr lang="zh-CN" altLang="en-US" sz="700" b="1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套高层</a:t>
                      </a:r>
                      <a:endParaRPr lang="zh-CN" altLang="en-US" sz="7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74295" marR="74295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700" b="1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售罄</a:t>
                      </a:r>
                      <a:endParaRPr lang="en-US" altLang="zh-CN" sz="700" b="1" dirty="0" smtClean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700" b="1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（</a:t>
                      </a:r>
                      <a:r>
                        <a:rPr lang="en-US" altLang="zh-CN" sz="700" b="1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2017-3</a:t>
                      </a:r>
                      <a:r>
                        <a:rPr lang="zh-CN" altLang="en-US" sz="700" b="1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）</a:t>
                      </a:r>
                      <a:endParaRPr lang="zh-CN" altLang="en-US" sz="700" b="1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74295" marR="74295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885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700" b="1">
                          <a:latin typeface="微软雅黑" pitchFamily="34" charset="-122"/>
                          <a:ea typeface="微软雅黑" pitchFamily="34" charset="-122"/>
                        </a:rPr>
                        <a:t>精装</a:t>
                      </a:r>
                    </a:p>
                  </a:txBody>
                  <a:tcPr marL="74295" marR="74295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700" b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毛坯</a:t>
                      </a:r>
                    </a:p>
                  </a:txBody>
                  <a:tcPr marL="74295" marR="74295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700" b="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毛坯</a:t>
                      </a:r>
                      <a:endParaRPr lang="zh-CN" altLang="en-US" sz="700" b="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74295" marR="74295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700" b="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毛坯</a:t>
                      </a:r>
                      <a:endParaRPr lang="zh-CN" altLang="en-US" sz="700" b="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74295" marR="74295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1884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700" b="1" dirty="0" smtClean="0">
                          <a:latin typeface="微软雅黑" pitchFamily="34" charset="-122"/>
                          <a:ea typeface="微软雅黑" pitchFamily="34" charset="-122"/>
                        </a:rPr>
                        <a:t>销售</a:t>
                      </a:r>
                      <a:endParaRPr lang="en-US" altLang="zh-CN" sz="700" b="1" dirty="0" smtClean="0"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700" b="1" dirty="0" smtClean="0">
                          <a:latin typeface="微软雅黑" pitchFamily="34" charset="-122"/>
                          <a:ea typeface="微软雅黑" pitchFamily="34" charset="-122"/>
                        </a:rPr>
                        <a:t>均价</a:t>
                      </a:r>
                      <a:endParaRPr lang="zh-CN" altLang="en-US" sz="700" b="1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74295" marR="74295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700" b="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2.5</a:t>
                      </a:r>
                      <a:r>
                        <a:rPr lang="zh-CN" altLang="en-US" sz="700" b="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万</a:t>
                      </a:r>
                      <a:r>
                        <a:rPr lang="en-US" altLang="zh-CN" sz="700" b="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sym typeface="+mn-ea"/>
                        </a:rPr>
                        <a:t>/</a:t>
                      </a:r>
                      <a:r>
                        <a:rPr lang="zh-CN" altLang="en-US" sz="700" b="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sym typeface="+mn-ea"/>
                        </a:rPr>
                        <a:t>㎡</a:t>
                      </a:r>
                      <a:endParaRPr lang="en-US" altLang="zh-CN" sz="700" b="0" dirty="0" smtClean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  <a:sym typeface="+mn-ea"/>
                      </a:endParaRPr>
                    </a:p>
                  </a:txBody>
                  <a:tcPr marL="74295" marR="74295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700" b="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sym typeface="+mn-ea"/>
                        </a:rPr>
                        <a:t>住宅预计</a:t>
                      </a:r>
                      <a:r>
                        <a:rPr lang="en-US" altLang="zh-CN" sz="700" b="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sym typeface="+mn-ea"/>
                        </a:rPr>
                        <a:t>2.5</a:t>
                      </a:r>
                      <a:r>
                        <a:rPr lang="zh-CN" altLang="en-US" sz="700" b="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sym typeface="+mn-ea"/>
                        </a:rPr>
                        <a:t>万</a:t>
                      </a:r>
                      <a:r>
                        <a:rPr lang="en-US" altLang="zh-CN" sz="700" b="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sym typeface="+mn-ea"/>
                        </a:rPr>
                        <a:t>/</a:t>
                      </a:r>
                      <a:r>
                        <a:rPr lang="zh-CN" altLang="en-US" sz="700" b="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sym typeface="+mn-ea"/>
                        </a:rPr>
                        <a:t>㎡（预计</a:t>
                      </a:r>
                      <a:r>
                        <a:rPr lang="en-US" altLang="zh-CN" sz="700" b="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sym typeface="+mn-ea"/>
                        </a:rPr>
                        <a:t>2017</a:t>
                      </a:r>
                      <a:r>
                        <a:rPr lang="zh-CN" altLang="en-US" sz="700" b="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sym typeface="+mn-ea"/>
                        </a:rPr>
                        <a:t>年底入市）</a:t>
                      </a:r>
                    </a:p>
                  </a:txBody>
                  <a:tcPr marL="74295" marR="74295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700" b="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sym typeface="+mn-ea"/>
                        </a:rPr>
                        <a:t>住宅结盘价格</a:t>
                      </a:r>
                      <a:r>
                        <a:rPr lang="en-US" altLang="zh-CN" sz="700" b="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sym typeface="+mn-ea"/>
                        </a:rPr>
                        <a:t>2.3</a:t>
                      </a:r>
                      <a:r>
                        <a:rPr lang="zh-CN" altLang="en-US" sz="700" b="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sym typeface="+mn-ea"/>
                        </a:rPr>
                        <a:t>万</a:t>
                      </a:r>
                      <a:r>
                        <a:rPr lang="en-US" altLang="zh-CN" sz="700" b="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sym typeface="+mn-ea"/>
                        </a:rPr>
                        <a:t>/</a:t>
                      </a:r>
                      <a:r>
                        <a:rPr lang="zh-CN" altLang="en-US" sz="700" b="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sym typeface="+mn-ea"/>
                        </a:rPr>
                        <a:t>㎡</a:t>
                      </a:r>
                      <a:endParaRPr lang="en-US" altLang="zh-CN" sz="700" b="0" dirty="0" smtClean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700" b="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sym typeface="+mn-ea"/>
                        </a:rPr>
                        <a:t>（</a:t>
                      </a:r>
                      <a:r>
                        <a:rPr lang="en-US" altLang="zh-CN" sz="700" b="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sym typeface="+mn-ea"/>
                        </a:rPr>
                        <a:t>2017-3</a:t>
                      </a:r>
                      <a:r>
                        <a:rPr lang="zh-CN" altLang="en-US" sz="700" b="0" dirty="0" smtClean="0">
                          <a:solidFill>
                            <a:schemeClr val="tx1"/>
                          </a:solidFill>
                          <a:latin typeface="微软雅黑" pitchFamily="34" charset="-122"/>
                          <a:ea typeface="微软雅黑" pitchFamily="34" charset="-122"/>
                          <a:sym typeface="+mn-ea"/>
                        </a:rPr>
                        <a:t>）</a:t>
                      </a:r>
                      <a:endParaRPr lang="zh-CN" altLang="en-US" sz="700" b="0" dirty="0">
                        <a:solidFill>
                          <a:schemeClr val="tx1"/>
                        </a:solidFill>
                        <a:latin typeface="微软雅黑" pitchFamily="34" charset="-122"/>
                        <a:ea typeface="微软雅黑" pitchFamily="34" charset="-122"/>
                        <a:sym typeface="+mn-ea"/>
                      </a:endParaRPr>
                    </a:p>
                  </a:txBody>
                  <a:tcPr marL="74295" marR="74295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5" name="文本框 33"/>
          <p:cNvSpPr txBox="1"/>
          <p:nvPr/>
        </p:nvSpPr>
        <p:spPr>
          <a:xfrm>
            <a:off x="1034000" y="682492"/>
            <a:ext cx="6968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+mj-ea"/>
                <a:ea typeface="+mj-ea"/>
              </a:rPr>
              <a:t>本案地块周边在售项目住宅均价在</a:t>
            </a:r>
            <a:r>
              <a:rPr lang="en-US" altLang="zh-CN" sz="1200" dirty="0">
                <a:latin typeface="+mj-ea"/>
                <a:ea typeface="+mj-ea"/>
              </a:rPr>
              <a:t>25000</a:t>
            </a:r>
            <a:r>
              <a:rPr lang="zh-CN" altLang="en-US" sz="1200" dirty="0">
                <a:latin typeface="+mj-ea"/>
                <a:ea typeface="+mj-ea"/>
              </a:rPr>
              <a:t>元</a:t>
            </a:r>
            <a:r>
              <a:rPr lang="en-US" altLang="zh-CN" sz="1200" dirty="0">
                <a:latin typeface="+mj-ea"/>
                <a:ea typeface="+mj-ea"/>
              </a:rPr>
              <a:t>/</a:t>
            </a:r>
            <a:r>
              <a:rPr lang="zh-CN" altLang="en-US" sz="1200" dirty="0">
                <a:latin typeface="+mj-ea"/>
                <a:ea typeface="+mj-ea"/>
              </a:rPr>
              <a:t>平米，商业在</a:t>
            </a:r>
            <a:r>
              <a:rPr lang="en-US" altLang="zh-CN" sz="1200" dirty="0">
                <a:latin typeface="+mj-ea"/>
                <a:ea typeface="+mj-ea"/>
              </a:rPr>
              <a:t>25000-30000</a:t>
            </a:r>
            <a:r>
              <a:rPr lang="zh-CN" altLang="en-US" sz="1200" dirty="0">
                <a:latin typeface="+mj-ea"/>
                <a:ea typeface="+mj-ea"/>
              </a:rPr>
              <a:t>元</a:t>
            </a:r>
            <a:r>
              <a:rPr lang="en-US" altLang="zh-CN" sz="1200" dirty="0">
                <a:latin typeface="+mj-ea"/>
                <a:ea typeface="+mj-ea"/>
              </a:rPr>
              <a:t>/</a:t>
            </a:r>
            <a:r>
              <a:rPr lang="zh-CN" altLang="en-US" sz="1200" dirty="0">
                <a:latin typeface="+mj-ea"/>
                <a:ea typeface="+mj-ea"/>
              </a:rPr>
              <a:t>平米之间。</a:t>
            </a:r>
            <a:endParaRPr lang="zh-CN" altLang="en-US" sz="1200" dirty="0">
              <a:latin typeface="+mj-ea"/>
              <a:ea typeface="+mj-ea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003003" y="1097315"/>
            <a:ext cx="5254394" cy="3655775"/>
            <a:chOff x="885371" y="1456956"/>
            <a:chExt cx="6466946" cy="4874366"/>
          </a:xfrm>
        </p:grpSpPr>
        <p:pic>
          <p:nvPicPr>
            <p:cNvPr id="54169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51" r="4705"/>
            <a:stretch/>
          </p:blipFill>
          <p:spPr bwMode="auto">
            <a:xfrm>
              <a:off x="885371" y="1456956"/>
              <a:ext cx="6466946" cy="4874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组合 5"/>
            <p:cNvGrpSpPr/>
            <p:nvPr/>
          </p:nvGrpSpPr>
          <p:grpSpPr>
            <a:xfrm>
              <a:off x="5652120" y="2930744"/>
              <a:ext cx="1700196" cy="337351"/>
              <a:chOff x="-3701459" y="1673947"/>
              <a:chExt cx="1700196" cy="337351"/>
            </a:xfrm>
          </p:grpSpPr>
          <p:sp>
            <p:nvSpPr>
              <p:cNvPr id="3" name="椭圆 2"/>
              <p:cNvSpPr/>
              <p:nvPr/>
            </p:nvSpPr>
            <p:spPr>
              <a:xfrm>
                <a:off x="-3701459" y="1678681"/>
                <a:ext cx="134925" cy="1349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4" name="圆角矩形标注 3"/>
              <p:cNvSpPr/>
              <p:nvPr/>
            </p:nvSpPr>
            <p:spPr>
              <a:xfrm>
                <a:off x="-3259491" y="1673947"/>
                <a:ext cx="1055386" cy="318665"/>
              </a:xfrm>
              <a:prstGeom prst="wedgeRoundRectCallout">
                <a:avLst>
                  <a:gd name="adj1" fmla="val -84383"/>
                  <a:gd name="adj2" fmla="val -30845"/>
                  <a:gd name="adj3" fmla="val 16667"/>
                </a:avLst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-3148581" y="1703522"/>
                <a:ext cx="1147318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900" dirty="0">
                    <a:solidFill>
                      <a:schemeClr val="bg1"/>
                    </a:solidFill>
                  </a:rPr>
                  <a:t>上善颐园</a:t>
                </a:r>
                <a:endParaRPr lang="zh-CN" altLang="en-US" sz="9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7" name="椭圆 26"/>
            <p:cNvSpPr/>
            <p:nvPr/>
          </p:nvSpPr>
          <p:spPr>
            <a:xfrm>
              <a:off x="2627784" y="2819007"/>
              <a:ext cx="134925" cy="13492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115616" y="2953932"/>
              <a:ext cx="1207745" cy="318665"/>
              <a:chOff x="-5060681" y="2126231"/>
              <a:chExt cx="1207745" cy="318665"/>
            </a:xfrm>
          </p:grpSpPr>
          <p:sp>
            <p:nvSpPr>
              <p:cNvPr id="28" name="圆角矩形标注 27"/>
              <p:cNvSpPr/>
              <p:nvPr/>
            </p:nvSpPr>
            <p:spPr>
              <a:xfrm>
                <a:off x="-5060681" y="2126231"/>
                <a:ext cx="1170011" cy="318665"/>
              </a:xfrm>
              <a:prstGeom prst="wedgeRoundRectCallout">
                <a:avLst>
                  <a:gd name="adj1" fmla="val 79266"/>
                  <a:gd name="adj2" fmla="val -68554"/>
                  <a:gd name="adj3" fmla="val 16667"/>
                </a:avLst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-5000254" y="2132856"/>
                <a:ext cx="1147318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900" dirty="0">
                    <a:solidFill>
                      <a:schemeClr val="bg1"/>
                    </a:solidFill>
                  </a:rPr>
                  <a:t>孔雀城公园海</a:t>
                </a:r>
                <a:endParaRPr lang="zh-CN" altLang="en-US" sz="9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3563888" y="1483645"/>
              <a:ext cx="1689772" cy="337351"/>
              <a:chOff x="-1986020" y="3258574"/>
              <a:chExt cx="1689772" cy="337351"/>
            </a:xfrm>
          </p:grpSpPr>
          <p:sp>
            <p:nvSpPr>
              <p:cNvPr id="35" name="椭圆 34"/>
              <p:cNvSpPr/>
              <p:nvPr/>
            </p:nvSpPr>
            <p:spPr>
              <a:xfrm>
                <a:off x="-1986020" y="3258917"/>
                <a:ext cx="134925" cy="1349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36" name="圆角矩形标注 35"/>
              <p:cNvSpPr/>
              <p:nvPr/>
            </p:nvSpPr>
            <p:spPr>
              <a:xfrm>
                <a:off x="-1554475" y="3258574"/>
                <a:ext cx="1055386" cy="318665"/>
              </a:xfrm>
              <a:prstGeom prst="wedgeRoundRectCallout">
                <a:avLst>
                  <a:gd name="adj1" fmla="val -84383"/>
                  <a:gd name="adj2" fmla="val -30845"/>
                  <a:gd name="adj3" fmla="val 16667"/>
                </a:avLst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-1443566" y="3288149"/>
                <a:ext cx="1147318" cy="30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900" dirty="0">
                    <a:solidFill>
                      <a:schemeClr val="bg1"/>
                    </a:solidFill>
                  </a:rPr>
                  <a:t>锦绣御府</a:t>
                </a:r>
                <a:endParaRPr lang="zh-CN" altLang="en-US" sz="900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5105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heme/theme1.xml><?xml version="1.0" encoding="utf-8"?>
<a:theme xmlns:a="http://schemas.openxmlformats.org/drawingml/2006/main" name="演示文稿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5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网格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alpha val="7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24685</TotalTime>
  <Words>1269</Words>
  <Application>Microsoft Office PowerPoint</Application>
  <PresentationFormat>全屏显示(16:9)</PresentationFormat>
  <Paragraphs>201</Paragraphs>
  <Slides>11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24" baseType="lpstr">
      <vt:lpstr>Arial Unicode MS</vt:lpstr>
      <vt:lpstr>黑体</vt:lpstr>
      <vt:lpstr>宋体</vt:lpstr>
      <vt:lpstr>Microsoft YaHei</vt:lpstr>
      <vt:lpstr>Microsoft YaHei</vt:lpstr>
      <vt:lpstr>微软雅黑 Light</vt:lpstr>
      <vt:lpstr>Arial</vt:lpstr>
      <vt:lpstr>Calibri</vt:lpstr>
      <vt:lpstr>Franklin Gothic Medium</vt:lpstr>
      <vt:lpstr>Times New Roman</vt:lpstr>
      <vt:lpstr>Wingdings</vt:lpstr>
      <vt:lpstr>演示文稿1</vt:lpstr>
      <vt:lpstr>5_默认设计模板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合道科技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李桃</dc:creator>
  <cp:lastModifiedBy>lxf</cp:lastModifiedBy>
  <cp:revision>1845</cp:revision>
  <cp:lastPrinted>2018-06-01T11:07:33Z</cp:lastPrinted>
  <dcterms:created xsi:type="dcterms:W3CDTF">2015-08-25T08:04:36Z</dcterms:created>
  <dcterms:modified xsi:type="dcterms:W3CDTF">2020-04-21T06:39:36Z</dcterms:modified>
</cp:coreProperties>
</file>