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3"/>
  </p:handoutMasterIdLst>
  <p:sldIdLst>
    <p:sldId id="256" r:id="rId3"/>
    <p:sldId id="268" r:id="rId4"/>
    <p:sldId id="368" r:id="rId6"/>
    <p:sldId id="369" r:id="rId7"/>
    <p:sldId id="812" r:id="rId8"/>
    <p:sldId id="789" r:id="rId9"/>
    <p:sldId id="524" r:id="rId10"/>
    <p:sldId id="656" r:id="rId11"/>
    <p:sldId id="788" r:id="rId12"/>
  </p:sldIdLst>
  <p:sldSz cx="30275530" cy="21383625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47C9"/>
    <a:srgbClr val="C00000"/>
    <a:srgbClr val="2AF602"/>
    <a:srgbClr val="F4F4F4"/>
    <a:srgbClr val="01FEFE"/>
    <a:srgbClr val="F3E60C"/>
    <a:srgbClr val="FF8B18"/>
    <a:srgbClr val="5AC6EA"/>
    <a:srgbClr val="12C99B"/>
    <a:srgbClr val="84FD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1209"/>
        <p:guide pos="1205"/>
        <p:guide pos="15134"/>
        <p:guide orient="horz" pos="11612"/>
        <p:guide pos="18600"/>
        <p:guide orient="horz" pos="7647"/>
        <p:guide orient="horz" pos="2103"/>
        <p:guide orient="horz" pos="8506"/>
        <p:guide orient="horz" pos="12411"/>
        <p:guide orient="horz" pos="2507"/>
        <p:guide pos="44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33483" y="857250"/>
            <a:ext cx="3277033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784500" y="3499651"/>
            <a:ext cx="22707001" cy="7444800"/>
          </a:xfrm>
        </p:spPr>
        <p:txBody>
          <a:bodyPr anchor="b"/>
          <a:lstStyle>
            <a:lvl1pPr algn="ctr">
              <a:defRPr sz="1871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784500" y="11231551"/>
            <a:ext cx="22707001" cy="5162848"/>
          </a:xfrm>
        </p:spPr>
        <p:txBody>
          <a:bodyPr/>
          <a:lstStyle>
            <a:lvl1pPr marL="0" indent="0" algn="ctr">
              <a:buNone/>
              <a:defRPr sz="7485"/>
            </a:lvl1pPr>
            <a:lvl2pPr marL="1425575" indent="0" algn="ctr">
              <a:buNone/>
              <a:defRPr sz="6235"/>
            </a:lvl2pPr>
            <a:lvl3pPr marL="2851150" indent="0" algn="ctr">
              <a:buNone/>
              <a:defRPr sz="5615"/>
            </a:lvl3pPr>
            <a:lvl4pPr marL="4276725" indent="0" algn="ctr">
              <a:buNone/>
              <a:defRPr sz="4990"/>
            </a:lvl4pPr>
            <a:lvl5pPr marL="5702300" indent="0" algn="ctr">
              <a:buNone/>
              <a:defRPr sz="4990"/>
            </a:lvl5pPr>
            <a:lvl6pPr marL="7127875" indent="0" algn="ctr">
              <a:buNone/>
              <a:defRPr sz="4990"/>
            </a:lvl6pPr>
            <a:lvl7pPr marL="8553450" indent="0" algn="ctr">
              <a:buNone/>
              <a:defRPr sz="4990"/>
            </a:lvl7pPr>
            <a:lvl8pPr marL="9979025" indent="0" algn="ctr">
              <a:buNone/>
              <a:defRPr sz="4990"/>
            </a:lvl8pPr>
            <a:lvl9pPr marL="11404600" indent="0" algn="ctr">
              <a:buNone/>
              <a:defRPr sz="499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1600231" y="19819800"/>
            <a:ext cx="6812100" cy="1138500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北京中科建筑设计研究所有限公司     ZHONGKE  ARCHITECTURAL  DESIGN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1666263" y="1138500"/>
            <a:ext cx="6528263" cy="1812195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081475" y="1138500"/>
            <a:ext cx="19206338" cy="181219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北京中科建筑设计研究所有限公司     ZHONGKE  ARCHITECTURAL  DESIGN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0029190" y="19819620"/>
            <a:ext cx="18166080" cy="1138555"/>
          </a:xfrm>
        </p:spPr>
        <p:txBody>
          <a:bodyPr/>
          <a:lstStyle/>
          <a:p>
            <a:r>
              <a:rPr lang="zh-CN" altLang="en-US"/>
              <a:t>北京中科建筑设计研究所有限公司     ZHONGKE  ARCHITECTURAL  DESIGN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65706" y="5331151"/>
            <a:ext cx="26113051" cy="8895148"/>
          </a:xfrm>
        </p:spPr>
        <p:txBody>
          <a:bodyPr anchor="b"/>
          <a:lstStyle>
            <a:lvl1pPr>
              <a:defRPr sz="1871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065706" y="14310451"/>
            <a:ext cx="26113051" cy="4677748"/>
          </a:xfrm>
        </p:spPr>
        <p:txBody>
          <a:bodyPr/>
          <a:lstStyle>
            <a:lvl1pPr marL="0" indent="0">
              <a:buNone/>
              <a:defRPr sz="7485">
                <a:solidFill>
                  <a:schemeClr val="tx1">
                    <a:tint val="75000"/>
                  </a:schemeClr>
                </a:solidFill>
              </a:defRPr>
            </a:lvl1pPr>
            <a:lvl2pPr marL="1425575" indent="0">
              <a:buNone/>
              <a:defRPr sz="6235">
                <a:solidFill>
                  <a:schemeClr val="tx1">
                    <a:tint val="75000"/>
                  </a:schemeClr>
                </a:solidFill>
              </a:defRPr>
            </a:lvl2pPr>
            <a:lvl3pPr marL="2851150" indent="0">
              <a:buNone/>
              <a:defRPr sz="5615">
                <a:solidFill>
                  <a:schemeClr val="tx1">
                    <a:tint val="75000"/>
                  </a:schemeClr>
                </a:solidFill>
              </a:defRPr>
            </a:lvl3pPr>
            <a:lvl4pPr marL="4276725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4pPr>
            <a:lvl5pPr marL="5702300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5pPr>
            <a:lvl6pPr marL="7127875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6pPr>
            <a:lvl7pPr marL="8553450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7pPr>
            <a:lvl8pPr marL="9979025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8pPr>
            <a:lvl9pPr marL="11404600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0029190" y="19819620"/>
            <a:ext cx="18149570" cy="1138555"/>
          </a:xfrm>
        </p:spPr>
        <p:txBody>
          <a:bodyPr/>
          <a:lstStyle/>
          <a:p>
            <a:r>
              <a:rPr lang="zh-CN" altLang="en-US"/>
              <a:t>北京中科建筑设计研究所有限公司     ZHONGKE  ARCHITECTURAL  DESIGN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081475" y="5692500"/>
            <a:ext cx="12867301" cy="1356795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5327226" y="5692500"/>
            <a:ext cx="12867301" cy="1356795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北京中科建筑设计研究所有限公司     ZHONGKE  ARCHITECTURAL  DESIGN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85419" y="1138500"/>
            <a:ext cx="26113051" cy="413325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085419" y="5242051"/>
            <a:ext cx="12808166" cy="2569048"/>
          </a:xfrm>
        </p:spPr>
        <p:txBody>
          <a:bodyPr anchor="b"/>
          <a:lstStyle>
            <a:lvl1pPr marL="0" indent="0">
              <a:buNone/>
              <a:defRPr sz="7485" b="1"/>
            </a:lvl1pPr>
            <a:lvl2pPr marL="1425575" indent="0">
              <a:buNone/>
              <a:defRPr sz="6235" b="1"/>
            </a:lvl2pPr>
            <a:lvl3pPr marL="2851150" indent="0">
              <a:buNone/>
              <a:defRPr sz="5615" b="1"/>
            </a:lvl3pPr>
            <a:lvl4pPr marL="4276725" indent="0">
              <a:buNone/>
              <a:defRPr sz="4990" b="1"/>
            </a:lvl4pPr>
            <a:lvl5pPr marL="5702300" indent="0">
              <a:buNone/>
              <a:defRPr sz="4990" b="1"/>
            </a:lvl5pPr>
            <a:lvl6pPr marL="7127875" indent="0">
              <a:buNone/>
              <a:defRPr sz="4990" b="1"/>
            </a:lvl6pPr>
            <a:lvl7pPr marL="8553450" indent="0">
              <a:buNone/>
              <a:defRPr sz="4990" b="1"/>
            </a:lvl7pPr>
            <a:lvl8pPr marL="9979025" indent="0">
              <a:buNone/>
              <a:defRPr sz="4990" b="1"/>
            </a:lvl8pPr>
            <a:lvl9pPr marL="11404600" indent="0">
              <a:buNone/>
              <a:defRPr sz="499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085419" y="7811100"/>
            <a:ext cx="12808166" cy="1148895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5327226" y="5242051"/>
            <a:ext cx="12871244" cy="2569048"/>
          </a:xfrm>
        </p:spPr>
        <p:txBody>
          <a:bodyPr anchor="b"/>
          <a:lstStyle>
            <a:lvl1pPr marL="0" indent="0">
              <a:buNone/>
              <a:defRPr sz="7485" b="1"/>
            </a:lvl1pPr>
            <a:lvl2pPr marL="1425575" indent="0">
              <a:buNone/>
              <a:defRPr sz="6235" b="1"/>
            </a:lvl2pPr>
            <a:lvl3pPr marL="2851150" indent="0">
              <a:buNone/>
              <a:defRPr sz="5615" b="1"/>
            </a:lvl3pPr>
            <a:lvl4pPr marL="4276725" indent="0">
              <a:buNone/>
              <a:defRPr sz="4990" b="1"/>
            </a:lvl4pPr>
            <a:lvl5pPr marL="5702300" indent="0">
              <a:buNone/>
              <a:defRPr sz="4990" b="1"/>
            </a:lvl5pPr>
            <a:lvl6pPr marL="7127875" indent="0">
              <a:buNone/>
              <a:defRPr sz="4990" b="1"/>
            </a:lvl6pPr>
            <a:lvl7pPr marL="8553450" indent="0">
              <a:buNone/>
              <a:defRPr sz="4990" b="1"/>
            </a:lvl7pPr>
            <a:lvl8pPr marL="9979025" indent="0">
              <a:buNone/>
              <a:defRPr sz="4990" b="1"/>
            </a:lvl8pPr>
            <a:lvl9pPr marL="11404600" indent="0">
              <a:buNone/>
              <a:defRPr sz="499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5327226" y="7811100"/>
            <a:ext cx="12871244" cy="1148895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北京中科建筑设计研究所有限公司     ZHONGKE  ARCHITECTURAL  DESIGN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北京中科建筑设计研究所有限公司     ZHONGKE  ARCHITECTURAL  DESIGN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北京中科建筑设计研究所有限公司     ZHONGKE  ARCHITECTURAL  DESIGN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85419" y="1425600"/>
            <a:ext cx="9764798" cy="4989600"/>
          </a:xfrm>
        </p:spPr>
        <p:txBody>
          <a:bodyPr anchor="b"/>
          <a:lstStyle>
            <a:lvl1pPr>
              <a:defRPr sz="998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871244" y="3078900"/>
            <a:ext cx="15327226" cy="15196500"/>
          </a:xfrm>
        </p:spPr>
        <p:txBody>
          <a:bodyPr/>
          <a:lstStyle>
            <a:lvl1pPr>
              <a:defRPr sz="9980"/>
            </a:lvl1pPr>
            <a:lvl2pPr>
              <a:defRPr sz="8730"/>
            </a:lvl2pPr>
            <a:lvl3pPr>
              <a:defRPr sz="7485"/>
            </a:lvl3pPr>
            <a:lvl4pPr>
              <a:defRPr sz="6235"/>
            </a:lvl4pPr>
            <a:lvl5pPr>
              <a:defRPr sz="6235"/>
            </a:lvl5pPr>
            <a:lvl6pPr>
              <a:defRPr sz="6235"/>
            </a:lvl6pPr>
            <a:lvl7pPr>
              <a:defRPr sz="6235"/>
            </a:lvl7pPr>
            <a:lvl8pPr>
              <a:defRPr sz="6235"/>
            </a:lvl8pPr>
            <a:lvl9pPr>
              <a:defRPr sz="62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85419" y="6415200"/>
            <a:ext cx="9764798" cy="11884951"/>
          </a:xfrm>
        </p:spPr>
        <p:txBody>
          <a:bodyPr/>
          <a:lstStyle>
            <a:lvl1pPr marL="0" indent="0">
              <a:buNone/>
              <a:defRPr sz="4990"/>
            </a:lvl1pPr>
            <a:lvl2pPr marL="1425575" indent="0">
              <a:buNone/>
              <a:defRPr sz="4365"/>
            </a:lvl2pPr>
            <a:lvl3pPr marL="2851150" indent="0">
              <a:buNone/>
              <a:defRPr sz="3740"/>
            </a:lvl3pPr>
            <a:lvl4pPr marL="4276725" indent="0">
              <a:buNone/>
              <a:defRPr sz="3120"/>
            </a:lvl4pPr>
            <a:lvl5pPr marL="5702300" indent="0">
              <a:buNone/>
              <a:defRPr sz="3120"/>
            </a:lvl5pPr>
            <a:lvl6pPr marL="7127875" indent="0">
              <a:buNone/>
              <a:defRPr sz="3120"/>
            </a:lvl6pPr>
            <a:lvl7pPr marL="8553450" indent="0">
              <a:buNone/>
              <a:defRPr sz="3120"/>
            </a:lvl7pPr>
            <a:lvl8pPr marL="9979025" indent="0">
              <a:buNone/>
              <a:defRPr sz="3120"/>
            </a:lvl8pPr>
            <a:lvl9pPr marL="11404600" indent="0">
              <a:buNone/>
              <a:defRPr sz="312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北京中科建筑设计研究所有限公司     ZHONGKE  ARCHITECTURAL  DESIGN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85419" y="1425600"/>
            <a:ext cx="9764798" cy="4989600"/>
          </a:xfrm>
        </p:spPr>
        <p:txBody>
          <a:bodyPr anchor="b"/>
          <a:lstStyle>
            <a:lvl1pPr>
              <a:defRPr sz="998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2871244" y="3078900"/>
            <a:ext cx="15327226" cy="15196500"/>
          </a:xfrm>
        </p:spPr>
        <p:txBody>
          <a:bodyPr/>
          <a:lstStyle>
            <a:lvl1pPr marL="0" indent="0">
              <a:buNone/>
              <a:defRPr sz="9980"/>
            </a:lvl1pPr>
            <a:lvl2pPr marL="1425575" indent="0">
              <a:buNone/>
              <a:defRPr sz="8730"/>
            </a:lvl2pPr>
            <a:lvl3pPr marL="2851150" indent="0">
              <a:buNone/>
              <a:defRPr sz="7485"/>
            </a:lvl3pPr>
            <a:lvl4pPr marL="4276725" indent="0">
              <a:buNone/>
              <a:defRPr sz="6235"/>
            </a:lvl4pPr>
            <a:lvl5pPr marL="5702300" indent="0">
              <a:buNone/>
              <a:defRPr sz="6235"/>
            </a:lvl5pPr>
            <a:lvl6pPr marL="7127875" indent="0">
              <a:buNone/>
              <a:defRPr sz="6235"/>
            </a:lvl6pPr>
            <a:lvl7pPr marL="8553450" indent="0">
              <a:buNone/>
              <a:defRPr sz="6235"/>
            </a:lvl7pPr>
            <a:lvl8pPr marL="9979025" indent="0">
              <a:buNone/>
              <a:defRPr sz="6235"/>
            </a:lvl8pPr>
            <a:lvl9pPr marL="11404600" indent="0">
              <a:buNone/>
              <a:defRPr sz="623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85419" y="6415200"/>
            <a:ext cx="9764798" cy="11884951"/>
          </a:xfrm>
        </p:spPr>
        <p:txBody>
          <a:bodyPr/>
          <a:lstStyle>
            <a:lvl1pPr marL="0" indent="0">
              <a:buNone/>
              <a:defRPr sz="4990"/>
            </a:lvl1pPr>
            <a:lvl2pPr marL="1425575" indent="0">
              <a:buNone/>
              <a:defRPr sz="4365"/>
            </a:lvl2pPr>
            <a:lvl3pPr marL="2851150" indent="0">
              <a:buNone/>
              <a:defRPr sz="3740"/>
            </a:lvl3pPr>
            <a:lvl4pPr marL="4276725" indent="0">
              <a:buNone/>
              <a:defRPr sz="3120"/>
            </a:lvl4pPr>
            <a:lvl5pPr marL="5702300" indent="0">
              <a:buNone/>
              <a:defRPr sz="3120"/>
            </a:lvl5pPr>
            <a:lvl6pPr marL="7127875" indent="0">
              <a:buNone/>
              <a:defRPr sz="3120"/>
            </a:lvl6pPr>
            <a:lvl7pPr marL="8553450" indent="0">
              <a:buNone/>
              <a:defRPr sz="3120"/>
            </a:lvl7pPr>
            <a:lvl8pPr marL="9979025" indent="0">
              <a:buNone/>
              <a:defRPr sz="3120"/>
            </a:lvl8pPr>
            <a:lvl9pPr marL="11404600" indent="0">
              <a:buNone/>
              <a:defRPr sz="312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北京中科建筑设计研究所有限公司     ZHONGKE  ARCHITECTURAL  DESIGN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081475" y="1138500"/>
            <a:ext cx="26113051" cy="4133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081475" y="5692500"/>
            <a:ext cx="26113051" cy="13567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081475" y="19819800"/>
            <a:ext cx="6812100" cy="1138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028925" y="19819800"/>
            <a:ext cx="10218150" cy="1138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北京中科建筑设计研究所有限公司     ZHONGKE  ARCHITECTURAL  DESIGN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1382426" y="19819800"/>
            <a:ext cx="6812100" cy="1138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2851150" rtl="0" eaLnBrk="1" latinLnBrk="0" hangingPunct="1">
        <a:lnSpc>
          <a:spcPct val="90000"/>
        </a:lnSpc>
        <a:spcBef>
          <a:spcPct val="0"/>
        </a:spcBef>
        <a:buNone/>
        <a:defRPr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3105" indent="-713105" algn="l" defTabSz="2851150" rtl="0" eaLnBrk="1" latinLnBrk="0" hangingPunct="1">
        <a:lnSpc>
          <a:spcPct val="90000"/>
        </a:lnSpc>
        <a:spcBef>
          <a:spcPct val="625000"/>
        </a:spcBef>
        <a:buFont typeface="Arial" panose="020B0604020202020204" pitchFamily="34" charset="0"/>
        <a:buChar char="•"/>
        <a:defRPr sz="8730" kern="1200">
          <a:solidFill>
            <a:schemeClr val="tx1"/>
          </a:solidFill>
          <a:latin typeface="+mn-lt"/>
          <a:ea typeface="+mn-ea"/>
          <a:cs typeface="+mn-cs"/>
        </a:defRPr>
      </a:lvl1pPr>
      <a:lvl2pPr marL="2138680" indent="-713105" algn="l" defTabSz="2851150" rtl="0" eaLnBrk="1" latinLnBrk="0" hangingPunct="1">
        <a:lnSpc>
          <a:spcPct val="90000"/>
        </a:lnSpc>
        <a:spcBef>
          <a:spcPct val="313000"/>
        </a:spcBef>
        <a:buFont typeface="Arial" panose="020B0604020202020204" pitchFamily="34" charset="0"/>
        <a:buChar char="•"/>
        <a:defRPr sz="7485" kern="1200">
          <a:solidFill>
            <a:schemeClr val="tx1"/>
          </a:solidFill>
          <a:latin typeface="+mn-lt"/>
          <a:ea typeface="+mn-ea"/>
          <a:cs typeface="+mn-cs"/>
        </a:defRPr>
      </a:lvl2pPr>
      <a:lvl3pPr marL="3564255" indent="-713105" algn="l" defTabSz="2851150" rtl="0" eaLnBrk="1" latinLnBrk="0" hangingPunct="1">
        <a:lnSpc>
          <a:spcPct val="90000"/>
        </a:lnSpc>
        <a:spcBef>
          <a:spcPct val="313000"/>
        </a:spcBef>
        <a:buFont typeface="Arial" panose="020B0604020202020204" pitchFamily="34" charset="0"/>
        <a:buChar char="•"/>
        <a:defRPr sz="6235" kern="1200">
          <a:solidFill>
            <a:schemeClr val="tx1"/>
          </a:solidFill>
          <a:latin typeface="+mn-lt"/>
          <a:ea typeface="+mn-ea"/>
          <a:cs typeface="+mn-cs"/>
        </a:defRPr>
      </a:lvl3pPr>
      <a:lvl4pPr marL="4989830" indent="-713105" algn="l" defTabSz="2851150" rtl="0" eaLnBrk="1" latinLnBrk="0" hangingPunct="1">
        <a:lnSpc>
          <a:spcPct val="90000"/>
        </a:lnSpc>
        <a:spcBef>
          <a:spcPct val="31300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4pPr>
      <a:lvl5pPr marL="6415405" indent="-713105" algn="l" defTabSz="2851150" rtl="0" eaLnBrk="1" latinLnBrk="0" hangingPunct="1">
        <a:lnSpc>
          <a:spcPct val="90000"/>
        </a:lnSpc>
        <a:spcBef>
          <a:spcPct val="31300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5pPr>
      <a:lvl6pPr marL="7840980" indent="-713105" algn="l" defTabSz="2851150" rtl="0" eaLnBrk="1" latinLnBrk="0" hangingPunct="1">
        <a:lnSpc>
          <a:spcPct val="90000"/>
        </a:lnSpc>
        <a:spcBef>
          <a:spcPct val="31300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6pPr>
      <a:lvl7pPr marL="9266555" indent="-713105" algn="l" defTabSz="2851150" rtl="0" eaLnBrk="1" latinLnBrk="0" hangingPunct="1">
        <a:lnSpc>
          <a:spcPct val="90000"/>
        </a:lnSpc>
        <a:spcBef>
          <a:spcPct val="31300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7pPr>
      <a:lvl8pPr marL="10692130" indent="-713105" algn="l" defTabSz="2851150" rtl="0" eaLnBrk="1" latinLnBrk="0" hangingPunct="1">
        <a:lnSpc>
          <a:spcPct val="90000"/>
        </a:lnSpc>
        <a:spcBef>
          <a:spcPct val="31300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8pPr>
      <a:lvl9pPr marL="12117705" indent="-713105" algn="l" defTabSz="2851150" rtl="0" eaLnBrk="1" latinLnBrk="0" hangingPunct="1">
        <a:lnSpc>
          <a:spcPct val="90000"/>
        </a:lnSpc>
        <a:spcBef>
          <a:spcPct val="31300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1pPr>
      <a:lvl2pPr marL="142557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2pPr>
      <a:lvl3pPr marL="285115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3pPr>
      <a:lvl4pPr marL="427672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4pPr>
      <a:lvl5pPr marL="570230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5pPr>
      <a:lvl6pPr marL="712787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6pPr>
      <a:lvl7pPr marL="855345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7pPr>
      <a:lvl8pPr marL="997902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8pPr>
      <a:lvl9pPr marL="1140460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I:\赵晨\朱工\导图0514\timg.jpgtimg"/>
          <p:cNvPicPr>
            <a:picLocks noChangeAspect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>
          <a:xfrm>
            <a:off x="-301625" y="-62230"/>
            <a:ext cx="30591125" cy="2141156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6172200" y="9159240"/>
            <a:ext cx="17578705" cy="12706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ctrTitle"/>
          </p:nvPr>
        </p:nvSpPr>
        <p:spPr>
          <a:xfrm>
            <a:off x="5975985" y="8696325"/>
            <a:ext cx="17775555" cy="1929765"/>
          </a:xfrm>
        </p:spPr>
        <p:txBody>
          <a:bodyPr vert="horz">
            <a:normAutofit fontScale="90000"/>
          </a:bodyPr>
          <a:p>
            <a:pPr algn="r"/>
            <a:r>
              <a:rPr lang="zh-CN" altLang="en-US" sz="9600">
                <a:latin typeface="微软雅黑" panose="020B0503020204020204" charset="-122"/>
                <a:ea typeface="微软雅黑" panose="020B0503020204020204" charset="-122"/>
              </a:rPr>
              <a:t>中印青年创业就业</a:t>
            </a:r>
            <a:r>
              <a:rPr lang="zh-CN" altLang="en-US" sz="9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国际</a:t>
            </a:r>
            <a:r>
              <a:rPr lang="zh-CN" altLang="en-US" sz="9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合作</a:t>
            </a:r>
            <a:r>
              <a:rPr lang="zh-CN" altLang="en-US" sz="9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交流中心</a:t>
            </a:r>
            <a:endParaRPr lang="zh-CN" altLang="en-US" sz="9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98870" y="7880350"/>
            <a:ext cx="654304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7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天津苏司兰</a:t>
            </a:r>
            <a:endParaRPr lang="zh-CN" altLang="en-US" sz="7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4826595" y="1116330"/>
            <a:ext cx="467804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5000" spc="1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城市背景</a:t>
            </a:r>
            <a:endParaRPr lang="zh-CN" altLang="en-US" sz="5000" spc="1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 descr="I:\赵晨\天津苏司兰\timg (10).jpgtimg (10)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5496540" y="4841875"/>
            <a:ext cx="6144895" cy="97910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1887180" y="1943100"/>
            <a:ext cx="7639685" cy="133350"/>
            <a:chOff x="37674" y="3060"/>
            <a:chExt cx="8825" cy="21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37709" y="3060"/>
              <a:ext cx="879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37674" y="3270"/>
              <a:ext cx="879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/>
          <p:cNvSpPr txBox="1"/>
          <p:nvPr/>
        </p:nvSpPr>
        <p:spPr>
          <a:xfrm>
            <a:off x="20521295" y="1151890"/>
            <a:ext cx="46780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4400" spc="100">
                <a:solidFill>
                  <a:schemeClr val="bg2">
                    <a:lumMod val="7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【项目概况】</a:t>
            </a:r>
            <a:endParaRPr lang="zh-CN" altLang="en-US" sz="4400" spc="100">
              <a:solidFill>
                <a:schemeClr val="bg2">
                  <a:lumMod val="7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2579330" y="3495040"/>
            <a:ext cx="684403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  <a:spcAft>
                <a:spcPts val="2400"/>
              </a:spcAft>
            </a:pPr>
            <a:r>
              <a:rPr lang="zh-CN" altLang="en-US" sz="3000" b="1">
                <a:latin typeface="微软雅黑" panose="020B0503020204020204" charset="-122"/>
                <a:ea typeface="微软雅黑" panose="020B0503020204020204" charset="-122"/>
              </a:rPr>
              <a:t>城市概况：天津</a:t>
            </a:r>
            <a:r>
              <a:rPr sz="3000">
                <a:latin typeface="微软雅黑" panose="020B0503020204020204" charset="-122"/>
                <a:ea typeface="微软雅黑" panose="020B0503020204020204" charset="-122"/>
              </a:rPr>
              <a:t>是北京通往东北、华东地区铁路的交通咽喉和远洋航运的港口</a:t>
            </a:r>
            <a:r>
              <a:rPr lang="zh-CN" sz="3000">
                <a:latin typeface="微软雅黑" panose="020B0503020204020204" charset="-122"/>
                <a:ea typeface="微软雅黑" panose="020B0503020204020204" charset="-122"/>
              </a:rPr>
              <a:t>，是中国北方最大的沿海开放城市。</a:t>
            </a:r>
            <a:endParaRPr lang="zh-CN" sz="30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5" name="图片 14" descr="I:\赵晨\天津苏司兰\timg (9).jpgtimg (9)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643" y="5338128"/>
            <a:ext cx="14243050" cy="1176655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202055" y="3503930"/>
            <a:ext cx="75666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000" spc="1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COUNTRY</a:t>
            </a:r>
            <a:endParaRPr lang="en-US" altLang="zh-CN" sz="4000" spc="1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3101320" y="3503930"/>
            <a:ext cx="75666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000" spc="1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PROVINCE</a:t>
            </a:r>
            <a:endParaRPr lang="en-US" altLang="zh-CN" sz="4000" spc="1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966450" y="9795510"/>
            <a:ext cx="19881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 spc="10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天津市</a:t>
            </a:r>
            <a:endParaRPr lang="zh-CN" altLang="en-US" sz="3200" b="1" spc="100">
              <a:solidFill>
                <a:srgbClr val="C0000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593570" y="11147425"/>
            <a:ext cx="19881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 spc="10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西青区</a:t>
            </a:r>
            <a:endParaRPr lang="zh-CN" altLang="en-US" sz="3200" b="1" spc="100">
              <a:solidFill>
                <a:srgbClr val="C0000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 descr="I:\赵晨\天津苏司兰\QQ图片20190701130215.pngQQ图片20190701130215"/>
          <p:cNvPicPr>
            <a:picLocks noChangeAspect="1"/>
          </p:cNvPicPr>
          <p:nvPr/>
        </p:nvPicPr>
        <p:blipFill>
          <a:blip r:embed="rId1"/>
          <a:srcRect l="1118" t="5433"/>
          <a:stretch>
            <a:fillRect/>
          </a:stretch>
        </p:blipFill>
        <p:spPr>
          <a:xfrm>
            <a:off x="181610" y="3745865"/>
            <a:ext cx="20995640" cy="133858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826595" y="1116330"/>
            <a:ext cx="467804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5000" spc="1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基地概况</a:t>
            </a:r>
            <a:endParaRPr lang="zh-CN" altLang="en-US" sz="5000" spc="1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1887180" y="1943100"/>
            <a:ext cx="7639685" cy="133350"/>
            <a:chOff x="37674" y="3060"/>
            <a:chExt cx="8825" cy="21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37709" y="3060"/>
              <a:ext cx="879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37674" y="3270"/>
              <a:ext cx="879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/>
          <p:cNvSpPr txBox="1"/>
          <p:nvPr/>
        </p:nvSpPr>
        <p:spPr>
          <a:xfrm>
            <a:off x="20521295" y="1151890"/>
            <a:ext cx="46780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4400" spc="100">
                <a:solidFill>
                  <a:schemeClr val="bg2">
                    <a:lumMod val="7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【项目概况】</a:t>
            </a:r>
            <a:endParaRPr lang="zh-CN" altLang="en-US" sz="4400" spc="100">
              <a:solidFill>
                <a:schemeClr val="bg2">
                  <a:lumMod val="7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1543010" y="3495040"/>
            <a:ext cx="788035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  <a:spcAft>
                <a:spcPts val="2400"/>
              </a:spcAft>
            </a:pPr>
            <a:r>
              <a:rPr lang="zh-CN" altLang="en-US" sz="3000" b="1">
                <a:latin typeface="微软雅黑" panose="020B0503020204020204" charset="-122"/>
                <a:ea typeface="微软雅黑" panose="020B0503020204020204" charset="-122"/>
              </a:rPr>
              <a:t>基地概况：</a:t>
            </a:r>
            <a:r>
              <a:rPr sz="3000">
                <a:latin typeface="微软雅黑" panose="020B0503020204020204" charset="-122"/>
                <a:ea typeface="微软雅黑" panose="020B0503020204020204" charset="-122"/>
              </a:rPr>
              <a:t>该项目建设地点为</a:t>
            </a:r>
            <a:r>
              <a:rPr lang="zh-CN" sz="3000">
                <a:latin typeface="微软雅黑" panose="020B0503020204020204" charset="-122"/>
                <a:ea typeface="微软雅黑" panose="020B0503020204020204" charset="-122"/>
              </a:rPr>
              <a:t>天津市西青区苏司兰能源公司。位于天津市西南侧，距天津市中心区仅</a:t>
            </a:r>
            <a:r>
              <a:rPr lang="en-US" altLang="zh-CN" sz="3000"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sz="3000">
                <a:latin typeface="微软雅黑" panose="020B0503020204020204" charset="-122"/>
                <a:ea typeface="微软雅黑" panose="020B0503020204020204" charset="-122"/>
              </a:rPr>
              <a:t>公里，南侧为荣乌高速，距离天津南站约</a:t>
            </a:r>
            <a:r>
              <a:rPr lang="en-US" altLang="zh-CN" sz="300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3000">
                <a:latin typeface="微软雅黑" panose="020B0503020204020204" charset="-122"/>
                <a:ea typeface="微软雅黑" panose="020B0503020204020204" charset="-122"/>
              </a:rPr>
              <a:t>公里，交通便捷，</a:t>
            </a:r>
            <a:r>
              <a:rPr lang="zh-CN" sz="3000">
                <a:latin typeface="微软雅黑" panose="020B0503020204020204" charset="-122"/>
                <a:ea typeface="微软雅黑" panose="020B0503020204020204" charset="-122"/>
              </a:rPr>
              <a:t>周围以厂房、住宅、办公、孵化器等为主。项目周边高校云集。目前已成为城市成熟社区，</a:t>
            </a:r>
            <a:r>
              <a:rPr lang="zh-CN" sz="3000">
                <a:latin typeface="微软雅黑" panose="020B0503020204020204" charset="-122"/>
                <a:ea typeface="微软雅黑" panose="020B0503020204020204" charset="-122"/>
              </a:rPr>
              <a:t>配套设施齐全。</a:t>
            </a:r>
            <a:endParaRPr lang="zh-CN" sz="30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525530" y="5154537"/>
            <a:ext cx="10569078" cy="10040826"/>
            <a:chOff x="3375" y="4328"/>
            <a:chExt cx="24424" cy="23204"/>
          </a:xfrm>
        </p:grpSpPr>
        <p:sp>
          <p:nvSpPr>
            <p:cNvPr id="28" name="椭圆 27"/>
            <p:cNvSpPr/>
            <p:nvPr/>
          </p:nvSpPr>
          <p:spPr>
            <a:xfrm>
              <a:off x="3375" y="4328"/>
              <a:ext cx="24424" cy="23204"/>
            </a:xfrm>
            <a:prstGeom prst="ellipse">
              <a:avLst/>
            </a:prstGeom>
            <a:noFill/>
            <a:ln w="85725">
              <a:solidFill>
                <a:schemeClr val="accent1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4878" y="10415"/>
              <a:ext cx="1686" cy="53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en-US" altLang="zh-CN" sz="900" b="1" spc="10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20KM</a:t>
              </a:r>
              <a:endParaRPr lang="en-US" altLang="zh-CN" sz="900" b="1" spc="1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9714" y="10353"/>
              <a:ext cx="11750" cy="11163"/>
            </a:xfrm>
            <a:prstGeom prst="ellipse">
              <a:avLst/>
            </a:prstGeom>
            <a:noFill/>
            <a:ln w="85725">
              <a:solidFill>
                <a:schemeClr val="accent1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4786" y="4457"/>
              <a:ext cx="1686" cy="53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en-US" altLang="zh-CN" sz="900" b="1" spc="10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40KM</a:t>
              </a:r>
              <a:endParaRPr lang="en-US" altLang="zh-CN" sz="900" b="1" spc="1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12851" y="13262"/>
              <a:ext cx="5581" cy="5303"/>
            </a:xfrm>
            <a:prstGeom prst="ellipse">
              <a:avLst/>
            </a:prstGeom>
            <a:noFill/>
            <a:ln w="85725">
              <a:solidFill>
                <a:schemeClr val="accent1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4791" y="13349"/>
              <a:ext cx="1686" cy="53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en-US" altLang="zh-CN" sz="900" b="1" spc="10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10KM</a:t>
              </a:r>
              <a:endParaRPr lang="en-US" altLang="zh-CN" sz="900" b="1" spc="1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I:\赵晨\天津苏司兰\QQ图片20190621144812.pngQQ图片2019062114481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365250" y="3979228"/>
            <a:ext cx="20648930" cy="10507345"/>
          </a:xfrm>
          <a:prstGeom prst="rect">
            <a:avLst/>
          </a:prstGeom>
        </p:spPr>
      </p:pic>
      <p:pic>
        <p:nvPicPr>
          <p:cNvPr id="3" name="图片 2" descr="I:\赵晨\天津苏司兰\QQ图片20190621144812.pngQQ图片2019062114481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238250" y="3852228"/>
            <a:ext cx="20648930" cy="1050734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247130" y="6510020"/>
            <a:ext cx="10962005" cy="5198110"/>
          </a:xfrm>
          <a:prstGeom prst="rect">
            <a:avLst/>
          </a:prstGeom>
          <a:solidFill>
            <a:srgbClr val="C00000">
              <a:alpha val="16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4826595" y="1116330"/>
            <a:ext cx="467804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5000" spc="1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基地现状</a:t>
            </a:r>
            <a:endParaRPr lang="zh-CN" altLang="en-US" sz="5000" spc="1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1887180" y="1943100"/>
            <a:ext cx="7639685" cy="133350"/>
            <a:chOff x="37674" y="3060"/>
            <a:chExt cx="8825" cy="21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37709" y="3060"/>
              <a:ext cx="879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37674" y="3270"/>
              <a:ext cx="879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/>
          <p:cNvSpPr txBox="1"/>
          <p:nvPr/>
        </p:nvSpPr>
        <p:spPr>
          <a:xfrm>
            <a:off x="20521295" y="1151890"/>
            <a:ext cx="46780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4400" spc="100">
                <a:solidFill>
                  <a:schemeClr val="bg2">
                    <a:lumMod val="7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【项目概况】</a:t>
            </a:r>
            <a:endParaRPr lang="zh-CN" altLang="en-US" sz="4400" spc="100">
              <a:solidFill>
                <a:schemeClr val="bg2">
                  <a:lumMod val="7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579330" y="3495040"/>
            <a:ext cx="6844030" cy="4861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  <a:spcAft>
                <a:spcPts val="2400"/>
              </a:spcAft>
            </a:pPr>
            <a:r>
              <a:rPr lang="zh-CN" altLang="en-US" sz="3000" b="1">
                <a:latin typeface="微软雅黑" panose="020B0503020204020204" charset="-122"/>
                <a:ea typeface="微软雅黑" panose="020B0503020204020204" charset="-122"/>
              </a:rPr>
              <a:t>基地现状：</a:t>
            </a:r>
            <a:r>
              <a:rPr lang="zh-CN" altLang="en-US" sz="3000">
                <a:latin typeface="微软雅黑" panose="020B0503020204020204" charset="-122"/>
                <a:ea typeface="微软雅黑" panose="020B0503020204020204" charset="-122"/>
              </a:rPr>
              <a:t>项目占地</a:t>
            </a:r>
            <a:r>
              <a:rPr lang="en-US" altLang="zh-CN" sz="3000">
                <a:latin typeface="微软雅黑" panose="020B0503020204020204" charset="-122"/>
                <a:ea typeface="微软雅黑" panose="020B0503020204020204" charset="-122"/>
              </a:rPr>
              <a:t>25</a:t>
            </a:r>
            <a:r>
              <a:rPr lang="zh-CN" altLang="en-US" sz="3000">
                <a:latin typeface="微软雅黑" panose="020B0503020204020204" charset="-122"/>
                <a:ea typeface="微软雅黑" panose="020B0503020204020204" charset="-122"/>
              </a:rPr>
              <a:t>万平米，基地</a:t>
            </a:r>
            <a:r>
              <a:rPr lang="zh-CN" sz="3000">
                <a:latin typeface="微软雅黑" panose="020B0503020204020204" charset="-122"/>
                <a:ea typeface="微软雅黑" panose="020B0503020204020204" charset="-122"/>
              </a:rPr>
              <a:t>地势平坦，形状规整。基地北侧为海泰北道，道路较宽阔。南侧为华科五路，东、西两侧均为其他企业厂房</a:t>
            </a:r>
            <a:r>
              <a:rPr lang="zh-CN" sz="300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sz="3000"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spcAft>
                <a:spcPts val="2400"/>
              </a:spcAft>
            </a:pPr>
            <a:r>
              <a:rPr lang="zh-CN" sz="3000">
                <a:latin typeface="微软雅黑" panose="020B0503020204020204" charset="-122"/>
                <a:ea typeface="微软雅黑" panose="020B0503020204020204" charset="-122"/>
              </a:rPr>
              <a:t>目前基地内主要为现状厂房办公等。</a:t>
            </a:r>
            <a:endParaRPr lang="zh-CN" sz="3000"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spcAft>
                <a:spcPts val="2400"/>
              </a:spcAft>
            </a:pPr>
            <a:r>
              <a:rPr lang="zh-CN" sz="3000">
                <a:latin typeface="微软雅黑" panose="020B0503020204020204" charset="-122"/>
                <a:ea typeface="微软雅黑" panose="020B0503020204020204" charset="-122"/>
              </a:rPr>
              <a:t>目前用地性质为工业用地。</a:t>
            </a:r>
            <a:endParaRPr lang="zh-CN" sz="3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241280" y="9090025"/>
            <a:ext cx="912495" cy="275590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</a:rPr>
              <a:t>项目基地</a:t>
            </a:r>
            <a:endParaRPr lang="zh-CN" altLang="en-US" sz="1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 218"/>
          <p:cNvSpPr/>
          <p:nvPr/>
        </p:nvSpPr>
        <p:spPr>
          <a:xfrm>
            <a:off x="10583545" y="8747125"/>
            <a:ext cx="243840" cy="342900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I:\赵晨\天津苏司兰\QQ图片20190621144812.pngQQ图片2019062114481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365250" y="3979228"/>
            <a:ext cx="20648930" cy="10507345"/>
          </a:xfrm>
          <a:prstGeom prst="rect">
            <a:avLst/>
          </a:prstGeom>
        </p:spPr>
      </p:pic>
      <p:pic>
        <p:nvPicPr>
          <p:cNvPr id="3" name="图片 2" descr="I:\赵晨\天津苏司兰\QQ图片20190621144812.pngQQ图片2019062114481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238250" y="3852228"/>
            <a:ext cx="20648930" cy="1050734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247130" y="6510020"/>
            <a:ext cx="7688580" cy="5198110"/>
          </a:xfrm>
          <a:prstGeom prst="rect">
            <a:avLst/>
          </a:prstGeom>
          <a:solidFill>
            <a:srgbClr val="C00000">
              <a:alpha val="36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4826595" y="1116330"/>
            <a:ext cx="467804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5000" spc="1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控规要求</a:t>
            </a:r>
            <a:endParaRPr lang="zh-CN" altLang="en-US" sz="5000" spc="1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1887180" y="1943100"/>
            <a:ext cx="7639685" cy="133350"/>
            <a:chOff x="37674" y="3060"/>
            <a:chExt cx="8825" cy="21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37709" y="3060"/>
              <a:ext cx="879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37674" y="3270"/>
              <a:ext cx="879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/>
          <p:cNvSpPr txBox="1"/>
          <p:nvPr/>
        </p:nvSpPr>
        <p:spPr>
          <a:xfrm>
            <a:off x="20521295" y="1151890"/>
            <a:ext cx="46780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4400" spc="100">
                <a:solidFill>
                  <a:schemeClr val="bg2">
                    <a:lumMod val="7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【项目概况】</a:t>
            </a:r>
            <a:endParaRPr lang="zh-CN" altLang="en-US" sz="4400" spc="100">
              <a:solidFill>
                <a:schemeClr val="bg2">
                  <a:lumMod val="7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579330" y="3495040"/>
            <a:ext cx="7578090" cy="88017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  <a:spcAft>
                <a:spcPts val="2400"/>
              </a:spcAft>
            </a:pP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控规要求：</a:t>
            </a: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</a:rPr>
              <a:t>2019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年天津市该地块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控制性详细规划已通过。用地性质调整如图。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spcAft>
                <a:spcPts val="2400"/>
              </a:spcAft>
            </a:pP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其中主要部分为</a:t>
            </a: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</a:rPr>
              <a:t>B29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</a:rPr>
              <a:t>其他商务设施用地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容积率</a:t>
            </a: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</a:rPr>
              <a:t>2.5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spcAft>
                <a:spcPts val="2400"/>
              </a:spcAft>
            </a:pP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</a:rPr>
              <a:t>S1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为规划道路。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spcAft>
                <a:spcPts val="2400"/>
              </a:spcAft>
            </a:pP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为商业用地，占地</a:t>
            </a: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</a:rPr>
              <a:t>2.32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公顷，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容积率</a:t>
            </a: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</a:rPr>
              <a:t>2.5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spcAft>
                <a:spcPts val="2400"/>
              </a:spcAft>
            </a:pP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</a:rPr>
              <a:t>W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为仓储用地，容积率</a:t>
            </a: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</a:rPr>
              <a:t>1.0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110220" y="7851140"/>
            <a:ext cx="2138045" cy="768350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en-US" altLang="zh-CN" sz="4400" b="1">
                <a:latin typeface="微软雅黑" panose="020B0503020204020204" charset="-122"/>
                <a:ea typeface="微软雅黑" panose="020B0503020204020204" charset="-122"/>
              </a:rPr>
              <a:t>B29</a:t>
            </a:r>
            <a:endParaRPr lang="en-US" altLang="zh-CN" sz="4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558010" y="6506845"/>
            <a:ext cx="2672715" cy="2454275"/>
          </a:xfrm>
          <a:prstGeom prst="rect">
            <a:avLst/>
          </a:prstGeom>
          <a:solidFill>
            <a:srgbClr val="C00000">
              <a:alpha val="6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4558010" y="8961120"/>
            <a:ext cx="2672715" cy="2747010"/>
          </a:xfrm>
          <a:prstGeom prst="rect">
            <a:avLst/>
          </a:prstGeom>
          <a:solidFill>
            <a:srgbClr val="6947C9">
              <a:alpha val="6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4928850" y="9554210"/>
            <a:ext cx="2138045" cy="768350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en-US" altLang="zh-CN" sz="4400" b="1">
                <a:latin typeface="微软雅黑" panose="020B0503020204020204" charset="-122"/>
                <a:ea typeface="微软雅黑" panose="020B0503020204020204" charset="-122"/>
              </a:rPr>
              <a:t>W</a:t>
            </a:r>
            <a:endParaRPr lang="en-US" altLang="zh-CN" sz="4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935075" y="6506845"/>
            <a:ext cx="622935" cy="5198110"/>
          </a:xfrm>
          <a:prstGeom prst="rect">
            <a:avLst/>
          </a:prstGeom>
          <a:solidFill>
            <a:schemeClr val="bg2">
              <a:lumMod val="10000"/>
              <a:alpha val="68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3795375" y="7350125"/>
            <a:ext cx="902335" cy="768350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en-US" altLang="zh-CN" sz="4400" b="1">
                <a:latin typeface="微软雅黑" panose="020B0503020204020204" charset="-122"/>
                <a:ea typeface="微软雅黑" panose="020B0503020204020204" charset="-122"/>
              </a:rPr>
              <a:t>S1 </a:t>
            </a:r>
            <a:endParaRPr lang="en-US" altLang="zh-CN" sz="4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5443200" y="7350125"/>
            <a:ext cx="902335" cy="768350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en-US" altLang="zh-CN" sz="4400" b="1">
                <a:latin typeface="微软雅黑" panose="020B0503020204020204" charset="-122"/>
                <a:ea typeface="微软雅黑" panose="020B0503020204020204" charset="-122"/>
              </a:rPr>
              <a:t>B </a:t>
            </a:r>
            <a:endParaRPr lang="en-US" altLang="zh-CN" sz="4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479155" y="9218930"/>
            <a:ext cx="4671695" cy="768350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en-US" altLang="zh-CN" sz="4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其他商务设施用地</a:t>
            </a:r>
            <a:endParaRPr lang="en-US" altLang="zh-CN" sz="4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4826595" y="1116330"/>
            <a:ext cx="467804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5000" spc="1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规划愿景</a:t>
            </a:r>
            <a:endParaRPr lang="zh-CN" altLang="en-US" sz="5000" spc="1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1887180" y="1943100"/>
            <a:ext cx="7639685" cy="133350"/>
            <a:chOff x="37674" y="3060"/>
            <a:chExt cx="8825" cy="21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37709" y="3060"/>
              <a:ext cx="879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37674" y="3270"/>
              <a:ext cx="879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/>
          <p:cNvSpPr txBox="1"/>
          <p:nvPr/>
        </p:nvSpPr>
        <p:spPr>
          <a:xfrm>
            <a:off x="20521295" y="1151890"/>
            <a:ext cx="46780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4400" spc="100">
                <a:solidFill>
                  <a:schemeClr val="bg2">
                    <a:lumMod val="7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【项目定位】</a:t>
            </a:r>
            <a:endParaRPr lang="zh-CN" altLang="en-US" sz="4400" spc="100">
              <a:solidFill>
                <a:schemeClr val="bg2">
                  <a:lumMod val="7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128250" y="1066165"/>
            <a:ext cx="844804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  <a:spcAft>
                <a:spcPts val="2400"/>
              </a:spcAft>
            </a:pPr>
            <a:r>
              <a:rPr lang="en-US" altLang="zh-CN" sz="7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</a:t>
            </a:r>
            <a:r>
              <a:rPr lang="zh-CN" altLang="en-US" sz="7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一座桥梁</a:t>
            </a:r>
            <a:endParaRPr lang="zh-CN" altLang="en-US" sz="7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77895" y="4908550"/>
            <a:ext cx="6824980" cy="1245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  <a:spcAft>
                <a:spcPts val="2400"/>
              </a:spcAft>
            </a:pPr>
            <a:r>
              <a:rPr lang="zh-CN" altLang="en-US" sz="5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连接 </a:t>
            </a:r>
            <a:r>
              <a:rPr lang="en-US" altLang="zh-CN" sz="5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: </a:t>
            </a:r>
            <a:r>
              <a:rPr lang="zh-CN" altLang="en-US" sz="5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中国</a:t>
            </a:r>
            <a:r>
              <a:rPr lang="en-US" altLang="zh-CN" sz="5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5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印度</a:t>
            </a:r>
            <a:endParaRPr lang="zh-CN" altLang="en-US" sz="5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92395" y="6153785"/>
            <a:ext cx="19633565" cy="41694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  <a:spcAft>
                <a:spcPts val="2400"/>
              </a:spcAft>
            </a:pPr>
            <a:r>
              <a:rPr lang="en-US" altLang="zh-CN" sz="5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5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中印青年的标杆性创业基地，促进两国合作的国际化交流平台</a:t>
            </a:r>
            <a:endParaRPr lang="en-US" altLang="zh-CN" sz="50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fontAlgn="auto">
              <a:lnSpc>
                <a:spcPct val="150000"/>
              </a:lnSpc>
              <a:spcAft>
                <a:spcPts val="2400"/>
              </a:spcAft>
            </a:pPr>
            <a:r>
              <a:rPr lang="zh-CN" altLang="en-US" sz="5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尊重</a:t>
            </a:r>
            <a:r>
              <a:rPr lang="zh-CN" altLang="en-US" sz="5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两国国情，探讨青年认知。</a:t>
            </a:r>
            <a:endParaRPr lang="zh-CN" altLang="en-US" sz="50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fontAlgn="auto">
              <a:lnSpc>
                <a:spcPct val="150000"/>
              </a:lnSpc>
              <a:spcAft>
                <a:spcPts val="2400"/>
              </a:spcAft>
            </a:pPr>
            <a:r>
              <a:rPr lang="zh-CN" altLang="en-US" sz="5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中印两国青年共同成长，为创业就业者实现梦想的家园。</a:t>
            </a:r>
            <a:endParaRPr lang="zh-CN" altLang="en-US" sz="50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6" name="图片 15" descr="timg (28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17395" y="11863705"/>
            <a:ext cx="8763000" cy="5054600"/>
          </a:xfrm>
          <a:prstGeom prst="rect">
            <a:avLst/>
          </a:prstGeom>
        </p:spPr>
      </p:pic>
      <p:pic>
        <p:nvPicPr>
          <p:cNvPr id="17" name="图片 16" descr="timg (29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8890" y="14095095"/>
            <a:ext cx="8636000" cy="5055235"/>
          </a:xfrm>
          <a:prstGeom prst="rect">
            <a:avLst/>
          </a:prstGeom>
        </p:spPr>
      </p:pic>
      <p:pic>
        <p:nvPicPr>
          <p:cNvPr id="22" name="图片 21" descr="timg (2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7255" y="11863705"/>
            <a:ext cx="9033510" cy="72878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021965" y="3194685"/>
            <a:ext cx="25104725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  <a:spcAft>
                <a:spcPts val="2400"/>
              </a:spcAft>
            </a:pPr>
            <a:r>
              <a:rPr lang="zh-CN" altLang="en-US" sz="5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本项目将很有可能成为明年中印最高</a:t>
            </a:r>
            <a:r>
              <a:rPr lang="zh-CN" altLang="en-US" sz="5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领导人会面商议确定的两国合作重点项目。</a:t>
            </a:r>
            <a:endParaRPr lang="zh-CN" altLang="en-US" sz="54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4826595" y="1116330"/>
            <a:ext cx="467804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5000" spc="1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规划愿景</a:t>
            </a:r>
            <a:endParaRPr lang="zh-CN" altLang="en-US" sz="5000" spc="1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1887180" y="1943100"/>
            <a:ext cx="7639685" cy="133350"/>
            <a:chOff x="37674" y="3060"/>
            <a:chExt cx="8825" cy="21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37709" y="3060"/>
              <a:ext cx="879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37674" y="3270"/>
              <a:ext cx="879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/>
          <p:cNvSpPr txBox="1"/>
          <p:nvPr/>
        </p:nvSpPr>
        <p:spPr>
          <a:xfrm>
            <a:off x="20521295" y="1151890"/>
            <a:ext cx="46780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4400" spc="100">
                <a:solidFill>
                  <a:schemeClr val="bg2">
                    <a:lumMod val="7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【项目定位】</a:t>
            </a:r>
            <a:endParaRPr lang="zh-CN" altLang="en-US" sz="4400" spc="100">
              <a:solidFill>
                <a:schemeClr val="bg2">
                  <a:lumMod val="7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202555" y="6286500"/>
            <a:ext cx="18034635" cy="1245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  <a:spcAft>
                <a:spcPts val="2400"/>
              </a:spcAft>
            </a:pPr>
            <a:r>
              <a:rPr lang="en-US" altLang="zh-CN" sz="5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5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智慧型一站式国际创业园区，链接现在与未来的时间通廊</a:t>
            </a:r>
            <a:endParaRPr lang="zh-CN" altLang="en-US" sz="50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996170" y="2835275"/>
            <a:ext cx="844804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  <a:spcAft>
                <a:spcPts val="2400"/>
              </a:spcAft>
            </a:pPr>
            <a:r>
              <a:rPr lang="en-US" altLang="zh-CN" sz="7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</a:t>
            </a:r>
            <a:r>
              <a:rPr lang="zh-CN" altLang="en-US" sz="7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一座桥梁</a:t>
            </a:r>
            <a:endParaRPr lang="zh-CN" altLang="en-US" sz="7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4" name="图片 13" descr="timg (22)"/>
          <p:cNvPicPr>
            <a:picLocks noChangeAspect="1"/>
          </p:cNvPicPr>
          <p:nvPr/>
        </p:nvPicPr>
        <p:blipFill>
          <a:blip r:embed="rId1">
            <a:lum bright="6000"/>
          </a:blip>
          <a:srcRect b="4643"/>
          <a:stretch>
            <a:fillRect/>
          </a:stretch>
        </p:blipFill>
        <p:spPr>
          <a:xfrm>
            <a:off x="1913255" y="9792335"/>
            <a:ext cx="8522335" cy="56908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531235" y="5041265"/>
            <a:ext cx="6425565" cy="1245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  <a:spcAft>
                <a:spcPts val="2400"/>
              </a:spcAft>
            </a:pPr>
            <a:r>
              <a:rPr lang="zh-CN" altLang="en-US" sz="5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连接 </a:t>
            </a:r>
            <a:r>
              <a:rPr lang="en-US" altLang="zh-CN" sz="5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: </a:t>
            </a:r>
            <a:r>
              <a:rPr lang="zh-CN" altLang="en-US" sz="5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现在</a:t>
            </a:r>
            <a:r>
              <a:rPr lang="en-US" altLang="zh-CN" sz="5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5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未来</a:t>
            </a:r>
            <a:endParaRPr lang="zh-CN" altLang="en-US" sz="50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5" name="图片 14" descr="timg (24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1950" y="10502265"/>
            <a:ext cx="8712200" cy="5804535"/>
          </a:xfrm>
          <a:prstGeom prst="rect">
            <a:avLst/>
          </a:prstGeom>
        </p:spPr>
      </p:pic>
      <p:pic>
        <p:nvPicPr>
          <p:cNvPr id="18" name="图片 17" descr="timg (30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1805" y="9792335"/>
            <a:ext cx="9817735" cy="65455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4826595" y="1116330"/>
            <a:ext cx="467804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5000" spc="1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规划理念</a:t>
            </a:r>
            <a:endParaRPr lang="zh-CN" altLang="en-US" sz="5000" spc="1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1887180" y="1943100"/>
            <a:ext cx="7639685" cy="133350"/>
            <a:chOff x="37674" y="3060"/>
            <a:chExt cx="8825" cy="21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37709" y="3060"/>
              <a:ext cx="879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37674" y="3270"/>
              <a:ext cx="879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/>
          <p:cNvSpPr txBox="1"/>
          <p:nvPr/>
        </p:nvSpPr>
        <p:spPr>
          <a:xfrm>
            <a:off x="20521295" y="1151890"/>
            <a:ext cx="46780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4400" spc="100">
                <a:solidFill>
                  <a:schemeClr val="bg2">
                    <a:lumMod val="7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【项目定位】</a:t>
            </a:r>
            <a:endParaRPr lang="zh-CN" altLang="en-US" sz="4400" spc="100">
              <a:solidFill>
                <a:schemeClr val="bg2">
                  <a:lumMod val="7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277975" y="8449945"/>
            <a:ext cx="117779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  <a:spcAft>
                <a:spcPts val="2400"/>
              </a:spcAft>
            </a:pPr>
            <a:r>
              <a:rPr lang="zh-CN" altLang="en-US" sz="4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科技引领</a:t>
            </a:r>
            <a:r>
              <a:rPr lang="en-US" altLang="zh-CN" sz="4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提供并研发适合创业者的技术支撑，创造不仅适应现在，更着眼于未来的科技力量。</a:t>
            </a:r>
            <a:endParaRPr lang="zh-CN" altLang="en-US" sz="40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13070" y="12527915"/>
            <a:ext cx="1177798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  <a:spcAft>
                <a:spcPts val="2400"/>
              </a:spcAft>
            </a:pPr>
            <a:r>
              <a:rPr lang="zh-CN" altLang="en-US" sz="4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全面系统</a:t>
            </a:r>
            <a:r>
              <a:rPr lang="en-US" altLang="zh-CN" sz="4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以接待、展示、商务、培训、研发、办公、交流体验等多功能系统式一体化设计，构建多元一站式创业就业者乐园。</a:t>
            </a:r>
            <a:endParaRPr lang="zh-CN" altLang="en-US" sz="40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49395" y="4811395"/>
            <a:ext cx="117779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  <a:spcAft>
                <a:spcPts val="2400"/>
              </a:spcAft>
            </a:pPr>
            <a:r>
              <a:rPr lang="zh-CN" altLang="en-US" sz="4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交互体验</a:t>
            </a:r>
            <a:r>
              <a:rPr lang="en-US" altLang="zh-CN" sz="4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运用空间之间的交互融合。促进</a:t>
            </a:r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中印两国国际化交流体验。</a:t>
            </a:r>
            <a:endParaRPr lang="zh-CN" altLang="en-US" sz="40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368270" y="16171545"/>
            <a:ext cx="117779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  <a:spcAft>
                <a:spcPts val="2400"/>
              </a:spcAft>
            </a:pPr>
            <a:r>
              <a:rPr lang="zh-CN" altLang="en-US" sz="4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生态创新</a:t>
            </a:r>
            <a:r>
              <a:rPr lang="en-US" altLang="zh-CN" sz="4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流线形建筑单体造型，结合大面积自然景观，打造适宜办公及居住的创新生态环境</a:t>
            </a:r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en-US" sz="40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4" name="图片 13" descr="timg (1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49395" y="6590030"/>
            <a:ext cx="8661400" cy="5904230"/>
          </a:xfrm>
          <a:prstGeom prst="rect">
            <a:avLst/>
          </a:prstGeom>
        </p:spPr>
      </p:pic>
      <p:pic>
        <p:nvPicPr>
          <p:cNvPr id="18" name="图片 17" descr="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1050" y="10760075"/>
            <a:ext cx="9296400" cy="52304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4826595" y="1116330"/>
            <a:ext cx="467804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5000" spc="1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规划理念</a:t>
            </a:r>
            <a:endParaRPr lang="zh-CN" altLang="en-US" sz="5000" spc="1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1887180" y="1943100"/>
            <a:ext cx="7639685" cy="133350"/>
            <a:chOff x="37674" y="3060"/>
            <a:chExt cx="8825" cy="21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37709" y="3060"/>
              <a:ext cx="879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37674" y="3270"/>
              <a:ext cx="879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/>
          <p:cNvSpPr txBox="1"/>
          <p:nvPr/>
        </p:nvSpPr>
        <p:spPr>
          <a:xfrm>
            <a:off x="20521295" y="1151890"/>
            <a:ext cx="46780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4400" spc="100">
                <a:solidFill>
                  <a:schemeClr val="bg2">
                    <a:lumMod val="7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【项目定位】</a:t>
            </a:r>
            <a:endParaRPr lang="zh-CN" altLang="en-US" sz="4400" spc="100">
              <a:solidFill>
                <a:schemeClr val="bg2">
                  <a:lumMod val="7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85995" y="5359400"/>
            <a:ext cx="117779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  <a:spcAft>
                <a:spcPts val="2400"/>
              </a:spcAft>
            </a:pPr>
            <a:r>
              <a:rPr lang="zh-CN" altLang="en-US" sz="4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流动性空间布局</a:t>
            </a:r>
            <a:r>
              <a:rPr lang="en-US" altLang="zh-CN" sz="4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各个</a:t>
            </a:r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功能之间既相对独立又相互流动连通，中印两国合作交流更加亲密。</a:t>
            </a:r>
            <a:endParaRPr lang="zh-CN" altLang="en-US" sz="40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703935" y="13325475"/>
            <a:ext cx="1323911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  <a:spcAft>
                <a:spcPts val="2400"/>
              </a:spcAft>
            </a:pPr>
            <a:r>
              <a:rPr lang="zh-CN" altLang="en-US" sz="4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专属青年创业就业者的造型设计</a:t>
            </a:r>
            <a:r>
              <a:rPr lang="en-US" altLang="zh-CN" sz="4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无论建筑立面还是室内空间，设计力图着眼未来，注重创新，打造专属青年创业就业者的交流平台。</a:t>
            </a:r>
            <a:endParaRPr lang="zh-CN" altLang="en-US" sz="40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0" name="图片 19" descr="NOVA_ISKRA_Workshop__Denver_table_(photo_by_Relja_Ivanić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32655" y="8079105"/>
            <a:ext cx="6934200" cy="4622800"/>
          </a:xfrm>
          <a:prstGeom prst="rect">
            <a:avLst/>
          </a:prstGeom>
        </p:spPr>
      </p:pic>
      <p:pic>
        <p:nvPicPr>
          <p:cNvPr id="22" name="图片 21" descr="11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2625" y="8105775"/>
            <a:ext cx="7132955" cy="4596130"/>
          </a:xfrm>
          <a:prstGeom prst="rect">
            <a:avLst/>
          </a:prstGeom>
        </p:spPr>
      </p:pic>
      <p:pic>
        <p:nvPicPr>
          <p:cNvPr id="23" name="图片 22" descr="1206_N1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2300" y="8082280"/>
            <a:ext cx="6896735" cy="46196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994</Words>
  <Application>WPS 演示</Application>
  <PresentationFormat>宽屏</PresentationFormat>
  <Paragraphs>104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Calibri</vt:lpstr>
      <vt:lpstr>Arial Unicode MS</vt:lpstr>
      <vt:lpstr>Calibri Light</vt:lpstr>
      <vt:lpstr>Office 主题</vt:lpstr>
      <vt:lpstr>中印青年创业就业国际合作交流中心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708</cp:revision>
  <dcterms:created xsi:type="dcterms:W3CDTF">2015-05-05T08:02:00Z</dcterms:created>
  <dcterms:modified xsi:type="dcterms:W3CDTF">2019-12-03T07:02:31Z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