
<file path=[Content_Types].xml><?xml version="1.0" encoding="utf-8"?>
<Types xmlns="http://schemas.openxmlformats.org/package/2006/content-types">
  <Default Extension="jpeg" ContentType="image/jpeg"/>
  <Default Extension="tiff" ContentType="image/tif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410" r:id="rId3"/>
    <p:sldId id="412" r:id="rId4"/>
    <p:sldId id="413" r:id="rId6"/>
    <p:sldId id="414" r:id="rId7"/>
    <p:sldId id="415" r:id="rId8"/>
    <p:sldId id="416" r:id="rId9"/>
    <p:sldId id="417" r:id="rId10"/>
    <p:sldId id="418" r:id="rId11"/>
    <p:sldId id="419" r:id="rId12"/>
    <p:sldId id="420" r:id="rId13"/>
    <p:sldId id="421" r:id="rId14"/>
    <p:sldId id="422" r:id="rId15"/>
    <p:sldId id="423" r:id="rId16"/>
    <p:sldId id="424" r:id="rId17"/>
    <p:sldId id="425" r:id="rId18"/>
    <p:sldId id="426" r:id="rId19"/>
    <p:sldId id="427" r:id="rId20"/>
    <p:sldId id="428" r:id="rId21"/>
    <p:sldId id="429" r:id="rId22"/>
    <p:sldId id="430" r:id="rId23"/>
    <p:sldId id="431" r:id="rId24"/>
    <p:sldId id="432" r:id="rId25"/>
    <p:sldId id="433" r:id="rId26"/>
    <p:sldId id="434" r:id="rId27"/>
    <p:sldId id="435" r:id="rId28"/>
    <p:sldId id="436" r:id="rId29"/>
    <p:sldId id="437" r:id="rId30"/>
    <p:sldId id="438" r:id="rId31"/>
    <p:sldId id="439" r:id="rId32"/>
    <p:sldId id="440" r:id="rId33"/>
    <p:sldId id="441" r:id="rId34"/>
    <p:sldId id="442" r:id="rId35"/>
    <p:sldId id="443" r:id="rId36"/>
    <p:sldId id="446" r:id="rId37"/>
  </p:sldIdLst>
  <p:sldSz cx="12192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张 博达" initials="张"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娣辫壊鏍峰紡 1 - 寮鸿皟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DBED569-4797-4DF1-A0F4-6AAB3CD982D8}" styleName="娴呰壊鏍峰紡 3 - 寮鸿皟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CE3A30-B434-443F-A5F6-905B4A56E577}"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charset="2"/>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charset="0"/>
                <a:ea typeface="微软雅黑"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charset="0"/>
                <a:ea typeface="微软雅黑"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charset="0"/>
              <a:buChar char="●"/>
              <a:defRPr kumimoji="0" lang="zh-CN" altLang="en-US" sz="18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charset="0"/>
              <a:buChar char="●"/>
              <a:defRPr kumimoji="0" lang="zh-CN" altLang="en-US" sz="16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charset="2"/>
              <a:buChar char=""/>
              <a:defRPr kumimoji="0" lang="zh-CN" altLang="en-US" sz="14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charset="0"/>
              <a:buChar char="•"/>
              <a:defRPr kumimoji="0" lang="zh-CN" altLang="en-US" sz="14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charset="0"/>
                <a:ea typeface="微软雅黑"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charset="0"/>
                <a:ea typeface="微软雅黑"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charset="0"/>
              <a:buChar char="●"/>
              <a:defRPr kumimoji="0" lang="zh-CN" altLang="en-US" sz="16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charset="0"/>
              <a:buChar char="●"/>
              <a:defRPr kumimoji="0" lang="zh-CN" altLang="en-US" sz="16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charset="2"/>
              <a:buChar char=""/>
              <a:defRPr kumimoji="0" lang="zh-CN" altLang="en-US" sz="14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charset="0"/>
              <a:buChar char="•"/>
              <a:defRPr kumimoji="0" lang="zh-CN" altLang="en-US" sz="14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charset="0"/>
              <a:buChar char="●"/>
              <a:defRPr sz="1600" u="none" strike="noStrike" kern="1200" cap="none" spc="150" normalizeH="0" baseline="0">
                <a:solidFill>
                  <a:schemeClr val="tx1">
                    <a:lumMod val="65000"/>
                    <a:lumOff val="35000"/>
                  </a:schemeClr>
                </a:solidFill>
                <a:latin typeface="Arial" charset="0"/>
                <a:ea typeface="微软雅黑" pitchFamily="34" charset="-122"/>
              </a:defRPr>
            </a:lvl1pPr>
            <a:lvl2pPr marL="685800" indent="-228600" defTabSz="914400" eaLnBrk="1" fontAlgn="auto" latinLnBrk="0" hangingPunct="1">
              <a:lnSpc>
                <a:spcPct val="120000"/>
              </a:lnSpc>
              <a:buFont typeface="Arial"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charset="0"/>
                <a:ea typeface="微软雅黑" pitchFamily="34" charset="-122"/>
              </a:defRPr>
            </a:lvl2pPr>
            <a:lvl3pPr marL="1143000" indent="-228600" eaLnBrk="1" fontAlgn="auto" latinLnBrk="0" hangingPunct="1">
              <a:lnSpc>
                <a:spcPct val="120000"/>
              </a:lnSpc>
              <a:buFont typeface="Arial" charset="0"/>
              <a:buChar char="●"/>
              <a:defRPr sz="1600" u="none" strike="noStrike" kern="1200" cap="none" spc="150" normalizeH="0" baseline="0">
                <a:solidFill>
                  <a:schemeClr val="tx1">
                    <a:lumMod val="65000"/>
                    <a:lumOff val="35000"/>
                  </a:schemeClr>
                </a:solidFill>
                <a:latin typeface="Arial" charset="0"/>
                <a:ea typeface="微软雅黑" pitchFamily="34" charset="-122"/>
              </a:defRPr>
            </a:lvl3pPr>
            <a:lvl4pPr marL="1600200" indent="-228600" eaLnBrk="1" fontAlgn="auto" latinLnBrk="0" hangingPunct="1">
              <a:lnSpc>
                <a:spcPct val="120000"/>
              </a:lnSpc>
              <a:buFont typeface="Wingdings" charset="2"/>
              <a:buChar char=""/>
              <a:defRPr sz="1400" u="none" strike="noStrike" kern="1200" cap="none" spc="150" normalizeH="0" baseline="0">
                <a:solidFill>
                  <a:schemeClr val="tx1">
                    <a:lumMod val="65000"/>
                    <a:lumOff val="35000"/>
                  </a:schemeClr>
                </a:solidFill>
                <a:latin typeface="Arial" charset="0"/>
                <a:ea typeface="微软雅黑"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charset="0"/>
                <a:ea typeface="微软雅黑"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charset="0"/>
                <a:ea typeface="微软雅黑"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charset="0"/>
                <a:ea typeface="微软雅黑"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charset="0"/>
              <a:buChar char="●"/>
              <a:defRPr kumimoji="0" lang="zh-CN" altLang="en-US" sz="16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charset="0"/>
              <a:buChar char="●"/>
              <a:defRPr kumimoji="0" lang="zh-CN" altLang="en-US" sz="16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charset="2"/>
              <a:buChar char=""/>
              <a:defRPr kumimoji="0" lang="zh-CN" altLang="en-US" sz="14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charset="0"/>
              <a:buChar char="•"/>
              <a:defRPr kumimoji="0" lang="zh-CN" altLang="en-US" sz="14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charset="0"/>
              <a:buNone/>
              <a:defRPr kumimoji="0" lang="zh-CN" altLang="en-US" sz="2000" b="1" i="0" u="none" strike="noStrike" kern="1200" cap="none" spc="200" normalizeH="0" baseline="0" noProof="1" dirty="0">
                <a:solidFill>
                  <a:schemeClr val="tx1">
                    <a:lumMod val="75000"/>
                    <a:lumOff val="25000"/>
                  </a:schemeClr>
                </a:solidFill>
                <a:uFillTx/>
                <a:latin typeface="Arial" charset="0"/>
                <a:ea typeface="微软雅黑"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charset="0"/>
              <a:buChar char="●"/>
              <a:defRPr kumimoji="0" lang="zh-CN" altLang="en-US" sz="16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charset="0"/>
              <a:buChar char="●"/>
              <a:defRPr kumimoji="0" lang="zh-CN" altLang="en-US" sz="16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charset="2"/>
              <a:buChar char=""/>
              <a:defRPr kumimoji="0" lang="zh-CN" altLang="en-US" sz="14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charset="0"/>
              <a:buChar char="•"/>
              <a:defRPr kumimoji="0" lang="zh-CN" altLang="en-US" sz="14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charset="0"/>
                <a:ea typeface="微软雅黑"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charset="0"/>
              <a:buNone/>
              <a:defRPr kumimoji="0" lang="zh-CN" altLang="en-US" sz="1600" b="0" i="0" u="none" strike="noStrike" kern="1200" cap="none" spc="0" normalizeH="0" baseline="0" noProof="1" dirty="0">
                <a:solidFill>
                  <a:schemeClr val="tx1">
                    <a:lumMod val="65000"/>
                    <a:lumOff val="35000"/>
                  </a:schemeClr>
                </a:solidFill>
                <a:uFillTx/>
                <a:latin typeface="Arial" charset="0"/>
                <a:ea typeface="微软雅黑"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charset="0"/>
              <a:buNone/>
              <a:defRPr kumimoji="0" lang="zh-CN" altLang="en-US" sz="16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solidFill>
                  <a:schemeClr val="tx1">
                    <a:lumMod val="65000"/>
                    <a:lumOff val="35000"/>
                  </a:schemeClr>
                </a:solidFill>
                <a:uFillTx/>
                <a:latin typeface="Arial" charset="0"/>
                <a:ea typeface="微软雅黑" pitchFamily="34" charset="-122"/>
              </a:defRPr>
            </a:lvl2pPr>
            <a:lvl3pPr eaLnBrk="1" fontAlgn="auto" latinLnBrk="0" hangingPunct="1">
              <a:defRPr u="none" strike="noStrike" kern="1200" cap="none" spc="150" normalizeH="0">
                <a:solidFill>
                  <a:schemeClr val="tx1">
                    <a:lumMod val="65000"/>
                    <a:lumOff val="35000"/>
                  </a:schemeClr>
                </a:solidFill>
                <a:uFillTx/>
                <a:latin typeface="Arial" charset="0"/>
                <a:ea typeface="微软雅黑"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charset="0"/>
                <a:ea typeface="微软雅黑"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charset="0"/>
                <a:ea typeface="微软雅黑"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charset="0"/>
                <a:ea typeface="微软雅黑"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charset="2"/>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charset="0"/>
                <a:ea typeface="微软雅黑"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charset="0"/>
                <a:ea typeface="微软雅黑"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charset="0"/>
                <a:ea typeface="微软雅黑" pitchFamily="3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charset="0"/>
          <a:ea typeface="微软雅黑"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charset="0"/>
        <a:buChar char="●"/>
        <a:defRPr sz="1800" u="none" strike="noStrike" kern="1200" cap="none" spc="150" normalizeH="0" baseline="0">
          <a:solidFill>
            <a:schemeClr val="tx1">
              <a:lumMod val="65000"/>
              <a:lumOff val="35000"/>
            </a:schemeClr>
          </a:solidFill>
          <a:uFillTx/>
          <a:latin typeface="Arial" charset="0"/>
          <a:ea typeface="微软雅黑"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charset="0"/>
          <a:ea typeface="微软雅黑"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charset="0"/>
        <a:buChar char="●"/>
        <a:defRPr sz="1600" u="none" strike="noStrike" kern="1200" cap="none" spc="150" normalizeH="0" baseline="0">
          <a:solidFill>
            <a:schemeClr val="tx1">
              <a:lumMod val="65000"/>
              <a:lumOff val="35000"/>
            </a:schemeClr>
          </a:solidFill>
          <a:uFillTx/>
          <a:latin typeface="Arial" charset="0"/>
          <a:ea typeface="微软雅黑"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charset="2"/>
        <a:buChar char=""/>
        <a:defRPr sz="1400" u="none" strike="noStrike" kern="1200" cap="none" spc="150" normalizeH="0" baseline="0">
          <a:solidFill>
            <a:schemeClr val="tx1">
              <a:lumMod val="65000"/>
              <a:lumOff val="35000"/>
            </a:schemeClr>
          </a:solidFill>
          <a:uFillTx/>
          <a:latin typeface="Arial" charset="0"/>
          <a:ea typeface="微软雅黑"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charset="0"/>
        <a:buChar char="•"/>
        <a:defRPr sz="1400" u="none" strike="noStrike" kern="1200" cap="none" spc="150" normalizeH="0" baseline="0">
          <a:solidFill>
            <a:schemeClr val="tx1">
              <a:lumMod val="65000"/>
              <a:lumOff val="35000"/>
            </a:schemeClr>
          </a:solidFill>
          <a:uFillTx/>
          <a:latin typeface="Arial" charset="0"/>
          <a:ea typeface="微软雅黑" pitchFamily="34" charset="-122"/>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13.jpeg"/><Relationship Id="rId1" Type="http://schemas.openxmlformats.org/officeDocument/2006/relationships/image" Target="../media/image12.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7.xml"/><Relationship Id="rId3" Type="http://schemas.microsoft.com/office/2007/relationships/hdphoto" Target="../media/image1.tiff"/><Relationship Id="rId2" Type="http://schemas.openxmlformats.org/officeDocument/2006/relationships/image" Target="../media/image15.png"/><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16.jpe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25.jpeg"/><Relationship Id="rId1" Type="http://schemas.openxmlformats.org/officeDocument/2006/relationships/image" Target="../media/image24.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27.jpeg"/><Relationship Id="rId1"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image" Target="../media/image33.jpeg"/><Relationship Id="rId1" Type="http://schemas.openxmlformats.org/officeDocument/2006/relationships/image" Target="../media/image32.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openxmlformats.org/officeDocument/2006/relationships/image" Target="../media/image35.jpeg"/><Relationship Id="rId1"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620688"/>
            <a:ext cx="976840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1"/>
          <p:cNvSpPr>
            <a:spLocks noGrp="1"/>
          </p:cNvSpPr>
          <p:nvPr/>
        </p:nvSpPr>
        <p:spPr>
          <a:xfrm>
            <a:off x="1348105" y="2032000"/>
            <a:ext cx="9713595" cy="30880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a:t>泰安事业部汇报报告</a:t>
            </a:r>
            <a:endParaRPr lang="zh-CN" altLang="en-US"/>
          </a:p>
          <a:p>
            <a:endParaRPr lang="zh-CN" altLang="en-US" sz="4000"/>
          </a:p>
          <a:p>
            <a:endParaRPr lang="zh-CN" altLang="en-US" sz="4000"/>
          </a:p>
          <a:p>
            <a:endParaRPr lang="zh-CN" altLang="en-US" sz="4000"/>
          </a:p>
          <a:p>
            <a:r>
              <a:rPr lang="en-US" altLang="zh-CN" sz="2800"/>
              <a:t>2019</a:t>
            </a:r>
            <a:r>
              <a:rPr lang="zh-CN" altLang="en-US" sz="2800"/>
              <a:t>年</a:t>
            </a:r>
            <a:r>
              <a:rPr lang="en-US" altLang="zh-CN" sz="2800"/>
              <a:t>5</a:t>
            </a:r>
            <a:r>
              <a:rPr lang="zh-CN" altLang="en-US" sz="2800"/>
              <a:t>月</a:t>
            </a:r>
            <a:r>
              <a:rPr lang="en-US" altLang="zh-CN" sz="2800"/>
              <a:t>4</a:t>
            </a:r>
            <a:r>
              <a:rPr lang="zh-CN" altLang="en-US" sz="2800"/>
              <a:t>日</a:t>
            </a:r>
            <a:endParaRPr lang="zh-CN" altLang="en-US" sz="2800"/>
          </a:p>
          <a:p>
            <a:endParaRPr lang="zh-CN" altLang="en-US" sz="28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3785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67460" y="1076236"/>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1.  </a:t>
            </a:r>
            <a:r>
              <a:rPr lang="zh-CN" altLang="en-US" sz="1600" b="1" dirty="0">
                <a:solidFill>
                  <a:srgbClr val="000000"/>
                </a:solidFill>
                <a:latin typeface="微软雅黑" pitchFamily="34" charset="-122"/>
                <a:ea typeface="微软雅黑" pitchFamily="34" charset="-122"/>
              </a:rPr>
              <a:t>基本情况</a:t>
            </a:r>
            <a:endParaRPr lang="zh-CN" altLang="en-US" sz="1600" b="1" dirty="0">
              <a:solidFill>
                <a:srgbClr val="000000"/>
              </a:solidFill>
              <a:latin typeface="微软雅黑" pitchFamily="34" charset="-122"/>
              <a:ea typeface="微软雅黑" pitchFamily="34" charset="-122"/>
            </a:endParaRPr>
          </a:p>
        </p:txBody>
      </p:sp>
      <p:grpSp>
        <p:nvGrpSpPr>
          <p:cNvPr id="6" name="组合 5"/>
          <p:cNvGrpSpPr/>
          <p:nvPr/>
        </p:nvGrpSpPr>
        <p:grpSpPr>
          <a:xfrm>
            <a:off x="2812415" y="951230"/>
            <a:ext cx="6130925" cy="4558665"/>
            <a:chOff x="4407" y="2244"/>
            <a:chExt cx="9655" cy="7179"/>
          </a:xfrm>
        </p:grpSpPr>
        <p:pic>
          <p:nvPicPr>
            <p:cNvPr id="5" name="Picture 2"/>
            <p:cNvPicPr>
              <a:picLocks noChangeAspect="1" noChangeArrowheads="1"/>
            </p:cNvPicPr>
            <p:nvPr/>
          </p:nvPicPr>
          <p:blipFill>
            <a:blip r:embed="rId1" cstate="print"/>
            <a:srcRect l="28688" t="29541" r="17245" b="856"/>
            <a:stretch>
              <a:fillRect/>
            </a:stretch>
          </p:blipFill>
          <p:spPr bwMode="auto">
            <a:xfrm>
              <a:off x="4407" y="2244"/>
              <a:ext cx="9636" cy="6311"/>
            </a:xfrm>
            <a:prstGeom prst="rect">
              <a:avLst/>
            </a:prstGeom>
            <a:solidFill>
              <a:schemeClr val="accent4">
                <a:lumMod val="75000"/>
                <a:alpha val="45000"/>
              </a:schemeClr>
            </a:solidFill>
            <a:ln>
              <a:solidFill>
                <a:schemeClr val="accent4">
                  <a:lumMod val="75000"/>
                </a:schemeClr>
              </a:solidFill>
            </a:ln>
          </p:spPr>
        </p:pic>
        <p:sp>
          <p:nvSpPr>
            <p:cNvPr id="66" name="任意多边形 65"/>
            <p:cNvSpPr/>
            <p:nvPr/>
          </p:nvSpPr>
          <p:spPr>
            <a:xfrm>
              <a:off x="4916" y="5102"/>
              <a:ext cx="5554" cy="2847"/>
            </a:xfrm>
            <a:custGeom>
              <a:avLst/>
              <a:gdLst>
                <a:gd name="connisteX0" fmla="*/ 927100 w 3378200"/>
                <a:gd name="connsiteY0" fmla="*/ 25400 h 1733550"/>
                <a:gd name="connisteX1" fmla="*/ 2622550 w 3378200"/>
                <a:gd name="connsiteY1" fmla="*/ 273050 h 1733550"/>
                <a:gd name="connisteX2" fmla="*/ 3378200 w 3378200"/>
                <a:gd name="connsiteY2" fmla="*/ 920750 h 1733550"/>
                <a:gd name="connisteX3" fmla="*/ 3117850 w 3378200"/>
                <a:gd name="connsiteY3" fmla="*/ 1257300 h 1733550"/>
                <a:gd name="connisteX4" fmla="*/ 1968500 w 3378200"/>
                <a:gd name="connsiteY4" fmla="*/ 1263650 h 1733550"/>
                <a:gd name="connisteX5" fmla="*/ 1054100 w 3378200"/>
                <a:gd name="connsiteY5" fmla="*/ 1428750 h 1733550"/>
                <a:gd name="connisteX6" fmla="*/ 552450 w 3378200"/>
                <a:gd name="connsiteY6" fmla="*/ 1733550 h 1733550"/>
                <a:gd name="connisteX7" fmla="*/ 0 w 3378200"/>
                <a:gd name="connsiteY7" fmla="*/ 1657350 h 1733550"/>
                <a:gd name="connisteX8" fmla="*/ 863600 w 3378200"/>
                <a:gd name="connsiteY8" fmla="*/ 0 h 1733550"/>
                <a:gd name="connisteX9" fmla="*/ 927100 w 3378200"/>
                <a:gd name="connsiteY9" fmla="*/ 25400 h 17335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3378200" h="1733550">
                  <a:moveTo>
                    <a:pt x="927100" y="25400"/>
                  </a:moveTo>
                  <a:lnTo>
                    <a:pt x="2622550" y="273050"/>
                  </a:lnTo>
                  <a:lnTo>
                    <a:pt x="3378200" y="920750"/>
                  </a:lnTo>
                  <a:lnTo>
                    <a:pt x="3117850" y="1257300"/>
                  </a:lnTo>
                  <a:lnTo>
                    <a:pt x="1968500" y="1263650"/>
                  </a:lnTo>
                  <a:lnTo>
                    <a:pt x="1054100" y="1428750"/>
                  </a:lnTo>
                  <a:lnTo>
                    <a:pt x="552450" y="1733550"/>
                  </a:lnTo>
                  <a:lnTo>
                    <a:pt x="0" y="1657350"/>
                  </a:lnTo>
                  <a:lnTo>
                    <a:pt x="863600" y="0"/>
                  </a:lnTo>
                  <a:lnTo>
                    <a:pt x="927100" y="25400"/>
                  </a:lnTo>
                  <a:close/>
                </a:path>
              </a:pathLst>
            </a:cu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p:nvSpPr>
          <p:spPr>
            <a:xfrm>
              <a:off x="10594" y="6472"/>
              <a:ext cx="3230" cy="1090"/>
            </a:xfrm>
            <a:custGeom>
              <a:avLst/>
              <a:gdLst>
                <a:gd name="connisteX0" fmla="*/ 177800 w 1835150"/>
                <a:gd name="connsiteY0" fmla="*/ 311150 h 692150"/>
                <a:gd name="connisteX1" fmla="*/ 527050 w 1835150"/>
                <a:gd name="connsiteY1" fmla="*/ 406400 h 692150"/>
                <a:gd name="connisteX2" fmla="*/ 1054100 w 1835150"/>
                <a:gd name="connsiteY2" fmla="*/ 361950 h 692150"/>
                <a:gd name="connisteX3" fmla="*/ 1282700 w 1835150"/>
                <a:gd name="connsiteY3" fmla="*/ 241300 h 692150"/>
                <a:gd name="connisteX4" fmla="*/ 1574800 w 1835150"/>
                <a:gd name="connsiteY4" fmla="*/ 0 h 692150"/>
                <a:gd name="connisteX5" fmla="*/ 1835150 w 1835150"/>
                <a:gd name="connsiteY5" fmla="*/ 165100 h 692150"/>
                <a:gd name="connisteX6" fmla="*/ 1682750 w 1835150"/>
                <a:gd name="connsiteY6" fmla="*/ 368300 h 692150"/>
                <a:gd name="connisteX7" fmla="*/ 1339850 w 1835150"/>
                <a:gd name="connsiteY7" fmla="*/ 577850 h 692150"/>
                <a:gd name="connisteX8" fmla="*/ 882650 w 1835150"/>
                <a:gd name="connsiteY8" fmla="*/ 679450 h 692150"/>
                <a:gd name="connisteX9" fmla="*/ 400050 w 1835150"/>
                <a:gd name="connsiteY9" fmla="*/ 692150 h 692150"/>
                <a:gd name="connisteX10" fmla="*/ 0 w 1835150"/>
                <a:gd name="connsiteY10" fmla="*/ 577850 h 692150"/>
                <a:gd name="connisteX11" fmla="*/ 177800 w 1835150"/>
                <a:gd name="connsiteY11" fmla="*/ 311150 h 6921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1835150" h="692150">
                  <a:moveTo>
                    <a:pt x="177800" y="311150"/>
                  </a:moveTo>
                  <a:lnTo>
                    <a:pt x="527050" y="406400"/>
                  </a:lnTo>
                  <a:lnTo>
                    <a:pt x="1054100" y="361950"/>
                  </a:lnTo>
                  <a:lnTo>
                    <a:pt x="1282700" y="241300"/>
                  </a:lnTo>
                  <a:lnTo>
                    <a:pt x="1574800" y="0"/>
                  </a:lnTo>
                  <a:lnTo>
                    <a:pt x="1835150" y="165100"/>
                  </a:lnTo>
                  <a:lnTo>
                    <a:pt x="1682750" y="368300"/>
                  </a:lnTo>
                  <a:lnTo>
                    <a:pt x="1339850" y="577850"/>
                  </a:lnTo>
                  <a:lnTo>
                    <a:pt x="882650" y="679450"/>
                  </a:lnTo>
                  <a:lnTo>
                    <a:pt x="400050" y="692150"/>
                  </a:lnTo>
                  <a:lnTo>
                    <a:pt x="0" y="577850"/>
                  </a:lnTo>
                  <a:lnTo>
                    <a:pt x="177800" y="311150"/>
                  </a:lnTo>
                  <a:close/>
                </a:path>
              </a:pathLst>
            </a:custGeom>
            <a:solidFill>
              <a:srgbClr val="7030A0">
                <a:alpha val="6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AutoShape 22"/>
            <p:cNvSpPr>
              <a:spLocks noChangeArrowheads="1"/>
            </p:cNvSpPr>
            <p:nvPr/>
          </p:nvSpPr>
          <p:spPr bwMode="auto">
            <a:xfrm>
              <a:off x="6517" y="2717"/>
              <a:ext cx="2776" cy="1172"/>
            </a:xfrm>
            <a:prstGeom prst="wedgeRoundRectCallout">
              <a:avLst>
                <a:gd name="adj1" fmla="val -675"/>
                <a:gd name="adj2" fmla="val 121853"/>
                <a:gd name="adj3" fmla="val 16667"/>
              </a:avLst>
            </a:prstGeom>
            <a:solidFill>
              <a:schemeClr val="tx1">
                <a:alpha val="98000"/>
              </a:schemeClr>
            </a:solidFill>
            <a:ln>
              <a:noFill/>
            </a:ln>
          </p:spPr>
          <p:txBody>
            <a:bodyPr/>
            <a:lstStyle/>
            <a:p>
              <a:pPr algn="ctr"/>
              <a:r>
                <a:rPr lang="en-US" altLang="zh-CN" sz="1200">
                  <a:solidFill>
                    <a:schemeClr val="bg1"/>
                  </a:solidFill>
                  <a:sym typeface="+mn-ea"/>
                </a:rPr>
                <a:t>B10</a:t>
              </a:r>
              <a:r>
                <a:rPr lang="zh-CN" altLang="en-US" sz="1200">
                  <a:solidFill>
                    <a:schemeClr val="bg1"/>
                  </a:solidFill>
                  <a:sym typeface="+mn-ea"/>
                </a:rPr>
                <a:t>地块：</a:t>
              </a:r>
              <a:r>
                <a:rPr lang="en-US" altLang="zh-CN" sz="1200">
                  <a:solidFill>
                    <a:schemeClr val="bg1"/>
                  </a:solidFill>
                  <a:sym typeface="+mn-ea"/>
                </a:rPr>
                <a:t>A1</a:t>
              </a:r>
              <a:r>
                <a:rPr lang="zh-CN" altLang="en-US" sz="1200">
                  <a:solidFill>
                    <a:schemeClr val="bg1"/>
                  </a:solidFill>
                  <a:sym typeface="+mn-ea"/>
                </a:rPr>
                <a:t>、</a:t>
              </a:r>
              <a:r>
                <a:rPr lang="en-US" altLang="zh-CN" sz="1200">
                  <a:solidFill>
                    <a:schemeClr val="bg1"/>
                  </a:solidFill>
                  <a:sym typeface="+mn-ea"/>
                </a:rPr>
                <a:t>A2</a:t>
              </a:r>
              <a:endParaRPr lang="en-US" altLang="zh-CN" sz="1200">
                <a:solidFill>
                  <a:schemeClr val="bg1"/>
                </a:solidFill>
                <a:sym typeface="+mn-ea"/>
              </a:endParaRPr>
            </a:p>
            <a:p>
              <a:pPr algn="ctr"/>
              <a:r>
                <a:rPr lang="en-US" altLang="zh-CN" sz="1200">
                  <a:solidFill>
                    <a:schemeClr val="bg1"/>
                  </a:solidFill>
                  <a:sym typeface="+mn-ea"/>
                </a:rPr>
                <a:t>(17</a:t>
              </a:r>
              <a:r>
                <a:rPr lang="zh-CN" altLang="en-US" sz="1200">
                  <a:solidFill>
                    <a:schemeClr val="bg1"/>
                  </a:solidFill>
                  <a:sym typeface="+mn-ea"/>
                </a:rPr>
                <a:t>层）</a:t>
              </a:r>
              <a:r>
                <a:rPr lang="en-US" altLang="zh-CN" sz="1200">
                  <a:solidFill>
                    <a:schemeClr val="bg1"/>
                  </a:solidFill>
                  <a:sym typeface="+mn-ea"/>
                </a:rPr>
                <a:t>A3</a:t>
              </a:r>
              <a:r>
                <a:rPr lang="zh-CN" altLang="en-US" sz="1200">
                  <a:solidFill>
                    <a:schemeClr val="bg1"/>
                  </a:solidFill>
                  <a:sym typeface="+mn-ea"/>
                </a:rPr>
                <a:t>（</a:t>
              </a:r>
              <a:r>
                <a:rPr lang="en-US" altLang="zh-CN" sz="1200">
                  <a:solidFill>
                    <a:schemeClr val="bg1"/>
                  </a:solidFill>
                  <a:sym typeface="+mn-ea"/>
                </a:rPr>
                <a:t>14</a:t>
              </a:r>
              <a:r>
                <a:rPr lang="zh-CN" altLang="en-US" sz="1200">
                  <a:solidFill>
                    <a:schemeClr val="bg1"/>
                  </a:solidFill>
                  <a:sym typeface="+mn-ea"/>
                </a:rPr>
                <a:t>层）</a:t>
              </a:r>
              <a:endParaRPr lang="en-US" altLang="zh-CN" sz="1200">
                <a:solidFill>
                  <a:schemeClr val="bg1"/>
                </a:solidFill>
              </a:endParaRPr>
            </a:p>
            <a:p>
              <a:pPr algn="ctr"/>
              <a:r>
                <a:rPr lang="zh-CN" altLang="en-US" sz="1200">
                  <a:solidFill>
                    <a:schemeClr val="bg1"/>
                  </a:solidFill>
                  <a:sym typeface="+mn-ea"/>
                </a:rPr>
                <a:t>建面</a:t>
              </a:r>
              <a:r>
                <a:rPr lang="en-US" altLang="zh-CN" sz="1200">
                  <a:solidFill>
                    <a:schemeClr val="bg1"/>
                  </a:solidFill>
                  <a:sym typeface="+mn-ea"/>
                </a:rPr>
                <a:t>2.9</a:t>
              </a:r>
              <a:r>
                <a:rPr lang="zh-CN" altLang="en-US" sz="1200">
                  <a:solidFill>
                    <a:schemeClr val="bg1"/>
                  </a:solidFill>
                  <a:sym typeface="+mn-ea"/>
                </a:rPr>
                <a:t>万平</a:t>
              </a:r>
              <a:endParaRPr lang="zh-CN" altLang="en-US" sz="1200">
                <a:solidFill>
                  <a:schemeClr val="bg1"/>
                </a:solidFill>
              </a:endParaRPr>
            </a:p>
            <a:p>
              <a:pPr algn="ctr"/>
              <a:r>
                <a:rPr lang="zh-CN" altLang="en-US" sz="1200">
                  <a:solidFill>
                    <a:schemeClr val="bg1"/>
                  </a:solidFill>
                  <a:sym typeface="+mn-ea"/>
                </a:rPr>
                <a:t>可售</a:t>
              </a:r>
              <a:r>
                <a:rPr lang="en-US" altLang="zh-CN" sz="1200">
                  <a:solidFill>
                    <a:schemeClr val="bg1"/>
                  </a:solidFill>
                  <a:sym typeface="+mn-ea"/>
                </a:rPr>
                <a:t>2.76</a:t>
              </a:r>
              <a:r>
                <a:rPr lang="zh-CN" altLang="en-US" sz="1200">
                  <a:solidFill>
                    <a:schemeClr val="bg1"/>
                  </a:solidFill>
                  <a:sym typeface="+mn-ea"/>
                </a:rPr>
                <a:t>万平</a:t>
              </a:r>
              <a:r>
                <a:rPr lang="zh-CN" altLang="en-US" sz="1200">
                  <a:sym typeface="+mn-ea"/>
                </a:rPr>
                <a:t>平</a:t>
              </a:r>
              <a:endParaRPr lang="en-US" altLang="zh-CN" sz="1200" b="1" dirty="0">
                <a:solidFill>
                  <a:schemeClr val="bg1"/>
                </a:solidFill>
                <a:latin typeface="+mn-ea"/>
                <a:cs typeface="Times New Roman" pitchFamily="18" charset="0"/>
              </a:endParaRPr>
            </a:p>
          </p:txBody>
        </p:sp>
        <p:sp>
          <p:nvSpPr>
            <p:cNvPr id="94" name="AutoShape 22"/>
            <p:cNvSpPr>
              <a:spLocks noChangeArrowheads="1"/>
            </p:cNvSpPr>
            <p:nvPr/>
          </p:nvSpPr>
          <p:spPr bwMode="auto">
            <a:xfrm>
              <a:off x="4407" y="6011"/>
              <a:ext cx="2905" cy="2220"/>
            </a:xfrm>
            <a:prstGeom prst="wedgeRoundRectCallout">
              <a:avLst>
                <a:gd name="adj1" fmla="val 81412"/>
                <a:gd name="adj2" fmla="val -58432"/>
                <a:gd name="adj3" fmla="val 16667"/>
              </a:avLst>
            </a:prstGeom>
            <a:solidFill>
              <a:schemeClr val="tx1">
                <a:alpha val="99000"/>
              </a:schemeClr>
            </a:solidFill>
            <a:ln>
              <a:noFill/>
            </a:ln>
          </p:spPr>
          <p:txBody>
            <a:bodyPr/>
            <a:lstStyle/>
            <a:p>
              <a:pPr algn="ctr"/>
              <a:r>
                <a:rPr lang="en-US" altLang="zh-CN" sz="1200">
                  <a:solidFill>
                    <a:schemeClr val="bg1"/>
                  </a:solidFill>
                  <a:sym typeface="+mn-ea"/>
                </a:rPr>
                <a:t>B08</a:t>
              </a:r>
              <a:r>
                <a:rPr lang="zh-CN" altLang="en-US" sz="1200">
                  <a:solidFill>
                    <a:schemeClr val="bg1"/>
                  </a:solidFill>
                  <a:sym typeface="+mn-ea"/>
                </a:rPr>
                <a:t>地块：</a:t>
              </a:r>
              <a:r>
                <a:rPr lang="en-US" altLang="zh-CN" sz="1200">
                  <a:solidFill>
                    <a:schemeClr val="bg1"/>
                  </a:solidFill>
                  <a:sym typeface="+mn-ea"/>
                </a:rPr>
                <a:t>A4-A19</a:t>
              </a:r>
              <a:endParaRPr lang="en-US" altLang="zh-CN" sz="1200">
                <a:solidFill>
                  <a:schemeClr val="bg1"/>
                </a:solidFill>
                <a:sym typeface="+mn-ea"/>
              </a:endParaRPr>
            </a:p>
            <a:p>
              <a:pPr algn="ctr"/>
              <a:r>
                <a:rPr lang="zh-CN" altLang="en-US" sz="1200">
                  <a:solidFill>
                    <a:schemeClr val="bg1"/>
                  </a:solidFill>
                  <a:sym typeface="+mn-ea"/>
                </a:rPr>
                <a:t>（</a:t>
              </a:r>
              <a:r>
                <a:rPr lang="en-US" altLang="zh-CN" sz="1200">
                  <a:solidFill>
                    <a:schemeClr val="bg1"/>
                  </a:solidFill>
                  <a:sym typeface="+mn-ea"/>
                </a:rPr>
                <a:t>5</a:t>
              </a:r>
              <a:r>
                <a:rPr lang="zh-CN" altLang="en-US" sz="1200">
                  <a:solidFill>
                    <a:schemeClr val="bg1"/>
                  </a:solidFill>
                  <a:sym typeface="+mn-ea"/>
                </a:rPr>
                <a:t>层、</a:t>
              </a:r>
              <a:r>
                <a:rPr lang="en-US" altLang="zh-CN" sz="1200">
                  <a:solidFill>
                    <a:schemeClr val="bg1"/>
                  </a:solidFill>
                  <a:sym typeface="+mn-ea"/>
                </a:rPr>
                <a:t>10</a:t>
              </a:r>
              <a:r>
                <a:rPr lang="zh-CN" altLang="en-US" sz="1200">
                  <a:solidFill>
                    <a:schemeClr val="bg1"/>
                  </a:solidFill>
                  <a:sym typeface="+mn-ea"/>
                </a:rPr>
                <a:t>层、</a:t>
              </a:r>
              <a:r>
                <a:rPr lang="en-US" altLang="zh-CN" sz="1200">
                  <a:solidFill>
                    <a:schemeClr val="bg1"/>
                  </a:solidFill>
                  <a:sym typeface="+mn-ea"/>
                </a:rPr>
                <a:t>17</a:t>
              </a:r>
              <a:r>
                <a:rPr lang="zh-CN" altLang="en-US" sz="1200">
                  <a:solidFill>
                    <a:schemeClr val="bg1"/>
                  </a:solidFill>
                  <a:sym typeface="+mn-ea"/>
                </a:rPr>
                <a:t>层）</a:t>
              </a:r>
              <a:endParaRPr lang="en-US" altLang="zh-CN" sz="1200">
                <a:solidFill>
                  <a:schemeClr val="bg1"/>
                </a:solidFill>
              </a:endParaRPr>
            </a:p>
            <a:p>
              <a:pPr algn="ctr"/>
              <a:r>
                <a:rPr lang="zh-CN" altLang="en-US" sz="1200">
                  <a:solidFill>
                    <a:schemeClr val="bg1"/>
                  </a:solidFill>
                  <a:sym typeface="+mn-ea"/>
                </a:rPr>
                <a:t>建面</a:t>
              </a:r>
              <a:r>
                <a:rPr lang="en-US" altLang="zh-CN" sz="1200">
                  <a:solidFill>
                    <a:schemeClr val="bg1"/>
                  </a:solidFill>
                  <a:sym typeface="+mn-ea"/>
                </a:rPr>
                <a:t>9.49</a:t>
              </a:r>
              <a:r>
                <a:rPr lang="zh-CN" altLang="en-US" sz="1200">
                  <a:solidFill>
                    <a:schemeClr val="bg1"/>
                  </a:solidFill>
                  <a:sym typeface="+mn-ea"/>
                </a:rPr>
                <a:t>万平</a:t>
              </a:r>
              <a:endParaRPr lang="zh-CN" altLang="en-US" sz="1200">
                <a:solidFill>
                  <a:schemeClr val="bg1"/>
                </a:solidFill>
              </a:endParaRPr>
            </a:p>
            <a:p>
              <a:pPr algn="ctr"/>
              <a:r>
                <a:rPr lang="zh-CN" altLang="en-US" sz="1200">
                  <a:solidFill>
                    <a:schemeClr val="bg1"/>
                  </a:solidFill>
                  <a:sym typeface="+mn-ea"/>
                </a:rPr>
                <a:t>可售</a:t>
              </a:r>
              <a:r>
                <a:rPr lang="en-US" altLang="zh-CN" sz="1200">
                  <a:solidFill>
                    <a:schemeClr val="bg1"/>
                  </a:solidFill>
                  <a:sym typeface="+mn-ea"/>
                </a:rPr>
                <a:t>9.49</a:t>
              </a:r>
              <a:r>
                <a:rPr lang="zh-CN" altLang="en-US" sz="1200">
                  <a:solidFill>
                    <a:schemeClr val="bg1"/>
                  </a:solidFill>
                  <a:sym typeface="+mn-ea"/>
                </a:rPr>
                <a:t>万平</a:t>
              </a:r>
              <a:endParaRPr lang="zh-CN" altLang="en-US" sz="1200">
                <a:solidFill>
                  <a:schemeClr val="bg1"/>
                </a:solidFill>
              </a:endParaRPr>
            </a:p>
            <a:p>
              <a:pPr algn="ctr"/>
              <a:r>
                <a:rPr lang="zh-CN" altLang="en-US" sz="1200">
                  <a:solidFill>
                    <a:schemeClr val="bg1"/>
                  </a:solidFill>
                  <a:sym typeface="+mn-ea"/>
                </a:rPr>
                <a:t>地下车库</a:t>
              </a:r>
              <a:endParaRPr lang="zh-CN" altLang="en-US" sz="1200">
                <a:solidFill>
                  <a:schemeClr val="bg1"/>
                </a:solidFill>
              </a:endParaRPr>
            </a:p>
            <a:p>
              <a:pPr algn="ctr"/>
              <a:r>
                <a:rPr lang="zh-CN" altLang="en-US" sz="1200">
                  <a:solidFill>
                    <a:schemeClr val="bg1"/>
                  </a:solidFill>
                  <a:sym typeface="+mn-ea"/>
                </a:rPr>
                <a:t>建面</a:t>
              </a:r>
              <a:r>
                <a:rPr lang="en-US" altLang="zh-CN" sz="1200">
                  <a:solidFill>
                    <a:schemeClr val="bg1"/>
                  </a:solidFill>
                  <a:sym typeface="+mn-ea"/>
                </a:rPr>
                <a:t>6.3</a:t>
              </a:r>
              <a:r>
                <a:rPr lang="zh-CN" altLang="en-US" sz="1200">
                  <a:solidFill>
                    <a:schemeClr val="bg1"/>
                  </a:solidFill>
                  <a:sym typeface="+mn-ea"/>
                </a:rPr>
                <a:t>万平</a:t>
              </a:r>
              <a:endParaRPr lang="zh-CN" altLang="en-US" sz="1200">
                <a:solidFill>
                  <a:schemeClr val="bg1"/>
                </a:solidFill>
                <a:sym typeface="+mn-ea"/>
              </a:endParaRPr>
            </a:p>
            <a:p>
              <a:pPr algn="ctr"/>
              <a:r>
                <a:rPr lang="zh-CN" altLang="en-US" sz="1200">
                  <a:solidFill>
                    <a:schemeClr val="bg1"/>
                  </a:solidFill>
                </a:rPr>
                <a:t>可售</a:t>
              </a:r>
              <a:r>
                <a:rPr lang="en-US" altLang="zh-CN" sz="1200">
                  <a:solidFill>
                    <a:schemeClr val="bg1"/>
                  </a:solidFill>
                </a:rPr>
                <a:t>5.6</a:t>
              </a:r>
              <a:r>
                <a:rPr lang="zh-CN" altLang="en-US" sz="1200">
                  <a:solidFill>
                    <a:schemeClr val="bg1"/>
                  </a:solidFill>
                </a:rPr>
                <a:t>万平</a:t>
              </a:r>
              <a:endParaRPr lang="zh-CN" altLang="en-US" sz="1200"/>
            </a:p>
            <a:p>
              <a:pPr algn="ctr"/>
              <a:endParaRPr lang="en-US" altLang="zh-CN" sz="1200" b="1" dirty="0">
                <a:solidFill>
                  <a:schemeClr val="bg1"/>
                </a:solidFill>
                <a:latin typeface="+mn-ea"/>
                <a:cs typeface="Times New Roman" pitchFamily="18" charset="0"/>
              </a:endParaRPr>
            </a:p>
          </p:txBody>
        </p:sp>
        <p:sp>
          <p:nvSpPr>
            <p:cNvPr id="15" name="任意多边形 14"/>
            <p:cNvSpPr/>
            <p:nvPr/>
          </p:nvSpPr>
          <p:spPr>
            <a:xfrm>
              <a:off x="12090" y="3831"/>
              <a:ext cx="1972" cy="2542"/>
            </a:xfrm>
            <a:custGeom>
              <a:avLst/>
              <a:gdLst>
                <a:gd name="connisteX0" fmla="*/ 69850 w 1252220"/>
                <a:gd name="connsiteY0" fmla="*/ 626110 h 1614170"/>
                <a:gd name="connisteX1" fmla="*/ 431165 w 1252220"/>
                <a:gd name="connsiteY1" fmla="*/ 1614170 h 1614170"/>
                <a:gd name="connisteX2" fmla="*/ 1238250 w 1252220"/>
                <a:gd name="connsiteY2" fmla="*/ 1475105 h 1614170"/>
                <a:gd name="connisteX3" fmla="*/ 1252220 w 1252220"/>
                <a:gd name="connsiteY3" fmla="*/ 0 h 1614170"/>
                <a:gd name="connisteX4" fmla="*/ 668020 w 1252220"/>
                <a:gd name="connsiteY4" fmla="*/ 334010 h 1614170"/>
                <a:gd name="connisteX5" fmla="*/ 0 w 1252220"/>
                <a:gd name="connsiteY5" fmla="*/ 598170 h 1614170"/>
                <a:gd name="connisteX6" fmla="*/ 69850 w 1252220"/>
                <a:gd name="connsiteY6" fmla="*/ 584835 h 16141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1252220" h="1614170">
                  <a:moveTo>
                    <a:pt x="69850" y="626110"/>
                  </a:moveTo>
                  <a:lnTo>
                    <a:pt x="431165" y="1614170"/>
                  </a:lnTo>
                  <a:lnTo>
                    <a:pt x="1238250" y="1475105"/>
                  </a:lnTo>
                  <a:lnTo>
                    <a:pt x="1252220" y="0"/>
                  </a:lnTo>
                  <a:lnTo>
                    <a:pt x="668020" y="334010"/>
                  </a:lnTo>
                  <a:lnTo>
                    <a:pt x="0" y="598170"/>
                  </a:lnTo>
                  <a:lnTo>
                    <a:pt x="69850" y="584835"/>
                  </a:lnTo>
                </a:path>
              </a:pathLst>
            </a:custGeom>
            <a:solidFill>
              <a:srgbClr val="7030A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a:off x="9379" y="4733"/>
              <a:ext cx="1881" cy="1904"/>
            </a:xfrm>
            <a:custGeom>
              <a:avLst/>
              <a:gdLst>
                <a:gd name="connisteX0" fmla="*/ 73660 w 1194435"/>
                <a:gd name="connsiteY0" fmla="*/ 0 h 1209040"/>
                <a:gd name="connisteX1" fmla="*/ 471805 w 1194435"/>
                <a:gd name="connsiteY1" fmla="*/ 14605 h 1209040"/>
                <a:gd name="connisteX2" fmla="*/ 398145 w 1194435"/>
                <a:gd name="connsiteY2" fmla="*/ 324485 h 1209040"/>
                <a:gd name="connisteX3" fmla="*/ 589915 w 1194435"/>
                <a:gd name="connsiteY3" fmla="*/ 516255 h 1209040"/>
                <a:gd name="connisteX4" fmla="*/ 929005 w 1194435"/>
                <a:gd name="connsiteY4" fmla="*/ 825500 h 1209040"/>
                <a:gd name="connisteX5" fmla="*/ 1194435 w 1194435"/>
                <a:gd name="connsiteY5" fmla="*/ 1002665 h 1209040"/>
                <a:gd name="connisteX6" fmla="*/ 1017270 w 1194435"/>
                <a:gd name="connsiteY6" fmla="*/ 1209040 h 1209040"/>
                <a:gd name="connisteX7" fmla="*/ 737235 w 1194435"/>
                <a:gd name="connsiteY7" fmla="*/ 1179195 h 1209040"/>
                <a:gd name="connisteX8" fmla="*/ 0 w 1194435"/>
                <a:gd name="connsiteY8" fmla="*/ 486410 h 1209040"/>
                <a:gd name="connisteX9" fmla="*/ 73660 w 1194435"/>
                <a:gd name="connsiteY9" fmla="*/ 0 h 12090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1194435" h="1209040">
                  <a:moveTo>
                    <a:pt x="73660" y="0"/>
                  </a:moveTo>
                  <a:lnTo>
                    <a:pt x="471805" y="14605"/>
                  </a:lnTo>
                  <a:lnTo>
                    <a:pt x="398145" y="324485"/>
                  </a:lnTo>
                  <a:lnTo>
                    <a:pt x="589915" y="516255"/>
                  </a:lnTo>
                  <a:lnTo>
                    <a:pt x="929005" y="825500"/>
                  </a:lnTo>
                  <a:lnTo>
                    <a:pt x="1194435" y="1002665"/>
                  </a:lnTo>
                  <a:lnTo>
                    <a:pt x="1017270" y="1209040"/>
                  </a:lnTo>
                  <a:lnTo>
                    <a:pt x="737235" y="1179195"/>
                  </a:lnTo>
                  <a:lnTo>
                    <a:pt x="0" y="486410"/>
                  </a:lnTo>
                  <a:lnTo>
                    <a:pt x="73660" y="0"/>
                  </a:lnTo>
                  <a:close/>
                </a:path>
              </a:pathLst>
            </a:custGeom>
            <a:solidFill>
              <a:srgbClr val="7030A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AutoShape 22"/>
            <p:cNvSpPr>
              <a:spLocks noChangeArrowheads="1"/>
            </p:cNvSpPr>
            <p:nvPr/>
          </p:nvSpPr>
          <p:spPr bwMode="auto">
            <a:xfrm>
              <a:off x="7205" y="8092"/>
              <a:ext cx="2348" cy="1331"/>
            </a:xfrm>
            <a:prstGeom prst="wedgeRoundRectCallout">
              <a:avLst>
                <a:gd name="adj1" fmla="val 133177"/>
                <a:gd name="adj2" fmla="val -119206"/>
                <a:gd name="adj3" fmla="val 16667"/>
              </a:avLst>
            </a:prstGeom>
            <a:solidFill>
              <a:schemeClr val="tx1">
                <a:alpha val="99000"/>
              </a:schemeClr>
            </a:solidFill>
            <a:ln>
              <a:noFill/>
            </a:ln>
          </p:spPr>
          <p:txBody>
            <a:bodyPr/>
            <a:lstStyle/>
            <a:p>
              <a:pPr algn="ctr"/>
              <a:r>
                <a:rPr lang="en-US" altLang="zh-CN" sz="1200">
                  <a:solidFill>
                    <a:schemeClr val="bg1"/>
                  </a:solidFill>
                  <a:sym typeface="+mn-ea"/>
                </a:rPr>
                <a:t>B08</a:t>
              </a:r>
              <a:r>
                <a:rPr lang="zh-CN" altLang="en-US" sz="1200">
                  <a:solidFill>
                    <a:schemeClr val="bg1"/>
                  </a:solidFill>
                  <a:sym typeface="+mn-ea"/>
                </a:rPr>
                <a:t>地块：</a:t>
              </a:r>
              <a:r>
                <a:rPr lang="en-US" altLang="zh-CN" sz="1200">
                  <a:solidFill>
                    <a:schemeClr val="bg1"/>
                  </a:solidFill>
                  <a:sym typeface="+mn-ea"/>
                </a:rPr>
                <a:t>E4-E7</a:t>
              </a:r>
              <a:endParaRPr lang="en-US" altLang="zh-CN" sz="1200">
                <a:solidFill>
                  <a:schemeClr val="bg1"/>
                </a:solidFill>
                <a:sym typeface="+mn-ea"/>
              </a:endParaRPr>
            </a:p>
            <a:p>
              <a:pPr algn="ctr"/>
              <a:r>
                <a:rPr lang="zh-CN" altLang="en-US" sz="1200">
                  <a:solidFill>
                    <a:schemeClr val="bg1"/>
                  </a:solidFill>
                  <a:sym typeface="+mn-ea"/>
                </a:rPr>
                <a:t>（</a:t>
              </a:r>
              <a:r>
                <a:rPr lang="en-US" altLang="zh-CN" sz="1200">
                  <a:solidFill>
                    <a:schemeClr val="bg1"/>
                  </a:solidFill>
                  <a:sym typeface="+mn-ea"/>
                </a:rPr>
                <a:t>3</a:t>
              </a:r>
              <a:r>
                <a:rPr lang="zh-CN" altLang="en-US" sz="1200">
                  <a:solidFill>
                    <a:schemeClr val="bg1"/>
                  </a:solidFill>
                  <a:sym typeface="+mn-ea"/>
                </a:rPr>
                <a:t>层别墅）</a:t>
              </a:r>
              <a:endParaRPr lang="en-US" altLang="zh-CN" sz="1200">
                <a:solidFill>
                  <a:schemeClr val="bg1"/>
                </a:solidFill>
              </a:endParaRPr>
            </a:p>
            <a:p>
              <a:pPr algn="ctr"/>
              <a:r>
                <a:rPr lang="zh-CN" altLang="en-US" sz="1200">
                  <a:solidFill>
                    <a:schemeClr val="bg1"/>
                  </a:solidFill>
                  <a:sym typeface="+mn-ea"/>
                </a:rPr>
                <a:t>建面</a:t>
              </a:r>
              <a:r>
                <a:rPr lang="en-US" altLang="zh-CN" sz="1200">
                  <a:solidFill>
                    <a:schemeClr val="bg1"/>
                  </a:solidFill>
                  <a:sym typeface="+mn-ea"/>
                </a:rPr>
                <a:t>0.45</a:t>
              </a:r>
              <a:r>
                <a:rPr lang="zh-CN" altLang="en-US" sz="1200">
                  <a:solidFill>
                    <a:schemeClr val="bg1"/>
                  </a:solidFill>
                  <a:sym typeface="+mn-ea"/>
                </a:rPr>
                <a:t>万平</a:t>
              </a:r>
              <a:endParaRPr lang="zh-CN" altLang="en-US" sz="1200">
                <a:solidFill>
                  <a:schemeClr val="bg1"/>
                </a:solidFill>
              </a:endParaRPr>
            </a:p>
            <a:p>
              <a:pPr algn="ctr"/>
              <a:r>
                <a:rPr lang="zh-CN" altLang="en-US" sz="1200">
                  <a:solidFill>
                    <a:schemeClr val="bg1"/>
                  </a:solidFill>
                  <a:sym typeface="+mn-ea"/>
                </a:rPr>
                <a:t>可售</a:t>
              </a:r>
              <a:r>
                <a:rPr lang="en-US" altLang="zh-CN" sz="1200">
                  <a:solidFill>
                    <a:schemeClr val="bg1"/>
                  </a:solidFill>
                  <a:sym typeface="+mn-ea"/>
                </a:rPr>
                <a:t>0.45</a:t>
              </a:r>
              <a:r>
                <a:rPr lang="zh-CN" altLang="en-US" sz="1200">
                  <a:solidFill>
                    <a:schemeClr val="bg1"/>
                  </a:solidFill>
                  <a:sym typeface="+mn-ea"/>
                </a:rPr>
                <a:t>万平</a:t>
              </a:r>
              <a:endParaRPr lang="zh-CN" altLang="en-US" sz="1200"/>
            </a:p>
            <a:p>
              <a:pPr algn="ctr"/>
              <a:endParaRPr lang="en-US" altLang="zh-CN" sz="1200" b="1" dirty="0">
                <a:solidFill>
                  <a:schemeClr val="bg1"/>
                </a:solidFill>
                <a:latin typeface="+mn-ea"/>
                <a:cs typeface="Times New Roman" pitchFamily="18" charset="0"/>
              </a:endParaRPr>
            </a:p>
          </p:txBody>
        </p:sp>
        <p:sp>
          <p:nvSpPr>
            <p:cNvPr id="44" name="矩形 43"/>
            <p:cNvSpPr/>
            <p:nvPr/>
          </p:nvSpPr>
          <p:spPr>
            <a:xfrm>
              <a:off x="9512" y="3537"/>
              <a:ext cx="4045" cy="1750"/>
            </a:xfrm>
            <a:prstGeom prst="rect">
              <a:avLst/>
            </a:prstGeom>
            <a:solidFill>
              <a:schemeClr val="accent4">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400">
                  <a:solidFill>
                    <a:schemeClr val="tx1"/>
                  </a:solidFill>
                </a:rPr>
                <a:t>B08</a:t>
              </a:r>
              <a:r>
                <a:rPr lang="zh-CN" altLang="en-US" sz="1400">
                  <a:solidFill>
                    <a:schemeClr val="tx1"/>
                  </a:solidFill>
                </a:rPr>
                <a:t>、</a:t>
              </a:r>
              <a:r>
                <a:rPr lang="en-US" altLang="zh-CN" sz="1400">
                  <a:solidFill>
                    <a:schemeClr val="tx1"/>
                  </a:solidFill>
                </a:rPr>
                <a:t>10:C1-C33/B1-B23/E1-E3</a:t>
              </a:r>
              <a:endParaRPr lang="en-US" altLang="zh-CN" sz="1400">
                <a:solidFill>
                  <a:schemeClr val="tx1"/>
                </a:solidFill>
              </a:endParaRPr>
            </a:p>
            <a:p>
              <a:pPr algn="ctr"/>
              <a:r>
                <a:rPr lang="zh-CN" altLang="en-US" sz="1400">
                  <a:solidFill>
                    <a:schemeClr val="tx1"/>
                  </a:solidFill>
                </a:rPr>
                <a:t>（</a:t>
              </a:r>
              <a:r>
                <a:rPr lang="en-US" altLang="zh-CN" sz="1400">
                  <a:solidFill>
                    <a:schemeClr val="tx1"/>
                  </a:solidFill>
                </a:rPr>
                <a:t>3</a:t>
              </a:r>
              <a:r>
                <a:rPr lang="zh-CN" altLang="en-US" sz="1400">
                  <a:solidFill>
                    <a:schemeClr val="tx1"/>
                  </a:solidFill>
                </a:rPr>
                <a:t>层和</a:t>
              </a:r>
              <a:r>
                <a:rPr lang="en-US" altLang="zh-CN" sz="1400">
                  <a:solidFill>
                    <a:schemeClr val="tx1"/>
                  </a:solidFill>
                </a:rPr>
                <a:t>4</a:t>
              </a:r>
              <a:r>
                <a:rPr lang="zh-CN" altLang="en-US" sz="1400">
                  <a:solidFill>
                    <a:schemeClr val="tx1"/>
                  </a:solidFill>
                </a:rPr>
                <a:t>层别墅）</a:t>
              </a:r>
              <a:endParaRPr lang="en-US" altLang="zh-CN" sz="1400">
                <a:solidFill>
                  <a:schemeClr val="tx1"/>
                </a:solidFill>
              </a:endParaRPr>
            </a:p>
            <a:p>
              <a:pPr algn="ctr"/>
              <a:r>
                <a:rPr lang="zh-CN" altLang="en-US" sz="1400">
                  <a:solidFill>
                    <a:schemeClr val="tx1"/>
                  </a:solidFill>
                </a:rPr>
                <a:t>建面</a:t>
              </a:r>
              <a:r>
                <a:rPr lang="en-US" altLang="zh-CN" sz="1400">
                  <a:solidFill>
                    <a:schemeClr val="tx1"/>
                  </a:solidFill>
                </a:rPr>
                <a:t>4.84</a:t>
              </a:r>
              <a:r>
                <a:rPr lang="zh-CN" altLang="en-US" sz="1400">
                  <a:solidFill>
                    <a:schemeClr val="tx1"/>
                  </a:solidFill>
                </a:rPr>
                <a:t>万平</a:t>
              </a:r>
              <a:endParaRPr lang="zh-CN" altLang="en-US" sz="1400">
                <a:solidFill>
                  <a:schemeClr val="tx1"/>
                </a:solidFill>
              </a:endParaRPr>
            </a:p>
            <a:p>
              <a:pPr algn="ctr"/>
              <a:r>
                <a:rPr lang="zh-CN" altLang="en-US" sz="1400">
                  <a:solidFill>
                    <a:schemeClr val="tx1"/>
                  </a:solidFill>
                </a:rPr>
                <a:t>可售</a:t>
              </a:r>
              <a:r>
                <a:rPr lang="en-US" altLang="zh-CN" sz="1400">
                  <a:solidFill>
                    <a:schemeClr val="tx1"/>
                  </a:solidFill>
                </a:rPr>
                <a:t>4.58</a:t>
              </a:r>
              <a:r>
                <a:rPr lang="zh-CN" altLang="en-US" sz="1400">
                  <a:solidFill>
                    <a:schemeClr val="tx1"/>
                  </a:solidFill>
                </a:rPr>
                <a:t>万平</a:t>
              </a:r>
              <a:endParaRPr lang="zh-CN" altLang="en-US" sz="1400">
                <a:solidFill>
                  <a:schemeClr val="tx1"/>
                </a:solidFill>
              </a:endParaRPr>
            </a:p>
          </p:txBody>
        </p:sp>
      </p:grpSp>
      <p:sp>
        <p:nvSpPr>
          <p:cNvPr id="12" name="文本框 11"/>
          <p:cNvSpPr txBox="1"/>
          <p:nvPr/>
        </p:nvSpPr>
        <p:spPr>
          <a:xfrm>
            <a:off x="6532245" y="5141595"/>
            <a:ext cx="1612265" cy="368300"/>
          </a:xfrm>
          <a:prstGeom prst="rect">
            <a:avLst/>
          </a:prstGeom>
          <a:noFill/>
        </p:spPr>
        <p:txBody>
          <a:bodyPr wrap="square" rtlCol="0">
            <a:spAutoFit/>
          </a:bodyPr>
          <a:lstStyle/>
          <a:p>
            <a:r>
              <a:rPr lang="en-US" altLang="zh-CN"/>
              <a:t>B</a:t>
            </a:r>
            <a:r>
              <a:rPr lang="en-US"/>
              <a:t>08</a:t>
            </a:r>
            <a:r>
              <a:rPr lang="zh-CN" altLang="en-US"/>
              <a:t>、</a:t>
            </a:r>
            <a:r>
              <a:rPr lang="en-US"/>
              <a:t>10</a:t>
            </a:r>
            <a:r>
              <a:rPr lang="zh-CN" altLang="en-US"/>
              <a:t>地块</a:t>
            </a:r>
            <a:endParaRPr lang="zh-CN"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3785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67460" y="1076236"/>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1.  </a:t>
            </a:r>
            <a:r>
              <a:rPr lang="zh-CN" altLang="en-US" sz="1600" b="1" dirty="0">
                <a:solidFill>
                  <a:srgbClr val="000000"/>
                </a:solidFill>
                <a:latin typeface="微软雅黑" pitchFamily="34" charset="-122"/>
                <a:ea typeface="微软雅黑" pitchFamily="34" charset="-122"/>
              </a:rPr>
              <a:t>基本情况</a:t>
            </a:r>
            <a:endParaRPr lang="zh-CN" altLang="en-US" sz="1600" b="1" dirty="0">
              <a:solidFill>
                <a:srgbClr val="000000"/>
              </a:solidFill>
              <a:latin typeface="微软雅黑" pitchFamily="34" charset="-122"/>
              <a:ea typeface="微软雅黑" pitchFamily="34" charset="-122"/>
            </a:endParaRPr>
          </a:p>
        </p:txBody>
      </p:sp>
      <p:grpSp>
        <p:nvGrpSpPr>
          <p:cNvPr id="3" name="组合 2"/>
          <p:cNvGrpSpPr/>
          <p:nvPr/>
        </p:nvGrpSpPr>
        <p:grpSpPr>
          <a:xfrm>
            <a:off x="323215" y="1258570"/>
            <a:ext cx="6002020" cy="4081780"/>
            <a:chOff x="509" y="1982"/>
            <a:chExt cx="9452" cy="6428"/>
          </a:xfrm>
        </p:grpSpPr>
        <p:pic>
          <p:nvPicPr>
            <p:cNvPr id="7" name="图片 6"/>
            <p:cNvPicPr>
              <a:picLocks noChangeAspect="1"/>
            </p:cNvPicPr>
            <p:nvPr/>
          </p:nvPicPr>
          <p:blipFill>
            <a:blip r:embed="rId1" cstate="print"/>
            <a:stretch>
              <a:fillRect/>
            </a:stretch>
          </p:blipFill>
          <p:spPr>
            <a:xfrm>
              <a:off x="509" y="2245"/>
              <a:ext cx="9452" cy="6165"/>
            </a:xfrm>
            <a:prstGeom prst="rect">
              <a:avLst/>
            </a:prstGeom>
          </p:spPr>
        </p:pic>
        <p:sp>
          <p:nvSpPr>
            <p:cNvPr id="8" name="任意多边形 7"/>
            <p:cNvSpPr/>
            <p:nvPr/>
          </p:nvSpPr>
          <p:spPr>
            <a:xfrm rot="300000">
              <a:off x="1372" y="2270"/>
              <a:ext cx="6735" cy="3146"/>
            </a:xfrm>
            <a:custGeom>
              <a:avLst/>
              <a:gdLst>
                <a:gd name="connisteX0" fmla="*/ 895350 w 4276725"/>
                <a:gd name="connsiteY0" fmla="*/ 0 h 1790700"/>
                <a:gd name="connisteX1" fmla="*/ 4276725 w 4276725"/>
                <a:gd name="connsiteY1" fmla="*/ 438150 h 1790700"/>
                <a:gd name="connisteX2" fmla="*/ 3810000 w 4276725"/>
                <a:gd name="connsiteY2" fmla="*/ 1123950 h 1790700"/>
                <a:gd name="connisteX3" fmla="*/ 1000125 w 4276725"/>
                <a:gd name="connsiteY3" fmla="*/ 1790700 h 1790700"/>
                <a:gd name="connisteX4" fmla="*/ 0 w 4276725"/>
                <a:gd name="connsiteY4" fmla="*/ 1724025 h 1790700"/>
                <a:gd name="connisteX5" fmla="*/ 895350 w 4276725"/>
                <a:gd name="connsiteY5" fmla="*/ 0 h 1790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4276725" h="1790700">
                  <a:moveTo>
                    <a:pt x="895350" y="0"/>
                  </a:moveTo>
                  <a:lnTo>
                    <a:pt x="4276725" y="438150"/>
                  </a:lnTo>
                  <a:lnTo>
                    <a:pt x="3810000" y="1123950"/>
                  </a:lnTo>
                  <a:lnTo>
                    <a:pt x="1000125" y="1790700"/>
                  </a:lnTo>
                  <a:lnTo>
                    <a:pt x="0" y="1724025"/>
                  </a:lnTo>
                  <a:lnTo>
                    <a:pt x="895350" y="0"/>
                  </a:lnTo>
                  <a:close/>
                </a:path>
              </a:pathLst>
            </a:cu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355" y="1982"/>
              <a:ext cx="2162" cy="13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a:solidFill>
                    <a:schemeClr val="tx1"/>
                  </a:solidFill>
                </a:rPr>
                <a:t>C02</a:t>
              </a:r>
              <a:r>
                <a:rPr lang="zh-CN" altLang="en-US" sz="1400">
                  <a:solidFill>
                    <a:schemeClr val="tx1"/>
                  </a:solidFill>
                </a:rPr>
                <a:t>酒店</a:t>
              </a:r>
              <a:endParaRPr lang="zh-CN" altLang="en-US" sz="1400">
                <a:solidFill>
                  <a:schemeClr val="tx1"/>
                </a:solidFill>
              </a:endParaRPr>
            </a:p>
            <a:p>
              <a:pPr algn="ctr"/>
              <a:r>
                <a:rPr lang="zh-CN" altLang="en-US" sz="1400">
                  <a:solidFill>
                    <a:schemeClr val="tx1"/>
                  </a:solidFill>
                </a:rPr>
                <a:t>建面</a:t>
              </a:r>
              <a:r>
                <a:rPr lang="en-US" altLang="zh-CN" sz="1400">
                  <a:solidFill>
                    <a:schemeClr val="tx1"/>
                  </a:solidFill>
                </a:rPr>
                <a:t>6.39</a:t>
              </a:r>
              <a:r>
                <a:rPr lang="zh-CN" altLang="en-US" sz="1400">
                  <a:solidFill>
                    <a:schemeClr val="tx1"/>
                  </a:solidFill>
                </a:rPr>
                <a:t>万平</a:t>
              </a:r>
              <a:endParaRPr lang="zh-CN" altLang="en-US" sz="1400">
                <a:solidFill>
                  <a:schemeClr val="tx1"/>
                </a:solidFill>
              </a:endParaRPr>
            </a:p>
            <a:p>
              <a:pPr algn="ctr"/>
              <a:r>
                <a:rPr lang="zh-CN" altLang="en-US" sz="1400">
                  <a:solidFill>
                    <a:schemeClr val="tx1"/>
                  </a:solidFill>
                </a:rPr>
                <a:t>装修完成</a:t>
              </a:r>
              <a:r>
                <a:rPr lang="en-US" altLang="zh-CN" sz="1400">
                  <a:solidFill>
                    <a:schemeClr val="tx1"/>
                  </a:solidFill>
                </a:rPr>
                <a:t>80%</a:t>
              </a:r>
              <a:endParaRPr lang="zh-CN" altLang="en-US" sz="1400">
                <a:solidFill>
                  <a:schemeClr val="tx1"/>
                </a:solidFill>
              </a:endParaRPr>
            </a:p>
            <a:p>
              <a:pPr algn="ctr"/>
              <a:r>
                <a:rPr lang="zh-CN" altLang="en-US" sz="1400">
                  <a:solidFill>
                    <a:schemeClr val="tx1"/>
                  </a:solidFill>
                </a:rPr>
                <a:t>自持</a:t>
              </a:r>
              <a:endParaRPr lang="zh-CN" altLang="en-US" sz="1400">
                <a:solidFill>
                  <a:schemeClr val="tx1"/>
                </a:solidFill>
              </a:endParaRPr>
            </a:p>
          </p:txBody>
        </p:sp>
      </p:grpSp>
      <p:sp>
        <p:nvSpPr>
          <p:cNvPr id="9" name="文本框 8"/>
          <p:cNvSpPr txBox="1"/>
          <p:nvPr/>
        </p:nvSpPr>
        <p:spPr>
          <a:xfrm>
            <a:off x="667385" y="5340350"/>
            <a:ext cx="2200910" cy="368300"/>
          </a:xfrm>
          <a:prstGeom prst="rect">
            <a:avLst/>
          </a:prstGeom>
          <a:noFill/>
        </p:spPr>
        <p:txBody>
          <a:bodyPr wrap="square" rtlCol="0">
            <a:spAutoFit/>
          </a:bodyPr>
          <a:lstStyle/>
          <a:p>
            <a:r>
              <a:rPr lang="en-US" altLang="zh-CN"/>
              <a:t>C02</a:t>
            </a:r>
            <a:r>
              <a:rPr lang="zh-CN" altLang="en-US"/>
              <a:t>（酒店）地块</a:t>
            </a:r>
            <a:endParaRPr lang="zh-CN" altLang="en-US"/>
          </a:p>
        </p:txBody>
      </p:sp>
      <p:grpSp>
        <p:nvGrpSpPr>
          <p:cNvPr id="23" name="组合 22"/>
          <p:cNvGrpSpPr/>
          <p:nvPr/>
        </p:nvGrpSpPr>
        <p:grpSpPr>
          <a:xfrm>
            <a:off x="6439535" y="1424940"/>
            <a:ext cx="5267960" cy="4538980"/>
            <a:chOff x="10185" y="2244"/>
            <a:chExt cx="8296" cy="7148"/>
          </a:xfrm>
        </p:grpSpPr>
        <p:pic>
          <p:nvPicPr>
            <p:cNvPr id="24" name="Picture 2"/>
            <p:cNvPicPr>
              <a:picLocks noChangeAspect="1" noChangeArrowheads="1"/>
            </p:cNvPicPr>
            <p:nvPr/>
          </p:nvPicPr>
          <p:blipFill>
            <a:blip r:embed="rId2" cstate="print"/>
            <a:srcRect l="3395" t="40211" r="54369" b="856"/>
            <a:stretch>
              <a:fillRect/>
            </a:stretch>
          </p:blipFill>
          <p:spPr bwMode="auto">
            <a:xfrm>
              <a:off x="10185" y="2244"/>
              <a:ext cx="8297" cy="6186"/>
            </a:xfrm>
            <a:prstGeom prst="rect">
              <a:avLst/>
            </a:prstGeom>
          </p:spPr>
        </p:pic>
        <p:grpSp>
          <p:nvGrpSpPr>
            <p:cNvPr id="25" name="组合 24"/>
            <p:cNvGrpSpPr/>
            <p:nvPr/>
          </p:nvGrpSpPr>
          <p:grpSpPr>
            <a:xfrm>
              <a:off x="10185" y="2244"/>
              <a:ext cx="7144" cy="7149"/>
              <a:chOff x="10185" y="2244"/>
              <a:chExt cx="7144" cy="7149"/>
            </a:xfrm>
          </p:grpSpPr>
          <p:sp>
            <p:nvSpPr>
              <p:cNvPr id="26" name="任意多边形 25"/>
              <p:cNvSpPr/>
              <p:nvPr/>
            </p:nvSpPr>
            <p:spPr>
              <a:xfrm>
                <a:off x="10185" y="3713"/>
                <a:ext cx="7144" cy="4181"/>
              </a:xfrm>
              <a:custGeom>
                <a:avLst/>
                <a:gdLst>
                  <a:gd name="connisteX0" fmla="*/ 1476375 w 4536440"/>
                  <a:gd name="connsiteY0" fmla="*/ 0 h 2654935"/>
                  <a:gd name="connisteX1" fmla="*/ 4536440 w 4536440"/>
                  <a:gd name="connsiteY1" fmla="*/ 201930 h 2654935"/>
                  <a:gd name="connisteX2" fmla="*/ 3083560 w 4536440"/>
                  <a:gd name="connsiteY2" fmla="*/ 2654935 h 2654935"/>
                  <a:gd name="connisteX3" fmla="*/ 2155190 w 4536440"/>
                  <a:gd name="connsiteY3" fmla="*/ 2571750 h 2654935"/>
                  <a:gd name="connisteX4" fmla="*/ 2595245 w 4536440"/>
                  <a:gd name="connsiteY4" fmla="*/ 1868805 h 2654935"/>
                  <a:gd name="connisteX5" fmla="*/ 0 w 4536440"/>
                  <a:gd name="connsiteY5" fmla="*/ 1678305 h 2654935"/>
                  <a:gd name="connisteX6" fmla="*/ 1476375 w 4536440"/>
                  <a:gd name="connsiteY6" fmla="*/ 0 h 265493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4536440" h="2654935">
                    <a:moveTo>
                      <a:pt x="1476375" y="0"/>
                    </a:moveTo>
                    <a:lnTo>
                      <a:pt x="4536440" y="201930"/>
                    </a:lnTo>
                    <a:lnTo>
                      <a:pt x="3083560" y="2654935"/>
                    </a:lnTo>
                    <a:lnTo>
                      <a:pt x="2155190" y="2571750"/>
                    </a:lnTo>
                    <a:lnTo>
                      <a:pt x="2595245" y="1868805"/>
                    </a:lnTo>
                    <a:lnTo>
                      <a:pt x="0" y="1678305"/>
                    </a:lnTo>
                    <a:lnTo>
                      <a:pt x="1476375" y="0"/>
                    </a:lnTo>
                    <a:close/>
                  </a:path>
                </a:pathLst>
              </a:cu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12532" y="7931"/>
                <a:ext cx="1950" cy="694"/>
              </a:xfrm>
              <a:custGeom>
                <a:avLst/>
                <a:gdLst>
                  <a:gd name="connisteX0" fmla="*/ 274320 w 1238250"/>
                  <a:gd name="connsiteY0" fmla="*/ 0 h 440690"/>
                  <a:gd name="connisteX1" fmla="*/ 1238250 w 1238250"/>
                  <a:gd name="connsiteY1" fmla="*/ 83185 h 440690"/>
                  <a:gd name="connisteX2" fmla="*/ 988695 w 1238250"/>
                  <a:gd name="connsiteY2" fmla="*/ 440690 h 440690"/>
                  <a:gd name="connisteX3" fmla="*/ 0 w 1238250"/>
                  <a:gd name="connsiteY3" fmla="*/ 405130 h 440690"/>
                  <a:gd name="connisteX4" fmla="*/ 274320 w 1238250"/>
                  <a:gd name="connsiteY4" fmla="*/ 0 h 44069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238250" h="440690">
                    <a:moveTo>
                      <a:pt x="274320" y="0"/>
                    </a:moveTo>
                    <a:lnTo>
                      <a:pt x="1238250" y="83185"/>
                    </a:lnTo>
                    <a:lnTo>
                      <a:pt x="988695" y="440690"/>
                    </a:lnTo>
                    <a:lnTo>
                      <a:pt x="0" y="405130"/>
                    </a:lnTo>
                    <a:lnTo>
                      <a:pt x="274320" y="0"/>
                    </a:lnTo>
                    <a:close/>
                  </a:path>
                </a:pathLst>
              </a:cu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AutoShape 22"/>
              <p:cNvSpPr>
                <a:spLocks noChangeArrowheads="1"/>
              </p:cNvSpPr>
              <p:nvPr/>
            </p:nvSpPr>
            <p:spPr bwMode="auto">
              <a:xfrm>
                <a:off x="12062" y="2244"/>
                <a:ext cx="3940" cy="1917"/>
              </a:xfrm>
              <a:prstGeom prst="wedgeRoundRectCallout">
                <a:avLst>
                  <a:gd name="adj1" fmla="val -675"/>
                  <a:gd name="adj2" fmla="val 121853"/>
                  <a:gd name="adj3" fmla="val 16667"/>
                </a:avLst>
              </a:prstGeom>
              <a:solidFill>
                <a:schemeClr val="bg2">
                  <a:lumMod val="10000"/>
                </a:schemeClr>
              </a:solidFill>
              <a:ln>
                <a:noFill/>
              </a:ln>
            </p:spPr>
            <p:txBody>
              <a:bodyPr/>
              <a:lstStyle/>
              <a:p>
                <a:pPr algn="ctr"/>
                <a:r>
                  <a:rPr lang="en-US" altLang="zh-CN" sz="1200">
                    <a:solidFill>
                      <a:schemeClr val="bg1"/>
                    </a:solidFill>
                    <a:sym typeface="+mn-ea"/>
                  </a:rPr>
                  <a:t>B15</a:t>
                </a:r>
                <a:r>
                  <a:rPr lang="zh-CN" altLang="en-US" sz="1200">
                    <a:solidFill>
                      <a:schemeClr val="bg1"/>
                    </a:solidFill>
                    <a:sym typeface="+mn-ea"/>
                  </a:rPr>
                  <a:t>地块：</a:t>
                </a:r>
                <a:r>
                  <a:rPr lang="en-US" altLang="zh-CN" sz="1200">
                    <a:solidFill>
                      <a:schemeClr val="bg1"/>
                    </a:solidFill>
                    <a:sym typeface="+mn-ea"/>
                  </a:rPr>
                  <a:t>H1-H17</a:t>
                </a:r>
                <a:endParaRPr lang="en-US" altLang="zh-CN" sz="1200">
                  <a:solidFill>
                    <a:schemeClr val="bg1"/>
                  </a:solidFill>
                </a:endParaRPr>
              </a:p>
              <a:p>
                <a:pPr algn="ctr"/>
                <a:r>
                  <a:rPr lang="zh-CN" altLang="en-US" sz="1200">
                    <a:solidFill>
                      <a:schemeClr val="bg1"/>
                    </a:solidFill>
                    <a:sym typeface="+mn-ea"/>
                  </a:rPr>
                  <a:t>建面</a:t>
                </a:r>
                <a:r>
                  <a:rPr lang="en-US" altLang="zh-CN" sz="1200">
                    <a:solidFill>
                      <a:schemeClr val="bg1"/>
                    </a:solidFill>
                    <a:sym typeface="+mn-ea"/>
                  </a:rPr>
                  <a:t>11.41</a:t>
                </a:r>
                <a:r>
                  <a:rPr lang="zh-CN" altLang="en-US" sz="1200">
                    <a:solidFill>
                      <a:schemeClr val="bg1"/>
                    </a:solidFill>
                    <a:sym typeface="+mn-ea"/>
                  </a:rPr>
                  <a:t>万平</a:t>
                </a:r>
                <a:endParaRPr lang="zh-CN" altLang="en-US" sz="1200">
                  <a:solidFill>
                    <a:schemeClr val="bg1"/>
                  </a:solidFill>
                </a:endParaRPr>
              </a:p>
              <a:p>
                <a:pPr algn="ctr"/>
                <a:r>
                  <a:rPr lang="zh-CN" altLang="en-US" sz="1200">
                    <a:solidFill>
                      <a:schemeClr val="bg1"/>
                    </a:solidFill>
                    <a:sym typeface="+mn-ea"/>
                  </a:rPr>
                  <a:t>可售</a:t>
                </a:r>
                <a:r>
                  <a:rPr lang="en-US" altLang="zh-CN" sz="1200">
                    <a:solidFill>
                      <a:schemeClr val="bg1"/>
                    </a:solidFill>
                    <a:sym typeface="+mn-ea"/>
                  </a:rPr>
                  <a:t>10.97</a:t>
                </a:r>
                <a:r>
                  <a:rPr lang="zh-CN" altLang="en-US" sz="1200">
                    <a:solidFill>
                      <a:schemeClr val="bg1"/>
                    </a:solidFill>
                    <a:sym typeface="+mn-ea"/>
                  </a:rPr>
                  <a:t>万平</a:t>
                </a:r>
                <a:endParaRPr lang="zh-CN" altLang="en-US" sz="1200">
                  <a:solidFill>
                    <a:schemeClr val="bg1"/>
                  </a:solidFill>
                </a:endParaRPr>
              </a:p>
              <a:p>
                <a:pPr algn="ctr"/>
                <a:r>
                  <a:rPr lang="zh-CN" altLang="en-US" sz="1200">
                    <a:solidFill>
                      <a:schemeClr val="bg1"/>
                    </a:solidFill>
                    <a:sym typeface="+mn-ea"/>
                  </a:rPr>
                  <a:t>地下车库</a:t>
                </a:r>
                <a:endParaRPr lang="zh-CN" altLang="en-US" sz="1200">
                  <a:solidFill>
                    <a:schemeClr val="bg1"/>
                  </a:solidFill>
                </a:endParaRPr>
              </a:p>
              <a:p>
                <a:pPr algn="ctr"/>
                <a:r>
                  <a:rPr lang="zh-CN" altLang="en-US" sz="1200">
                    <a:solidFill>
                      <a:schemeClr val="bg1"/>
                    </a:solidFill>
                    <a:sym typeface="+mn-ea"/>
                  </a:rPr>
                  <a:t>建面</a:t>
                </a:r>
                <a:r>
                  <a:rPr lang="en-US" altLang="zh-CN" sz="1200">
                    <a:solidFill>
                      <a:schemeClr val="bg1"/>
                    </a:solidFill>
                    <a:sym typeface="+mn-ea"/>
                  </a:rPr>
                  <a:t>5.19</a:t>
                </a:r>
                <a:r>
                  <a:rPr lang="zh-CN" altLang="en-US" sz="1200">
                    <a:solidFill>
                      <a:schemeClr val="bg1"/>
                    </a:solidFill>
                    <a:sym typeface="+mn-ea"/>
                  </a:rPr>
                  <a:t>万平</a:t>
                </a:r>
                <a:endParaRPr lang="zh-CN" altLang="en-US" sz="1200">
                  <a:solidFill>
                    <a:schemeClr val="bg1"/>
                  </a:solidFill>
                </a:endParaRPr>
              </a:p>
              <a:p>
                <a:pPr algn="ctr"/>
                <a:r>
                  <a:rPr lang="zh-CN" altLang="en-US" sz="1200">
                    <a:solidFill>
                      <a:schemeClr val="bg1"/>
                    </a:solidFill>
                    <a:sym typeface="+mn-ea"/>
                  </a:rPr>
                  <a:t>可售</a:t>
                </a:r>
                <a:r>
                  <a:rPr lang="en-US" altLang="zh-CN" sz="1200">
                    <a:solidFill>
                      <a:schemeClr val="bg1"/>
                    </a:solidFill>
                    <a:sym typeface="+mn-ea"/>
                  </a:rPr>
                  <a:t>4.54</a:t>
                </a:r>
                <a:r>
                  <a:rPr lang="zh-CN" altLang="en-US" sz="1200">
                    <a:solidFill>
                      <a:schemeClr val="bg1"/>
                    </a:solidFill>
                    <a:sym typeface="+mn-ea"/>
                  </a:rPr>
                  <a:t>万平</a:t>
                </a:r>
                <a:endParaRPr lang="zh-CN" altLang="en-US" sz="1200" b="1" dirty="0">
                  <a:solidFill>
                    <a:schemeClr val="bg1"/>
                  </a:solidFill>
                  <a:latin typeface="+mn-ea"/>
                  <a:cs typeface="Times New Roman" pitchFamily="18" charset="0"/>
                  <a:sym typeface="+mn-ea"/>
                </a:endParaRPr>
              </a:p>
            </p:txBody>
          </p:sp>
          <p:sp>
            <p:nvSpPr>
              <p:cNvPr id="29" name="AutoShape 22"/>
              <p:cNvSpPr>
                <a:spLocks noChangeArrowheads="1"/>
              </p:cNvSpPr>
              <p:nvPr/>
            </p:nvSpPr>
            <p:spPr bwMode="auto">
              <a:xfrm>
                <a:off x="10861" y="8243"/>
                <a:ext cx="2045" cy="1150"/>
              </a:xfrm>
              <a:prstGeom prst="wedgeRoundRectCallout">
                <a:avLst>
                  <a:gd name="adj1" fmla="val 81412"/>
                  <a:gd name="adj2" fmla="val -58432"/>
                  <a:gd name="adj3" fmla="val 16667"/>
                </a:avLst>
              </a:prstGeom>
              <a:solidFill>
                <a:schemeClr val="tx1">
                  <a:alpha val="99000"/>
                </a:schemeClr>
              </a:solidFill>
              <a:ln>
                <a:noFill/>
              </a:ln>
            </p:spPr>
            <p:txBody>
              <a:bodyPr/>
              <a:lstStyle/>
              <a:p>
                <a:pPr algn="ctr"/>
                <a:r>
                  <a:rPr lang="en-US" altLang="zh-CN" sz="1200">
                    <a:solidFill>
                      <a:schemeClr val="bg1"/>
                    </a:solidFill>
                    <a:sym typeface="+mn-ea"/>
                  </a:rPr>
                  <a:t>B15</a:t>
                </a:r>
                <a:r>
                  <a:rPr lang="zh-CN" altLang="en-US" sz="1200">
                    <a:solidFill>
                      <a:schemeClr val="bg1"/>
                    </a:solidFill>
                    <a:sym typeface="+mn-ea"/>
                  </a:rPr>
                  <a:t>地块</a:t>
                </a:r>
                <a:endParaRPr lang="zh-CN" altLang="en-US" sz="1200">
                  <a:solidFill>
                    <a:schemeClr val="bg1"/>
                  </a:solidFill>
                </a:endParaRPr>
              </a:p>
              <a:p>
                <a:pPr algn="ctr"/>
                <a:r>
                  <a:rPr lang="zh-CN" altLang="en-US" sz="1200">
                    <a:solidFill>
                      <a:schemeClr val="bg1"/>
                    </a:solidFill>
                    <a:sym typeface="+mn-ea"/>
                  </a:rPr>
                  <a:t>幼儿园</a:t>
                </a:r>
                <a:endParaRPr lang="en-US" altLang="zh-CN" sz="1200">
                  <a:solidFill>
                    <a:schemeClr val="bg1"/>
                  </a:solidFill>
                </a:endParaRPr>
              </a:p>
              <a:p>
                <a:pPr algn="ctr"/>
                <a:r>
                  <a:rPr lang="zh-CN" altLang="en-US" sz="1200">
                    <a:solidFill>
                      <a:schemeClr val="bg1"/>
                    </a:solidFill>
                    <a:sym typeface="+mn-ea"/>
                  </a:rPr>
                  <a:t>建面</a:t>
                </a:r>
                <a:r>
                  <a:rPr lang="en-US" altLang="zh-CN" sz="1200">
                    <a:solidFill>
                      <a:schemeClr val="bg1"/>
                    </a:solidFill>
                    <a:sym typeface="+mn-ea"/>
                  </a:rPr>
                  <a:t>0.29</a:t>
                </a:r>
                <a:r>
                  <a:rPr lang="zh-CN" altLang="en-US" sz="1200">
                    <a:solidFill>
                      <a:schemeClr val="bg1"/>
                    </a:solidFill>
                    <a:sym typeface="+mn-ea"/>
                  </a:rPr>
                  <a:t>万平</a:t>
                </a:r>
                <a:endParaRPr lang="zh-CN" altLang="en-US" sz="1200" b="1" dirty="0">
                  <a:solidFill>
                    <a:schemeClr val="bg1"/>
                  </a:solidFill>
                  <a:latin typeface="+mn-ea"/>
                  <a:cs typeface="Times New Roman" pitchFamily="18" charset="0"/>
                  <a:sym typeface="+mn-ea"/>
                </a:endParaRPr>
              </a:p>
            </p:txBody>
          </p:sp>
          <p:sp>
            <p:nvSpPr>
              <p:cNvPr id="30" name="任意多边形 29"/>
              <p:cNvSpPr/>
              <p:nvPr/>
            </p:nvSpPr>
            <p:spPr>
              <a:xfrm>
                <a:off x="10185" y="3689"/>
                <a:ext cx="7144" cy="4181"/>
              </a:xfrm>
              <a:custGeom>
                <a:avLst/>
                <a:gdLst>
                  <a:gd name="connisteX0" fmla="*/ 1476375 w 4536440"/>
                  <a:gd name="connsiteY0" fmla="*/ 0 h 2654935"/>
                  <a:gd name="connisteX1" fmla="*/ 4536440 w 4536440"/>
                  <a:gd name="connsiteY1" fmla="*/ 201930 h 2654935"/>
                  <a:gd name="connisteX2" fmla="*/ 3083560 w 4536440"/>
                  <a:gd name="connsiteY2" fmla="*/ 2654935 h 2654935"/>
                  <a:gd name="connisteX3" fmla="*/ 2155190 w 4536440"/>
                  <a:gd name="connsiteY3" fmla="*/ 2571750 h 2654935"/>
                  <a:gd name="connisteX4" fmla="*/ 2595245 w 4536440"/>
                  <a:gd name="connsiteY4" fmla="*/ 1868805 h 2654935"/>
                  <a:gd name="connisteX5" fmla="*/ 0 w 4536440"/>
                  <a:gd name="connsiteY5" fmla="*/ 1678305 h 2654935"/>
                  <a:gd name="connisteX6" fmla="*/ 1476375 w 4536440"/>
                  <a:gd name="connsiteY6" fmla="*/ 0 h 265493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4536440" h="2654935">
                    <a:moveTo>
                      <a:pt x="1476375" y="0"/>
                    </a:moveTo>
                    <a:lnTo>
                      <a:pt x="4536440" y="201930"/>
                    </a:lnTo>
                    <a:lnTo>
                      <a:pt x="3083560" y="2654935"/>
                    </a:lnTo>
                    <a:lnTo>
                      <a:pt x="2155190" y="2571750"/>
                    </a:lnTo>
                    <a:lnTo>
                      <a:pt x="2595245" y="1868805"/>
                    </a:lnTo>
                    <a:lnTo>
                      <a:pt x="0" y="1678305"/>
                    </a:lnTo>
                    <a:lnTo>
                      <a:pt x="1476375" y="0"/>
                    </a:lnTo>
                    <a:close/>
                  </a:path>
                </a:pathLst>
              </a:cu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a:off x="12532" y="7907"/>
                <a:ext cx="1950" cy="694"/>
              </a:xfrm>
              <a:custGeom>
                <a:avLst/>
                <a:gdLst>
                  <a:gd name="connisteX0" fmla="*/ 274320 w 1238250"/>
                  <a:gd name="connsiteY0" fmla="*/ 0 h 440690"/>
                  <a:gd name="connisteX1" fmla="*/ 1238250 w 1238250"/>
                  <a:gd name="connsiteY1" fmla="*/ 83185 h 440690"/>
                  <a:gd name="connisteX2" fmla="*/ 988695 w 1238250"/>
                  <a:gd name="connsiteY2" fmla="*/ 440690 h 440690"/>
                  <a:gd name="connisteX3" fmla="*/ 0 w 1238250"/>
                  <a:gd name="connsiteY3" fmla="*/ 405130 h 440690"/>
                  <a:gd name="connisteX4" fmla="*/ 274320 w 1238250"/>
                  <a:gd name="connsiteY4" fmla="*/ 0 h 44069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238250" h="440690">
                    <a:moveTo>
                      <a:pt x="274320" y="0"/>
                    </a:moveTo>
                    <a:lnTo>
                      <a:pt x="1238250" y="83185"/>
                    </a:lnTo>
                    <a:lnTo>
                      <a:pt x="988695" y="440690"/>
                    </a:lnTo>
                    <a:lnTo>
                      <a:pt x="0" y="405130"/>
                    </a:lnTo>
                    <a:lnTo>
                      <a:pt x="274320" y="0"/>
                    </a:lnTo>
                    <a:close/>
                  </a:path>
                </a:pathLst>
              </a:cu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AutoShape 22"/>
              <p:cNvSpPr>
                <a:spLocks noChangeArrowheads="1"/>
              </p:cNvSpPr>
              <p:nvPr/>
            </p:nvSpPr>
            <p:spPr bwMode="auto">
              <a:xfrm>
                <a:off x="10861" y="8219"/>
                <a:ext cx="2045" cy="1150"/>
              </a:xfrm>
              <a:prstGeom prst="wedgeRoundRectCallout">
                <a:avLst>
                  <a:gd name="adj1" fmla="val 81412"/>
                  <a:gd name="adj2" fmla="val -58432"/>
                  <a:gd name="adj3" fmla="val 16667"/>
                </a:avLst>
              </a:prstGeom>
              <a:solidFill>
                <a:schemeClr val="tx1">
                  <a:alpha val="99000"/>
                </a:schemeClr>
              </a:solidFill>
              <a:ln>
                <a:noFill/>
              </a:ln>
            </p:spPr>
            <p:txBody>
              <a:bodyPr/>
              <a:lstStyle/>
              <a:p>
                <a:pPr algn="ctr"/>
                <a:r>
                  <a:rPr lang="en-US" altLang="zh-CN" sz="1200">
                    <a:solidFill>
                      <a:schemeClr val="bg1"/>
                    </a:solidFill>
                    <a:sym typeface="+mn-ea"/>
                  </a:rPr>
                  <a:t>B15</a:t>
                </a:r>
                <a:r>
                  <a:rPr lang="zh-CN" altLang="en-US" sz="1200">
                    <a:solidFill>
                      <a:schemeClr val="bg1"/>
                    </a:solidFill>
                    <a:sym typeface="+mn-ea"/>
                  </a:rPr>
                  <a:t>地块</a:t>
                </a:r>
                <a:endParaRPr lang="zh-CN" altLang="en-US" sz="1200">
                  <a:solidFill>
                    <a:schemeClr val="bg1"/>
                  </a:solidFill>
                </a:endParaRPr>
              </a:p>
              <a:p>
                <a:pPr algn="ctr"/>
                <a:r>
                  <a:rPr lang="zh-CN" altLang="en-US" sz="1200">
                    <a:solidFill>
                      <a:schemeClr val="bg1"/>
                    </a:solidFill>
                    <a:sym typeface="+mn-ea"/>
                  </a:rPr>
                  <a:t>幼儿园</a:t>
                </a:r>
                <a:endParaRPr lang="en-US" altLang="zh-CN" sz="1200">
                  <a:solidFill>
                    <a:schemeClr val="bg1"/>
                  </a:solidFill>
                </a:endParaRPr>
              </a:p>
              <a:p>
                <a:pPr algn="ctr"/>
                <a:r>
                  <a:rPr lang="zh-CN" altLang="en-US" sz="1200">
                    <a:solidFill>
                      <a:schemeClr val="bg1"/>
                    </a:solidFill>
                    <a:sym typeface="+mn-ea"/>
                  </a:rPr>
                  <a:t>建面</a:t>
                </a:r>
                <a:r>
                  <a:rPr lang="en-US" altLang="zh-CN" sz="1200">
                    <a:solidFill>
                      <a:schemeClr val="bg1"/>
                    </a:solidFill>
                    <a:sym typeface="+mn-ea"/>
                  </a:rPr>
                  <a:t>0.29</a:t>
                </a:r>
                <a:r>
                  <a:rPr lang="zh-CN" altLang="en-US" sz="1200">
                    <a:solidFill>
                      <a:schemeClr val="bg1"/>
                    </a:solidFill>
                    <a:sym typeface="+mn-ea"/>
                  </a:rPr>
                  <a:t>万平</a:t>
                </a:r>
                <a:endParaRPr lang="zh-CN" altLang="en-US" sz="1200" b="1" dirty="0">
                  <a:solidFill>
                    <a:schemeClr val="bg1"/>
                  </a:solidFill>
                  <a:latin typeface="+mn-ea"/>
                  <a:cs typeface="Times New Roman" pitchFamily="18" charset="0"/>
                  <a:sym typeface="+mn-ea"/>
                </a:endParaRPr>
              </a:p>
            </p:txBody>
          </p:sp>
        </p:grpSp>
      </p:grpSp>
      <p:sp>
        <p:nvSpPr>
          <p:cNvPr id="33" name="文本框 32"/>
          <p:cNvSpPr txBox="1"/>
          <p:nvPr/>
        </p:nvSpPr>
        <p:spPr>
          <a:xfrm>
            <a:off x="9645650" y="5476875"/>
            <a:ext cx="1139825" cy="368300"/>
          </a:xfrm>
          <a:prstGeom prst="rect">
            <a:avLst/>
          </a:prstGeom>
          <a:noFill/>
        </p:spPr>
        <p:txBody>
          <a:bodyPr wrap="square" rtlCol="0">
            <a:spAutoFit/>
          </a:bodyPr>
          <a:lstStyle/>
          <a:p>
            <a:r>
              <a:rPr lang="en-US" altLang="zh-CN"/>
              <a:t>B15</a:t>
            </a:r>
            <a:r>
              <a:rPr lang="zh-CN" altLang="en-US"/>
              <a:t>地块</a:t>
            </a:r>
            <a:endParaRPr lang="zh-CN"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5182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2.  </a:t>
            </a:r>
            <a:r>
              <a:rPr lang="zh-CN" altLang="en-US" sz="1600" b="1" dirty="0">
                <a:solidFill>
                  <a:srgbClr val="000000"/>
                </a:solidFill>
                <a:latin typeface="微软雅黑" pitchFamily="34" charset="-122"/>
                <a:ea typeface="微软雅黑" pitchFamily="34" charset="-122"/>
              </a:rPr>
              <a:t>经济技术指标</a:t>
            </a:r>
            <a:endParaRPr lang="zh-CN" altLang="en-US" sz="1600" b="1" dirty="0">
              <a:solidFill>
                <a:srgbClr val="000000"/>
              </a:solidFill>
              <a:latin typeface="微软雅黑" pitchFamily="34" charset="-122"/>
              <a:ea typeface="微软雅黑" pitchFamily="34" charset="-122"/>
            </a:endParaRPr>
          </a:p>
        </p:txBody>
      </p:sp>
      <p:sp>
        <p:nvSpPr>
          <p:cNvPr id="2" name="文本框 1"/>
          <p:cNvSpPr txBox="1"/>
          <p:nvPr/>
        </p:nvSpPr>
        <p:spPr>
          <a:xfrm>
            <a:off x="695325" y="1312545"/>
            <a:ext cx="1554480" cy="368300"/>
          </a:xfrm>
          <a:prstGeom prst="rect">
            <a:avLst/>
          </a:prstGeom>
          <a:noFill/>
        </p:spPr>
        <p:txBody>
          <a:bodyPr wrap="none" rtlCol="0" anchor="t">
            <a:spAutoFit/>
          </a:bodyPr>
          <a:lstStyle/>
          <a:p>
            <a:r>
              <a:rPr lang="zh-CN" altLang="en-US">
                <a:latin typeface="宋体" charset="-122"/>
                <a:ea typeface="宋体" charset="-122"/>
              </a:rPr>
              <a:t>①、规划条件</a:t>
            </a:r>
            <a:endParaRPr lang="zh-CN" altLang="en-US">
              <a:latin typeface="宋体" charset="-122"/>
              <a:ea typeface="宋体" charset="-122"/>
            </a:endParaRPr>
          </a:p>
        </p:txBody>
      </p:sp>
      <p:graphicFrame>
        <p:nvGraphicFramePr>
          <p:cNvPr id="5" name="表格 4"/>
          <p:cNvGraphicFramePr>
            <a:graphicFrameLocks noGrp="1"/>
          </p:cNvGraphicFramePr>
          <p:nvPr>
            <p:custDataLst>
              <p:tags r:id="rId1"/>
            </p:custDataLst>
          </p:nvPr>
        </p:nvGraphicFramePr>
        <p:xfrm>
          <a:off x="1116964" y="1680765"/>
          <a:ext cx="10687325" cy="4943237"/>
        </p:xfrm>
        <a:graphic>
          <a:graphicData uri="http://schemas.openxmlformats.org/drawingml/2006/table">
            <a:tbl>
              <a:tblPr>
                <a:tableStyleId>{BDBED569-4797-4DF1-A0F4-6AAB3CD982D8}</a:tableStyleId>
              </a:tblPr>
              <a:tblGrid>
                <a:gridCol w="777875"/>
                <a:gridCol w="1089025"/>
                <a:gridCol w="892520"/>
                <a:gridCol w="991290"/>
                <a:gridCol w="990945"/>
                <a:gridCol w="990945"/>
                <a:gridCol w="990945"/>
                <a:gridCol w="990945"/>
                <a:gridCol w="990945"/>
                <a:gridCol w="990945"/>
              </a:tblGrid>
              <a:tr h="570055">
                <a:tc>
                  <a:txBody>
                    <a:bodyPr/>
                    <a:lstStyle/>
                    <a:p>
                      <a:pPr algn="ctr" fontAlgn="ctr"/>
                      <a:r>
                        <a:rPr lang="zh-CN" altLang="en-US" sz="1100" u="none" strike="noStrike" dirty="0">
                          <a:solidFill>
                            <a:schemeClr val="tx1">
                              <a:lumMod val="95000"/>
                              <a:lumOff val="5000"/>
                            </a:schemeClr>
                          </a:solidFill>
                          <a:effectLst/>
                        </a:rPr>
                        <a:t>地号</a:t>
                      </a:r>
                      <a:endParaRPr lang="zh-CN" altLang="en-US" sz="1100" b="0" i="0" u="none" strike="noStrike" dirty="0">
                        <a:solidFill>
                          <a:schemeClr val="tx1">
                            <a:lumMod val="95000"/>
                            <a:lumOff val="5000"/>
                          </a:schemeClr>
                        </a:solidFill>
                        <a:effectLst/>
                        <a:latin typeface="宋体" charset="-122"/>
                        <a:ea typeface="宋体" charset="-122"/>
                      </a:endParaRPr>
                    </a:p>
                  </a:txBody>
                  <a:tcPr marL="9525" marR="9525" marT="9525" marB="0" anchor="ctr">
                    <a:solidFill>
                      <a:schemeClr val="accent1">
                        <a:lumMod val="40000"/>
                        <a:lumOff val="60000"/>
                      </a:schemeClr>
                    </a:solidFill>
                  </a:tcPr>
                </a:tc>
                <a:tc>
                  <a:txBody>
                    <a:bodyPr/>
                    <a:lstStyle/>
                    <a:p>
                      <a:pPr algn="ctr" fontAlgn="ctr"/>
                      <a:r>
                        <a:rPr lang="zh-CN" altLang="en-US" sz="1100" u="none" strike="noStrike" dirty="0">
                          <a:solidFill>
                            <a:schemeClr val="tx1">
                              <a:lumMod val="95000"/>
                              <a:lumOff val="5000"/>
                            </a:schemeClr>
                          </a:solidFill>
                          <a:effectLst/>
                        </a:rPr>
                        <a:t>用地面积</a:t>
                      </a:r>
                      <a:endParaRPr lang="en-US" altLang="zh-CN" sz="1100" u="none" strike="noStrike" dirty="0">
                        <a:solidFill>
                          <a:schemeClr val="tx1">
                            <a:lumMod val="95000"/>
                            <a:lumOff val="5000"/>
                          </a:schemeClr>
                        </a:solidFill>
                        <a:effectLst/>
                      </a:endParaRPr>
                    </a:p>
                    <a:p>
                      <a:pPr algn="ctr" fontAlgn="ctr"/>
                      <a:r>
                        <a:rPr lang="zh-CN" altLang="en-US" sz="1100" u="none" strike="noStrike" dirty="0">
                          <a:solidFill>
                            <a:schemeClr val="tx1">
                              <a:lumMod val="95000"/>
                              <a:lumOff val="5000"/>
                            </a:schemeClr>
                          </a:solidFill>
                          <a:effectLst/>
                        </a:rPr>
                        <a:t>（公顷）</a:t>
                      </a:r>
                      <a:endParaRPr lang="zh-CN" altLang="en-US" sz="1100" b="0" i="0" u="none" strike="noStrike" dirty="0">
                        <a:solidFill>
                          <a:schemeClr val="tx1">
                            <a:lumMod val="95000"/>
                            <a:lumOff val="5000"/>
                          </a:schemeClr>
                        </a:solidFill>
                        <a:effectLst/>
                        <a:latin typeface="宋体" charset="-122"/>
                        <a:ea typeface="宋体" charset="-122"/>
                      </a:endParaRPr>
                    </a:p>
                  </a:txBody>
                  <a:tcPr marL="9525" marR="9525" marT="9525" marB="0" anchor="ctr">
                    <a:solidFill>
                      <a:schemeClr val="accent1">
                        <a:lumMod val="40000"/>
                        <a:lumOff val="60000"/>
                      </a:schemeClr>
                    </a:solidFill>
                  </a:tcPr>
                </a:tc>
                <a:tc>
                  <a:txBody>
                    <a:bodyPr/>
                    <a:lstStyle/>
                    <a:p>
                      <a:pPr algn="ctr" fontAlgn="ctr"/>
                      <a:r>
                        <a:rPr lang="zh-CN" altLang="en-US" sz="1100" u="none" strike="noStrike" dirty="0">
                          <a:solidFill>
                            <a:schemeClr val="tx1">
                              <a:lumMod val="95000"/>
                              <a:lumOff val="5000"/>
                            </a:schemeClr>
                          </a:solidFill>
                          <a:effectLst/>
                        </a:rPr>
                        <a:t>亩</a:t>
                      </a:r>
                      <a:endParaRPr lang="zh-CN" altLang="en-US" sz="1100" b="0" i="0" u="none" strike="noStrike" dirty="0">
                        <a:solidFill>
                          <a:schemeClr val="tx1">
                            <a:lumMod val="95000"/>
                            <a:lumOff val="5000"/>
                          </a:schemeClr>
                        </a:solidFill>
                        <a:effectLst/>
                        <a:latin typeface="宋体" charset="-122"/>
                        <a:ea typeface="宋体" charset="-122"/>
                      </a:endParaRPr>
                    </a:p>
                  </a:txBody>
                  <a:tcPr marL="9525" marR="9525" marT="9525" marB="0" anchor="ctr">
                    <a:solidFill>
                      <a:schemeClr val="accent1">
                        <a:lumMod val="40000"/>
                        <a:lumOff val="60000"/>
                      </a:schemeClr>
                    </a:solidFill>
                  </a:tcPr>
                </a:tc>
                <a:tc>
                  <a:txBody>
                    <a:bodyPr/>
                    <a:lstStyle/>
                    <a:p>
                      <a:pPr algn="ctr" fontAlgn="ctr"/>
                      <a:r>
                        <a:rPr lang="zh-CN" altLang="en-US" sz="1100" u="none" strike="noStrike" dirty="0">
                          <a:solidFill>
                            <a:schemeClr val="tx1">
                              <a:lumMod val="95000"/>
                              <a:lumOff val="5000"/>
                            </a:schemeClr>
                          </a:solidFill>
                          <a:effectLst/>
                        </a:rPr>
                        <a:t>用地性质</a:t>
                      </a:r>
                      <a:endParaRPr lang="zh-CN" altLang="en-US" sz="1100" b="0" i="0" u="none" strike="noStrike" dirty="0">
                        <a:solidFill>
                          <a:schemeClr val="tx1">
                            <a:lumMod val="95000"/>
                            <a:lumOff val="5000"/>
                          </a:schemeClr>
                        </a:solidFill>
                        <a:effectLst/>
                        <a:latin typeface="宋体" charset="-122"/>
                        <a:ea typeface="宋体" charset="-122"/>
                      </a:endParaRPr>
                    </a:p>
                  </a:txBody>
                  <a:tcPr marL="9525" marR="9525" marT="9525" marB="0" anchor="ctr">
                    <a:solidFill>
                      <a:schemeClr val="accent1">
                        <a:lumMod val="40000"/>
                        <a:lumOff val="60000"/>
                      </a:schemeClr>
                    </a:solidFill>
                  </a:tcPr>
                </a:tc>
                <a:tc>
                  <a:txBody>
                    <a:bodyPr/>
                    <a:lstStyle/>
                    <a:p>
                      <a:pPr algn="ctr" fontAlgn="ctr"/>
                      <a:r>
                        <a:rPr lang="zh-CN" altLang="en-US" sz="1100" u="none" strike="noStrike" dirty="0">
                          <a:solidFill>
                            <a:schemeClr val="tx1">
                              <a:lumMod val="95000"/>
                              <a:lumOff val="5000"/>
                            </a:schemeClr>
                          </a:solidFill>
                          <a:effectLst/>
                        </a:rPr>
                        <a:t>容积率</a:t>
                      </a:r>
                      <a:endParaRPr lang="zh-CN" altLang="en-US" sz="1100" b="0" i="0" u="none" strike="noStrike" dirty="0">
                        <a:solidFill>
                          <a:schemeClr val="tx1">
                            <a:lumMod val="95000"/>
                            <a:lumOff val="5000"/>
                          </a:schemeClr>
                        </a:solidFill>
                        <a:effectLst/>
                        <a:latin typeface="宋体" charset="-122"/>
                        <a:ea typeface="宋体" charset="-122"/>
                      </a:endParaRPr>
                    </a:p>
                  </a:txBody>
                  <a:tcPr marL="9525" marR="9525" marT="9525" marB="0" anchor="ctr">
                    <a:solidFill>
                      <a:schemeClr val="accent1">
                        <a:lumMod val="40000"/>
                        <a:lumOff val="60000"/>
                      </a:schemeClr>
                    </a:solidFill>
                  </a:tcPr>
                </a:tc>
                <a:tc>
                  <a:txBody>
                    <a:bodyPr/>
                    <a:lstStyle/>
                    <a:p>
                      <a:pPr algn="ctr" fontAlgn="ctr"/>
                      <a:r>
                        <a:rPr lang="zh-CN" altLang="en-US" sz="1100" u="none" strike="noStrike" dirty="0">
                          <a:solidFill>
                            <a:schemeClr val="tx1">
                              <a:lumMod val="95000"/>
                              <a:lumOff val="5000"/>
                            </a:schemeClr>
                          </a:solidFill>
                          <a:effectLst/>
                        </a:rPr>
                        <a:t>地上建筑面积（平米）</a:t>
                      </a:r>
                      <a:endParaRPr lang="zh-CN" altLang="en-US" sz="1100" b="0" i="0" u="none" strike="noStrike" dirty="0">
                        <a:solidFill>
                          <a:schemeClr val="tx1">
                            <a:lumMod val="95000"/>
                            <a:lumOff val="5000"/>
                          </a:schemeClr>
                        </a:solidFill>
                        <a:effectLst/>
                        <a:latin typeface="宋体" charset="-122"/>
                        <a:ea typeface="宋体" charset="-122"/>
                      </a:endParaRPr>
                    </a:p>
                  </a:txBody>
                  <a:tcPr marL="9525" marR="9525" marT="9525" marB="0" anchor="ctr">
                    <a:solidFill>
                      <a:schemeClr val="accent1">
                        <a:lumMod val="40000"/>
                        <a:lumOff val="60000"/>
                      </a:schemeClr>
                    </a:solidFill>
                  </a:tcPr>
                </a:tc>
                <a:tc>
                  <a:txBody>
                    <a:bodyPr/>
                    <a:lstStyle/>
                    <a:p>
                      <a:pPr algn="ctr" fontAlgn="ctr"/>
                      <a:r>
                        <a:rPr lang="zh-CN" altLang="en-US" sz="1100" u="none" strike="noStrike" dirty="0">
                          <a:solidFill>
                            <a:schemeClr val="tx1">
                              <a:lumMod val="95000"/>
                              <a:lumOff val="5000"/>
                            </a:schemeClr>
                          </a:solidFill>
                          <a:effectLst/>
                        </a:rPr>
                        <a:t>地下建筑面积（平米）</a:t>
                      </a:r>
                      <a:endParaRPr lang="zh-CN" altLang="en-US" sz="1100" b="0" i="0" u="none" strike="noStrike" dirty="0">
                        <a:solidFill>
                          <a:schemeClr val="tx1">
                            <a:lumMod val="95000"/>
                            <a:lumOff val="5000"/>
                          </a:schemeClr>
                        </a:solidFill>
                        <a:effectLst/>
                        <a:latin typeface="宋体" charset="-122"/>
                        <a:ea typeface="宋体" charset="-122"/>
                      </a:endParaRPr>
                    </a:p>
                  </a:txBody>
                  <a:tcPr marL="9525" marR="9525" marT="9525" marB="0" anchor="ctr">
                    <a:solidFill>
                      <a:schemeClr val="accent1">
                        <a:lumMod val="40000"/>
                        <a:lumOff val="60000"/>
                      </a:schemeClr>
                    </a:solidFill>
                  </a:tcPr>
                </a:tc>
                <a:tc>
                  <a:txBody>
                    <a:bodyPr/>
                    <a:lstStyle/>
                    <a:p>
                      <a:pPr algn="ctr" fontAlgn="ctr"/>
                      <a:r>
                        <a:rPr lang="zh-CN" altLang="en-US" sz="1100" u="none" strike="noStrike" dirty="0">
                          <a:solidFill>
                            <a:schemeClr val="tx1">
                              <a:lumMod val="95000"/>
                              <a:lumOff val="5000"/>
                            </a:schemeClr>
                          </a:solidFill>
                          <a:effectLst/>
                        </a:rPr>
                        <a:t>地下车位数</a:t>
                      </a:r>
                      <a:endParaRPr lang="zh-CN" altLang="en-US" sz="1100" b="0" i="0" u="none" strike="noStrike" dirty="0">
                        <a:solidFill>
                          <a:schemeClr val="tx1">
                            <a:lumMod val="95000"/>
                            <a:lumOff val="5000"/>
                          </a:schemeClr>
                        </a:solidFill>
                        <a:effectLst/>
                        <a:latin typeface="宋体" charset="-122"/>
                        <a:ea typeface="宋体" charset="-122"/>
                      </a:endParaRPr>
                    </a:p>
                  </a:txBody>
                  <a:tcPr marL="9525" marR="9525" marT="9525" marB="0" anchor="ctr">
                    <a:solidFill>
                      <a:schemeClr val="accent1">
                        <a:lumMod val="40000"/>
                        <a:lumOff val="60000"/>
                      </a:schemeClr>
                    </a:solidFill>
                  </a:tcPr>
                </a:tc>
                <a:tc>
                  <a:txBody>
                    <a:bodyPr/>
                    <a:lstStyle/>
                    <a:p>
                      <a:pPr algn="ctr" fontAlgn="ctr"/>
                      <a:r>
                        <a:rPr lang="zh-CN" altLang="en-US" sz="1100" u="none" strike="noStrike" dirty="0">
                          <a:solidFill>
                            <a:schemeClr val="tx1">
                              <a:lumMod val="95000"/>
                              <a:lumOff val="5000"/>
                            </a:schemeClr>
                          </a:solidFill>
                          <a:effectLst/>
                        </a:rPr>
                        <a:t>签订土地出让合同时间</a:t>
                      </a:r>
                      <a:endParaRPr lang="zh-CN" altLang="en-US" sz="1100" b="0" i="0" u="none" strike="noStrike" dirty="0">
                        <a:solidFill>
                          <a:schemeClr val="tx1">
                            <a:lumMod val="95000"/>
                            <a:lumOff val="5000"/>
                          </a:schemeClr>
                        </a:solidFill>
                        <a:effectLst/>
                        <a:latin typeface="宋体" charset="-122"/>
                        <a:ea typeface="宋体" charset="-122"/>
                      </a:endParaRPr>
                    </a:p>
                  </a:txBody>
                  <a:tcPr marL="9525" marR="9525" marT="9525" marB="0" anchor="ctr">
                    <a:solidFill>
                      <a:schemeClr val="accent1">
                        <a:lumMod val="40000"/>
                        <a:lumOff val="60000"/>
                      </a:schemeClr>
                    </a:solidFill>
                  </a:tcPr>
                </a:tc>
                <a:tc>
                  <a:txBody>
                    <a:bodyPr/>
                    <a:lstStyle/>
                    <a:p>
                      <a:pPr algn="ctr" fontAlgn="ctr"/>
                      <a:r>
                        <a:rPr lang="zh-CN" altLang="en-US" sz="1100" u="none" strike="noStrike" dirty="0">
                          <a:solidFill>
                            <a:schemeClr val="tx1">
                              <a:lumMod val="95000"/>
                              <a:lumOff val="5000"/>
                            </a:schemeClr>
                          </a:solidFill>
                          <a:effectLst/>
                        </a:rPr>
                        <a:t>土地出让合同竣工时间</a:t>
                      </a:r>
                      <a:endParaRPr lang="zh-CN" altLang="en-US" sz="1100" b="0" i="0" u="none" strike="noStrike" dirty="0">
                        <a:solidFill>
                          <a:schemeClr val="tx1">
                            <a:lumMod val="95000"/>
                            <a:lumOff val="5000"/>
                          </a:schemeClr>
                        </a:solidFill>
                        <a:effectLst/>
                        <a:latin typeface="宋体" charset="-122"/>
                        <a:ea typeface="宋体" charset="-122"/>
                      </a:endParaRPr>
                    </a:p>
                  </a:txBody>
                  <a:tcPr marL="9525" marR="9525" marT="9525" marB="0" anchor="ctr">
                    <a:solidFill>
                      <a:schemeClr val="accent1">
                        <a:lumMod val="40000"/>
                        <a:lumOff val="60000"/>
                      </a:schemeClr>
                    </a:solidFill>
                  </a:tcPr>
                </a:tc>
              </a:tr>
              <a:tr h="397562">
                <a:tc>
                  <a:txBody>
                    <a:bodyPr/>
                    <a:lstStyle/>
                    <a:p>
                      <a:pPr algn="ctr" fontAlgn="ctr"/>
                      <a:r>
                        <a:rPr lang="en-US" sz="1050" u="none" strike="noStrike" dirty="0">
                          <a:effectLst/>
                        </a:rPr>
                        <a:t>B02</a:t>
                      </a:r>
                      <a:endParaRPr lang="en-US" sz="1050" b="0" i="0" u="none" strike="noStrike" dirty="0">
                        <a:solidFill>
                          <a:srgbClr val="000000"/>
                        </a:solidFill>
                        <a:effectLst/>
                        <a:latin typeface="宋体" charset="-122"/>
                        <a:ea typeface="宋体" charset="-122"/>
                      </a:endParaRPr>
                    </a:p>
                  </a:txBody>
                  <a:tcPr marL="9525" marR="9525" marT="9525" marB="0" anchor="ctr">
                    <a:solidFill>
                      <a:schemeClr val="accent1">
                        <a:lumMod val="60000"/>
                        <a:lumOff val="40000"/>
                        <a:alpha val="67000"/>
                      </a:schemeClr>
                    </a:solidFill>
                  </a:tcPr>
                </a:tc>
                <a:tc>
                  <a:txBody>
                    <a:bodyPr/>
                    <a:lstStyle/>
                    <a:p>
                      <a:pPr algn="ctr" fontAlgn="ctr"/>
                      <a:r>
                        <a:rPr lang="en-US" altLang="zh-CN" sz="1100" u="none" strike="noStrike" dirty="0">
                          <a:effectLst/>
                        </a:rPr>
                        <a:t>0.91</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13.65 </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zh-CN" altLang="en-US" sz="1100" u="none" strike="noStrike">
                          <a:effectLst/>
                        </a:rPr>
                        <a:t>商业服务业</a:t>
                      </a:r>
                      <a:endParaRPr lang="zh-CN" altLang="en-US"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1.2</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4912</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0</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2014</a:t>
                      </a:r>
                      <a:r>
                        <a:rPr lang="zh-CN" altLang="en-US" sz="1100" u="none" strike="noStrike">
                          <a:effectLst/>
                        </a:rPr>
                        <a:t>年</a:t>
                      </a:r>
                      <a:r>
                        <a:rPr lang="en-US" altLang="zh-CN" sz="1100" u="none" strike="noStrike">
                          <a:effectLst/>
                        </a:rPr>
                        <a:t>8</a:t>
                      </a:r>
                      <a:r>
                        <a:rPr lang="zh-CN" altLang="en-US" sz="1100" u="none" strike="noStrike">
                          <a:effectLst/>
                        </a:rPr>
                        <a:t>月</a:t>
                      </a:r>
                      <a:endParaRPr lang="zh-CN" altLang="en-US"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2017</a:t>
                      </a:r>
                      <a:r>
                        <a:rPr lang="zh-CN" altLang="en-US" sz="1100" u="none" strike="noStrike">
                          <a:effectLst/>
                        </a:rPr>
                        <a:t>年</a:t>
                      </a:r>
                      <a:r>
                        <a:rPr lang="en-US" altLang="zh-CN" sz="1100" u="none" strike="noStrike">
                          <a:effectLst/>
                        </a:rPr>
                        <a:t>11</a:t>
                      </a:r>
                      <a:r>
                        <a:rPr lang="zh-CN" altLang="en-US" sz="1100" u="none" strike="noStrike">
                          <a:effectLst/>
                        </a:rPr>
                        <a:t>月</a:t>
                      </a:r>
                      <a:endParaRPr lang="zh-CN" altLang="en-US" sz="1100" b="0" i="0" u="none" strike="noStrike">
                        <a:solidFill>
                          <a:srgbClr val="000000"/>
                        </a:solidFill>
                        <a:effectLst/>
                        <a:latin typeface="宋体" charset="-122"/>
                        <a:ea typeface="宋体" charset="-122"/>
                      </a:endParaRPr>
                    </a:p>
                  </a:txBody>
                  <a:tcPr marL="9525" marR="9525" marT="9525" marB="0" anchor="ctr"/>
                </a:tc>
              </a:tr>
              <a:tr h="397562">
                <a:tc>
                  <a:txBody>
                    <a:bodyPr/>
                    <a:lstStyle/>
                    <a:p>
                      <a:pPr algn="ctr" fontAlgn="ctr"/>
                      <a:r>
                        <a:rPr lang="en-US" sz="1050" u="none" strike="noStrike">
                          <a:effectLst/>
                        </a:rPr>
                        <a:t>B04</a:t>
                      </a:r>
                      <a:endParaRPr lang="en-US" sz="1050" b="0" i="0" u="none" strike="noStrike">
                        <a:solidFill>
                          <a:srgbClr val="000000"/>
                        </a:solidFill>
                        <a:effectLst/>
                        <a:latin typeface="宋体" charset="-122"/>
                        <a:ea typeface="宋体" charset="-122"/>
                      </a:endParaRPr>
                    </a:p>
                  </a:txBody>
                  <a:tcPr marL="9525" marR="9525" marT="9525" marB="0" anchor="ctr">
                    <a:solidFill>
                      <a:schemeClr val="accent1">
                        <a:lumMod val="60000"/>
                        <a:lumOff val="40000"/>
                        <a:alpha val="67000"/>
                      </a:schemeClr>
                    </a:solidFill>
                  </a:tcPr>
                </a:tc>
                <a:tc>
                  <a:txBody>
                    <a:bodyPr/>
                    <a:lstStyle/>
                    <a:p>
                      <a:pPr algn="ctr" fontAlgn="ctr"/>
                      <a:r>
                        <a:rPr lang="en-US" altLang="zh-CN" sz="1100" u="none" strike="noStrike" dirty="0">
                          <a:effectLst/>
                        </a:rPr>
                        <a:t>7.06</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105.90 </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zh-CN" altLang="en-US" sz="1100" u="none" strike="noStrike">
                          <a:effectLst/>
                        </a:rPr>
                        <a:t>二类居住</a:t>
                      </a:r>
                      <a:endParaRPr lang="zh-CN" altLang="en-US"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1.1</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69549.39</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38589.21</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512</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2014</a:t>
                      </a:r>
                      <a:r>
                        <a:rPr lang="zh-CN" altLang="en-US" sz="1100" u="none" strike="noStrike">
                          <a:effectLst/>
                        </a:rPr>
                        <a:t>年</a:t>
                      </a:r>
                      <a:r>
                        <a:rPr lang="en-US" altLang="zh-CN" sz="1100" u="none" strike="noStrike">
                          <a:effectLst/>
                        </a:rPr>
                        <a:t>8</a:t>
                      </a:r>
                      <a:r>
                        <a:rPr lang="zh-CN" altLang="en-US" sz="1100" u="none" strike="noStrike">
                          <a:effectLst/>
                        </a:rPr>
                        <a:t>月</a:t>
                      </a:r>
                      <a:endParaRPr lang="zh-CN" altLang="en-US"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2017</a:t>
                      </a:r>
                      <a:r>
                        <a:rPr lang="zh-CN" altLang="en-US" sz="1100" u="none" strike="noStrike">
                          <a:effectLst/>
                        </a:rPr>
                        <a:t>年</a:t>
                      </a:r>
                      <a:r>
                        <a:rPr lang="en-US" altLang="zh-CN" sz="1100" u="none" strike="noStrike">
                          <a:effectLst/>
                        </a:rPr>
                        <a:t>11</a:t>
                      </a:r>
                      <a:r>
                        <a:rPr lang="zh-CN" altLang="en-US" sz="1100" u="none" strike="noStrike">
                          <a:effectLst/>
                        </a:rPr>
                        <a:t>月</a:t>
                      </a:r>
                      <a:endParaRPr lang="zh-CN" altLang="en-US" sz="1100" b="0" i="0" u="none" strike="noStrike">
                        <a:solidFill>
                          <a:srgbClr val="000000"/>
                        </a:solidFill>
                        <a:effectLst/>
                        <a:latin typeface="宋体" charset="-122"/>
                        <a:ea typeface="宋体" charset="-122"/>
                      </a:endParaRPr>
                    </a:p>
                  </a:txBody>
                  <a:tcPr marL="9525" marR="9525" marT="9525" marB="0" anchor="ctr"/>
                </a:tc>
              </a:tr>
              <a:tr h="397562">
                <a:tc>
                  <a:txBody>
                    <a:bodyPr/>
                    <a:lstStyle/>
                    <a:p>
                      <a:pPr algn="ctr" fontAlgn="ctr"/>
                      <a:r>
                        <a:rPr lang="en-US" sz="1050" u="none" strike="noStrike">
                          <a:effectLst/>
                        </a:rPr>
                        <a:t>B06</a:t>
                      </a:r>
                      <a:endParaRPr lang="en-US" sz="1050" b="0" i="0" u="none" strike="noStrike">
                        <a:solidFill>
                          <a:srgbClr val="000000"/>
                        </a:solidFill>
                        <a:effectLst/>
                        <a:latin typeface="宋体" charset="-122"/>
                        <a:ea typeface="宋体" charset="-122"/>
                      </a:endParaRPr>
                    </a:p>
                  </a:txBody>
                  <a:tcPr marL="9525" marR="9525" marT="9525" marB="0" anchor="ctr">
                    <a:solidFill>
                      <a:schemeClr val="accent1">
                        <a:lumMod val="60000"/>
                        <a:lumOff val="40000"/>
                        <a:alpha val="67000"/>
                      </a:schemeClr>
                    </a:solidFill>
                  </a:tcPr>
                </a:tc>
                <a:tc>
                  <a:txBody>
                    <a:bodyPr/>
                    <a:lstStyle/>
                    <a:p>
                      <a:pPr algn="ctr" fontAlgn="ctr"/>
                      <a:r>
                        <a:rPr lang="en-US" altLang="zh-CN" sz="1100" u="none" strike="noStrike" dirty="0">
                          <a:effectLst/>
                        </a:rPr>
                        <a:t>1.68</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25.20 </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zh-CN" altLang="en-US" sz="1100" u="none" strike="noStrike">
                          <a:effectLst/>
                        </a:rPr>
                        <a:t>商业服务业</a:t>
                      </a:r>
                      <a:endParaRPr lang="zh-CN" altLang="en-US"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1.1</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10311</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0</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2014</a:t>
                      </a:r>
                      <a:r>
                        <a:rPr lang="zh-CN" altLang="en-US" sz="1100" u="none" strike="noStrike">
                          <a:effectLst/>
                        </a:rPr>
                        <a:t>年</a:t>
                      </a:r>
                      <a:r>
                        <a:rPr lang="en-US" altLang="zh-CN" sz="1100" u="none" strike="noStrike">
                          <a:effectLst/>
                        </a:rPr>
                        <a:t>8</a:t>
                      </a:r>
                      <a:r>
                        <a:rPr lang="zh-CN" altLang="en-US" sz="1100" u="none" strike="noStrike">
                          <a:effectLst/>
                        </a:rPr>
                        <a:t>月</a:t>
                      </a:r>
                      <a:endParaRPr lang="zh-CN" altLang="en-US"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2017</a:t>
                      </a:r>
                      <a:r>
                        <a:rPr lang="zh-CN" altLang="en-US" sz="1100" u="none" strike="noStrike">
                          <a:effectLst/>
                        </a:rPr>
                        <a:t>年</a:t>
                      </a:r>
                      <a:r>
                        <a:rPr lang="en-US" altLang="zh-CN" sz="1100" u="none" strike="noStrike">
                          <a:effectLst/>
                        </a:rPr>
                        <a:t>11</a:t>
                      </a:r>
                      <a:r>
                        <a:rPr lang="zh-CN" altLang="en-US" sz="1100" u="none" strike="noStrike">
                          <a:effectLst/>
                        </a:rPr>
                        <a:t>月</a:t>
                      </a:r>
                      <a:endParaRPr lang="zh-CN" altLang="en-US" sz="1100" b="0" i="0" u="none" strike="noStrike">
                        <a:solidFill>
                          <a:srgbClr val="000000"/>
                        </a:solidFill>
                        <a:effectLst/>
                        <a:latin typeface="宋体" charset="-122"/>
                        <a:ea typeface="宋体" charset="-122"/>
                      </a:endParaRPr>
                    </a:p>
                  </a:txBody>
                  <a:tcPr marL="9525" marR="9525" marT="9525" marB="0" anchor="ctr"/>
                </a:tc>
              </a:tr>
              <a:tr h="397562">
                <a:tc>
                  <a:txBody>
                    <a:bodyPr/>
                    <a:lstStyle/>
                    <a:p>
                      <a:pPr algn="ctr" fontAlgn="ctr"/>
                      <a:r>
                        <a:rPr lang="en-US" sz="1050" u="none" strike="noStrike">
                          <a:effectLst/>
                        </a:rPr>
                        <a:t>B08</a:t>
                      </a:r>
                      <a:endParaRPr lang="en-US" sz="1050" b="0" i="0" u="none" strike="noStrike">
                        <a:solidFill>
                          <a:srgbClr val="000000"/>
                        </a:solidFill>
                        <a:effectLst/>
                        <a:latin typeface="宋体" charset="-122"/>
                        <a:ea typeface="宋体" charset="-122"/>
                      </a:endParaRPr>
                    </a:p>
                  </a:txBody>
                  <a:tcPr marL="9525" marR="9525" marT="9525" marB="0" anchor="ctr">
                    <a:solidFill>
                      <a:schemeClr val="accent1">
                        <a:lumMod val="60000"/>
                        <a:lumOff val="40000"/>
                        <a:alpha val="67000"/>
                      </a:schemeClr>
                    </a:solidFill>
                  </a:tcPr>
                </a:tc>
                <a:tc>
                  <a:txBody>
                    <a:bodyPr/>
                    <a:lstStyle/>
                    <a:p>
                      <a:pPr algn="ctr" fontAlgn="ctr"/>
                      <a:r>
                        <a:rPr lang="en-US" altLang="zh-CN" sz="1100" u="none" strike="noStrike">
                          <a:effectLst/>
                        </a:rPr>
                        <a:t>12.49</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187.35 </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zh-CN" altLang="en-US" sz="1100" u="none" strike="noStrike" dirty="0">
                          <a:effectLst/>
                        </a:rPr>
                        <a:t>二类居住</a:t>
                      </a:r>
                      <a:endParaRPr lang="zh-CN" altLang="en-US"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1.1</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137297.41</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15375.76</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742</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2016</a:t>
                      </a:r>
                      <a:r>
                        <a:rPr lang="zh-CN" altLang="en-US" sz="1100" u="none" strike="noStrike">
                          <a:effectLst/>
                        </a:rPr>
                        <a:t>年</a:t>
                      </a:r>
                      <a:r>
                        <a:rPr lang="en-US" altLang="zh-CN" sz="1100" u="none" strike="noStrike">
                          <a:effectLst/>
                        </a:rPr>
                        <a:t>4</a:t>
                      </a:r>
                      <a:r>
                        <a:rPr lang="zh-CN" altLang="en-US" sz="1100" u="none" strike="noStrike">
                          <a:effectLst/>
                        </a:rPr>
                        <a:t>月</a:t>
                      </a:r>
                      <a:endParaRPr lang="zh-CN" altLang="en-US"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2020</a:t>
                      </a:r>
                      <a:r>
                        <a:rPr lang="zh-CN" altLang="en-US" sz="1100" u="none" strike="noStrike">
                          <a:effectLst/>
                        </a:rPr>
                        <a:t>年</a:t>
                      </a:r>
                      <a:r>
                        <a:rPr lang="en-US" altLang="zh-CN" sz="1100" u="none" strike="noStrike">
                          <a:effectLst/>
                        </a:rPr>
                        <a:t>1</a:t>
                      </a:r>
                      <a:r>
                        <a:rPr lang="zh-CN" altLang="en-US" sz="1100" u="none" strike="noStrike">
                          <a:effectLst/>
                        </a:rPr>
                        <a:t>月</a:t>
                      </a:r>
                      <a:endParaRPr lang="zh-CN" altLang="en-US" sz="1100" b="0" i="0" u="none" strike="noStrike">
                        <a:solidFill>
                          <a:srgbClr val="000000"/>
                        </a:solidFill>
                        <a:effectLst/>
                        <a:latin typeface="宋体" charset="-122"/>
                        <a:ea typeface="宋体" charset="-122"/>
                      </a:endParaRPr>
                    </a:p>
                  </a:txBody>
                  <a:tcPr marL="9525" marR="9525" marT="9525" marB="0" anchor="ctr"/>
                </a:tc>
              </a:tr>
              <a:tr h="397562">
                <a:tc>
                  <a:txBody>
                    <a:bodyPr/>
                    <a:lstStyle/>
                    <a:p>
                      <a:pPr algn="ctr" fontAlgn="ctr"/>
                      <a:r>
                        <a:rPr lang="en-US" sz="1050" u="none" strike="noStrike">
                          <a:effectLst/>
                        </a:rPr>
                        <a:t>B10</a:t>
                      </a:r>
                      <a:endParaRPr lang="en-US" sz="1050" b="0" i="0" u="none" strike="noStrike">
                        <a:solidFill>
                          <a:srgbClr val="000000"/>
                        </a:solidFill>
                        <a:effectLst/>
                        <a:latin typeface="宋体" charset="-122"/>
                        <a:ea typeface="宋体" charset="-122"/>
                      </a:endParaRPr>
                    </a:p>
                  </a:txBody>
                  <a:tcPr marL="9525" marR="9525" marT="9525" marB="0" anchor="ctr">
                    <a:solidFill>
                      <a:schemeClr val="accent1">
                        <a:lumMod val="60000"/>
                        <a:lumOff val="40000"/>
                        <a:alpha val="67000"/>
                      </a:schemeClr>
                    </a:solidFill>
                  </a:tcPr>
                </a:tc>
                <a:tc>
                  <a:txBody>
                    <a:bodyPr/>
                    <a:lstStyle/>
                    <a:p>
                      <a:pPr algn="ctr" fontAlgn="ctr"/>
                      <a:r>
                        <a:rPr lang="en-US" altLang="zh-CN" sz="1100" u="none" strike="noStrike">
                          <a:effectLst/>
                        </a:rPr>
                        <a:t>3.59</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53.85 </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zh-CN" altLang="en-US" sz="1100" u="none" strike="noStrike" dirty="0">
                          <a:effectLst/>
                        </a:rPr>
                        <a:t>二类居住</a:t>
                      </a:r>
                      <a:endParaRPr lang="zh-CN" altLang="en-US"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1.1</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38146.14</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4715.66</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200</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2016</a:t>
                      </a:r>
                      <a:r>
                        <a:rPr lang="zh-CN" altLang="en-US" sz="1100" u="none" strike="noStrike">
                          <a:effectLst/>
                        </a:rPr>
                        <a:t>年</a:t>
                      </a:r>
                      <a:r>
                        <a:rPr lang="en-US" altLang="zh-CN" sz="1100" u="none" strike="noStrike">
                          <a:effectLst/>
                        </a:rPr>
                        <a:t>4</a:t>
                      </a:r>
                      <a:r>
                        <a:rPr lang="zh-CN" altLang="en-US" sz="1100" u="none" strike="noStrike">
                          <a:effectLst/>
                        </a:rPr>
                        <a:t>月</a:t>
                      </a:r>
                      <a:endParaRPr lang="zh-CN" altLang="en-US"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2020</a:t>
                      </a:r>
                      <a:r>
                        <a:rPr lang="zh-CN" altLang="en-US" sz="1100" u="none" strike="noStrike">
                          <a:effectLst/>
                        </a:rPr>
                        <a:t>年</a:t>
                      </a:r>
                      <a:r>
                        <a:rPr lang="en-US" altLang="zh-CN" sz="1100" u="none" strike="noStrike">
                          <a:effectLst/>
                        </a:rPr>
                        <a:t>1</a:t>
                      </a:r>
                      <a:r>
                        <a:rPr lang="zh-CN" altLang="en-US" sz="1100" u="none" strike="noStrike">
                          <a:effectLst/>
                        </a:rPr>
                        <a:t>月</a:t>
                      </a:r>
                      <a:endParaRPr lang="zh-CN" altLang="en-US" sz="1100" b="0" i="0" u="none" strike="noStrike">
                        <a:solidFill>
                          <a:srgbClr val="000000"/>
                        </a:solidFill>
                        <a:effectLst/>
                        <a:latin typeface="宋体" charset="-122"/>
                        <a:ea typeface="宋体" charset="-122"/>
                      </a:endParaRPr>
                    </a:p>
                  </a:txBody>
                  <a:tcPr marL="9525" marR="9525" marT="9525" marB="0" anchor="ctr"/>
                </a:tc>
              </a:tr>
              <a:tr h="397562">
                <a:tc>
                  <a:txBody>
                    <a:bodyPr/>
                    <a:lstStyle/>
                    <a:p>
                      <a:pPr algn="ctr" fontAlgn="ctr"/>
                      <a:r>
                        <a:rPr lang="en-US" sz="1050" u="none" strike="noStrike" dirty="0">
                          <a:effectLst/>
                        </a:rPr>
                        <a:t>C02</a:t>
                      </a:r>
                      <a:endParaRPr lang="en-US" sz="1050" b="0" i="0" u="none" strike="noStrike" dirty="0">
                        <a:solidFill>
                          <a:srgbClr val="000000"/>
                        </a:solidFill>
                        <a:effectLst/>
                        <a:latin typeface="宋体" charset="-122"/>
                        <a:ea typeface="宋体" charset="-122"/>
                      </a:endParaRPr>
                    </a:p>
                  </a:txBody>
                  <a:tcPr marL="9525" marR="9525" marT="9525" marB="0" anchor="ctr">
                    <a:solidFill>
                      <a:schemeClr val="accent1">
                        <a:lumMod val="60000"/>
                        <a:lumOff val="40000"/>
                        <a:alpha val="67000"/>
                      </a:schemeClr>
                    </a:solidFill>
                  </a:tcPr>
                </a:tc>
                <a:tc>
                  <a:txBody>
                    <a:bodyPr/>
                    <a:lstStyle/>
                    <a:p>
                      <a:pPr algn="ctr" fontAlgn="ctr"/>
                      <a:r>
                        <a:rPr lang="en-US" altLang="zh-CN" sz="1100" u="none" strike="noStrike" dirty="0">
                          <a:effectLst/>
                        </a:rPr>
                        <a:t>4.29</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64.35 </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zh-CN" altLang="en-US" sz="1100" u="none" strike="noStrike">
                          <a:effectLst/>
                        </a:rPr>
                        <a:t>商业服务业</a:t>
                      </a:r>
                      <a:endParaRPr lang="zh-CN" altLang="en-US"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1.05</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45045</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18825</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170</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2014</a:t>
                      </a:r>
                      <a:r>
                        <a:rPr lang="zh-CN" altLang="en-US" sz="1100" u="none" strike="noStrike">
                          <a:effectLst/>
                        </a:rPr>
                        <a:t>年</a:t>
                      </a:r>
                      <a:r>
                        <a:rPr lang="en-US" altLang="zh-CN" sz="1100" u="none" strike="noStrike">
                          <a:effectLst/>
                        </a:rPr>
                        <a:t>8</a:t>
                      </a:r>
                      <a:r>
                        <a:rPr lang="zh-CN" altLang="en-US" sz="1100" u="none" strike="noStrike">
                          <a:effectLst/>
                        </a:rPr>
                        <a:t>月</a:t>
                      </a:r>
                      <a:endParaRPr lang="zh-CN" altLang="en-US"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2018</a:t>
                      </a:r>
                      <a:r>
                        <a:rPr lang="zh-CN" altLang="en-US" sz="1100" u="none" strike="noStrike">
                          <a:effectLst/>
                        </a:rPr>
                        <a:t>年</a:t>
                      </a:r>
                      <a:r>
                        <a:rPr lang="en-US" altLang="zh-CN" sz="1100" u="none" strike="noStrike">
                          <a:effectLst/>
                        </a:rPr>
                        <a:t>7</a:t>
                      </a:r>
                      <a:r>
                        <a:rPr lang="zh-CN" altLang="en-US" sz="1100" u="none" strike="noStrike">
                          <a:effectLst/>
                        </a:rPr>
                        <a:t>月</a:t>
                      </a:r>
                      <a:endParaRPr lang="zh-CN" altLang="en-US" sz="1100" b="0" i="0" u="none" strike="noStrike">
                        <a:solidFill>
                          <a:srgbClr val="000000"/>
                        </a:solidFill>
                        <a:effectLst/>
                        <a:latin typeface="宋体" charset="-122"/>
                        <a:ea typeface="宋体" charset="-122"/>
                      </a:endParaRPr>
                    </a:p>
                  </a:txBody>
                  <a:tcPr marL="9525" marR="9525" marT="9525" marB="0" anchor="ctr"/>
                </a:tc>
              </a:tr>
              <a:tr h="397562">
                <a:tc>
                  <a:txBody>
                    <a:bodyPr/>
                    <a:lstStyle/>
                    <a:p>
                      <a:pPr algn="ctr" fontAlgn="ctr"/>
                      <a:r>
                        <a:rPr lang="en-US" sz="1050" u="none" strike="noStrike">
                          <a:effectLst/>
                        </a:rPr>
                        <a:t>B15</a:t>
                      </a:r>
                      <a:endParaRPr lang="en-US" sz="1050" b="0" i="0" u="none" strike="noStrike">
                        <a:solidFill>
                          <a:srgbClr val="000000"/>
                        </a:solidFill>
                        <a:effectLst/>
                        <a:latin typeface="宋体" charset="-122"/>
                        <a:ea typeface="宋体" charset="-122"/>
                      </a:endParaRPr>
                    </a:p>
                  </a:txBody>
                  <a:tcPr marL="9525" marR="9525" marT="9525" marB="0" anchor="ctr">
                    <a:solidFill>
                      <a:schemeClr val="accent1">
                        <a:lumMod val="60000"/>
                        <a:lumOff val="40000"/>
                        <a:alpha val="67000"/>
                      </a:schemeClr>
                    </a:solidFill>
                  </a:tcPr>
                </a:tc>
                <a:tc>
                  <a:txBody>
                    <a:bodyPr/>
                    <a:lstStyle/>
                    <a:p>
                      <a:pPr algn="ctr" fontAlgn="ctr"/>
                      <a:r>
                        <a:rPr lang="en-US" altLang="zh-CN" sz="1100" u="none" strike="noStrike">
                          <a:effectLst/>
                        </a:rPr>
                        <a:t>7.87</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118.05 </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zh-CN" altLang="en-US" sz="1100" u="none" strike="noStrike" dirty="0">
                          <a:effectLst/>
                        </a:rPr>
                        <a:t>二类居住</a:t>
                      </a:r>
                      <a:endParaRPr lang="zh-CN" altLang="en-US"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1.5</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118050</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34633</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800</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2016</a:t>
                      </a:r>
                      <a:r>
                        <a:rPr lang="zh-CN" altLang="en-US" sz="1100" u="none" strike="noStrike">
                          <a:effectLst/>
                        </a:rPr>
                        <a:t>年</a:t>
                      </a:r>
                      <a:r>
                        <a:rPr lang="en-US" altLang="zh-CN" sz="1100" u="none" strike="noStrike">
                          <a:effectLst/>
                        </a:rPr>
                        <a:t>4</a:t>
                      </a:r>
                      <a:r>
                        <a:rPr lang="zh-CN" altLang="en-US" sz="1100" u="none" strike="noStrike">
                          <a:effectLst/>
                        </a:rPr>
                        <a:t>月</a:t>
                      </a:r>
                      <a:endParaRPr lang="zh-CN" altLang="en-US"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2020</a:t>
                      </a:r>
                      <a:r>
                        <a:rPr lang="zh-CN" altLang="en-US" sz="1100" u="none" strike="noStrike">
                          <a:effectLst/>
                        </a:rPr>
                        <a:t>年</a:t>
                      </a:r>
                      <a:r>
                        <a:rPr lang="en-US" altLang="zh-CN" sz="1100" u="none" strike="noStrike">
                          <a:effectLst/>
                        </a:rPr>
                        <a:t>1</a:t>
                      </a:r>
                      <a:r>
                        <a:rPr lang="zh-CN" altLang="en-US" sz="1100" u="none" strike="noStrike">
                          <a:effectLst/>
                        </a:rPr>
                        <a:t>月</a:t>
                      </a:r>
                      <a:endParaRPr lang="zh-CN" altLang="en-US" sz="1100" b="0" i="0" u="none" strike="noStrike">
                        <a:solidFill>
                          <a:srgbClr val="000000"/>
                        </a:solidFill>
                        <a:effectLst/>
                        <a:latin typeface="宋体" charset="-122"/>
                        <a:ea typeface="宋体" charset="-122"/>
                      </a:endParaRPr>
                    </a:p>
                  </a:txBody>
                  <a:tcPr marL="9525" marR="9525" marT="9525" marB="0" anchor="ctr"/>
                </a:tc>
              </a:tr>
              <a:tr h="397562">
                <a:tc>
                  <a:txBody>
                    <a:bodyPr/>
                    <a:lstStyle/>
                    <a:p>
                      <a:pPr algn="ctr" fontAlgn="ctr"/>
                      <a:r>
                        <a:rPr lang="en-US" sz="1050" u="none" strike="noStrike" kern="1200" dirty="0">
                          <a:solidFill>
                            <a:schemeClr val="tx1"/>
                          </a:solidFill>
                          <a:effectLst/>
                          <a:latin typeface="+mn-lt"/>
                          <a:ea typeface="+mn-ea"/>
                          <a:cs typeface="+mn-cs"/>
                        </a:rPr>
                        <a:t>A01</a:t>
                      </a:r>
                      <a:endParaRPr lang="en-US" sz="1050" u="none" strike="noStrike" kern="1200" dirty="0">
                        <a:solidFill>
                          <a:schemeClr val="tx1"/>
                        </a:solidFill>
                        <a:effectLst/>
                        <a:latin typeface="+mn-lt"/>
                        <a:ea typeface="+mn-ea"/>
                        <a:cs typeface="+mn-cs"/>
                      </a:endParaRPr>
                    </a:p>
                  </a:txBody>
                  <a:tcPr marL="9525" marR="9525" marT="9525" marB="0" anchor="ctr">
                    <a:solidFill>
                      <a:schemeClr val="accent1">
                        <a:lumMod val="40000"/>
                        <a:lumOff val="60000"/>
                      </a:schemeClr>
                    </a:solidFill>
                  </a:tcPr>
                </a:tc>
                <a:tc>
                  <a:txBody>
                    <a:bodyPr/>
                    <a:lstStyle/>
                    <a:p>
                      <a:pPr algn="ctr" fontAlgn="ctr"/>
                      <a:r>
                        <a:rPr lang="en-US" altLang="zh-CN" sz="1100" u="none" strike="noStrike" kern="1200" dirty="0">
                          <a:solidFill>
                            <a:schemeClr val="tx1"/>
                          </a:solidFill>
                          <a:effectLst/>
                          <a:latin typeface="+mn-lt"/>
                          <a:ea typeface="+mn-ea"/>
                          <a:cs typeface="+mn-cs"/>
                        </a:rPr>
                        <a:t>5.92</a:t>
                      </a:r>
                      <a:endParaRPr lang="en-US" altLang="zh-CN" sz="1100" u="none" strike="noStrike" kern="1200" dirty="0">
                        <a:solidFill>
                          <a:schemeClr val="tx1"/>
                        </a:solidFill>
                        <a:effectLst/>
                        <a:latin typeface="+mn-lt"/>
                        <a:ea typeface="+mn-ea"/>
                        <a:cs typeface="+mn-cs"/>
                      </a:endParaRPr>
                    </a:p>
                  </a:txBody>
                  <a:tcPr marL="9525" marR="9525" marT="9525" marB="0" anchor="ctr">
                    <a:solidFill>
                      <a:schemeClr val="bg1">
                        <a:lumMod val="95000"/>
                      </a:schemeClr>
                    </a:solidFill>
                  </a:tcPr>
                </a:tc>
                <a:tc>
                  <a:txBody>
                    <a:bodyPr/>
                    <a:lstStyle/>
                    <a:p>
                      <a:pPr algn="ctr" fontAlgn="ctr"/>
                      <a:r>
                        <a:rPr lang="en-US" altLang="zh-CN" sz="1100" u="none" strike="noStrike" kern="1200" dirty="0">
                          <a:solidFill>
                            <a:schemeClr val="tx1"/>
                          </a:solidFill>
                          <a:effectLst/>
                          <a:latin typeface="+mn-lt"/>
                          <a:ea typeface="+mn-ea"/>
                          <a:cs typeface="+mn-cs"/>
                        </a:rPr>
                        <a:t>80</a:t>
                      </a:r>
                      <a:endParaRPr lang="en-US" altLang="zh-CN" sz="1100" u="none" strike="noStrike" kern="1200" dirty="0">
                        <a:solidFill>
                          <a:schemeClr val="tx1"/>
                        </a:solidFill>
                        <a:effectLst/>
                        <a:latin typeface="+mn-lt"/>
                        <a:ea typeface="+mn-ea"/>
                        <a:cs typeface="+mn-cs"/>
                      </a:endParaRPr>
                    </a:p>
                  </a:txBody>
                  <a:tcPr marL="9525" marR="9525" marT="9525" marB="0" anchor="ctr">
                    <a:solidFill>
                      <a:schemeClr val="bg1">
                        <a:lumMod val="95000"/>
                      </a:schemeClr>
                    </a:solidFill>
                  </a:tcPr>
                </a:tc>
                <a:tc>
                  <a:txBody>
                    <a:bodyPr/>
                    <a:lstStyle/>
                    <a:p>
                      <a:pPr algn="ctr" fontAlgn="ctr"/>
                      <a:r>
                        <a:rPr lang="zh-CN" altLang="en-US" sz="1100" u="none" strike="noStrike" kern="1200" dirty="0">
                          <a:solidFill>
                            <a:schemeClr val="tx1"/>
                          </a:solidFill>
                          <a:effectLst/>
                          <a:latin typeface="+mn-lt"/>
                          <a:ea typeface="+mn-ea"/>
                          <a:cs typeface="+mn-cs"/>
                        </a:rPr>
                        <a:t>商业服务业</a:t>
                      </a:r>
                      <a:endParaRPr lang="zh-CN" altLang="en-US" sz="1100" u="none" strike="noStrike" kern="1200" dirty="0">
                        <a:solidFill>
                          <a:schemeClr val="tx1"/>
                        </a:solidFill>
                        <a:effectLst/>
                        <a:latin typeface="+mn-lt"/>
                        <a:ea typeface="+mn-ea"/>
                        <a:cs typeface="+mn-cs"/>
                      </a:endParaRPr>
                    </a:p>
                  </a:txBody>
                  <a:tcPr marL="9525" marR="9525" marT="9525" marB="0" anchor="ctr">
                    <a:solidFill>
                      <a:schemeClr val="bg1">
                        <a:lumMod val="95000"/>
                      </a:schemeClr>
                    </a:solidFill>
                  </a:tcPr>
                </a:tc>
                <a:tc>
                  <a:txBody>
                    <a:bodyPr/>
                    <a:lstStyle/>
                    <a:p>
                      <a:pPr algn="ctr" fontAlgn="ctr"/>
                      <a:r>
                        <a:rPr lang="en-US" altLang="zh-CN" sz="1100" u="none" strike="noStrike" kern="1200" dirty="0">
                          <a:solidFill>
                            <a:schemeClr val="tx1"/>
                          </a:solidFill>
                          <a:effectLst/>
                          <a:latin typeface="+mn-lt"/>
                          <a:ea typeface="+mn-ea"/>
                          <a:cs typeface="+mn-cs"/>
                        </a:rPr>
                        <a:t>1.7</a:t>
                      </a:r>
                      <a:endParaRPr lang="en-US" altLang="zh-CN" sz="1100" u="none" strike="noStrike" kern="1200" dirty="0">
                        <a:solidFill>
                          <a:schemeClr val="tx1"/>
                        </a:solidFill>
                        <a:effectLst/>
                        <a:latin typeface="+mn-lt"/>
                        <a:ea typeface="+mn-ea"/>
                        <a:cs typeface="+mn-cs"/>
                      </a:endParaRPr>
                    </a:p>
                  </a:txBody>
                  <a:tcPr marL="9525" marR="9525" marT="9525" marB="0" anchor="ctr">
                    <a:solidFill>
                      <a:schemeClr val="bg1">
                        <a:lumMod val="95000"/>
                      </a:schemeClr>
                    </a:solidFill>
                  </a:tcPr>
                </a:tc>
                <a:tc>
                  <a:txBody>
                    <a:bodyPr/>
                    <a:lstStyle/>
                    <a:p>
                      <a:pPr algn="ctr" fontAlgn="ctr"/>
                      <a:r>
                        <a:rPr lang="en-US" altLang="zh-CN" sz="1100" u="none" strike="noStrike" kern="1200" dirty="0">
                          <a:solidFill>
                            <a:schemeClr val="tx1"/>
                          </a:solidFill>
                          <a:effectLst/>
                          <a:latin typeface="+mn-lt"/>
                          <a:ea typeface="+mn-ea"/>
                          <a:cs typeface="+mn-cs"/>
                        </a:rPr>
                        <a:t>100640</a:t>
                      </a:r>
                      <a:endParaRPr lang="en-US" altLang="zh-CN" sz="1100" u="none" strike="noStrike" kern="1200" dirty="0">
                        <a:solidFill>
                          <a:schemeClr val="tx1"/>
                        </a:solidFill>
                        <a:effectLst/>
                        <a:latin typeface="+mn-lt"/>
                        <a:ea typeface="+mn-ea"/>
                        <a:cs typeface="+mn-cs"/>
                      </a:endParaRPr>
                    </a:p>
                  </a:txBody>
                  <a:tcPr marL="9525" marR="9525" marT="9525" marB="0" anchor="ctr">
                    <a:solidFill>
                      <a:schemeClr val="bg1">
                        <a:lumMod val="95000"/>
                      </a:schemeClr>
                    </a:solidFill>
                  </a:tcPr>
                </a:tc>
                <a:tc>
                  <a:txBody>
                    <a:bodyPr/>
                    <a:lstStyle/>
                    <a:p>
                      <a:pPr algn="ctr" fontAlgn="ctr"/>
                      <a:r>
                        <a:rPr lang="zh-CN" altLang="en-US" sz="1100" u="none" strike="noStrike" kern="1200" dirty="0">
                          <a:solidFill>
                            <a:schemeClr val="tx1"/>
                          </a:solidFill>
                          <a:effectLst/>
                          <a:latin typeface="+mn-lt"/>
                          <a:ea typeface="+mn-ea"/>
                          <a:cs typeface="+mn-cs"/>
                        </a:rPr>
                        <a:t>　</a:t>
                      </a:r>
                      <a:endParaRPr lang="zh-CN" altLang="en-US" sz="1100" u="none" strike="noStrike" kern="1200" dirty="0">
                        <a:solidFill>
                          <a:schemeClr val="tx1"/>
                        </a:solidFill>
                        <a:effectLst/>
                        <a:latin typeface="+mn-lt"/>
                        <a:ea typeface="+mn-ea"/>
                        <a:cs typeface="+mn-cs"/>
                      </a:endParaRPr>
                    </a:p>
                  </a:txBody>
                  <a:tcPr marL="9525" marR="9525" marT="9525" marB="0" anchor="ctr">
                    <a:solidFill>
                      <a:schemeClr val="bg1">
                        <a:lumMod val="95000"/>
                      </a:schemeClr>
                    </a:solidFill>
                  </a:tcPr>
                </a:tc>
                <a:tc>
                  <a:txBody>
                    <a:bodyPr/>
                    <a:lstStyle/>
                    <a:p>
                      <a:pPr algn="ctr" fontAlgn="ctr"/>
                      <a:r>
                        <a:rPr lang="zh-CN" altLang="en-US" sz="1100" u="none" strike="noStrike" kern="1200" dirty="0">
                          <a:solidFill>
                            <a:schemeClr val="tx1"/>
                          </a:solidFill>
                          <a:effectLst/>
                          <a:latin typeface="+mn-lt"/>
                          <a:ea typeface="+mn-ea"/>
                          <a:cs typeface="+mn-cs"/>
                        </a:rPr>
                        <a:t>　</a:t>
                      </a:r>
                      <a:endParaRPr lang="zh-CN" altLang="en-US" sz="1100" u="none" strike="noStrike" kern="1200" dirty="0">
                        <a:solidFill>
                          <a:schemeClr val="tx1"/>
                        </a:solidFill>
                        <a:effectLst/>
                        <a:latin typeface="+mn-lt"/>
                        <a:ea typeface="+mn-ea"/>
                        <a:cs typeface="+mn-cs"/>
                      </a:endParaRPr>
                    </a:p>
                  </a:txBody>
                  <a:tcPr marL="9525" marR="9525" marT="9525" marB="0" anchor="ctr">
                    <a:solidFill>
                      <a:schemeClr val="bg1">
                        <a:lumMod val="95000"/>
                      </a:schemeClr>
                    </a:solidFill>
                  </a:tcPr>
                </a:tc>
                <a:tc>
                  <a:txBody>
                    <a:bodyPr/>
                    <a:lstStyle/>
                    <a:p>
                      <a:pPr algn="ctr" fontAlgn="ctr"/>
                      <a:r>
                        <a:rPr lang="zh-CN" altLang="en-US" sz="1100" u="none" strike="noStrike" kern="1200" dirty="0">
                          <a:solidFill>
                            <a:schemeClr val="tx1"/>
                          </a:solidFill>
                          <a:effectLst/>
                          <a:latin typeface="+mn-lt"/>
                          <a:ea typeface="+mn-ea"/>
                          <a:cs typeface="+mn-cs"/>
                        </a:rPr>
                        <a:t>未摘　</a:t>
                      </a:r>
                      <a:endParaRPr lang="zh-CN" altLang="en-US" sz="1100" u="none" strike="noStrike" kern="1200" dirty="0">
                        <a:solidFill>
                          <a:schemeClr val="tx1"/>
                        </a:solidFill>
                        <a:effectLst/>
                        <a:latin typeface="+mn-lt"/>
                        <a:ea typeface="+mn-ea"/>
                        <a:cs typeface="+mn-cs"/>
                      </a:endParaRPr>
                    </a:p>
                  </a:txBody>
                  <a:tcPr marL="9525" marR="9525" marT="9525" marB="0" anchor="ctr">
                    <a:solidFill>
                      <a:schemeClr val="bg1">
                        <a:lumMod val="95000"/>
                      </a:schemeClr>
                    </a:solidFill>
                  </a:tcPr>
                </a:tc>
                <a:tc>
                  <a:txBody>
                    <a:bodyPr/>
                    <a:lstStyle/>
                    <a:p>
                      <a:pPr algn="ctr" fontAlgn="ctr"/>
                      <a:r>
                        <a:rPr lang="zh-CN" altLang="en-US" sz="1100" u="none" strike="noStrike" kern="1200" dirty="0">
                          <a:solidFill>
                            <a:schemeClr val="tx1"/>
                          </a:solidFill>
                          <a:effectLst/>
                          <a:latin typeface="+mn-lt"/>
                          <a:ea typeface="+mn-ea"/>
                          <a:cs typeface="+mn-cs"/>
                        </a:rPr>
                        <a:t>　</a:t>
                      </a:r>
                      <a:endParaRPr lang="zh-CN" altLang="en-US" sz="1100" u="none" strike="noStrike" kern="1200" dirty="0">
                        <a:solidFill>
                          <a:schemeClr val="tx1"/>
                        </a:solidFill>
                        <a:effectLst/>
                        <a:latin typeface="+mn-lt"/>
                        <a:ea typeface="+mn-ea"/>
                        <a:cs typeface="+mn-cs"/>
                      </a:endParaRPr>
                    </a:p>
                  </a:txBody>
                  <a:tcPr marL="9525" marR="9525" marT="9525" marB="0" anchor="ctr">
                    <a:solidFill>
                      <a:schemeClr val="bg1">
                        <a:lumMod val="95000"/>
                      </a:schemeClr>
                    </a:solidFill>
                  </a:tcPr>
                </a:tc>
              </a:tr>
              <a:tr h="397562">
                <a:tc>
                  <a:txBody>
                    <a:bodyPr/>
                    <a:lstStyle/>
                    <a:p>
                      <a:pPr algn="ctr" fontAlgn="ctr"/>
                      <a:r>
                        <a:rPr lang="en-US" sz="1100" u="none" strike="noStrike" dirty="0">
                          <a:effectLst/>
                        </a:rPr>
                        <a:t>A02</a:t>
                      </a:r>
                      <a:endParaRPr lang="en-US" sz="1100" b="0" i="0" u="none" strike="noStrike" dirty="0">
                        <a:solidFill>
                          <a:srgbClr val="000000"/>
                        </a:solidFill>
                        <a:effectLst/>
                        <a:latin typeface="宋体" charset="-122"/>
                        <a:ea typeface="宋体" charset="-122"/>
                      </a:endParaRPr>
                    </a:p>
                  </a:txBody>
                  <a:tcPr marL="9525" marR="9525" marT="9525" marB="0" anchor="ctr">
                    <a:solidFill>
                      <a:schemeClr val="accent1">
                        <a:lumMod val="60000"/>
                        <a:lumOff val="40000"/>
                        <a:alpha val="67000"/>
                      </a:schemeClr>
                    </a:solidFill>
                  </a:tcPr>
                </a:tc>
                <a:tc>
                  <a:txBody>
                    <a:bodyPr/>
                    <a:lstStyle/>
                    <a:p>
                      <a:pPr algn="ctr" fontAlgn="ctr"/>
                      <a:r>
                        <a:rPr lang="en-US" altLang="zh-CN" sz="1100" u="none" strike="noStrike">
                          <a:effectLst/>
                        </a:rPr>
                        <a:t>7.74</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116.10</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zh-CN" altLang="en-US" sz="1100" u="none" strike="noStrike" dirty="0">
                          <a:effectLst/>
                        </a:rPr>
                        <a:t>二类居住</a:t>
                      </a:r>
                      <a:endParaRPr lang="zh-CN" altLang="en-US"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2</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154800</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zh-CN" altLang="en-US" sz="1100" u="none" strike="noStrike" dirty="0">
                          <a:effectLst/>
                        </a:rPr>
                        <a:t>　</a:t>
                      </a:r>
                      <a:endParaRPr lang="zh-CN" altLang="en-US"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zh-CN" altLang="en-US" sz="1100" u="none" strike="noStrike" dirty="0">
                          <a:effectLst/>
                        </a:rPr>
                        <a:t>　</a:t>
                      </a:r>
                      <a:endParaRPr lang="zh-CN" altLang="en-US" sz="1100" b="0" i="0" u="none" strike="noStrike" dirty="0">
                        <a:solidFill>
                          <a:srgbClr val="000000"/>
                        </a:solidFill>
                        <a:effectLst/>
                        <a:latin typeface="宋体" charset="-122"/>
                        <a:ea typeface="宋体"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100" u="none" strike="noStrike" kern="1200" dirty="0">
                          <a:solidFill>
                            <a:schemeClr val="tx1"/>
                          </a:solidFill>
                          <a:effectLst/>
                          <a:latin typeface="+mn-lt"/>
                          <a:ea typeface="+mn-ea"/>
                          <a:cs typeface="+mn-cs"/>
                        </a:rPr>
                        <a:t>未摘　</a:t>
                      </a:r>
                      <a:endParaRPr lang="zh-CN" altLang="en-US" sz="1100" u="none" strike="noStrike" kern="1200" dirty="0">
                        <a:solidFill>
                          <a:schemeClr val="tx1"/>
                        </a:solidFill>
                        <a:effectLst/>
                        <a:latin typeface="+mn-lt"/>
                        <a:ea typeface="+mn-ea"/>
                        <a:cs typeface="+mn-cs"/>
                      </a:endParaRPr>
                    </a:p>
                  </a:txBody>
                  <a:tcPr marL="9525" marR="9525" marT="9525"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宋体" charset="-122"/>
                        <a:ea typeface="宋体" charset="-122"/>
                      </a:endParaRPr>
                    </a:p>
                  </a:txBody>
                  <a:tcPr marL="9525" marR="9525" marT="9525" marB="0" anchor="ctr"/>
                </a:tc>
              </a:tr>
              <a:tr h="397562">
                <a:tc>
                  <a:txBody>
                    <a:bodyPr/>
                    <a:lstStyle/>
                    <a:p>
                      <a:pPr algn="ctr" fontAlgn="ctr"/>
                      <a:r>
                        <a:rPr lang="en-US" sz="1100" u="none" strike="noStrike" dirty="0">
                          <a:effectLst/>
                        </a:rPr>
                        <a:t>C05</a:t>
                      </a:r>
                      <a:endParaRPr lang="en-US" sz="1100" b="0" i="0" u="none" strike="noStrike" dirty="0">
                        <a:solidFill>
                          <a:srgbClr val="000000"/>
                        </a:solidFill>
                        <a:effectLst/>
                        <a:latin typeface="宋体" charset="-122"/>
                        <a:ea typeface="宋体" charset="-122"/>
                      </a:endParaRPr>
                    </a:p>
                  </a:txBody>
                  <a:tcPr marL="9525" marR="9525" marT="9525" marB="0" anchor="ctr">
                    <a:solidFill>
                      <a:schemeClr val="accent1">
                        <a:lumMod val="60000"/>
                        <a:lumOff val="40000"/>
                        <a:alpha val="67000"/>
                      </a:schemeClr>
                    </a:solidFill>
                  </a:tcPr>
                </a:tc>
                <a:tc>
                  <a:txBody>
                    <a:bodyPr/>
                    <a:lstStyle/>
                    <a:p>
                      <a:pPr algn="ctr" fontAlgn="ctr"/>
                      <a:r>
                        <a:rPr lang="en-US" altLang="zh-CN" sz="1100" u="none" strike="noStrike">
                          <a:effectLst/>
                        </a:rPr>
                        <a:t>19.56</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293.40</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zh-CN" altLang="en-US" sz="1100" u="none" strike="noStrike" dirty="0">
                          <a:effectLst/>
                        </a:rPr>
                        <a:t>二类居住</a:t>
                      </a:r>
                      <a:endParaRPr lang="zh-CN" altLang="en-US"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1.1</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a:effectLst/>
                        </a:rPr>
                        <a:t>215160</a:t>
                      </a:r>
                      <a:endParaRPr lang="en-US" altLang="zh-CN"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宋体" charset="-122"/>
                        <a:ea typeface="宋体" charset="-122"/>
                      </a:endParaRPr>
                    </a:p>
                  </a:txBody>
                  <a:tcPr marL="9525" marR="9525" marT="9525" marB="0" anchor="ctr"/>
                </a:tc>
                <a:tc>
                  <a:txBody>
                    <a:bodyPr/>
                    <a:lstStyle/>
                    <a:p>
                      <a:pPr algn="ctr" fontAlgn="ctr"/>
                      <a:r>
                        <a:rPr lang="zh-CN" altLang="en-US" sz="1100" u="none" strike="noStrike" dirty="0">
                          <a:effectLst/>
                        </a:rPr>
                        <a:t>　</a:t>
                      </a:r>
                      <a:endParaRPr lang="zh-CN" altLang="en-US" sz="1100" b="0" i="0" u="none" strike="noStrike" dirty="0">
                        <a:solidFill>
                          <a:srgbClr val="000000"/>
                        </a:solidFill>
                        <a:effectLst/>
                        <a:latin typeface="宋体" charset="-122"/>
                        <a:ea typeface="宋体"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100" u="none" strike="noStrike" kern="1200" dirty="0">
                          <a:solidFill>
                            <a:schemeClr val="tx1"/>
                          </a:solidFill>
                          <a:effectLst/>
                          <a:latin typeface="+mn-lt"/>
                          <a:ea typeface="+mn-ea"/>
                          <a:cs typeface="+mn-cs"/>
                        </a:rPr>
                        <a:t>未摘　</a:t>
                      </a:r>
                      <a:r>
                        <a:rPr lang="zh-CN" altLang="en-US" sz="1100" u="none" strike="noStrike" dirty="0">
                          <a:effectLst/>
                        </a:rPr>
                        <a:t>　</a:t>
                      </a:r>
                      <a:endParaRPr lang="zh-CN" altLang="en-US"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宋体" charset="-122"/>
                        <a:ea typeface="宋体" charset="-122"/>
                      </a:endParaRPr>
                    </a:p>
                  </a:txBody>
                  <a:tcPr marL="9525" marR="9525" marT="9525" marB="0" anchor="ctr"/>
                </a:tc>
              </a:tr>
              <a:tr h="397562">
                <a:tc>
                  <a:txBody>
                    <a:bodyPr/>
                    <a:lstStyle/>
                    <a:p>
                      <a:pPr algn="ctr" fontAlgn="ctr"/>
                      <a:r>
                        <a:rPr lang="zh-CN" altLang="en-US" sz="1100" u="none" strike="noStrike" dirty="0">
                          <a:effectLst/>
                        </a:rPr>
                        <a:t>合计　</a:t>
                      </a:r>
                      <a:endParaRPr lang="zh-CN" altLang="en-US" sz="1100" b="0" i="0" u="none" strike="noStrike" dirty="0">
                        <a:solidFill>
                          <a:srgbClr val="000000"/>
                        </a:solidFill>
                        <a:effectLst/>
                        <a:latin typeface="宋体" charset="-122"/>
                        <a:ea typeface="宋体" charset="-122"/>
                      </a:endParaRPr>
                    </a:p>
                  </a:txBody>
                  <a:tcPr marL="9525" marR="9525" marT="9525" marB="0" anchor="ctr">
                    <a:solidFill>
                      <a:schemeClr val="accent1">
                        <a:lumMod val="60000"/>
                        <a:lumOff val="40000"/>
                        <a:alpha val="67000"/>
                      </a:schemeClr>
                    </a:solidFill>
                  </a:tcPr>
                </a:tc>
                <a:tc>
                  <a:txBody>
                    <a:bodyPr/>
                    <a:lstStyle/>
                    <a:p>
                      <a:pPr algn="ctr" fontAlgn="ctr"/>
                      <a:r>
                        <a:rPr lang="en-US" altLang="zh-CN" sz="1100" u="none" strike="noStrike" dirty="0">
                          <a:effectLst/>
                        </a:rPr>
                        <a:t>71.11</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1066.64 </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zh-CN" altLang="en-US" sz="1100" u="none" strike="noStrike" dirty="0">
                          <a:effectLst/>
                        </a:rPr>
                        <a:t>　</a:t>
                      </a:r>
                      <a:endParaRPr lang="zh-CN" altLang="en-US"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12.95</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893910.94</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112138.63</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en-US" altLang="zh-CN" sz="1100" u="none" strike="noStrike" dirty="0">
                          <a:effectLst/>
                        </a:rPr>
                        <a:t>2424</a:t>
                      </a:r>
                      <a:endParaRPr lang="en-US" altLang="zh-CN"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zh-CN" altLang="en-US" sz="1100" u="none" strike="noStrike" dirty="0">
                          <a:effectLst/>
                        </a:rPr>
                        <a:t>　</a:t>
                      </a:r>
                      <a:endParaRPr lang="zh-CN" altLang="en-US" sz="1100" b="0" i="0" u="none" strike="noStrike" dirty="0">
                        <a:solidFill>
                          <a:srgbClr val="000000"/>
                        </a:solidFill>
                        <a:effectLst/>
                        <a:latin typeface="宋体" charset="-122"/>
                        <a:ea typeface="宋体" charset="-122"/>
                      </a:endParaRPr>
                    </a:p>
                  </a:txBody>
                  <a:tcPr marL="9525" marR="9525" marT="9525" marB="0" anchor="ctr"/>
                </a:tc>
                <a:tc>
                  <a:txBody>
                    <a:bodyPr/>
                    <a:lstStyle/>
                    <a:p>
                      <a:pPr algn="ctr" fontAlgn="ctr"/>
                      <a:r>
                        <a:rPr lang="zh-CN" altLang="en-US" sz="1100" u="none" strike="noStrike" dirty="0">
                          <a:effectLst/>
                        </a:rPr>
                        <a:t>　</a:t>
                      </a:r>
                      <a:endParaRPr lang="zh-CN" altLang="en-US" sz="1100" b="0" i="0" u="none" strike="noStrike" dirty="0">
                        <a:solidFill>
                          <a:srgbClr val="000000"/>
                        </a:solidFill>
                        <a:effectLst/>
                        <a:latin typeface="宋体" charset="-122"/>
                        <a:ea typeface="宋体" charset="-122"/>
                      </a:endParaRP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5182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2.  </a:t>
            </a:r>
            <a:r>
              <a:rPr lang="zh-CN" altLang="en-US" sz="1600" b="1" dirty="0">
                <a:solidFill>
                  <a:srgbClr val="000000"/>
                </a:solidFill>
                <a:latin typeface="微软雅黑" pitchFamily="34" charset="-122"/>
                <a:ea typeface="微软雅黑" pitchFamily="34" charset="-122"/>
              </a:rPr>
              <a:t>经济技术指标</a:t>
            </a:r>
            <a:endParaRPr lang="zh-CN" altLang="en-US" sz="1600" b="1" dirty="0">
              <a:solidFill>
                <a:srgbClr val="000000"/>
              </a:solidFill>
              <a:latin typeface="微软雅黑" pitchFamily="34" charset="-122"/>
              <a:ea typeface="微软雅黑" pitchFamily="34" charset="-122"/>
            </a:endParaRPr>
          </a:p>
        </p:txBody>
      </p:sp>
      <p:sp>
        <p:nvSpPr>
          <p:cNvPr id="2" name="文本框 1"/>
          <p:cNvSpPr txBox="1"/>
          <p:nvPr/>
        </p:nvSpPr>
        <p:spPr>
          <a:xfrm>
            <a:off x="695325" y="1312545"/>
            <a:ext cx="1554480" cy="368300"/>
          </a:xfrm>
          <a:prstGeom prst="rect">
            <a:avLst/>
          </a:prstGeom>
          <a:noFill/>
        </p:spPr>
        <p:txBody>
          <a:bodyPr wrap="none" rtlCol="0" anchor="t">
            <a:spAutoFit/>
          </a:bodyPr>
          <a:lstStyle/>
          <a:p>
            <a:r>
              <a:rPr lang="zh-CN" altLang="en-US">
                <a:latin typeface="Calibri" charset="0"/>
                <a:ea typeface="宋体" charset="-122"/>
              </a:rPr>
              <a:t>②、产品设计</a:t>
            </a:r>
            <a:endParaRPr lang="zh-CN" altLang="en-US">
              <a:latin typeface="Calibri" charset="0"/>
              <a:ea typeface="宋体" charset="-122"/>
            </a:endParaRPr>
          </a:p>
        </p:txBody>
      </p:sp>
      <p:pic>
        <p:nvPicPr>
          <p:cNvPr id="3" name="内容占位符 4"/>
          <p:cNvPicPr>
            <a:picLocks noChangeAspect="1"/>
          </p:cNvPicPr>
          <p:nvPr/>
        </p:nvPicPr>
        <p:blipFill rotWithShape="1">
          <a:blip r:embed="rId1" cstate="print">
            <a:extLst>
              <a:ext uri="{28A0092B-C50C-407E-A947-70E740481C1C}">
                <a14:useLocalDpi xmlns:a14="http://schemas.microsoft.com/office/drawing/2010/main" val="0"/>
              </a:ext>
            </a:extLst>
          </a:blip>
          <a:srcRect l="1411" r="4049" b="2750"/>
          <a:stretch>
            <a:fillRect/>
          </a:stretch>
        </p:blipFill>
        <p:spPr>
          <a:xfrm>
            <a:off x="695325" y="1597660"/>
            <a:ext cx="6819900" cy="4960620"/>
          </a:xfrm>
          <a:prstGeom prst="rect">
            <a:avLst/>
          </a:prstGeom>
        </p:spPr>
      </p:pic>
      <p:grpSp>
        <p:nvGrpSpPr>
          <p:cNvPr id="4" name="组合 3"/>
          <p:cNvGrpSpPr/>
          <p:nvPr/>
        </p:nvGrpSpPr>
        <p:grpSpPr>
          <a:xfrm>
            <a:off x="7653020" y="1680845"/>
            <a:ext cx="4333240" cy="2685415"/>
            <a:chOff x="3669475" y="140972"/>
            <a:chExt cx="7443701" cy="6718194"/>
          </a:xfrm>
        </p:grpSpPr>
        <p:pic>
          <p:nvPicPr>
            <p:cNvPr id="8" name="图片 7"/>
            <p:cNvPicPr>
              <a:picLocks noChangeAspect="1"/>
            </p:cNvPicPr>
            <p:nvPr/>
          </p:nvPicPr>
          <p:blipFill>
            <a:blip r:embed="rId2" cstate="print"/>
            <a:stretch>
              <a:fillRect/>
            </a:stretch>
          </p:blipFill>
          <p:spPr>
            <a:xfrm>
              <a:off x="3669475" y="140972"/>
              <a:ext cx="7443701" cy="6718194"/>
            </a:xfrm>
            <a:prstGeom prst="rect">
              <a:avLst/>
            </a:prstGeom>
          </p:spPr>
        </p:pic>
        <p:sp>
          <p:nvSpPr>
            <p:cNvPr id="9" name="任意多边形 8"/>
            <p:cNvSpPr/>
            <p:nvPr/>
          </p:nvSpPr>
          <p:spPr>
            <a:xfrm>
              <a:off x="6863938" y="2054431"/>
              <a:ext cx="605642" cy="593766"/>
            </a:xfrm>
            <a:custGeom>
              <a:avLst/>
              <a:gdLst>
                <a:gd name="connsiteX0" fmla="*/ 0 w 700644"/>
                <a:gd name="connsiteY0" fmla="*/ 83127 h 653142"/>
                <a:gd name="connsiteX1" fmla="*/ 653143 w 700644"/>
                <a:gd name="connsiteY1" fmla="*/ 653142 h 653142"/>
                <a:gd name="connsiteX2" fmla="*/ 700644 w 700644"/>
                <a:gd name="connsiteY2" fmla="*/ 463137 h 653142"/>
                <a:gd name="connsiteX3" fmla="*/ 190005 w 700644"/>
                <a:gd name="connsiteY3" fmla="*/ 0 h 653142"/>
                <a:gd name="connsiteX4" fmla="*/ 0 w 700644"/>
                <a:gd name="connsiteY4" fmla="*/ 83127 h 653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644" h="653142">
                  <a:moveTo>
                    <a:pt x="0" y="83127"/>
                  </a:moveTo>
                  <a:lnTo>
                    <a:pt x="653143" y="653142"/>
                  </a:lnTo>
                  <a:lnTo>
                    <a:pt x="700644" y="463137"/>
                  </a:lnTo>
                  <a:lnTo>
                    <a:pt x="190005" y="0"/>
                  </a:lnTo>
                  <a:lnTo>
                    <a:pt x="0" y="83127"/>
                  </a:lnTo>
                  <a:close/>
                </a:path>
              </a:pathLst>
            </a:custGeom>
            <a:solidFill>
              <a:srgbClr val="FF0000">
                <a:alpha val="42000"/>
              </a:srgbClr>
            </a:solidFill>
            <a:ln>
              <a:solidFill>
                <a:srgbClr val="FF0000">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a:off x="7539262" y="2565070"/>
              <a:ext cx="535958" cy="1116281"/>
            </a:xfrm>
            <a:custGeom>
              <a:avLst/>
              <a:gdLst>
                <a:gd name="connsiteX0" fmla="*/ 0 w 546265"/>
                <a:gd name="connsiteY0" fmla="*/ 166255 h 1116281"/>
                <a:gd name="connsiteX1" fmla="*/ 380011 w 546265"/>
                <a:gd name="connsiteY1" fmla="*/ 546265 h 1116281"/>
                <a:gd name="connsiteX2" fmla="*/ 249382 w 546265"/>
                <a:gd name="connsiteY2" fmla="*/ 629393 h 1116281"/>
                <a:gd name="connsiteX3" fmla="*/ 296883 w 546265"/>
                <a:gd name="connsiteY3" fmla="*/ 926276 h 1116281"/>
                <a:gd name="connsiteX4" fmla="*/ 368135 w 546265"/>
                <a:gd name="connsiteY4" fmla="*/ 985652 h 1116281"/>
                <a:gd name="connsiteX5" fmla="*/ 273133 w 546265"/>
                <a:gd name="connsiteY5" fmla="*/ 1080655 h 1116281"/>
                <a:gd name="connsiteX6" fmla="*/ 332509 w 546265"/>
                <a:gd name="connsiteY6" fmla="*/ 1116281 h 1116281"/>
                <a:gd name="connsiteX7" fmla="*/ 475013 w 546265"/>
                <a:gd name="connsiteY7" fmla="*/ 950026 h 1116281"/>
                <a:gd name="connsiteX8" fmla="*/ 439387 w 546265"/>
                <a:gd name="connsiteY8" fmla="*/ 748146 h 1116281"/>
                <a:gd name="connsiteX9" fmla="*/ 546265 w 546265"/>
                <a:gd name="connsiteY9" fmla="*/ 605642 h 1116281"/>
                <a:gd name="connsiteX10" fmla="*/ 35626 w 546265"/>
                <a:gd name="connsiteY10" fmla="*/ 0 h 1116281"/>
                <a:gd name="connsiteX11" fmla="*/ 0 w 546265"/>
                <a:gd name="connsiteY11" fmla="*/ 166255 h 1116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265" h="1116281">
                  <a:moveTo>
                    <a:pt x="0" y="166255"/>
                  </a:moveTo>
                  <a:lnTo>
                    <a:pt x="380011" y="546265"/>
                  </a:lnTo>
                  <a:lnTo>
                    <a:pt x="249382" y="629393"/>
                  </a:lnTo>
                  <a:lnTo>
                    <a:pt x="296883" y="926276"/>
                  </a:lnTo>
                  <a:lnTo>
                    <a:pt x="368135" y="985652"/>
                  </a:lnTo>
                  <a:lnTo>
                    <a:pt x="273133" y="1080655"/>
                  </a:lnTo>
                  <a:lnTo>
                    <a:pt x="332509" y="1116281"/>
                  </a:lnTo>
                  <a:lnTo>
                    <a:pt x="475013" y="950026"/>
                  </a:lnTo>
                  <a:lnTo>
                    <a:pt x="439387" y="748146"/>
                  </a:lnTo>
                  <a:lnTo>
                    <a:pt x="546265" y="605642"/>
                  </a:lnTo>
                  <a:lnTo>
                    <a:pt x="35626" y="0"/>
                  </a:lnTo>
                  <a:lnTo>
                    <a:pt x="0" y="166255"/>
                  </a:lnTo>
                  <a:close/>
                </a:path>
              </a:pathLst>
            </a:custGeom>
            <a:solidFill>
              <a:srgbClr val="FF0000">
                <a:alpha val="42000"/>
              </a:srgbClr>
            </a:solidFill>
            <a:ln>
              <a:solidFill>
                <a:srgbClr val="FF0000">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6495803" y="2125683"/>
              <a:ext cx="902524" cy="1223159"/>
            </a:xfrm>
            <a:custGeom>
              <a:avLst/>
              <a:gdLst>
                <a:gd name="connsiteX0" fmla="*/ 0 w 902524"/>
                <a:gd name="connsiteY0" fmla="*/ 391886 h 1223159"/>
                <a:gd name="connsiteX1" fmla="*/ 130628 w 902524"/>
                <a:gd name="connsiteY1" fmla="*/ 831273 h 1223159"/>
                <a:gd name="connsiteX2" fmla="*/ 296883 w 902524"/>
                <a:gd name="connsiteY2" fmla="*/ 1223159 h 1223159"/>
                <a:gd name="connsiteX3" fmla="*/ 570015 w 902524"/>
                <a:gd name="connsiteY3" fmla="*/ 1151907 h 1223159"/>
                <a:gd name="connsiteX4" fmla="*/ 819397 w 902524"/>
                <a:gd name="connsiteY4" fmla="*/ 938151 h 1223159"/>
                <a:gd name="connsiteX5" fmla="*/ 902524 w 902524"/>
                <a:gd name="connsiteY5" fmla="*/ 546265 h 1223159"/>
                <a:gd name="connsiteX6" fmla="*/ 332509 w 902524"/>
                <a:gd name="connsiteY6" fmla="*/ 0 h 1223159"/>
                <a:gd name="connsiteX7" fmla="*/ 166254 w 902524"/>
                <a:gd name="connsiteY7" fmla="*/ 23751 h 1223159"/>
                <a:gd name="connsiteX8" fmla="*/ 201880 w 902524"/>
                <a:gd name="connsiteY8" fmla="*/ 142504 h 1223159"/>
                <a:gd name="connsiteX9" fmla="*/ 201880 w 902524"/>
                <a:gd name="connsiteY9" fmla="*/ 249382 h 1223159"/>
                <a:gd name="connsiteX10" fmla="*/ 261257 w 902524"/>
                <a:gd name="connsiteY10" fmla="*/ 320634 h 1223159"/>
                <a:gd name="connsiteX11" fmla="*/ 225631 w 902524"/>
                <a:gd name="connsiteY11" fmla="*/ 403761 h 1223159"/>
                <a:gd name="connsiteX12" fmla="*/ 0 w 902524"/>
                <a:gd name="connsiteY12" fmla="*/ 391886 h 122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2524" h="1223159">
                  <a:moveTo>
                    <a:pt x="0" y="391886"/>
                  </a:moveTo>
                  <a:lnTo>
                    <a:pt x="130628" y="831273"/>
                  </a:lnTo>
                  <a:lnTo>
                    <a:pt x="296883" y="1223159"/>
                  </a:lnTo>
                  <a:lnTo>
                    <a:pt x="570015" y="1151907"/>
                  </a:lnTo>
                  <a:lnTo>
                    <a:pt x="819397" y="938151"/>
                  </a:lnTo>
                  <a:lnTo>
                    <a:pt x="902524" y="546265"/>
                  </a:lnTo>
                  <a:lnTo>
                    <a:pt x="332509" y="0"/>
                  </a:lnTo>
                  <a:lnTo>
                    <a:pt x="166254" y="23751"/>
                  </a:lnTo>
                  <a:lnTo>
                    <a:pt x="201880" y="142504"/>
                  </a:lnTo>
                  <a:lnTo>
                    <a:pt x="201880" y="249382"/>
                  </a:lnTo>
                  <a:lnTo>
                    <a:pt x="261257" y="320634"/>
                  </a:lnTo>
                  <a:lnTo>
                    <a:pt x="225631" y="403761"/>
                  </a:lnTo>
                  <a:lnTo>
                    <a:pt x="0" y="391886"/>
                  </a:lnTo>
                  <a:close/>
                </a:path>
              </a:pathLst>
            </a:custGeom>
            <a:solidFill>
              <a:srgbClr val="FFC000">
                <a:alpha val="34000"/>
              </a:srgbClr>
            </a:solidFill>
            <a:ln>
              <a:solidFill>
                <a:srgbClr val="FFC000">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p:cNvSpPr txBox="1"/>
          <p:nvPr/>
        </p:nvSpPr>
        <p:spPr>
          <a:xfrm>
            <a:off x="8134985" y="4643120"/>
            <a:ext cx="2082800" cy="368300"/>
          </a:xfrm>
          <a:prstGeom prst="rect">
            <a:avLst/>
          </a:prstGeom>
          <a:noFill/>
        </p:spPr>
        <p:txBody>
          <a:bodyPr wrap="square" rtlCol="0">
            <a:spAutoFit/>
          </a:bodyPr>
          <a:lstStyle/>
          <a:p>
            <a:r>
              <a:rPr lang="en-US" altLang="zh-CN" b="1" dirty="0" smtClean="0"/>
              <a:t>B02</a:t>
            </a:r>
            <a:r>
              <a:rPr lang="zh-CN" altLang="en-US" b="1" dirty="0" smtClean="0"/>
              <a:t>、</a:t>
            </a:r>
            <a:r>
              <a:rPr lang="en-US" altLang="zh-CN" b="1" dirty="0" smtClean="0"/>
              <a:t>04</a:t>
            </a:r>
            <a:r>
              <a:rPr lang="zh-CN" altLang="en-US" b="1" dirty="0" smtClean="0"/>
              <a:t>、</a:t>
            </a:r>
            <a:r>
              <a:rPr lang="en-US" altLang="zh-CN" b="1" dirty="0" smtClean="0"/>
              <a:t>06</a:t>
            </a:r>
            <a:r>
              <a:rPr lang="zh-CN" altLang="en-US" b="1" dirty="0" smtClean="0"/>
              <a:t>方案</a:t>
            </a:r>
            <a:endParaRPr lang="zh-CN" altLang="en-US"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5182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2.  </a:t>
            </a:r>
            <a:r>
              <a:rPr lang="zh-CN" altLang="en-US" sz="1600" b="1" dirty="0">
                <a:solidFill>
                  <a:srgbClr val="000000"/>
                </a:solidFill>
                <a:latin typeface="微软雅黑" pitchFamily="34" charset="-122"/>
                <a:ea typeface="微软雅黑" pitchFamily="34" charset="-122"/>
              </a:rPr>
              <a:t>经济技术指标</a:t>
            </a:r>
            <a:endParaRPr lang="zh-CN" altLang="en-US" sz="1600" b="1" dirty="0">
              <a:solidFill>
                <a:srgbClr val="000000"/>
              </a:solidFill>
              <a:latin typeface="微软雅黑" pitchFamily="34" charset="-122"/>
              <a:ea typeface="微软雅黑" pitchFamily="34" charset="-122"/>
            </a:endParaRPr>
          </a:p>
        </p:txBody>
      </p:sp>
      <p:sp>
        <p:nvSpPr>
          <p:cNvPr id="2" name="文本框 1"/>
          <p:cNvSpPr txBox="1"/>
          <p:nvPr/>
        </p:nvSpPr>
        <p:spPr>
          <a:xfrm>
            <a:off x="695325" y="1312545"/>
            <a:ext cx="1554480" cy="368300"/>
          </a:xfrm>
          <a:prstGeom prst="rect">
            <a:avLst/>
          </a:prstGeom>
          <a:noFill/>
        </p:spPr>
        <p:txBody>
          <a:bodyPr wrap="none" rtlCol="0" anchor="t">
            <a:spAutoFit/>
          </a:bodyPr>
          <a:lstStyle/>
          <a:p>
            <a:r>
              <a:rPr lang="zh-CN" altLang="en-US">
                <a:latin typeface="Calibri" charset="0"/>
                <a:ea typeface="宋体" charset="-122"/>
              </a:rPr>
              <a:t>②、产品设计</a:t>
            </a:r>
            <a:endParaRPr lang="zh-CN" altLang="en-US">
              <a:latin typeface="Calibri" charset="0"/>
              <a:ea typeface="宋体" charset="-122"/>
            </a:endParaRPr>
          </a:p>
        </p:txBody>
      </p:sp>
      <p:pic>
        <p:nvPicPr>
          <p:cNvPr id="15" name="内容占位符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3525" y="1602105"/>
            <a:ext cx="7500620" cy="5045075"/>
          </a:xfrm>
          <a:prstGeom prst="rect">
            <a:avLst/>
          </a:prstGeom>
        </p:spPr>
      </p:pic>
      <p:grpSp>
        <p:nvGrpSpPr>
          <p:cNvPr id="6" name="组合 5"/>
          <p:cNvGrpSpPr/>
          <p:nvPr/>
        </p:nvGrpSpPr>
        <p:grpSpPr>
          <a:xfrm>
            <a:off x="7764145" y="1680845"/>
            <a:ext cx="4368165" cy="2982595"/>
            <a:chOff x="3883231" y="164754"/>
            <a:chExt cx="7093769" cy="6402369"/>
          </a:xfrm>
        </p:grpSpPr>
        <p:pic>
          <p:nvPicPr>
            <p:cNvPr id="7" name="图片 6"/>
            <p:cNvPicPr>
              <a:picLocks noChangeAspect="1"/>
            </p:cNvPicPr>
            <p:nvPr/>
          </p:nvPicPr>
          <p:blipFill>
            <a:blip r:embed="rId2" cstate="print"/>
            <a:stretch>
              <a:fillRect/>
            </a:stretch>
          </p:blipFill>
          <p:spPr>
            <a:xfrm>
              <a:off x="3883231" y="164754"/>
              <a:ext cx="7093769" cy="6402369"/>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6" name="任意多边形 15"/>
            <p:cNvSpPr/>
            <p:nvPr/>
          </p:nvSpPr>
          <p:spPr>
            <a:xfrm>
              <a:off x="6329548" y="2624447"/>
              <a:ext cx="1555668" cy="1935678"/>
            </a:xfrm>
            <a:custGeom>
              <a:avLst/>
              <a:gdLst>
                <a:gd name="connsiteX0" fmla="*/ 11875 w 1555668"/>
                <a:gd name="connsiteY0" fmla="*/ 688769 h 1935678"/>
                <a:gd name="connsiteX1" fmla="*/ 0 w 1555668"/>
                <a:gd name="connsiteY1" fmla="*/ 1935678 h 1935678"/>
                <a:gd name="connsiteX2" fmla="*/ 451262 w 1555668"/>
                <a:gd name="connsiteY2" fmla="*/ 1579418 h 1935678"/>
                <a:gd name="connsiteX3" fmla="*/ 985652 w 1555668"/>
                <a:gd name="connsiteY3" fmla="*/ 1531917 h 1935678"/>
                <a:gd name="connsiteX4" fmla="*/ 1116281 w 1555668"/>
                <a:gd name="connsiteY4" fmla="*/ 1543792 h 1935678"/>
                <a:gd name="connsiteX5" fmla="*/ 1484416 w 1555668"/>
                <a:gd name="connsiteY5" fmla="*/ 890649 h 1935678"/>
                <a:gd name="connsiteX6" fmla="*/ 1448790 w 1555668"/>
                <a:gd name="connsiteY6" fmla="*/ 783771 h 1935678"/>
                <a:gd name="connsiteX7" fmla="*/ 1508166 w 1555668"/>
                <a:gd name="connsiteY7" fmla="*/ 771896 h 1935678"/>
                <a:gd name="connsiteX8" fmla="*/ 1448790 w 1555668"/>
                <a:gd name="connsiteY8" fmla="*/ 510639 h 1935678"/>
                <a:gd name="connsiteX9" fmla="*/ 1555668 w 1555668"/>
                <a:gd name="connsiteY9" fmla="*/ 380010 h 1935678"/>
                <a:gd name="connsiteX10" fmla="*/ 1211283 w 1555668"/>
                <a:gd name="connsiteY10" fmla="*/ 0 h 1935678"/>
                <a:gd name="connsiteX11" fmla="*/ 938151 w 1555668"/>
                <a:gd name="connsiteY11" fmla="*/ 510639 h 1935678"/>
                <a:gd name="connsiteX12" fmla="*/ 11875 w 1555668"/>
                <a:gd name="connsiteY12" fmla="*/ 688769 h 19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5668" h="1935678">
                  <a:moveTo>
                    <a:pt x="11875" y="688769"/>
                  </a:moveTo>
                  <a:lnTo>
                    <a:pt x="0" y="1935678"/>
                  </a:lnTo>
                  <a:lnTo>
                    <a:pt x="451262" y="1579418"/>
                  </a:lnTo>
                  <a:lnTo>
                    <a:pt x="985652" y="1531917"/>
                  </a:lnTo>
                  <a:lnTo>
                    <a:pt x="1116281" y="1543792"/>
                  </a:lnTo>
                  <a:lnTo>
                    <a:pt x="1484416" y="890649"/>
                  </a:lnTo>
                  <a:lnTo>
                    <a:pt x="1448790" y="783771"/>
                  </a:lnTo>
                  <a:lnTo>
                    <a:pt x="1508166" y="771896"/>
                  </a:lnTo>
                  <a:lnTo>
                    <a:pt x="1448790" y="510639"/>
                  </a:lnTo>
                  <a:lnTo>
                    <a:pt x="1555668" y="380010"/>
                  </a:lnTo>
                  <a:lnTo>
                    <a:pt x="1211283" y="0"/>
                  </a:lnTo>
                  <a:lnTo>
                    <a:pt x="938151" y="510639"/>
                  </a:lnTo>
                  <a:lnTo>
                    <a:pt x="11875" y="688769"/>
                  </a:lnTo>
                  <a:close/>
                </a:path>
              </a:pathLst>
            </a:custGeom>
            <a:solidFill>
              <a:srgbClr val="FFC000">
                <a:alpha val="48000"/>
              </a:srgbClr>
            </a:solidFill>
            <a:ln>
              <a:solidFill>
                <a:srgbClr val="FFC0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p:cNvSpPr txBox="1"/>
          <p:nvPr/>
        </p:nvSpPr>
        <p:spPr>
          <a:xfrm>
            <a:off x="8236585" y="5654040"/>
            <a:ext cx="1597025" cy="368300"/>
          </a:xfrm>
          <a:prstGeom prst="rect">
            <a:avLst/>
          </a:prstGeom>
          <a:noFill/>
        </p:spPr>
        <p:txBody>
          <a:bodyPr wrap="square" rtlCol="0">
            <a:spAutoFit/>
          </a:bodyPr>
          <a:lstStyle/>
          <a:p>
            <a:r>
              <a:rPr lang="en-US" altLang="zh-CN" b="1" dirty="0" smtClean="0"/>
              <a:t>B08</a:t>
            </a:r>
            <a:r>
              <a:rPr lang="zh-CN" altLang="en-US" b="1" dirty="0" smtClean="0"/>
              <a:t>、</a:t>
            </a:r>
            <a:r>
              <a:rPr lang="en-US" altLang="zh-CN" b="1" dirty="0" smtClean="0"/>
              <a:t>10</a:t>
            </a:r>
            <a:r>
              <a:rPr lang="zh-CN" altLang="en-US" b="1" dirty="0" smtClean="0"/>
              <a:t>方案</a:t>
            </a:r>
            <a:endParaRPr lang="zh-CN" altLang="en-US"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5182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2.  </a:t>
            </a:r>
            <a:r>
              <a:rPr lang="zh-CN" altLang="en-US" sz="1600" b="1" dirty="0">
                <a:solidFill>
                  <a:srgbClr val="000000"/>
                </a:solidFill>
                <a:latin typeface="微软雅黑" pitchFamily="34" charset="-122"/>
                <a:ea typeface="微软雅黑" pitchFamily="34" charset="-122"/>
              </a:rPr>
              <a:t>经济技术指标</a:t>
            </a:r>
            <a:endParaRPr lang="zh-CN" altLang="en-US" sz="1600" b="1" dirty="0">
              <a:solidFill>
                <a:srgbClr val="000000"/>
              </a:solidFill>
              <a:latin typeface="微软雅黑" pitchFamily="34" charset="-122"/>
              <a:ea typeface="微软雅黑" pitchFamily="34" charset="-122"/>
            </a:endParaRPr>
          </a:p>
        </p:txBody>
      </p:sp>
      <p:sp>
        <p:nvSpPr>
          <p:cNvPr id="2" name="文本框 1"/>
          <p:cNvSpPr txBox="1"/>
          <p:nvPr/>
        </p:nvSpPr>
        <p:spPr>
          <a:xfrm>
            <a:off x="695325" y="1312545"/>
            <a:ext cx="1554480" cy="368300"/>
          </a:xfrm>
          <a:prstGeom prst="rect">
            <a:avLst/>
          </a:prstGeom>
          <a:noFill/>
        </p:spPr>
        <p:txBody>
          <a:bodyPr wrap="none" rtlCol="0" anchor="t">
            <a:spAutoFit/>
          </a:bodyPr>
          <a:lstStyle/>
          <a:p>
            <a:r>
              <a:rPr lang="zh-CN" altLang="en-US">
                <a:latin typeface="Calibri" charset="0"/>
                <a:ea typeface="宋体" charset="-122"/>
              </a:rPr>
              <a:t>②、产品设计</a:t>
            </a:r>
            <a:endParaRPr lang="zh-CN" altLang="en-US">
              <a:latin typeface="Calibri" charset="0"/>
              <a:ea typeface="宋体" charset="-122"/>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240155" y="614045"/>
            <a:ext cx="5200650" cy="7334250"/>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571105" y="1101725"/>
            <a:ext cx="3654425" cy="5173345"/>
          </a:xfrm>
          <a:prstGeom prst="rect">
            <a:avLst/>
          </a:prstGeom>
        </p:spPr>
      </p:pic>
      <p:sp>
        <p:nvSpPr>
          <p:cNvPr id="4" name="文本框 3"/>
          <p:cNvSpPr txBox="1"/>
          <p:nvPr/>
        </p:nvSpPr>
        <p:spPr>
          <a:xfrm>
            <a:off x="7507605" y="5703570"/>
            <a:ext cx="2176780" cy="368300"/>
          </a:xfrm>
          <a:prstGeom prst="rect">
            <a:avLst/>
          </a:prstGeom>
          <a:noFill/>
        </p:spPr>
        <p:txBody>
          <a:bodyPr wrap="square" rtlCol="0">
            <a:spAutoFit/>
          </a:bodyPr>
          <a:lstStyle/>
          <a:p>
            <a:r>
              <a:rPr lang="en-US" altLang="zh-CN" b="1" dirty="0" smtClean="0"/>
              <a:t>C02(</a:t>
            </a:r>
            <a:r>
              <a:rPr lang="zh-CN" altLang="en-US" b="1" dirty="0" smtClean="0"/>
              <a:t>酒店）方案</a:t>
            </a:r>
            <a:endParaRPr lang="zh-CN" altLang="en-US"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5182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2.  </a:t>
            </a:r>
            <a:r>
              <a:rPr lang="zh-CN" altLang="en-US" sz="1600" b="1" dirty="0">
                <a:solidFill>
                  <a:srgbClr val="000000"/>
                </a:solidFill>
                <a:latin typeface="微软雅黑" pitchFamily="34" charset="-122"/>
                <a:ea typeface="微软雅黑" pitchFamily="34" charset="-122"/>
              </a:rPr>
              <a:t>经济技术指标</a:t>
            </a:r>
            <a:endParaRPr lang="zh-CN" altLang="en-US" sz="1600" b="1" dirty="0">
              <a:solidFill>
                <a:srgbClr val="000000"/>
              </a:solidFill>
              <a:latin typeface="微软雅黑" pitchFamily="34" charset="-122"/>
              <a:ea typeface="微软雅黑" pitchFamily="34" charset="-122"/>
            </a:endParaRPr>
          </a:p>
        </p:txBody>
      </p:sp>
      <p:sp>
        <p:nvSpPr>
          <p:cNvPr id="2" name="文本框 1"/>
          <p:cNvSpPr txBox="1"/>
          <p:nvPr/>
        </p:nvSpPr>
        <p:spPr>
          <a:xfrm>
            <a:off x="695325" y="1312545"/>
            <a:ext cx="1554480" cy="368300"/>
          </a:xfrm>
          <a:prstGeom prst="rect">
            <a:avLst/>
          </a:prstGeom>
          <a:noFill/>
        </p:spPr>
        <p:txBody>
          <a:bodyPr wrap="none" rtlCol="0" anchor="t">
            <a:spAutoFit/>
          </a:bodyPr>
          <a:lstStyle/>
          <a:p>
            <a:r>
              <a:rPr lang="zh-CN" altLang="en-US">
                <a:latin typeface="Calibri" charset="0"/>
                <a:ea typeface="宋体" charset="-122"/>
              </a:rPr>
              <a:t>②、产品设计</a:t>
            </a:r>
            <a:endParaRPr lang="zh-CN" altLang="en-US">
              <a:latin typeface="Calibri" charset="0"/>
              <a:ea typeface="宋体" charset="-122"/>
            </a:endParaRPr>
          </a:p>
        </p:txBody>
      </p:sp>
      <p:pic>
        <p:nvPicPr>
          <p:cNvPr id="5" name="图片 4"/>
          <p:cNvPicPr>
            <a:picLocks noChangeAspect="1"/>
          </p:cNvPicPr>
          <p:nvPr/>
        </p:nvPicPr>
        <p:blipFill>
          <a:blip r:embed="rId1" cstate="print"/>
          <a:stretch>
            <a:fillRect/>
          </a:stretch>
        </p:blipFill>
        <p:spPr>
          <a:xfrm>
            <a:off x="346075" y="1569085"/>
            <a:ext cx="7808595" cy="4980305"/>
          </a:xfrm>
          <a:prstGeom prst="rect">
            <a:avLst/>
          </a:prstGeom>
        </p:spPr>
      </p:pic>
      <p:sp>
        <p:nvSpPr>
          <p:cNvPr id="7" name="文本框 6"/>
          <p:cNvSpPr txBox="1"/>
          <p:nvPr/>
        </p:nvSpPr>
        <p:spPr>
          <a:xfrm>
            <a:off x="8325485" y="4973320"/>
            <a:ext cx="1926590" cy="368300"/>
          </a:xfrm>
          <a:prstGeom prst="rect">
            <a:avLst/>
          </a:prstGeom>
          <a:noFill/>
        </p:spPr>
        <p:txBody>
          <a:bodyPr wrap="square" rtlCol="0">
            <a:spAutoFit/>
          </a:bodyPr>
          <a:lstStyle/>
          <a:p>
            <a:r>
              <a:rPr lang="en-US" altLang="zh-CN" b="1" dirty="0" smtClean="0"/>
              <a:t>C02(</a:t>
            </a:r>
            <a:r>
              <a:rPr lang="zh-CN" altLang="en-US" b="1" dirty="0" smtClean="0"/>
              <a:t>酒店）方案</a:t>
            </a:r>
            <a:endParaRPr lang="zh-CN" altLang="en-US" b="1" dirty="0"/>
          </a:p>
        </p:txBody>
      </p:sp>
      <p:grpSp>
        <p:nvGrpSpPr>
          <p:cNvPr id="6" name="组合 5"/>
          <p:cNvGrpSpPr/>
          <p:nvPr/>
        </p:nvGrpSpPr>
        <p:grpSpPr>
          <a:xfrm>
            <a:off x="8154670" y="1785620"/>
            <a:ext cx="3524250" cy="3077210"/>
            <a:chOff x="12225" y="1567"/>
            <a:chExt cx="5550" cy="4846"/>
          </a:xfrm>
        </p:grpSpPr>
        <p:pic>
          <p:nvPicPr>
            <p:cNvPr id="8" name="图片 7"/>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2225" y="1567"/>
              <a:ext cx="5550" cy="4847"/>
            </a:xfrm>
            <a:prstGeom prst="rect">
              <a:avLst/>
            </a:prstGeom>
          </p:spPr>
        </p:pic>
        <p:sp>
          <p:nvSpPr>
            <p:cNvPr id="12" name="任意多边形: 形状 11"/>
            <p:cNvSpPr/>
            <p:nvPr/>
          </p:nvSpPr>
          <p:spPr>
            <a:xfrm>
              <a:off x="15528" y="4256"/>
              <a:ext cx="744" cy="440"/>
            </a:xfrm>
            <a:custGeom>
              <a:avLst/>
              <a:gdLst>
                <a:gd name="connsiteX0" fmla="*/ 127000 w 472440"/>
                <a:gd name="connsiteY0" fmla="*/ 5080 h 279400"/>
                <a:gd name="connsiteX1" fmla="*/ 0 w 472440"/>
                <a:gd name="connsiteY1" fmla="*/ 182880 h 279400"/>
                <a:gd name="connsiteX2" fmla="*/ 172720 w 472440"/>
                <a:gd name="connsiteY2" fmla="*/ 279400 h 279400"/>
                <a:gd name="connsiteX3" fmla="*/ 381000 w 472440"/>
                <a:gd name="connsiteY3" fmla="*/ 254000 h 279400"/>
                <a:gd name="connsiteX4" fmla="*/ 472440 w 472440"/>
                <a:gd name="connsiteY4" fmla="*/ 233680 h 279400"/>
                <a:gd name="connsiteX5" fmla="*/ 330200 w 472440"/>
                <a:gd name="connsiteY5" fmla="*/ 0 h 279400"/>
                <a:gd name="connsiteX6" fmla="*/ 238760 w 472440"/>
                <a:gd name="connsiteY6" fmla="*/ 10160 h 279400"/>
                <a:gd name="connsiteX7" fmla="*/ 127000 w 472440"/>
                <a:gd name="connsiteY7" fmla="*/ 508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440" h="279400">
                  <a:moveTo>
                    <a:pt x="127000" y="5080"/>
                  </a:moveTo>
                  <a:lnTo>
                    <a:pt x="0" y="182880"/>
                  </a:lnTo>
                  <a:lnTo>
                    <a:pt x="172720" y="279400"/>
                  </a:lnTo>
                  <a:lnTo>
                    <a:pt x="381000" y="254000"/>
                  </a:lnTo>
                  <a:lnTo>
                    <a:pt x="472440" y="233680"/>
                  </a:lnTo>
                  <a:lnTo>
                    <a:pt x="330200" y="0"/>
                  </a:lnTo>
                  <a:lnTo>
                    <a:pt x="238760" y="10160"/>
                  </a:lnTo>
                  <a:lnTo>
                    <a:pt x="127000" y="5080"/>
                  </a:lnTo>
                  <a:close/>
                </a:path>
              </a:pathLst>
            </a:custGeom>
            <a:solidFill>
              <a:srgbClr val="FF0000">
                <a:alpha val="49000"/>
              </a:srgbClr>
            </a:solidFill>
            <a:ln>
              <a:solidFill>
                <a:schemeClr val="bg1">
                  <a:lumMod val="85000"/>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5182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2.  </a:t>
            </a:r>
            <a:r>
              <a:rPr lang="zh-CN" altLang="en-US" sz="1600" b="1" dirty="0">
                <a:solidFill>
                  <a:srgbClr val="000000"/>
                </a:solidFill>
                <a:latin typeface="微软雅黑" pitchFamily="34" charset="-122"/>
                <a:ea typeface="微软雅黑" pitchFamily="34" charset="-122"/>
              </a:rPr>
              <a:t>经济技术指标</a:t>
            </a:r>
            <a:endParaRPr lang="zh-CN" altLang="en-US" sz="1600" b="1" dirty="0">
              <a:solidFill>
                <a:srgbClr val="000000"/>
              </a:solidFill>
              <a:latin typeface="微软雅黑" pitchFamily="34" charset="-122"/>
              <a:ea typeface="微软雅黑" pitchFamily="34" charset="-122"/>
            </a:endParaRPr>
          </a:p>
        </p:txBody>
      </p:sp>
      <p:sp>
        <p:nvSpPr>
          <p:cNvPr id="2" name="文本框 1"/>
          <p:cNvSpPr txBox="1"/>
          <p:nvPr/>
        </p:nvSpPr>
        <p:spPr>
          <a:xfrm>
            <a:off x="695325" y="1312545"/>
            <a:ext cx="1554480" cy="368300"/>
          </a:xfrm>
          <a:prstGeom prst="rect">
            <a:avLst/>
          </a:prstGeom>
          <a:noFill/>
        </p:spPr>
        <p:txBody>
          <a:bodyPr wrap="none" rtlCol="0" anchor="t">
            <a:spAutoFit/>
          </a:bodyPr>
          <a:lstStyle/>
          <a:p>
            <a:r>
              <a:rPr lang="zh-CN" altLang="en-US">
                <a:latin typeface="Calibri" charset="0"/>
                <a:ea typeface="宋体" charset="-122"/>
              </a:rPr>
              <a:t>②、产品设计</a:t>
            </a:r>
            <a:endParaRPr lang="zh-CN" altLang="en-US">
              <a:latin typeface="Calibri" charset="0"/>
              <a:ea typeface="宋体" charset="-122"/>
            </a:endParaRPr>
          </a:p>
        </p:txBody>
      </p:sp>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t="3621" b="3045"/>
          <a:stretch>
            <a:fillRect/>
          </a:stretch>
        </p:blipFill>
        <p:spPr>
          <a:xfrm>
            <a:off x="600075" y="1583055"/>
            <a:ext cx="4999990" cy="5160010"/>
          </a:xfrm>
          <a:prstGeom prst="rect">
            <a:avLst/>
          </a:prstGeom>
          <a:ln>
            <a:solidFill>
              <a:schemeClr val="tx1"/>
            </a:solidFill>
          </a:ln>
        </p:spPr>
      </p:pic>
      <p:grpSp>
        <p:nvGrpSpPr>
          <p:cNvPr id="6" name="组合 5"/>
          <p:cNvGrpSpPr/>
          <p:nvPr/>
        </p:nvGrpSpPr>
        <p:grpSpPr>
          <a:xfrm>
            <a:off x="5953125" y="1583055"/>
            <a:ext cx="5246370" cy="4298950"/>
            <a:chOff x="9485" y="2121"/>
            <a:chExt cx="8262" cy="6770"/>
          </a:xfrm>
        </p:grpSpPr>
        <p:pic>
          <p:nvPicPr>
            <p:cNvPr id="4" name="图片 3"/>
            <p:cNvPicPr>
              <a:picLocks noChangeAspect="1"/>
            </p:cNvPicPr>
            <p:nvPr/>
          </p:nvPicPr>
          <p:blipFill>
            <a:blip r:embed="rId2" cstate="print"/>
            <a:stretch>
              <a:fillRect/>
            </a:stretch>
          </p:blipFill>
          <p:spPr>
            <a:xfrm>
              <a:off x="9485" y="2121"/>
              <a:ext cx="8262" cy="6770"/>
            </a:xfrm>
            <a:prstGeom prst="rect">
              <a:avLst/>
            </a:prstGeom>
          </p:spPr>
        </p:pic>
        <p:sp>
          <p:nvSpPr>
            <p:cNvPr id="8" name="任意多边形 7"/>
            <p:cNvSpPr/>
            <p:nvPr/>
          </p:nvSpPr>
          <p:spPr>
            <a:xfrm>
              <a:off x="11868" y="5660"/>
              <a:ext cx="850" cy="1211"/>
            </a:xfrm>
            <a:custGeom>
              <a:avLst/>
              <a:gdLst>
                <a:gd name="connsiteX0" fmla="*/ 0 w 342900"/>
                <a:gd name="connsiteY0" fmla="*/ 0 h 514350"/>
                <a:gd name="connsiteX1" fmla="*/ 0 w 342900"/>
                <a:gd name="connsiteY1" fmla="*/ 317500 h 514350"/>
                <a:gd name="connsiteX2" fmla="*/ 260350 w 342900"/>
                <a:gd name="connsiteY2" fmla="*/ 323850 h 514350"/>
                <a:gd name="connsiteX3" fmla="*/ 260350 w 342900"/>
                <a:gd name="connsiteY3" fmla="*/ 514350 h 514350"/>
                <a:gd name="connsiteX4" fmla="*/ 342900 w 342900"/>
                <a:gd name="connsiteY4" fmla="*/ 495300 h 514350"/>
                <a:gd name="connsiteX5" fmla="*/ 342900 w 342900"/>
                <a:gd name="connsiteY5" fmla="*/ 0 h 514350"/>
                <a:gd name="connsiteX6" fmla="*/ 0 w 342900"/>
                <a:gd name="connsiteY6"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 h="514350">
                  <a:moveTo>
                    <a:pt x="0" y="0"/>
                  </a:moveTo>
                  <a:lnTo>
                    <a:pt x="0" y="317500"/>
                  </a:lnTo>
                  <a:lnTo>
                    <a:pt x="260350" y="323850"/>
                  </a:lnTo>
                  <a:lnTo>
                    <a:pt x="260350" y="514350"/>
                  </a:lnTo>
                  <a:lnTo>
                    <a:pt x="342900" y="495300"/>
                  </a:lnTo>
                  <a:lnTo>
                    <a:pt x="342900" y="0"/>
                  </a:lnTo>
                  <a:lnTo>
                    <a:pt x="0" y="0"/>
                  </a:lnTo>
                  <a:close/>
                </a:path>
              </a:pathLst>
            </a:custGeom>
            <a:solidFill>
              <a:srgbClr val="FFFF00">
                <a:alpha val="48000"/>
              </a:srgb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006080" y="6057900"/>
            <a:ext cx="1360170" cy="368300"/>
          </a:xfrm>
          <a:prstGeom prst="rect">
            <a:avLst/>
          </a:prstGeom>
          <a:noFill/>
        </p:spPr>
        <p:txBody>
          <a:bodyPr wrap="square" rtlCol="0">
            <a:spAutoFit/>
          </a:bodyPr>
          <a:lstStyle/>
          <a:p>
            <a:r>
              <a:rPr lang="en-US" altLang="zh-CN" b="1" dirty="0" smtClean="0"/>
              <a:t>B15</a:t>
            </a:r>
            <a:r>
              <a:rPr lang="zh-CN" altLang="en-US" b="1" dirty="0" smtClean="0"/>
              <a:t>方案</a:t>
            </a:r>
            <a:endParaRPr lang="zh-CN" altLang="en-US"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5182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2.  </a:t>
            </a:r>
            <a:r>
              <a:rPr lang="zh-CN" altLang="en-US" sz="1600" b="1" dirty="0">
                <a:solidFill>
                  <a:srgbClr val="000000"/>
                </a:solidFill>
                <a:latin typeface="微软雅黑" pitchFamily="34" charset="-122"/>
                <a:ea typeface="微软雅黑" pitchFamily="34" charset="-122"/>
              </a:rPr>
              <a:t>经济技术指标</a:t>
            </a:r>
            <a:endParaRPr lang="zh-CN" altLang="en-US" sz="1600" b="1" dirty="0">
              <a:solidFill>
                <a:srgbClr val="000000"/>
              </a:solidFill>
              <a:latin typeface="微软雅黑" pitchFamily="34" charset="-122"/>
              <a:ea typeface="微软雅黑" pitchFamily="34" charset="-122"/>
            </a:endParaRPr>
          </a:p>
        </p:txBody>
      </p:sp>
      <p:sp>
        <p:nvSpPr>
          <p:cNvPr id="2" name="文本框 1"/>
          <p:cNvSpPr txBox="1"/>
          <p:nvPr/>
        </p:nvSpPr>
        <p:spPr>
          <a:xfrm>
            <a:off x="695325" y="1312545"/>
            <a:ext cx="1554480" cy="368300"/>
          </a:xfrm>
          <a:prstGeom prst="rect">
            <a:avLst/>
          </a:prstGeom>
          <a:noFill/>
        </p:spPr>
        <p:txBody>
          <a:bodyPr wrap="none" rtlCol="0" anchor="t">
            <a:spAutoFit/>
          </a:bodyPr>
          <a:lstStyle/>
          <a:p>
            <a:r>
              <a:rPr lang="zh-CN" altLang="en-US">
                <a:latin typeface="Calibri" charset="0"/>
                <a:ea typeface="宋体" charset="-122"/>
              </a:rPr>
              <a:t>②、产品设计</a:t>
            </a:r>
            <a:endParaRPr lang="zh-CN" altLang="en-US">
              <a:latin typeface="Calibri" charset="0"/>
              <a:ea typeface="宋体" charset="-122"/>
            </a:endParaRPr>
          </a:p>
        </p:txBody>
      </p:sp>
      <p:grpSp>
        <p:nvGrpSpPr>
          <p:cNvPr id="5" name="组合 4"/>
          <p:cNvGrpSpPr/>
          <p:nvPr/>
        </p:nvGrpSpPr>
        <p:grpSpPr>
          <a:xfrm>
            <a:off x="669925" y="1664970"/>
            <a:ext cx="9081770" cy="2738120"/>
            <a:chOff x="1055" y="2622"/>
            <a:chExt cx="14302" cy="4312"/>
          </a:xfrm>
        </p:grpSpPr>
        <p:pic>
          <p:nvPicPr>
            <p:cNvPr id="7" name="图片 6"/>
            <p:cNvPicPr>
              <a:picLocks noChangeAspect="1"/>
            </p:cNvPicPr>
            <p:nvPr/>
          </p:nvPicPr>
          <p:blipFill>
            <a:blip r:embed="rId1" cstate="print"/>
            <a:stretch>
              <a:fillRect/>
            </a:stretch>
          </p:blipFill>
          <p:spPr>
            <a:xfrm>
              <a:off x="11143" y="2982"/>
              <a:ext cx="4215" cy="3540"/>
            </a:xfrm>
            <a:prstGeom prst="rect">
              <a:avLst/>
            </a:prstGeom>
          </p:spPr>
        </p:pic>
        <p:pic>
          <p:nvPicPr>
            <p:cNvPr id="12" name="图片 11"/>
            <p:cNvPicPr>
              <a:picLocks noChangeAspect="1"/>
            </p:cNvPicPr>
            <p:nvPr/>
          </p:nvPicPr>
          <p:blipFill>
            <a:blip r:embed="rId2" cstate="print"/>
            <a:stretch>
              <a:fillRect/>
            </a:stretch>
          </p:blipFill>
          <p:spPr>
            <a:xfrm>
              <a:off x="1055" y="2622"/>
              <a:ext cx="2715" cy="4260"/>
            </a:xfrm>
            <a:prstGeom prst="rect">
              <a:avLst/>
            </a:prstGeom>
          </p:spPr>
        </p:pic>
        <p:pic>
          <p:nvPicPr>
            <p:cNvPr id="14" name="图片 13"/>
            <p:cNvPicPr>
              <a:picLocks noChangeAspect="1"/>
            </p:cNvPicPr>
            <p:nvPr/>
          </p:nvPicPr>
          <p:blipFill>
            <a:blip r:embed="rId3" cstate="print"/>
            <a:stretch>
              <a:fillRect/>
            </a:stretch>
          </p:blipFill>
          <p:spPr>
            <a:xfrm>
              <a:off x="3770" y="2809"/>
              <a:ext cx="3690" cy="3885"/>
            </a:xfrm>
            <a:prstGeom prst="rect">
              <a:avLst/>
            </a:prstGeom>
          </p:spPr>
        </p:pic>
        <p:pic>
          <p:nvPicPr>
            <p:cNvPr id="15" name="图片 14"/>
            <p:cNvPicPr>
              <a:picLocks noChangeAspect="1"/>
            </p:cNvPicPr>
            <p:nvPr/>
          </p:nvPicPr>
          <p:blipFill>
            <a:blip r:embed="rId4" cstate="print"/>
            <a:stretch>
              <a:fillRect/>
            </a:stretch>
          </p:blipFill>
          <p:spPr>
            <a:xfrm>
              <a:off x="7460" y="2944"/>
              <a:ext cx="3450" cy="3990"/>
            </a:xfrm>
            <a:prstGeom prst="rect">
              <a:avLst/>
            </a:prstGeom>
          </p:spPr>
        </p:pic>
      </p:grpSp>
      <p:pic>
        <p:nvPicPr>
          <p:cNvPr id="16" name="图片 15"/>
          <p:cNvPicPr>
            <a:picLocks noChangeAspect="1"/>
          </p:cNvPicPr>
          <p:nvPr/>
        </p:nvPicPr>
        <p:blipFill>
          <a:blip r:embed="rId5" cstate="print"/>
          <a:stretch>
            <a:fillRect/>
          </a:stretch>
        </p:blipFill>
        <p:spPr>
          <a:xfrm>
            <a:off x="9752330" y="1983740"/>
            <a:ext cx="2190750" cy="2419350"/>
          </a:xfrm>
          <a:prstGeom prst="rect">
            <a:avLst/>
          </a:prstGeom>
        </p:spPr>
      </p:pic>
      <p:sp>
        <p:nvSpPr>
          <p:cNvPr id="17" name="文本框 16"/>
          <p:cNvSpPr txBox="1"/>
          <p:nvPr/>
        </p:nvSpPr>
        <p:spPr>
          <a:xfrm>
            <a:off x="5015865" y="4538980"/>
            <a:ext cx="2446655" cy="368300"/>
          </a:xfrm>
          <a:prstGeom prst="rect">
            <a:avLst/>
          </a:prstGeom>
          <a:noFill/>
        </p:spPr>
        <p:txBody>
          <a:bodyPr wrap="square" rtlCol="0">
            <a:spAutoFit/>
          </a:bodyPr>
          <a:lstStyle/>
          <a:p>
            <a:r>
              <a:rPr lang="en-US" altLang="zh-CN"/>
              <a:t>B04</a:t>
            </a:r>
            <a:r>
              <a:rPr lang="zh-CN"/>
              <a:t>洋房</a:t>
            </a:r>
            <a:r>
              <a:rPr lang="zh-CN" altLang="en-US"/>
              <a:t>户型图</a:t>
            </a:r>
            <a:endParaRPr lang="zh-CN"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5182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2.  </a:t>
            </a:r>
            <a:r>
              <a:rPr lang="zh-CN" altLang="en-US" sz="1600" b="1" dirty="0">
                <a:solidFill>
                  <a:srgbClr val="000000"/>
                </a:solidFill>
                <a:latin typeface="微软雅黑" pitchFamily="34" charset="-122"/>
                <a:ea typeface="微软雅黑" pitchFamily="34" charset="-122"/>
              </a:rPr>
              <a:t>经济技术指标</a:t>
            </a:r>
            <a:endParaRPr lang="zh-CN" altLang="en-US" sz="1600" b="1" dirty="0">
              <a:solidFill>
                <a:srgbClr val="000000"/>
              </a:solidFill>
              <a:latin typeface="微软雅黑" pitchFamily="34" charset="-122"/>
              <a:ea typeface="微软雅黑" pitchFamily="34" charset="-122"/>
            </a:endParaRPr>
          </a:p>
        </p:txBody>
      </p:sp>
      <p:sp>
        <p:nvSpPr>
          <p:cNvPr id="2" name="文本框 1"/>
          <p:cNvSpPr txBox="1"/>
          <p:nvPr/>
        </p:nvSpPr>
        <p:spPr>
          <a:xfrm>
            <a:off x="695325" y="1312545"/>
            <a:ext cx="1554480" cy="368300"/>
          </a:xfrm>
          <a:prstGeom prst="rect">
            <a:avLst/>
          </a:prstGeom>
          <a:noFill/>
        </p:spPr>
        <p:txBody>
          <a:bodyPr wrap="none" rtlCol="0" anchor="t">
            <a:spAutoFit/>
          </a:bodyPr>
          <a:lstStyle/>
          <a:p>
            <a:r>
              <a:rPr lang="zh-CN" altLang="en-US">
                <a:latin typeface="Calibri" charset="0"/>
                <a:ea typeface="宋体" charset="-122"/>
              </a:rPr>
              <a:t>②、产品设计</a:t>
            </a:r>
            <a:endParaRPr lang="zh-CN" altLang="en-US">
              <a:latin typeface="Calibri" charset="0"/>
              <a:ea typeface="宋体"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07995" y="1090295"/>
            <a:ext cx="7087870" cy="4725035"/>
          </a:xfrm>
          <a:prstGeom prst="rect">
            <a:avLst/>
          </a:prstGeom>
        </p:spPr>
      </p:pic>
      <p:sp>
        <p:nvSpPr>
          <p:cNvPr id="4" name="文本框 3"/>
          <p:cNvSpPr txBox="1"/>
          <p:nvPr/>
        </p:nvSpPr>
        <p:spPr>
          <a:xfrm>
            <a:off x="6922135" y="5815330"/>
            <a:ext cx="2446655" cy="368300"/>
          </a:xfrm>
          <a:prstGeom prst="rect">
            <a:avLst/>
          </a:prstGeom>
          <a:noFill/>
        </p:spPr>
        <p:txBody>
          <a:bodyPr wrap="square" rtlCol="0">
            <a:spAutoFit/>
          </a:bodyPr>
          <a:lstStyle/>
          <a:p>
            <a:r>
              <a:rPr lang="en-US" altLang="zh-CN"/>
              <a:t>B08</a:t>
            </a:r>
            <a:r>
              <a:rPr lang="zh-CN" altLang="en-US"/>
              <a:t>、</a:t>
            </a:r>
            <a:r>
              <a:rPr lang="en-US" altLang="zh-CN"/>
              <a:t>10</a:t>
            </a:r>
            <a:r>
              <a:rPr lang="zh-CN" altLang="en-US"/>
              <a:t>别墅户型图</a:t>
            </a:r>
            <a:endParaRPr lang="zh-CN"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6368" y="918832"/>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32325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1.  </a:t>
            </a:r>
            <a:r>
              <a:rPr lang="zh-CN" altLang="en-US" sz="1600" b="1" dirty="0">
                <a:solidFill>
                  <a:srgbClr val="000000"/>
                </a:solidFill>
                <a:latin typeface="微软雅黑" pitchFamily="34" charset="-122"/>
                <a:ea typeface="微软雅黑" pitchFamily="34" charset="-122"/>
              </a:rPr>
              <a:t>基本情况</a:t>
            </a:r>
            <a:endParaRPr lang="zh-CN" altLang="en-US" sz="1600" b="1" dirty="0">
              <a:solidFill>
                <a:srgbClr val="000000"/>
              </a:solidFill>
              <a:latin typeface="微软雅黑" pitchFamily="34" charset="-122"/>
              <a:ea typeface="微软雅黑" pitchFamily="34" charset="-122"/>
            </a:endParaRPr>
          </a:p>
        </p:txBody>
      </p:sp>
      <p:sp>
        <p:nvSpPr>
          <p:cNvPr id="5" name="矩形 4"/>
          <p:cNvSpPr/>
          <p:nvPr/>
        </p:nvSpPr>
        <p:spPr>
          <a:xfrm>
            <a:off x="266065" y="1659255"/>
            <a:ext cx="6533515" cy="3384550"/>
          </a:xfrm>
          <a:prstGeom prst="rect">
            <a:avLst/>
          </a:prstGeom>
        </p:spPr>
        <p:txBody>
          <a:bodyPr wrap="square">
            <a:spAutoFit/>
          </a:bodyPr>
          <a:lstStyle/>
          <a:p>
            <a:pPr marL="0" lvl="1" indent="0">
              <a:spcBef>
                <a:spcPts val="600"/>
              </a:spcBef>
              <a:spcAft>
                <a:spcPts val="600"/>
              </a:spcAft>
              <a:buClr>
                <a:srgbClr val="C00000"/>
              </a:buClr>
              <a:buSzPct val="80000"/>
              <a:buFont typeface="Wingdings" charset="2"/>
              <a:buNone/>
            </a:pPr>
            <a:r>
              <a:rPr lang="en-US" altLang="zh-CN" sz="1600" b="1" dirty="0">
                <a:latin typeface="+mj-ea"/>
                <a:cs typeface="Times New Roman" pitchFamily="18" charset="0"/>
              </a:rPr>
              <a:t>B02</a:t>
            </a:r>
            <a:r>
              <a:rPr lang="zh-CN" altLang="en-US" sz="1600" b="1" dirty="0">
                <a:latin typeface="+mj-ea"/>
                <a:cs typeface="Times New Roman" pitchFamily="18" charset="0"/>
              </a:rPr>
              <a:t>、</a:t>
            </a:r>
            <a:r>
              <a:rPr lang="en-US" altLang="zh-CN" sz="1600" b="1" dirty="0">
                <a:latin typeface="+mj-ea"/>
                <a:cs typeface="Times New Roman" pitchFamily="18" charset="0"/>
              </a:rPr>
              <a:t>04</a:t>
            </a:r>
            <a:r>
              <a:rPr lang="zh-CN" altLang="en-US" sz="1600" b="1" dirty="0">
                <a:latin typeface="+mj-ea"/>
                <a:cs typeface="Times New Roman" pitchFamily="18" charset="0"/>
              </a:rPr>
              <a:t>、</a:t>
            </a:r>
            <a:r>
              <a:rPr lang="en-US" altLang="zh-CN" sz="1600" b="1" dirty="0">
                <a:latin typeface="+mj-ea"/>
                <a:cs typeface="Times New Roman" pitchFamily="18" charset="0"/>
              </a:rPr>
              <a:t>06</a:t>
            </a:r>
            <a:r>
              <a:rPr lang="zh-CN" altLang="en-US" sz="1600" b="1" dirty="0">
                <a:latin typeface="+mj-ea"/>
                <a:cs typeface="Times New Roman" pitchFamily="18" charset="0"/>
              </a:rPr>
              <a:t>地块（住宅）</a:t>
            </a:r>
            <a:endParaRPr lang="zh-CN" altLang="en-US" sz="1600" dirty="0">
              <a:latin typeface="+mj-ea"/>
              <a:cs typeface="Times New Roman" pitchFamily="18" charset="0"/>
            </a:endParaRPr>
          </a:p>
          <a:p>
            <a:pPr marL="285750" lvl="1" indent="-285750">
              <a:spcBef>
                <a:spcPts val="600"/>
              </a:spcBef>
              <a:spcAft>
                <a:spcPts val="600"/>
              </a:spcAft>
              <a:buClr>
                <a:srgbClr val="C00000"/>
              </a:buClr>
              <a:buSzPct val="80000"/>
              <a:buFont typeface="Wingdings" charset="2"/>
              <a:buChar char="l"/>
            </a:pPr>
            <a:r>
              <a:rPr lang="zh-CN" altLang="en-US" sz="1600" dirty="0">
                <a:latin typeface="+mj-ea"/>
                <a:cs typeface="Times New Roman" pitchFamily="18" charset="0"/>
              </a:rPr>
              <a:t>位于</a:t>
            </a:r>
            <a:r>
              <a:rPr lang="zh-CN" altLang="en-US" sz="1600" dirty="0">
                <a:latin typeface="+mj-ea"/>
                <a:ea typeface="+mj-ea"/>
                <a:cs typeface="Times New Roman" pitchFamily="18" charset="0"/>
                <a:sym typeface="+mn-ea"/>
              </a:rPr>
              <a:t>山东省泰安市岱岳区京福高速公路以西振兴街以北</a:t>
            </a:r>
            <a:r>
              <a:rPr lang="zh-CN" altLang="en-US" sz="1600" dirty="0">
                <a:latin typeface="+mj-ea"/>
                <a:cs typeface="Times New Roman" pitchFamily="18" charset="0"/>
              </a:rPr>
              <a:t>。</a:t>
            </a:r>
            <a:endParaRPr lang="en-US" altLang="zh-CN" sz="1600" dirty="0">
              <a:latin typeface="+mj-ea"/>
              <a:cs typeface="Times New Roman" pitchFamily="18" charset="0"/>
            </a:endParaRPr>
          </a:p>
          <a:p>
            <a:pPr marL="285750" lvl="1" indent="-285750">
              <a:spcBef>
                <a:spcPts val="600"/>
              </a:spcBef>
              <a:spcAft>
                <a:spcPts val="600"/>
              </a:spcAft>
              <a:buClr>
                <a:srgbClr val="C00000"/>
              </a:buClr>
              <a:buSzPct val="80000"/>
              <a:buFont typeface="Wingdings" charset="2"/>
              <a:buChar char="l"/>
            </a:pPr>
            <a:r>
              <a:rPr lang="zh-CN" altLang="zh-CN" sz="1600" dirty="0">
                <a:latin typeface="+mj-ea"/>
                <a:cs typeface="Times New Roman" pitchFamily="18" charset="0"/>
                <a:sym typeface="+mn-ea"/>
              </a:rPr>
              <a:t>于</a:t>
            </a:r>
            <a:r>
              <a:rPr lang="zh-CN" altLang="en-US" sz="1600" dirty="0">
                <a:latin typeface="+mj-ea"/>
                <a:cs typeface="Times New Roman" pitchFamily="18" charset="0"/>
                <a:sym typeface="+mn-ea"/>
              </a:rPr>
              <a:t>2014年9月取得，总地价1.2634亿元，楼面价1</a:t>
            </a:r>
            <a:r>
              <a:rPr lang="en-US" altLang="zh-CN" sz="1600" dirty="0">
                <a:latin typeface="+mj-ea"/>
                <a:cs typeface="Times New Roman" pitchFamily="18" charset="0"/>
                <a:sym typeface="+mn-ea"/>
              </a:rPr>
              <a:t>488</a:t>
            </a:r>
            <a:r>
              <a:rPr lang="zh-CN" altLang="en-US" sz="1600" dirty="0">
                <a:latin typeface="+mj-ea"/>
                <a:cs typeface="Times New Roman" pitchFamily="18" charset="0"/>
                <a:sym typeface="+mn-ea"/>
              </a:rPr>
              <a:t>元/平</a:t>
            </a:r>
            <a:r>
              <a:rPr lang="zh-CN" altLang="en-US" sz="1600" dirty="0" smtClean="0">
                <a:latin typeface="+mj-ea"/>
              </a:rPr>
              <a:t>。</a:t>
            </a:r>
            <a:endParaRPr lang="zh-CN" altLang="en-US" sz="1600" dirty="0" smtClean="0">
              <a:latin typeface="+mj-ea"/>
            </a:endParaRPr>
          </a:p>
          <a:p>
            <a:pPr marL="0" lvl="1" indent="0">
              <a:spcBef>
                <a:spcPts val="600"/>
              </a:spcBef>
              <a:spcAft>
                <a:spcPts val="600"/>
              </a:spcAft>
              <a:buClr>
                <a:srgbClr val="C00000"/>
              </a:buClr>
              <a:buSzPct val="80000"/>
              <a:buFont typeface="Wingdings" charset="2"/>
              <a:buNone/>
            </a:pPr>
            <a:r>
              <a:rPr lang="en-US" altLang="zh-CN" sz="1600" b="1" dirty="0">
                <a:latin typeface="+mj-ea"/>
              </a:rPr>
              <a:t>B08</a:t>
            </a:r>
            <a:r>
              <a:rPr lang="zh-CN" altLang="en-US" sz="1600" b="1" dirty="0">
                <a:latin typeface="+mj-ea"/>
              </a:rPr>
              <a:t>、</a:t>
            </a:r>
            <a:r>
              <a:rPr lang="en-US" altLang="zh-CN" sz="1600" b="1" dirty="0">
                <a:latin typeface="+mj-ea"/>
              </a:rPr>
              <a:t>10</a:t>
            </a:r>
            <a:r>
              <a:rPr lang="zh-CN" altLang="en-US" sz="1600" b="1" dirty="0">
                <a:latin typeface="+mj-ea"/>
              </a:rPr>
              <a:t>地块（住宅）</a:t>
            </a:r>
            <a:endParaRPr lang="zh-CN" altLang="en-US" sz="1600" dirty="0">
              <a:latin typeface="+mj-ea"/>
            </a:endParaRPr>
          </a:p>
          <a:p>
            <a:pPr marL="285750" lvl="1" indent="-285750">
              <a:lnSpc>
                <a:spcPts val="2400"/>
              </a:lnSpc>
              <a:spcBef>
                <a:spcPts val="600"/>
              </a:spcBef>
              <a:spcAft>
                <a:spcPts val="600"/>
              </a:spcAft>
              <a:buClr>
                <a:srgbClr val="C00000"/>
              </a:buClr>
              <a:buSzPct val="80000"/>
              <a:buFont typeface="Wingdings" charset="2"/>
              <a:buChar char="l"/>
            </a:pPr>
            <a:r>
              <a:rPr lang="zh-CN" altLang="en-US" sz="1600" dirty="0">
                <a:latin typeface="+mj-ea"/>
                <a:ea typeface="+mj-ea"/>
                <a:cs typeface="Times New Roman" pitchFamily="18" charset="0"/>
                <a:sym typeface="+mn-ea"/>
              </a:rPr>
              <a:t>位于山东省泰安市岱岳区京福高速公路以西振兴街以北。</a:t>
            </a:r>
            <a:endParaRPr lang="en-US" altLang="zh-CN" sz="1600" dirty="0">
              <a:latin typeface="+mj-ea"/>
              <a:ea typeface="+mj-ea"/>
              <a:cs typeface="Times New Roman" pitchFamily="18" charset="0"/>
            </a:endParaRPr>
          </a:p>
          <a:p>
            <a:pPr marL="285750" lvl="1" indent="-285750">
              <a:lnSpc>
                <a:spcPts val="2400"/>
              </a:lnSpc>
              <a:spcBef>
                <a:spcPts val="600"/>
              </a:spcBef>
              <a:spcAft>
                <a:spcPts val="600"/>
              </a:spcAft>
              <a:buClr>
                <a:srgbClr val="C00000"/>
              </a:buClr>
              <a:buSzPct val="80000"/>
              <a:buFont typeface="Wingdings" charset="2"/>
              <a:buChar char="l"/>
            </a:pPr>
            <a:r>
              <a:rPr lang="zh-CN" altLang="zh-CN" sz="1600" dirty="0">
                <a:latin typeface="+mj-ea"/>
                <a:cs typeface="Times New Roman" pitchFamily="18" charset="0"/>
                <a:sym typeface="+mn-ea"/>
              </a:rPr>
              <a:t>于</a:t>
            </a:r>
            <a:r>
              <a:rPr lang="zh-CN" altLang="en-US" sz="1600" dirty="0">
                <a:latin typeface="+mj-ea"/>
                <a:cs typeface="Times New Roman" pitchFamily="18" charset="0"/>
                <a:sym typeface="+mn-ea"/>
              </a:rPr>
              <a:t>2016年4月取得，总地价2.05亿元，楼面价116</a:t>
            </a:r>
            <a:r>
              <a:rPr lang="en-US" altLang="zh-CN" sz="1600" dirty="0">
                <a:latin typeface="+mj-ea"/>
                <a:cs typeface="Times New Roman" pitchFamily="18" charset="0"/>
                <a:sym typeface="+mn-ea"/>
              </a:rPr>
              <a:t>6</a:t>
            </a:r>
            <a:r>
              <a:rPr lang="zh-CN" altLang="en-US" sz="1600" dirty="0">
                <a:latin typeface="+mj-ea"/>
                <a:cs typeface="Times New Roman" pitchFamily="18" charset="0"/>
                <a:sym typeface="+mn-ea"/>
              </a:rPr>
              <a:t>元/平。</a:t>
            </a:r>
            <a:endParaRPr lang="zh-CN" altLang="en-US" sz="1600" dirty="0">
              <a:latin typeface="+mj-ea"/>
              <a:cs typeface="Times New Roman" pitchFamily="18" charset="0"/>
              <a:sym typeface="+mn-ea"/>
            </a:endParaRPr>
          </a:p>
          <a:p>
            <a:pPr marL="0" lvl="1" indent="0">
              <a:lnSpc>
                <a:spcPts val="2400"/>
              </a:lnSpc>
              <a:spcBef>
                <a:spcPts val="600"/>
              </a:spcBef>
              <a:spcAft>
                <a:spcPts val="600"/>
              </a:spcAft>
              <a:buClr>
                <a:srgbClr val="C00000"/>
              </a:buClr>
              <a:buSzPct val="80000"/>
              <a:buFont typeface="Wingdings" charset="2"/>
              <a:buNone/>
            </a:pPr>
            <a:endParaRPr lang="zh-CN" altLang="en-US" sz="1600" dirty="0">
              <a:latin typeface="+mj-ea"/>
              <a:cs typeface="Times New Roman" pitchFamily="18" charset="0"/>
              <a:sym typeface="+mn-ea"/>
            </a:endParaRPr>
          </a:p>
          <a:p>
            <a:pPr marL="0" lvl="1" indent="0">
              <a:lnSpc>
                <a:spcPts val="2400"/>
              </a:lnSpc>
              <a:spcBef>
                <a:spcPts val="600"/>
              </a:spcBef>
              <a:spcAft>
                <a:spcPts val="600"/>
              </a:spcAft>
              <a:buClr>
                <a:srgbClr val="C00000"/>
              </a:buClr>
              <a:buSzPct val="80000"/>
              <a:buFont typeface="Wingdings" charset="2"/>
              <a:buNone/>
            </a:pPr>
            <a:endParaRPr lang="zh-CN" altLang="en-US" sz="1600" dirty="0">
              <a:latin typeface="+mj-ea"/>
            </a:endParaRPr>
          </a:p>
        </p:txBody>
      </p:sp>
      <p:sp>
        <p:nvSpPr>
          <p:cNvPr id="3" name="文本框 2"/>
          <p:cNvSpPr txBox="1"/>
          <p:nvPr/>
        </p:nvSpPr>
        <p:spPr>
          <a:xfrm>
            <a:off x="5895975" y="1632585"/>
            <a:ext cx="6163945" cy="2707005"/>
          </a:xfrm>
          <a:prstGeom prst="rect">
            <a:avLst/>
          </a:prstGeom>
          <a:noFill/>
        </p:spPr>
        <p:txBody>
          <a:bodyPr wrap="square" rtlCol="0">
            <a:spAutoFit/>
          </a:bodyPr>
          <a:lstStyle/>
          <a:p>
            <a:pPr marL="0" lvl="1" indent="0">
              <a:lnSpc>
                <a:spcPts val="2400"/>
              </a:lnSpc>
              <a:spcBef>
                <a:spcPts val="600"/>
              </a:spcBef>
              <a:spcAft>
                <a:spcPts val="600"/>
              </a:spcAft>
              <a:buClr>
                <a:srgbClr val="C00000"/>
              </a:buClr>
              <a:buSzPct val="80000"/>
              <a:buFont typeface="Wingdings" charset="2"/>
              <a:buNone/>
            </a:pPr>
            <a:r>
              <a:rPr lang="en-US" altLang="zh-CN" b="1" dirty="0">
                <a:latin typeface="+mj-ea"/>
                <a:cs typeface="Times New Roman" pitchFamily="18" charset="0"/>
                <a:sym typeface="+mn-ea"/>
              </a:rPr>
              <a:t>C02</a:t>
            </a:r>
            <a:r>
              <a:rPr lang="zh-CN" altLang="en-US" b="1" dirty="0">
                <a:latin typeface="+mj-ea"/>
                <a:cs typeface="Times New Roman" pitchFamily="18" charset="0"/>
                <a:sym typeface="+mn-ea"/>
              </a:rPr>
              <a:t>地块（酒店）</a:t>
            </a:r>
            <a:endParaRPr lang="zh-CN" altLang="en-US" b="1" dirty="0">
              <a:latin typeface="+mj-ea"/>
              <a:cs typeface="Times New Roman" pitchFamily="18" charset="0"/>
              <a:sym typeface="+mn-ea"/>
            </a:endParaRPr>
          </a:p>
          <a:p>
            <a:pPr marL="285750" lvl="1" indent="-285750">
              <a:lnSpc>
                <a:spcPts val="2400"/>
              </a:lnSpc>
              <a:spcBef>
                <a:spcPts val="600"/>
              </a:spcBef>
              <a:spcAft>
                <a:spcPts val="600"/>
              </a:spcAft>
              <a:buClr>
                <a:srgbClr val="C00000"/>
              </a:buClr>
              <a:buSzPct val="80000"/>
              <a:buFont typeface="Wingdings" charset="2"/>
              <a:buChar char="l"/>
            </a:pPr>
            <a:r>
              <a:rPr lang="zh-CN" altLang="en-US" dirty="0">
                <a:latin typeface="+mj-ea"/>
                <a:ea typeface="+mj-ea"/>
                <a:cs typeface="Times New Roman" pitchFamily="18" charset="0"/>
                <a:sym typeface="+mn-ea"/>
              </a:rPr>
              <a:t>位于山东省泰安市岱岳区京福高速公路以西振兴街以南。</a:t>
            </a:r>
            <a:endParaRPr lang="en-US" altLang="zh-CN" dirty="0">
              <a:latin typeface="+mj-ea"/>
              <a:ea typeface="+mj-ea"/>
              <a:cs typeface="Times New Roman" pitchFamily="18" charset="0"/>
            </a:endParaRPr>
          </a:p>
          <a:p>
            <a:pPr marL="285750" lvl="1" indent="-285750">
              <a:lnSpc>
                <a:spcPts val="2400"/>
              </a:lnSpc>
              <a:spcBef>
                <a:spcPts val="600"/>
              </a:spcBef>
              <a:spcAft>
                <a:spcPts val="600"/>
              </a:spcAft>
              <a:buClr>
                <a:srgbClr val="C00000"/>
              </a:buClr>
              <a:buSzPct val="80000"/>
              <a:buFont typeface="Wingdings" charset="2"/>
              <a:buChar char="l"/>
            </a:pPr>
            <a:r>
              <a:rPr lang="zh-CN" altLang="zh-CN" dirty="0">
                <a:latin typeface="+mj-ea"/>
                <a:cs typeface="Times New Roman" pitchFamily="18" charset="0"/>
                <a:sym typeface="+mn-ea"/>
              </a:rPr>
              <a:t>于</a:t>
            </a:r>
            <a:r>
              <a:rPr lang="zh-CN" altLang="en-US" dirty="0">
                <a:latin typeface="+mj-ea"/>
                <a:cs typeface="Times New Roman" pitchFamily="18" charset="0"/>
                <a:sym typeface="+mn-ea"/>
              </a:rPr>
              <a:t>2014年11月取得，总地价0.55亿元，楼面价</a:t>
            </a:r>
            <a:r>
              <a:rPr lang="en-US" altLang="zh-CN" dirty="0">
                <a:latin typeface="+mj-ea"/>
                <a:cs typeface="Times New Roman" pitchFamily="18" charset="0"/>
                <a:sym typeface="+mn-ea"/>
              </a:rPr>
              <a:t>857</a:t>
            </a:r>
            <a:r>
              <a:rPr lang="zh-CN" altLang="en-US" dirty="0">
                <a:latin typeface="+mj-ea"/>
                <a:cs typeface="Times New Roman" pitchFamily="18" charset="0"/>
                <a:sym typeface="+mn-ea"/>
              </a:rPr>
              <a:t>元/平。</a:t>
            </a:r>
            <a:endParaRPr lang="zh-CN" altLang="en-US" dirty="0">
              <a:latin typeface="+mj-ea"/>
              <a:cs typeface="Times New Roman" pitchFamily="18" charset="0"/>
              <a:sym typeface="+mn-ea"/>
            </a:endParaRPr>
          </a:p>
          <a:p>
            <a:pPr marL="0" lvl="1" indent="0">
              <a:lnSpc>
                <a:spcPts val="2400"/>
              </a:lnSpc>
              <a:spcBef>
                <a:spcPts val="600"/>
              </a:spcBef>
              <a:spcAft>
                <a:spcPts val="600"/>
              </a:spcAft>
              <a:buClr>
                <a:srgbClr val="C00000"/>
              </a:buClr>
              <a:buSzPct val="80000"/>
              <a:buFont typeface="Wingdings" charset="2"/>
              <a:buNone/>
            </a:pPr>
            <a:r>
              <a:rPr lang="en-US" altLang="zh-CN" b="1" dirty="0">
                <a:latin typeface="+mj-ea"/>
                <a:cs typeface="Times New Roman" pitchFamily="18" charset="0"/>
                <a:sym typeface="+mn-ea"/>
              </a:rPr>
              <a:t>B15</a:t>
            </a:r>
            <a:r>
              <a:rPr lang="zh-CN" altLang="en-US" b="1" dirty="0">
                <a:latin typeface="+mj-ea"/>
                <a:cs typeface="Times New Roman" pitchFamily="18" charset="0"/>
                <a:sym typeface="+mn-ea"/>
              </a:rPr>
              <a:t>地块（住宅）</a:t>
            </a:r>
            <a:endParaRPr lang="zh-CN" altLang="en-US" b="1" dirty="0">
              <a:latin typeface="+mj-ea"/>
              <a:cs typeface="Times New Roman" pitchFamily="18" charset="0"/>
              <a:sym typeface="+mn-ea"/>
            </a:endParaRPr>
          </a:p>
          <a:p>
            <a:pPr marL="285750" lvl="1" indent="-285750">
              <a:lnSpc>
                <a:spcPts val="2400"/>
              </a:lnSpc>
              <a:spcBef>
                <a:spcPts val="600"/>
              </a:spcBef>
              <a:spcAft>
                <a:spcPts val="600"/>
              </a:spcAft>
              <a:buClr>
                <a:srgbClr val="C00000"/>
              </a:buClr>
              <a:buSzPct val="80000"/>
              <a:buFont typeface="Wingdings" charset="2"/>
              <a:buChar char="l"/>
            </a:pPr>
            <a:r>
              <a:rPr lang="zh-CN" altLang="en-US" dirty="0">
                <a:latin typeface="+mj-ea"/>
                <a:ea typeface="+mj-ea"/>
                <a:cs typeface="Times New Roman" pitchFamily="18" charset="0"/>
                <a:sym typeface="+mn-ea"/>
              </a:rPr>
              <a:t>位于山东省泰安市岱岳区京福高速公路以西振兴街以北。</a:t>
            </a:r>
            <a:endParaRPr lang="en-US" altLang="zh-CN" dirty="0">
              <a:latin typeface="+mj-ea"/>
              <a:ea typeface="+mj-ea"/>
              <a:cs typeface="Times New Roman" pitchFamily="18" charset="0"/>
            </a:endParaRPr>
          </a:p>
          <a:p>
            <a:pPr marL="285750" lvl="1" indent="-285750">
              <a:lnSpc>
                <a:spcPts val="2400"/>
              </a:lnSpc>
              <a:spcBef>
                <a:spcPts val="600"/>
              </a:spcBef>
              <a:spcAft>
                <a:spcPts val="600"/>
              </a:spcAft>
              <a:buClr>
                <a:srgbClr val="C00000"/>
              </a:buClr>
              <a:buSzPct val="80000"/>
              <a:buFont typeface="Wingdings" charset="2"/>
              <a:buChar char="l"/>
            </a:pPr>
            <a:r>
              <a:rPr lang="zh-CN" altLang="zh-CN" dirty="0">
                <a:latin typeface="+mj-ea"/>
                <a:cs typeface="Times New Roman" pitchFamily="18" charset="0"/>
                <a:sym typeface="+mn-ea"/>
              </a:rPr>
              <a:t>于</a:t>
            </a:r>
            <a:r>
              <a:rPr lang="zh-CN" altLang="en-US" dirty="0">
                <a:latin typeface="+mj-ea"/>
                <a:cs typeface="Times New Roman" pitchFamily="18" charset="0"/>
                <a:sym typeface="+mn-ea"/>
              </a:rPr>
              <a:t>2016年4月取得，总地价1亿元，楼面价</a:t>
            </a:r>
            <a:r>
              <a:rPr lang="en-US" altLang="zh-CN" dirty="0">
                <a:latin typeface="+mj-ea"/>
                <a:cs typeface="Times New Roman" pitchFamily="18" charset="0"/>
                <a:sym typeface="+mn-ea"/>
              </a:rPr>
              <a:t>914</a:t>
            </a:r>
            <a:r>
              <a:rPr lang="zh-CN" altLang="en-US" dirty="0">
                <a:latin typeface="+mj-ea"/>
                <a:cs typeface="Times New Roman" pitchFamily="18" charset="0"/>
                <a:sym typeface="+mn-ea"/>
              </a:rPr>
              <a:t>元/平。</a:t>
            </a:r>
            <a:endParaRPr lang="zh-CN"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5182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2.  </a:t>
            </a:r>
            <a:r>
              <a:rPr lang="zh-CN" altLang="en-US" sz="1600" b="1" dirty="0">
                <a:solidFill>
                  <a:srgbClr val="000000"/>
                </a:solidFill>
                <a:latin typeface="微软雅黑" pitchFamily="34" charset="-122"/>
                <a:ea typeface="微软雅黑" pitchFamily="34" charset="-122"/>
              </a:rPr>
              <a:t>经济技术指标</a:t>
            </a:r>
            <a:endParaRPr lang="zh-CN" altLang="en-US" sz="1600" b="1" dirty="0">
              <a:solidFill>
                <a:srgbClr val="000000"/>
              </a:solidFill>
              <a:latin typeface="微软雅黑" pitchFamily="34" charset="-122"/>
              <a:ea typeface="微软雅黑" pitchFamily="34" charset="-122"/>
            </a:endParaRPr>
          </a:p>
        </p:txBody>
      </p:sp>
      <p:sp>
        <p:nvSpPr>
          <p:cNvPr id="2" name="文本框 1"/>
          <p:cNvSpPr txBox="1"/>
          <p:nvPr/>
        </p:nvSpPr>
        <p:spPr>
          <a:xfrm>
            <a:off x="695325" y="1312545"/>
            <a:ext cx="1554480" cy="368300"/>
          </a:xfrm>
          <a:prstGeom prst="rect">
            <a:avLst/>
          </a:prstGeom>
          <a:noFill/>
        </p:spPr>
        <p:txBody>
          <a:bodyPr wrap="none" rtlCol="0" anchor="t">
            <a:spAutoFit/>
          </a:bodyPr>
          <a:lstStyle/>
          <a:p>
            <a:r>
              <a:rPr lang="zh-CN" altLang="en-US">
                <a:latin typeface="Calibri" charset="0"/>
                <a:ea typeface="宋体" charset="-122"/>
              </a:rPr>
              <a:t>②、产品设计</a:t>
            </a:r>
            <a:endParaRPr lang="zh-CN" altLang="en-US">
              <a:latin typeface="Calibri" charset="0"/>
              <a:ea typeface="宋体"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6880" y="1583690"/>
            <a:ext cx="6025515" cy="4095115"/>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8560" y="1583055"/>
            <a:ext cx="5973445" cy="4095750"/>
          </a:xfrm>
          <a:prstGeom prst="rect">
            <a:avLst/>
          </a:prstGeom>
        </p:spPr>
      </p:pic>
      <p:sp>
        <p:nvSpPr>
          <p:cNvPr id="5" name="文本框 4"/>
          <p:cNvSpPr txBox="1"/>
          <p:nvPr/>
        </p:nvSpPr>
        <p:spPr>
          <a:xfrm>
            <a:off x="5290820" y="5678805"/>
            <a:ext cx="2446655" cy="368300"/>
          </a:xfrm>
          <a:prstGeom prst="rect">
            <a:avLst/>
          </a:prstGeom>
          <a:noFill/>
        </p:spPr>
        <p:txBody>
          <a:bodyPr wrap="square" rtlCol="0">
            <a:spAutoFit/>
          </a:bodyPr>
          <a:lstStyle/>
          <a:p>
            <a:r>
              <a:rPr lang="en-US" altLang="zh-CN"/>
              <a:t>B08</a:t>
            </a:r>
            <a:r>
              <a:rPr lang="zh-CN" altLang="en-US"/>
              <a:t>、</a:t>
            </a:r>
            <a:r>
              <a:rPr lang="en-US" altLang="zh-CN"/>
              <a:t>10</a:t>
            </a:r>
            <a:r>
              <a:rPr lang="zh-CN" altLang="en-US"/>
              <a:t>别墅户型图</a:t>
            </a:r>
            <a:endParaRPr lang="zh-CN"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5182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2.  </a:t>
            </a:r>
            <a:r>
              <a:rPr lang="zh-CN" altLang="en-US" sz="1600" b="1" dirty="0">
                <a:solidFill>
                  <a:srgbClr val="000000"/>
                </a:solidFill>
                <a:latin typeface="微软雅黑" pitchFamily="34" charset="-122"/>
                <a:ea typeface="微软雅黑" pitchFamily="34" charset="-122"/>
              </a:rPr>
              <a:t>经济技术指标</a:t>
            </a:r>
            <a:endParaRPr lang="zh-CN" altLang="en-US" sz="1600" b="1" dirty="0">
              <a:solidFill>
                <a:srgbClr val="000000"/>
              </a:solidFill>
              <a:latin typeface="微软雅黑" pitchFamily="34" charset="-122"/>
              <a:ea typeface="微软雅黑" pitchFamily="34" charset="-122"/>
            </a:endParaRPr>
          </a:p>
        </p:txBody>
      </p:sp>
      <p:sp>
        <p:nvSpPr>
          <p:cNvPr id="2" name="文本框 1"/>
          <p:cNvSpPr txBox="1"/>
          <p:nvPr/>
        </p:nvSpPr>
        <p:spPr>
          <a:xfrm>
            <a:off x="695325" y="1312545"/>
            <a:ext cx="1554480" cy="368300"/>
          </a:xfrm>
          <a:prstGeom prst="rect">
            <a:avLst/>
          </a:prstGeom>
          <a:noFill/>
        </p:spPr>
        <p:txBody>
          <a:bodyPr wrap="none" rtlCol="0" anchor="t">
            <a:spAutoFit/>
          </a:bodyPr>
          <a:lstStyle/>
          <a:p>
            <a:r>
              <a:rPr lang="zh-CN" altLang="en-US">
                <a:latin typeface="Calibri" charset="0"/>
                <a:ea typeface="宋体" charset="-122"/>
              </a:rPr>
              <a:t>②、产品设计</a:t>
            </a:r>
            <a:endParaRPr lang="zh-CN" altLang="en-US">
              <a:latin typeface="Calibri" charset="0"/>
              <a:ea typeface="宋体" charset="-122"/>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3525" y="1680845"/>
            <a:ext cx="6245860" cy="4163695"/>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3935" y="1680845"/>
            <a:ext cx="6007100" cy="4163695"/>
          </a:xfrm>
          <a:prstGeom prst="rect">
            <a:avLst/>
          </a:prstGeom>
        </p:spPr>
      </p:pic>
      <p:sp>
        <p:nvSpPr>
          <p:cNvPr id="3" name="文本框 2"/>
          <p:cNvSpPr txBox="1"/>
          <p:nvPr/>
        </p:nvSpPr>
        <p:spPr>
          <a:xfrm>
            <a:off x="5471795" y="5746750"/>
            <a:ext cx="2446655" cy="368300"/>
          </a:xfrm>
          <a:prstGeom prst="rect">
            <a:avLst/>
          </a:prstGeom>
          <a:noFill/>
        </p:spPr>
        <p:txBody>
          <a:bodyPr wrap="square" rtlCol="0">
            <a:spAutoFit/>
          </a:bodyPr>
          <a:lstStyle/>
          <a:p>
            <a:r>
              <a:rPr lang="en-US" altLang="zh-CN"/>
              <a:t>B08</a:t>
            </a:r>
            <a:r>
              <a:rPr lang="zh-CN" altLang="en-US"/>
              <a:t>、</a:t>
            </a:r>
            <a:r>
              <a:rPr lang="en-US" altLang="zh-CN"/>
              <a:t>10</a:t>
            </a:r>
            <a:r>
              <a:rPr lang="zh-CN" altLang="en-US"/>
              <a:t>别墅户型图</a:t>
            </a:r>
            <a:endParaRPr lang="zh-CN"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5182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2.  </a:t>
            </a:r>
            <a:r>
              <a:rPr lang="zh-CN" altLang="en-US" sz="1600" b="1" dirty="0">
                <a:solidFill>
                  <a:srgbClr val="000000"/>
                </a:solidFill>
                <a:latin typeface="微软雅黑" pitchFamily="34" charset="-122"/>
                <a:ea typeface="微软雅黑" pitchFamily="34" charset="-122"/>
              </a:rPr>
              <a:t>经济技术指标</a:t>
            </a:r>
            <a:endParaRPr lang="zh-CN" altLang="en-US" sz="1600" b="1" dirty="0">
              <a:solidFill>
                <a:srgbClr val="000000"/>
              </a:solidFill>
              <a:latin typeface="微软雅黑" pitchFamily="34" charset="-122"/>
              <a:ea typeface="微软雅黑" pitchFamily="34" charset="-122"/>
            </a:endParaRPr>
          </a:p>
        </p:txBody>
      </p:sp>
      <p:sp>
        <p:nvSpPr>
          <p:cNvPr id="2" name="文本框 1"/>
          <p:cNvSpPr txBox="1"/>
          <p:nvPr/>
        </p:nvSpPr>
        <p:spPr>
          <a:xfrm>
            <a:off x="695325" y="1312545"/>
            <a:ext cx="1554480" cy="368300"/>
          </a:xfrm>
          <a:prstGeom prst="rect">
            <a:avLst/>
          </a:prstGeom>
          <a:noFill/>
        </p:spPr>
        <p:txBody>
          <a:bodyPr wrap="none" rtlCol="0" anchor="t">
            <a:spAutoFit/>
          </a:bodyPr>
          <a:lstStyle/>
          <a:p>
            <a:r>
              <a:rPr lang="zh-CN" altLang="en-US">
                <a:latin typeface="Calibri" charset="0"/>
                <a:ea typeface="宋体" charset="-122"/>
              </a:rPr>
              <a:t>②、产品设计</a:t>
            </a:r>
            <a:endParaRPr lang="zh-CN" altLang="en-US">
              <a:latin typeface="Calibri" charset="0"/>
              <a:ea typeface="宋体"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1906270" y="-307340"/>
            <a:ext cx="5379720" cy="8677275"/>
          </a:xfrm>
          <a:prstGeom prst="rect">
            <a:avLst/>
          </a:prstGeom>
        </p:spPr>
      </p:pic>
      <p:sp>
        <p:nvSpPr>
          <p:cNvPr id="4" name="文本框 3"/>
          <p:cNvSpPr txBox="1"/>
          <p:nvPr/>
        </p:nvSpPr>
        <p:spPr>
          <a:xfrm>
            <a:off x="8173720" y="5325745"/>
            <a:ext cx="2211705" cy="368300"/>
          </a:xfrm>
          <a:prstGeom prst="rect">
            <a:avLst/>
          </a:prstGeom>
          <a:noFill/>
        </p:spPr>
        <p:txBody>
          <a:bodyPr wrap="square" rtlCol="0">
            <a:spAutoFit/>
          </a:bodyPr>
          <a:lstStyle/>
          <a:p>
            <a:r>
              <a:rPr lang="en-US" altLang="zh-CN"/>
              <a:t>B08</a:t>
            </a:r>
            <a:r>
              <a:rPr lang="zh-CN" altLang="en-US"/>
              <a:t>、</a:t>
            </a:r>
            <a:r>
              <a:rPr lang="en-US" altLang="zh-CN"/>
              <a:t>10</a:t>
            </a:r>
            <a:r>
              <a:rPr lang="zh-CN" altLang="en-US"/>
              <a:t>高层户型图</a:t>
            </a:r>
            <a:endParaRPr lang="zh-CN"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5182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2.  </a:t>
            </a:r>
            <a:r>
              <a:rPr lang="zh-CN" altLang="en-US" sz="1600" b="1" dirty="0">
                <a:solidFill>
                  <a:srgbClr val="000000"/>
                </a:solidFill>
                <a:latin typeface="微软雅黑" pitchFamily="34" charset="-122"/>
                <a:ea typeface="微软雅黑" pitchFamily="34" charset="-122"/>
              </a:rPr>
              <a:t>经济技术指标</a:t>
            </a:r>
            <a:endParaRPr lang="zh-CN" altLang="en-US" sz="1600" b="1" dirty="0">
              <a:solidFill>
                <a:srgbClr val="000000"/>
              </a:solidFill>
              <a:latin typeface="微软雅黑" pitchFamily="34" charset="-122"/>
              <a:ea typeface="微软雅黑" pitchFamily="34" charset="-122"/>
            </a:endParaRPr>
          </a:p>
        </p:txBody>
      </p:sp>
      <p:sp>
        <p:nvSpPr>
          <p:cNvPr id="2" name="文本框 1"/>
          <p:cNvSpPr txBox="1"/>
          <p:nvPr/>
        </p:nvSpPr>
        <p:spPr>
          <a:xfrm>
            <a:off x="695325" y="1312545"/>
            <a:ext cx="1554480" cy="368300"/>
          </a:xfrm>
          <a:prstGeom prst="rect">
            <a:avLst/>
          </a:prstGeom>
          <a:noFill/>
        </p:spPr>
        <p:txBody>
          <a:bodyPr wrap="none" rtlCol="0" anchor="t">
            <a:spAutoFit/>
          </a:bodyPr>
          <a:lstStyle/>
          <a:p>
            <a:r>
              <a:rPr lang="zh-CN" altLang="en-US">
                <a:latin typeface="Calibri" charset="0"/>
                <a:ea typeface="宋体" charset="-122"/>
              </a:rPr>
              <a:t>②、产品设计</a:t>
            </a:r>
            <a:endParaRPr lang="zh-CN" altLang="en-US">
              <a:latin typeface="Calibri" charset="0"/>
              <a:ea typeface="宋体" charset="-122"/>
            </a:endParaRPr>
          </a:p>
        </p:txBody>
      </p:sp>
      <p:sp>
        <p:nvSpPr>
          <p:cNvPr id="4" name="文本框 3"/>
          <p:cNvSpPr txBox="1"/>
          <p:nvPr/>
        </p:nvSpPr>
        <p:spPr>
          <a:xfrm>
            <a:off x="8653145" y="5422900"/>
            <a:ext cx="2211705" cy="368300"/>
          </a:xfrm>
          <a:prstGeom prst="rect">
            <a:avLst/>
          </a:prstGeom>
          <a:noFill/>
        </p:spPr>
        <p:txBody>
          <a:bodyPr wrap="square" rtlCol="0">
            <a:spAutoFit/>
          </a:bodyPr>
          <a:lstStyle/>
          <a:p>
            <a:r>
              <a:rPr lang="en-US" altLang="zh-CN"/>
              <a:t>B08</a:t>
            </a:r>
            <a:r>
              <a:rPr lang="zh-CN" altLang="en-US"/>
              <a:t>、</a:t>
            </a:r>
            <a:r>
              <a:rPr lang="en-US" altLang="zh-CN"/>
              <a:t>10</a:t>
            </a:r>
            <a:r>
              <a:rPr lang="zh-CN" altLang="en-US"/>
              <a:t>高层户型图</a:t>
            </a:r>
            <a:endParaRPr lang="zh-CN" altLang="en-US"/>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2127250" y="-12700"/>
            <a:ext cx="5145405" cy="832358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5182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2.  </a:t>
            </a:r>
            <a:r>
              <a:rPr lang="zh-CN" altLang="en-US" sz="1600" b="1" dirty="0">
                <a:solidFill>
                  <a:srgbClr val="000000"/>
                </a:solidFill>
                <a:latin typeface="微软雅黑" pitchFamily="34" charset="-122"/>
                <a:ea typeface="微软雅黑" pitchFamily="34" charset="-122"/>
              </a:rPr>
              <a:t>经济技术指标</a:t>
            </a:r>
            <a:endParaRPr lang="zh-CN" altLang="en-US" sz="1600" b="1" dirty="0">
              <a:solidFill>
                <a:srgbClr val="000000"/>
              </a:solidFill>
              <a:latin typeface="微软雅黑" pitchFamily="34" charset="-122"/>
              <a:ea typeface="微软雅黑" pitchFamily="34" charset="-122"/>
            </a:endParaRPr>
          </a:p>
        </p:txBody>
      </p:sp>
      <p:sp>
        <p:nvSpPr>
          <p:cNvPr id="2" name="文本框 1"/>
          <p:cNvSpPr txBox="1"/>
          <p:nvPr/>
        </p:nvSpPr>
        <p:spPr>
          <a:xfrm>
            <a:off x="695325" y="1312545"/>
            <a:ext cx="1554480" cy="368300"/>
          </a:xfrm>
          <a:prstGeom prst="rect">
            <a:avLst/>
          </a:prstGeom>
          <a:noFill/>
        </p:spPr>
        <p:txBody>
          <a:bodyPr wrap="none" rtlCol="0" anchor="t">
            <a:spAutoFit/>
          </a:bodyPr>
          <a:lstStyle/>
          <a:p>
            <a:r>
              <a:rPr lang="zh-CN" altLang="en-US">
                <a:latin typeface="Calibri" charset="0"/>
                <a:ea typeface="宋体" charset="-122"/>
              </a:rPr>
              <a:t>②、产品设计</a:t>
            </a:r>
            <a:endParaRPr lang="zh-CN" altLang="en-US">
              <a:latin typeface="Calibri" charset="0"/>
              <a:ea typeface="宋体" charset="-122"/>
            </a:endParaRPr>
          </a:p>
        </p:txBody>
      </p:sp>
      <p:sp>
        <p:nvSpPr>
          <p:cNvPr id="4" name="文本框 3"/>
          <p:cNvSpPr txBox="1"/>
          <p:nvPr/>
        </p:nvSpPr>
        <p:spPr>
          <a:xfrm>
            <a:off x="8653145" y="5422900"/>
            <a:ext cx="2211705" cy="368300"/>
          </a:xfrm>
          <a:prstGeom prst="rect">
            <a:avLst/>
          </a:prstGeom>
          <a:noFill/>
        </p:spPr>
        <p:txBody>
          <a:bodyPr wrap="square" rtlCol="0">
            <a:spAutoFit/>
          </a:bodyPr>
          <a:lstStyle/>
          <a:p>
            <a:r>
              <a:rPr lang="en-US" altLang="zh-CN"/>
              <a:t>B08</a:t>
            </a:r>
            <a:r>
              <a:rPr lang="zh-CN" altLang="en-US"/>
              <a:t>、</a:t>
            </a:r>
            <a:r>
              <a:rPr lang="en-US" altLang="zh-CN"/>
              <a:t>10</a:t>
            </a:r>
            <a:r>
              <a:rPr lang="zh-CN" altLang="en-US"/>
              <a:t>高层户型图</a:t>
            </a:r>
            <a:endParaRPr lang="zh-CN" altLang="en-US"/>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2279650" y="-215900"/>
            <a:ext cx="4970780" cy="856170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5182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2.  </a:t>
            </a:r>
            <a:r>
              <a:rPr lang="zh-CN" altLang="en-US" sz="1600" b="1" dirty="0">
                <a:solidFill>
                  <a:srgbClr val="000000"/>
                </a:solidFill>
                <a:latin typeface="微软雅黑" pitchFamily="34" charset="-122"/>
                <a:ea typeface="微软雅黑" pitchFamily="34" charset="-122"/>
              </a:rPr>
              <a:t>经济技术指标</a:t>
            </a:r>
            <a:endParaRPr lang="zh-CN" altLang="en-US" sz="1600" b="1" dirty="0">
              <a:solidFill>
                <a:srgbClr val="000000"/>
              </a:solidFill>
              <a:latin typeface="微软雅黑" pitchFamily="34" charset="-122"/>
              <a:ea typeface="微软雅黑" pitchFamily="34" charset="-122"/>
            </a:endParaRPr>
          </a:p>
        </p:txBody>
      </p:sp>
      <p:sp>
        <p:nvSpPr>
          <p:cNvPr id="2" name="文本框 1"/>
          <p:cNvSpPr txBox="1"/>
          <p:nvPr/>
        </p:nvSpPr>
        <p:spPr>
          <a:xfrm>
            <a:off x="695325" y="1312545"/>
            <a:ext cx="1554480" cy="368300"/>
          </a:xfrm>
          <a:prstGeom prst="rect">
            <a:avLst/>
          </a:prstGeom>
          <a:noFill/>
        </p:spPr>
        <p:txBody>
          <a:bodyPr wrap="none" rtlCol="0" anchor="t">
            <a:spAutoFit/>
          </a:bodyPr>
          <a:lstStyle/>
          <a:p>
            <a:r>
              <a:rPr lang="zh-CN" altLang="en-US">
                <a:latin typeface="Calibri" charset="0"/>
                <a:ea typeface="宋体" charset="-122"/>
              </a:rPr>
              <a:t>②、产品设计</a:t>
            </a:r>
            <a:endParaRPr lang="zh-CN" altLang="en-US">
              <a:latin typeface="Calibri" charset="0"/>
              <a:ea typeface="宋体" charset="-122"/>
            </a:endParaRPr>
          </a:p>
        </p:txBody>
      </p:sp>
      <p:sp>
        <p:nvSpPr>
          <p:cNvPr id="4" name="文本框 3"/>
          <p:cNvSpPr txBox="1"/>
          <p:nvPr/>
        </p:nvSpPr>
        <p:spPr>
          <a:xfrm>
            <a:off x="8486140" y="3503295"/>
            <a:ext cx="2211705" cy="368300"/>
          </a:xfrm>
          <a:prstGeom prst="rect">
            <a:avLst/>
          </a:prstGeom>
          <a:noFill/>
        </p:spPr>
        <p:txBody>
          <a:bodyPr wrap="square" rtlCol="0">
            <a:spAutoFit/>
          </a:bodyPr>
          <a:lstStyle/>
          <a:p>
            <a:r>
              <a:rPr lang="en-US" altLang="zh-CN"/>
              <a:t>B08</a:t>
            </a:r>
            <a:r>
              <a:rPr lang="zh-CN" altLang="en-US"/>
              <a:t>、</a:t>
            </a:r>
            <a:r>
              <a:rPr lang="en-US" altLang="zh-CN"/>
              <a:t>10</a:t>
            </a:r>
            <a:r>
              <a:rPr lang="zh-CN" altLang="en-US"/>
              <a:t>高层户型图</a:t>
            </a:r>
            <a:endParaRPr lang="zh-CN" altLang="en-US"/>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1920240" y="-71120"/>
            <a:ext cx="4993640" cy="828738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5182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2.  </a:t>
            </a:r>
            <a:r>
              <a:rPr lang="zh-CN" altLang="en-US" sz="1600" b="1" dirty="0">
                <a:solidFill>
                  <a:srgbClr val="000000"/>
                </a:solidFill>
                <a:latin typeface="微软雅黑" pitchFamily="34" charset="-122"/>
                <a:ea typeface="微软雅黑" pitchFamily="34" charset="-122"/>
              </a:rPr>
              <a:t>经济技术指标</a:t>
            </a:r>
            <a:endParaRPr lang="zh-CN" altLang="en-US" sz="1600" b="1" dirty="0">
              <a:solidFill>
                <a:srgbClr val="000000"/>
              </a:solidFill>
              <a:latin typeface="微软雅黑" pitchFamily="34" charset="-122"/>
              <a:ea typeface="微软雅黑" pitchFamily="34" charset="-122"/>
            </a:endParaRPr>
          </a:p>
        </p:txBody>
      </p:sp>
      <p:sp>
        <p:nvSpPr>
          <p:cNvPr id="2" name="文本框 1"/>
          <p:cNvSpPr txBox="1"/>
          <p:nvPr/>
        </p:nvSpPr>
        <p:spPr>
          <a:xfrm>
            <a:off x="695325" y="1312545"/>
            <a:ext cx="3154680" cy="368300"/>
          </a:xfrm>
          <a:prstGeom prst="rect">
            <a:avLst/>
          </a:prstGeom>
          <a:noFill/>
        </p:spPr>
        <p:txBody>
          <a:bodyPr wrap="none" rtlCol="0" anchor="t">
            <a:spAutoFit/>
          </a:bodyPr>
          <a:lstStyle/>
          <a:p>
            <a:r>
              <a:rPr lang="zh-CN" altLang="en-US">
                <a:latin typeface="Calibri" charset="0"/>
                <a:ea typeface="宋体" charset="-122"/>
              </a:rPr>
              <a:t>③、证件资料（销售许可证）</a:t>
            </a:r>
            <a:endParaRPr lang="zh-CN" altLang="en-US">
              <a:latin typeface="Calibri" charset="0"/>
              <a:ea typeface="宋体"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95323" y="1799271"/>
            <a:ext cx="5010150" cy="3757613"/>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9118" y="1799270"/>
            <a:ext cx="5010150" cy="3757613"/>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5182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2.  </a:t>
            </a:r>
            <a:r>
              <a:rPr lang="zh-CN" altLang="en-US" sz="1600" b="1" dirty="0">
                <a:solidFill>
                  <a:srgbClr val="000000"/>
                </a:solidFill>
                <a:latin typeface="微软雅黑" pitchFamily="34" charset="-122"/>
                <a:ea typeface="微软雅黑" pitchFamily="34" charset="-122"/>
              </a:rPr>
              <a:t>经济技术指标</a:t>
            </a:r>
            <a:endParaRPr lang="zh-CN" altLang="en-US" sz="1600" b="1" dirty="0">
              <a:solidFill>
                <a:srgbClr val="000000"/>
              </a:solidFill>
              <a:latin typeface="微软雅黑" pitchFamily="34" charset="-122"/>
              <a:ea typeface="微软雅黑" pitchFamily="34" charset="-122"/>
            </a:endParaRPr>
          </a:p>
        </p:txBody>
      </p:sp>
      <p:sp>
        <p:nvSpPr>
          <p:cNvPr id="2" name="文本框 1"/>
          <p:cNvSpPr txBox="1"/>
          <p:nvPr/>
        </p:nvSpPr>
        <p:spPr>
          <a:xfrm>
            <a:off x="695325" y="1312545"/>
            <a:ext cx="3154680" cy="368300"/>
          </a:xfrm>
          <a:prstGeom prst="rect">
            <a:avLst/>
          </a:prstGeom>
          <a:noFill/>
        </p:spPr>
        <p:txBody>
          <a:bodyPr wrap="none" rtlCol="0" anchor="t">
            <a:spAutoFit/>
          </a:bodyPr>
          <a:lstStyle/>
          <a:p>
            <a:r>
              <a:rPr lang="zh-CN" altLang="en-US">
                <a:latin typeface="Calibri" charset="0"/>
                <a:ea typeface="宋体" charset="-122"/>
              </a:rPr>
              <a:t>③、证件资料（销售许可证）</a:t>
            </a:r>
            <a:endParaRPr lang="zh-CN" altLang="en-US">
              <a:latin typeface="Calibri" charset="0"/>
              <a:ea typeface="宋体"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3312" y="1593144"/>
            <a:ext cx="5892800" cy="4419600"/>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8426" y="1593142"/>
            <a:ext cx="5892801" cy="4419601"/>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5182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2.  </a:t>
            </a:r>
            <a:r>
              <a:rPr lang="zh-CN" altLang="en-US" sz="1600" b="1" dirty="0">
                <a:solidFill>
                  <a:srgbClr val="000000"/>
                </a:solidFill>
                <a:latin typeface="微软雅黑" pitchFamily="34" charset="-122"/>
                <a:ea typeface="微软雅黑" pitchFamily="34" charset="-122"/>
              </a:rPr>
              <a:t>经济技术指标</a:t>
            </a:r>
            <a:endParaRPr lang="zh-CN" altLang="en-US" sz="1600" b="1" dirty="0">
              <a:solidFill>
                <a:srgbClr val="000000"/>
              </a:solidFill>
              <a:latin typeface="微软雅黑" pitchFamily="34" charset="-122"/>
              <a:ea typeface="微软雅黑" pitchFamily="34" charset="-122"/>
            </a:endParaRPr>
          </a:p>
        </p:txBody>
      </p:sp>
      <p:sp>
        <p:nvSpPr>
          <p:cNvPr id="2" name="文本框 1"/>
          <p:cNvSpPr txBox="1"/>
          <p:nvPr/>
        </p:nvSpPr>
        <p:spPr>
          <a:xfrm>
            <a:off x="695325" y="1312545"/>
            <a:ext cx="3154680" cy="368300"/>
          </a:xfrm>
          <a:prstGeom prst="rect">
            <a:avLst/>
          </a:prstGeom>
          <a:noFill/>
        </p:spPr>
        <p:txBody>
          <a:bodyPr wrap="none" rtlCol="0" anchor="t">
            <a:spAutoFit/>
          </a:bodyPr>
          <a:lstStyle/>
          <a:p>
            <a:r>
              <a:rPr lang="zh-CN" altLang="en-US">
                <a:latin typeface="Calibri" charset="0"/>
                <a:ea typeface="宋体" charset="-122"/>
              </a:rPr>
              <a:t>③、证件资料（销售许可证）</a:t>
            </a:r>
            <a:endParaRPr lang="zh-CN" altLang="en-US">
              <a:latin typeface="Calibri" charset="0"/>
              <a:ea typeface="宋体"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22880" y="1801019"/>
            <a:ext cx="5019675" cy="3764756"/>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6368" y="918832"/>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36980" y="1250226"/>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3.  </a:t>
            </a:r>
            <a:r>
              <a:rPr lang="zh-CN" altLang="en-US" sz="1600" b="1" dirty="0">
                <a:solidFill>
                  <a:srgbClr val="000000"/>
                </a:solidFill>
                <a:latin typeface="微软雅黑" pitchFamily="34" charset="-122"/>
                <a:ea typeface="微软雅黑" pitchFamily="34" charset="-122"/>
              </a:rPr>
              <a:t>开发进度、手续进度</a:t>
            </a:r>
            <a:endParaRPr lang="zh-CN" altLang="en-US" sz="1600" b="1" dirty="0">
              <a:solidFill>
                <a:srgbClr val="000000"/>
              </a:solidFill>
              <a:latin typeface="微软雅黑" pitchFamily="34" charset="-122"/>
              <a:ea typeface="微软雅黑" pitchFamily="34" charset="-122"/>
            </a:endParaRPr>
          </a:p>
        </p:txBody>
      </p:sp>
      <p:sp>
        <p:nvSpPr>
          <p:cNvPr id="6" name="矩形 5"/>
          <p:cNvSpPr/>
          <p:nvPr/>
        </p:nvSpPr>
        <p:spPr>
          <a:xfrm>
            <a:off x="626110" y="1560195"/>
            <a:ext cx="11273155" cy="645160"/>
          </a:xfrm>
          <a:prstGeom prst="rect">
            <a:avLst/>
          </a:prstGeom>
        </p:spPr>
        <p:txBody>
          <a:bodyPr wrap="square">
            <a:spAutoFit/>
          </a:bodyPr>
          <a:lstStyle/>
          <a:p>
            <a:r>
              <a:rPr lang="en-US" altLang="zh-CN" b="1" dirty="0" smtClean="0"/>
              <a:t>B02</a:t>
            </a:r>
            <a:r>
              <a:rPr lang="zh-CN" altLang="en-US" b="1" dirty="0" smtClean="0"/>
              <a:t>、</a:t>
            </a:r>
            <a:r>
              <a:rPr lang="en-US" altLang="zh-CN" b="1" dirty="0" smtClean="0"/>
              <a:t>04</a:t>
            </a:r>
            <a:r>
              <a:rPr lang="zh-CN" altLang="en-US" b="1" dirty="0" smtClean="0"/>
              <a:t>、</a:t>
            </a:r>
            <a:r>
              <a:rPr lang="en-US" altLang="zh-CN" b="1" dirty="0" smtClean="0"/>
              <a:t>06</a:t>
            </a:r>
            <a:r>
              <a:rPr lang="zh-CN" altLang="en-US" b="1" dirty="0" smtClean="0"/>
              <a:t>：</a:t>
            </a:r>
            <a:r>
              <a:rPr lang="en-US" altLang="zh-CN" dirty="0" smtClean="0"/>
              <a:t>B04</a:t>
            </a:r>
            <a:r>
              <a:rPr lang="zh-CN" altLang="en-US" dirty="0" smtClean="0"/>
              <a:t>已竣工并售罄，</a:t>
            </a:r>
            <a:r>
              <a:rPr lang="en-US" altLang="zh-CN" dirty="0" smtClean="0"/>
              <a:t>B02</a:t>
            </a:r>
            <a:r>
              <a:rPr lang="zh-CN" altLang="en-US" dirty="0" smtClean="0"/>
              <a:t>、</a:t>
            </a:r>
            <a:r>
              <a:rPr lang="en-US" altLang="zh-CN" dirty="0" smtClean="0"/>
              <a:t>06</a:t>
            </a:r>
            <a:r>
              <a:rPr lang="zh-CN" altLang="en-US" dirty="0" smtClean="0"/>
              <a:t>  竣工未售    </a:t>
            </a:r>
            <a:r>
              <a:rPr lang="zh-CN" altLang="en-US" b="1" dirty="0" smtClean="0"/>
              <a:t>      </a:t>
            </a:r>
            <a:r>
              <a:rPr lang="en-US" altLang="zh-CN" b="1" dirty="0" smtClean="0"/>
              <a:t>B08</a:t>
            </a:r>
            <a:r>
              <a:rPr lang="zh-CN" altLang="en-US" b="1" dirty="0" smtClean="0"/>
              <a:t>、</a:t>
            </a:r>
            <a:r>
              <a:rPr lang="en-US" altLang="zh-CN" b="1" dirty="0" smtClean="0"/>
              <a:t>10</a:t>
            </a:r>
            <a:r>
              <a:rPr lang="zh-CN" altLang="en-US" dirty="0" smtClean="0"/>
              <a:t>：别墅竣工，高层未开工      </a:t>
            </a:r>
            <a:endParaRPr lang="zh-CN" altLang="en-US" dirty="0" smtClean="0"/>
          </a:p>
          <a:p>
            <a:r>
              <a:rPr lang="zh-CN" altLang="en-US" dirty="0" smtClean="0"/>
              <a:t>  </a:t>
            </a:r>
            <a:r>
              <a:rPr lang="en-US" altLang="zh-CN" b="1" dirty="0" smtClean="0"/>
              <a:t>C02(</a:t>
            </a:r>
            <a:r>
              <a:rPr lang="zh-CN" altLang="en-US" b="1" dirty="0" smtClean="0"/>
              <a:t>酒店）：</a:t>
            </a:r>
            <a:r>
              <a:rPr lang="zh-CN" altLang="en-US" dirty="0" smtClean="0"/>
              <a:t>主体已竣工，精装完成至</a:t>
            </a:r>
            <a:r>
              <a:rPr lang="en-US" altLang="zh-CN" dirty="0" smtClean="0"/>
              <a:t>80%</a:t>
            </a:r>
            <a:r>
              <a:rPr lang="zh-CN" altLang="en-US" dirty="0" smtClean="0"/>
              <a:t>             </a:t>
            </a:r>
            <a:r>
              <a:rPr lang="en-US" altLang="zh-CN" b="1" dirty="0" smtClean="0"/>
              <a:t>B15</a:t>
            </a:r>
            <a:r>
              <a:rPr lang="zh-CN" altLang="en-US" b="1" dirty="0" smtClean="0"/>
              <a:t>：</a:t>
            </a:r>
            <a:r>
              <a:rPr lang="zh-CN" altLang="en-US" dirty="0" smtClean="0"/>
              <a:t>未开工</a:t>
            </a:r>
            <a:endParaRPr lang="zh-CN" altLang="en-US" dirty="0" smtClean="0"/>
          </a:p>
        </p:txBody>
      </p:sp>
      <p:sp>
        <p:nvSpPr>
          <p:cNvPr id="2" name="文本框 1"/>
          <p:cNvSpPr txBox="1"/>
          <p:nvPr/>
        </p:nvSpPr>
        <p:spPr>
          <a:xfrm>
            <a:off x="706755" y="2272030"/>
            <a:ext cx="2323465" cy="368300"/>
          </a:xfrm>
          <a:prstGeom prst="rect">
            <a:avLst/>
          </a:prstGeom>
          <a:noFill/>
        </p:spPr>
        <p:txBody>
          <a:bodyPr wrap="square" rtlCol="0">
            <a:spAutoFit/>
          </a:bodyPr>
          <a:lstStyle/>
          <a:p>
            <a:r>
              <a:rPr lang="zh-CN" altLang="en-US"/>
              <a:t>开发进度表如下：</a:t>
            </a:r>
            <a:endParaRPr lang="zh-CN" altLang="en-US"/>
          </a:p>
        </p:txBody>
      </p:sp>
      <p:graphicFrame>
        <p:nvGraphicFramePr>
          <p:cNvPr id="12" name="表格 11"/>
          <p:cNvGraphicFramePr>
            <a:graphicFrameLocks noGrp="1"/>
          </p:cNvGraphicFramePr>
          <p:nvPr/>
        </p:nvGraphicFramePr>
        <p:xfrm>
          <a:off x="43567" y="2829568"/>
          <a:ext cx="12105009" cy="2621280"/>
        </p:xfrm>
        <a:graphic>
          <a:graphicData uri="http://schemas.openxmlformats.org/drawingml/2006/table">
            <a:tbl>
              <a:tblPr/>
              <a:tblGrid>
                <a:gridCol w="1280160"/>
                <a:gridCol w="852805"/>
                <a:gridCol w="998220"/>
                <a:gridCol w="1076960"/>
                <a:gridCol w="1744345"/>
                <a:gridCol w="1407795"/>
                <a:gridCol w="1136015"/>
                <a:gridCol w="1044188"/>
                <a:gridCol w="863600"/>
                <a:gridCol w="1090686"/>
                <a:gridCol w="610235"/>
              </a:tblGrid>
              <a:tr h="579120">
                <a:tc>
                  <a:txBody>
                    <a:bodyPr/>
                    <a:lstStyle/>
                    <a:p>
                      <a:pPr algn="ctr"/>
                      <a:r>
                        <a:rPr lang="zh-CN" altLang="en-US" sz="1600" b="1" dirty="0">
                          <a:solidFill>
                            <a:schemeClr val="bg1"/>
                          </a:solidFill>
                        </a:rPr>
                        <a:t>分期</a:t>
                      </a:r>
                      <a:r>
                        <a:rPr lang="en-US" altLang="zh-CN" sz="1600" b="1" dirty="0">
                          <a:solidFill>
                            <a:schemeClr val="bg1"/>
                          </a:solidFill>
                        </a:rPr>
                        <a:t>/</a:t>
                      </a:r>
                      <a:endParaRPr lang="en-US" altLang="zh-CN" sz="1600" b="1" dirty="0">
                        <a:solidFill>
                          <a:schemeClr val="bg1"/>
                        </a:solidFill>
                      </a:endParaRPr>
                    </a:p>
                    <a:p>
                      <a:pPr algn="ctr"/>
                      <a:r>
                        <a:rPr lang="zh-CN" altLang="en-US" sz="1600" b="1" dirty="0">
                          <a:solidFill>
                            <a:schemeClr val="bg1"/>
                          </a:solidFill>
                        </a:rPr>
                        <a:t>分区</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楼号</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设计进度</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报建进度</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施工进度</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配套进度</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销售状态</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开工时间</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具备销售时间</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竣工时间</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计划交楼时间</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1037590">
                <a:tc>
                  <a:txBody>
                    <a:bodyPr/>
                    <a:lstStyle/>
                    <a:p>
                      <a:pPr algn="ctr" fontAlgn="ctr"/>
                      <a:r>
                        <a:rPr lang="en-US" altLang="zh-CN" sz="1400" b="0" i="0" u="none" strike="noStrike" dirty="0">
                          <a:solidFill>
                            <a:srgbClr val="000000"/>
                          </a:solidFill>
                          <a:effectLst/>
                          <a:latin typeface="+mn-ea"/>
                          <a:ea typeface="+mn-ea"/>
                        </a:rPr>
                        <a:t>B02</a:t>
                      </a:r>
                      <a:r>
                        <a:rPr lang="zh-CN" altLang="en-US" sz="1400" b="0" i="0" u="none" strike="noStrike" dirty="0">
                          <a:solidFill>
                            <a:srgbClr val="000000"/>
                          </a:solidFill>
                          <a:effectLst/>
                          <a:latin typeface="+mn-ea"/>
                          <a:ea typeface="+mn-ea"/>
                        </a:rPr>
                        <a:t>、</a:t>
                      </a:r>
                      <a:r>
                        <a:rPr lang="en-US" altLang="zh-CN" sz="1400" b="0" i="0" u="none" strike="noStrike" dirty="0">
                          <a:solidFill>
                            <a:srgbClr val="000000"/>
                          </a:solidFill>
                          <a:effectLst/>
                          <a:latin typeface="+mn-ea"/>
                          <a:ea typeface="+mn-ea"/>
                        </a:rPr>
                        <a:t>04</a:t>
                      </a:r>
                      <a:r>
                        <a:rPr lang="zh-CN" altLang="en-US" sz="1400" b="0" i="0" u="none" strike="noStrike" dirty="0">
                          <a:solidFill>
                            <a:srgbClr val="000000"/>
                          </a:solidFill>
                          <a:effectLst/>
                          <a:latin typeface="+mn-ea"/>
                          <a:ea typeface="+mn-ea"/>
                        </a:rPr>
                        <a:t>、</a:t>
                      </a:r>
                      <a:r>
                        <a:rPr lang="en-US" altLang="zh-CN" sz="1400" b="0" i="0" u="none" strike="noStrike" dirty="0">
                          <a:solidFill>
                            <a:srgbClr val="000000"/>
                          </a:solidFill>
                          <a:effectLst/>
                          <a:latin typeface="+mn-ea"/>
                          <a:ea typeface="+mn-ea"/>
                        </a:rPr>
                        <a:t>06</a:t>
                      </a:r>
                      <a:endParaRPr lang="zh-CN" altLang="en-US" sz="14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mn-ea"/>
                          <a:ea typeface="+mn-ea"/>
                        </a:rPr>
                        <a:t>D1-D7</a:t>
                      </a:r>
                      <a:r>
                        <a:rPr lang="zh-CN" altLang="en-US" sz="1400" dirty="0">
                          <a:latin typeface="+mn-ea"/>
                          <a:ea typeface="+mn-ea"/>
                        </a:rPr>
                        <a:t>、</a:t>
                      </a:r>
                      <a:r>
                        <a:rPr lang="en-US" altLang="zh-CN" sz="1400" dirty="0">
                          <a:latin typeface="+mn-ea"/>
                          <a:ea typeface="+mn-ea"/>
                        </a:rPr>
                        <a:t>G3-G7</a:t>
                      </a:r>
                      <a:r>
                        <a:rPr lang="zh-CN" altLang="en-US" sz="1400" dirty="0">
                          <a:latin typeface="+mn-ea"/>
                          <a:ea typeface="+mn-ea"/>
                        </a:rPr>
                        <a:t>、</a:t>
                      </a:r>
                      <a:r>
                        <a:rPr lang="en-US" altLang="zh-CN" sz="1400" dirty="0">
                          <a:latin typeface="+mn-ea"/>
                          <a:ea typeface="+mn-ea"/>
                        </a:rPr>
                        <a:t>F6</a:t>
                      </a:r>
                      <a:r>
                        <a:rPr lang="zh-CN" altLang="en-US" sz="1400" dirty="0">
                          <a:latin typeface="+mn-ea"/>
                          <a:ea typeface="+mn-ea"/>
                        </a:rPr>
                        <a:t>、</a:t>
                      </a:r>
                      <a:r>
                        <a:rPr lang="en-US" altLang="zh-CN" sz="1400" dirty="0">
                          <a:latin typeface="+mn-ea"/>
                          <a:ea typeface="+mn-ea"/>
                        </a:rPr>
                        <a:t>F7</a:t>
                      </a:r>
                      <a:r>
                        <a:rPr lang="zh-CN" altLang="en-US" sz="1400" dirty="0">
                          <a:latin typeface="+mn-ea"/>
                          <a:ea typeface="+mn-ea"/>
                        </a:rPr>
                        <a:t>、</a:t>
                      </a:r>
                      <a:r>
                        <a:rPr lang="en-US" altLang="zh-CN" sz="1400" dirty="0">
                          <a:latin typeface="+mn-ea"/>
                          <a:ea typeface="+mn-ea"/>
                        </a:rPr>
                        <a:t>F9-29#</a:t>
                      </a:r>
                      <a:r>
                        <a:rPr lang="zh-CN" altLang="en-US" sz="1400" dirty="0">
                          <a:latin typeface="+mn-ea"/>
                          <a:ea typeface="+mn-ea"/>
                        </a:rPr>
                        <a:t>楼</a:t>
                      </a: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400" dirty="0">
                          <a:latin typeface="+mn-ea"/>
                          <a:ea typeface="+mn-ea"/>
                        </a:rPr>
                        <a:t>完成</a:t>
                      </a: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400" dirty="0">
                          <a:latin typeface="+mn-ea"/>
                          <a:ea typeface="+mn-ea"/>
                        </a:rPr>
                        <a:t>完成</a:t>
                      </a: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mn-ea"/>
                          <a:ea typeface="+mn-ea"/>
                        </a:rPr>
                        <a:t>B04</a:t>
                      </a:r>
                      <a:r>
                        <a:rPr lang="zh-CN" altLang="en-US" sz="1400" dirty="0">
                          <a:latin typeface="+mn-ea"/>
                          <a:ea typeface="+mn-ea"/>
                        </a:rPr>
                        <a:t>地块已于</a:t>
                      </a:r>
                      <a:r>
                        <a:rPr lang="en-US" altLang="zh-CN" sz="1400" dirty="0">
                          <a:latin typeface="+mn-ea"/>
                          <a:ea typeface="+mn-ea"/>
                        </a:rPr>
                        <a:t>2017</a:t>
                      </a:r>
                      <a:r>
                        <a:rPr lang="zh-CN" altLang="en-US" sz="1400" dirty="0">
                          <a:latin typeface="+mn-ea"/>
                          <a:ea typeface="+mn-ea"/>
                        </a:rPr>
                        <a:t>年</a:t>
                      </a:r>
                      <a:r>
                        <a:rPr lang="en-US" altLang="zh-CN" sz="1400" dirty="0">
                          <a:latin typeface="+mn-ea"/>
                          <a:ea typeface="+mn-ea"/>
                        </a:rPr>
                        <a:t>3</a:t>
                      </a:r>
                      <a:r>
                        <a:rPr lang="zh-CN" altLang="en-US" sz="1400" dirty="0">
                          <a:latin typeface="+mn-ea"/>
                          <a:ea typeface="+mn-ea"/>
                        </a:rPr>
                        <a:t>月</a:t>
                      </a:r>
                      <a:r>
                        <a:rPr lang="en-US" altLang="zh-CN" sz="1400" dirty="0">
                          <a:latin typeface="+mn-ea"/>
                          <a:ea typeface="+mn-ea"/>
                        </a:rPr>
                        <a:t>31</a:t>
                      </a:r>
                      <a:r>
                        <a:rPr lang="zh-CN" altLang="en-US" sz="1400" dirty="0">
                          <a:latin typeface="+mn-ea"/>
                          <a:ea typeface="+mn-ea"/>
                        </a:rPr>
                        <a:t>日入住；</a:t>
                      </a:r>
                      <a:endParaRPr lang="en-US" altLang="zh-CN" sz="1400" dirty="0">
                        <a:latin typeface="+mn-ea"/>
                        <a:ea typeface="+mn-ea"/>
                      </a:endParaRPr>
                    </a:p>
                    <a:p>
                      <a:pPr algn="ctr"/>
                      <a:r>
                        <a:rPr lang="en-US" altLang="zh-CN" sz="1400" dirty="0">
                          <a:latin typeface="+mn-ea"/>
                          <a:ea typeface="+mn-ea"/>
                        </a:rPr>
                        <a:t>B02</a:t>
                      </a:r>
                      <a:r>
                        <a:rPr lang="zh-CN" altLang="en-US" sz="1400" dirty="0">
                          <a:latin typeface="+mn-ea"/>
                          <a:ea typeface="+mn-ea"/>
                        </a:rPr>
                        <a:t>、</a:t>
                      </a:r>
                      <a:r>
                        <a:rPr lang="en-US" altLang="zh-CN" sz="1400" dirty="0">
                          <a:latin typeface="+mn-ea"/>
                          <a:ea typeface="+mn-ea"/>
                        </a:rPr>
                        <a:t>06</a:t>
                      </a:r>
                      <a:r>
                        <a:rPr lang="zh-CN" altLang="en-US" sz="1400" dirty="0">
                          <a:latin typeface="+mn-ea"/>
                          <a:ea typeface="+mn-ea"/>
                        </a:rPr>
                        <a:t>地块</a:t>
                      </a:r>
                      <a:r>
                        <a:rPr lang="en-US" altLang="zh-CN" sz="1400" dirty="0">
                          <a:latin typeface="+mn-ea"/>
                          <a:ea typeface="+mn-ea"/>
                        </a:rPr>
                        <a:t>D1-D7</a:t>
                      </a:r>
                      <a:r>
                        <a:rPr lang="zh-CN" altLang="en-US" sz="1400" dirty="0">
                          <a:latin typeface="+mn-ea"/>
                          <a:ea typeface="+mn-ea"/>
                        </a:rPr>
                        <a:t>、</a:t>
                      </a:r>
                      <a:r>
                        <a:rPr lang="en-US" altLang="zh-CN" sz="1400" dirty="0">
                          <a:latin typeface="+mn-ea"/>
                          <a:ea typeface="+mn-ea"/>
                        </a:rPr>
                        <a:t>G3-G7#</a:t>
                      </a:r>
                      <a:r>
                        <a:rPr lang="zh-CN" altLang="en-US" sz="1400" dirty="0">
                          <a:latin typeface="+mn-ea"/>
                          <a:ea typeface="+mn-ea"/>
                        </a:rPr>
                        <a:t>楼主体及外装饰完成，绿化市政完成</a:t>
                      </a:r>
                      <a:r>
                        <a:rPr lang="en-US" altLang="zh-CN" sz="1400" dirty="0">
                          <a:latin typeface="+mn-ea"/>
                          <a:ea typeface="+mn-ea"/>
                        </a:rPr>
                        <a:t>80%</a:t>
                      </a:r>
                      <a:r>
                        <a:rPr lang="zh-CN" altLang="en-US" sz="1400" dirty="0">
                          <a:latin typeface="+mn-ea"/>
                          <a:ea typeface="+mn-ea"/>
                        </a:rPr>
                        <a:t>；</a:t>
                      </a: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mn-ea"/>
                          <a:ea typeface="+mn-ea"/>
                        </a:rPr>
                        <a:t>B04</a:t>
                      </a:r>
                      <a:r>
                        <a:rPr lang="zh-CN" altLang="en-US" sz="1400" dirty="0">
                          <a:latin typeface="+mn-ea"/>
                          <a:ea typeface="+mn-ea"/>
                        </a:rPr>
                        <a:t>地块已于</a:t>
                      </a:r>
                      <a:r>
                        <a:rPr lang="en-US" altLang="zh-CN" sz="1400" dirty="0">
                          <a:latin typeface="+mn-ea"/>
                          <a:ea typeface="+mn-ea"/>
                        </a:rPr>
                        <a:t>2017</a:t>
                      </a:r>
                      <a:r>
                        <a:rPr lang="zh-CN" altLang="en-US" sz="1400" dirty="0">
                          <a:latin typeface="+mn-ea"/>
                          <a:ea typeface="+mn-ea"/>
                        </a:rPr>
                        <a:t>年</a:t>
                      </a:r>
                      <a:r>
                        <a:rPr lang="en-US" altLang="zh-CN" sz="1400" dirty="0">
                          <a:latin typeface="+mn-ea"/>
                          <a:ea typeface="+mn-ea"/>
                        </a:rPr>
                        <a:t>3</a:t>
                      </a:r>
                      <a:r>
                        <a:rPr lang="zh-CN" altLang="en-US" sz="1400" dirty="0">
                          <a:latin typeface="+mn-ea"/>
                          <a:ea typeface="+mn-ea"/>
                        </a:rPr>
                        <a:t>月</a:t>
                      </a:r>
                      <a:r>
                        <a:rPr lang="en-US" altLang="zh-CN" sz="1400" dirty="0">
                          <a:latin typeface="+mn-ea"/>
                          <a:ea typeface="+mn-ea"/>
                        </a:rPr>
                        <a:t>31</a:t>
                      </a:r>
                      <a:r>
                        <a:rPr lang="zh-CN" altLang="en-US" sz="1400" dirty="0">
                          <a:latin typeface="+mn-ea"/>
                          <a:ea typeface="+mn-ea"/>
                        </a:rPr>
                        <a:t>日入住；</a:t>
                      </a:r>
                      <a:endParaRPr lang="en-US" altLang="zh-CN" sz="1400" dirty="0">
                        <a:latin typeface="+mn-ea"/>
                        <a:ea typeface="+mn-ea"/>
                      </a:endParaRPr>
                    </a:p>
                    <a:p>
                      <a:pPr algn="ctr"/>
                      <a:r>
                        <a:rPr lang="en-US" altLang="zh-CN" sz="1400" dirty="0">
                          <a:latin typeface="+mn-ea"/>
                          <a:ea typeface="+mn-ea"/>
                        </a:rPr>
                        <a:t>B02</a:t>
                      </a:r>
                      <a:r>
                        <a:rPr lang="zh-CN" altLang="en-US" sz="1400" dirty="0">
                          <a:latin typeface="+mn-ea"/>
                          <a:ea typeface="+mn-ea"/>
                        </a:rPr>
                        <a:t>、</a:t>
                      </a:r>
                      <a:r>
                        <a:rPr lang="en-US" altLang="zh-CN" sz="1400" dirty="0">
                          <a:latin typeface="+mn-ea"/>
                          <a:ea typeface="+mn-ea"/>
                        </a:rPr>
                        <a:t>06</a:t>
                      </a:r>
                      <a:r>
                        <a:rPr lang="zh-CN" altLang="en-US" sz="1400" dirty="0">
                          <a:latin typeface="+mn-ea"/>
                          <a:ea typeface="+mn-ea"/>
                        </a:rPr>
                        <a:t>地块</a:t>
                      </a:r>
                      <a:r>
                        <a:rPr lang="en-US" altLang="zh-CN" sz="1400" dirty="0">
                          <a:latin typeface="+mn-ea"/>
                          <a:ea typeface="+mn-ea"/>
                        </a:rPr>
                        <a:t>D1-D7</a:t>
                      </a:r>
                      <a:r>
                        <a:rPr lang="zh-CN" altLang="en-US" sz="1400" dirty="0">
                          <a:latin typeface="+mn-ea"/>
                          <a:ea typeface="+mn-ea"/>
                        </a:rPr>
                        <a:t>、</a:t>
                      </a:r>
                      <a:r>
                        <a:rPr lang="en-US" altLang="zh-CN" sz="1400" dirty="0">
                          <a:latin typeface="+mn-ea"/>
                          <a:ea typeface="+mn-ea"/>
                        </a:rPr>
                        <a:t>G3-G7#</a:t>
                      </a:r>
                      <a:r>
                        <a:rPr lang="zh-CN" altLang="en-US" sz="1400" dirty="0">
                          <a:latin typeface="+mn-ea"/>
                          <a:ea typeface="+mn-ea"/>
                        </a:rPr>
                        <a:t>楼配套完成约</a:t>
                      </a:r>
                      <a:r>
                        <a:rPr lang="en-US" altLang="zh-CN" sz="1400" dirty="0">
                          <a:latin typeface="+mn-ea"/>
                          <a:ea typeface="+mn-ea"/>
                        </a:rPr>
                        <a:t>85%</a:t>
                      </a:r>
                      <a:r>
                        <a:rPr lang="zh-CN" altLang="en-US" sz="1400" dirty="0">
                          <a:latin typeface="+mn-ea"/>
                          <a:ea typeface="+mn-ea"/>
                        </a:rPr>
                        <a:t>；</a:t>
                      </a:r>
                      <a:endParaRPr lang="zh-CN" altLang="en-US" sz="1400" dirty="0">
                        <a:latin typeface="+mn-ea"/>
                        <a:ea typeface="+mn-ea"/>
                      </a:endParaRPr>
                    </a:p>
                    <a:p>
                      <a:pPr algn="ct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mn-ea"/>
                          <a:ea typeface="+mn-ea"/>
                        </a:rPr>
                        <a:t>B04</a:t>
                      </a:r>
                      <a:r>
                        <a:rPr lang="zh-CN" altLang="en-US" sz="1400" dirty="0">
                          <a:latin typeface="+mn-ea"/>
                          <a:ea typeface="+mn-ea"/>
                        </a:rPr>
                        <a:t>地块已售罄，</a:t>
                      </a:r>
                      <a:r>
                        <a:rPr lang="en-US" altLang="zh-CN" sz="1400" dirty="0">
                          <a:latin typeface="+mn-ea"/>
                          <a:ea typeface="+mn-ea"/>
                        </a:rPr>
                        <a:t>B02</a:t>
                      </a:r>
                      <a:r>
                        <a:rPr lang="zh-CN" altLang="en-US" sz="1400" dirty="0">
                          <a:latin typeface="+mn-ea"/>
                          <a:ea typeface="+mn-ea"/>
                        </a:rPr>
                        <a:t>、</a:t>
                      </a:r>
                      <a:r>
                        <a:rPr lang="en-US" altLang="zh-CN" sz="1400" dirty="0">
                          <a:latin typeface="+mn-ea"/>
                          <a:ea typeface="+mn-ea"/>
                        </a:rPr>
                        <a:t>06</a:t>
                      </a:r>
                      <a:r>
                        <a:rPr lang="zh-CN" altLang="en-US" sz="1400" dirty="0">
                          <a:latin typeface="+mn-ea"/>
                          <a:ea typeface="+mn-ea"/>
                        </a:rPr>
                        <a:t>地块在售</a:t>
                      </a: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mn-ea"/>
                          <a:ea typeface="+mn-ea"/>
                        </a:rPr>
                        <a:t>B04</a:t>
                      </a:r>
                      <a:r>
                        <a:rPr lang="zh-CN" altLang="en-US" sz="1400" dirty="0">
                          <a:latin typeface="+mn-ea"/>
                          <a:ea typeface="+mn-ea"/>
                        </a:rPr>
                        <a:t>地块：</a:t>
                      </a:r>
                      <a:r>
                        <a:rPr lang="en-US" altLang="zh-CN" sz="1400" dirty="0">
                          <a:latin typeface="+mn-ea"/>
                          <a:ea typeface="+mn-ea"/>
                        </a:rPr>
                        <a:t>2014</a:t>
                      </a:r>
                      <a:r>
                        <a:rPr lang="zh-CN" altLang="en-US" sz="1400" dirty="0">
                          <a:latin typeface="+mn-ea"/>
                          <a:ea typeface="+mn-ea"/>
                        </a:rPr>
                        <a:t>年</a:t>
                      </a:r>
                      <a:r>
                        <a:rPr lang="en-US" altLang="zh-CN" sz="1400" dirty="0">
                          <a:latin typeface="+mn-ea"/>
                          <a:ea typeface="+mn-ea"/>
                        </a:rPr>
                        <a:t>8</a:t>
                      </a:r>
                      <a:r>
                        <a:rPr lang="zh-CN" altLang="en-US" sz="1400" dirty="0">
                          <a:latin typeface="+mn-ea"/>
                          <a:ea typeface="+mn-ea"/>
                        </a:rPr>
                        <a:t>月</a:t>
                      </a:r>
                      <a:endParaRPr lang="en-US" altLang="zh-CN" sz="1400" dirty="0">
                        <a:latin typeface="+mn-ea"/>
                        <a:ea typeface="+mn-ea"/>
                      </a:endParaRPr>
                    </a:p>
                    <a:p>
                      <a:pPr algn="ctr"/>
                      <a:r>
                        <a:rPr lang="en-US" altLang="zh-CN" sz="1400" dirty="0">
                          <a:latin typeface="+mn-ea"/>
                          <a:ea typeface="+mn-ea"/>
                        </a:rPr>
                        <a:t>B02</a:t>
                      </a:r>
                      <a:r>
                        <a:rPr lang="zh-CN" altLang="en-US" sz="1400" dirty="0">
                          <a:latin typeface="+mn-ea"/>
                          <a:ea typeface="+mn-ea"/>
                        </a:rPr>
                        <a:t>、</a:t>
                      </a:r>
                      <a:r>
                        <a:rPr lang="en-US" altLang="zh-CN" sz="1400" dirty="0">
                          <a:latin typeface="+mn-ea"/>
                          <a:ea typeface="+mn-ea"/>
                        </a:rPr>
                        <a:t>06</a:t>
                      </a:r>
                      <a:r>
                        <a:rPr lang="zh-CN" altLang="en-US" sz="1400" dirty="0">
                          <a:latin typeface="+mn-ea"/>
                          <a:ea typeface="+mn-ea"/>
                        </a:rPr>
                        <a:t>地块：</a:t>
                      </a:r>
                      <a:r>
                        <a:rPr lang="en-US" altLang="zh-CN" sz="1400" dirty="0">
                          <a:latin typeface="+mn-ea"/>
                          <a:ea typeface="+mn-ea"/>
                        </a:rPr>
                        <a:t>2015</a:t>
                      </a:r>
                      <a:r>
                        <a:rPr lang="zh-CN" altLang="en-US" sz="1400" dirty="0">
                          <a:latin typeface="+mn-ea"/>
                          <a:ea typeface="+mn-ea"/>
                        </a:rPr>
                        <a:t>年</a:t>
                      </a:r>
                      <a:r>
                        <a:rPr lang="en-US" altLang="zh-CN" sz="1400" dirty="0">
                          <a:latin typeface="+mn-ea"/>
                          <a:ea typeface="+mn-ea"/>
                        </a:rPr>
                        <a:t>6</a:t>
                      </a:r>
                      <a:r>
                        <a:rPr lang="zh-CN" altLang="en-US" sz="1400" dirty="0">
                          <a:latin typeface="+mn-ea"/>
                          <a:ea typeface="+mn-ea"/>
                        </a:rPr>
                        <a:t>月</a:t>
                      </a: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mn-ea"/>
                          <a:ea typeface="+mn-ea"/>
                        </a:rPr>
                        <a:t>B04</a:t>
                      </a:r>
                      <a:r>
                        <a:rPr lang="zh-CN" altLang="en-US" sz="1400" dirty="0">
                          <a:latin typeface="+mn-ea"/>
                          <a:ea typeface="+mn-ea"/>
                        </a:rPr>
                        <a:t>地块：</a:t>
                      </a:r>
                      <a:r>
                        <a:rPr lang="en-US" altLang="zh-CN" sz="1400" dirty="0">
                          <a:latin typeface="+mn-ea"/>
                          <a:ea typeface="+mn-ea"/>
                        </a:rPr>
                        <a:t>2015</a:t>
                      </a:r>
                      <a:r>
                        <a:rPr lang="zh-CN" altLang="en-US" sz="1400" dirty="0">
                          <a:latin typeface="+mn-ea"/>
                          <a:ea typeface="+mn-ea"/>
                        </a:rPr>
                        <a:t>年</a:t>
                      </a:r>
                      <a:r>
                        <a:rPr lang="en-US" altLang="zh-CN" sz="1400" dirty="0">
                          <a:latin typeface="+mn-ea"/>
                          <a:ea typeface="+mn-ea"/>
                        </a:rPr>
                        <a:t>4</a:t>
                      </a:r>
                      <a:r>
                        <a:rPr lang="zh-CN" altLang="en-US" sz="1400" dirty="0">
                          <a:latin typeface="+mn-ea"/>
                          <a:ea typeface="+mn-ea"/>
                        </a:rPr>
                        <a:t>月</a:t>
                      </a:r>
                      <a:endParaRPr lang="en-US" altLang="zh-CN" sz="1400" dirty="0">
                        <a:latin typeface="+mn-ea"/>
                        <a:ea typeface="+mn-ea"/>
                      </a:endParaRPr>
                    </a:p>
                    <a:p>
                      <a:pPr algn="ctr"/>
                      <a:r>
                        <a:rPr lang="en-US" altLang="zh-CN" sz="1400" dirty="0">
                          <a:latin typeface="+mn-ea"/>
                          <a:ea typeface="+mn-ea"/>
                        </a:rPr>
                        <a:t>B02</a:t>
                      </a:r>
                      <a:r>
                        <a:rPr lang="zh-CN" altLang="en-US" sz="1400" dirty="0">
                          <a:latin typeface="+mn-ea"/>
                          <a:ea typeface="+mn-ea"/>
                        </a:rPr>
                        <a:t>、</a:t>
                      </a:r>
                      <a:r>
                        <a:rPr lang="en-US" altLang="zh-CN" sz="1400" dirty="0">
                          <a:latin typeface="+mn-ea"/>
                          <a:ea typeface="+mn-ea"/>
                        </a:rPr>
                        <a:t>06</a:t>
                      </a:r>
                      <a:r>
                        <a:rPr lang="zh-CN" altLang="en-US" sz="1400" dirty="0">
                          <a:latin typeface="+mn-ea"/>
                          <a:ea typeface="+mn-ea"/>
                        </a:rPr>
                        <a:t>地块：</a:t>
                      </a:r>
                      <a:r>
                        <a:rPr lang="en-US" altLang="zh-CN" sz="1400" dirty="0">
                          <a:latin typeface="+mn-ea"/>
                          <a:ea typeface="+mn-ea"/>
                        </a:rPr>
                        <a:t>2015</a:t>
                      </a:r>
                      <a:r>
                        <a:rPr lang="zh-CN" altLang="en-US" sz="1400" dirty="0">
                          <a:latin typeface="+mn-ea"/>
                          <a:ea typeface="+mn-ea"/>
                        </a:rPr>
                        <a:t>年</a:t>
                      </a:r>
                      <a:r>
                        <a:rPr lang="en-US" altLang="zh-CN" sz="1400" dirty="0">
                          <a:latin typeface="+mn-ea"/>
                          <a:ea typeface="+mn-ea"/>
                        </a:rPr>
                        <a:t>9</a:t>
                      </a:r>
                      <a:r>
                        <a:rPr lang="zh-CN" altLang="en-US" sz="1400" dirty="0">
                          <a:latin typeface="+mn-ea"/>
                          <a:ea typeface="+mn-ea"/>
                        </a:rPr>
                        <a:t>月</a:t>
                      </a:r>
                      <a:endParaRPr lang="zh-CN" altLang="en-US" sz="1400" dirty="0">
                        <a:latin typeface="+mn-ea"/>
                        <a:ea typeface="+mn-ea"/>
                      </a:endParaRPr>
                    </a:p>
                    <a:p>
                      <a:pPr algn="ct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mn-ea"/>
                          <a:ea typeface="+mn-ea"/>
                        </a:rPr>
                        <a:t>B04</a:t>
                      </a:r>
                      <a:r>
                        <a:rPr lang="zh-CN" altLang="en-US" sz="1400" dirty="0">
                          <a:latin typeface="+mn-ea"/>
                          <a:ea typeface="+mn-ea"/>
                        </a:rPr>
                        <a:t>地块：</a:t>
                      </a:r>
                      <a:r>
                        <a:rPr lang="en-US" altLang="zh-CN" sz="1400" dirty="0">
                          <a:latin typeface="+mn-ea"/>
                          <a:ea typeface="+mn-ea"/>
                        </a:rPr>
                        <a:t>2017</a:t>
                      </a:r>
                      <a:r>
                        <a:rPr lang="zh-CN" altLang="en-US" sz="1400" dirty="0">
                          <a:latin typeface="+mn-ea"/>
                          <a:ea typeface="+mn-ea"/>
                        </a:rPr>
                        <a:t>年</a:t>
                      </a:r>
                      <a:r>
                        <a:rPr lang="en-US" altLang="zh-CN" sz="1400" dirty="0">
                          <a:latin typeface="+mn-ea"/>
                          <a:ea typeface="+mn-ea"/>
                        </a:rPr>
                        <a:t>3</a:t>
                      </a:r>
                      <a:r>
                        <a:rPr lang="zh-CN" altLang="en-US" sz="1400" dirty="0">
                          <a:latin typeface="+mn-ea"/>
                          <a:ea typeface="+mn-ea"/>
                        </a:rPr>
                        <a:t>月</a:t>
                      </a:r>
                      <a:endParaRPr lang="en-US" altLang="zh-CN" sz="1400" dirty="0">
                        <a:latin typeface="+mn-ea"/>
                        <a:ea typeface="+mn-ea"/>
                      </a:endParaRPr>
                    </a:p>
                    <a:p>
                      <a:pPr algn="ct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mn-ea"/>
                          <a:ea typeface="+mn-ea"/>
                        </a:rPr>
                        <a:t>B02</a:t>
                      </a:r>
                      <a:r>
                        <a:rPr lang="zh-CN" altLang="en-US" sz="1400" dirty="0">
                          <a:latin typeface="+mn-ea"/>
                          <a:ea typeface="+mn-ea"/>
                        </a:rPr>
                        <a:t>、</a:t>
                      </a:r>
                      <a:r>
                        <a:rPr lang="en-US" altLang="zh-CN" sz="1400" dirty="0">
                          <a:latin typeface="+mn-ea"/>
                          <a:ea typeface="+mn-ea"/>
                        </a:rPr>
                        <a:t>06</a:t>
                      </a:r>
                      <a:r>
                        <a:rPr lang="zh-CN" altLang="en-US" sz="1400" dirty="0">
                          <a:latin typeface="+mn-ea"/>
                          <a:ea typeface="+mn-ea"/>
                        </a:rPr>
                        <a:t>地块：</a:t>
                      </a:r>
                      <a:r>
                        <a:rPr lang="en-US" altLang="zh-CN" sz="1400" dirty="0">
                          <a:latin typeface="+mn-ea"/>
                          <a:ea typeface="+mn-ea"/>
                        </a:rPr>
                        <a:t>2019</a:t>
                      </a:r>
                      <a:r>
                        <a:rPr lang="zh-CN" altLang="en-US" sz="1400" dirty="0">
                          <a:latin typeface="+mn-ea"/>
                          <a:ea typeface="+mn-ea"/>
                        </a:rPr>
                        <a:t>年</a:t>
                      </a:r>
                      <a:r>
                        <a:rPr lang="en-US" altLang="zh-CN" sz="1400" dirty="0">
                          <a:latin typeface="+mn-ea"/>
                          <a:ea typeface="+mn-ea"/>
                        </a:rPr>
                        <a:t>9</a:t>
                      </a:r>
                      <a:r>
                        <a:rPr lang="zh-CN" altLang="en-US" sz="1400" dirty="0">
                          <a:latin typeface="+mn-ea"/>
                          <a:ea typeface="+mn-ea"/>
                        </a:rPr>
                        <a:t>月</a:t>
                      </a:r>
                      <a:endParaRPr lang="zh-CN" altLang="en-US" sz="1400" dirty="0">
                        <a:latin typeface="+mn-ea"/>
                        <a:ea typeface="+mn-ea"/>
                      </a:endParaRPr>
                    </a:p>
                    <a:p>
                      <a:pPr algn="ct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6368" y="918832"/>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32325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1.  </a:t>
            </a:r>
            <a:r>
              <a:rPr lang="zh-CN" altLang="en-US" sz="1600" b="1" dirty="0">
                <a:solidFill>
                  <a:srgbClr val="000000"/>
                </a:solidFill>
                <a:latin typeface="微软雅黑" pitchFamily="34" charset="-122"/>
                <a:ea typeface="微软雅黑" pitchFamily="34" charset="-122"/>
              </a:rPr>
              <a:t>基本情况</a:t>
            </a:r>
            <a:endParaRPr lang="zh-CN" altLang="en-US" sz="1600" b="1" dirty="0">
              <a:solidFill>
                <a:srgbClr val="000000"/>
              </a:solidFill>
              <a:latin typeface="微软雅黑" pitchFamily="34" charset="-122"/>
              <a:ea typeface="微软雅黑" pitchFamily="34" charset="-122"/>
            </a:endParaRPr>
          </a:p>
        </p:txBody>
      </p:sp>
      <p:graphicFrame>
        <p:nvGraphicFramePr>
          <p:cNvPr id="4" name="表格 3"/>
          <p:cNvGraphicFramePr>
            <a:graphicFrameLocks noGrp="1"/>
          </p:cNvGraphicFramePr>
          <p:nvPr/>
        </p:nvGraphicFramePr>
        <p:xfrm>
          <a:off x="695381" y="1776559"/>
          <a:ext cx="10868181" cy="4031590"/>
        </p:xfrm>
        <a:graphic>
          <a:graphicData uri="http://schemas.openxmlformats.org/drawingml/2006/table">
            <a:tbl>
              <a:tblPr/>
              <a:tblGrid>
                <a:gridCol w="1221615"/>
                <a:gridCol w="1137371"/>
                <a:gridCol w="1137285"/>
                <a:gridCol w="1074420"/>
                <a:gridCol w="1284649"/>
                <a:gridCol w="1284803"/>
                <a:gridCol w="1170480"/>
                <a:gridCol w="1483378"/>
                <a:gridCol w="1074180"/>
              </a:tblGrid>
              <a:tr h="371547">
                <a:tc rowSpan="2">
                  <a:txBody>
                    <a:bodyPr/>
                    <a:lstStyle/>
                    <a:p>
                      <a:pPr algn="ctr" rtl="0" fontAlgn="ctr"/>
                      <a:r>
                        <a:rPr lang="zh-CN" altLang="en-US" sz="1200" b="1" i="0" u="none" strike="noStrike" dirty="0">
                          <a:solidFill>
                            <a:srgbClr val="000000"/>
                          </a:solidFill>
                          <a:effectLst/>
                          <a:latin typeface="微软雅黑" pitchFamily="34" charset="-122"/>
                          <a:ea typeface="微软雅黑" pitchFamily="34" charset="-122"/>
                        </a:rPr>
                        <a:t>分地块</a:t>
                      </a:r>
                      <a:endParaRPr lang="zh-CN" altLang="en-US"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rowSpan="2">
                  <a:txBody>
                    <a:bodyPr/>
                    <a:lstStyle/>
                    <a:p>
                      <a:pPr algn="ctr" fontAlgn="ctr"/>
                      <a:r>
                        <a:rPr lang="zh-CN" altLang="en-US" sz="1200" b="1" i="0" u="none" strike="noStrike" dirty="0" smtClean="0">
                          <a:solidFill>
                            <a:srgbClr val="000000"/>
                          </a:solidFill>
                          <a:effectLst/>
                          <a:latin typeface="微软雅黑" pitchFamily="34" charset="-122"/>
                          <a:ea typeface="微软雅黑" pitchFamily="34" charset="-122"/>
                        </a:rPr>
                        <a:t>进度</a:t>
                      </a:r>
                      <a:endParaRPr lang="zh-CN" altLang="en-US"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rowSpan="2">
                  <a:txBody>
                    <a:bodyPr/>
                    <a:lstStyle/>
                    <a:p>
                      <a:pPr algn="ctr" fontAlgn="ctr"/>
                      <a:r>
                        <a:rPr lang="zh-CN" altLang="en-US" sz="1200" b="1" i="0" u="none" strike="noStrike" dirty="0">
                          <a:solidFill>
                            <a:srgbClr val="000000"/>
                          </a:solidFill>
                          <a:effectLst/>
                          <a:latin typeface="微软雅黑" pitchFamily="34" charset="-122"/>
                          <a:ea typeface="微软雅黑" pitchFamily="34" charset="-122"/>
                        </a:rPr>
                        <a:t>总占</a:t>
                      </a:r>
                      <a:r>
                        <a:rPr lang="zh-CN" altLang="en-US" sz="1200" b="1" i="0" u="none" strike="noStrike" dirty="0" smtClean="0">
                          <a:solidFill>
                            <a:srgbClr val="000000"/>
                          </a:solidFill>
                          <a:effectLst/>
                          <a:latin typeface="微软雅黑" pitchFamily="34" charset="-122"/>
                          <a:ea typeface="微软雅黑" pitchFamily="34" charset="-122"/>
                        </a:rPr>
                        <a:t>地</a:t>
                      </a:r>
                      <a:endParaRPr lang="en-US" altLang="zh-CN" sz="1200" b="1" i="0" u="none" strike="noStrike" dirty="0" smtClean="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rowSpan="2">
                  <a:txBody>
                    <a:bodyPr/>
                    <a:lstStyle/>
                    <a:p>
                      <a:pPr algn="ctr" fontAlgn="ctr"/>
                      <a:r>
                        <a:rPr lang="zh-CN" altLang="en-US" sz="1200" b="1" i="0" u="none" strike="noStrike" dirty="0">
                          <a:solidFill>
                            <a:srgbClr val="000000"/>
                          </a:solidFill>
                          <a:effectLst/>
                          <a:latin typeface="微软雅黑" pitchFamily="34" charset="-122"/>
                          <a:ea typeface="微软雅黑" pitchFamily="34" charset="-122"/>
                        </a:rPr>
                        <a:t>容积率</a:t>
                      </a:r>
                      <a:endParaRPr lang="zh-CN" altLang="en-US"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rowSpan="2">
                  <a:txBody>
                    <a:bodyPr/>
                    <a:lstStyle/>
                    <a:p>
                      <a:pPr algn="ctr" fontAlgn="ctr"/>
                      <a:r>
                        <a:rPr lang="zh-CN" altLang="en-US" sz="1200" b="1" i="0" u="none" strike="noStrike" dirty="0">
                          <a:solidFill>
                            <a:srgbClr val="000000"/>
                          </a:solidFill>
                          <a:effectLst/>
                          <a:latin typeface="微软雅黑" pitchFamily="34" charset="-122"/>
                          <a:ea typeface="微软雅黑" pitchFamily="34" charset="-122"/>
                        </a:rPr>
                        <a:t>计</a:t>
                      </a:r>
                      <a:r>
                        <a:rPr lang="zh-CN" altLang="en-US" sz="1200" b="1" i="0" u="none" strike="noStrike" dirty="0" smtClean="0">
                          <a:solidFill>
                            <a:srgbClr val="000000"/>
                          </a:solidFill>
                          <a:effectLst/>
                          <a:latin typeface="微软雅黑" pitchFamily="34" charset="-122"/>
                          <a:ea typeface="微软雅黑" pitchFamily="34" charset="-122"/>
                        </a:rPr>
                        <a:t>容建</a:t>
                      </a:r>
                      <a:r>
                        <a:rPr lang="zh-CN" altLang="en-US" sz="1200" b="1" i="0" u="none" strike="noStrike" dirty="0">
                          <a:solidFill>
                            <a:srgbClr val="000000"/>
                          </a:solidFill>
                          <a:effectLst/>
                          <a:latin typeface="微软雅黑" pitchFamily="34" charset="-122"/>
                          <a:ea typeface="微软雅黑" pitchFamily="34" charset="-122"/>
                        </a:rPr>
                        <a:t>面</a:t>
                      </a:r>
                      <a:endParaRPr lang="zh-CN" altLang="en-US"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rowSpan="2">
                  <a:txBody>
                    <a:bodyPr/>
                    <a:lstStyle/>
                    <a:p>
                      <a:pPr algn="ctr" fontAlgn="ctr"/>
                      <a:r>
                        <a:rPr lang="zh-CN" altLang="en-US" sz="1200" b="1" i="0" u="none" strike="noStrike" dirty="0">
                          <a:solidFill>
                            <a:srgbClr val="000000"/>
                          </a:solidFill>
                          <a:effectLst/>
                          <a:latin typeface="微软雅黑" pitchFamily="34" charset="-122"/>
                          <a:ea typeface="微软雅黑" pitchFamily="34" charset="-122"/>
                        </a:rPr>
                        <a:t>总建面</a:t>
                      </a:r>
                      <a:endParaRPr lang="zh-CN" altLang="en-US"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rowSpan="2">
                  <a:txBody>
                    <a:bodyPr/>
                    <a:lstStyle/>
                    <a:p>
                      <a:pPr algn="ctr" fontAlgn="ctr"/>
                      <a:r>
                        <a:rPr lang="zh-CN" altLang="en-US" sz="1200" b="1" i="0" u="none" strike="noStrike" dirty="0">
                          <a:solidFill>
                            <a:srgbClr val="000000"/>
                          </a:solidFill>
                          <a:effectLst/>
                          <a:latin typeface="微软雅黑" pitchFamily="34" charset="-122"/>
                          <a:ea typeface="微软雅黑" pitchFamily="34" charset="-122"/>
                        </a:rPr>
                        <a:t>地下</a:t>
                      </a:r>
                      <a:br>
                        <a:rPr lang="zh-CN" altLang="en-US" sz="1200" b="1" i="0" u="none" strike="noStrike" dirty="0">
                          <a:solidFill>
                            <a:srgbClr val="000000"/>
                          </a:solidFill>
                          <a:effectLst/>
                          <a:latin typeface="微软雅黑" pitchFamily="34" charset="-122"/>
                          <a:ea typeface="微软雅黑" pitchFamily="34" charset="-122"/>
                        </a:rPr>
                      </a:br>
                      <a:r>
                        <a:rPr lang="zh-CN" altLang="en-US" sz="1200" b="1" i="0" u="none" strike="noStrike" dirty="0">
                          <a:solidFill>
                            <a:srgbClr val="000000"/>
                          </a:solidFill>
                          <a:effectLst/>
                          <a:latin typeface="微软雅黑" pitchFamily="34" charset="-122"/>
                          <a:ea typeface="微软雅黑" pitchFamily="34" charset="-122"/>
                        </a:rPr>
                        <a:t>建面</a:t>
                      </a:r>
                      <a:endParaRPr lang="zh-CN" altLang="en-US"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rowSpan="2">
                  <a:txBody>
                    <a:bodyPr/>
                    <a:lstStyle/>
                    <a:p>
                      <a:pPr algn="ctr" rtl="0" fontAlgn="ctr"/>
                      <a:r>
                        <a:rPr lang="zh-CN" altLang="en-US" sz="1200" b="1" i="0" u="none" strike="noStrike" dirty="0">
                          <a:solidFill>
                            <a:srgbClr val="000000"/>
                          </a:solidFill>
                          <a:effectLst/>
                          <a:latin typeface="微软雅黑" pitchFamily="34" charset="-122"/>
                          <a:ea typeface="微软雅黑" pitchFamily="34" charset="-122"/>
                        </a:rPr>
                        <a:t>产品类型</a:t>
                      </a:r>
                      <a:endParaRPr lang="zh-CN" altLang="en-US"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CN" altLang="en-US" sz="1200" b="1" i="0" u="none" strike="noStrike" dirty="0">
                          <a:solidFill>
                            <a:srgbClr val="000000"/>
                          </a:solidFill>
                          <a:effectLst/>
                          <a:latin typeface="微软雅黑" pitchFamily="34" charset="-122"/>
                          <a:ea typeface="微软雅黑" pitchFamily="34" charset="-122"/>
                        </a:rPr>
                        <a:t>整体资源</a:t>
                      </a:r>
                      <a:endParaRPr lang="zh-CN" altLang="en-US"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28643">
                <a:tc vMerge="1">
                  <a:tcPr/>
                </a:tc>
                <a:tc vMerge="1">
                  <a:tcPr/>
                </a:tc>
                <a:tc vMerge="1">
                  <a:tcPr/>
                </a:tc>
                <a:tc vMerge="1">
                  <a:tcPr/>
                </a:tc>
                <a:tc vMerge="1">
                  <a:tcPr/>
                </a:tc>
                <a:tc vMerge="1">
                  <a:tcPr/>
                </a:tc>
                <a:tc vMerge="1">
                  <a:tcPr/>
                </a:tc>
                <a:tc vMerge="1">
                  <a:tcPr/>
                </a:tc>
                <a:tc>
                  <a:txBody>
                    <a:bodyPr/>
                    <a:lstStyle/>
                    <a:p>
                      <a:pPr algn="ctr" rtl="0" fontAlgn="ctr"/>
                      <a:r>
                        <a:rPr lang="zh-CN" altLang="en-US" sz="1200" b="1" i="0" u="none" strike="noStrike">
                          <a:solidFill>
                            <a:srgbClr val="000000"/>
                          </a:solidFill>
                          <a:effectLst/>
                          <a:latin typeface="微软雅黑" pitchFamily="34" charset="-122"/>
                          <a:ea typeface="微软雅黑" pitchFamily="34" charset="-122"/>
                        </a:rPr>
                        <a:t>面积</a:t>
                      </a:r>
                      <a:endParaRPr lang="zh-CN" altLang="en-US" sz="1200" b="1" i="0" u="none" strike="noStrike">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28643">
                <a:tc rowSpan="4">
                  <a:txBody>
                    <a:bodyPr/>
                    <a:lstStyle/>
                    <a:p>
                      <a:pPr algn="ctr" rtl="0" fontAlgn="ctr"/>
                      <a:r>
                        <a:rPr lang="en-US" altLang="zh-CN" sz="1200" b="1" i="0" u="none" strike="noStrike" dirty="0" smtClean="0">
                          <a:solidFill>
                            <a:srgbClr val="000000"/>
                          </a:solidFill>
                          <a:effectLst/>
                          <a:latin typeface="微软雅黑" pitchFamily="34" charset="-122"/>
                          <a:ea typeface="微软雅黑" pitchFamily="34" charset="-122"/>
                        </a:rPr>
                        <a:t>B02</a:t>
                      </a:r>
                      <a:r>
                        <a:rPr lang="zh-CN" altLang="en-US" sz="1200" b="1" i="0" u="none" strike="noStrike" dirty="0" smtClean="0">
                          <a:solidFill>
                            <a:srgbClr val="000000"/>
                          </a:solidFill>
                          <a:effectLst/>
                          <a:latin typeface="微软雅黑" pitchFamily="34" charset="-122"/>
                          <a:ea typeface="微软雅黑" pitchFamily="34" charset="-122"/>
                        </a:rPr>
                        <a:t>、</a:t>
                      </a:r>
                      <a:r>
                        <a:rPr lang="en-US" altLang="zh-CN" sz="1200" b="1" i="0" u="none" strike="noStrike" dirty="0" smtClean="0">
                          <a:solidFill>
                            <a:srgbClr val="000000"/>
                          </a:solidFill>
                          <a:effectLst/>
                          <a:latin typeface="微软雅黑" pitchFamily="34" charset="-122"/>
                          <a:ea typeface="微软雅黑" pitchFamily="34" charset="-122"/>
                        </a:rPr>
                        <a:t>04</a:t>
                      </a:r>
                      <a:r>
                        <a:rPr lang="zh-CN" altLang="en-US" sz="1200" b="1" i="0" u="none" strike="noStrike" dirty="0" smtClean="0">
                          <a:solidFill>
                            <a:srgbClr val="000000"/>
                          </a:solidFill>
                          <a:effectLst/>
                          <a:latin typeface="微软雅黑" pitchFamily="34" charset="-122"/>
                          <a:ea typeface="微软雅黑" pitchFamily="34" charset="-122"/>
                        </a:rPr>
                        <a:t>、</a:t>
                      </a:r>
                      <a:r>
                        <a:rPr lang="en-US" altLang="zh-CN" sz="1200" b="1" i="0" u="none" strike="noStrike" dirty="0" smtClean="0">
                          <a:solidFill>
                            <a:srgbClr val="000000"/>
                          </a:solidFill>
                          <a:effectLst/>
                          <a:latin typeface="微软雅黑" pitchFamily="34" charset="-122"/>
                          <a:ea typeface="微软雅黑" pitchFamily="34" charset="-122"/>
                        </a:rPr>
                        <a:t>06</a:t>
                      </a:r>
                      <a:endParaRPr lang="zh-CN" altLang="en-US" sz="1200" b="1" i="0" u="none" strike="noStrike" dirty="0" smtClean="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altLang="zh-CN" sz="1200" b="1" dirty="0" smtClean="0">
                          <a:solidFill>
                            <a:srgbClr val="000000"/>
                          </a:solidFill>
                          <a:effectLst/>
                          <a:latin typeface="微软雅黑" pitchFamily="34" charset="-122"/>
                          <a:ea typeface="微软雅黑" pitchFamily="34" charset="-122"/>
                          <a:sym typeface="+mn-ea"/>
                        </a:rPr>
                        <a:t>B04</a:t>
                      </a:r>
                      <a:r>
                        <a:rPr lang="zh-CN" altLang="en-US" sz="1200" b="1" dirty="0" smtClean="0">
                          <a:solidFill>
                            <a:srgbClr val="000000"/>
                          </a:solidFill>
                          <a:effectLst/>
                          <a:latin typeface="微软雅黑" pitchFamily="34" charset="-122"/>
                          <a:ea typeface="微软雅黑" pitchFamily="34" charset="-122"/>
                          <a:sym typeface="+mn-ea"/>
                        </a:rPr>
                        <a:t>已竣工并售罄；</a:t>
                      </a:r>
                      <a:r>
                        <a:rPr lang="en-US" altLang="zh-CN" sz="1200" b="1" dirty="0" smtClean="0">
                          <a:solidFill>
                            <a:srgbClr val="000000"/>
                          </a:solidFill>
                          <a:effectLst/>
                          <a:latin typeface="微软雅黑" pitchFamily="34" charset="-122"/>
                          <a:ea typeface="微软雅黑" pitchFamily="34" charset="-122"/>
                          <a:sym typeface="+mn-ea"/>
                        </a:rPr>
                        <a:t>B02</a:t>
                      </a:r>
                      <a:r>
                        <a:rPr lang="zh-CN" altLang="en-US" sz="1200" b="1" dirty="0" smtClean="0">
                          <a:solidFill>
                            <a:srgbClr val="000000"/>
                          </a:solidFill>
                          <a:effectLst/>
                          <a:latin typeface="微软雅黑" pitchFamily="34" charset="-122"/>
                          <a:ea typeface="微软雅黑" pitchFamily="34" charset="-122"/>
                          <a:sym typeface="+mn-ea"/>
                        </a:rPr>
                        <a:t>、</a:t>
                      </a:r>
                      <a:r>
                        <a:rPr lang="en-US" altLang="zh-CN" sz="1200" b="1" dirty="0" smtClean="0">
                          <a:solidFill>
                            <a:srgbClr val="000000"/>
                          </a:solidFill>
                          <a:effectLst/>
                          <a:latin typeface="微软雅黑" pitchFamily="34" charset="-122"/>
                          <a:ea typeface="微软雅黑" pitchFamily="34" charset="-122"/>
                          <a:sym typeface="+mn-ea"/>
                        </a:rPr>
                        <a:t>06</a:t>
                      </a:r>
                      <a:r>
                        <a:rPr lang="zh-CN" altLang="en-US" sz="1200" b="1" dirty="0" smtClean="0">
                          <a:solidFill>
                            <a:srgbClr val="000000"/>
                          </a:solidFill>
                          <a:effectLst/>
                          <a:latin typeface="微软雅黑" pitchFamily="34" charset="-122"/>
                          <a:ea typeface="微软雅黑" pitchFamily="34" charset="-122"/>
                          <a:sym typeface="+mn-ea"/>
                        </a:rPr>
                        <a:t>在建，在售</a:t>
                      </a: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n-US" altLang="zh-CN" sz="1200" b="1" i="0" u="none" strike="noStrike" dirty="0" smtClean="0">
                          <a:solidFill>
                            <a:srgbClr val="000000"/>
                          </a:solidFill>
                          <a:effectLst/>
                          <a:latin typeface="微软雅黑" pitchFamily="34" charset="-122"/>
                          <a:ea typeface="微软雅黑" pitchFamily="34" charset="-122"/>
                        </a:rPr>
                        <a:t>96600</a:t>
                      </a: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n-US" altLang="zh-CN" sz="1200" b="1" i="0" u="none" strike="noStrike" dirty="0" smtClean="0">
                          <a:solidFill>
                            <a:srgbClr val="000000"/>
                          </a:solidFill>
                          <a:effectLst/>
                          <a:latin typeface="微软雅黑" pitchFamily="34" charset="-122"/>
                          <a:ea typeface="微软雅黑" pitchFamily="34" charset="-122"/>
                        </a:rPr>
                        <a:t>0.896</a:t>
                      </a: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n-US" altLang="zh-CN" sz="1200" b="1" i="0" u="none" strike="noStrike" dirty="0" smtClean="0">
                          <a:solidFill>
                            <a:srgbClr val="000000"/>
                          </a:solidFill>
                          <a:effectLst/>
                          <a:latin typeface="微软雅黑" pitchFamily="34" charset="-122"/>
                          <a:ea typeface="微软雅黑" pitchFamily="34" charset="-122"/>
                        </a:rPr>
                        <a:t>86508</a:t>
                      </a: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n-US" altLang="zh-CN" sz="1200" b="1" i="0" u="none" strike="noStrike" dirty="0" smtClean="0">
                          <a:solidFill>
                            <a:srgbClr val="000000"/>
                          </a:solidFill>
                          <a:effectLst/>
                          <a:latin typeface="微软雅黑" pitchFamily="34" charset="-122"/>
                          <a:ea typeface="微软雅黑" pitchFamily="34" charset="-122"/>
                        </a:rPr>
                        <a:t>125097</a:t>
                      </a: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n-US" altLang="zh-CN" sz="1200" b="1" i="0" u="none" strike="noStrike" dirty="0" smtClean="0">
                          <a:solidFill>
                            <a:srgbClr val="000000"/>
                          </a:solidFill>
                          <a:effectLst/>
                          <a:latin typeface="微软雅黑" pitchFamily="34" charset="-122"/>
                          <a:ea typeface="微软雅黑" pitchFamily="34" charset="-122"/>
                        </a:rPr>
                        <a:t>38589</a:t>
                      </a: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zh-CN" altLang="en-US" sz="1200" b="0" i="0" u="none" strike="noStrike" dirty="0">
                          <a:solidFill>
                            <a:srgbClr val="000000"/>
                          </a:solidFill>
                          <a:effectLst/>
                          <a:latin typeface="微软雅黑" pitchFamily="34" charset="-122"/>
                          <a:ea typeface="微软雅黑" pitchFamily="34" charset="-122"/>
                        </a:rPr>
                        <a:t>住宅</a:t>
                      </a:r>
                      <a:endParaRPr lang="zh-CN" altLang="en-US"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200" b="0" i="0" u="none" strike="noStrike" dirty="0" smtClean="0">
                          <a:solidFill>
                            <a:srgbClr val="000000"/>
                          </a:solidFill>
                          <a:effectLst/>
                          <a:latin typeface="微软雅黑" pitchFamily="34" charset="-122"/>
                          <a:ea typeface="微软雅黑" pitchFamily="34" charset="-122"/>
                        </a:rPr>
                        <a:t>71285</a:t>
                      </a:r>
                      <a:endParaRPr lang="en-US" altLang="zh-CN"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43">
                <a:tc vMerge="1">
                  <a:tcPr/>
                </a:tc>
                <a:tc vMerge="1">
                  <a:tcPr/>
                </a:tc>
                <a:tc vMerge="1">
                  <a:tcPr/>
                </a:tc>
                <a:tc vMerge="1">
                  <a:tcPr/>
                </a:tc>
                <a:tc vMerge="1">
                  <a:tcPr/>
                </a:tc>
                <a:tc vMerge="1">
                  <a:tcPr/>
                </a:tc>
                <a:tc vMerge="1">
                  <a:tcPr/>
                </a:tc>
                <a:tc>
                  <a:txBody>
                    <a:bodyPr/>
                    <a:lstStyle/>
                    <a:p>
                      <a:pPr algn="ctr" rtl="0" fontAlgn="ctr"/>
                      <a:r>
                        <a:rPr lang="zh-CN" altLang="en-US" sz="1200" b="0" i="0" u="none" strike="noStrike" dirty="0">
                          <a:solidFill>
                            <a:srgbClr val="000000"/>
                          </a:solidFill>
                          <a:effectLst/>
                          <a:latin typeface="微软雅黑" pitchFamily="34" charset="-122"/>
                          <a:ea typeface="微软雅黑" pitchFamily="34" charset="-122"/>
                        </a:rPr>
                        <a:t>商业</a:t>
                      </a:r>
                      <a:endParaRPr lang="zh-CN" altLang="en-US"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200" b="0" i="0" u="none" strike="noStrike" dirty="0" smtClean="0">
                          <a:solidFill>
                            <a:srgbClr val="000000"/>
                          </a:solidFill>
                          <a:effectLst/>
                          <a:latin typeface="微软雅黑" pitchFamily="34" charset="-122"/>
                          <a:ea typeface="微软雅黑" pitchFamily="34" charset="-122"/>
                        </a:rPr>
                        <a:t>15223</a:t>
                      </a:r>
                      <a:endParaRPr lang="en-US" altLang="zh-CN"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vMerge="1">
                  <a:tcPr/>
                </a:tc>
                <a:tc vMerge="1">
                  <a:tcPr/>
                </a:tc>
                <a:tc vMerge="1">
                  <a:tcPr/>
                </a:tc>
                <a:tc vMerge="1">
                  <a:tcPr/>
                </a:tc>
                <a:tc vMerge="1">
                  <a:tcPr/>
                </a:tc>
                <a:tc vMerge="1">
                  <a:tcPr/>
                </a:tc>
                <a:tc vMerge="1">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200" b="0" i="0" u="none" strike="noStrike" dirty="0" smtClean="0">
                          <a:solidFill>
                            <a:srgbClr val="000000"/>
                          </a:solidFill>
                          <a:effectLst/>
                          <a:latin typeface="微软雅黑" pitchFamily="34" charset="-122"/>
                          <a:ea typeface="微软雅黑" pitchFamily="34" charset="-122"/>
                        </a:rPr>
                        <a:t>车位（套数）</a:t>
                      </a:r>
                      <a:endParaRPr lang="zh-CN" altLang="en-US" sz="1200" b="0" i="0" u="none" strike="noStrike" dirty="0" smtClean="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200" b="0" i="0" u="none" strike="noStrike" dirty="0" smtClean="0">
                          <a:solidFill>
                            <a:srgbClr val="000000"/>
                          </a:solidFill>
                          <a:effectLst/>
                          <a:latin typeface="微软雅黑" pitchFamily="34" charset="-122"/>
                          <a:ea typeface="微软雅黑" pitchFamily="34" charset="-122"/>
                        </a:rPr>
                        <a:t>794</a:t>
                      </a:r>
                      <a:endParaRPr lang="en-US" altLang="zh-CN"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vMerge="1">
                  <a:tcPr/>
                </a:tc>
                <a:tc vMerge="1">
                  <a:tcPr/>
                </a:tc>
                <a:tc vMerge="1">
                  <a:tcPr/>
                </a:tc>
                <a:tc vMerge="1">
                  <a:tcPr/>
                </a:tc>
                <a:tc vMerge="1">
                  <a:tcPr/>
                </a:tc>
                <a:tc vMerge="1">
                  <a:tcPr/>
                </a:tc>
                <a:tc vMerge="1">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200" b="0" i="0" u="none" strike="noStrike" dirty="0" smtClean="0">
                          <a:solidFill>
                            <a:srgbClr val="000000"/>
                          </a:solidFill>
                          <a:effectLst/>
                          <a:latin typeface="微软雅黑" pitchFamily="34" charset="-122"/>
                          <a:ea typeface="微软雅黑" pitchFamily="34" charset="-122"/>
                        </a:rPr>
                        <a:t>地下</a:t>
                      </a:r>
                      <a:endParaRPr lang="zh-CN" altLang="en-US" sz="1200" b="0" i="0" u="none" strike="noStrike" dirty="0" smtClean="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200" b="0" i="0" u="none" strike="noStrike" dirty="0" smtClean="0">
                          <a:solidFill>
                            <a:srgbClr val="000000"/>
                          </a:solidFill>
                          <a:effectLst/>
                          <a:latin typeface="微软雅黑" pitchFamily="34" charset="-122"/>
                          <a:ea typeface="微软雅黑" pitchFamily="34" charset="-122"/>
                        </a:rPr>
                        <a:t>38589</a:t>
                      </a:r>
                      <a:endParaRPr lang="en-US" altLang="zh-CN"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rowSpan="3">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200" b="1" i="0" u="none" strike="noStrike" dirty="0" smtClean="0">
                          <a:solidFill>
                            <a:srgbClr val="000000"/>
                          </a:solidFill>
                          <a:effectLst/>
                          <a:latin typeface="微软雅黑" pitchFamily="34" charset="-122"/>
                          <a:ea typeface="微软雅黑" pitchFamily="34" charset="-122"/>
                        </a:rPr>
                        <a:t>B08</a:t>
                      </a:r>
                      <a:r>
                        <a:rPr lang="zh-CN" altLang="en-US" sz="1200" b="1" i="0" u="none" strike="noStrike" dirty="0" smtClean="0">
                          <a:solidFill>
                            <a:srgbClr val="000000"/>
                          </a:solidFill>
                          <a:effectLst/>
                          <a:latin typeface="微软雅黑" pitchFamily="34" charset="-122"/>
                          <a:ea typeface="微软雅黑" pitchFamily="34" charset="-122"/>
                        </a:rPr>
                        <a:t>、</a:t>
                      </a:r>
                      <a:r>
                        <a:rPr lang="en-US" altLang="zh-CN" sz="1200" b="1" i="0" u="none" strike="noStrike" dirty="0" smtClean="0">
                          <a:solidFill>
                            <a:srgbClr val="000000"/>
                          </a:solidFill>
                          <a:effectLst/>
                          <a:latin typeface="微软雅黑" pitchFamily="34" charset="-122"/>
                          <a:ea typeface="微软雅黑" pitchFamily="34" charset="-122"/>
                        </a:rPr>
                        <a:t>10</a:t>
                      </a:r>
                      <a:endParaRPr lang="zh-CN" altLang="en-US" sz="1200" b="1" i="0" u="none" strike="noStrike" dirty="0" smtClean="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200" b="1" i="0" u="none" strike="noStrike" dirty="0" smtClean="0">
                          <a:solidFill>
                            <a:srgbClr val="000000"/>
                          </a:solidFill>
                          <a:effectLst/>
                          <a:latin typeface="微软雅黑" pitchFamily="34" charset="-122"/>
                          <a:ea typeface="微软雅黑" pitchFamily="34" charset="-122"/>
                        </a:rPr>
                        <a:t>B08</a:t>
                      </a:r>
                      <a:r>
                        <a:rPr lang="zh-CN" altLang="en-US" sz="1200" b="1" i="0" u="none" strike="noStrike" dirty="0" smtClean="0">
                          <a:solidFill>
                            <a:srgbClr val="000000"/>
                          </a:solidFill>
                          <a:effectLst/>
                          <a:latin typeface="微软雅黑" pitchFamily="34" charset="-122"/>
                          <a:ea typeface="微软雅黑" pitchFamily="34" charset="-122"/>
                        </a:rPr>
                        <a:t>、</a:t>
                      </a:r>
                      <a:r>
                        <a:rPr lang="en-US" altLang="zh-CN" sz="1200" b="1" i="0" u="none" strike="noStrike" dirty="0" smtClean="0">
                          <a:solidFill>
                            <a:srgbClr val="000000"/>
                          </a:solidFill>
                          <a:effectLst/>
                          <a:latin typeface="微软雅黑" pitchFamily="34" charset="-122"/>
                          <a:ea typeface="微软雅黑" pitchFamily="34" charset="-122"/>
                        </a:rPr>
                        <a:t>10</a:t>
                      </a:r>
                      <a:r>
                        <a:rPr lang="zh-CN" altLang="en-US" sz="1200" b="1" i="0" u="none" strike="noStrike" dirty="0" smtClean="0">
                          <a:solidFill>
                            <a:srgbClr val="000000"/>
                          </a:solidFill>
                          <a:effectLst/>
                          <a:latin typeface="微软雅黑" pitchFamily="34" charset="-122"/>
                          <a:ea typeface="微软雅黑" pitchFamily="34" charset="-122"/>
                        </a:rPr>
                        <a:t>别墅已竣工，高层未开工</a:t>
                      </a:r>
                      <a:endParaRPr lang="zh-CN" altLang="en-US" sz="1200" b="1" i="0" u="none" strike="noStrike" dirty="0" smtClean="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en-US" altLang="zh-CN" sz="1200" b="1" i="0" u="none" strike="noStrike" dirty="0" smtClean="0">
                          <a:solidFill>
                            <a:srgbClr val="000000"/>
                          </a:solidFill>
                          <a:effectLst/>
                          <a:latin typeface="微软雅黑" pitchFamily="34" charset="-122"/>
                          <a:ea typeface="微软雅黑" pitchFamily="34" charset="-122"/>
                        </a:rPr>
                        <a:t>160876</a:t>
                      </a: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en-US" altLang="zh-CN" sz="1200" b="1" i="0" u="none" strike="noStrike" dirty="0" smtClean="0">
                          <a:solidFill>
                            <a:srgbClr val="000000"/>
                          </a:solidFill>
                          <a:effectLst/>
                          <a:latin typeface="微软雅黑" pitchFamily="34" charset="-122"/>
                          <a:ea typeface="微软雅黑" pitchFamily="34" charset="-122"/>
                        </a:rPr>
                        <a:t>1.098</a:t>
                      </a: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en-US" altLang="zh-CN" sz="1200" b="1" i="0" u="none" strike="noStrike" dirty="0" smtClean="0">
                          <a:solidFill>
                            <a:srgbClr val="000000"/>
                          </a:solidFill>
                          <a:effectLst/>
                          <a:latin typeface="微软雅黑" pitchFamily="34" charset="-122"/>
                          <a:ea typeface="微软雅黑" pitchFamily="34" charset="-122"/>
                        </a:rPr>
                        <a:t>176697</a:t>
                      </a: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en-US" altLang="zh-CN" sz="1200" b="1" i="0" u="none" strike="noStrike" dirty="0" smtClean="0">
                          <a:solidFill>
                            <a:srgbClr val="000000"/>
                          </a:solidFill>
                          <a:effectLst/>
                          <a:latin typeface="微软雅黑" pitchFamily="34" charset="-122"/>
                          <a:ea typeface="微软雅黑" pitchFamily="34" charset="-122"/>
                        </a:rPr>
                        <a:t>239760</a:t>
                      </a: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en-US" altLang="zh-CN" sz="1200" b="1" i="0" u="none" strike="noStrike" dirty="0" smtClean="0">
                          <a:solidFill>
                            <a:srgbClr val="000000"/>
                          </a:solidFill>
                          <a:effectLst/>
                          <a:latin typeface="微软雅黑" pitchFamily="34" charset="-122"/>
                          <a:ea typeface="微软雅黑" pitchFamily="34" charset="-122"/>
                        </a:rPr>
                        <a:t>63063</a:t>
                      </a: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zh-CN" altLang="en-US" sz="1200" b="0" i="0" u="none" strike="noStrike" dirty="0">
                          <a:solidFill>
                            <a:srgbClr val="000000"/>
                          </a:solidFill>
                          <a:effectLst/>
                          <a:latin typeface="微软雅黑" pitchFamily="34" charset="-122"/>
                          <a:ea typeface="微软雅黑" pitchFamily="34" charset="-122"/>
                        </a:rPr>
                        <a:t>住宅</a:t>
                      </a:r>
                      <a:endParaRPr lang="zh-CN" altLang="en-US"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200" b="0" i="0" u="none" strike="noStrike" dirty="0" smtClean="0">
                          <a:solidFill>
                            <a:srgbClr val="000000"/>
                          </a:solidFill>
                          <a:effectLst/>
                          <a:latin typeface="微软雅黑" pitchFamily="34" charset="-122"/>
                          <a:ea typeface="微软雅黑" pitchFamily="34" charset="-122"/>
                        </a:rPr>
                        <a:t>176697</a:t>
                      </a:r>
                      <a:endParaRPr lang="en-US" altLang="zh-CN"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vMerge="1">
                  <a:tcPr/>
                </a:tc>
                <a:tc vMerge="1">
                  <a:tcPr/>
                </a:tc>
                <a:tc vMerge="1">
                  <a:tcPr/>
                </a:tc>
                <a:tc vMerge="1">
                  <a:tcPr/>
                </a:tc>
                <a:tc vMerge="1">
                  <a:tcPr/>
                </a:tc>
                <a:tc vMerge="1">
                  <a:tcPr/>
                </a:tc>
                <a:tc vMerge="1">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200" b="0" i="0" u="none" strike="noStrike" dirty="0" smtClean="0">
                          <a:solidFill>
                            <a:srgbClr val="000000"/>
                          </a:solidFill>
                          <a:effectLst/>
                          <a:latin typeface="微软雅黑" pitchFamily="34" charset="-122"/>
                          <a:ea typeface="微软雅黑" pitchFamily="34" charset="-122"/>
                        </a:rPr>
                        <a:t>车位（套数）</a:t>
                      </a:r>
                      <a:endParaRPr lang="zh-CN" altLang="en-US" sz="1200" b="0" i="0" u="none" strike="noStrike" dirty="0" smtClean="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200" b="0" i="0" u="none" strike="noStrike" dirty="0" smtClean="0">
                          <a:solidFill>
                            <a:srgbClr val="000000"/>
                          </a:solidFill>
                          <a:effectLst/>
                          <a:latin typeface="微软雅黑" pitchFamily="34" charset="-122"/>
                          <a:ea typeface="微软雅黑" pitchFamily="34" charset="-122"/>
                        </a:rPr>
                        <a:t>1177</a:t>
                      </a:r>
                      <a:endParaRPr lang="en-US" altLang="zh-CN"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vMerge="1">
                  <a:tcPr/>
                </a:tc>
                <a:tc vMerge="1">
                  <a:tcPr/>
                </a:tc>
                <a:tc vMerge="1">
                  <a:tcPr/>
                </a:tc>
                <a:tc vMerge="1">
                  <a:tcPr/>
                </a:tc>
                <a:tc vMerge="1">
                  <a:tcPr/>
                </a:tc>
                <a:tc vMerge="1">
                  <a:tcPr/>
                </a:tc>
                <a:tc vMerge="1">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200" b="0" i="0" u="none" strike="noStrike" dirty="0" smtClean="0">
                          <a:solidFill>
                            <a:srgbClr val="000000"/>
                          </a:solidFill>
                          <a:effectLst/>
                          <a:latin typeface="微软雅黑" pitchFamily="34" charset="-122"/>
                          <a:ea typeface="微软雅黑" pitchFamily="34" charset="-122"/>
                        </a:rPr>
                        <a:t>地下</a:t>
                      </a:r>
                      <a:endParaRPr lang="zh-CN" altLang="en-US" sz="1200" b="0" i="0" u="none" strike="noStrike" dirty="0" smtClean="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200" b="0" i="0" u="none" strike="noStrike" dirty="0" smtClean="0">
                          <a:solidFill>
                            <a:srgbClr val="000000"/>
                          </a:solidFill>
                          <a:effectLst/>
                          <a:latin typeface="微软雅黑" pitchFamily="34" charset="-122"/>
                          <a:ea typeface="微软雅黑" pitchFamily="34" charset="-122"/>
                        </a:rPr>
                        <a:t>63063</a:t>
                      </a:r>
                      <a:endParaRPr lang="en-US" altLang="zh-CN"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43">
                <a:tc rowSpan="3">
                  <a:txBody>
                    <a:bodyPr/>
                    <a:lstStyle/>
                    <a:p>
                      <a:pPr algn="ctr" rtl="0" fontAlgn="ctr"/>
                      <a:r>
                        <a:rPr lang="en-US" altLang="zh-CN" sz="1200" b="1" i="0" u="none" strike="noStrike" dirty="0">
                          <a:solidFill>
                            <a:srgbClr val="000000"/>
                          </a:solidFill>
                          <a:effectLst/>
                          <a:latin typeface="微软雅黑" pitchFamily="34" charset="-122"/>
                          <a:ea typeface="微软雅黑" pitchFamily="34" charset="-122"/>
                        </a:rPr>
                        <a:t>C02</a:t>
                      </a: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zh-CN" altLang="en-US" sz="1200" b="1" i="0" u="none" strike="noStrike" dirty="0">
                          <a:solidFill>
                            <a:srgbClr val="000000"/>
                          </a:solidFill>
                          <a:effectLst/>
                          <a:latin typeface="微软雅黑" pitchFamily="34" charset="-122"/>
                          <a:ea typeface="微软雅黑" pitchFamily="34" charset="-122"/>
                        </a:rPr>
                        <a:t>主体已完工，精装完成</a:t>
                      </a:r>
                      <a:r>
                        <a:rPr lang="en-US" altLang="zh-CN" sz="1200" b="1" i="0" u="none" strike="noStrike" dirty="0">
                          <a:solidFill>
                            <a:srgbClr val="000000"/>
                          </a:solidFill>
                          <a:effectLst/>
                          <a:latin typeface="微软雅黑" pitchFamily="34" charset="-122"/>
                          <a:ea typeface="微软雅黑" pitchFamily="34" charset="-122"/>
                        </a:rPr>
                        <a:t>80%</a:t>
                      </a:r>
                      <a:endParaRPr lang="zh-CN" altLang="en-US"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endParaRPr lang="en-US" altLang="zh-CN" sz="1200" b="1" dirty="0" smtClean="0">
                        <a:solidFill>
                          <a:srgbClr val="000000"/>
                        </a:solidFill>
                        <a:effectLst/>
                        <a:latin typeface="微软雅黑" pitchFamily="34" charset="-122"/>
                        <a:ea typeface="微软雅黑" pitchFamily="34" charset="-122"/>
                        <a:sym typeface="+mn-ea"/>
                      </a:endParaRPr>
                    </a:p>
                    <a:p>
                      <a:pPr algn="ctr" fontAlgn="ctr"/>
                      <a:r>
                        <a:rPr lang="en-US" altLang="zh-CN" sz="1200" b="1" dirty="0" smtClean="0">
                          <a:solidFill>
                            <a:srgbClr val="000000"/>
                          </a:solidFill>
                          <a:effectLst/>
                          <a:latin typeface="微软雅黑" pitchFamily="34" charset="-122"/>
                          <a:ea typeface="微软雅黑" pitchFamily="34" charset="-122"/>
                          <a:sym typeface="+mn-ea"/>
                        </a:rPr>
                        <a:t>42937</a:t>
                      </a:r>
                      <a:endParaRPr lang="en-US" altLang="zh-CN" sz="1200" b="1" i="0" u="none" strike="noStrike" dirty="0">
                        <a:solidFill>
                          <a:srgbClr val="000000"/>
                        </a:solidFill>
                        <a:effectLst/>
                        <a:latin typeface="微软雅黑" pitchFamily="34" charset="-122"/>
                        <a:ea typeface="微软雅黑" pitchFamily="34" charset="-122"/>
                        <a:sym typeface="+mn-ea"/>
                      </a:endParaRPr>
                    </a:p>
                    <a:p>
                      <a:pPr algn="ctr" fontAlgn="ct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endParaRPr lang="en-US" altLang="zh-CN" sz="1200" b="1" dirty="0" smtClean="0">
                        <a:solidFill>
                          <a:srgbClr val="000000"/>
                        </a:solidFill>
                        <a:effectLst/>
                        <a:latin typeface="微软雅黑" pitchFamily="34" charset="-122"/>
                        <a:ea typeface="微软雅黑" pitchFamily="34" charset="-122"/>
                        <a:sym typeface="+mn-ea"/>
                      </a:endParaRPr>
                    </a:p>
                    <a:p>
                      <a:pPr algn="ctr" fontAlgn="ctr"/>
                      <a:r>
                        <a:rPr lang="en-US" altLang="zh-CN" sz="1200" b="1" dirty="0" smtClean="0">
                          <a:solidFill>
                            <a:srgbClr val="000000"/>
                          </a:solidFill>
                          <a:effectLst/>
                          <a:latin typeface="微软雅黑" pitchFamily="34" charset="-122"/>
                          <a:ea typeface="微软雅黑" pitchFamily="34" charset="-122"/>
                          <a:sym typeface="+mn-ea"/>
                        </a:rPr>
                        <a:t>1.050</a:t>
                      </a:r>
                      <a:endParaRPr lang="en-US" altLang="zh-CN" sz="1200" b="1" i="0" u="none" strike="noStrike" dirty="0">
                        <a:solidFill>
                          <a:srgbClr val="000000"/>
                        </a:solidFill>
                        <a:effectLst/>
                        <a:latin typeface="微软雅黑" pitchFamily="34" charset="-122"/>
                        <a:ea typeface="微软雅黑" pitchFamily="34" charset="-122"/>
                        <a:sym typeface="+mn-ea"/>
                      </a:endParaRPr>
                    </a:p>
                    <a:p>
                      <a:pPr algn="ctr" fontAlgn="ct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en-US" altLang="zh-CN" sz="1200" b="1" dirty="0" smtClean="0">
                          <a:solidFill>
                            <a:srgbClr val="000000"/>
                          </a:solidFill>
                          <a:effectLst/>
                          <a:latin typeface="微软雅黑" pitchFamily="34" charset="-122"/>
                          <a:ea typeface="微软雅黑" pitchFamily="34" charset="-122"/>
                          <a:sym typeface="+mn-ea"/>
                        </a:rPr>
                        <a:t>45068</a:t>
                      </a: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en-US" altLang="zh-CN" sz="1200" b="1" dirty="0" smtClean="0">
                          <a:solidFill>
                            <a:srgbClr val="000000"/>
                          </a:solidFill>
                          <a:effectLst/>
                          <a:latin typeface="微软雅黑" pitchFamily="34" charset="-122"/>
                          <a:ea typeface="微软雅黑" pitchFamily="34" charset="-122"/>
                          <a:sym typeface="+mn-ea"/>
                        </a:rPr>
                        <a:t>63884</a:t>
                      </a: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en-US" altLang="zh-CN" sz="1200" b="1" dirty="0" smtClean="0">
                          <a:solidFill>
                            <a:srgbClr val="000000"/>
                          </a:solidFill>
                          <a:effectLst/>
                          <a:latin typeface="微软雅黑" pitchFamily="34" charset="-122"/>
                          <a:ea typeface="微软雅黑" pitchFamily="34" charset="-122"/>
                          <a:sym typeface="+mn-ea"/>
                        </a:rPr>
                        <a:t>18816</a:t>
                      </a: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zh-CN" altLang="en-US" sz="1200" b="0" i="0" u="none" strike="noStrike" dirty="0">
                          <a:solidFill>
                            <a:srgbClr val="000000"/>
                          </a:solidFill>
                          <a:effectLst/>
                          <a:latin typeface="微软雅黑" pitchFamily="34" charset="-122"/>
                          <a:ea typeface="微软雅黑" pitchFamily="34" charset="-122"/>
                        </a:rPr>
                        <a:t>商业</a:t>
                      </a:r>
                      <a:endParaRPr lang="zh-CN" altLang="en-US"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200" b="0" i="0" u="none" strike="noStrike" dirty="0" smtClean="0">
                          <a:solidFill>
                            <a:srgbClr val="000000"/>
                          </a:solidFill>
                          <a:effectLst/>
                          <a:latin typeface="微软雅黑" pitchFamily="34" charset="-122"/>
                          <a:ea typeface="微软雅黑" pitchFamily="34" charset="-122"/>
                        </a:rPr>
                        <a:t>45068</a:t>
                      </a:r>
                      <a:endParaRPr lang="en-US" altLang="zh-CN"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vMerge="1">
                  <a:tcPr/>
                </a:tc>
                <a:tc vMerge="1">
                  <a:tcPr/>
                </a:tc>
                <a:tc vMerge="1">
                  <a:tcPr/>
                </a:tc>
                <a:tc vMerge="1">
                  <a:tcPr/>
                </a:tc>
                <a:tc vMerge="1">
                  <a:tcPr/>
                </a:tc>
                <a:tc vMerge="1">
                  <a:tcPr/>
                </a:tc>
                <a:tc vMerge="1">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200" b="0" i="0" u="none" strike="noStrike" dirty="0" smtClean="0">
                          <a:solidFill>
                            <a:srgbClr val="000000"/>
                          </a:solidFill>
                          <a:effectLst/>
                          <a:latin typeface="微软雅黑" pitchFamily="34" charset="-122"/>
                          <a:ea typeface="微软雅黑" pitchFamily="34" charset="-122"/>
                        </a:rPr>
                        <a:t>车位（套数）</a:t>
                      </a:r>
                      <a:endParaRPr lang="zh-CN" altLang="en-US" sz="1200" b="0" i="0" u="none" strike="noStrike" dirty="0" smtClean="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200" b="0" i="0" u="none" strike="noStrike" dirty="0" smtClean="0">
                          <a:solidFill>
                            <a:srgbClr val="000000"/>
                          </a:solidFill>
                          <a:effectLst/>
                          <a:latin typeface="微软雅黑" pitchFamily="34" charset="-122"/>
                          <a:ea typeface="微软雅黑" pitchFamily="34" charset="-122"/>
                        </a:rPr>
                        <a:t>170</a:t>
                      </a:r>
                      <a:endParaRPr lang="en-US" altLang="zh-CN"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vMerge="1">
                  <a:tcPr/>
                </a:tc>
                <a:tc vMerge="1">
                  <a:tcPr/>
                </a:tc>
                <a:tc vMerge="1">
                  <a:tcPr/>
                </a:tc>
                <a:tc vMerge="1">
                  <a:tcPr/>
                </a:tc>
                <a:tc vMerge="1">
                  <a:tcPr/>
                </a:tc>
                <a:tc vMerge="1">
                  <a:tcPr/>
                </a:tc>
                <a:tc vMerge="1">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200" b="0" i="0" u="none" strike="noStrike" dirty="0" smtClean="0">
                          <a:solidFill>
                            <a:srgbClr val="000000"/>
                          </a:solidFill>
                          <a:effectLst/>
                          <a:latin typeface="微软雅黑" pitchFamily="34" charset="-122"/>
                          <a:ea typeface="微软雅黑" pitchFamily="34" charset="-122"/>
                        </a:rPr>
                        <a:t>地下</a:t>
                      </a:r>
                      <a:endParaRPr lang="zh-CN" altLang="en-US" sz="1200" b="0" i="0" u="none" strike="noStrike" dirty="0" smtClean="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200" b="0" i="0" u="none" strike="noStrike" dirty="0" smtClean="0">
                          <a:solidFill>
                            <a:srgbClr val="000000"/>
                          </a:solidFill>
                          <a:effectLst/>
                          <a:latin typeface="微软雅黑" pitchFamily="34" charset="-122"/>
                          <a:ea typeface="微软雅黑" pitchFamily="34" charset="-122"/>
                        </a:rPr>
                        <a:t>18816</a:t>
                      </a:r>
                      <a:endParaRPr lang="en-US" altLang="zh-CN"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rowSpan="3">
                  <a:txBody>
                    <a:bodyPr/>
                    <a:lstStyle/>
                    <a:p>
                      <a:pPr algn="ctr" rtl="0" fontAlgn="ctr"/>
                      <a:r>
                        <a:rPr lang="en-US" altLang="zh-CN" sz="1200" b="1" dirty="0" smtClean="0">
                          <a:solidFill>
                            <a:srgbClr val="000000"/>
                          </a:solidFill>
                          <a:effectLst/>
                          <a:latin typeface="微软雅黑" pitchFamily="34" charset="-122"/>
                          <a:ea typeface="微软雅黑" pitchFamily="34" charset="-122"/>
                          <a:sym typeface="+mn-ea"/>
                        </a:rPr>
                        <a:t>B15</a:t>
                      </a:r>
                      <a:endParaRPr lang="zh-CN" altLang="en-US" sz="1200" b="1" i="0" u="none" strike="noStrike" dirty="0">
                        <a:solidFill>
                          <a:srgbClr val="000000"/>
                        </a:solidFill>
                        <a:effectLst/>
                        <a:latin typeface="微软雅黑" pitchFamily="34" charset="-122"/>
                        <a:ea typeface="微软雅黑" pitchFamily="34" charset="-122"/>
                        <a:sym typeface="+mn-ea"/>
                      </a:endParaRPr>
                    </a:p>
                    <a:p>
                      <a:pPr algn="ctr" rtl="0" fontAlgn="ctr"/>
                      <a:endParaRPr lang="zh-CN" altLang="en-US"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zh-CN" altLang="en-US" sz="1200" b="1" i="0" u="none" strike="noStrike" dirty="0">
                          <a:solidFill>
                            <a:srgbClr val="000000"/>
                          </a:solidFill>
                          <a:effectLst/>
                          <a:latin typeface="微软雅黑" pitchFamily="34" charset="-122"/>
                          <a:ea typeface="微软雅黑" pitchFamily="34" charset="-122"/>
                        </a:rPr>
                        <a:t>未开工</a:t>
                      </a:r>
                      <a:endParaRPr lang="zh-CN" altLang="en-US"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en-US" altLang="zh-CN" sz="1200" b="1" dirty="0" smtClean="0">
                          <a:solidFill>
                            <a:srgbClr val="000000"/>
                          </a:solidFill>
                          <a:effectLst/>
                          <a:latin typeface="微软雅黑" pitchFamily="34" charset="-122"/>
                          <a:ea typeface="微软雅黑" pitchFamily="34" charset="-122"/>
                          <a:sym typeface="+mn-ea"/>
                        </a:rPr>
                        <a:t>78658</a:t>
                      </a:r>
                      <a:endParaRPr lang="en-US" altLang="zh-CN" sz="1200" b="1" i="0" u="none" strike="noStrike" dirty="0">
                        <a:solidFill>
                          <a:srgbClr val="000000"/>
                        </a:solidFill>
                        <a:effectLst/>
                        <a:latin typeface="微软雅黑" pitchFamily="34" charset="-122"/>
                        <a:ea typeface="微软雅黑" pitchFamily="34" charset="-122"/>
                        <a:sym typeface="+mn-ea"/>
                      </a:endParaRPr>
                    </a:p>
                    <a:p>
                      <a:pPr algn="ctr" fontAlgn="ct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en-US" altLang="zh-CN" sz="1200" b="1" dirty="0" smtClean="0">
                          <a:solidFill>
                            <a:srgbClr val="000000"/>
                          </a:solidFill>
                          <a:effectLst/>
                          <a:latin typeface="微软雅黑" pitchFamily="34" charset="-122"/>
                          <a:ea typeface="微软雅黑" pitchFamily="34" charset="-122"/>
                          <a:sym typeface="+mn-ea"/>
                        </a:rPr>
                        <a:t>1.431</a:t>
                      </a:r>
                      <a:endParaRPr lang="en-US" altLang="zh-CN" sz="1200" b="1" i="0" u="none" strike="noStrike" dirty="0">
                        <a:solidFill>
                          <a:srgbClr val="000000"/>
                        </a:solidFill>
                        <a:effectLst/>
                        <a:latin typeface="微软雅黑" pitchFamily="34" charset="-122"/>
                        <a:ea typeface="微软雅黑" pitchFamily="34" charset="-122"/>
                        <a:sym typeface="+mn-ea"/>
                      </a:endParaRPr>
                    </a:p>
                    <a:p>
                      <a:pPr algn="ctr" fontAlgn="ct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en-US" altLang="zh-CN" sz="1200" b="1" dirty="0" smtClean="0">
                          <a:solidFill>
                            <a:srgbClr val="000000"/>
                          </a:solidFill>
                          <a:effectLst/>
                          <a:latin typeface="微软雅黑" pitchFamily="34" charset="-122"/>
                          <a:ea typeface="微软雅黑" pitchFamily="34" charset="-122"/>
                          <a:sym typeface="+mn-ea"/>
                        </a:rPr>
                        <a:t>111171</a:t>
                      </a:r>
                      <a:endParaRPr lang="en-US" altLang="zh-CN" sz="1200" b="1" i="0" u="none" strike="noStrike" dirty="0">
                        <a:solidFill>
                          <a:srgbClr val="000000"/>
                        </a:solidFill>
                        <a:effectLst/>
                        <a:latin typeface="微软雅黑" pitchFamily="34" charset="-122"/>
                        <a:ea typeface="微软雅黑" pitchFamily="34" charset="-122"/>
                        <a:sym typeface="+mn-ea"/>
                      </a:endParaRPr>
                    </a:p>
                    <a:p>
                      <a:pPr algn="ctr" fontAlgn="ct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en-US" altLang="zh-CN" sz="1200" b="1" dirty="0" smtClean="0">
                          <a:solidFill>
                            <a:srgbClr val="000000"/>
                          </a:solidFill>
                          <a:effectLst/>
                          <a:latin typeface="微软雅黑" pitchFamily="34" charset="-122"/>
                          <a:ea typeface="微软雅黑" pitchFamily="34" charset="-122"/>
                          <a:sym typeface="+mn-ea"/>
                        </a:rPr>
                        <a:t>165960</a:t>
                      </a:r>
                      <a:endParaRPr lang="en-US" altLang="zh-CN" sz="1200" b="1" i="0" u="none" strike="noStrike" dirty="0">
                        <a:solidFill>
                          <a:srgbClr val="000000"/>
                        </a:solidFill>
                        <a:effectLst/>
                        <a:latin typeface="微软雅黑" pitchFamily="34" charset="-122"/>
                        <a:ea typeface="微软雅黑" pitchFamily="34" charset="-122"/>
                        <a:sym typeface="+mn-ea"/>
                      </a:endParaRPr>
                    </a:p>
                    <a:p>
                      <a:pPr algn="ctr" fontAlgn="ct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en-US" altLang="zh-CN" sz="1200" b="1" dirty="0" smtClean="0">
                          <a:solidFill>
                            <a:srgbClr val="000000"/>
                          </a:solidFill>
                          <a:effectLst/>
                          <a:latin typeface="微软雅黑" pitchFamily="34" charset="-122"/>
                          <a:ea typeface="微软雅黑" pitchFamily="34" charset="-122"/>
                          <a:sym typeface="+mn-ea"/>
                        </a:rPr>
                        <a:t>54789</a:t>
                      </a:r>
                      <a:endParaRPr lang="en-US" altLang="zh-CN" sz="1200" b="1" i="0" u="none" strike="noStrike" dirty="0">
                        <a:solidFill>
                          <a:srgbClr val="000000"/>
                        </a:solidFill>
                        <a:effectLst/>
                        <a:latin typeface="微软雅黑" pitchFamily="34" charset="-122"/>
                        <a:ea typeface="微软雅黑" pitchFamily="34" charset="-122"/>
                        <a:sym typeface="+mn-ea"/>
                      </a:endParaRPr>
                    </a:p>
                    <a:p>
                      <a:pPr algn="ctr" fontAlgn="ct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zh-CN" altLang="en-US" sz="1200" b="0" i="0" u="none" strike="noStrike" dirty="0">
                          <a:solidFill>
                            <a:srgbClr val="000000"/>
                          </a:solidFill>
                          <a:effectLst/>
                          <a:latin typeface="微软雅黑" pitchFamily="34" charset="-122"/>
                          <a:ea typeface="微软雅黑" pitchFamily="34" charset="-122"/>
                        </a:rPr>
                        <a:t>住宅</a:t>
                      </a:r>
                      <a:endParaRPr lang="zh-CN" altLang="en-US"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200" b="0" i="0" u="none" strike="noStrike" dirty="0" smtClean="0">
                          <a:solidFill>
                            <a:srgbClr val="000000"/>
                          </a:solidFill>
                          <a:effectLst/>
                          <a:latin typeface="微软雅黑" pitchFamily="34" charset="-122"/>
                          <a:ea typeface="微软雅黑" pitchFamily="34" charset="-122"/>
                        </a:rPr>
                        <a:t>111171</a:t>
                      </a:r>
                      <a:endParaRPr lang="en-US" altLang="zh-CN"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vMerge="1">
                  <a:tcPr/>
                </a:tc>
                <a:tc vMerge="1">
                  <a:tcPr/>
                </a:tc>
                <a:tc vMerge="1">
                  <a:tcPr/>
                </a:tc>
                <a:tc vMerge="1">
                  <a:tcPr/>
                </a:tc>
                <a:tc vMerge="1">
                  <a:tcPr/>
                </a:tc>
                <a:tc vMerge="1">
                  <a:tcPr/>
                </a:tc>
                <a:tc vMerge="1">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200" b="0" i="0" u="none" strike="noStrike" dirty="0" smtClean="0">
                          <a:solidFill>
                            <a:srgbClr val="000000"/>
                          </a:solidFill>
                          <a:effectLst/>
                          <a:latin typeface="微软雅黑" pitchFamily="34" charset="-122"/>
                          <a:ea typeface="微软雅黑" pitchFamily="34" charset="-122"/>
                        </a:rPr>
                        <a:t>车位（套数）</a:t>
                      </a:r>
                      <a:endParaRPr lang="zh-CN" altLang="en-US" sz="1200" b="0" i="0" u="none" strike="noStrike" dirty="0" smtClean="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200" b="0" i="0" u="none" strike="noStrike" dirty="0" smtClean="0">
                          <a:solidFill>
                            <a:srgbClr val="000000"/>
                          </a:solidFill>
                          <a:effectLst/>
                          <a:latin typeface="微软雅黑" pitchFamily="34" charset="-122"/>
                          <a:ea typeface="微软雅黑" pitchFamily="34" charset="-122"/>
                        </a:rPr>
                        <a:t>1000</a:t>
                      </a:r>
                      <a:endParaRPr lang="en-US" altLang="zh-CN"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960">
                <a:tc vMerge="1">
                  <a:tcPr/>
                </a:tc>
                <a:tc vMerge="1">
                  <a:tcPr/>
                </a:tc>
                <a:tc vMerge="1">
                  <a:tcPr/>
                </a:tc>
                <a:tc vMerge="1">
                  <a:tcPr/>
                </a:tc>
                <a:tc vMerge="1">
                  <a:tcPr/>
                </a:tc>
                <a:tc vMerge="1">
                  <a:tcPr/>
                </a:tc>
                <a:tc vMerge="1">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200" b="0" i="0" u="none" strike="noStrike" dirty="0" smtClean="0">
                          <a:solidFill>
                            <a:srgbClr val="000000"/>
                          </a:solidFill>
                          <a:effectLst/>
                          <a:latin typeface="微软雅黑" pitchFamily="34" charset="-122"/>
                          <a:ea typeface="微软雅黑" pitchFamily="34" charset="-122"/>
                        </a:rPr>
                        <a:t>地下</a:t>
                      </a:r>
                      <a:endParaRPr lang="zh-CN" altLang="en-US" sz="1200" b="0" i="0" u="none" strike="noStrike" dirty="0" smtClean="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200" b="0" i="0" u="none" strike="noStrike" dirty="0" smtClean="0">
                          <a:solidFill>
                            <a:srgbClr val="000000"/>
                          </a:solidFill>
                          <a:effectLst/>
                          <a:latin typeface="微软雅黑" pitchFamily="34" charset="-122"/>
                          <a:ea typeface="微软雅黑" pitchFamily="34" charset="-122"/>
                        </a:rPr>
                        <a:t>54789</a:t>
                      </a:r>
                      <a:endParaRPr lang="en-US" altLang="zh-CN"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43">
                <a:tc rowSpan="4">
                  <a:txBody>
                    <a:bodyPr/>
                    <a:lstStyle/>
                    <a:p>
                      <a:pPr algn="ctr" rtl="0" fontAlgn="ctr"/>
                      <a:r>
                        <a:rPr lang="zh-CN" altLang="en-US" sz="1200" b="1" i="0" u="none" strike="noStrike" dirty="0">
                          <a:solidFill>
                            <a:srgbClr val="000000"/>
                          </a:solidFill>
                          <a:effectLst/>
                          <a:latin typeface="微软雅黑" pitchFamily="34" charset="-122"/>
                          <a:ea typeface="微软雅黑" pitchFamily="34" charset="-122"/>
                        </a:rPr>
                        <a:t>合计</a:t>
                      </a:r>
                      <a:endParaRPr lang="zh-CN" altLang="en-US"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rowSpan="4">
                  <a:txBody>
                    <a:bodyPr/>
                    <a:lstStyle/>
                    <a:p>
                      <a:pPr algn="ctr" rtl="0" fontAlgn="ct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rowSpan="4">
                  <a:txBody>
                    <a:bodyPr/>
                    <a:lstStyle/>
                    <a:p>
                      <a:pPr algn="ctr" rtl="0" fontAlgn="ctr"/>
                      <a:r>
                        <a:rPr lang="en-US" altLang="zh-CN" sz="1200" b="1" i="0" u="none" strike="noStrike" dirty="0" smtClean="0">
                          <a:solidFill>
                            <a:srgbClr val="000000"/>
                          </a:solidFill>
                          <a:effectLst/>
                          <a:latin typeface="微软雅黑" pitchFamily="34" charset="-122"/>
                          <a:ea typeface="微软雅黑" pitchFamily="34" charset="-122"/>
                        </a:rPr>
                        <a:t>379071</a:t>
                      </a: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rowSpan="4">
                  <a:txBody>
                    <a:bodyPr/>
                    <a:lstStyle/>
                    <a:p>
                      <a:pPr algn="ctr" rtl="0" fontAlgn="ct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rowSpan="4">
                  <a:txBody>
                    <a:bodyPr/>
                    <a:lstStyle/>
                    <a:p>
                      <a:pPr algn="ctr" rtl="0" fontAlgn="ctr"/>
                      <a:r>
                        <a:rPr lang="en-US" altLang="zh-CN" sz="1200" b="1" i="0" u="none" strike="noStrike" dirty="0" smtClean="0">
                          <a:solidFill>
                            <a:srgbClr val="000000"/>
                          </a:solidFill>
                          <a:effectLst/>
                          <a:latin typeface="微软雅黑" pitchFamily="34" charset="-122"/>
                          <a:ea typeface="微软雅黑" pitchFamily="34" charset="-122"/>
                        </a:rPr>
                        <a:t>419444</a:t>
                      </a: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rowSpan="4">
                  <a:txBody>
                    <a:bodyPr/>
                    <a:lstStyle/>
                    <a:p>
                      <a:pPr algn="ctr" rtl="0" fontAlgn="ctr"/>
                      <a:r>
                        <a:rPr lang="en-US" altLang="zh-CN" sz="1200" b="1" i="0" u="none" strike="noStrike" dirty="0" smtClean="0">
                          <a:solidFill>
                            <a:srgbClr val="000000"/>
                          </a:solidFill>
                          <a:effectLst/>
                          <a:latin typeface="微软雅黑" pitchFamily="34" charset="-122"/>
                          <a:ea typeface="微软雅黑" pitchFamily="34" charset="-122"/>
                        </a:rPr>
                        <a:t>594701</a:t>
                      </a: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rowSpan="4">
                  <a:txBody>
                    <a:bodyPr/>
                    <a:lstStyle/>
                    <a:p>
                      <a:pPr algn="ctr" rtl="0" fontAlgn="ctr"/>
                      <a:r>
                        <a:rPr lang="en-US" altLang="zh-CN" sz="1200" b="1" i="0" u="none" strike="noStrike" dirty="0" smtClean="0">
                          <a:solidFill>
                            <a:srgbClr val="000000"/>
                          </a:solidFill>
                          <a:effectLst/>
                          <a:latin typeface="微软雅黑" pitchFamily="34" charset="-122"/>
                          <a:ea typeface="微软雅黑" pitchFamily="34" charset="-122"/>
                        </a:rPr>
                        <a:t>175257</a:t>
                      </a:r>
                      <a:endParaRPr lang="en-US" altLang="zh-CN" sz="1200" b="1" i="0" u="none" strike="noStrike" dirty="0">
                        <a:solidFill>
                          <a:srgbClr val="000000"/>
                        </a:solidFill>
                        <a:effectLst/>
                        <a:latin typeface="微软雅黑" pitchFamily="34" charset="-122"/>
                        <a:ea typeface="微软雅黑" pitchFamily="34" charset="-122"/>
                      </a:endParaRPr>
                    </a:p>
                  </a:txBody>
                  <a:tcPr marL="4426" marR="4426" marT="44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rtl="0" fontAlgn="ctr"/>
                      <a:r>
                        <a:rPr lang="zh-CN" altLang="en-US" sz="1200" b="0" i="0" u="none" strike="noStrike" dirty="0" smtClean="0">
                          <a:solidFill>
                            <a:srgbClr val="000000"/>
                          </a:solidFill>
                          <a:effectLst/>
                          <a:latin typeface="微软雅黑" pitchFamily="34" charset="-122"/>
                          <a:ea typeface="微软雅黑" pitchFamily="34" charset="-122"/>
                        </a:rPr>
                        <a:t>地上住宅</a:t>
                      </a:r>
                      <a:r>
                        <a:rPr lang="zh-CN" altLang="en-US" sz="1200" b="0" i="0" u="none" strike="noStrike" dirty="0">
                          <a:solidFill>
                            <a:srgbClr val="000000"/>
                          </a:solidFill>
                          <a:effectLst/>
                          <a:latin typeface="微软雅黑" pitchFamily="34" charset="-122"/>
                          <a:ea typeface="微软雅黑" pitchFamily="34" charset="-122"/>
                        </a:rPr>
                        <a:t>小计</a:t>
                      </a:r>
                      <a:endParaRPr lang="zh-CN" altLang="en-US"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rtl="0" fontAlgn="ctr"/>
                      <a:r>
                        <a:rPr lang="en-US" altLang="zh-CN" sz="1200" b="0" i="0" u="none" strike="noStrike" dirty="0" smtClean="0">
                          <a:solidFill>
                            <a:srgbClr val="000000"/>
                          </a:solidFill>
                          <a:effectLst/>
                          <a:latin typeface="微软雅黑" pitchFamily="34" charset="-122"/>
                          <a:ea typeface="微软雅黑" pitchFamily="34" charset="-122"/>
                        </a:rPr>
                        <a:t>359153</a:t>
                      </a:r>
                      <a:endParaRPr lang="en-US" altLang="zh-CN"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r>
              <a:tr h="0">
                <a:tc vMerge="1">
                  <a:tcPr/>
                </a:tc>
                <a:tc vMerge="1">
                  <a:tcPr/>
                </a:tc>
                <a:tc vMerge="1">
                  <a:tcPr/>
                </a:tc>
                <a:tc vMerge="1">
                  <a:tcPr/>
                </a:tc>
                <a:tc vMerge="1">
                  <a:tcPr/>
                </a:tc>
                <a:tc vMerge="1">
                  <a:tcPr/>
                </a:tc>
                <a:tc vMerge="1">
                  <a:tcPr/>
                </a:tc>
                <a:tc>
                  <a:txBody>
                    <a:bodyPr/>
                    <a:lstStyle/>
                    <a:p>
                      <a:pPr algn="ctr" rtl="0" fontAlgn="ctr"/>
                      <a:r>
                        <a:rPr lang="zh-CN" altLang="en-US" sz="1200" b="0" i="0" u="none" strike="noStrike" dirty="0" smtClean="0">
                          <a:solidFill>
                            <a:srgbClr val="000000"/>
                          </a:solidFill>
                          <a:effectLst/>
                          <a:latin typeface="微软雅黑" pitchFamily="34" charset="-122"/>
                          <a:ea typeface="微软雅黑" pitchFamily="34" charset="-122"/>
                        </a:rPr>
                        <a:t>地上商业</a:t>
                      </a:r>
                      <a:r>
                        <a:rPr lang="zh-CN" altLang="en-US" sz="1200" b="0" i="0" u="none" strike="noStrike" dirty="0">
                          <a:solidFill>
                            <a:srgbClr val="000000"/>
                          </a:solidFill>
                          <a:effectLst/>
                          <a:latin typeface="微软雅黑" pitchFamily="34" charset="-122"/>
                          <a:ea typeface="微软雅黑" pitchFamily="34" charset="-122"/>
                        </a:rPr>
                        <a:t>小计</a:t>
                      </a:r>
                      <a:endParaRPr lang="zh-CN" altLang="en-US"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rtl="0" fontAlgn="ctr"/>
                      <a:r>
                        <a:rPr lang="en-US" altLang="zh-CN" sz="1200" b="0" i="0" u="none" strike="noStrike" dirty="0" smtClean="0">
                          <a:solidFill>
                            <a:srgbClr val="000000"/>
                          </a:solidFill>
                          <a:effectLst/>
                          <a:latin typeface="微软雅黑" pitchFamily="34" charset="-122"/>
                          <a:ea typeface="微软雅黑" pitchFamily="34" charset="-122"/>
                        </a:rPr>
                        <a:t>60291</a:t>
                      </a:r>
                      <a:endParaRPr lang="en-US" altLang="zh-CN"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r>
              <a:tr h="264795">
                <a:tc vMerge="1">
                  <a:tcPr/>
                </a:tc>
                <a:tc vMerge="1">
                  <a:tcPr/>
                </a:tc>
                <a:tc vMerge="1">
                  <a:tcPr/>
                </a:tc>
                <a:tc vMerge="1">
                  <a:tcPr/>
                </a:tc>
                <a:tc vMerge="1">
                  <a:tcPr/>
                </a:tc>
                <a:tc vMerge="1">
                  <a:tcPr/>
                </a:tc>
                <a:tc vMerge="1">
                  <a:tcPr/>
                </a:tc>
                <a:tc>
                  <a:txBody>
                    <a:bodyPr/>
                    <a:lstStyle/>
                    <a:p>
                      <a:pPr algn="ctr" rtl="0" fontAlgn="ctr"/>
                      <a:r>
                        <a:rPr lang="zh-CN" altLang="en-US" sz="1200" b="0" i="0" u="none" strike="noStrike" dirty="0">
                          <a:solidFill>
                            <a:srgbClr val="000000"/>
                          </a:solidFill>
                          <a:effectLst/>
                          <a:latin typeface="微软雅黑" pitchFamily="34" charset="-122"/>
                          <a:ea typeface="微软雅黑" pitchFamily="34" charset="-122"/>
                        </a:rPr>
                        <a:t>车位小计</a:t>
                      </a:r>
                      <a:endParaRPr lang="zh-CN" altLang="en-US"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rtl="0" fontAlgn="ctr"/>
                      <a:r>
                        <a:rPr lang="en-US" altLang="zh-CN" sz="1200" b="0" i="0" u="none" strike="noStrike" dirty="0" smtClean="0">
                          <a:solidFill>
                            <a:srgbClr val="000000"/>
                          </a:solidFill>
                          <a:effectLst/>
                          <a:latin typeface="微软雅黑" pitchFamily="34" charset="-122"/>
                          <a:ea typeface="微软雅黑" pitchFamily="34" charset="-122"/>
                        </a:rPr>
                        <a:t>3141</a:t>
                      </a:r>
                      <a:endParaRPr lang="en-US" altLang="zh-CN"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r>
              <a:tr h="155338">
                <a:tc vMerge="1">
                  <a:tcPr/>
                </a:tc>
                <a:tc vMerge="1">
                  <a:tcPr/>
                </a:tc>
                <a:tc vMerge="1">
                  <a:tcPr/>
                </a:tc>
                <a:tc vMerge="1">
                  <a:tcPr/>
                </a:tc>
                <a:tc vMerge="1">
                  <a:tcPr/>
                </a:tc>
                <a:tc vMerge="1">
                  <a:tcPr/>
                </a:tc>
                <a:tc vMerge="1">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200" b="0" i="0" u="none" strike="noStrike" dirty="0" smtClean="0">
                          <a:solidFill>
                            <a:srgbClr val="000000"/>
                          </a:solidFill>
                          <a:effectLst/>
                          <a:latin typeface="微软雅黑" pitchFamily="34" charset="-122"/>
                          <a:ea typeface="微软雅黑" pitchFamily="34" charset="-122"/>
                        </a:rPr>
                        <a:t>地下</a:t>
                      </a:r>
                      <a:endParaRPr lang="zh-CN" altLang="en-US" sz="1200" b="1"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rtl="0" fontAlgn="ctr"/>
                      <a:r>
                        <a:rPr lang="en-US" altLang="zh-CN" sz="1200" b="0" i="0" u="none" strike="noStrike" dirty="0" smtClean="0">
                          <a:solidFill>
                            <a:srgbClr val="000000"/>
                          </a:solidFill>
                          <a:effectLst/>
                          <a:latin typeface="微软雅黑" pitchFamily="34" charset="-122"/>
                          <a:ea typeface="微软雅黑" pitchFamily="34" charset="-122"/>
                        </a:rPr>
                        <a:t>175257</a:t>
                      </a:r>
                      <a:endParaRPr lang="en-US" altLang="zh-CN" sz="1200" b="0" i="0" u="none" strike="noStrike" dirty="0">
                        <a:solidFill>
                          <a:srgbClr val="000000"/>
                        </a:solidFill>
                        <a:effectLst/>
                        <a:latin typeface="微软雅黑" pitchFamily="34" charset="-122"/>
                        <a:ea typeface="微软雅黑" pitchFamily="34"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6368" y="785482"/>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3698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3.  </a:t>
            </a:r>
            <a:r>
              <a:rPr lang="zh-CN" altLang="en-US" sz="1600" b="1" dirty="0">
                <a:solidFill>
                  <a:srgbClr val="000000"/>
                </a:solidFill>
                <a:latin typeface="微软雅黑" pitchFamily="34" charset="-122"/>
                <a:ea typeface="微软雅黑" pitchFamily="34" charset="-122"/>
              </a:rPr>
              <a:t>开发进度、手续进度</a:t>
            </a:r>
            <a:endParaRPr lang="zh-CN" altLang="en-US" sz="1600" b="1" dirty="0">
              <a:solidFill>
                <a:srgbClr val="000000"/>
              </a:solidFill>
              <a:latin typeface="微软雅黑" pitchFamily="34" charset="-122"/>
              <a:ea typeface="微软雅黑" pitchFamily="34" charset="-122"/>
            </a:endParaRPr>
          </a:p>
        </p:txBody>
      </p:sp>
      <p:sp>
        <p:nvSpPr>
          <p:cNvPr id="5" name="文本框 4"/>
          <p:cNvSpPr txBox="1"/>
          <p:nvPr/>
        </p:nvSpPr>
        <p:spPr>
          <a:xfrm>
            <a:off x="636905" y="1292860"/>
            <a:ext cx="3001010" cy="368300"/>
          </a:xfrm>
          <a:prstGeom prst="rect">
            <a:avLst/>
          </a:prstGeom>
          <a:noFill/>
        </p:spPr>
        <p:txBody>
          <a:bodyPr wrap="square" rtlCol="0">
            <a:spAutoFit/>
          </a:bodyPr>
          <a:lstStyle/>
          <a:p>
            <a:r>
              <a:rPr lang="zh-CN" altLang="en-US"/>
              <a:t>开发进度表如下（续）</a:t>
            </a:r>
            <a:r>
              <a:rPr lang="zh-CN" altLang="en-US" sz="1600"/>
              <a:t>：</a:t>
            </a:r>
            <a:endParaRPr lang="zh-CN" altLang="en-US" sz="1600"/>
          </a:p>
        </p:txBody>
      </p:sp>
      <p:graphicFrame>
        <p:nvGraphicFramePr>
          <p:cNvPr id="8" name="表格 7"/>
          <p:cNvGraphicFramePr>
            <a:graphicFrameLocks noGrp="1"/>
          </p:cNvGraphicFramePr>
          <p:nvPr/>
        </p:nvGraphicFramePr>
        <p:xfrm>
          <a:off x="14992" y="1619258"/>
          <a:ext cx="12162403" cy="4977130"/>
        </p:xfrm>
        <a:graphic>
          <a:graphicData uri="http://schemas.openxmlformats.org/drawingml/2006/table">
            <a:tbl>
              <a:tblPr/>
              <a:tblGrid>
                <a:gridCol w="1106805"/>
                <a:gridCol w="1012190"/>
                <a:gridCol w="1097915"/>
                <a:gridCol w="1178560"/>
                <a:gridCol w="1283335"/>
                <a:gridCol w="1666875"/>
                <a:gridCol w="1209040"/>
                <a:gridCol w="927983"/>
                <a:gridCol w="921385"/>
                <a:gridCol w="1004570"/>
                <a:gridCol w="753745"/>
              </a:tblGrid>
              <a:tr h="808990">
                <a:tc>
                  <a:txBody>
                    <a:bodyPr/>
                    <a:lstStyle/>
                    <a:p>
                      <a:pPr algn="ctr"/>
                      <a:r>
                        <a:rPr lang="zh-CN" altLang="en-US" sz="1600" b="1" dirty="0">
                          <a:solidFill>
                            <a:schemeClr val="bg1"/>
                          </a:solidFill>
                        </a:rPr>
                        <a:t>分期</a:t>
                      </a:r>
                      <a:r>
                        <a:rPr lang="en-US" altLang="zh-CN" sz="1600" b="1" dirty="0">
                          <a:solidFill>
                            <a:schemeClr val="bg1"/>
                          </a:solidFill>
                        </a:rPr>
                        <a:t>/</a:t>
                      </a:r>
                      <a:endParaRPr lang="en-US" altLang="zh-CN" sz="1600" b="1" dirty="0">
                        <a:solidFill>
                          <a:schemeClr val="bg1"/>
                        </a:solidFill>
                      </a:endParaRPr>
                    </a:p>
                    <a:p>
                      <a:pPr algn="ctr"/>
                      <a:r>
                        <a:rPr lang="zh-CN" altLang="en-US" sz="1600" b="1" dirty="0">
                          <a:solidFill>
                            <a:schemeClr val="bg1"/>
                          </a:solidFill>
                        </a:rPr>
                        <a:t>分区</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楼号</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设计进度</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报建进度</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施工进度</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配套进度</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销售状态</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开工时间</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具备销售时间</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竣工时间</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zh-CN" altLang="en-US" sz="1600" b="1" dirty="0">
                          <a:solidFill>
                            <a:schemeClr val="bg1"/>
                          </a:solidFill>
                        </a:rPr>
                        <a:t>计划交楼时间</a:t>
                      </a:r>
                      <a:endParaRPr lang="zh-CN" altLang="en-US" sz="1600" b="1" dirty="0">
                        <a:solidFill>
                          <a:schemeClr val="bg1"/>
                        </a:solidFill>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2406650">
                <a:tc>
                  <a:txBody>
                    <a:bodyPr/>
                    <a:lstStyle/>
                    <a:p>
                      <a:pPr algn="ctr" fontAlgn="ctr"/>
                      <a:endParaRPr lang="zh-CN" altLang="en-US" sz="1400" b="0" i="0" u="none" strike="noStrike" dirty="0">
                        <a:solidFill>
                          <a:srgbClr val="000000"/>
                        </a:solidFill>
                        <a:effectLst/>
                        <a:latin typeface="+mn-ea"/>
                        <a:ea typeface="+mn-ea"/>
                      </a:endParaRPr>
                    </a:p>
                    <a:p>
                      <a:pPr algn="ctr" fontAlgn="ctr"/>
                      <a:endParaRPr lang="en-US" altLang="zh-CN" sz="1400" b="0" i="0" u="none" strike="noStrike" dirty="0">
                        <a:solidFill>
                          <a:srgbClr val="000000"/>
                        </a:solidFill>
                        <a:effectLst/>
                        <a:latin typeface="+mn-ea"/>
                        <a:ea typeface="+mn-ea"/>
                      </a:endParaRPr>
                    </a:p>
                    <a:p>
                      <a:pPr algn="ctr" fontAlgn="ctr"/>
                      <a:r>
                        <a:rPr lang="en-US" altLang="zh-CN" sz="1400" b="0" i="0" u="none" strike="noStrike" dirty="0">
                          <a:solidFill>
                            <a:srgbClr val="000000"/>
                          </a:solidFill>
                          <a:effectLst/>
                          <a:latin typeface="+mn-ea"/>
                          <a:ea typeface="+mn-ea"/>
                        </a:rPr>
                        <a:t>B08</a:t>
                      </a:r>
                      <a:r>
                        <a:rPr lang="zh-CN" altLang="en-US" sz="1400" b="0" i="0" u="none" strike="noStrike" dirty="0">
                          <a:solidFill>
                            <a:srgbClr val="000000"/>
                          </a:solidFill>
                          <a:effectLst/>
                          <a:latin typeface="+mn-ea"/>
                          <a:ea typeface="+mn-ea"/>
                        </a:rPr>
                        <a:t>、</a:t>
                      </a:r>
                      <a:r>
                        <a:rPr lang="en-US" altLang="zh-CN" sz="1400" b="0" i="0" u="none" strike="noStrike" dirty="0">
                          <a:solidFill>
                            <a:srgbClr val="000000"/>
                          </a:solidFill>
                          <a:effectLst/>
                          <a:latin typeface="+mn-ea"/>
                          <a:ea typeface="+mn-ea"/>
                        </a:rPr>
                        <a:t>10</a:t>
                      </a:r>
                      <a:endParaRPr lang="zh-CN" altLang="en-US" sz="1400" b="0" i="0" u="none" strike="noStrike" dirty="0">
                        <a:solidFill>
                          <a:srgbClr val="000000"/>
                        </a:solidFill>
                        <a:effectLst/>
                        <a:latin typeface="+mn-ea"/>
                        <a:ea typeface="+mn-ea"/>
                      </a:endParaRPr>
                    </a:p>
                    <a:p>
                      <a:pPr algn="ctr" fontAlgn="ctr"/>
                      <a:endParaRPr lang="zh-CN" altLang="en-US" sz="1400" b="0" i="0" u="none" strike="noStrike" dirty="0">
                        <a:solidFill>
                          <a:srgbClr val="000000"/>
                        </a:solidFill>
                        <a:effectLst/>
                        <a:latin typeface="+mn-ea"/>
                        <a:ea typeface="+mn-ea"/>
                      </a:endParaRPr>
                    </a:p>
                    <a:p>
                      <a:pPr algn="ctr" fontAlgn="ctr"/>
                      <a:endParaRPr lang="zh-CN" altLang="en-US" sz="1400" b="0" i="0" u="none" strike="noStrike" dirty="0">
                        <a:solidFill>
                          <a:srgbClr val="000000"/>
                        </a:solidFill>
                        <a:effectLst/>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mn-ea"/>
                          <a:ea typeface="+mn-ea"/>
                        </a:rPr>
                        <a:t>A1-A19</a:t>
                      </a:r>
                      <a:r>
                        <a:rPr lang="zh-CN" altLang="en-US" sz="1400" dirty="0">
                          <a:latin typeface="+mn-ea"/>
                          <a:ea typeface="+mn-ea"/>
                        </a:rPr>
                        <a:t>、</a:t>
                      </a:r>
                      <a:r>
                        <a:rPr lang="en-US" altLang="zh-CN" sz="1400" dirty="0">
                          <a:latin typeface="+mn-ea"/>
                          <a:ea typeface="+mn-ea"/>
                        </a:rPr>
                        <a:t>B1-B23</a:t>
                      </a:r>
                      <a:r>
                        <a:rPr lang="zh-CN" altLang="en-US" sz="1400" dirty="0">
                          <a:latin typeface="+mn-ea"/>
                          <a:ea typeface="+mn-ea"/>
                        </a:rPr>
                        <a:t>、</a:t>
                      </a:r>
                      <a:r>
                        <a:rPr lang="en-US" altLang="zh-CN" sz="1400" dirty="0">
                          <a:latin typeface="+mn-ea"/>
                          <a:ea typeface="+mn-ea"/>
                        </a:rPr>
                        <a:t>C1-C33</a:t>
                      </a:r>
                      <a:r>
                        <a:rPr lang="zh-CN" altLang="en-US" sz="1400" dirty="0">
                          <a:latin typeface="+mn-ea"/>
                          <a:ea typeface="+mn-ea"/>
                        </a:rPr>
                        <a:t>、</a:t>
                      </a:r>
                      <a:r>
                        <a:rPr lang="en-US" altLang="zh-CN" sz="1400" dirty="0">
                          <a:latin typeface="+mn-ea"/>
                          <a:ea typeface="+mn-ea"/>
                        </a:rPr>
                        <a:t>E1-E7</a:t>
                      </a: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dirty="0">
                          <a:latin typeface="+mn-ea"/>
                          <a:ea typeface="+mn-ea"/>
                        </a:rPr>
                        <a:t>完成</a:t>
                      </a: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mn-ea"/>
                          <a:ea typeface="+mn-ea"/>
                        </a:rPr>
                        <a:t>A1-A19</a:t>
                      </a:r>
                      <a:r>
                        <a:rPr lang="zh-CN" altLang="en-US" sz="1400" dirty="0">
                          <a:latin typeface="+mn-ea"/>
                          <a:ea typeface="+mn-ea"/>
                        </a:rPr>
                        <a:t>、</a:t>
                      </a:r>
                      <a:r>
                        <a:rPr lang="en-US" altLang="zh-CN" sz="1400" dirty="0">
                          <a:latin typeface="+mn-ea"/>
                          <a:ea typeface="+mn-ea"/>
                        </a:rPr>
                        <a:t>E4-E7#</a:t>
                      </a:r>
                      <a:r>
                        <a:rPr lang="zh-CN" altLang="en-US" sz="1400" dirty="0">
                          <a:latin typeface="+mn-ea"/>
                          <a:ea typeface="+mn-ea"/>
                        </a:rPr>
                        <a:t>施工许可证办理；</a:t>
                      </a:r>
                      <a:r>
                        <a:rPr lang="en-US" altLang="zh-CN" sz="1400" dirty="0">
                          <a:latin typeface="+mn-ea"/>
                          <a:ea typeface="+mn-ea"/>
                        </a:rPr>
                        <a:t>B1-B23</a:t>
                      </a:r>
                      <a:r>
                        <a:rPr lang="zh-CN" altLang="en-US" sz="1400" dirty="0">
                          <a:latin typeface="+mn-ea"/>
                          <a:ea typeface="+mn-ea"/>
                        </a:rPr>
                        <a:t>、</a:t>
                      </a:r>
                      <a:r>
                        <a:rPr lang="en-US" altLang="zh-CN" sz="1400" dirty="0">
                          <a:latin typeface="+mn-ea"/>
                          <a:ea typeface="+mn-ea"/>
                        </a:rPr>
                        <a:t>C1-C33</a:t>
                      </a:r>
                      <a:r>
                        <a:rPr lang="zh-CN" altLang="en-US" sz="1400" dirty="0">
                          <a:latin typeface="+mn-ea"/>
                          <a:ea typeface="+mn-ea"/>
                        </a:rPr>
                        <a:t>、</a:t>
                      </a:r>
                      <a:r>
                        <a:rPr lang="en-US" altLang="zh-CN" sz="1400" dirty="0">
                          <a:latin typeface="+mn-ea"/>
                          <a:ea typeface="+mn-ea"/>
                        </a:rPr>
                        <a:t>E1-E3#</a:t>
                      </a:r>
                      <a:r>
                        <a:rPr lang="zh-CN" altLang="en-US" sz="1400" dirty="0">
                          <a:latin typeface="+mn-ea"/>
                          <a:ea typeface="+mn-ea"/>
                        </a:rPr>
                        <a:t>报建完成</a:t>
                      </a: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mn-ea"/>
                          <a:ea typeface="+mn-ea"/>
                        </a:rPr>
                        <a:t>A1-A19</a:t>
                      </a:r>
                      <a:r>
                        <a:rPr lang="zh-CN" altLang="en-US" sz="1400" dirty="0">
                          <a:latin typeface="+mn-ea"/>
                          <a:ea typeface="+mn-ea"/>
                        </a:rPr>
                        <a:t>、</a:t>
                      </a:r>
                      <a:r>
                        <a:rPr lang="en-US" altLang="zh-CN" sz="1400" dirty="0">
                          <a:latin typeface="+mn-ea"/>
                          <a:ea typeface="+mn-ea"/>
                        </a:rPr>
                        <a:t>E4-E7#</a:t>
                      </a:r>
                      <a:r>
                        <a:rPr lang="zh-CN" altLang="en-US" sz="1400" dirty="0">
                          <a:latin typeface="+mn-ea"/>
                          <a:ea typeface="+mn-ea"/>
                        </a:rPr>
                        <a:t>尚未开工；</a:t>
                      </a:r>
                      <a:r>
                        <a:rPr lang="en-US" altLang="zh-CN" sz="1400" dirty="0">
                          <a:latin typeface="+mn-ea"/>
                          <a:ea typeface="+mn-ea"/>
                        </a:rPr>
                        <a:t>B1-B23</a:t>
                      </a:r>
                      <a:r>
                        <a:rPr lang="zh-CN" altLang="en-US" sz="1400" dirty="0">
                          <a:latin typeface="+mn-ea"/>
                          <a:ea typeface="+mn-ea"/>
                        </a:rPr>
                        <a:t>、</a:t>
                      </a:r>
                      <a:r>
                        <a:rPr lang="en-US" altLang="zh-CN" sz="1400" dirty="0">
                          <a:latin typeface="+mn-ea"/>
                          <a:ea typeface="+mn-ea"/>
                        </a:rPr>
                        <a:t>C1-C33</a:t>
                      </a:r>
                      <a:r>
                        <a:rPr lang="zh-CN" altLang="en-US" sz="1400" dirty="0">
                          <a:latin typeface="+mn-ea"/>
                          <a:ea typeface="+mn-ea"/>
                        </a:rPr>
                        <a:t>、</a:t>
                      </a:r>
                      <a:r>
                        <a:rPr lang="en-US" altLang="zh-CN" sz="1400" dirty="0">
                          <a:latin typeface="+mn-ea"/>
                          <a:ea typeface="+mn-ea"/>
                        </a:rPr>
                        <a:t>E1-E3#</a:t>
                      </a:r>
                      <a:r>
                        <a:rPr lang="zh-CN" altLang="en-US" sz="1400" dirty="0">
                          <a:latin typeface="+mn-ea"/>
                          <a:ea typeface="+mn-ea"/>
                        </a:rPr>
                        <a:t>完成</a:t>
                      </a:r>
                      <a:r>
                        <a:rPr lang="en-US" altLang="zh-CN" sz="1400" dirty="0">
                          <a:latin typeface="+mn-ea"/>
                          <a:ea typeface="+mn-ea"/>
                        </a:rPr>
                        <a:t>100%</a:t>
                      </a:r>
                      <a:r>
                        <a:rPr lang="zh-CN" altLang="en-US" sz="1400" dirty="0">
                          <a:latin typeface="+mn-ea"/>
                          <a:ea typeface="+mn-ea"/>
                        </a:rPr>
                        <a:t>；</a:t>
                      </a: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mn-ea"/>
                          <a:ea typeface="+mn-ea"/>
                        </a:rPr>
                        <a:t>A1-A19</a:t>
                      </a:r>
                      <a:r>
                        <a:rPr lang="zh-CN" altLang="en-US" sz="1400" dirty="0">
                          <a:latin typeface="+mn-ea"/>
                          <a:ea typeface="+mn-ea"/>
                        </a:rPr>
                        <a:t>、</a:t>
                      </a:r>
                      <a:r>
                        <a:rPr lang="en-US" altLang="zh-CN" sz="1400" dirty="0">
                          <a:latin typeface="+mn-ea"/>
                          <a:ea typeface="+mn-ea"/>
                        </a:rPr>
                        <a:t>E4-E7#</a:t>
                      </a:r>
                      <a:r>
                        <a:rPr lang="zh-CN" altLang="en-US" sz="1400" dirty="0">
                          <a:latin typeface="+mn-ea"/>
                          <a:ea typeface="+mn-ea"/>
                        </a:rPr>
                        <a:t>尚未开始；</a:t>
                      </a:r>
                      <a:r>
                        <a:rPr lang="en-US" altLang="zh-CN" sz="1400" dirty="0">
                          <a:latin typeface="+mn-ea"/>
                          <a:ea typeface="+mn-ea"/>
                        </a:rPr>
                        <a:t>B1-B23</a:t>
                      </a:r>
                      <a:r>
                        <a:rPr lang="zh-CN" altLang="en-US" sz="1400" dirty="0">
                          <a:latin typeface="+mn-ea"/>
                          <a:ea typeface="+mn-ea"/>
                        </a:rPr>
                        <a:t>、</a:t>
                      </a:r>
                      <a:r>
                        <a:rPr lang="en-US" altLang="zh-CN" sz="1400" dirty="0">
                          <a:latin typeface="+mn-ea"/>
                          <a:ea typeface="+mn-ea"/>
                        </a:rPr>
                        <a:t>C1-C33</a:t>
                      </a:r>
                      <a:r>
                        <a:rPr lang="zh-CN" altLang="en-US" sz="1400" dirty="0">
                          <a:latin typeface="+mn-ea"/>
                          <a:ea typeface="+mn-ea"/>
                        </a:rPr>
                        <a:t>、</a:t>
                      </a:r>
                      <a:r>
                        <a:rPr lang="en-US" altLang="zh-CN" sz="1400" dirty="0">
                          <a:latin typeface="+mn-ea"/>
                          <a:ea typeface="+mn-ea"/>
                        </a:rPr>
                        <a:t>E1-E3#</a:t>
                      </a:r>
                      <a:r>
                        <a:rPr lang="zh-CN" altLang="en-US" sz="1400" dirty="0">
                          <a:latin typeface="+mn-ea"/>
                          <a:ea typeface="+mn-ea"/>
                        </a:rPr>
                        <a:t>完成</a:t>
                      </a:r>
                      <a:r>
                        <a:rPr lang="en-US" altLang="zh-CN" sz="1400" dirty="0">
                          <a:latin typeface="+mn-ea"/>
                          <a:ea typeface="+mn-ea"/>
                        </a:rPr>
                        <a:t>100%</a:t>
                      </a:r>
                      <a:r>
                        <a:rPr lang="zh-CN" altLang="en-US" sz="1400" dirty="0">
                          <a:latin typeface="+mn-ea"/>
                          <a:ea typeface="+mn-ea"/>
                        </a:rPr>
                        <a:t>；</a:t>
                      </a:r>
                      <a:endParaRPr lang="zh-CN" altLang="en-US" sz="1400" dirty="0">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mn-ea"/>
                          <a:ea typeface="+mn-ea"/>
                        </a:rPr>
                        <a:t>A1-A19</a:t>
                      </a:r>
                      <a:r>
                        <a:rPr lang="zh-CN" altLang="en-US" sz="1400" dirty="0">
                          <a:latin typeface="+mn-ea"/>
                          <a:ea typeface="+mn-ea"/>
                        </a:rPr>
                        <a:t>、</a:t>
                      </a:r>
                      <a:r>
                        <a:rPr lang="en-US" altLang="zh-CN" sz="1400" dirty="0">
                          <a:latin typeface="+mn-ea"/>
                          <a:ea typeface="+mn-ea"/>
                        </a:rPr>
                        <a:t>E4-E7#</a:t>
                      </a:r>
                      <a:r>
                        <a:rPr lang="zh-CN" altLang="en-US" sz="1400" dirty="0">
                          <a:latin typeface="+mn-ea"/>
                          <a:ea typeface="+mn-ea"/>
                        </a:rPr>
                        <a:t>尚未销售；</a:t>
                      </a:r>
                      <a:r>
                        <a:rPr lang="en-US" altLang="zh-CN" sz="1400" dirty="0">
                          <a:latin typeface="+mn-ea"/>
                          <a:ea typeface="+mn-ea"/>
                        </a:rPr>
                        <a:t>B1-B23</a:t>
                      </a:r>
                      <a:r>
                        <a:rPr lang="zh-CN" altLang="en-US" sz="1400" dirty="0">
                          <a:latin typeface="+mn-ea"/>
                          <a:ea typeface="+mn-ea"/>
                        </a:rPr>
                        <a:t>、</a:t>
                      </a:r>
                      <a:r>
                        <a:rPr lang="en-US" altLang="zh-CN" sz="1400" dirty="0">
                          <a:latin typeface="+mn-ea"/>
                          <a:ea typeface="+mn-ea"/>
                        </a:rPr>
                        <a:t>C1-C33</a:t>
                      </a:r>
                      <a:r>
                        <a:rPr lang="zh-CN" altLang="en-US" sz="1400" dirty="0">
                          <a:latin typeface="+mn-ea"/>
                          <a:ea typeface="+mn-ea"/>
                        </a:rPr>
                        <a:t>、</a:t>
                      </a:r>
                      <a:r>
                        <a:rPr lang="en-US" altLang="zh-CN" sz="1400" dirty="0">
                          <a:latin typeface="+mn-ea"/>
                          <a:ea typeface="+mn-ea"/>
                        </a:rPr>
                        <a:t>E1-E3#</a:t>
                      </a:r>
                      <a:r>
                        <a:rPr lang="zh-CN" altLang="en-US" sz="1400" dirty="0">
                          <a:latin typeface="+mn-ea"/>
                          <a:ea typeface="+mn-ea"/>
                        </a:rPr>
                        <a:t>在售；</a:t>
                      </a:r>
                      <a:endParaRPr lang="zh-CN" altLang="en-US" sz="1400" dirty="0">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mn-ea"/>
                          <a:ea typeface="+mn-ea"/>
                        </a:rPr>
                        <a:t>A1-A19</a:t>
                      </a:r>
                      <a:r>
                        <a:rPr lang="zh-CN" altLang="en-US" sz="1400" dirty="0">
                          <a:latin typeface="+mn-ea"/>
                          <a:ea typeface="+mn-ea"/>
                        </a:rPr>
                        <a:t>、</a:t>
                      </a:r>
                      <a:r>
                        <a:rPr lang="en-US" altLang="zh-CN" sz="1400" dirty="0">
                          <a:latin typeface="+mn-ea"/>
                          <a:ea typeface="+mn-ea"/>
                        </a:rPr>
                        <a:t>E4-E7#</a:t>
                      </a:r>
                      <a:r>
                        <a:rPr lang="zh-CN" altLang="en-US" sz="1400" dirty="0">
                          <a:latin typeface="+mn-ea"/>
                          <a:ea typeface="+mn-ea"/>
                        </a:rPr>
                        <a:t>计划</a:t>
                      </a:r>
                      <a:r>
                        <a:rPr lang="en-US" altLang="zh-CN" sz="1400" dirty="0">
                          <a:latin typeface="+mn-ea"/>
                          <a:ea typeface="+mn-ea"/>
                        </a:rPr>
                        <a:t>2019</a:t>
                      </a:r>
                      <a:r>
                        <a:rPr lang="zh-CN" altLang="en-US" sz="1400" dirty="0">
                          <a:latin typeface="+mn-ea"/>
                          <a:ea typeface="+mn-ea"/>
                        </a:rPr>
                        <a:t>年</a:t>
                      </a:r>
                      <a:r>
                        <a:rPr lang="en-US" altLang="zh-CN" sz="1400" dirty="0">
                          <a:latin typeface="+mn-ea"/>
                          <a:ea typeface="+mn-ea"/>
                        </a:rPr>
                        <a:t>5</a:t>
                      </a:r>
                      <a:r>
                        <a:rPr lang="zh-CN" altLang="en-US" sz="1400" dirty="0">
                          <a:latin typeface="+mn-ea"/>
                          <a:ea typeface="+mn-ea"/>
                        </a:rPr>
                        <a:t>月</a:t>
                      </a:r>
                      <a:r>
                        <a:rPr lang="en-US" altLang="zh-CN" sz="1400" dirty="0">
                          <a:latin typeface="+mn-ea"/>
                          <a:ea typeface="+mn-ea"/>
                        </a:rPr>
                        <a:t>20</a:t>
                      </a:r>
                      <a:r>
                        <a:rPr lang="zh-CN" altLang="en-US" sz="1400" dirty="0">
                          <a:latin typeface="+mn-ea"/>
                          <a:ea typeface="+mn-ea"/>
                        </a:rPr>
                        <a:t>日；</a:t>
                      </a:r>
                      <a:r>
                        <a:rPr lang="en-US" altLang="zh-CN" sz="1400" dirty="0">
                          <a:latin typeface="+mn-ea"/>
                          <a:ea typeface="+mn-ea"/>
                        </a:rPr>
                        <a:t>B1-B23</a:t>
                      </a:r>
                      <a:r>
                        <a:rPr lang="zh-CN" altLang="en-US" sz="1400" dirty="0">
                          <a:latin typeface="+mn-ea"/>
                          <a:ea typeface="+mn-ea"/>
                        </a:rPr>
                        <a:t>、</a:t>
                      </a:r>
                      <a:r>
                        <a:rPr lang="en-US" altLang="zh-CN" sz="1400" dirty="0">
                          <a:latin typeface="+mn-ea"/>
                          <a:ea typeface="+mn-ea"/>
                        </a:rPr>
                        <a:t>C1-C33</a:t>
                      </a:r>
                      <a:r>
                        <a:rPr lang="zh-CN" altLang="en-US" sz="1400" dirty="0">
                          <a:latin typeface="+mn-ea"/>
                          <a:ea typeface="+mn-ea"/>
                        </a:rPr>
                        <a:t>、</a:t>
                      </a:r>
                      <a:r>
                        <a:rPr lang="en-US" altLang="zh-CN" sz="1400" dirty="0">
                          <a:latin typeface="+mn-ea"/>
                          <a:ea typeface="+mn-ea"/>
                        </a:rPr>
                        <a:t>E1-E3#</a:t>
                      </a:r>
                      <a:r>
                        <a:rPr lang="zh-CN" altLang="en-US" sz="1400" dirty="0">
                          <a:latin typeface="+mn-ea"/>
                          <a:ea typeface="+mn-ea"/>
                        </a:rPr>
                        <a:t>楼</a:t>
                      </a:r>
                      <a:r>
                        <a:rPr lang="en-US" altLang="zh-CN" sz="1400" dirty="0">
                          <a:latin typeface="+mn-ea"/>
                          <a:ea typeface="+mn-ea"/>
                        </a:rPr>
                        <a:t>2014</a:t>
                      </a:r>
                      <a:r>
                        <a:rPr lang="zh-CN" altLang="en-US" sz="1400" dirty="0">
                          <a:latin typeface="+mn-ea"/>
                          <a:ea typeface="+mn-ea"/>
                        </a:rPr>
                        <a:t>年</a:t>
                      </a:r>
                      <a:r>
                        <a:rPr lang="en-US" altLang="zh-CN" sz="1400" dirty="0">
                          <a:latin typeface="+mn-ea"/>
                          <a:ea typeface="+mn-ea"/>
                        </a:rPr>
                        <a:t>9</a:t>
                      </a:r>
                      <a:r>
                        <a:rPr lang="zh-CN" altLang="en-US" sz="1400" dirty="0">
                          <a:latin typeface="+mn-ea"/>
                          <a:ea typeface="+mn-ea"/>
                        </a:rPr>
                        <a:t>月；</a:t>
                      </a:r>
                      <a:endParaRPr lang="zh-CN" altLang="en-US" sz="1400" dirty="0">
                        <a:latin typeface="+mn-ea"/>
                        <a:ea typeface="+mn-ea"/>
                      </a:endParaRPr>
                    </a:p>
                    <a:p>
                      <a:pPr algn="ct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mn-ea"/>
                          <a:ea typeface="+mn-ea"/>
                        </a:rPr>
                        <a:t>A1-A19</a:t>
                      </a:r>
                      <a:r>
                        <a:rPr lang="zh-CN" altLang="en-US" sz="1400" dirty="0">
                          <a:latin typeface="+mn-ea"/>
                          <a:ea typeface="+mn-ea"/>
                        </a:rPr>
                        <a:t>、</a:t>
                      </a:r>
                      <a:r>
                        <a:rPr lang="en-US" altLang="zh-CN" sz="1400" dirty="0">
                          <a:latin typeface="+mn-ea"/>
                          <a:ea typeface="+mn-ea"/>
                        </a:rPr>
                        <a:t>E4-E7#</a:t>
                      </a:r>
                      <a:r>
                        <a:rPr lang="zh-CN" altLang="en-US" sz="1400" dirty="0">
                          <a:latin typeface="+mn-ea"/>
                          <a:ea typeface="+mn-ea"/>
                        </a:rPr>
                        <a:t>计划</a:t>
                      </a:r>
                      <a:r>
                        <a:rPr lang="en-US" altLang="zh-CN" sz="1400" dirty="0">
                          <a:latin typeface="+mn-ea"/>
                          <a:ea typeface="+mn-ea"/>
                        </a:rPr>
                        <a:t>2019</a:t>
                      </a:r>
                      <a:r>
                        <a:rPr lang="zh-CN" altLang="en-US" sz="1400" dirty="0">
                          <a:latin typeface="+mn-ea"/>
                          <a:ea typeface="+mn-ea"/>
                        </a:rPr>
                        <a:t>年</a:t>
                      </a:r>
                      <a:r>
                        <a:rPr lang="en-US" altLang="zh-CN" sz="1400" dirty="0">
                          <a:latin typeface="+mn-ea"/>
                          <a:ea typeface="+mn-ea"/>
                        </a:rPr>
                        <a:t>11</a:t>
                      </a:r>
                      <a:r>
                        <a:rPr lang="zh-CN" altLang="en-US" sz="1400" dirty="0">
                          <a:latin typeface="+mn-ea"/>
                          <a:ea typeface="+mn-ea"/>
                        </a:rPr>
                        <a:t>月</a:t>
                      </a:r>
                      <a:r>
                        <a:rPr lang="en-US" altLang="zh-CN" sz="1400" dirty="0">
                          <a:latin typeface="+mn-ea"/>
                          <a:ea typeface="+mn-ea"/>
                        </a:rPr>
                        <a:t>30</a:t>
                      </a:r>
                      <a:r>
                        <a:rPr lang="zh-CN" altLang="en-US" sz="1400" dirty="0">
                          <a:latin typeface="+mn-ea"/>
                          <a:ea typeface="+mn-ea"/>
                        </a:rPr>
                        <a:t>日；</a:t>
                      </a:r>
                      <a:r>
                        <a:rPr lang="en-US" altLang="zh-CN" sz="1400" dirty="0">
                          <a:latin typeface="+mn-ea"/>
                          <a:ea typeface="+mn-ea"/>
                        </a:rPr>
                        <a:t>B1-B23</a:t>
                      </a:r>
                      <a:r>
                        <a:rPr lang="zh-CN" altLang="en-US" sz="1400" dirty="0">
                          <a:latin typeface="+mn-ea"/>
                          <a:ea typeface="+mn-ea"/>
                        </a:rPr>
                        <a:t>、</a:t>
                      </a:r>
                      <a:r>
                        <a:rPr lang="en-US" altLang="zh-CN" sz="1400" dirty="0">
                          <a:latin typeface="+mn-ea"/>
                          <a:ea typeface="+mn-ea"/>
                        </a:rPr>
                        <a:t>C1-C33</a:t>
                      </a:r>
                      <a:r>
                        <a:rPr lang="zh-CN" altLang="en-US" sz="1400" dirty="0">
                          <a:latin typeface="+mn-ea"/>
                          <a:ea typeface="+mn-ea"/>
                        </a:rPr>
                        <a:t>、</a:t>
                      </a:r>
                      <a:r>
                        <a:rPr lang="en-US" altLang="zh-CN" sz="1400" dirty="0">
                          <a:latin typeface="+mn-ea"/>
                          <a:ea typeface="+mn-ea"/>
                        </a:rPr>
                        <a:t>E1-E3#</a:t>
                      </a:r>
                      <a:r>
                        <a:rPr lang="zh-CN" altLang="en-US" sz="1400" dirty="0">
                          <a:latin typeface="+mn-ea"/>
                          <a:ea typeface="+mn-ea"/>
                        </a:rPr>
                        <a:t>楼</a:t>
                      </a:r>
                      <a:r>
                        <a:rPr lang="en-US" altLang="zh-CN" sz="1400" dirty="0">
                          <a:latin typeface="+mn-ea"/>
                          <a:ea typeface="+mn-ea"/>
                        </a:rPr>
                        <a:t>2015</a:t>
                      </a:r>
                      <a:r>
                        <a:rPr lang="zh-CN" altLang="en-US" sz="1400" dirty="0">
                          <a:latin typeface="+mn-ea"/>
                          <a:ea typeface="+mn-ea"/>
                        </a:rPr>
                        <a:t>年</a:t>
                      </a:r>
                      <a:r>
                        <a:rPr lang="en-US" altLang="zh-CN" sz="1400" dirty="0">
                          <a:latin typeface="+mn-ea"/>
                          <a:ea typeface="+mn-ea"/>
                        </a:rPr>
                        <a:t>6</a:t>
                      </a:r>
                      <a:r>
                        <a:rPr lang="zh-CN" altLang="en-US" sz="1400" dirty="0">
                          <a:latin typeface="+mn-ea"/>
                          <a:ea typeface="+mn-ea"/>
                        </a:rPr>
                        <a:t>月；</a:t>
                      </a: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mn-ea"/>
                          <a:ea typeface="+mn-ea"/>
                        </a:rPr>
                        <a:t>A1-A19</a:t>
                      </a:r>
                      <a:r>
                        <a:rPr lang="zh-CN" altLang="en-US" sz="1400" dirty="0">
                          <a:latin typeface="+mn-ea"/>
                          <a:ea typeface="+mn-ea"/>
                        </a:rPr>
                        <a:t>、</a:t>
                      </a:r>
                      <a:r>
                        <a:rPr lang="en-US" altLang="zh-CN" sz="1400" dirty="0">
                          <a:latin typeface="+mn-ea"/>
                          <a:ea typeface="+mn-ea"/>
                        </a:rPr>
                        <a:t>E4-E7#</a:t>
                      </a:r>
                      <a:r>
                        <a:rPr lang="zh-CN" altLang="en-US" sz="1400" dirty="0">
                          <a:latin typeface="+mn-ea"/>
                          <a:ea typeface="+mn-ea"/>
                        </a:rPr>
                        <a:t>计划</a:t>
                      </a:r>
                      <a:r>
                        <a:rPr lang="en-US" altLang="zh-CN" sz="1400" dirty="0">
                          <a:latin typeface="+mn-ea"/>
                          <a:ea typeface="+mn-ea"/>
                        </a:rPr>
                        <a:t>2021</a:t>
                      </a:r>
                      <a:r>
                        <a:rPr lang="zh-CN" altLang="en-US" sz="1400" dirty="0">
                          <a:latin typeface="+mn-ea"/>
                          <a:ea typeface="+mn-ea"/>
                        </a:rPr>
                        <a:t>年</a:t>
                      </a:r>
                      <a:r>
                        <a:rPr lang="en-US" altLang="zh-CN" sz="1400" dirty="0">
                          <a:latin typeface="+mn-ea"/>
                          <a:ea typeface="+mn-ea"/>
                        </a:rPr>
                        <a:t>12</a:t>
                      </a:r>
                      <a:r>
                        <a:rPr lang="zh-CN" altLang="en-US" sz="1400" dirty="0">
                          <a:latin typeface="+mn-ea"/>
                          <a:ea typeface="+mn-ea"/>
                        </a:rPr>
                        <a:t>月</a:t>
                      </a:r>
                      <a:r>
                        <a:rPr lang="en-US" altLang="zh-CN" sz="1400" dirty="0">
                          <a:latin typeface="+mn-ea"/>
                          <a:ea typeface="+mn-ea"/>
                        </a:rPr>
                        <a:t>30</a:t>
                      </a:r>
                      <a:r>
                        <a:rPr lang="zh-CN" altLang="en-US" sz="1400" dirty="0">
                          <a:latin typeface="+mn-ea"/>
                          <a:ea typeface="+mn-ea"/>
                        </a:rPr>
                        <a:t>日；</a:t>
                      </a:r>
                      <a:r>
                        <a:rPr lang="en-US" altLang="zh-CN" sz="1400" dirty="0">
                          <a:latin typeface="+mn-ea"/>
                          <a:ea typeface="+mn-ea"/>
                        </a:rPr>
                        <a:t>B1-B23</a:t>
                      </a:r>
                      <a:r>
                        <a:rPr lang="zh-CN" altLang="en-US" sz="1400" dirty="0">
                          <a:latin typeface="+mn-ea"/>
                          <a:ea typeface="+mn-ea"/>
                        </a:rPr>
                        <a:t>、</a:t>
                      </a:r>
                      <a:r>
                        <a:rPr lang="en-US" altLang="zh-CN" sz="1400" dirty="0">
                          <a:latin typeface="+mn-ea"/>
                          <a:ea typeface="+mn-ea"/>
                        </a:rPr>
                        <a:t>C1-C33</a:t>
                      </a:r>
                      <a:r>
                        <a:rPr lang="zh-CN" altLang="en-US" sz="1400" dirty="0">
                          <a:latin typeface="+mn-ea"/>
                          <a:ea typeface="+mn-ea"/>
                        </a:rPr>
                        <a:t>、</a:t>
                      </a:r>
                      <a:r>
                        <a:rPr lang="en-US" altLang="zh-CN" sz="1400" dirty="0">
                          <a:latin typeface="+mn-ea"/>
                          <a:ea typeface="+mn-ea"/>
                        </a:rPr>
                        <a:t>E1-E3#</a:t>
                      </a:r>
                      <a:r>
                        <a:rPr lang="zh-CN" altLang="en-US" sz="1400" dirty="0">
                          <a:latin typeface="+mn-ea"/>
                          <a:ea typeface="+mn-ea"/>
                        </a:rPr>
                        <a:t>楼</a:t>
                      </a:r>
                      <a:r>
                        <a:rPr lang="en-US" altLang="zh-CN" sz="1400" dirty="0">
                          <a:latin typeface="+mn-ea"/>
                          <a:ea typeface="+mn-ea"/>
                        </a:rPr>
                        <a:t>2018</a:t>
                      </a:r>
                      <a:r>
                        <a:rPr lang="zh-CN" altLang="en-US" sz="1400" dirty="0">
                          <a:latin typeface="+mn-ea"/>
                          <a:ea typeface="+mn-ea"/>
                        </a:rPr>
                        <a:t>年</a:t>
                      </a:r>
                      <a:r>
                        <a:rPr lang="en-US" altLang="zh-CN" sz="1400" dirty="0">
                          <a:latin typeface="+mn-ea"/>
                          <a:ea typeface="+mn-ea"/>
                        </a:rPr>
                        <a:t>6</a:t>
                      </a:r>
                      <a:r>
                        <a:rPr lang="zh-CN" altLang="en-US" sz="1400" dirty="0">
                          <a:latin typeface="+mn-ea"/>
                          <a:ea typeface="+mn-ea"/>
                        </a:rPr>
                        <a:t>月</a:t>
                      </a:r>
                      <a:r>
                        <a:rPr lang="en-US" altLang="zh-CN" sz="1400" dirty="0">
                          <a:latin typeface="+mn-ea"/>
                          <a:ea typeface="+mn-ea"/>
                        </a:rPr>
                        <a:t>30</a:t>
                      </a:r>
                      <a:r>
                        <a:rPr lang="zh-CN" altLang="en-US" sz="1400" dirty="0">
                          <a:latin typeface="+mn-ea"/>
                          <a:ea typeface="+mn-ea"/>
                        </a:rPr>
                        <a:t>日；</a:t>
                      </a:r>
                      <a:endParaRPr lang="zh-CN" altLang="en-US" sz="1400" dirty="0">
                        <a:latin typeface="+mn-ea"/>
                        <a:ea typeface="+mn-ea"/>
                      </a:endParaRPr>
                    </a:p>
                    <a:p>
                      <a:pPr algn="ct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mn-ea"/>
                          <a:ea typeface="+mn-ea"/>
                        </a:rPr>
                        <a:t>A1-A19</a:t>
                      </a:r>
                      <a:r>
                        <a:rPr lang="zh-CN" altLang="en-US" sz="1400" dirty="0">
                          <a:latin typeface="+mn-ea"/>
                          <a:ea typeface="+mn-ea"/>
                        </a:rPr>
                        <a:t>、</a:t>
                      </a:r>
                      <a:r>
                        <a:rPr lang="en-US" altLang="zh-CN" sz="1400" dirty="0">
                          <a:latin typeface="+mn-ea"/>
                          <a:ea typeface="+mn-ea"/>
                        </a:rPr>
                        <a:t>E4-E7#</a:t>
                      </a:r>
                      <a:r>
                        <a:rPr lang="zh-CN" altLang="en-US" sz="1400" dirty="0">
                          <a:latin typeface="+mn-ea"/>
                          <a:ea typeface="+mn-ea"/>
                        </a:rPr>
                        <a:t>计划</a:t>
                      </a:r>
                      <a:r>
                        <a:rPr lang="en-US" altLang="zh-CN" sz="1400" dirty="0">
                          <a:latin typeface="+mn-ea"/>
                          <a:ea typeface="+mn-ea"/>
                        </a:rPr>
                        <a:t>2021</a:t>
                      </a:r>
                      <a:r>
                        <a:rPr lang="zh-CN" altLang="en-US" sz="1400" dirty="0">
                          <a:latin typeface="+mn-ea"/>
                          <a:ea typeface="+mn-ea"/>
                        </a:rPr>
                        <a:t>年</a:t>
                      </a:r>
                      <a:r>
                        <a:rPr lang="en-US" altLang="zh-CN" sz="1400" dirty="0">
                          <a:latin typeface="+mn-ea"/>
                          <a:ea typeface="+mn-ea"/>
                        </a:rPr>
                        <a:t>12</a:t>
                      </a:r>
                      <a:r>
                        <a:rPr lang="zh-CN" altLang="en-US" sz="1400" dirty="0">
                          <a:latin typeface="+mn-ea"/>
                          <a:ea typeface="+mn-ea"/>
                        </a:rPr>
                        <a:t>月</a:t>
                      </a:r>
                      <a:r>
                        <a:rPr lang="en-US" altLang="zh-CN" sz="1400" dirty="0">
                          <a:latin typeface="+mn-ea"/>
                          <a:ea typeface="+mn-ea"/>
                        </a:rPr>
                        <a:t>30</a:t>
                      </a:r>
                      <a:r>
                        <a:rPr lang="zh-CN" altLang="en-US" sz="1400" dirty="0">
                          <a:latin typeface="+mn-ea"/>
                          <a:ea typeface="+mn-ea"/>
                        </a:rPr>
                        <a:t>日</a:t>
                      </a:r>
                      <a:endParaRPr lang="zh-CN"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70890">
                <a:tc>
                  <a:txBody>
                    <a:bodyPr/>
                    <a:lstStyle/>
                    <a:p>
                      <a:pPr algn="ctr" rtl="0" fontAlgn="ctr"/>
                      <a:endParaRPr lang="zh-CN" altLang="en-US" sz="1400" b="1" i="0" u="none" strike="noStrike" dirty="0">
                        <a:solidFill>
                          <a:srgbClr val="000000"/>
                        </a:solidFill>
                        <a:effectLst/>
                        <a:latin typeface="微软雅黑" pitchFamily="34" charset="-122"/>
                      </a:endParaRPr>
                    </a:p>
                    <a:p>
                      <a:pPr algn="ctr" rtl="0" fontAlgn="ctr"/>
                      <a:endParaRPr lang="zh-CN" altLang="en-US" sz="1400" b="1" i="0" u="none" strike="noStrike" dirty="0">
                        <a:solidFill>
                          <a:srgbClr val="000000"/>
                        </a:solidFill>
                        <a:effectLst/>
                        <a:latin typeface="微软雅黑" pitchFamily="34" charset="-122"/>
                      </a:endParaRPr>
                    </a:p>
                    <a:p>
                      <a:pPr algn="ctr" rtl="0" fontAlgn="ctr"/>
                      <a:r>
                        <a:rPr lang="en-US" altLang="zh-CN" sz="1400" b="0" i="0" u="none" strike="noStrike" dirty="0">
                          <a:solidFill>
                            <a:srgbClr val="000000"/>
                          </a:solidFill>
                          <a:effectLst/>
                          <a:latin typeface="微软雅黑" pitchFamily="34" charset="-122"/>
                        </a:rPr>
                        <a:t>C02(</a:t>
                      </a:r>
                      <a:r>
                        <a:rPr lang="zh-CN" altLang="en-US" sz="1400" b="0" i="0" u="none" strike="noStrike" dirty="0">
                          <a:solidFill>
                            <a:srgbClr val="000000"/>
                          </a:solidFill>
                          <a:effectLst/>
                          <a:latin typeface="微软雅黑" pitchFamily="34" charset="-122"/>
                        </a:rPr>
                        <a:t>酒店）</a:t>
                      </a:r>
                      <a:endParaRPr lang="zh-CN" altLang="en-US" sz="1400" b="1" i="0" u="none" strike="noStrike" dirty="0">
                        <a:solidFill>
                          <a:srgbClr val="000000"/>
                        </a:solidFill>
                        <a:effectLst/>
                        <a:latin typeface="微软雅黑" pitchFamily="34" charset="-122"/>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algn="ctr" fontAlgn="ctr">
                        <a:buNone/>
                      </a:pPr>
                      <a:endParaRPr lang="zh-CN" altLang="en-US"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400" dirty="0">
                          <a:latin typeface="+mn-ea"/>
                          <a:ea typeface="+mn-ea"/>
                        </a:rPr>
                        <a:t>完成</a:t>
                      </a:r>
                      <a:endParaRPr lang="zh-CN" altLang="en-US" sz="1400" dirty="0">
                        <a:latin typeface="+mn-ea"/>
                        <a:ea typeface="+mn-ea"/>
                      </a:endParaRPr>
                    </a:p>
                    <a:p>
                      <a:pPr algn="ctr" fontAlgn="ctr">
                        <a:buNone/>
                      </a:pPr>
                      <a:endParaRPr lang="zh-CN" altLang="en-US"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algn="ctr" fontAlgn="ctr">
                        <a:buNone/>
                      </a:pPr>
                      <a:r>
                        <a:rPr lang="zh-CN" altLang="en-US" sz="1400" b="1" dirty="0">
                          <a:solidFill>
                            <a:srgbClr val="000000"/>
                          </a:solidFill>
                          <a:effectLst/>
                          <a:latin typeface="微软雅黑" pitchFamily="34" charset="-122"/>
                        </a:rPr>
                        <a:t>报建完成</a:t>
                      </a:r>
                      <a:endParaRPr lang="zh-CN" altLang="en-US"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algn="ctr" fontAlgn="ctr">
                        <a:buNone/>
                      </a:pPr>
                      <a:r>
                        <a:rPr lang="zh-CN" altLang="en-US" sz="1400" b="1" dirty="0">
                          <a:solidFill>
                            <a:srgbClr val="000000"/>
                          </a:solidFill>
                          <a:effectLst/>
                          <a:latin typeface="微软雅黑" pitchFamily="34" charset="-122"/>
                        </a:rPr>
                        <a:t>完成</a:t>
                      </a:r>
                      <a:r>
                        <a:rPr lang="en-US" altLang="zh-CN" sz="1400" b="1" dirty="0">
                          <a:solidFill>
                            <a:srgbClr val="000000"/>
                          </a:solidFill>
                          <a:effectLst/>
                          <a:latin typeface="微软雅黑" pitchFamily="34" charset="-122"/>
                        </a:rPr>
                        <a:t>80%</a:t>
                      </a:r>
                      <a:endParaRPr lang="zh-CN" altLang="en-US"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algn="ctr" fontAlgn="ctr">
                        <a:buNone/>
                      </a:pPr>
                      <a:r>
                        <a:rPr lang="zh-CN" altLang="en-US" sz="1400" b="1" dirty="0">
                          <a:solidFill>
                            <a:srgbClr val="000000"/>
                          </a:solidFill>
                          <a:effectLst/>
                          <a:latin typeface="微软雅黑" pitchFamily="34" charset="-122"/>
                        </a:rPr>
                        <a:t>完成</a:t>
                      </a:r>
                      <a:r>
                        <a:rPr lang="en-US" altLang="zh-CN" sz="1400" b="1" dirty="0">
                          <a:solidFill>
                            <a:srgbClr val="000000"/>
                          </a:solidFill>
                          <a:effectLst/>
                          <a:latin typeface="微软雅黑" pitchFamily="34" charset="-122"/>
                        </a:rPr>
                        <a:t>85%</a:t>
                      </a:r>
                      <a:endParaRPr lang="zh-CN" altLang="en-US"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algn="ctr" fontAlgn="ctr">
                        <a:buNone/>
                      </a:pPr>
                      <a:r>
                        <a:rPr lang="zh-CN" altLang="en-US" sz="1400" b="1" dirty="0">
                          <a:solidFill>
                            <a:srgbClr val="000000"/>
                          </a:solidFill>
                          <a:effectLst/>
                          <a:latin typeface="微软雅黑" pitchFamily="34" charset="-122"/>
                        </a:rPr>
                        <a:t>自持</a:t>
                      </a:r>
                      <a:endParaRPr lang="zh-CN" altLang="en-US"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algn="ctr" fontAlgn="ctr">
                        <a:buNone/>
                      </a:pPr>
                      <a:r>
                        <a:rPr lang="en-US" altLang="zh-CN" sz="1400" b="1" dirty="0">
                          <a:solidFill>
                            <a:srgbClr val="000000"/>
                          </a:solidFill>
                          <a:effectLst/>
                          <a:latin typeface="微软雅黑" pitchFamily="34" charset="-122"/>
                        </a:rPr>
                        <a:t>2015.8</a:t>
                      </a:r>
                      <a:endParaRPr lang="en-US" altLang="zh-CN"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algn="ctr" fontAlgn="ctr">
                        <a:buNone/>
                      </a:pPr>
                      <a:r>
                        <a:rPr lang="zh-CN" altLang="en-US" sz="1400" b="1" dirty="0">
                          <a:solidFill>
                            <a:srgbClr val="000000"/>
                          </a:solidFill>
                          <a:effectLst/>
                          <a:latin typeface="微软雅黑" pitchFamily="34" charset="-122"/>
                        </a:rPr>
                        <a:t>不适合</a:t>
                      </a:r>
                      <a:endParaRPr lang="zh-CN" altLang="en-US"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400" b="1" dirty="0">
                          <a:solidFill>
                            <a:srgbClr val="000000"/>
                          </a:solidFill>
                          <a:effectLst/>
                          <a:latin typeface="微软雅黑" pitchFamily="34" charset="-122"/>
                        </a:rPr>
                        <a:t>计划</a:t>
                      </a:r>
                      <a:r>
                        <a:rPr lang="en-US" altLang="zh-CN" sz="1400" b="1" dirty="0">
                          <a:solidFill>
                            <a:srgbClr val="000000"/>
                          </a:solidFill>
                          <a:effectLst/>
                          <a:latin typeface="微软雅黑" pitchFamily="34" charset="-122"/>
                        </a:rPr>
                        <a:t>2019.12</a:t>
                      </a:r>
                      <a:endParaRPr lang="en-US" altLang="zh-CN"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algn="ctr" fontAlgn="ctr">
                        <a:buNone/>
                      </a:pPr>
                      <a:endParaRPr lang="en-US" altLang="zh-CN"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r>
              <a:tr h="684530">
                <a:tc>
                  <a:txBody>
                    <a:bodyPr/>
                    <a:lstStyle/>
                    <a:p>
                      <a:pPr algn="ctr" rtl="0" fontAlgn="ctr">
                        <a:buNone/>
                      </a:pPr>
                      <a:endParaRPr lang="en-US" altLang="zh-CN" sz="1400" b="0" i="0" u="none" strike="noStrike" dirty="0">
                        <a:solidFill>
                          <a:srgbClr val="000000"/>
                        </a:solidFill>
                        <a:effectLst/>
                        <a:latin typeface="微软雅黑" pitchFamily="34" charset="-122"/>
                      </a:endParaRPr>
                    </a:p>
                    <a:p>
                      <a:pPr algn="ctr" rtl="0" fontAlgn="ctr">
                        <a:buNone/>
                      </a:pPr>
                      <a:r>
                        <a:rPr lang="en-US" altLang="zh-CN" sz="1400" b="0" i="0" u="none" strike="noStrike" dirty="0">
                          <a:solidFill>
                            <a:srgbClr val="000000"/>
                          </a:solidFill>
                          <a:effectLst/>
                          <a:latin typeface="微软雅黑" pitchFamily="34" charset="-122"/>
                        </a:rPr>
                        <a:t>B15</a:t>
                      </a:r>
                      <a:endParaRPr lang="en-US" altLang="zh-CN" sz="1400" b="0" i="0" u="none" strike="noStrike" dirty="0">
                        <a:solidFill>
                          <a:srgbClr val="000000"/>
                        </a:solidFill>
                        <a:effectLst/>
                        <a:latin typeface="微软雅黑" pitchFamily="34" charset="-122"/>
                      </a:endParaRPr>
                    </a:p>
                    <a:p>
                      <a:pPr algn="ctr" rtl="0" fontAlgn="ctr">
                        <a:buNone/>
                      </a:pPr>
                      <a:endParaRPr lang="en-US" altLang="zh-CN" sz="1400" b="0" i="0" u="none" strike="noStrike" dirty="0">
                        <a:solidFill>
                          <a:srgbClr val="000000"/>
                        </a:solidFill>
                        <a:effectLst/>
                        <a:latin typeface="微软雅黑" pitchFamily="34" charset="-122"/>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algn="ctr" fontAlgn="ctr">
                        <a:buNone/>
                      </a:pPr>
                      <a:r>
                        <a:rPr lang="en-US" altLang="zh-CN" sz="1400" b="1" dirty="0">
                          <a:solidFill>
                            <a:srgbClr val="000000"/>
                          </a:solidFill>
                          <a:effectLst/>
                          <a:latin typeface="微软雅黑" pitchFamily="34" charset="-122"/>
                        </a:rPr>
                        <a:t>H1-h17</a:t>
                      </a:r>
                      <a:endParaRPr lang="zh-CN" altLang="en-US"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algn="ctr" fontAlgn="ctr">
                        <a:buNone/>
                      </a:pPr>
                      <a:r>
                        <a:rPr lang="zh-CN" altLang="en-US" sz="1400" b="1" dirty="0">
                          <a:solidFill>
                            <a:srgbClr val="000000"/>
                          </a:solidFill>
                          <a:effectLst/>
                          <a:latin typeface="微软雅黑" pitchFamily="34" charset="-122"/>
                        </a:rPr>
                        <a:t>未开始</a:t>
                      </a:r>
                      <a:endParaRPr lang="zh-CN" altLang="en-US"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400" b="1" dirty="0">
                          <a:solidFill>
                            <a:srgbClr val="000000"/>
                          </a:solidFill>
                          <a:effectLst/>
                          <a:latin typeface="微软雅黑" pitchFamily="34" charset="-122"/>
                        </a:rPr>
                        <a:t>未开始</a:t>
                      </a:r>
                      <a:endParaRPr lang="zh-CN" altLang="en-US"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400" b="1" dirty="0">
                          <a:solidFill>
                            <a:srgbClr val="000000"/>
                          </a:solidFill>
                          <a:effectLst/>
                          <a:latin typeface="微软雅黑" pitchFamily="34" charset="-122"/>
                        </a:rPr>
                        <a:t>未开始</a:t>
                      </a:r>
                      <a:endParaRPr lang="zh-CN" altLang="en-US"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400" b="1" dirty="0">
                          <a:solidFill>
                            <a:srgbClr val="000000"/>
                          </a:solidFill>
                          <a:effectLst/>
                          <a:latin typeface="微软雅黑" pitchFamily="34" charset="-122"/>
                        </a:rPr>
                        <a:t>未开始</a:t>
                      </a:r>
                      <a:endParaRPr lang="zh-CN" altLang="en-US"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400" b="1" dirty="0">
                          <a:solidFill>
                            <a:srgbClr val="000000"/>
                          </a:solidFill>
                          <a:effectLst/>
                          <a:latin typeface="微软雅黑" pitchFamily="34" charset="-122"/>
                        </a:rPr>
                        <a:t>未开始</a:t>
                      </a:r>
                      <a:endParaRPr lang="zh-CN" altLang="en-US"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400" b="1" dirty="0">
                          <a:solidFill>
                            <a:srgbClr val="000000"/>
                          </a:solidFill>
                          <a:effectLst/>
                          <a:latin typeface="微软雅黑" pitchFamily="34" charset="-122"/>
                        </a:rPr>
                        <a:t>计划</a:t>
                      </a:r>
                      <a:r>
                        <a:rPr lang="en-US" altLang="zh-CN" sz="1400" b="1" dirty="0">
                          <a:solidFill>
                            <a:srgbClr val="000000"/>
                          </a:solidFill>
                          <a:effectLst/>
                          <a:latin typeface="微软雅黑" pitchFamily="34" charset="-122"/>
                        </a:rPr>
                        <a:t>2019.8</a:t>
                      </a:r>
                      <a:endParaRPr lang="en-US" altLang="zh-CN"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400" b="1" dirty="0">
                          <a:solidFill>
                            <a:srgbClr val="000000"/>
                          </a:solidFill>
                          <a:effectLst/>
                          <a:latin typeface="微软雅黑" pitchFamily="34" charset="-122"/>
                        </a:rPr>
                        <a:t>计划</a:t>
                      </a:r>
                      <a:r>
                        <a:rPr lang="en-US" altLang="zh-CN" sz="1400" b="1" dirty="0">
                          <a:solidFill>
                            <a:srgbClr val="000000"/>
                          </a:solidFill>
                          <a:effectLst/>
                          <a:latin typeface="微软雅黑" pitchFamily="34" charset="-122"/>
                        </a:rPr>
                        <a:t>2020.10</a:t>
                      </a:r>
                      <a:endParaRPr lang="en-US" altLang="zh-CN"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400" b="1" dirty="0">
                          <a:solidFill>
                            <a:srgbClr val="000000"/>
                          </a:solidFill>
                          <a:effectLst/>
                          <a:latin typeface="微软雅黑" pitchFamily="34" charset="-122"/>
                        </a:rPr>
                        <a:t>计划</a:t>
                      </a:r>
                      <a:r>
                        <a:rPr lang="en-US" altLang="zh-CN" sz="1400" b="1" dirty="0">
                          <a:solidFill>
                            <a:srgbClr val="000000"/>
                          </a:solidFill>
                          <a:effectLst/>
                          <a:latin typeface="微软雅黑" pitchFamily="34" charset="-122"/>
                        </a:rPr>
                        <a:t>2022.6</a:t>
                      </a:r>
                      <a:endParaRPr lang="en-US" altLang="zh-CN"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400" b="1" dirty="0">
                          <a:solidFill>
                            <a:srgbClr val="000000"/>
                          </a:solidFill>
                          <a:effectLst/>
                          <a:latin typeface="微软雅黑" pitchFamily="34" charset="-122"/>
                        </a:rPr>
                        <a:t>计划</a:t>
                      </a:r>
                      <a:r>
                        <a:rPr lang="en-US" altLang="zh-CN" sz="1400" b="1" dirty="0">
                          <a:solidFill>
                            <a:srgbClr val="000000"/>
                          </a:solidFill>
                          <a:effectLst/>
                          <a:latin typeface="微软雅黑" pitchFamily="34" charset="-122"/>
                        </a:rPr>
                        <a:t>2022.6</a:t>
                      </a:r>
                      <a:endParaRPr lang="en-US" altLang="zh-CN" sz="1400" b="1" dirty="0">
                        <a:solidFill>
                          <a:srgbClr val="000000"/>
                        </a:solidFill>
                        <a:effectLst/>
                        <a:latin typeface="微软雅黑" pitchFamily="34" charset="-122"/>
                      </a:endParaRPr>
                    </a:p>
                    <a:p>
                      <a:pPr algn="ctr" fontAlgn="ctr">
                        <a:buNone/>
                      </a:pPr>
                      <a:endParaRPr lang="en-US" altLang="zh-CN" sz="1400" b="1" dirty="0">
                        <a:solidFill>
                          <a:srgbClr val="000000"/>
                        </a:solidFill>
                        <a:effectLst/>
                        <a:latin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noFill/>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6368" y="785482"/>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3698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3.  </a:t>
            </a:r>
            <a:r>
              <a:rPr lang="zh-CN" altLang="en-US" sz="1600" b="1" dirty="0">
                <a:solidFill>
                  <a:srgbClr val="000000"/>
                </a:solidFill>
                <a:latin typeface="微软雅黑" pitchFamily="34" charset="-122"/>
                <a:ea typeface="微软雅黑" pitchFamily="34" charset="-122"/>
              </a:rPr>
              <a:t>开发进度、手续进度</a:t>
            </a:r>
            <a:endParaRPr lang="zh-CN" altLang="en-US" sz="1600" b="1" dirty="0">
              <a:solidFill>
                <a:srgbClr val="000000"/>
              </a:solidFill>
              <a:latin typeface="微软雅黑" pitchFamily="34" charset="-122"/>
              <a:ea typeface="微软雅黑" pitchFamily="34" charset="-122"/>
            </a:endParaRPr>
          </a:p>
        </p:txBody>
      </p:sp>
      <p:sp>
        <p:nvSpPr>
          <p:cNvPr id="4" name="标题 1"/>
          <p:cNvSpPr txBox="1"/>
          <p:nvPr/>
        </p:nvSpPr>
        <p:spPr>
          <a:xfrm>
            <a:off x="636905" y="1226185"/>
            <a:ext cx="10850880" cy="49212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accent1">
                    <a:lumMod val="75000"/>
                  </a:schemeClr>
                </a:solidFill>
                <a:latin typeface="+mj-lt"/>
                <a:ea typeface="+mj-ea"/>
                <a:cs typeface="+mj-cs"/>
              </a:defRPr>
            </a:lvl1pPr>
          </a:lstStyle>
          <a:p>
            <a:pPr>
              <a:lnSpc>
                <a:spcPct val="150000"/>
              </a:lnSpc>
            </a:pPr>
            <a:r>
              <a:rPr lang="en-US" altLang="zh-CN" sz="1800" dirty="0">
                <a:solidFill>
                  <a:schemeClr val="tx1"/>
                </a:solidFill>
              </a:rPr>
              <a:t>2019</a:t>
            </a:r>
            <a:r>
              <a:rPr lang="zh-CN" altLang="en-US" sz="1800" dirty="0">
                <a:solidFill>
                  <a:schemeClr val="tx1"/>
                </a:solidFill>
              </a:rPr>
              <a:t>年开发计划</a:t>
            </a:r>
            <a:endParaRPr lang="zh-CN" altLang="en-US" sz="1800" dirty="0">
              <a:solidFill>
                <a:schemeClr val="tx1"/>
              </a:solidFill>
            </a:endParaRPr>
          </a:p>
        </p:txBody>
      </p:sp>
      <p:sp>
        <p:nvSpPr>
          <p:cNvPr id="2" name="矩形 1"/>
          <p:cNvSpPr/>
          <p:nvPr/>
        </p:nvSpPr>
        <p:spPr>
          <a:xfrm>
            <a:off x="267335" y="1663700"/>
            <a:ext cx="10912475" cy="583565"/>
          </a:xfrm>
          <a:prstGeom prst="rect">
            <a:avLst/>
          </a:prstGeom>
        </p:spPr>
        <p:txBody>
          <a:bodyPr wrap="square">
            <a:spAutoFit/>
          </a:bodyPr>
          <a:lstStyle/>
          <a:p>
            <a:pPr marL="342900" lvl="1" indent="0">
              <a:spcBef>
                <a:spcPct val="0"/>
              </a:spcBef>
              <a:buNone/>
            </a:pPr>
            <a:r>
              <a:rPr lang="zh-CN" altLang="en-US" sz="1600" dirty="0">
                <a:latin typeface="仿宋_GB2312" pitchFamily="49" charset="-122"/>
                <a:ea typeface="仿宋_GB2312" pitchFamily="49" charset="-122"/>
              </a:rPr>
              <a:t>泰安事业部所有项目总建筑面积</a:t>
            </a:r>
            <a:r>
              <a:rPr lang="en-US" altLang="zh-CN" sz="1600" dirty="0">
                <a:latin typeface="仿宋_GB2312" pitchFamily="49" charset="-122"/>
                <a:ea typeface="仿宋_GB2312" pitchFamily="49" charset="-122"/>
              </a:rPr>
              <a:t>59.47</a:t>
            </a:r>
            <a:r>
              <a:rPr lang="zh-CN" altLang="en-US" sz="1600" dirty="0">
                <a:latin typeface="仿宋_GB2312" pitchFamily="49" charset="-122"/>
                <a:ea typeface="仿宋_GB2312" pitchFamily="49" charset="-122"/>
              </a:rPr>
              <a:t>万平，已开工</a:t>
            </a:r>
            <a:r>
              <a:rPr lang="en-US" altLang="zh-CN" sz="1600" dirty="0">
                <a:latin typeface="仿宋_GB2312" pitchFamily="49" charset="-122"/>
                <a:ea typeface="仿宋_GB2312" pitchFamily="49" charset="-122"/>
              </a:rPr>
              <a:t>23.73</a:t>
            </a:r>
            <a:r>
              <a:rPr lang="zh-CN" altLang="en-US" sz="1600" dirty="0">
                <a:latin typeface="仿宋_GB2312" pitchFamily="49" charset="-122"/>
                <a:ea typeface="仿宋_GB2312" pitchFamily="49" charset="-122"/>
              </a:rPr>
              <a:t>万平；</a:t>
            </a:r>
            <a:r>
              <a:rPr lang="en-US" altLang="zh-CN" sz="1600" dirty="0">
                <a:latin typeface="仿宋_GB2312" pitchFamily="49" charset="-122"/>
                <a:ea typeface="仿宋_GB2312" pitchFamily="49" charset="-122"/>
              </a:rPr>
              <a:t>2019</a:t>
            </a:r>
            <a:r>
              <a:rPr lang="zh-CN" altLang="en-US" sz="1600" dirty="0">
                <a:latin typeface="仿宋_GB2312" pitchFamily="49" charset="-122"/>
                <a:ea typeface="仿宋_GB2312" pitchFamily="49" charset="-122"/>
              </a:rPr>
              <a:t>年计划新开工面积</a:t>
            </a:r>
            <a:r>
              <a:rPr lang="en-US" altLang="zh-CN" sz="1600" dirty="0">
                <a:latin typeface="仿宋_GB2312" pitchFamily="49" charset="-122"/>
                <a:ea typeface="仿宋_GB2312" pitchFamily="49" charset="-122"/>
              </a:rPr>
              <a:t>35.74</a:t>
            </a:r>
            <a:r>
              <a:rPr lang="zh-CN" altLang="en-US" sz="1600" dirty="0">
                <a:latin typeface="仿宋_GB2312" pitchFamily="49" charset="-122"/>
                <a:ea typeface="仿宋_GB2312" pitchFamily="49" charset="-122"/>
              </a:rPr>
              <a:t>万平方米、计划竣工</a:t>
            </a:r>
            <a:r>
              <a:rPr lang="en-US" altLang="zh-CN" sz="1600" dirty="0">
                <a:latin typeface="仿宋_GB2312" pitchFamily="49" charset="-122"/>
                <a:ea typeface="仿宋_GB2312" pitchFamily="49" charset="-122"/>
              </a:rPr>
              <a:t>7.91</a:t>
            </a:r>
            <a:r>
              <a:rPr lang="zh-CN" altLang="en-US" sz="1600" dirty="0">
                <a:latin typeface="仿宋_GB2312" pitchFamily="49" charset="-122"/>
                <a:ea typeface="仿宋_GB2312" pitchFamily="49" charset="-122"/>
              </a:rPr>
              <a:t>万平方米。</a:t>
            </a:r>
            <a:endParaRPr lang="zh-CN" altLang="en-US" sz="1600" dirty="0">
              <a:latin typeface="仿宋_GB2312" pitchFamily="49" charset="-122"/>
              <a:ea typeface="仿宋_GB2312" pitchFamily="49" charset="-122"/>
            </a:endParaRPr>
          </a:p>
        </p:txBody>
      </p:sp>
      <p:graphicFrame>
        <p:nvGraphicFramePr>
          <p:cNvPr id="3" name="表格 2"/>
          <p:cNvGraphicFramePr>
            <a:graphicFrameLocks noGrp="1"/>
          </p:cNvGraphicFramePr>
          <p:nvPr/>
        </p:nvGraphicFramePr>
        <p:xfrm>
          <a:off x="575453" y="2247306"/>
          <a:ext cx="10912475" cy="3359004"/>
        </p:xfrm>
        <a:graphic>
          <a:graphicData uri="http://schemas.openxmlformats.org/drawingml/2006/table">
            <a:tbl>
              <a:tblPr/>
              <a:tblGrid>
                <a:gridCol w="797560"/>
                <a:gridCol w="1864360"/>
                <a:gridCol w="1221740"/>
                <a:gridCol w="1681480"/>
                <a:gridCol w="1611630"/>
                <a:gridCol w="1291590"/>
                <a:gridCol w="1248410"/>
                <a:gridCol w="1195705"/>
              </a:tblGrid>
              <a:tr h="962514">
                <a:tc>
                  <a:txBody>
                    <a:bodyPr/>
                    <a:lstStyle/>
                    <a:p>
                      <a:pPr marL="0" algn="ctr" defTabSz="914400" rtl="0" eaLnBrk="1" fontAlgn="ctr" latinLnBrk="0" hangingPunct="1">
                        <a:buNone/>
                      </a:pPr>
                      <a:r>
                        <a:rPr lang="zh-CN" altLang="en-US" sz="1400" b="1" i="0" u="none" strike="noStrike" kern="1200" dirty="0">
                          <a:solidFill>
                            <a:srgbClr val="FFFFFF"/>
                          </a:solidFill>
                          <a:effectLst/>
                          <a:latin typeface="微软雅黑" pitchFamily="34" charset="-122"/>
                          <a:ea typeface="微软雅黑" pitchFamily="34" charset="-122"/>
                          <a:cs typeface="+mn-cs"/>
                        </a:rPr>
                        <a:t>事业部</a:t>
                      </a:r>
                      <a:endParaRPr lang="zh-CN" altLang="en-US" sz="1400" b="1" i="0" u="none" strike="noStrike" kern="1200" dirty="0">
                        <a:solidFill>
                          <a:srgbClr val="FFFFFF"/>
                        </a:solidFill>
                        <a:effectLst/>
                        <a:latin typeface="微软雅黑" pitchFamily="34" charset="-122"/>
                        <a:ea typeface="微软雅黑" pitchFamily="34" charset="-122"/>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项目名称</a:t>
                      </a:r>
                      <a:endParaRPr lang="zh-CN" altLang="en-US" sz="1400" b="1" i="0" u="none" strike="noStrike" kern="1200" dirty="0">
                        <a:solidFill>
                          <a:srgbClr val="FFFFFF"/>
                        </a:solidFill>
                        <a:effectLst/>
                        <a:latin typeface="微软雅黑" pitchFamily="34" charset="-122"/>
                        <a:ea typeface="微软雅黑" pitchFamily="34" charset="-122"/>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总建面</a:t>
                      </a:r>
                      <a:endParaRPr lang="zh-CN" altLang="en-US" sz="1400" b="1" i="0" u="none" strike="noStrike" kern="1200" dirty="0">
                        <a:solidFill>
                          <a:srgbClr val="FFFFFF"/>
                        </a:solidFill>
                        <a:effectLst/>
                        <a:latin typeface="微软雅黑" pitchFamily="34" charset="-122"/>
                        <a:ea typeface="微软雅黑" pitchFamily="34" charset="-122"/>
                        <a:cs typeface="+mn-cs"/>
                      </a:endParaRPr>
                    </a:p>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（万平）</a:t>
                      </a:r>
                      <a:endParaRPr lang="zh-CN" altLang="en-US" sz="1400" b="1" i="0" u="none" strike="noStrike" kern="1200" dirty="0">
                        <a:solidFill>
                          <a:srgbClr val="FFFFFF"/>
                        </a:solidFill>
                        <a:effectLst/>
                        <a:latin typeface="微软雅黑" pitchFamily="34" charset="-122"/>
                        <a:ea typeface="微软雅黑" pitchFamily="34" charset="-122"/>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截止</a:t>
                      </a:r>
                      <a:r>
                        <a:rPr lang="en-US" altLang="zh-CN" sz="1400" b="1" i="0" u="none" strike="noStrike" kern="1200" dirty="0">
                          <a:solidFill>
                            <a:srgbClr val="FFFFFF"/>
                          </a:solidFill>
                          <a:effectLst/>
                          <a:latin typeface="微软雅黑" pitchFamily="34" charset="-122"/>
                          <a:ea typeface="微软雅黑" pitchFamily="34" charset="-122"/>
                          <a:cs typeface="+mn-cs"/>
                        </a:rPr>
                        <a:t>2018</a:t>
                      </a:r>
                      <a:r>
                        <a:rPr lang="zh-CN" altLang="en-US" sz="1400" b="1" i="0" u="none" strike="noStrike" kern="1200" dirty="0">
                          <a:solidFill>
                            <a:srgbClr val="FFFFFF"/>
                          </a:solidFill>
                          <a:effectLst/>
                          <a:latin typeface="微软雅黑" pitchFamily="34" charset="-122"/>
                          <a:ea typeface="微软雅黑" pitchFamily="34" charset="-122"/>
                          <a:cs typeface="+mn-cs"/>
                        </a:rPr>
                        <a:t>年底累计开工面积</a:t>
                      </a:r>
                      <a:endParaRPr lang="en-US" altLang="zh-CN" sz="1400" b="1" i="0" u="none" strike="noStrike" kern="1200" dirty="0">
                        <a:solidFill>
                          <a:srgbClr val="FFFFFF"/>
                        </a:solidFill>
                        <a:effectLst/>
                        <a:latin typeface="微软雅黑" pitchFamily="34" charset="-122"/>
                        <a:ea typeface="微软雅黑" pitchFamily="34" charset="-122"/>
                        <a:cs typeface="+mn-cs"/>
                      </a:endParaRPr>
                    </a:p>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（万平）</a:t>
                      </a:r>
                      <a:endParaRPr lang="zh-CN" altLang="en-US" sz="1400" b="1" i="0" u="none" strike="noStrike" kern="1200" dirty="0">
                        <a:solidFill>
                          <a:srgbClr val="FFFFFF"/>
                        </a:solidFill>
                        <a:effectLst/>
                        <a:latin typeface="微软雅黑" pitchFamily="34" charset="-122"/>
                        <a:ea typeface="微软雅黑" pitchFamily="34" charset="-122"/>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截止</a:t>
                      </a:r>
                      <a:r>
                        <a:rPr lang="en-US" altLang="zh-CN" sz="1400" b="1" i="0" u="none" strike="noStrike" kern="1200" dirty="0">
                          <a:solidFill>
                            <a:srgbClr val="FFFFFF"/>
                          </a:solidFill>
                          <a:effectLst/>
                          <a:latin typeface="微软雅黑" pitchFamily="34" charset="-122"/>
                          <a:ea typeface="微软雅黑" pitchFamily="34" charset="-122"/>
                          <a:cs typeface="+mn-cs"/>
                        </a:rPr>
                        <a:t>2018</a:t>
                      </a:r>
                      <a:r>
                        <a:rPr lang="zh-CN" altLang="en-US" sz="1400" b="1" i="0" u="none" strike="noStrike" kern="1200" dirty="0">
                          <a:solidFill>
                            <a:srgbClr val="FFFFFF"/>
                          </a:solidFill>
                          <a:effectLst/>
                          <a:latin typeface="微软雅黑" pitchFamily="34" charset="-122"/>
                          <a:ea typeface="微软雅黑" pitchFamily="34" charset="-122"/>
                          <a:cs typeface="+mn-cs"/>
                        </a:rPr>
                        <a:t>年底累计竣工面积</a:t>
                      </a:r>
                      <a:endParaRPr lang="en-US" altLang="zh-CN" sz="1400" b="1" i="0" u="none" strike="noStrike" kern="1200" dirty="0">
                        <a:solidFill>
                          <a:srgbClr val="FFFFFF"/>
                        </a:solidFill>
                        <a:effectLst/>
                        <a:latin typeface="微软雅黑" pitchFamily="34" charset="-122"/>
                        <a:ea typeface="微软雅黑" pitchFamily="34" charset="-122"/>
                        <a:cs typeface="+mn-cs"/>
                      </a:endParaRPr>
                    </a:p>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（万平）</a:t>
                      </a:r>
                      <a:endParaRPr lang="zh-CN" altLang="en-US" sz="1400" b="1" i="0" u="none" strike="noStrike" kern="1200" dirty="0">
                        <a:solidFill>
                          <a:srgbClr val="FFFFFF"/>
                        </a:solidFill>
                        <a:effectLst/>
                        <a:latin typeface="微软雅黑" pitchFamily="34" charset="-122"/>
                        <a:ea typeface="微软雅黑" pitchFamily="34" charset="-122"/>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en-US" altLang="zh-CN" sz="1400" b="1" i="0" u="none" strike="noStrike" kern="1200" dirty="0">
                          <a:solidFill>
                            <a:srgbClr val="FFFFFF"/>
                          </a:solidFill>
                          <a:effectLst/>
                          <a:latin typeface="微软雅黑" pitchFamily="34" charset="-122"/>
                          <a:ea typeface="微软雅黑" pitchFamily="34" charset="-122"/>
                          <a:cs typeface="+mn-cs"/>
                        </a:rPr>
                        <a:t>2019</a:t>
                      </a:r>
                      <a:r>
                        <a:rPr lang="zh-CN" altLang="en-US" sz="1400" b="1" i="0" u="none" strike="noStrike" kern="1200" dirty="0">
                          <a:solidFill>
                            <a:srgbClr val="FFFFFF"/>
                          </a:solidFill>
                          <a:effectLst/>
                          <a:latin typeface="微软雅黑" pitchFamily="34" charset="-122"/>
                          <a:ea typeface="微软雅黑" pitchFamily="34" charset="-122"/>
                          <a:cs typeface="+mn-cs"/>
                        </a:rPr>
                        <a:t>年当年</a:t>
                      </a:r>
                      <a:endParaRPr lang="en-US" altLang="zh-CN" sz="1400" b="1" i="0" u="none" strike="noStrike" kern="1200" dirty="0">
                        <a:solidFill>
                          <a:srgbClr val="FFFFFF"/>
                        </a:solidFill>
                        <a:effectLst/>
                        <a:latin typeface="微软雅黑" pitchFamily="34" charset="-122"/>
                        <a:ea typeface="微软雅黑" pitchFamily="34" charset="-122"/>
                        <a:cs typeface="+mn-cs"/>
                      </a:endParaRPr>
                    </a:p>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开工面积</a:t>
                      </a:r>
                      <a:endParaRPr lang="en-US" altLang="zh-CN" sz="1400" b="1" i="0" u="none" strike="noStrike" kern="1200" dirty="0">
                        <a:solidFill>
                          <a:srgbClr val="FFFFFF"/>
                        </a:solidFill>
                        <a:effectLst/>
                        <a:latin typeface="微软雅黑" pitchFamily="34" charset="-122"/>
                        <a:ea typeface="微软雅黑" pitchFamily="34" charset="-122"/>
                        <a:cs typeface="+mn-cs"/>
                      </a:endParaRPr>
                    </a:p>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（万平）</a:t>
                      </a:r>
                      <a:endParaRPr lang="zh-CN" altLang="en-US" sz="1400" b="1" i="0" u="none" strike="noStrike" kern="1200" dirty="0">
                        <a:solidFill>
                          <a:srgbClr val="FFFFFF"/>
                        </a:solidFill>
                        <a:effectLst/>
                        <a:latin typeface="微软雅黑" pitchFamily="34" charset="-122"/>
                        <a:ea typeface="微软雅黑" pitchFamily="34" charset="-122"/>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en-US" altLang="zh-CN" sz="1400" b="1" i="0" u="none" strike="noStrike" kern="1200" dirty="0">
                          <a:solidFill>
                            <a:srgbClr val="FFFFFF"/>
                          </a:solidFill>
                          <a:effectLst/>
                          <a:latin typeface="微软雅黑" pitchFamily="34" charset="-122"/>
                          <a:ea typeface="微软雅黑" pitchFamily="34" charset="-122"/>
                          <a:cs typeface="+mn-cs"/>
                        </a:rPr>
                        <a:t>2019</a:t>
                      </a:r>
                      <a:r>
                        <a:rPr lang="zh-CN" altLang="en-US" sz="1400" b="1" i="0" u="none" strike="noStrike" kern="1200" dirty="0">
                          <a:solidFill>
                            <a:srgbClr val="FFFFFF"/>
                          </a:solidFill>
                          <a:effectLst/>
                          <a:latin typeface="微软雅黑" pitchFamily="34" charset="-122"/>
                          <a:ea typeface="微软雅黑" pitchFamily="34" charset="-122"/>
                          <a:cs typeface="+mn-cs"/>
                        </a:rPr>
                        <a:t>年当年</a:t>
                      </a:r>
                      <a:endParaRPr lang="en-US" altLang="zh-CN" sz="1400" b="1" i="0" u="none" strike="noStrike" kern="1200" dirty="0">
                        <a:solidFill>
                          <a:srgbClr val="FFFFFF"/>
                        </a:solidFill>
                        <a:effectLst/>
                        <a:latin typeface="微软雅黑" pitchFamily="34" charset="-122"/>
                        <a:ea typeface="微软雅黑" pitchFamily="34" charset="-122"/>
                        <a:cs typeface="+mn-cs"/>
                      </a:endParaRPr>
                    </a:p>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竣工面积 </a:t>
                      </a:r>
                      <a:endParaRPr lang="en-US" altLang="zh-CN" sz="1400" b="1" i="0" u="none" strike="noStrike" kern="1200" dirty="0">
                        <a:solidFill>
                          <a:srgbClr val="FFFFFF"/>
                        </a:solidFill>
                        <a:effectLst/>
                        <a:latin typeface="微软雅黑" pitchFamily="34" charset="-122"/>
                        <a:ea typeface="微软雅黑" pitchFamily="34" charset="-122"/>
                        <a:cs typeface="+mn-cs"/>
                      </a:endParaRPr>
                    </a:p>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（万平）  </a:t>
                      </a:r>
                      <a:endParaRPr lang="en-US" altLang="zh-CN" sz="1400" b="1" i="0" u="none" strike="noStrike" kern="1200" dirty="0">
                        <a:solidFill>
                          <a:srgbClr val="FFFFFF"/>
                        </a:solidFill>
                        <a:effectLst/>
                        <a:latin typeface="微软雅黑" pitchFamily="34" charset="-122"/>
                        <a:ea typeface="微软雅黑" pitchFamily="34" charset="-122"/>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en-US" altLang="zh-CN" sz="1400" b="1" i="0" u="none" strike="noStrike" kern="1200" dirty="0">
                          <a:solidFill>
                            <a:srgbClr val="FFFFFF"/>
                          </a:solidFill>
                          <a:effectLst/>
                          <a:latin typeface="微软雅黑" pitchFamily="34" charset="-122"/>
                          <a:ea typeface="微软雅黑" pitchFamily="34" charset="-122"/>
                          <a:cs typeface="+mn-cs"/>
                        </a:rPr>
                        <a:t>2019</a:t>
                      </a:r>
                      <a:r>
                        <a:rPr lang="zh-CN" altLang="en-US" sz="1400" b="1" i="0" u="none" strike="noStrike" kern="1200" dirty="0">
                          <a:solidFill>
                            <a:srgbClr val="FFFFFF"/>
                          </a:solidFill>
                          <a:effectLst/>
                          <a:latin typeface="微软雅黑" pitchFamily="34" charset="-122"/>
                          <a:ea typeface="微软雅黑" pitchFamily="34" charset="-122"/>
                          <a:cs typeface="+mn-cs"/>
                        </a:rPr>
                        <a:t>年当年</a:t>
                      </a:r>
                      <a:endParaRPr lang="en-US" altLang="zh-CN" sz="1400" b="1" i="0" u="none" strike="noStrike" kern="1200" dirty="0">
                        <a:solidFill>
                          <a:srgbClr val="FFFFFF"/>
                        </a:solidFill>
                        <a:effectLst/>
                        <a:latin typeface="微软雅黑" pitchFamily="34" charset="-122"/>
                        <a:ea typeface="微软雅黑" pitchFamily="34" charset="-122"/>
                        <a:cs typeface="+mn-cs"/>
                      </a:endParaRPr>
                    </a:p>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在建面积</a:t>
                      </a:r>
                      <a:endParaRPr lang="en-US" altLang="zh-CN" sz="1400" b="1" i="0" u="none" strike="noStrike" kern="1200" dirty="0">
                        <a:solidFill>
                          <a:srgbClr val="FFFFFF"/>
                        </a:solidFill>
                        <a:effectLst/>
                        <a:latin typeface="微软雅黑" pitchFamily="34" charset="-122"/>
                        <a:ea typeface="微软雅黑" pitchFamily="34" charset="-122"/>
                        <a:cs typeface="+mn-cs"/>
                      </a:endParaRPr>
                    </a:p>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（万平）</a:t>
                      </a:r>
                      <a:endParaRPr lang="en-US" altLang="zh-CN" sz="1400" b="1" i="0" u="none" strike="noStrike" kern="1200" dirty="0">
                        <a:solidFill>
                          <a:srgbClr val="FFFFFF"/>
                        </a:solidFill>
                        <a:effectLst/>
                        <a:latin typeface="微软雅黑" pitchFamily="34" charset="-122"/>
                        <a:ea typeface="微软雅黑" pitchFamily="34" charset="-122"/>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638810">
                <a:tc rowSpan="5">
                  <a:txBody>
                    <a:bodyPr/>
                    <a:lstStyle/>
                    <a:p>
                      <a:pPr indent="0" algn="ctr">
                        <a:buNone/>
                      </a:pPr>
                      <a:r>
                        <a:rPr lang="zh-CN" altLang="en-US" sz="1600" b="1" dirty="0">
                          <a:solidFill>
                            <a:srgbClr val="000000"/>
                          </a:solidFill>
                          <a:latin typeface="微软雅黑" pitchFamily="34" charset="-122"/>
                        </a:rPr>
                        <a:t>泰安事业部</a:t>
                      </a:r>
                      <a:endParaRPr lang="zh-CN" altLang="en-US" sz="1600" b="1"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zh-CN" sz="1400" b="0" dirty="0">
                          <a:solidFill>
                            <a:srgbClr val="000000"/>
                          </a:solidFill>
                          <a:ea typeface="微软雅黑" pitchFamily="34" charset="-122"/>
                        </a:rPr>
                        <a:t>泰安国际城8、10地块</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23.98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4.83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4.83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19.14</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0.00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altLang="zh-CN" sz="1400" b="0" dirty="0">
                          <a:solidFill>
                            <a:srgbClr val="000000"/>
                          </a:solidFill>
                          <a:latin typeface="微软雅黑" pitchFamily="34" charset="-122"/>
                        </a:rPr>
                        <a:t>19.14</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r>
              <a:tr h="409575">
                <a:tc vMerge="1">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zh-CN" sz="1400" b="0" dirty="0">
                          <a:solidFill>
                            <a:srgbClr val="000000"/>
                          </a:solidFill>
                          <a:ea typeface="微软雅黑" pitchFamily="34" charset="-122"/>
                        </a:rPr>
                        <a:t>泰安国际城B15地块</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dirty="0">
                          <a:solidFill>
                            <a:srgbClr val="000000"/>
                          </a:solidFill>
                          <a:latin typeface="微软雅黑" pitchFamily="34" charset="-122"/>
                        </a:rPr>
                        <a:t>16.60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a:solidFill>
                            <a:srgbClr val="000000"/>
                          </a:solidFill>
                          <a:latin typeface="微软雅黑" pitchFamily="34" charset="-122"/>
                        </a:rPr>
                        <a:t>0.00 </a:t>
                      </a:r>
                      <a:endParaRPr lang="en-US" altLang="en-US" sz="1400" b="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dirty="0">
                          <a:solidFill>
                            <a:srgbClr val="000000"/>
                          </a:solidFill>
                          <a:latin typeface="微软雅黑" pitchFamily="34" charset="-122"/>
                        </a:rPr>
                        <a:t>0.00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0" dirty="0">
                          <a:solidFill>
                            <a:srgbClr val="000000"/>
                          </a:solidFill>
                          <a:latin typeface="微软雅黑" pitchFamily="34" charset="-122"/>
                        </a:rPr>
                        <a:t>16.60 </a:t>
                      </a:r>
                      <a:r>
                        <a:rPr lang="en-US" sz="1400" b="0" dirty="0">
                          <a:solidFill>
                            <a:srgbClr val="000000"/>
                          </a:solidFill>
                          <a:latin typeface="微软雅黑" pitchFamily="34" charset="-122"/>
                        </a:rPr>
                        <a:t>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dirty="0">
                          <a:solidFill>
                            <a:srgbClr val="000000"/>
                          </a:solidFill>
                          <a:latin typeface="微软雅黑" pitchFamily="34" charset="-122"/>
                        </a:rPr>
                        <a:t>0.00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altLang="zh-CN" sz="1400" b="0" dirty="0">
                          <a:solidFill>
                            <a:srgbClr val="000000"/>
                          </a:solidFill>
                          <a:latin typeface="微软雅黑" pitchFamily="34" charset="-122"/>
                        </a:rPr>
                        <a:t>16.60</a:t>
                      </a:r>
                      <a:r>
                        <a:rPr lang="en-US" sz="1400" b="0" dirty="0">
                          <a:solidFill>
                            <a:srgbClr val="000000"/>
                          </a:solidFill>
                          <a:latin typeface="微软雅黑" pitchFamily="34" charset="-122"/>
                        </a:rPr>
                        <a:t>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r>
              <a:tr h="496570">
                <a:tc vMerge="1">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zh-CN" sz="1400" b="0" dirty="0">
                          <a:solidFill>
                            <a:srgbClr val="000000"/>
                          </a:solidFill>
                          <a:ea typeface="微软雅黑" pitchFamily="34" charset="-122"/>
                        </a:rPr>
                        <a:t>泰安国际城2、4、6地块</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12.51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12.51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10.99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0.00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1.52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a:solidFill>
                            <a:srgbClr val="000000"/>
                          </a:solidFill>
                          <a:latin typeface="微软雅黑" pitchFamily="34" charset="-122"/>
                        </a:rPr>
                        <a:t>1.52 </a:t>
                      </a:r>
                      <a:endParaRPr lang="en-US" altLang="en-US" sz="1400" b="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r>
              <a:tr h="421005">
                <a:tc vMerge="1">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zh-CN" sz="1400" b="0" dirty="0">
                          <a:solidFill>
                            <a:srgbClr val="000000"/>
                          </a:solidFill>
                          <a:ea typeface="微软雅黑" pitchFamily="34" charset="-122"/>
                        </a:rPr>
                        <a:t>泰安国际城酒店</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dirty="0">
                          <a:solidFill>
                            <a:srgbClr val="000000"/>
                          </a:solidFill>
                          <a:latin typeface="微软雅黑" pitchFamily="34" charset="-122"/>
                        </a:rPr>
                        <a:t>6.39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dirty="0">
                          <a:solidFill>
                            <a:srgbClr val="000000"/>
                          </a:solidFill>
                          <a:latin typeface="微软雅黑" pitchFamily="34" charset="-122"/>
                        </a:rPr>
                        <a:t>6.39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a:solidFill>
                            <a:srgbClr val="000000"/>
                          </a:solidFill>
                          <a:latin typeface="微软雅黑" pitchFamily="34" charset="-122"/>
                        </a:rPr>
                        <a:t>0.00 </a:t>
                      </a:r>
                      <a:endParaRPr lang="en-US" altLang="en-US" sz="1400" b="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a:solidFill>
                            <a:srgbClr val="000000"/>
                          </a:solidFill>
                          <a:latin typeface="微软雅黑" pitchFamily="34" charset="-122"/>
                        </a:rPr>
                        <a:t>0.00 </a:t>
                      </a:r>
                      <a:endParaRPr lang="en-US" altLang="en-US" sz="1400" b="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dirty="0">
                          <a:solidFill>
                            <a:srgbClr val="000000"/>
                          </a:solidFill>
                          <a:latin typeface="微软雅黑" pitchFamily="34" charset="-122"/>
                        </a:rPr>
                        <a:t>6.39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dirty="0">
                          <a:solidFill>
                            <a:srgbClr val="000000"/>
                          </a:solidFill>
                          <a:latin typeface="微软雅黑" pitchFamily="34" charset="-122"/>
                        </a:rPr>
                        <a:t>6.39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r>
              <a:tr h="408940">
                <a:tc vMerge="1">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zh-CN" altLang="en-US" sz="1400" b="1" dirty="0">
                          <a:solidFill>
                            <a:srgbClr val="000000"/>
                          </a:solidFill>
                          <a:latin typeface="微软雅黑" pitchFamily="34" charset="-122"/>
                        </a:rPr>
                        <a:t>合计</a:t>
                      </a:r>
                      <a:endParaRPr lang="zh-CN" altLang="en-US" sz="1400" b="1"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1">
                          <a:solidFill>
                            <a:srgbClr val="000000"/>
                          </a:solidFill>
                          <a:latin typeface="微软雅黑" pitchFamily="34" charset="-122"/>
                        </a:rPr>
                        <a:t>59.47 </a:t>
                      </a:r>
                      <a:endParaRPr lang="en-US" altLang="en-US" sz="1400" b="1">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1" dirty="0">
                          <a:solidFill>
                            <a:srgbClr val="000000"/>
                          </a:solidFill>
                          <a:latin typeface="微软雅黑" pitchFamily="34" charset="-122"/>
                        </a:rPr>
                        <a:t>23.73 </a:t>
                      </a:r>
                      <a:endParaRPr lang="en-US" altLang="en-US" sz="1400" b="1"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1" dirty="0">
                          <a:solidFill>
                            <a:srgbClr val="000000"/>
                          </a:solidFill>
                          <a:latin typeface="微软雅黑" pitchFamily="34" charset="-122"/>
                        </a:rPr>
                        <a:t>15.82 </a:t>
                      </a:r>
                      <a:endParaRPr lang="en-US" altLang="en-US" sz="1400" b="1"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1" dirty="0">
                          <a:solidFill>
                            <a:srgbClr val="000000"/>
                          </a:solidFill>
                          <a:latin typeface="微软雅黑" pitchFamily="34" charset="-122"/>
                        </a:rPr>
                        <a:t>35.74 </a:t>
                      </a:r>
                      <a:endParaRPr lang="en-US" altLang="en-US" sz="1400" b="1"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1" dirty="0">
                          <a:solidFill>
                            <a:srgbClr val="000000"/>
                          </a:solidFill>
                          <a:latin typeface="微软雅黑" pitchFamily="34" charset="-122"/>
                        </a:rPr>
                        <a:t>7.91 </a:t>
                      </a:r>
                      <a:endParaRPr lang="en-US" altLang="en-US" sz="1400" b="1"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1" dirty="0">
                          <a:solidFill>
                            <a:srgbClr val="000000"/>
                          </a:solidFill>
                          <a:latin typeface="微软雅黑" pitchFamily="34" charset="-122"/>
                        </a:rPr>
                        <a:t>43.65 </a:t>
                      </a:r>
                      <a:endParaRPr lang="en-US" altLang="en-US" sz="1400" b="1"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6368" y="785482"/>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3698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3.  </a:t>
            </a:r>
            <a:r>
              <a:rPr lang="zh-CN" altLang="en-US" sz="1600" b="1" dirty="0">
                <a:solidFill>
                  <a:srgbClr val="000000"/>
                </a:solidFill>
                <a:latin typeface="微软雅黑" pitchFamily="34" charset="-122"/>
                <a:ea typeface="微软雅黑" pitchFamily="34" charset="-122"/>
              </a:rPr>
              <a:t>开发进度、手续进度</a:t>
            </a:r>
            <a:endParaRPr lang="zh-CN" altLang="en-US" sz="1600" b="1" dirty="0">
              <a:solidFill>
                <a:srgbClr val="000000"/>
              </a:solidFill>
              <a:latin typeface="微软雅黑" pitchFamily="34" charset="-122"/>
              <a:ea typeface="微软雅黑" pitchFamily="34" charset="-122"/>
            </a:endParaRPr>
          </a:p>
        </p:txBody>
      </p:sp>
      <p:sp>
        <p:nvSpPr>
          <p:cNvPr id="4" name="标题 1"/>
          <p:cNvSpPr txBox="1"/>
          <p:nvPr/>
        </p:nvSpPr>
        <p:spPr>
          <a:xfrm>
            <a:off x="636905" y="1226185"/>
            <a:ext cx="10850880" cy="49212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accent1">
                    <a:lumMod val="75000"/>
                  </a:schemeClr>
                </a:solidFill>
                <a:latin typeface="+mj-lt"/>
                <a:ea typeface="+mj-ea"/>
                <a:cs typeface="+mj-cs"/>
              </a:defRPr>
            </a:lvl1pPr>
          </a:lstStyle>
          <a:p>
            <a:pPr>
              <a:lnSpc>
                <a:spcPct val="150000"/>
              </a:lnSpc>
            </a:pPr>
            <a:r>
              <a:rPr lang="en-US" altLang="zh-CN" sz="1800" dirty="0">
                <a:solidFill>
                  <a:schemeClr val="tx1"/>
                </a:solidFill>
              </a:rPr>
              <a:t>2019</a:t>
            </a:r>
            <a:r>
              <a:rPr lang="zh-CN" altLang="en-US" sz="1800" dirty="0">
                <a:solidFill>
                  <a:schemeClr val="tx1"/>
                </a:solidFill>
              </a:rPr>
              <a:t>年开发计划</a:t>
            </a:r>
            <a:endParaRPr lang="zh-CN" altLang="en-US" sz="1800" dirty="0">
              <a:solidFill>
                <a:schemeClr val="tx1"/>
              </a:solidFill>
            </a:endParaRPr>
          </a:p>
        </p:txBody>
      </p:sp>
      <p:sp>
        <p:nvSpPr>
          <p:cNvPr id="2" name="矩形 1"/>
          <p:cNvSpPr/>
          <p:nvPr/>
        </p:nvSpPr>
        <p:spPr>
          <a:xfrm>
            <a:off x="267335" y="1663700"/>
            <a:ext cx="10912475" cy="583565"/>
          </a:xfrm>
          <a:prstGeom prst="rect">
            <a:avLst/>
          </a:prstGeom>
        </p:spPr>
        <p:txBody>
          <a:bodyPr wrap="square">
            <a:spAutoFit/>
          </a:bodyPr>
          <a:lstStyle/>
          <a:p>
            <a:pPr marL="342900" lvl="1" indent="0">
              <a:spcBef>
                <a:spcPct val="0"/>
              </a:spcBef>
              <a:buNone/>
            </a:pPr>
            <a:r>
              <a:rPr lang="zh-CN" altLang="en-US" sz="1600" dirty="0">
                <a:latin typeface="仿宋_GB2312" pitchFamily="49" charset="-122"/>
                <a:ea typeface="仿宋_GB2312" pitchFamily="49" charset="-122"/>
              </a:rPr>
              <a:t>泰安事业部所有项目总建筑面积</a:t>
            </a:r>
            <a:r>
              <a:rPr lang="en-US" altLang="zh-CN" sz="1600" dirty="0">
                <a:latin typeface="仿宋_GB2312" pitchFamily="49" charset="-122"/>
                <a:ea typeface="仿宋_GB2312" pitchFamily="49" charset="-122"/>
              </a:rPr>
              <a:t>59.47</a:t>
            </a:r>
            <a:r>
              <a:rPr lang="zh-CN" altLang="en-US" sz="1600" dirty="0">
                <a:latin typeface="仿宋_GB2312" pitchFamily="49" charset="-122"/>
                <a:ea typeface="仿宋_GB2312" pitchFamily="49" charset="-122"/>
              </a:rPr>
              <a:t>万平，已开工</a:t>
            </a:r>
            <a:r>
              <a:rPr lang="en-US" altLang="zh-CN" sz="1600" dirty="0">
                <a:latin typeface="仿宋_GB2312" pitchFamily="49" charset="-122"/>
                <a:ea typeface="仿宋_GB2312" pitchFamily="49" charset="-122"/>
              </a:rPr>
              <a:t>23.73</a:t>
            </a:r>
            <a:r>
              <a:rPr lang="zh-CN" altLang="en-US" sz="1600" dirty="0">
                <a:latin typeface="仿宋_GB2312" pitchFamily="49" charset="-122"/>
                <a:ea typeface="仿宋_GB2312" pitchFamily="49" charset="-122"/>
              </a:rPr>
              <a:t>万平；</a:t>
            </a:r>
            <a:r>
              <a:rPr lang="en-US" altLang="zh-CN" sz="1600" dirty="0">
                <a:latin typeface="仿宋_GB2312" pitchFamily="49" charset="-122"/>
                <a:ea typeface="仿宋_GB2312" pitchFamily="49" charset="-122"/>
              </a:rPr>
              <a:t>2019</a:t>
            </a:r>
            <a:r>
              <a:rPr lang="zh-CN" altLang="en-US" sz="1600" dirty="0">
                <a:latin typeface="仿宋_GB2312" pitchFamily="49" charset="-122"/>
                <a:ea typeface="仿宋_GB2312" pitchFamily="49" charset="-122"/>
              </a:rPr>
              <a:t>年计划新开工面积</a:t>
            </a:r>
            <a:r>
              <a:rPr lang="en-US" altLang="zh-CN" sz="1600" dirty="0">
                <a:latin typeface="仿宋_GB2312" pitchFamily="49" charset="-122"/>
                <a:ea typeface="仿宋_GB2312" pitchFamily="49" charset="-122"/>
              </a:rPr>
              <a:t>35.74</a:t>
            </a:r>
            <a:r>
              <a:rPr lang="zh-CN" altLang="en-US" sz="1600" dirty="0">
                <a:latin typeface="仿宋_GB2312" pitchFamily="49" charset="-122"/>
                <a:ea typeface="仿宋_GB2312" pitchFamily="49" charset="-122"/>
              </a:rPr>
              <a:t>万平方米、计划竣工</a:t>
            </a:r>
            <a:r>
              <a:rPr lang="en-US" altLang="zh-CN" sz="1600" dirty="0">
                <a:latin typeface="仿宋_GB2312" pitchFamily="49" charset="-122"/>
                <a:ea typeface="仿宋_GB2312" pitchFamily="49" charset="-122"/>
              </a:rPr>
              <a:t>7.91</a:t>
            </a:r>
            <a:r>
              <a:rPr lang="zh-CN" altLang="en-US" sz="1600" dirty="0">
                <a:latin typeface="仿宋_GB2312" pitchFamily="49" charset="-122"/>
                <a:ea typeface="仿宋_GB2312" pitchFamily="49" charset="-122"/>
              </a:rPr>
              <a:t>万平方米。</a:t>
            </a:r>
            <a:endParaRPr lang="zh-CN" altLang="en-US" sz="1600" dirty="0">
              <a:latin typeface="仿宋_GB2312" pitchFamily="49" charset="-122"/>
              <a:ea typeface="仿宋_GB2312" pitchFamily="49" charset="-122"/>
            </a:endParaRPr>
          </a:p>
        </p:txBody>
      </p:sp>
      <p:graphicFrame>
        <p:nvGraphicFramePr>
          <p:cNvPr id="3" name="表格 2"/>
          <p:cNvGraphicFramePr>
            <a:graphicFrameLocks noGrp="1"/>
          </p:cNvGraphicFramePr>
          <p:nvPr/>
        </p:nvGraphicFramePr>
        <p:xfrm>
          <a:off x="575453" y="2247306"/>
          <a:ext cx="10912475" cy="3359004"/>
        </p:xfrm>
        <a:graphic>
          <a:graphicData uri="http://schemas.openxmlformats.org/drawingml/2006/table">
            <a:tbl>
              <a:tblPr/>
              <a:tblGrid>
                <a:gridCol w="797560"/>
                <a:gridCol w="1864360"/>
                <a:gridCol w="1221740"/>
                <a:gridCol w="1681480"/>
                <a:gridCol w="1611630"/>
                <a:gridCol w="1291590"/>
                <a:gridCol w="1248410"/>
                <a:gridCol w="1195705"/>
              </a:tblGrid>
              <a:tr h="962514">
                <a:tc>
                  <a:txBody>
                    <a:bodyPr/>
                    <a:lstStyle/>
                    <a:p>
                      <a:pPr marL="0" algn="ctr" defTabSz="914400" rtl="0" eaLnBrk="1" fontAlgn="ctr" latinLnBrk="0" hangingPunct="1">
                        <a:buNone/>
                      </a:pPr>
                      <a:r>
                        <a:rPr lang="zh-CN" altLang="en-US" sz="1400" b="1" i="0" u="none" strike="noStrike" kern="1200" dirty="0">
                          <a:solidFill>
                            <a:srgbClr val="FFFFFF"/>
                          </a:solidFill>
                          <a:effectLst/>
                          <a:latin typeface="微软雅黑" pitchFamily="34" charset="-122"/>
                          <a:ea typeface="微软雅黑" pitchFamily="34" charset="-122"/>
                          <a:cs typeface="+mn-cs"/>
                        </a:rPr>
                        <a:t>事业部</a:t>
                      </a:r>
                      <a:endParaRPr lang="zh-CN" altLang="en-US" sz="1400" b="1" i="0" u="none" strike="noStrike" kern="1200" dirty="0">
                        <a:solidFill>
                          <a:srgbClr val="FFFFFF"/>
                        </a:solidFill>
                        <a:effectLst/>
                        <a:latin typeface="微软雅黑" pitchFamily="34" charset="-122"/>
                        <a:ea typeface="微软雅黑" pitchFamily="34" charset="-122"/>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项目名称</a:t>
                      </a:r>
                      <a:endParaRPr lang="zh-CN" altLang="en-US" sz="1400" b="1" i="0" u="none" strike="noStrike" kern="1200" dirty="0">
                        <a:solidFill>
                          <a:srgbClr val="FFFFFF"/>
                        </a:solidFill>
                        <a:effectLst/>
                        <a:latin typeface="微软雅黑" pitchFamily="34" charset="-122"/>
                        <a:ea typeface="微软雅黑" pitchFamily="34" charset="-122"/>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总建面</a:t>
                      </a:r>
                      <a:endParaRPr lang="zh-CN" altLang="en-US" sz="1400" b="1" i="0" u="none" strike="noStrike" kern="1200" dirty="0">
                        <a:solidFill>
                          <a:srgbClr val="FFFFFF"/>
                        </a:solidFill>
                        <a:effectLst/>
                        <a:latin typeface="微软雅黑" pitchFamily="34" charset="-122"/>
                        <a:ea typeface="微软雅黑" pitchFamily="34" charset="-122"/>
                        <a:cs typeface="+mn-cs"/>
                      </a:endParaRPr>
                    </a:p>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（万平）</a:t>
                      </a:r>
                      <a:endParaRPr lang="zh-CN" altLang="en-US" sz="1400" b="1" i="0" u="none" strike="noStrike" kern="1200" dirty="0">
                        <a:solidFill>
                          <a:srgbClr val="FFFFFF"/>
                        </a:solidFill>
                        <a:effectLst/>
                        <a:latin typeface="微软雅黑" pitchFamily="34" charset="-122"/>
                        <a:ea typeface="微软雅黑" pitchFamily="34" charset="-122"/>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截止</a:t>
                      </a:r>
                      <a:r>
                        <a:rPr lang="en-US" altLang="zh-CN" sz="1400" b="1" i="0" u="none" strike="noStrike" kern="1200" dirty="0">
                          <a:solidFill>
                            <a:srgbClr val="FFFFFF"/>
                          </a:solidFill>
                          <a:effectLst/>
                          <a:latin typeface="微软雅黑" pitchFamily="34" charset="-122"/>
                          <a:ea typeface="微软雅黑" pitchFamily="34" charset="-122"/>
                          <a:cs typeface="+mn-cs"/>
                        </a:rPr>
                        <a:t>2018</a:t>
                      </a:r>
                      <a:r>
                        <a:rPr lang="zh-CN" altLang="en-US" sz="1400" b="1" i="0" u="none" strike="noStrike" kern="1200" dirty="0">
                          <a:solidFill>
                            <a:srgbClr val="FFFFFF"/>
                          </a:solidFill>
                          <a:effectLst/>
                          <a:latin typeface="微软雅黑" pitchFamily="34" charset="-122"/>
                          <a:ea typeface="微软雅黑" pitchFamily="34" charset="-122"/>
                          <a:cs typeface="+mn-cs"/>
                        </a:rPr>
                        <a:t>年底累计开工面积</a:t>
                      </a:r>
                      <a:endParaRPr lang="en-US" altLang="zh-CN" sz="1400" b="1" i="0" u="none" strike="noStrike" kern="1200" dirty="0">
                        <a:solidFill>
                          <a:srgbClr val="FFFFFF"/>
                        </a:solidFill>
                        <a:effectLst/>
                        <a:latin typeface="微软雅黑" pitchFamily="34" charset="-122"/>
                        <a:ea typeface="微软雅黑" pitchFamily="34" charset="-122"/>
                        <a:cs typeface="+mn-cs"/>
                      </a:endParaRPr>
                    </a:p>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（万平）</a:t>
                      </a:r>
                      <a:endParaRPr lang="zh-CN" altLang="en-US" sz="1400" b="1" i="0" u="none" strike="noStrike" kern="1200" dirty="0">
                        <a:solidFill>
                          <a:srgbClr val="FFFFFF"/>
                        </a:solidFill>
                        <a:effectLst/>
                        <a:latin typeface="微软雅黑" pitchFamily="34" charset="-122"/>
                        <a:ea typeface="微软雅黑" pitchFamily="34" charset="-122"/>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截止</a:t>
                      </a:r>
                      <a:r>
                        <a:rPr lang="en-US" altLang="zh-CN" sz="1400" b="1" i="0" u="none" strike="noStrike" kern="1200" dirty="0">
                          <a:solidFill>
                            <a:srgbClr val="FFFFFF"/>
                          </a:solidFill>
                          <a:effectLst/>
                          <a:latin typeface="微软雅黑" pitchFamily="34" charset="-122"/>
                          <a:ea typeface="微软雅黑" pitchFamily="34" charset="-122"/>
                          <a:cs typeface="+mn-cs"/>
                        </a:rPr>
                        <a:t>2018</a:t>
                      </a:r>
                      <a:r>
                        <a:rPr lang="zh-CN" altLang="en-US" sz="1400" b="1" i="0" u="none" strike="noStrike" kern="1200" dirty="0">
                          <a:solidFill>
                            <a:srgbClr val="FFFFFF"/>
                          </a:solidFill>
                          <a:effectLst/>
                          <a:latin typeface="微软雅黑" pitchFamily="34" charset="-122"/>
                          <a:ea typeface="微软雅黑" pitchFamily="34" charset="-122"/>
                          <a:cs typeface="+mn-cs"/>
                        </a:rPr>
                        <a:t>年底累计竣工面积</a:t>
                      </a:r>
                      <a:endParaRPr lang="en-US" altLang="zh-CN" sz="1400" b="1" i="0" u="none" strike="noStrike" kern="1200" dirty="0">
                        <a:solidFill>
                          <a:srgbClr val="FFFFFF"/>
                        </a:solidFill>
                        <a:effectLst/>
                        <a:latin typeface="微软雅黑" pitchFamily="34" charset="-122"/>
                        <a:ea typeface="微软雅黑" pitchFamily="34" charset="-122"/>
                        <a:cs typeface="+mn-cs"/>
                      </a:endParaRPr>
                    </a:p>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（万平）</a:t>
                      </a:r>
                      <a:endParaRPr lang="zh-CN" altLang="en-US" sz="1400" b="1" i="0" u="none" strike="noStrike" kern="1200" dirty="0">
                        <a:solidFill>
                          <a:srgbClr val="FFFFFF"/>
                        </a:solidFill>
                        <a:effectLst/>
                        <a:latin typeface="微软雅黑" pitchFamily="34" charset="-122"/>
                        <a:ea typeface="微软雅黑" pitchFamily="34" charset="-122"/>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en-US" altLang="zh-CN" sz="1400" b="1" i="0" u="none" strike="noStrike" kern="1200" dirty="0">
                          <a:solidFill>
                            <a:srgbClr val="FFFFFF"/>
                          </a:solidFill>
                          <a:effectLst/>
                          <a:latin typeface="微软雅黑" pitchFamily="34" charset="-122"/>
                          <a:ea typeface="微软雅黑" pitchFamily="34" charset="-122"/>
                          <a:cs typeface="+mn-cs"/>
                        </a:rPr>
                        <a:t>2019</a:t>
                      </a:r>
                      <a:r>
                        <a:rPr lang="zh-CN" altLang="en-US" sz="1400" b="1" i="0" u="none" strike="noStrike" kern="1200" dirty="0">
                          <a:solidFill>
                            <a:srgbClr val="FFFFFF"/>
                          </a:solidFill>
                          <a:effectLst/>
                          <a:latin typeface="微软雅黑" pitchFamily="34" charset="-122"/>
                          <a:ea typeface="微软雅黑" pitchFamily="34" charset="-122"/>
                          <a:cs typeface="+mn-cs"/>
                        </a:rPr>
                        <a:t>年当年</a:t>
                      </a:r>
                      <a:endParaRPr lang="en-US" altLang="zh-CN" sz="1400" b="1" i="0" u="none" strike="noStrike" kern="1200" dirty="0">
                        <a:solidFill>
                          <a:srgbClr val="FFFFFF"/>
                        </a:solidFill>
                        <a:effectLst/>
                        <a:latin typeface="微软雅黑" pitchFamily="34" charset="-122"/>
                        <a:ea typeface="微软雅黑" pitchFamily="34" charset="-122"/>
                        <a:cs typeface="+mn-cs"/>
                      </a:endParaRPr>
                    </a:p>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开工面积</a:t>
                      </a:r>
                      <a:endParaRPr lang="en-US" altLang="zh-CN" sz="1400" b="1" i="0" u="none" strike="noStrike" kern="1200" dirty="0">
                        <a:solidFill>
                          <a:srgbClr val="FFFFFF"/>
                        </a:solidFill>
                        <a:effectLst/>
                        <a:latin typeface="微软雅黑" pitchFamily="34" charset="-122"/>
                        <a:ea typeface="微软雅黑" pitchFamily="34" charset="-122"/>
                        <a:cs typeface="+mn-cs"/>
                      </a:endParaRPr>
                    </a:p>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（万平）</a:t>
                      </a:r>
                      <a:endParaRPr lang="zh-CN" altLang="en-US" sz="1400" b="1" i="0" u="none" strike="noStrike" kern="1200" dirty="0">
                        <a:solidFill>
                          <a:srgbClr val="FFFFFF"/>
                        </a:solidFill>
                        <a:effectLst/>
                        <a:latin typeface="微软雅黑" pitchFamily="34" charset="-122"/>
                        <a:ea typeface="微软雅黑" pitchFamily="34" charset="-122"/>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en-US" altLang="zh-CN" sz="1400" b="1" i="0" u="none" strike="noStrike" kern="1200" dirty="0">
                          <a:solidFill>
                            <a:srgbClr val="FFFFFF"/>
                          </a:solidFill>
                          <a:effectLst/>
                          <a:latin typeface="微软雅黑" pitchFamily="34" charset="-122"/>
                          <a:ea typeface="微软雅黑" pitchFamily="34" charset="-122"/>
                          <a:cs typeface="+mn-cs"/>
                        </a:rPr>
                        <a:t>2019</a:t>
                      </a:r>
                      <a:r>
                        <a:rPr lang="zh-CN" altLang="en-US" sz="1400" b="1" i="0" u="none" strike="noStrike" kern="1200" dirty="0">
                          <a:solidFill>
                            <a:srgbClr val="FFFFFF"/>
                          </a:solidFill>
                          <a:effectLst/>
                          <a:latin typeface="微软雅黑" pitchFamily="34" charset="-122"/>
                          <a:ea typeface="微软雅黑" pitchFamily="34" charset="-122"/>
                          <a:cs typeface="+mn-cs"/>
                        </a:rPr>
                        <a:t>年当年</a:t>
                      </a:r>
                      <a:endParaRPr lang="en-US" altLang="zh-CN" sz="1400" b="1" i="0" u="none" strike="noStrike" kern="1200" dirty="0">
                        <a:solidFill>
                          <a:srgbClr val="FFFFFF"/>
                        </a:solidFill>
                        <a:effectLst/>
                        <a:latin typeface="微软雅黑" pitchFamily="34" charset="-122"/>
                        <a:ea typeface="微软雅黑" pitchFamily="34" charset="-122"/>
                        <a:cs typeface="+mn-cs"/>
                      </a:endParaRPr>
                    </a:p>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竣工面积 </a:t>
                      </a:r>
                      <a:endParaRPr lang="en-US" altLang="zh-CN" sz="1400" b="1" i="0" u="none" strike="noStrike" kern="1200" dirty="0">
                        <a:solidFill>
                          <a:srgbClr val="FFFFFF"/>
                        </a:solidFill>
                        <a:effectLst/>
                        <a:latin typeface="微软雅黑" pitchFamily="34" charset="-122"/>
                        <a:ea typeface="微软雅黑" pitchFamily="34" charset="-122"/>
                        <a:cs typeface="+mn-cs"/>
                      </a:endParaRPr>
                    </a:p>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（万平）  </a:t>
                      </a:r>
                      <a:endParaRPr lang="en-US" altLang="zh-CN" sz="1400" b="1" i="0" u="none" strike="noStrike" kern="1200" dirty="0">
                        <a:solidFill>
                          <a:srgbClr val="FFFFFF"/>
                        </a:solidFill>
                        <a:effectLst/>
                        <a:latin typeface="微软雅黑" pitchFamily="34" charset="-122"/>
                        <a:ea typeface="微软雅黑" pitchFamily="34" charset="-122"/>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en-US" altLang="zh-CN" sz="1400" b="1" i="0" u="none" strike="noStrike" kern="1200" dirty="0">
                          <a:solidFill>
                            <a:srgbClr val="FFFFFF"/>
                          </a:solidFill>
                          <a:effectLst/>
                          <a:latin typeface="微软雅黑" pitchFamily="34" charset="-122"/>
                          <a:ea typeface="微软雅黑" pitchFamily="34" charset="-122"/>
                          <a:cs typeface="+mn-cs"/>
                        </a:rPr>
                        <a:t>2019</a:t>
                      </a:r>
                      <a:r>
                        <a:rPr lang="zh-CN" altLang="en-US" sz="1400" b="1" i="0" u="none" strike="noStrike" kern="1200" dirty="0">
                          <a:solidFill>
                            <a:srgbClr val="FFFFFF"/>
                          </a:solidFill>
                          <a:effectLst/>
                          <a:latin typeface="微软雅黑" pitchFamily="34" charset="-122"/>
                          <a:ea typeface="微软雅黑" pitchFamily="34" charset="-122"/>
                          <a:cs typeface="+mn-cs"/>
                        </a:rPr>
                        <a:t>年当年</a:t>
                      </a:r>
                      <a:endParaRPr lang="en-US" altLang="zh-CN" sz="1400" b="1" i="0" u="none" strike="noStrike" kern="1200" dirty="0">
                        <a:solidFill>
                          <a:srgbClr val="FFFFFF"/>
                        </a:solidFill>
                        <a:effectLst/>
                        <a:latin typeface="微软雅黑" pitchFamily="34" charset="-122"/>
                        <a:ea typeface="微软雅黑" pitchFamily="34" charset="-122"/>
                        <a:cs typeface="+mn-cs"/>
                      </a:endParaRPr>
                    </a:p>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在建面积</a:t>
                      </a:r>
                      <a:endParaRPr lang="en-US" altLang="zh-CN" sz="1400" b="1" i="0" u="none" strike="noStrike" kern="1200" dirty="0">
                        <a:solidFill>
                          <a:srgbClr val="FFFFFF"/>
                        </a:solidFill>
                        <a:effectLst/>
                        <a:latin typeface="微软雅黑" pitchFamily="34" charset="-122"/>
                        <a:ea typeface="微软雅黑" pitchFamily="34" charset="-122"/>
                        <a:cs typeface="+mn-cs"/>
                      </a:endParaRPr>
                    </a:p>
                    <a:p>
                      <a:pPr marL="0" algn="ctr" defTabSz="914400" rtl="0" eaLnBrk="1" fontAlgn="ctr" latinLnBrk="0" hangingPunct="1"/>
                      <a:r>
                        <a:rPr lang="zh-CN" altLang="en-US" sz="1400" b="1" i="0" u="none" strike="noStrike" kern="1200" dirty="0">
                          <a:solidFill>
                            <a:srgbClr val="FFFFFF"/>
                          </a:solidFill>
                          <a:effectLst/>
                          <a:latin typeface="微软雅黑" pitchFamily="34" charset="-122"/>
                          <a:ea typeface="微软雅黑" pitchFamily="34" charset="-122"/>
                          <a:cs typeface="+mn-cs"/>
                        </a:rPr>
                        <a:t>（万平）</a:t>
                      </a:r>
                      <a:endParaRPr lang="en-US" altLang="zh-CN" sz="1400" b="1" i="0" u="none" strike="noStrike" kern="1200" dirty="0">
                        <a:solidFill>
                          <a:srgbClr val="FFFFFF"/>
                        </a:solidFill>
                        <a:effectLst/>
                        <a:latin typeface="微软雅黑" pitchFamily="34" charset="-122"/>
                        <a:ea typeface="微软雅黑" pitchFamily="34" charset="-122"/>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638810">
                <a:tc rowSpan="5">
                  <a:txBody>
                    <a:bodyPr/>
                    <a:lstStyle/>
                    <a:p>
                      <a:pPr indent="0" algn="ctr">
                        <a:buNone/>
                      </a:pPr>
                      <a:r>
                        <a:rPr lang="zh-CN" altLang="en-US" sz="1600" b="1" dirty="0">
                          <a:solidFill>
                            <a:srgbClr val="000000"/>
                          </a:solidFill>
                          <a:latin typeface="微软雅黑" pitchFamily="34" charset="-122"/>
                        </a:rPr>
                        <a:t>泰安事业部</a:t>
                      </a:r>
                      <a:endParaRPr lang="zh-CN" altLang="en-US" sz="1600" b="1"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zh-CN" sz="1400" b="0" dirty="0">
                          <a:solidFill>
                            <a:srgbClr val="000000"/>
                          </a:solidFill>
                          <a:ea typeface="微软雅黑" pitchFamily="34" charset="-122"/>
                        </a:rPr>
                        <a:t>泰安国际城8、10地块</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23.98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4.83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4.83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19.14</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0.00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altLang="zh-CN" sz="1400" b="0" dirty="0">
                          <a:solidFill>
                            <a:srgbClr val="000000"/>
                          </a:solidFill>
                          <a:latin typeface="微软雅黑" pitchFamily="34" charset="-122"/>
                        </a:rPr>
                        <a:t>19.14</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r>
              <a:tr h="409575">
                <a:tc vMerge="1">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zh-CN" sz="1400" b="0" dirty="0">
                          <a:solidFill>
                            <a:srgbClr val="000000"/>
                          </a:solidFill>
                          <a:ea typeface="微软雅黑" pitchFamily="34" charset="-122"/>
                        </a:rPr>
                        <a:t>泰安国际城B15地块</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dirty="0">
                          <a:solidFill>
                            <a:srgbClr val="000000"/>
                          </a:solidFill>
                          <a:latin typeface="微软雅黑" pitchFamily="34" charset="-122"/>
                        </a:rPr>
                        <a:t>16.60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a:solidFill>
                            <a:srgbClr val="000000"/>
                          </a:solidFill>
                          <a:latin typeface="微软雅黑" pitchFamily="34" charset="-122"/>
                        </a:rPr>
                        <a:t>0.00 </a:t>
                      </a:r>
                      <a:endParaRPr lang="en-US" altLang="en-US" sz="1400" b="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dirty="0">
                          <a:solidFill>
                            <a:srgbClr val="000000"/>
                          </a:solidFill>
                          <a:latin typeface="微软雅黑" pitchFamily="34" charset="-122"/>
                        </a:rPr>
                        <a:t>0.00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0" dirty="0">
                          <a:solidFill>
                            <a:srgbClr val="000000"/>
                          </a:solidFill>
                          <a:latin typeface="微软雅黑" pitchFamily="34" charset="-122"/>
                        </a:rPr>
                        <a:t>16.60 </a:t>
                      </a:r>
                      <a:r>
                        <a:rPr lang="en-US" sz="1400" b="0" dirty="0">
                          <a:solidFill>
                            <a:srgbClr val="000000"/>
                          </a:solidFill>
                          <a:latin typeface="微软雅黑" pitchFamily="34" charset="-122"/>
                        </a:rPr>
                        <a:t>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dirty="0">
                          <a:solidFill>
                            <a:srgbClr val="000000"/>
                          </a:solidFill>
                          <a:latin typeface="微软雅黑" pitchFamily="34" charset="-122"/>
                        </a:rPr>
                        <a:t>0.00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altLang="zh-CN" sz="1400" b="0" dirty="0">
                          <a:solidFill>
                            <a:srgbClr val="000000"/>
                          </a:solidFill>
                          <a:latin typeface="微软雅黑" pitchFamily="34" charset="-122"/>
                        </a:rPr>
                        <a:t>16.60</a:t>
                      </a:r>
                      <a:r>
                        <a:rPr lang="en-US" sz="1400" b="0" dirty="0">
                          <a:solidFill>
                            <a:srgbClr val="000000"/>
                          </a:solidFill>
                          <a:latin typeface="微软雅黑" pitchFamily="34" charset="-122"/>
                        </a:rPr>
                        <a:t>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r>
              <a:tr h="496570">
                <a:tc vMerge="1">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zh-CN" sz="1400" b="0" dirty="0">
                          <a:solidFill>
                            <a:srgbClr val="000000"/>
                          </a:solidFill>
                          <a:ea typeface="微软雅黑" pitchFamily="34" charset="-122"/>
                        </a:rPr>
                        <a:t>泰安国际城2、4、6地块</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12.51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12.51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10.99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0.00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dirty="0">
                          <a:solidFill>
                            <a:srgbClr val="000000"/>
                          </a:solidFill>
                          <a:latin typeface="微软雅黑" pitchFamily="34" charset="-122"/>
                        </a:rPr>
                        <a:t>1.52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0">
                          <a:solidFill>
                            <a:srgbClr val="000000"/>
                          </a:solidFill>
                          <a:latin typeface="微软雅黑" pitchFamily="34" charset="-122"/>
                        </a:rPr>
                        <a:t>1.52 </a:t>
                      </a:r>
                      <a:endParaRPr lang="en-US" altLang="en-US" sz="1400" b="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r>
              <a:tr h="421005">
                <a:tc vMerge="1">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zh-CN" sz="1400" b="0" dirty="0">
                          <a:solidFill>
                            <a:srgbClr val="000000"/>
                          </a:solidFill>
                          <a:ea typeface="微软雅黑" pitchFamily="34" charset="-122"/>
                        </a:rPr>
                        <a:t>泰安国际城酒店</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dirty="0">
                          <a:solidFill>
                            <a:srgbClr val="000000"/>
                          </a:solidFill>
                          <a:latin typeface="微软雅黑" pitchFamily="34" charset="-122"/>
                        </a:rPr>
                        <a:t>6.39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dirty="0">
                          <a:solidFill>
                            <a:srgbClr val="000000"/>
                          </a:solidFill>
                          <a:latin typeface="微软雅黑" pitchFamily="34" charset="-122"/>
                        </a:rPr>
                        <a:t>6.39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a:solidFill>
                            <a:srgbClr val="000000"/>
                          </a:solidFill>
                          <a:latin typeface="微软雅黑" pitchFamily="34" charset="-122"/>
                        </a:rPr>
                        <a:t>0.00 </a:t>
                      </a:r>
                      <a:endParaRPr lang="en-US" altLang="en-US" sz="1400" b="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a:solidFill>
                            <a:srgbClr val="000000"/>
                          </a:solidFill>
                          <a:latin typeface="微软雅黑" pitchFamily="34" charset="-122"/>
                        </a:rPr>
                        <a:t>0.00 </a:t>
                      </a:r>
                      <a:endParaRPr lang="en-US" altLang="en-US" sz="1400" b="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dirty="0">
                          <a:solidFill>
                            <a:srgbClr val="000000"/>
                          </a:solidFill>
                          <a:latin typeface="微软雅黑" pitchFamily="34" charset="-122"/>
                        </a:rPr>
                        <a:t>6.39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en-US" sz="1400" b="0" dirty="0">
                          <a:solidFill>
                            <a:srgbClr val="000000"/>
                          </a:solidFill>
                          <a:latin typeface="微软雅黑" pitchFamily="34" charset="-122"/>
                        </a:rPr>
                        <a:t>6.39 </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r>
              <a:tr h="408940">
                <a:tc vMerge="1">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zh-CN" altLang="en-US" sz="1400" b="1" dirty="0">
                          <a:solidFill>
                            <a:srgbClr val="000000"/>
                          </a:solidFill>
                          <a:latin typeface="微软雅黑" pitchFamily="34" charset="-122"/>
                        </a:rPr>
                        <a:t>合计</a:t>
                      </a:r>
                      <a:endParaRPr lang="zh-CN" altLang="en-US" sz="1400" b="1"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1">
                          <a:solidFill>
                            <a:srgbClr val="000000"/>
                          </a:solidFill>
                          <a:latin typeface="微软雅黑" pitchFamily="34" charset="-122"/>
                        </a:rPr>
                        <a:t>59.47 </a:t>
                      </a:r>
                      <a:endParaRPr lang="en-US" altLang="en-US" sz="1400" b="1">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1" dirty="0">
                          <a:solidFill>
                            <a:srgbClr val="000000"/>
                          </a:solidFill>
                          <a:latin typeface="微软雅黑" pitchFamily="34" charset="-122"/>
                        </a:rPr>
                        <a:t>23.73 </a:t>
                      </a:r>
                      <a:endParaRPr lang="en-US" altLang="en-US" sz="1400" b="1"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1" dirty="0">
                          <a:solidFill>
                            <a:srgbClr val="000000"/>
                          </a:solidFill>
                          <a:latin typeface="微软雅黑" pitchFamily="34" charset="-122"/>
                        </a:rPr>
                        <a:t>15.82 </a:t>
                      </a:r>
                      <a:endParaRPr lang="en-US" altLang="en-US" sz="1400" b="1"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1" dirty="0">
                          <a:solidFill>
                            <a:srgbClr val="000000"/>
                          </a:solidFill>
                          <a:latin typeface="微软雅黑" pitchFamily="34" charset="-122"/>
                        </a:rPr>
                        <a:t>35.74 </a:t>
                      </a:r>
                      <a:endParaRPr lang="en-US" altLang="en-US" sz="1400" b="1"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1" dirty="0">
                          <a:solidFill>
                            <a:srgbClr val="000000"/>
                          </a:solidFill>
                          <a:latin typeface="微软雅黑" pitchFamily="34" charset="-122"/>
                        </a:rPr>
                        <a:t>7.91 </a:t>
                      </a:r>
                      <a:endParaRPr lang="en-US" altLang="en-US" sz="1400" b="1"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en-US" sz="1400" b="1" dirty="0">
                          <a:solidFill>
                            <a:srgbClr val="000000"/>
                          </a:solidFill>
                          <a:latin typeface="微软雅黑" pitchFamily="34" charset="-122"/>
                        </a:rPr>
                        <a:t>43.65 </a:t>
                      </a:r>
                      <a:endParaRPr lang="en-US" altLang="en-US" sz="1400" b="1"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6368" y="785482"/>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36980" y="105020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3.  </a:t>
            </a:r>
            <a:r>
              <a:rPr lang="zh-CN" altLang="en-US" sz="1600" b="1" dirty="0">
                <a:solidFill>
                  <a:srgbClr val="000000"/>
                </a:solidFill>
                <a:latin typeface="微软雅黑" pitchFamily="34" charset="-122"/>
                <a:ea typeface="微软雅黑" pitchFamily="34" charset="-122"/>
              </a:rPr>
              <a:t>开发进度、手续进度</a:t>
            </a:r>
            <a:endParaRPr lang="zh-CN" altLang="en-US" sz="1600" b="1" dirty="0">
              <a:solidFill>
                <a:srgbClr val="000000"/>
              </a:solidFill>
              <a:latin typeface="微软雅黑" pitchFamily="34" charset="-122"/>
              <a:ea typeface="微软雅黑" pitchFamily="34" charset="-122"/>
            </a:endParaRPr>
          </a:p>
        </p:txBody>
      </p:sp>
      <p:sp>
        <p:nvSpPr>
          <p:cNvPr id="2" name="文本框 1"/>
          <p:cNvSpPr txBox="1"/>
          <p:nvPr/>
        </p:nvSpPr>
        <p:spPr>
          <a:xfrm>
            <a:off x="653415" y="1386205"/>
            <a:ext cx="2240280" cy="368300"/>
          </a:xfrm>
          <a:prstGeom prst="rect">
            <a:avLst/>
          </a:prstGeom>
          <a:noFill/>
        </p:spPr>
        <p:txBody>
          <a:bodyPr wrap="none" rtlCol="0" anchor="t">
            <a:spAutoFit/>
          </a:bodyPr>
          <a:lstStyle/>
          <a:p>
            <a:r>
              <a:rPr lang="en-US" altLang="zh-CN" dirty="0">
                <a:sym typeface="+mn-ea"/>
              </a:rPr>
              <a:t>2019</a:t>
            </a:r>
            <a:r>
              <a:rPr lang="zh-CN" altLang="en-US" dirty="0">
                <a:sym typeface="+mn-ea"/>
              </a:rPr>
              <a:t>年竣工计划明细</a:t>
            </a:r>
            <a:endParaRPr lang="zh-CN" altLang="en-US"/>
          </a:p>
        </p:txBody>
      </p:sp>
      <p:sp>
        <p:nvSpPr>
          <p:cNvPr id="7" name="矩形 6"/>
          <p:cNvSpPr/>
          <p:nvPr/>
        </p:nvSpPr>
        <p:spPr>
          <a:xfrm>
            <a:off x="715644" y="1742866"/>
            <a:ext cx="10112805" cy="583565"/>
          </a:xfrm>
          <a:prstGeom prst="rect">
            <a:avLst/>
          </a:prstGeom>
        </p:spPr>
        <p:txBody>
          <a:bodyPr wrap="square">
            <a:spAutoFit/>
          </a:bodyPr>
          <a:lstStyle/>
          <a:p>
            <a:pPr algn="l" fontAlgn="ctr"/>
            <a:r>
              <a:rPr lang="zh-CN" altLang="en-US" sz="1600" dirty="0">
                <a:latin typeface="仿宋_GB2312" pitchFamily="49" charset="-122"/>
                <a:ea typeface="仿宋_GB2312" pitchFamily="49" charset="-122"/>
              </a:rPr>
              <a:t>竣工项目为</a:t>
            </a:r>
            <a:r>
              <a:rPr lang="en-US" altLang="zh-CN" sz="1600" dirty="0">
                <a:latin typeface="仿宋_GB2312" pitchFamily="49" charset="-122"/>
                <a:ea typeface="仿宋_GB2312" pitchFamily="49" charset="-122"/>
              </a:rPr>
              <a:t>B02</a:t>
            </a:r>
            <a:r>
              <a:rPr lang="zh-CN" altLang="en-US" sz="1600" dirty="0">
                <a:latin typeface="仿宋_GB2312" pitchFamily="49" charset="-122"/>
                <a:ea typeface="仿宋_GB2312" pitchFamily="49" charset="-122"/>
              </a:rPr>
              <a:t>、</a:t>
            </a:r>
            <a:r>
              <a:rPr lang="en-US" altLang="zh-CN" sz="1600" dirty="0">
                <a:latin typeface="仿宋_GB2312" pitchFamily="49" charset="-122"/>
                <a:ea typeface="仿宋_GB2312" pitchFamily="49" charset="-122"/>
              </a:rPr>
              <a:t>06</a:t>
            </a:r>
            <a:r>
              <a:rPr lang="zh-CN" altLang="en-US" sz="1600" dirty="0">
                <a:latin typeface="仿宋_GB2312" pitchFamily="49" charset="-122"/>
                <a:ea typeface="仿宋_GB2312" pitchFamily="49" charset="-122"/>
              </a:rPr>
              <a:t>地块商墅和</a:t>
            </a:r>
            <a:r>
              <a:rPr lang="en-US" altLang="zh-CN" sz="1600" dirty="0">
                <a:latin typeface="仿宋_GB2312" pitchFamily="49" charset="-122"/>
                <a:ea typeface="仿宋_GB2312" pitchFamily="49" charset="-122"/>
              </a:rPr>
              <a:t>C02</a:t>
            </a:r>
            <a:r>
              <a:rPr lang="zh-CN" altLang="en-US" sz="1600" dirty="0">
                <a:latin typeface="仿宋_GB2312" pitchFamily="49" charset="-122"/>
                <a:ea typeface="仿宋_GB2312" pitchFamily="49" charset="-122"/>
              </a:rPr>
              <a:t>酒店；开工分期均为一期；楼栋</a:t>
            </a:r>
            <a:r>
              <a:rPr lang="en-US" altLang="zh-CN" sz="1400" dirty="0">
                <a:solidFill>
                  <a:srgbClr val="000000"/>
                </a:solidFill>
                <a:latin typeface="微软雅黑" pitchFamily="34" charset="-122"/>
                <a:ea typeface="微软雅黑" pitchFamily="34" charset="-122"/>
              </a:rPr>
              <a:t>B02-G3~G7、B06-D1~D7</a:t>
            </a:r>
            <a:r>
              <a:rPr lang="zh-CN" altLang="en-US" sz="1400" dirty="0">
                <a:solidFill>
                  <a:srgbClr val="000000"/>
                </a:solidFill>
                <a:latin typeface="微软雅黑" pitchFamily="34" charset="-122"/>
                <a:ea typeface="微软雅黑" pitchFamily="34" charset="-122"/>
              </a:rPr>
              <a:t>、</a:t>
            </a:r>
            <a:r>
              <a:rPr lang="en-US" altLang="zh-CN" sz="1400" dirty="0">
                <a:solidFill>
                  <a:srgbClr val="000000"/>
                </a:solidFill>
                <a:latin typeface="微软雅黑" pitchFamily="34" charset="-122"/>
                <a:ea typeface="微软雅黑" pitchFamily="34" charset="-122"/>
              </a:rPr>
              <a:t>C02</a:t>
            </a:r>
            <a:r>
              <a:rPr lang="zh-CN" altLang="en-US" sz="1400" dirty="0">
                <a:solidFill>
                  <a:srgbClr val="000000"/>
                </a:solidFill>
                <a:latin typeface="微软雅黑" pitchFamily="34" charset="-122"/>
                <a:ea typeface="微软雅黑" pitchFamily="34" charset="-122"/>
              </a:rPr>
              <a:t>酒店</a:t>
            </a:r>
            <a:r>
              <a:rPr lang="zh-CN" altLang="en-US" sz="1600" dirty="0">
                <a:latin typeface="微软雅黑" pitchFamily="34" charset="-122"/>
                <a:ea typeface="微软雅黑" pitchFamily="34" charset="-122"/>
              </a:rPr>
              <a:t>；总</a:t>
            </a:r>
            <a:r>
              <a:rPr lang="zh-CN" altLang="en-US" sz="1600" dirty="0">
                <a:latin typeface="仿宋_GB2312" pitchFamily="49" charset="-122"/>
                <a:ea typeface="仿宋_GB2312" pitchFamily="49" charset="-122"/>
              </a:rPr>
              <a:t>面积</a:t>
            </a:r>
            <a:r>
              <a:rPr lang="en-US" altLang="zh-CN" sz="1600" dirty="0">
                <a:latin typeface="仿宋_GB2312" pitchFamily="49" charset="-122"/>
                <a:ea typeface="仿宋_GB2312" pitchFamily="49" charset="-122"/>
              </a:rPr>
              <a:t>7.91</a:t>
            </a:r>
            <a:r>
              <a:rPr lang="zh-CN" altLang="en-US" sz="1600" dirty="0">
                <a:latin typeface="仿宋_GB2312" pitchFamily="49" charset="-122"/>
                <a:ea typeface="仿宋_GB2312" pitchFamily="49" charset="-122"/>
              </a:rPr>
              <a:t>万平；计划竣工时间</a:t>
            </a:r>
            <a:r>
              <a:rPr lang="en-US" altLang="zh-CN" sz="1600" dirty="0">
                <a:latin typeface="仿宋_GB2312" pitchFamily="49" charset="-122"/>
                <a:ea typeface="仿宋_GB2312" pitchFamily="49" charset="-122"/>
              </a:rPr>
              <a:t>B02</a:t>
            </a:r>
            <a:r>
              <a:rPr lang="zh-CN" altLang="en-US" sz="1600" dirty="0">
                <a:latin typeface="仿宋_GB2312" pitchFamily="49" charset="-122"/>
                <a:ea typeface="仿宋_GB2312" pitchFamily="49" charset="-122"/>
              </a:rPr>
              <a:t>、</a:t>
            </a:r>
            <a:r>
              <a:rPr lang="en-US" altLang="zh-CN" sz="1600" dirty="0">
                <a:latin typeface="仿宋_GB2312" pitchFamily="49" charset="-122"/>
                <a:ea typeface="仿宋_GB2312" pitchFamily="49" charset="-122"/>
              </a:rPr>
              <a:t>06</a:t>
            </a:r>
            <a:r>
              <a:rPr lang="zh-CN" altLang="en-US" sz="1600" dirty="0">
                <a:latin typeface="仿宋_GB2312" pitchFamily="49" charset="-122"/>
                <a:ea typeface="仿宋_GB2312" pitchFamily="49" charset="-122"/>
              </a:rPr>
              <a:t>于</a:t>
            </a:r>
            <a:r>
              <a:rPr lang="en-US" altLang="zh-CN" sz="1600" dirty="0">
                <a:latin typeface="仿宋_GB2312" pitchFamily="49" charset="-122"/>
                <a:ea typeface="仿宋_GB2312" pitchFamily="49" charset="-122"/>
              </a:rPr>
              <a:t>2019</a:t>
            </a:r>
            <a:r>
              <a:rPr lang="zh-CN" altLang="en-US" sz="1600" dirty="0">
                <a:latin typeface="仿宋_GB2312" pitchFamily="49" charset="-122"/>
                <a:ea typeface="仿宋_GB2312" pitchFamily="49" charset="-122"/>
              </a:rPr>
              <a:t>年</a:t>
            </a:r>
            <a:r>
              <a:rPr lang="en-US" altLang="zh-CN" sz="1600" dirty="0">
                <a:latin typeface="仿宋_GB2312" pitchFamily="49" charset="-122"/>
                <a:ea typeface="仿宋_GB2312" pitchFamily="49" charset="-122"/>
              </a:rPr>
              <a:t>9</a:t>
            </a:r>
            <a:r>
              <a:rPr lang="zh-CN" altLang="en-US" sz="1600" dirty="0">
                <a:latin typeface="仿宋_GB2312" pitchFamily="49" charset="-122"/>
                <a:ea typeface="仿宋_GB2312" pitchFamily="49" charset="-122"/>
              </a:rPr>
              <a:t>月竣工，</a:t>
            </a:r>
            <a:r>
              <a:rPr lang="en-US" altLang="zh-CN" sz="1600" dirty="0">
                <a:latin typeface="仿宋_GB2312" pitchFamily="49" charset="-122"/>
                <a:ea typeface="仿宋_GB2312" pitchFamily="49" charset="-122"/>
              </a:rPr>
              <a:t>C02</a:t>
            </a:r>
            <a:r>
              <a:rPr lang="zh-CN" altLang="en-US" sz="1600" dirty="0">
                <a:latin typeface="仿宋_GB2312" pitchFamily="49" charset="-122"/>
                <a:ea typeface="仿宋_GB2312" pitchFamily="49" charset="-122"/>
              </a:rPr>
              <a:t>酒店于</a:t>
            </a:r>
            <a:r>
              <a:rPr lang="en-US" altLang="zh-CN" sz="1600" dirty="0">
                <a:latin typeface="仿宋_GB2312" pitchFamily="49" charset="-122"/>
                <a:ea typeface="仿宋_GB2312" pitchFamily="49" charset="-122"/>
              </a:rPr>
              <a:t>2019</a:t>
            </a:r>
            <a:r>
              <a:rPr lang="zh-CN" altLang="en-US" sz="1600" dirty="0">
                <a:latin typeface="仿宋_GB2312" pitchFamily="49" charset="-122"/>
                <a:ea typeface="仿宋_GB2312" pitchFamily="49" charset="-122"/>
              </a:rPr>
              <a:t>年</a:t>
            </a:r>
            <a:r>
              <a:rPr lang="en-US" altLang="zh-CN" sz="1600" dirty="0">
                <a:latin typeface="仿宋_GB2312" pitchFamily="49" charset="-122"/>
                <a:ea typeface="仿宋_GB2312" pitchFamily="49" charset="-122"/>
              </a:rPr>
              <a:t>12</a:t>
            </a:r>
            <a:r>
              <a:rPr lang="zh-CN" altLang="en-US" sz="1600" dirty="0">
                <a:latin typeface="仿宋_GB2312" pitchFamily="49" charset="-122"/>
                <a:ea typeface="仿宋_GB2312" pitchFamily="49" charset="-122"/>
              </a:rPr>
              <a:t>月竣工。</a:t>
            </a:r>
            <a:endParaRPr lang="zh-CN" altLang="en-US" sz="1600" dirty="0">
              <a:latin typeface="仿宋_GB2312" pitchFamily="49" charset="-122"/>
              <a:ea typeface="仿宋_GB2312" pitchFamily="49" charset="-122"/>
            </a:endParaRPr>
          </a:p>
        </p:txBody>
      </p:sp>
      <p:graphicFrame>
        <p:nvGraphicFramePr>
          <p:cNvPr id="9" name="表格 8"/>
          <p:cNvGraphicFramePr>
            <a:graphicFrameLocks noGrp="1"/>
          </p:cNvGraphicFramePr>
          <p:nvPr/>
        </p:nvGraphicFramePr>
        <p:xfrm>
          <a:off x="399415" y="2318734"/>
          <a:ext cx="11393805" cy="3811905"/>
        </p:xfrm>
        <a:graphic>
          <a:graphicData uri="http://schemas.openxmlformats.org/drawingml/2006/table">
            <a:tbl>
              <a:tblPr/>
              <a:tblGrid>
                <a:gridCol w="624205"/>
                <a:gridCol w="1306830"/>
                <a:gridCol w="909320"/>
                <a:gridCol w="1687195"/>
                <a:gridCol w="1050290"/>
                <a:gridCol w="1035050"/>
                <a:gridCol w="1036320"/>
                <a:gridCol w="1598930"/>
                <a:gridCol w="1127125"/>
                <a:gridCol w="1018540"/>
              </a:tblGrid>
              <a:tr h="964565">
                <a:tc>
                  <a:txBody>
                    <a:bodyPr/>
                    <a:lstStyle/>
                    <a:p>
                      <a:pPr marL="0" algn="ctr" defTabSz="914400" rtl="0" eaLnBrk="1" fontAlgn="ctr" latinLnBrk="0" hangingPunct="1"/>
                      <a:r>
                        <a:rPr lang="zh-CN" altLang="en-US" sz="1600" b="1" i="0" u="none" strike="noStrike" kern="1200" dirty="0">
                          <a:solidFill>
                            <a:schemeClr val="bg1"/>
                          </a:solidFill>
                          <a:effectLst/>
                          <a:latin typeface="+mn-ea"/>
                          <a:cs typeface="+mn-cs"/>
                        </a:rPr>
                        <a:t>事业部</a:t>
                      </a:r>
                      <a:endParaRPr lang="en-US" altLang="zh-CN" sz="1600" b="1" i="0" u="none" strike="noStrike" kern="1200" dirty="0">
                        <a:solidFill>
                          <a:schemeClr val="bg1"/>
                        </a:solidFill>
                        <a:effectLst/>
                        <a:latin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en-US" altLang="zh-CN" sz="1600" b="1" i="0" u="none" strike="noStrike" kern="1200" dirty="0">
                          <a:solidFill>
                            <a:schemeClr val="bg1"/>
                          </a:solidFill>
                          <a:effectLst/>
                          <a:latin typeface="+mn-ea"/>
                          <a:cs typeface="+mn-cs"/>
                        </a:rPr>
                        <a:t>项目</a:t>
                      </a:r>
                      <a:endParaRPr lang="en-US" altLang="zh-CN" sz="1600" b="1" i="0" u="none" strike="noStrike" kern="1200" dirty="0">
                        <a:solidFill>
                          <a:schemeClr val="bg1"/>
                        </a:solidFill>
                        <a:effectLst/>
                        <a:latin typeface="+mn-ea"/>
                        <a:cs typeface="+mn-cs"/>
                      </a:endParaRPr>
                    </a:p>
                    <a:p>
                      <a:pPr marL="0" algn="ctr" defTabSz="914400" rtl="0" eaLnBrk="1" fontAlgn="ctr" latinLnBrk="0" hangingPunct="1"/>
                      <a:r>
                        <a:rPr lang="en-US" altLang="zh-CN" sz="1600" b="1" i="0" u="none" strike="noStrike" kern="1200" dirty="0">
                          <a:solidFill>
                            <a:schemeClr val="bg1"/>
                          </a:solidFill>
                          <a:effectLst/>
                          <a:latin typeface="+mn-ea"/>
                          <a:cs typeface="+mn-cs"/>
                        </a:rPr>
                        <a:t>名称</a:t>
                      </a:r>
                      <a:endParaRPr lang="en-US" altLang="zh-CN" sz="1600" b="1" i="0" u="none" strike="noStrike" kern="1200" dirty="0">
                        <a:solidFill>
                          <a:schemeClr val="bg1"/>
                        </a:solidFill>
                        <a:effectLst/>
                        <a:latin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en-US" altLang="zh-CN" sz="1600" b="1" i="0" u="none" strike="noStrike" kern="1200" dirty="0">
                          <a:solidFill>
                            <a:schemeClr val="bg1"/>
                          </a:solidFill>
                          <a:effectLst/>
                          <a:latin typeface="+mn-ea"/>
                          <a:cs typeface="+mn-cs"/>
                        </a:rPr>
                        <a:t>竣工</a:t>
                      </a:r>
                      <a:endParaRPr lang="en-US" altLang="zh-CN" sz="1600" b="1" i="0" u="none" strike="noStrike" kern="1200" dirty="0">
                        <a:solidFill>
                          <a:schemeClr val="bg1"/>
                        </a:solidFill>
                        <a:effectLst/>
                        <a:latin typeface="+mn-ea"/>
                        <a:cs typeface="+mn-cs"/>
                      </a:endParaRPr>
                    </a:p>
                    <a:p>
                      <a:pPr marL="0" algn="ctr" defTabSz="914400" rtl="0" eaLnBrk="1" fontAlgn="ctr" latinLnBrk="0" hangingPunct="1"/>
                      <a:r>
                        <a:rPr lang="en-US" altLang="zh-CN" sz="1600" b="1" i="0" u="none" strike="noStrike" kern="1200" dirty="0">
                          <a:solidFill>
                            <a:schemeClr val="bg1"/>
                          </a:solidFill>
                          <a:effectLst/>
                          <a:latin typeface="+mn-ea"/>
                          <a:cs typeface="+mn-cs"/>
                        </a:rPr>
                        <a:t>区域</a:t>
                      </a:r>
                      <a:endParaRPr lang="en-US" altLang="zh-CN" sz="1600" b="1" i="0" u="none" strike="noStrike" kern="1200" dirty="0">
                        <a:solidFill>
                          <a:schemeClr val="bg1"/>
                        </a:solidFill>
                        <a:effectLst/>
                        <a:latin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en-US" altLang="zh-CN" sz="1600" b="1" i="0" u="none" strike="noStrike" kern="1200" dirty="0">
                          <a:solidFill>
                            <a:schemeClr val="bg1"/>
                          </a:solidFill>
                          <a:effectLst/>
                          <a:latin typeface="+mn-ea"/>
                          <a:cs typeface="+mn-cs"/>
                        </a:rPr>
                        <a:t>竣工楼栋</a:t>
                      </a:r>
                      <a:endParaRPr lang="en-US" altLang="zh-CN" sz="1600" b="1" i="0" u="none" strike="noStrike" kern="1200" dirty="0">
                        <a:solidFill>
                          <a:schemeClr val="bg1"/>
                        </a:solidFill>
                        <a:effectLst/>
                        <a:latin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en-US" altLang="zh-CN" sz="1600" b="1" i="0" u="none" strike="noStrike" kern="1200" dirty="0">
                          <a:solidFill>
                            <a:schemeClr val="bg1"/>
                          </a:solidFill>
                          <a:effectLst/>
                          <a:latin typeface="+mn-ea"/>
                          <a:cs typeface="+mn-cs"/>
                        </a:rPr>
                        <a:t>产品类型</a:t>
                      </a:r>
                      <a:endParaRPr lang="en-US" altLang="zh-CN" sz="1600" b="1" i="0" u="none" strike="noStrike" kern="1200" dirty="0">
                        <a:solidFill>
                          <a:schemeClr val="bg1"/>
                        </a:solidFill>
                        <a:effectLst/>
                        <a:latin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en-US" altLang="zh-CN" sz="1600" b="1" i="0" u="none" strike="noStrike" kern="1200" dirty="0" err="1">
                          <a:solidFill>
                            <a:schemeClr val="bg1"/>
                          </a:solidFill>
                          <a:effectLst/>
                          <a:latin typeface="+mn-ea"/>
                          <a:cs typeface="+mn-cs"/>
                        </a:rPr>
                        <a:t>竣工面积</a:t>
                      </a:r>
                      <a:endParaRPr lang="en-US" altLang="zh-CN" sz="1600" b="1" i="0" u="none" strike="noStrike" kern="1200" dirty="0">
                        <a:solidFill>
                          <a:schemeClr val="bg1"/>
                        </a:solidFill>
                        <a:effectLst/>
                        <a:latin typeface="+mn-ea"/>
                        <a:cs typeface="+mn-cs"/>
                      </a:endParaRPr>
                    </a:p>
                    <a:p>
                      <a:pPr marL="0" algn="ctr" defTabSz="914400" rtl="0" eaLnBrk="1" fontAlgn="ctr" latinLnBrk="0" hangingPunct="1"/>
                      <a:r>
                        <a:rPr lang="en-US" altLang="zh-CN" sz="1600" b="1" i="0" u="none" strike="noStrike" kern="1200" dirty="0">
                          <a:solidFill>
                            <a:schemeClr val="bg1"/>
                          </a:solidFill>
                          <a:effectLst/>
                          <a:latin typeface="+mn-ea"/>
                          <a:cs typeface="+mn-cs"/>
                        </a:rPr>
                        <a:t>（万平）</a:t>
                      </a:r>
                      <a:endParaRPr lang="en-US" altLang="zh-CN" sz="1600" b="1" i="0" u="none" strike="noStrike" kern="1200" dirty="0">
                        <a:solidFill>
                          <a:schemeClr val="bg1"/>
                        </a:solidFill>
                        <a:effectLst/>
                        <a:latin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zh-CN" altLang="en-US" sz="1600" b="1" dirty="0" err="1">
                          <a:solidFill>
                            <a:schemeClr val="bg1"/>
                          </a:solidFill>
                          <a:effectLst/>
                          <a:latin typeface="+mn-ea"/>
                          <a:sym typeface="+mn-ea"/>
                        </a:rPr>
                        <a:t>交楼</a:t>
                      </a:r>
                      <a:r>
                        <a:rPr lang="en-US" altLang="zh-CN" sz="1600" b="1" dirty="0" err="1">
                          <a:solidFill>
                            <a:schemeClr val="bg1"/>
                          </a:solidFill>
                          <a:effectLst/>
                          <a:latin typeface="+mn-ea"/>
                          <a:sym typeface="+mn-ea"/>
                        </a:rPr>
                        <a:t>面积</a:t>
                      </a:r>
                      <a:endParaRPr lang="en-US" altLang="zh-CN" sz="1600" b="1" i="0" u="none" strike="noStrike" kern="1200" dirty="0">
                        <a:solidFill>
                          <a:schemeClr val="bg1"/>
                        </a:solidFill>
                        <a:effectLst/>
                        <a:latin typeface="+mn-ea"/>
                        <a:cs typeface="+mn-cs"/>
                        <a:sym typeface="+mn-ea"/>
                      </a:endParaRPr>
                    </a:p>
                    <a:p>
                      <a:pPr marL="0" algn="ctr" defTabSz="914400" rtl="0" eaLnBrk="1" fontAlgn="ctr" latinLnBrk="0" hangingPunct="1"/>
                      <a:r>
                        <a:rPr lang="en-US" altLang="zh-CN" sz="1600" b="1" dirty="0">
                          <a:solidFill>
                            <a:schemeClr val="bg1"/>
                          </a:solidFill>
                          <a:effectLst/>
                          <a:latin typeface="+mn-ea"/>
                          <a:sym typeface="+mn-ea"/>
                        </a:rPr>
                        <a:t>（万平）</a:t>
                      </a:r>
                      <a:endParaRPr lang="en-US" altLang="zh-CN" sz="1600" b="1" i="0" u="none" strike="noStrike" kern="1200" dirty="0">
                        <a:solidFill>
                          <a:schemeClr val="bg1"/>
                        </a:solidFill>
                        <a:effectLst/>
                        <a:latin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en-US" altLang="zh-CN" sz="1600" b="1" i="0" u="none" strike="noStrike" kern="1200" dirty="0">
                          <a:solidFill>
                            <a:schemeClr val="bg1"/>
                          </a:solidFill>
                          <a:effectLst/>
                          <a:latin typeface="+mn-ea"/>
                          <a:cs typeface="+mn-cs"/>
                        </a:rPr>
                        <a:t>实际开工</a:t>
                      </a:r>
                      <a:endParaRPr lang="en-US" altLang="zh-CN" sz="1600" b="1" i="0" u="none" strike="noStrike" kern="1200" dirty="0">
                        <a:solidFill>
                          <a:schemeClr val="bg1"/>
                        </a:solidFill>
                        <a:effectLst/>
                        <a:latin typeface="+mn-ea"/>
                        <a:cs typeface="+mn-cs"/>
                      </a:endParaRPr>
                    </a:p>
                    <a:p>
                      <a:pPr marL="0" algn="ctr" defTabSz="914400" rtl="0" eaLnBrk="1" fontAlgn="ctr" latinLnBrk="0" hangingPunct="1"/>
                      <a:r>
                        <a:rPr lang="en-US" altLang="zh-CN" sz="1600" b="1" i="0" u="none" strike="noStrike" kern="1200" dirty="0">
                          <a:solidFill>
                            <a:schemeClr val="bg1"/>
                          </a:solidFill>
                          <a:effectLst/>
                          <a:latin typeface="+mn-ea"/>
                          <a:cs typeface="+mn-cs"/>
                        </a:rPr>
                        <a:t>时间</a:t>
                      </a:r>
                      <a:endParaRPr lang="en-US" altLang="zh-CN" sz="1600" b="1" i="0" u="none" strike="noStrike" kern="1200" dirty="0">
                        <a:solidFill>
                          <a:schemeClr val="bg1"/>
                        </a:solidFill>
                        <a:effectLst/>
                        <a:latin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en-US" altLang="zh-CN" sz="1600" b="1" i="0" u="none" strike="noStrike" kern="1200" dirty="0">
                          <a:solidFill>
                            <a:schemeClr val="bg1"/>
                          </a:solidFill>
                          <a:effectLst/>
                          <a:latin typeface="+mn-ea"/>
                          <a:cs typeface="+mn-cs"/>
                        </a:rPr>
                        <a:t>计划竣工</a:t>
                      </a:r>
                      <a:endParaRPr lang="en-US" altLang="zh-CN" sz="1600" b="1" i="0" u="none" strike="noStrike" kern="1200" dirty="0">
                        <a:solidFill>
                          <a:schemeClr val="bg1"/>
                        </a:solidFill>
                        <a:effectLst/>
                        <a:latin typeface="+mn-ea"/>
                        <a:cs typeface="+mn-cs"/>
                      </a:endParaRPr>
                    </a:p>
                    <a:p>
                      <a:pPr marL="0" algn="ctr" defTabSz="914400" rtl="0" eaLnBrk="1" fontAlgn="ctr" latinLnBrk="0" hangingPunct="1"/>
                      <a:r>
                        <a:rPr lang="en-US" altLang="zh-CN" sz="1600" b="1" i="0" u="none" strike="noStrike" kern="1200" dirty="0">
                          <a:solidFill>
                            <a:schemeClr val="bg1"/>
                          </a:solidFill>
                          <a:effectLst/>
                          <a:latin typeface="+mn-ea"/>
                          <a:cs typeface="+mn-cs"/>
                        </a:rPr>
                        <a:t>时间</a:t>
                      </a:r>
                      <a:endParaRPr lang="en-US" altLang="zh-CN" sz="1600" b="1" i="0" u="none" strike="noStrike" kern="1200" dirty="0">
                        <a:solidFill>
                          <a:schemeClr val="bg1"/>
                        </a:solidFill>
                        <a:effectLst/>
                        <a:latin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en-US" altLang="zh-CN" sz="1600" b="1" i="0" u="none" strike="noStrike" kern="1200" dirty="0">
                          <a:solidFill>
                            <a:schemeClr val="bg1"/>
                          </a:solidFill>
                          <a:effectLst/>
                          <a:latin typeface="+mn-ea"/>
                          <a:cs typeface="+mn-cs"/>
                        </a:rPr>
                        <a:t>合约交楼</a:t>
                      </a:r>
                      <a:endParaRPr lang="en-US" altLang="zh-CN" sz="1600" b="1" i="0" u="none" strike="noStrike" kern="1200" dirty="0">
                        <a:solidFill>
                          <a:schemeClr val="bg1"/>
                        </a:solidFill>
                        <a:effectLst/>
                        <a:latin typeface="+mn-ea"/>
                        <a:cs typeface="+mn-cs"/>
                      </a:endParaRPr>
                    </a:p>
                    <a:p>
                      <a:pPr marL="0" algn="ctr" defTabSz="914400" rtl="0" eaLnBrk="1" fontAlgn="ctr" latinLnBrk="0" hangingPunct="1"/>
                      <a:r>
                        <a:rPr lang="en-US" altLang="zh-CN" sz="1600" b="1" i="0" u="none" strike="noStrike" kern="1200" dirty="0">
                          <a:solidFill>
                            <a:schemeClr val="bg1"/>
                          </a:solidFill>
                          <a:effectLst/>
                          <a:latin typeface="+mn-ea"/>
                          <a:cs typeface="+mn-cs"/>
                        </a:rPr>
                        <a:t>时间</a:t>
                      </a:r>
                      <a:endParaRPr lang="en-US" altLang="zh-CN" sz="1600" b="1" i="0" u="none" strike="noStrike" kern="1200" dirty="0">
                        <a:solidFill>
                          <a:schemeClr val="bg1"/>
                        </a:solidFill>
                        <a:effectLst/>
                        <a:latin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060"/>
                    </a:solidFill>
                  </a:tcPr>
                </a:tc>
              </a:tr>
              <a:tr h="518160">
                <a:tc rowSpan="5">
                  <a:txBody>
                    <a:bodyPr/>
                    <a:lstStyle/>
                    <a:p>
                      <a:pPr algn="ctr" fontAlgn="ctr"/>
                      <a:r>
                        <a:rPr lang="zh-CN" altLang="en-US" sz="1600" b="1" i="0" u="none" strike="noStrike" dirty="0">
                          <a:solidFill>
                            <a:srgbClr val="000000"/>
                          </a:solidFill>
                          <a:effectLst/>
                          <a:latin typeface="+mn-ea"/>
                        </a:rPr>
                        <a:t>泰安事业部</a:t>
                      </a:r>
                      <a:endParaRPr lang="zh-CN" altLang="en-US" sz="1600" b="1" i="0" u="none" strike="noStrike" dirty="0">
                        <a:solidFill>
                          <a:srgbClr val="000000"/>
                        </a:solidFill>
                        <a:effectLst/>
                        <a:latin typeface="+mn-ea"/>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zh-CN" sz="1400" b="0" dirty="0">
                          <a:solidFill>
                            <a:srgbClr val="000000"/>
                          </a:solidFill>
                          <a:ea typeface="微软雅黑" pitchFamily="34" charset="-122"/>
                        </a:rPr>
                        <a:t>泰安国际城8、10地块</a:t>
                      </a:r>
                      <a:endParaRPr lang="en-US"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endParaRPr lang="en-US" altLang="zh-CN"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endParaRPr lang="en-US" altLang="zh-CN"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endParaRPr lang="en-US" altLang="zh-CN"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endParaRPr lang="en-US" altLang="zh-CN"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endParaRPr lang="en-US" altLang="zh-CN"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endParaRPr lang="en-US" altLang="zh-CN" sz="1400" b="0" i="0" u="none" strike="noStrike">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endParaRPr lang="en-US" altLang="zh-CN"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endParaRPr lang="en-US" altLang="zh-CN"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r>
              <a:tr h="450850">
                <a:tc vMerge="1">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zh-CN" sz="1400" b="0">
                          <a:solidFill>
                            <a:srgbClr val="000000"/>
                          </a:solidFill>
                          <a:ea typeface="微软雅黑" pitchFamily="34" charset="-122"/>
                        </a:rPr>
                        <a:t>泰安国际城B15地块</a:t>
                      </a:r>
                      <a:endParaRPr lang="en-US" altLang="en-US" sz="1400" b="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algn="ctr" fontAlgn="ctr"/>
                      <a:endParaRPr lang="en-US" altLang="zh-CN" sz="1400" b="0" i="0" u="none" strike="noStrike">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algn="ctr" fontAlgn="ctr"/>
                      <a:endParaRPr lang="en-US" altLang="zh-CN" sz="1400" b="0" i="0" u="none" strike="noStrike">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algn="ctr" fontAlgn="ctr"/>
                      <a:endParaRPr lang="en-US" altLang="zh-CN" sz="1400" b="0" i="0" u="none" strike="noStrike">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algn="ctr" fontAlgn="ctr"/>
                      <a:endParaRPr lang="en-US" altLang="zh-CN"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algn="ctr" fontAlgn="ctr"/>
                      <a:endParaRPr lang="en-US" altLang="zh-CN"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algn="ctr" fontAlgn="ctr"/>
                      <a:endParaRPr lang="en-US" altLang="zh-CN"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algn="ctr" fontAlgn="ctr"/>
                      <a:endParaRPr lang="en-US" altLang="zh-CN"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algn="ctr" fontAlgn="ctr"/>
                      <a:endParaRPr lang="en-US" altLang="zh-CN"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r>
              <a:tr h="385445">
                <a:tc vMerge="1">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indent="0" algn="ctr">
                        <a:buNone/>
                      </a:pPr>
                      <a:r>
                        <a:rPr lang="zh-CN" sz="1400" b="0">
                          <a:solidFill>
                            <a:srgbClr val="000000"/>
                          </a:solidFill>
                          <a:ea typeface="微软雅黑" pitchFamily="34" charset="-122"/>
                        </a:rPr>
                        <a:t>泰安国际城2、4、6地块</a:t>
                      </a:r>
                      <a:endParaRPr lang="en-US" altLang="en-US" sz="1400" b="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r>
                        <a:rPr lang="zh-CN" altLang="en-US" sz="1400" b="0" i="0" u="none" strike="noStrike" dirty="0">
                          <a:solidFill>
                            <a:srgbClr val="000000"/>
                          </a:solidFill>
                          <a:effectLst/>
                          <a:latin typeface="微软雅黑" pitchFamily="34" charset="-122"/>
                          <a:ea typeface="微软雅黑" pitchFamily="34" charset="-122"/>
                        </a:rPr>
                        <a:t>一期</a:t>
                      </a:r>
                      <a:endParaRPr lang="zh-CN" altLang="en-US"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r>
                        <a:rPr lang="en-US" sz="1400" b="0" i="0" u="none" strike="noStrike" dirty="0">
                          <a:solidFill>
                            <a:srgbClr val="000000"/>
                          </a:solidFill>
                          <a:effectLst/>
                          <a:latin typeface="微软雅黑" pitchFamily="34" charset="-122"/>
                          <a:ea typeface="微软雅黑" pitchFamily="34" charset="-122"/>
                        </a:rPr>
                        <a:t>B02</a:t>
                      </a:r>
                      <a:r>
                        <a:rPr lang="en-US" altLang="zh-CN" sz="1400" b="0" i="0" u="none" strike="noStrike" dirty="0">
                          <a:solidFill>
                            <a:srgbClr val="000000"/>
                          </a:solidFill>
                          <a:effectLst/>
                          <a:latin typeface="微软雅黑" pitchFamily="34" charset="-122"/>
                          <a:ea typeface="微软雅黑" pitchFamily="34" charset="-122"/>
                        </a:rPr>
                        <a:t>-G3~G7</a:t>
                      </a:r>
                      <a:r>
                        <a:rPr lang="en-US" sz="1400" b="0" i="0" u="none" strike="noStrike" dirty="0">
                          <a:solidFill>
                            <a:srgbClr val="000000"/>
                          </a:solidFill>
                          <a:effectLst/>
                          <a:latin typeface="微软雅黑" pitchFamily="34" charset="-122"/>
                          <a:ea typeface="微软雅黑" pitchFamily="34" charset="-122"/>
                        </a:rPr>
                        <a:t>、</a:t>
                      </a:r>
                      <a:endParaRPr lang="en-US" sz="1400" b="0" i="0" u="none" strike="noStrike" dirty="0">
                        <a:solidFill>
                          <a:srgbClr val="000000"/>
                        </a:solidFill>
                        <a:effectLst/>
                        <a:latin typeface="微软雅黑" pitchFamily="34" charset="-122"/>
                        <a:ea typeface="微软雅黑" pitchFamily="34" charset="-122"/>
                      </a:endParaRPr>
                    </a:p>
                    <a:p>
                      <a:pPr algn="ctr" fontAlgn="ctr"/>
                      <a:r>
                        <a:rPr lang="en-US" sz="1400" b="0" i="0" u="none" strike="noStrike" dirty="0">
                          <a:solidFill>
                            <a:srgbClr val="000000"/>
                          </a:solidFill>
                          <a:effectLst/>
                          <a:latin typeface="微软雅黑" pitchFamily="34" charset="-122"/>
                          <a:ea typeface="微软雅黑" pitchFamily="34" charset="-122"/>
                        </a:rPr>
                        <a:t>B06</a:t>
                      </a:r>
                      <a:r>
                        <a:rPr lang="en-US" altLang="zh-CN" sz="1400" b="0" i="0" u="none" strike="noStrike" dirty="0">
                          <a:solidFill>
                            <a:srgbClr val="000000"/>
                          </a:solidFill>
                          <a:effectLst/>
                          <a:latin typeface="微软雅黑" pitchFamily="34" charset="-122"/>
                          <a:ea typeface="微软雅黑" pitchFamily="34" charset="-122"/>
                        </a:rPr>
                        <a:t>-D1~D7</a:t>
                      </a:r>
                      <a:endParaRPr lang="en-US"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r>
                        <a:rPr lang="zh-CN" altLang="en-US" sz="1400" b="0" i="0" u="none" strike="noStrike" dirty="0">
                          <a:solidFill>
                            <a:srgbClr val="000000"/>
                          </a:solidFill>
                          <a:effectLst/>
                          <a:latin typeface="微软雅黑" pitchFamily="34" charset="-122"/>
                          <a:ea typeface="微软雅黑" pitchFamily="34" charset="-122"/>
                        </a:rPr>
                        <a:t>会所</a:t>
                      </a:r>
                      <a:endParaRPr lang="zh-CN" altLang="en-US"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r>
                        <a:rPr lang="en-US" altLang="zh-CN" sz="1400" b="0" i="0" u="none" strike="noStrike" dirty="0">
                          <a:solidFill>
                            <a:schemeClr val="tx1"/>
                          </a:solidFill>
                          <a:effectLst/>
                          <a:latin typeface="微软雅黑" pitchFamily="34" charset="-122"/>
                          <a:ea typeface="微软雅黑" pitchFamily="34" charset="-122"/>
                        </a:rPr>
                        <a:t>1.52 </a:t>
                      </a:r>
                      <a:endParaRPr lang="en-US" altLang="zh-CN" sz="1400" b="0" i="0" u="none" strike="noStrike" dirty="0">
                        <a:solidFill>
                          <a:schemeClr val="tx1"/>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dirty="0">
                          <a:solidFill>
                            <a:schemeClr val="tx1"/>
                          </a:solidFill>
                          <a:effectLst/>
                          <a:latin typeface="微软雅黑" pitchFamily="34" charset="-122"/>
                          <a:ea typeface="微软雅黑" pitchFamily="34" charset="-122"/>
                        </a:rPr>
                        <a:t>1.52</a:t>
                      </a:r>
                      <a:endParaRPr lang="en-US" altLang="zh-CN" sz="1400" b="0" i="0" u="none" strike="noStrike" dirty="0">
                        <a:solidFill>
                          <a:schemeClr val="tx1"/>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r>
                        <a:rPr lang="en-US" altLang="zh-CN" sz="1400" b="0" i="0" u="none" strike="noStrike" dirty="0">
                          <a:solidFill>
                            <a:srgbClr val="000000"/>
                          </a:solidFill>
                          <a:effectLst/>
                          <a:latin typeface="微软雅黑" pitchFamily="34" charset="-122"/>
                          <a:ea typeface="微软雅黑" pitchFamily="34" charset="-122"/>
                        </a:rPr>
                        <a:t>2015</a:t>
                      </a:r>
                      <a:r>
                        <a:rPr lang="zh-CN" altLang="en-US" sz="1400" b="0" i="0" u="none" strike="noStrike" dirty="0">
                          <a:solidFill>
                            <a:srgbClr val="000000"/>
                          </a:solidFill>
                          <a:effectLst/>
                          <a:latin typeface="微软雅黑" pitchFamily="34" charset="-122"/>
                          <a:ea typeface="微软雅黑" pitchFamily="34" charset="-122"/>
                        </a:rPr>
                        <a:t>年</a:t>
                      </a:r>
                      <a:r>
                        <a:rPr lang="en-US" altLang="zh-CN" sz="1400" b="0" i="0" u="none" strike="noStrike" dirty="0">
                          <a:solidFill>
                            <a:srgbClr val="000000"/>
                          </a:solidFill>
                          <a:effectLst/>
                          <a:latin typeface="微软雅黑" pitchFamily="34" charset="-122"/>
                          <a:ea typeface="微软雅黑" pitchFamily="34" charset="-122"/>
                        </a:rPr>
                        <a:t>6</a:t>
                      </a:r>
                      <a:r>
                        <a:rPr lang="zh-CN" altLang="en-US" sz="1400" b="0" i="0" u="none" strike="noStrike" dirty="0">
                          <a:solidFill>
                            <a:srgbClr val="000000"/>
                          </a:solidFill>
                          <a:effectLst/>
                          <a:latin typeface="微软雅黑" pitchFamily="34" charset="-122"/>
                          <a:ea typeface="微软雅黑" pitchFamily="34" charset="-122"/>
                        </a:rPr>
                        <a:t>月</a:t>
                      </a:r>
                      <a:endParaRPr lang="zh-CN" altLang="en-US"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r>
                        <a:rPr lang="en-US" altLang="zh-CN" sz="1400" b="0" i="0" u="none" strike="noStrike" dirty="0">
                          <a:solidFill>
                            <a:srgbClr val="000000"/>
                          </a:solidFill>
                          <a:effectLst/>
                          <a:latin typeface="微软雅黑" pitchFamily="34" charset="-122"/>
                          <a:ea typeface="微软雅黑" pitchFamily="34" charset="-122"/>
                        </a:rPr>
                        <a:t>2019</a:t>
                      </a:r>
                      <a:r>
                        <a:rPr lang="zh-CN" altLang="en-US" sz="1400" b="0" i="0" u="none" strike="noStrike" dirty="0">
                          <a:solidFill>
                            <a:srgbClr val="000000"/>
                          </a:solidFill>
                          <a:effectLst/>
                          <a:latin typeface="微软雅黑" pitchFamily="34" charset="-122"/>
                          <a:ea typeface="微软雅黑" pitchFamily="34" charset="-122"/>
                        </a:rPr>
                        <a:t>年</a:t>
                      </a:r>
                      <a:r>
                        <a:rPr lang="en-US" altLang="zh-CN" sz="1400" b="0" i="0" u="none" strike="noStrike" dirty="0">
                          <a:solidFill>
                            <a:srgbClr val="000000"/>
                          </a:solidFill>
                          <a:effectLst/>
                          <a:latin typeface="微软雅黑" pitchFamily="34" charset="-122"/>
                          <a:ea typeface="微软雅黑" pitchFamily="34" charset="-122"/>
                        </a:rPr>
                        <a:t>9</a:t>
                      </a:r>
                      <a:r>
                        <a:rPr lang="zh-CN" altLang="en-US" sz="1400" b="0" i="0" u="none" strike="noStrike" dirty="0">
                          <a:solidFill>
                            <a:srgbClr val="000000"/>
                          </a:solidFill>
                          <a:effectLst/>
                          <a:latin typeface="微软雅黑" pitchFamily="34" charset="-122"/>
                          <a:ea typeface="微软雅黑" pitchFamily="34" charset="-122"/>
                        </a:rPr>
                        <a:t>月</a:t>
                      </a:r>
                      <a:endParaRPr lang="zh-CN" altLang="en-US"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r>
                        <a:rPr lang="en-US" altLang="zh-CN" sz="1400" b="0" i="0" u="none" strike="noStrike">
                          <a:solidFill>
                            <a:srgbClr val="000000"/>
                          </a:solidFill>
                          <a:effectLst/>
                          <a:latin typeface="微软雅黑" pitchFamily="34" charset="-122"/>
                          <a:ea typeface="微软雅黑" pitchFamily="34" charset="-122"/>
                        </a:rPr>
                        <a:t>/</a:t>
                      </a:r>
                      <a:endParaRPr lang="en-US" altLang="zh-CN" sz="1400" b="0" i="0" u="none" strike="noStrike">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r>
              <a:tr h="769620">
                <a:tc vMerge="1">
                  <a:tcPr marL="0" marR="0" marT="0" marB="0"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indent="0" algn="ctr">
                        <a:buNone/>
                      </a:pPr>
                      <a:r>
                        <a:rPr lang="zh-CN" sz="1400" b="0">
                          <a:solidFill>
                            <a:srgbClr val="000000"/>
                          </a:solidFill>
                          <a:ea typeface="微软雅黑" pitchFamily="34" charset="-122"/>
                        </a:rPr>
                        <a:t>泰安国际城酒店</a:t>
                      </a:r>
                      <a:endParaRPr lang="en-US" altLang="en-US" sz="1400" b="0">
                        <a:solidFill>
                          <a:srgbClr val="000000"/>
                        </a:solidFill>
                        <a:latin typeface="微软雅黑" pitchFamily="34" charset="-122"/>
                      </a:endParaRP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algn="ctr" fontAlgn="ctr"/>
                      <a:r>
                        <a:rPr lang="zh-CN" altLang="en-US" sz="1400" b="0" i="0" u="none" strike="noStrike" dirty="0">
                          <a:solidFill>
                            <a:srgbClr val="000000"/>
                          </a:solidFill>
                          <a:effectLst/>
                          <a:latin typeface="微软雅黑" pitchFamily="34" charset="-122"/>
                          <a:ea typeface="微软雅黑" pitchFamily="34" charset="-122"/>
                        </a:rPr>
                        <a:t>一期</a:t>
                      </a:r>
                      <a:endParaRPr lang="zh-CN" altLang="en-US"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algn="ctr" fontAlgn="ctr"/>
                      <a:r>
                        <a:rPr lang="en-US" altLang="zh-CN" sz="1400" b="0" i="0" u="none" strike="noStrike" dirty="0">
                          <a:solidFill>
                            <a:srgbClr val="000000"/>
                          </a:solidFill>
                          <a:effectLst/>
                          <a:latin typeface="微软雅黑" pitchFamily="34" charset="-122"/>
                          <a:ea typeface="微软雅黑" pitchFamily="34" charset="-122"/>
                        </a:rPr>
                        <a:t>1~3</a:t>
                      </a:r>
                      <a:endParaRPr lang="zh-CN" altLang="en-US"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algn="ctr" fontAlgn="ctr"/>
                      <a:r>
                        <a:rPr lang="zh-CN" altLang="en-US" sz="1400" b="0" i="0" u="none" strike="noStrike" dirty="0">
                          <a:solidFill>
                            <a:srgbClr val="000000"/>
                          </a:solidFill>
                          <a:effectLst/>
                          <a:latin typeface="微软雅黑" pitchFamily="34" charset="-122"/>
                          <a:ea typeface="微软雅黑" pitchFamily="34" charset="-122"/>
                        </a:rPr>
                        <a:t>酒店、设备用房、人防车库</a:t>
                      </a:r>
                      <a:endParaRPr lang="zh-CN" altLang="en-US"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algn="ctr" fontAlgn="ctr"/>
                      <a:r>
                        <a:rPr lang="en-US" altLang="zh-CN" sz="1400" b="0" i="0" u="none" strike="noStrike" dirty="0">
                          <a:solidFill>
                            <a:srgbClr val="000000"/>
                          </a:solidFill>
                          <a:effectLst/>
                          <a:latin typeface="微软雅黑" pitchFamily="34" charset="-122"/>
                          <a:ea typeface="微软雅黑" pitchFamily="34" charset="-122"/>
                        </a:rPr>
                        <a:t>6.39 </a:t>
                      </a:r>
                      <a:endParaRPr lang="en-US" altLang="zh-CN"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algn="ctr" fontAlgn="ctr"/>
                      <a:r>
                        <a:rPr lang="en-US" altLang="zh-CN" sz="1400" b="0" i="0" u="none" strike="noStrike" dirty="0">
                          <a:solidFill>
                            <a:srgbClr val="000000"/>
                          </a:solidFill>
                          <a:effectLst/>
                          <a:latin typeface="微软雅黑" pitchFamily="34" charset="-122"/>
                          <a:ea typeface="微软雅黑" pitchFamily="34" charset="-122"/>
                        </a:rPr>
                        <a:t>6.39 </a:t>
                      </a:r>
                      <a:endParaRPr lang="en-US" altLang="zh-CN"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algn="ctr" fontAlgn="ctr"/>
                      <a:r>
                        <a:rPr lang="en-US" altLang="zh-CN" sz="1400" b="0" i="0" u="none" strike="noStrike" dirty="0">
                          <a:solidFill>
                            <a:srgbClr val="000000"/>
                          </a:solidFill>
                          <a:effectLst/>
                          <a:latin typeface="微软雅黑" pitchFamily="34" charset="-122"/>
                          <a:ea typeface="微软雅黑" pitchFamily="34" charset="-122"/>
                        </a:rPr>
                        <a:t>2015</a:t>
                      </a:r>
                      <a:r>
                        <a:rPr lang="zh-CN" altLang="en-US" sz="1400" b="0" i="0" u="none" strike="noStrike" dirty="0">
                          <a:solidFill>
                            <a:srgbClr val="000000"/>
                          </a:solidFill>
                          <a:effectLst/>
                          <a:latin typeface="微软雅黑" pitchFamily="34" charset="-122"/>
                          <a:ea typeface="微软雅黑" pitchFamily="34" charset="-122"/>
                        </a:rPr>
                        <a:t>年</a:t>
                      </a:r>
                      <a:r>
                        <a:rPr lang="en-US" altLang="zh-CN" sz="1400" b="0" i="0" u="none" strike="noStrike" dirty="0">
                          <a:solidFill>
                            <a:srgbClr val="000000"/>
                          </a:solidFill>
                          <a:effectLst/>
                          <a:latin typeface="微软雅黑" pitchFamily="34" charset="-122"/>
                          <a:ea typeface="微软雅黑" pitchFamily="34" charset="-122"/>
                        </a:rPr>
                        <a:t>8</a:t>
                      </a:r>
                      <a:r>
                        <a:rPr lang="zh-CN" altLang="en-US" sz="1400" b="0" i="0" u="none" strike="noStrike" dirty="0">
                          <a:solidFill>
                            <a:srgbClr val="000000"/>
                          </a:solidFill>
                          <a:effectLst/>
                          <a:latin typeface="微软雅黑" pitchFamily="34" charset="-122"/>
                          <a:ea typeface="微软雅黑" pitchFamily="34" charset="-122"/>
                        </a:rPr>
                        <a:t>月</a:t>
                      </a:r>
                      <a:endParaRPr lang="zh-CN" altLang="en-US"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algn="ctr" fontAlgn="ctr"/>
                      <a:r>
                        <a:rPr lang="en-US" altLang="zh-CN" sz="1400" b="0" i="0" u="none" strike="noStrike" dirty="0">
                          <a:solidFill>
                            <a:srgbClr val="000000"/>
                          </a:solidFill>
                          <a:effectLst/>
                          <a:latin typeface="微软雅黑" pitchFamily="34" charset="-122"/>
                          <a:ea typeface="微软雅黑" pitchFamily="34" charset="-122"/>
                        </a:rPr>
                        <a:t>2019</a:t>
                      </a:r>
                      <a:r>
                        <a:rPr lang="zh-CN" altLang="en-US" sz="1400" b="0" i="0" u="none" strike="noStrike" dirty="0">
                          <a:solidFill>
                            <a:srgbClr val="000000"/>
                          </a:solidFill>
                          <a:effectLst/>
                          <a:latin typeface="微软雅黑" pitchFamily="34" charset="-122"/>
                          <a:ea typeface="微软雅黑" pitchFamily="34" charset="-122"/>
                        </a:rPr>
                        <a:t>年</a:t>
                      </a:r>
                      <a:r>
                        <a:rPr lang="en-US" altLang="zh-CN" sz="1400" b="0" i="0" u="none" strike="noStrike" dirty="0">
                          <a:solidFill>
                            <a:srgbClr val="000000"/>
                          </a:solidFill>
                          <a:effectLst/>
                          <a:latin typeface="微软雅黑" pitchFamily="34" charset="-122"/>
                          <a:ea typeface="微软雅黑" pitchFamily="34" charset="-122"/>
                        </a:rPr>
                        <a:t>12</a:t>
                      </a:r>
                      <a:r>
                        <a:rPr lang="zh-CN" altLang="en-US" sz="1400" b="0" i="0" u="none" strike="noStrike" dirty="0">
                          <a:solidFill>
                            <a:srgbClr val="000000"/>
                          </a:solidFill>
                          <a:effectLst/>
                          <a:latin typeface="微软雅黑" pitchFamily="34" charset="-122"/>
                          <a:ea typeface="微软雅黑" pitchFamily="34" charset="-122"/>
                        </a:rPr>
                        <a:t>月</a:t>
                      </a:r>
                      <a:endParaRPr lang="zh-CN" altLang="en-US"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c>
                  <a:txBody>
                    <a:bodyPr/>
                    <a:lstStyle/>
                    <a:p>
                      <a:pPr algn="ctr" fontAlgn="ctr"/>
                      <a:r>
                        <a:rPr lang="en-US" altLang="zh-CN" sz="1400" b="0" i="0" u="none" strike="noStrike" dirty="0">
                          <a:solidFill>
                            <a:srgbClr val="000000"/>
                          </a:solidFill>
                          <a:effectLst/>
                          <a:latin typeface="微软雅黑" pitchFamily="34" charset="-122"/>
                          <a:ea typeface="微软雅黑" pitchFamily="34" charset="-122"/>
                        </a:rPr>
                        <a:t>/</a:t>
                      </a:r>
                      <a:endParaRPr lang="en-US" altLang="zh-CN" sz="1400" b="0"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FF"/>
                    </a:solidFill>
                  </a:tcPr>
                </a:tc>
              </a:tr>
              <a:tr h="523240">
                <a:tc vMerge="1">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indent="0" algn="ctr">
                        <a:buNone/>
                      </a:pPr>
                      <a:r>
                        <a:rPr lang="zh-CN" altLang="en-US" sz="1400" b="0" dirty="0">
                          <a:solidFill>
                            <a:srgbClr val="000000"/>
                          </a:solidFill>
                          <a:latin typeface="微软雅黑" pitchFamily="34" charset="-122"/>
                        </a:rPr>
                        <a:t>合计</a:t>
                      </a:r>
                      <a:endParaRPr lang="zh-CN" altLang="en-US" sz="1400" b="0" dirty="0">
                        <a:solidFill>
                          <a:srgbClr val="000000"/>
                        </a:solidFill>
                        <a:latin typeface="微软雅黑"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ctr"/>
                      <a:r>
                        <a:rPr lang="zh-CN" altLang="en-US" sz="1400" b="1" i="0" u="none" strike="noStrike">
                          <a:solidFill>
                            <a:srgbClr val="000000"/>
                          </a:solidFill>
                          <a:effectLst/>
                          <a:latin typeface="微软雅黑" pitchFamily="34" charset="-122"/>
                          <a:ea typeface="微软雅黑" pitchFamily="34" charset="-122"/>
                        </a:rPr>
                        <a:t>　</a:t>
                      </a:r>
                      <a:endParaRPr lang="zh-CN" altLang="en-US" sz="1400" b="1" i="0" u="none" strike="noStrike">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r>
                        <a:rPr lang="zh-CN" altLang="en-US" sz="1400" b="1" i="0" u="none" strike="noStrike">
                          <a:solidFill>
                            <a:srgbClr val="000000"/>
                          </a:solidFill>
                          <a:effectLst/>
                          <a:latin typeface="微软雅黑" pitchFamily="34" charset="-122"/>
                          <a:ea typeface="微软雅黑" pitchFamily="34" charset="-122"/>
                        </a:rPr>
                        <a:t>　</a:t>
                      </a:r>
                      <a:endParaRPr lang="zh-CN" altLang="en-US" sz="1400" b="1" i="0" u="none" strike="noStrike">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r>
                        <a:rPr lang="zh-CN" altLang="en-US" sz="1400" b="1" i="0" u="none" strike="noStrike">
                          <a:solidFill>
                            <a:srgbClr val="000000"/>
                          </a:solidFill>
                          <a:effectLst/>
                          <a:latin typeface="微软雅黑" pitchFamily="34" charset="-122"/>
                          <a:ea typeface="微软雅黑" pitchFamily="34" charset="-122"/>
                        </a:rPr>
                        <a:t>　</a:t>
                      </a:r>
                      <a:endParaRPr lang="zh-CN" altLang="en-US" sz="1400" b="1" i="0" u="none" strike="noStrike">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r>
                        <a:rPr lang="en-US" altLang="zh-CN" sz="1400" b="1" i="0" u="none" strike="noStrike">
                          <a:solidFill>
                            <a:srgbClr val="000000"/>
                          </a:solidFill>
                          <a:effectLst/>
                          <a:latin typeface="微软雅黑" pitchFamily="34" charset="-122"/>
                          <a:ea typeface="微软雅黑" pitchFamily="34" charset="-122"/>
                        </a:rPr>
                        <a:t>7.91 </a:t>
                      </a:r>
                      <a:endParaRPr lang="en-US" altLang="zh-CN" sz="1400" b="1" i="0" u="none" strike="noStrike">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r>
                        <a:rPr lang="en-US" altLang="zh-CN" sz="1400" b="1" i="0" u="none" strike="noStrike" dirty="0">
                          <a:solidFill>
                            <a:srgbClr val="000000"/>
                          </a:solidFill>
                          <a:effectLst/>
                          <a:latin typeface="微软雅黑" pitchFamily="34" charset="-122"/>
                          <a:ea typeface="微软雅黑" pitchFamily="34" charset="-122"/>
                        </a:rPr>
                        <a:t>7.91</a:t>
                      </a:r>
                      <a:endParaRPr lang="en-US" altLang="zh-CN" sz="1400" b="1"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r>
                        <a:rPr lang="zh-CN" altLang="en-US" sz="1400" b="1" i="0" u="none" strike="noStrike">
                          <a:solidFill>
                            <a:srgbClr val="000000"/>
                          </a:solidFill>
                          <a:effectLst/>
                          <a:latin typeface="微软雅黑" pitchFamily="34" charset="-122"/>
                          <a:ea typeface="微软雅黑" pitchFamily="34" charset="-122"/>
                        </a:rPr>
                        <a:t>　</a:t>
                      </a:r>
                      <a:endParaRPr lang="zh-CN" altLang="en-US" sz="1400" b="1" i="0" u="none" strike="noStrike">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r>
                        <a:rPr lang="zh-CN" altLang="en-US" sz="1400" b="1" i="0" u="none" strike="noStrike">
                          <a:solidFill>
                            <a:srgbClr val="000000"/>
                          </a:solidFill>
                          <a:effectLst/>
                          <a:latin typeface="微软雅黑" pitchFamily="34" charset="-122"/>
                          <a:ea typeface="微软雅黑" pitchFamily="34" charset="-122"/>
                        </a:rPr>
                        <a:t>　</a:t>
                      </a:r>
                      <a:endParaRPr lang="zh-CN" altLang="en-US" sz="1400" b="1" i="0" u="none" strike="noStrike">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c>
                  <a:txBody>
                    <a:bodyPr/>
                    <a:lstStyle/>
                    <a:p>
                      <a:pPr algn="ctr" fontAlgn="ctr"/>
                      <a:r>
                        <a:rPr lang="zh-CN" altLang="en-US" sz="1400" b="1" i="0" u="none" strike="noStrike" dirty="0">
                          <a:solidFill>
                            <a:srgbClr val="000000"/>
                          </a:solidFill>
                          <a:effectLst/>
                          <a:latin typeface="微软雅黑" pitchFamily="34" charset="-122"/>
                          <a:ea typeface="微软雅黑" pitchFamily="34" charset="-122"/>
                        </a:rPr>
                        <a:t>　</a:t>
                      </a:r>
                      <a:endParaRPr lang="zh-CN" altLang="en-US" sz="1400" b="1" i="0" u="none" strike="noStrike" dirty="0">
                        <a:solidFill>
                          <a:srgbClr val="000000"/>
                        </a:solidFill>
                        <a:effectLst/>
                        <a:latin typeface="微软雅黑" pitchFamily="34" charset="-122"/>
                        <a:ea typeface="微软雅黑" pitchFamily="34" charset="-122"/>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9D9D9"/>
                    </a:solidFill>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6368" y="918832"/>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二、股权结构</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323251"/>
            <a:ext cx="8349912" cy="335915"/>
          </a:xfrm>
          <a:prstGeom prst="rect">
            <a:avLst/>
          </a:prstGeom>
          <a:noFill/>
        </p:spPr>
        <p:txBody>
          <a:bodyPr wrap="square" lIns="91432" tIns="45716" rIns="91432" bIns="45716" rtlCol="0">
            <a:spAutoFit/>
          </a:bodyPr>
          <a:lstStyle/>
          <a:p>
            <a:pPr marL="342900" lvl="0" indent="-342900" defTabSz="914400">
              <a:buFont typeface="+mj-lt"/>
              <a:buAutoNum type="arabicPeriod"/>
            </a:pPr>
            <a:r>
              <a:rPr lang="zh-CN" altLang="en-US" sz="1600" b="1" dirty="0">
                <a:solidFill>
                  <a:srgbClr val="000000"/>
                </a:solidFill>
                <a:latin typeface="微软雅黑" pitchFamily="34" charset="-122"/>
                <a:ea typeface="微软雅黑" pitchFamily="34" charset="-122"/>
              </a:rPr>
              <a:t>泰安天房泰岳置业有限公司股权架构图</a:t>
            </a:r>
            <a:endParaRPr lang="zh-CN" altLang="en-US" sz="1600" b="1" dirty="0">
              <a:solidFill>
                <a:srgbClr val="000000"/>
              </a:solidFill>
              <a:latin typeface="微软雅黑" pitchFamily="34" charset="-122"/>
              <a:ea typeface="微软雅黑" pitchFamily="34" charset="-122"/>
            </a:endParaRPr>
          </a:p>
        </p:txBody>
      </p:sp>
      <p:grpSp>
        <p:nvGrpSpPr>
          <p:cNvPr id="5" name="组合 4"/>
          <p:cNvGrpSpPr/>
          <p:nvPr/>
        </p:nvGrpSpPr>
        <p:grpSpPr>
          <a:xfrm>
            <a:off x="2433320" y="1732915"/>
            <a:ext cx="7934325" cy="4156710"/>
            <a:chOff x="5228" y="2823"/>
            <a:chExt cx="12495" cy="6546"/>
          </a:xfrm>
        </p:grpSpPr>
        <p:sp>
          <p:nvSpPr>
            <p:cNvPr id="8195" name="文本框 4"/>
            <p:cNvSpPr txBox="1"/>
            <p:nvPr/>
          </p:nvSpPr>
          <p:spPr>
            <a:xfrm>
              <a:off x="5933" y="5335"/>
              <a:ext cx="6265" cy="628"/>
            </a:xfrm>
            <a:prstGeom prst="rect">
              <a:avLst/>
            </a:prstGeom>
            <a:solidFill>
              <a:srgbClr val="C5D9F1"/>
            </a:solidFill>
            <a:ln w="9525">
              <a:noFill/>
            </a:ln>
          </p:spPr>
          <p:txBody>
            <a:bodyPr wrap="square" anchor="t">
              <a:spAutoFit/>
            </a:bodyPr>
            <a:lstStyle/>
            <a:p>
              <a:pPr algn="ctr"/>
              <a:r>
                <a:rPr lang="zh-CN" altLang="en-US" sz="2000" b="1" dirty="0">
                  <a:solidFill>
                    <a:srgbClr val="000000"/>
                  </a:solidFill>
                  <a:latin typeface="微软雅黑" pitchFamily="34" charset="-122"/>
                  <a:ea typeface="微软雅黑" pitchFamily="34" charset="-122"/>
                  <a:sym typeface="Times New Roman" pitchFamily="18" charset="0"/>
                </a:rPr>
                <a:t>天津房地产集团有限公司</a:t>
              </a:r>
              <a:endParaRPr lang="en-US" altLang="zh-CN" sz="2000" b="1" dirty="0">
                <a:solidFill>
                  <a:srgbClr val="000000"/>
                </a:solidFill>
                <a:latin typeface="微软雅黑" pitchFamily="34" charset="-122"/>
                <a:ea typeface="微软雅黑" pitchFamily="34" charset="-122"/>
                <a:sym typeface="Times New Roman" pitchFamily="18" charset="0"/>
              </a:endParaRPr>
            </a:p>
          </p:txBody>
        </p:sp>
        <p:sp>
          <p:nvSpPr>
            <p:cNvPr id="8196" name="文本框 5"/>
            <p:cNvSpPr txBox="1"/>
            <p:nvPr/>
          </p:nvSpPr>
          <p:spPr>
            <a:xfrm>
              <a:off x="5926" y="6600"/>
              <a:ext cx="6265" cy="628"/>
            </a:xfrm>
            <a:prstGeom prst="rect">
              <a:avLst/>
            </a:prstGeom>
            <a:solidFill>
              <a:srgbClr val="C5D9F1"/>
            </a:solidFill>
            <a:ln w="9525">
              <a:noFill/>
            </a:ln>
          </p:spPr>
          <p:txBody>
            <a:bodyPr wrap="square" anchor="t">
              <a:spAutoFit/>
            </a:bodyPr>
            <a:lstStyle/>
            <a:p>
              <a:pPr algn="ctr"/>
              <a:r>
                <a:rPr lang="zh-CN" altLang="en-US" sz="2000" b="1" dirty="0">
                  <a:solidFill>
                    <a:srgbClr val="000000"/>
                  </a:solidFill>
                  <a:latin typeface="微软雅黑" pitchFamily="34" charset="-122"/>
                  <a:ea typeface="微软雅黑" pitchFamily="34" charset="-122"/>
                  <a:sym typeface="Times New Roman" pitchFamily="18" charset="0"/>
                </a:rPr>
                <a:t>天津天房投资有限公司</a:t>
              </a:r>
              <a:endParaRPr lang="zh-CN" altLang="en-US" sz="2000" b="1" dirty="0">
                <a:solidFill>
                  <a:srgbClr val="000000"/>
                </a:solidFill>
                <a:latin typeface="微软雅黑" pitchFamily="34" charset="-122"/>
                <a:ea typeface="微软雅黑" pitchFamily="34" charset="-122"/>
                <a:sym typeface="Times New Roman" pitchFamily="18" charset="0"/>
              </a:endParaRPr>
            </a:p>
          </p:txBody>
        </p:sp>
        <p:sp>
          <p:nvSpPr>
            <p:cNvPr id="8197" name="文本框 6"/>
            <p:cNvSpPr txBox="1"/>
            <p:nvPr/>
          </p:nvSpPr>
          <p:spPr>
            <a:xfrm>
              <a:off x="5633" y="4080"/>
              <a:ext cx="6860" cy="628"/>
            </a:xfrm>
            <a:prstGeom prst="rect">
              <a:avLst/>
            </a:prstGeom>
            <a:solidFill>
              <a:srgbClr val="C5D9F1"/>
            </a:solidFill>
            <a:ln w="9525">
              <a:noFill/>
            </a:ln>
          </p:spPr>
          <p:txBody>
            <a:bodyPr wrap="square" anchor="t">
              <a:spAutoFit/>
            </a:bodyPr>
            <a:lstStyle/>
            <a:p>
              <a:pPr algn="ctr"/>
              <a:r>
                <a:rPr lang="zh-CN" altLang="en-US" sz="2000" b="1" dirty="0">
                  <a:solidFill>
                    <a:srgbClr val="000000"/>
                  </a:solidFill>
                  <a:latin typeface="微软雅黑" pitchFamily="34" charset="-122"/>
                  <a:ea typeface="微软雅黑" pitchFamily="34" charset="-122"/>
                  <a:sym typeface="Times New Roman" pitchFamily="18" charset="0"/>
                </a:rPr>
                <a:t>天津津诚国有资本投资运营有限公司</a:t>
              </a:r>
              <a:endParaRPr lang="zh-CN" altLang="en-US" sz="2000" b="1" dirty="0">
                <a:solidFill>
                  <a:srgbClr val="000000"/>
                </a:solidFill>
                <a:latin typeface="微软雅黑" pitchFamily="34" charset="-122"/>
                <a:ea typeface="微软雅黑" pitchFamily="34" charset="-122"/>
                <a:sym typeface="Times New Roman" pitchFamily="18" charset="0"/>
              </a:endParaRPr>
            </a:p>
          </p:txBody>
        </p:sp>
        <p:sp>
          <p:nvSpPr>
            <p:cNvPr id="8198" name="文本框 7"/>
            <p:cNvSpPr txBox="1"/>
            <p:nvPr/>
          </p:nvSpPr>
          <p:spPr>
            <a:xfrm>
              <a:off x="5228" y="2823"/>
              <a:ext cx="7660" cy="630"/>
            </a:xfrm>
            <a:prstGeom prst="rect">
              <a:avLst/>
            </a:prstGeom>
            <a:solidFill>
              <a:srgbClr val="C5D9F1"/>
            </a:solidFill>
            <a:ln w="9525">
              <a:noFill/>
            </a:ln>
          </p:spPr>
          <p:txBody>
            <a:bodyPr wrap="square" anchor="t">
              <a:spAutoFit/>
            </a:bodyPr>
            <a:lstStyle/>
            <a:p>
              <a:pPr algn="ctr"/>
              <a:r>
                <a:rPr lang="zh-CN" altLang="en-US" sz="2000" b="1" dirty="0">
                  <a:solidFill>
                    <a:srgbClr val="000000"/>
                  </a:solidFill>
                  <a:latin typeface="微软雅黑" pitchFamily="34" charset="-122"/>
                  <a:ea typeface="微软雅黑" pitchFamily="34" charset="-122"/>
                  <a:sym typeface="Times New Roman" pitchFamily="18" charset="0"/>
                </a:rPr>
                <a:t>天津市人民政府国有资产监督管理委员会</a:t>
              </a:r>
              <a:endParaRPr lang="en-US" altLang="zh-CN" sz="2000" b="1" dirty="0">
                <a:solidFill>
                  <a:srgbClr val="000000"/>
                </a:solidFill>
                <a:latin typeface="微软雅黑" pitchFamily="34" charset="-122"/>
                <a:ea typeface="微软雅黑" pitchFamily="34" charset="-122"/>
                <a:sym typeface="Times New Roman" pitchFamily="18" charset="0"/>
              </a:endParaRPr>
            </a:p>
          </p:txBody>
        </p:sp>
        <p:sp>
          <p:nvSpPr>
            <p:cNvPr id="8199" name="文本框 8"/>
            <p:cNvSpPr txBox="1"/>
            <p:nvPr/>
          </p:nvSpPr>
          <p:spPr>
            <a:xfrm>
              <a:off x="5934" y="7920"/>
              <a:ext cx="6264" cy="1113"/>
            </a:xfrm>
            <a:prstGeom prst="rect">
              <a:avLst/>
            </a:prstGeom>
            <a:solidFill>
              <a:srgbClr val="8DB4E2"/>
            </a:solidFill>
            <a:ln w="9525">
              <a:noFill/>
            </a:ln>
          </p:spPr>
          <p:txBody>
            <a:bodyPr wrap="square" anchor="t">
              <a:spAutoFit/>
            </a:bodyPr>
            <a:lstStyle/>
            <a:p>
              <a:pPr algn="ctr"/>
              <a:r>
                <a:rPr lang="zh-CN" altLang="en-US" sz="2000" b="1" dirty="0">
                  <a:solidFill>
                    <a:srgbClr val="000000"/>
                  </a:solidFill>
                  <a:latin typeface="微软雅黑" pitchFamily="34" charset="-122"/>
                  <a:ea typeface="微软雅黑" pitchFamily="34" charset="-122"/>
                  <a:sym typeface="Times New Roman" pitchFamily="18" charset="0"/>
                </a:rPr>
                <a:t>泰安天房泰岳置业有限公司  </a:t>
              </a:r>
              <a:endParaRPr lang="zh-CN" altLang="en-US" sz="2000" b="1" dirty="0">
                <a:solidFill>
                  <a:srgbClr val="000000"/>
                </a:solidFill>
                <a:latin typeface="微软雅黑" pitchFamily="34" charset="-122"/>
                <a:ea typeface="微软雅黑" pitchFamily="34" charset="-122"/>
                <a:sym typeface="Times New Roman" pitchFamily="18" charset="0"/>
              </a:endParaRPr>
            </a:p>
            <a:p>
              <a:pPr algn="ctr"/>
              <a:r>
                <a:rPr lang="zh-CN" altLang="en-US" sz="2000" b="1" dirty="0">
                  <a:solidFill>
                    <a:srgbClr val="000000"/>
                  </a:solidFill>
                  <a:latin typeface="微软雅黑" pitchFamily="34" charset="-122"/>
                  <a:ea typeface="微软雅黑" pitchFamily="34" charset="-122"/>
                  <a:sym typeface="Times New Roman" pitchFamily="18" charset="0"/>
                </a:rPr>
                <a:t>（天房集团权益比例：</a:t>
              </a:r>
              <a:r>
                <a:rPr lang="en-US" altLang="zh-CN" sz="2000" b="1" dirty="0">
                  <a:solidFill>
                    <a:srgbClr val="000000"/>
                  </a:solidFill>
                  <a:latin typeface="微软雅黑" pitchFamily="34" charset="-122"/>
                  <a:ea typeface="微软雅黑" pitchFamily="34" charset="-122"/>
                  <a:sym typeface="Times New Roman" pitchFamily="18" charset="0"/>
                </a:rPr>
                <a:t>100%</a:t>
              </a:r>
              <a:r>
                <a:rPr lang="zh-CN" altLang="en-US" sz="2000" b="1" dirty="0">
                  <a:solidFill>
                    <a:srgbClr val="000000"/>
                  </a:solidFill>
                  <a:latin typeface="微软雅黑" pitchFamily="34" charset="-122"/>
                  <a:ea typeface="微软雅黑" pitchFamily="34" charset="-122"/>
                  <a:sym typeface="Times New Roman" pitchFamily="18" charset="0"/>
                </a:rPr>
                <a:t>）</a:t>
              </a:r>
              <a:endParaRPr lang="zh-CN" altLang="en-US" sz="2000" b="1" dirty="0">
                <a:solidFill>
                  <a:srgbClr val="000000"/>
                </a:solidFill>
                <a:latin typeface="微软雅黑" pitchFamily="34" charset="-122"/>
                <a:ea typeface="微软雅黑" pitchFamily="34" charset="-122"/>
                <a:sym typeface="Times New Roman" pitchFamily="18" charset="0"/>
              </a:endParaRPr>
            </a:p>
          </p:txBody>
        </p:sp>
        <p:sp>
          <p:nvSpPr>
            <p:cNvPr id="8201" name="下箭头 10"/>
            <p:cNvSpPr/>
            <p:nvPr/>
          </p:nvSpPr>
          <p:spPr>
            <a:xfrm>
              <a:off x="8583" y="3540"/>
              <a:ext cx="493" cy="453"/>
            </a:xfrm>
            <a:prstGeom prst="downArrow">
              <a:avLst>
                <a:gd name="adj1" fmla="val 50000"/>
                <a:gd name="adj2" fmla="val 50000"/>
              </a:avLst>
            </a:prstGeom>
            <a:solidFill>
              <a:schemeClr val="accent1"/>
            </a:solidFill>
            <a:ln w="9525">
              <a:noFill/>
            </a:ln>
          </p:spPr>
          <p:txBody>
            <a:bodyPr wrap="square" lIns="0" tIns="0" rIns="0" bIns="0" anchor="ctr">
              <a:spAutoFit/>
            </a:bodyPr>
            <a:lstStyle/>
            <a:p>
              <a:pPr marL="285750" indent="-285750">
                <a:spcBef>
                  <a:spcPts val="600"/>
                </a:spcBef>
                <a:buSzPct val="100000"/>
                <a:buFont typeface="Arial" charset="0"/>
                <a:buChar char="•"/>
              </a:pPr>
              <a:endParaRPr lang="zh-CN" altLang="en-US" sz="1400" b="1" dirty="0">
                <a:solidFill>
                  <a:srgbClr val="313131"/>
                </a:solidFill>
                <a:latin typeface="微软雅黑" pitchFamily="34" charset="-122"/>
                <a:ea typeface="微软雅黑" pitchFamily="34" charset="-122"/>
              </a:endParaRPr>
            </a:p>
          </p:txBody>
        </p:sp>
        <p:sp>
          <p:nvSpPr>
            <p:cNvPr id="8202" name="下箭头 11"/>
            <p:cNvSpPr/>
            <p:nvPr/>
          </p:nvSpPr>
          <p:spPr>
            <a:xfrm>
              <a:off x="8583" y="4788"/>
              <a:ext cx="493" cy="450"/>
            </a:xfrm>
            <a:prstGeom prst="downArrow">
              <a:avLst>
                <a:gd name="adj1" fmla="val 50000"/>
                <a:gd name="adj2" fmla="val 50000"/>
              </a:avLst>
            </a:prstGeom>
            <a:solidFill>
              <a:schemeClr val="accent1"/>
            </a:solidFill>
            <a:ln w="9525">
              <a:noFill/>
            </a:ln>
          </p:spPr>
          <p:txBody>
            <a:bodyPr wrap="square" lIns="0" tIns="0" rIns="0" bIns="0" anchor="ctr">
              <a:spAutoFit/>
            </a:bodyPr>
            <a:lstStyle/>
            <a:p>
              <a:pPr marL="285750" indent="-285750">
                <a:spcBef>
                  <a:spcPts val="600"/>
                </a:spcBef>
                <a:buSzPct val="100000"/>
                <a:buFont typeface="Arial" charset="0"/>
                <a:buChar char="•"/>
              </a:pPr>
              <a:endParaRPr lang="zh-CN" altLang="en-US" sz="1400" b="1" dirty="0">
                <a:solidFill>
                  <a:srgbClr val="313131"/>
                </a:solidFill>
                <a:latin typeface="微软雅黑" pitchFamily="34" charset="-122"/>
                <a:ea typeface="微软雅黑" pitchFamily="34" charset="-122"/>
              </a:endParaRPr>
            </a:p>
          </p:txBody>
        </p:sp>
        <p:sp>
          <p:nvSpPr>
            <p:cNvPr id="8203" name="下箭头 12"/>
            <p:cNvSpPr/>
            <p:nvPr/>
          </p:nvSpPr>
          <p:spPr>
            <a:xfrm>
              <a:off x="8576" y="6040"/>
              <a:ext cx="492" cy="450"/>
            </a:xfrm>
            <a:prstGeom prst="downArrow">
              <a:avLst>
                <a:gd name="adj1" fmla="val 50000"/>
                <a:gd name="adj2" fmla="val 50000"/>
              </a:avLst>
            </a:prstGeom>
            <a:solidFill>
              <a:schemeClr val="accent1"/>
            </a:solidFill>
            <a:ln w="9525">
              <a:noFill/>
            </a:ln>
          </p:spPr>
          <p:txBody>
            <a:bodyPr wrap="square" lIns="0" tIns="0" rIns="0" bIns="0" anchor="ctr">
              <a:spAutoFit/>
            </a:bodyPr>
            <a:lstStyle/>
            <a:p>
              <a:pPr marL="285750" indent="-285750">
                <a:spcBef>
                  <a:spcPts val="600"/>
                </a:spcBef>
                <a:buSzPct val="100000"/>
                <a:buFont typeface="Arial" charset="0"/>
                <a:buChar char="•"/>
              </a:pPr>
              <a:endParaRPr lang="zh-CN" altLang="en-US" sz="1400" b="1" dirty="0">
                <a:solidFill>
                  <a:srgbClr val="313131"/>
                </a:solidFill>
                <a:latin typeface="微软雅黑" pitchFamily="34" charset="-122"/>
                <a:ea typeface="微软雅黑" pitchFamily="34" charset="-122"/>
              </a:endParaRPr>
            </a:p>
          </p:txBody>
        </p:sp>
        <p:sp>
          <p:nvSpPr>
            <p:cNvPr id="8206" name="文本框 15"/>
            <p:cNvSpPr txBox="1"/>
            <p:nvPr/>
          </p:nvSpPr>
          <p:spPr>
            <a:xfrm>
              <a:off x="9564" y="5845"/>
              <a:ext cx="1632" cy="583"/>
            </a:xfrm>
            <a:prstGeom prst="rect">
              <a:avLst/>
            </a:prstGeom>
            <a:noFill/>
            <a:ln w="9525">
              <a:noFill/>
            </a:ln>
          </p:spPr>
          <p:txBody>
            <a:bodyPr wrap="square" anchor="t">
              <a:spAutoFit/>
            </a:bodyPr>
            <a:lstStyle/>
            <a:p>
              <a:r>
                <a:rPr lang="en-US" altLang="zh-CN" b="1" dirty="0">
                  <a:latin typeface="Times New Roman" pitchFamily="18" charset="0"/>
                  <a:ea typeface="微软雅黑" pitchFamily="34" charset="-122"/>
                </a:rPr>
                <a:t>100%</a:t>
              </a:r>
              <a:endParaRPr lang="zh-CN" altLang="en-US" b="1" dirty="0">
                <a:latin typeface="Times New Roman" pitchFamily="18" charset="0"/>
                <a:ea typeface="微软雅黑" pitchFamily="34" charset="-122"/>
              </a:endParaRPr>
            </a:p>
          </p:txBody>
        </p:sp>
        <p:sp>
          <p:nvSpPr>
            <p:cNvPr id="8207" name="文本框 16"/>
            <p:cNvSpPr txBox="1"/>
            <p:nvPr/>
          </p:nvSpPr>
          <p:spPr>
            <a:xfrm>
              <a:off x="9564" y="3380"/>
              <a:ext cx="1632" cy="583"/>
            </a:xfrm>
            <a:prstGeom prst="rect">
              <a:avLst/>
            </a:prstGeom>
            <a:noFill/>
            <a:ln w="9525">
              <a:noFill/>
            </a:ln>
          </p:spPr>
          <p:txBody>
            <a:bodyPr wrap="square" anchor="t">
              <a:spAutoFit/>
            </a:bodyPr>
            <a:lstStyle/>
            <a:p>
              <a:r>
                <a:rPr lang="en-US" altLang="zh-CN" b="1" dirty="0">
                  <a:latin typeface="Times New Roman" pitchFamily="18" charset="0"/>
                  <a:ea typeface="微软雅黑" pitchFamily="34" charset="-122"/>
                </a:rPr>
                <a:t>100%</a:t>
              </a:r>
              <a:endParaRPr lang="zh-CN" altLang="en-US" b="1" dirty="0">
                <a:latin typeface="Times New Roman" pitchFamily="18" charset="0"/>
                <a:ea typeface="微软雅黑" pitchFamily="34" charset="-122"/>
              </a:endParaRPr>
            </a:p>
          </p:txBody>
        </p:sp>
        <p:sp>
          <p:nvSpPr>
            <p:cNvPr id="8208" name="文本框 17"/>
            <p:cNvSpPr txBox="1"/>
            <p:nvPr/>
          </p:nvSpPr>
          <p:spPr>
            <a:xfrm>
              <a:off x="9336" y="7340"/>
              <a:ext cx="1633" cy="580"/>
            </a:xfrm>
            <a:prstGeom prst="rect">
              <a:avLst/>
            </a:prstGeom>
            <a:noFill/>
            <a:ln w="9525">
              <a:noFill/>
            </a:ln>
          </p:spPr>
          <p:txBody>
            <a:bodyPr wrap="square" anchor="t">
              <a:spAutoFit/>
            </a:bodyPr>
            <a:lstStyle/>
            <a:p>
              <a:r>
                <a:rPr lang="en-US" altLang="zh-CN" b="1" dirty="0">
                  <a:latin typeface="Times New Roman" pitchFamily="18" charset="0"/>
                  <a:ea typeface="微软雅黑" pitchFamily="34" charset="-122"/>
                </a:rPr>
                <a:t>100%</a:t>
              </a:r>
              <a:endParaRPr lang="zh-CN" altLang="en-US" b="1" dirty="0">
                <a:latin typeface="Times New Roman" pitchFamily="18" charset="0"/>
                <a:ea typeface="微软雅黑" pitchFamily="34" charset="-122"/>
              </a:endParaRPr>
            </a:p>
          </p:txBody>
        </p:sp>
        <p:sp>
          <p:nvSpPr>
            <p:cNvPr id="8209" name="文本框 18"/>
            <p:cNvSpPr txBox="1"/>
            <p:nvPr/>
          </p:nvSpPr>
          <p:spPr>
            <a:xfrm>
              <a:off x="9564" y="4630"/>
              <a:ext cx="1632" cy="583"/>
            </a:xfrm>
            <a:prstGeom prst="rect">
              <a:avLst/>
            </a:prstGeom>
            <a:noFill/>
            <a:ln w="9525">
              <a:noFill/>
            </a:ln>
          </p:spPr>
          <p:txBody>
            <a:bodyPr wrap="square" anchor="t">
              <a:spAutoFit/>
            </a:bodyPr>
            <a:lstStyle/>
            <a:p>
              <a:r>
                <a:rPr lang="en-US" altLang="zh-CN" b="1" dirty="0">
                  <a:latin typeface="Times New Roman" pitchFamily="18" charset="0"/>
                  <a:ea typeface="微软雅黑" pitchFamily="34" charset="-122"/>
                </a:rPr>
                <a:t>100%</a:t>
              </a:r>
              <a:endParaRPr lang="zh-CN" altLang="en-US" b="1" dirty="0">
                <a:latin typeface="Times New Roman" pitchFamily="18" charset="0"/>
                <a:ea typeface="微软雅黑" pitchFamily="34" charset="-122"/>
              </a:endParaRPr>
            </a:p>
          </p:txBody>
        </p:sp>
        <p:sp>
          <p:nvSpPr>
            <p:cNvPr id="8211" name="文本框 20"/>
            <p:cNvSpPr txBox="1"/>
            <p:nvPr/>
          </p:nvSpPr>
          <p:spPr>
            <a:xfrm>
              <a:off x="12888" y="8793"/>
              <a:ext cx="4835" cy="576"/>
            </a:xfrm>
            <a:prstGeom prst="rect">
              <a:avLst/>
            </a:prstGeom>
            <a:noFill/>
            <a:ln w="9525">
              <a:noFill/>
            </a:ln>
          </p:spPr>
          <p:txBody>
            <a:bodyPr wrap="square" anchor="t">
              <a:spAutoFit/>
            </a:bodyPr>
            <a:lstStyle/>
            <a:p>
              <a:endParaRPr lang="en-US" altLang="zh-CN" b="1" dirty="0">
                <a:latin typeface="Times New Roman" pitchFamily="18" charset="0"/>
                <a:ea typeface="微软雅黑" pitchFamily="34" charset="-122"/>
              </a:endParaRPr>
            </a:p>
          </p:txBody>
        </p:sp>
        <p:sp>
          <p:nvSpPr>
            <p:cNvPr id="4" name="下箭头 12"/>
            <p:cNvSpPr/>
            <p:nvPr/>
          </p:nvSpPr>
          <p:spPr>
            <a:xfrm>
              <a:off x="8584" y="7340"/>
              <a:ext cx="492" cy="450"/>
            </a:xfrm>
            <a:prstGeom prst="downArrow">
              <a:avLst>
                <a:gd name="adj1" fmla="val 50000"/>
                <a:gd name="adj2" fmla="val 50000"/>
              </a:avLst>
            </a:prstGeom>
            <a:solidFill>
              <a:schemeClr val="accent1"/>
            </a:solidFill>
            <a:ln w="9525">
              <a:noFill/>
            </a:ln>
          </p:spPr>
          <p:txBody>
            <a:bodyPr wrap="square" lIns="0" tIns="0" rIns="0" bIns="0" anchor="ctr">
              <a:spAutoFit/>
            </a:bodyPr>
            <a:lstStyle/>
            <a:p>
              <a:pPr marL="285750" indent="-285750">
                <a:spcBef>
                  <a:spcPts val="600"/>
                </a:spcBef>
                <a:buSzPct val="100000"/>
                <a:buFont typeface="Arial" charset="0"/>
                <a:buChar char="•"/>
              </a:pPr>
              <a:endParaRPr lang="zh-CN" altLang="en-US" sz="1400" b="1" dirty="0">
                <a:solidFill>
                  <a:srgbClr val="313131"/>
                </a:solidFill>
                <a:latin typeface="微软雅黑" pitchFamily="34" charset="-122"/>
                <a:ea typeface="微软雅黑" pitchFamily="34" charset="-122"/>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6368" y="918832"/>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32325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1.  </a:t>
            </a:r>
            <a:r>
              <a:rPr lang="zh-CN" altLang="en-US" sz="1600" b="1" dirty="0">
                <a:solidFill>
                  <a:srgbClr val="000000"/>
                </a:solidFill>
                <a:latin typeface="微软雅黑" pitchFamily="34" charset="-122"/>
                <a:ea typeface="微软雅黑" pitchFamily="34" charset="-122"/>
              </a:rPr>
              <a:t>基本情况</a:t>
            </a:r>
            <a:endParaRPr lang="zh-CN" altLang="en-US" sz="1600" b="1" dirty="0">
              <a:solidFill>
                <a:srgbClr val="000000"/>
              </a:solidFill>
              <a:latin typeface="微软雅黑" pitchFamily="34" charset="-122"/>
              <a:ea typeface="微软雅黑" pitchFamily="34" charset="-122"/>
            </a:endParaRPr>
          </a:p>
        </p:txBody>
      </p:sp>
      <p:sp>
        <p:nvSpPr>
          <p:cNvPr id="107" name="文本框 106"/>
          <p:cNvSpPr txBox="1"/>
          <p:nvPr/>
        </p:nvSpPr>
        <p:spPr>
          <a:xfrm>
            <a:off x="695601" y="1803295"/>
            <a:ext cx="1198880" cy="398780"/>
          </a:xfrm>
          <a:prstGeom prst="rect">
            <a:avLst/>
          </a:prstGeom>
          <a:noFill/>
        </p:spPr>
        <p:txBody>
          <a:bodyPr wrap="none" rtlCol="0">
            <a:spAutoFit/>
          </a:bodyPr>
          <a:lstStyle/>
          <a:p>
            <a:pPr algn="ctr"/>
            <a:r>
              <a:rPr lang="zh-CN" altLang="en-US" sz="2000" dirty="0">
                <a:solidFill>
                  <a:schemeClr val="accent1">
                    <a:lumMod val="50000"/>
                  </a:schemeClr>
                </a:solidFill>
                <a:latin typeface="黑体" charset="-122"/>
                <a:ea typeface="黑体" charset="-122"/>
              </a:rPr>
              <a:t>区位优势</a:t>
            </a:r>
            <a:endParaRPr lang="zh-CN" altLang="en-US" sz="2000" dirty="0">
              <a:solidFill>
                <a:schemeClr val="accent1">
                  <a:lumMod val="50000"/>
                </a:schemeClr>
              </a:solidFill>
              <a:latin typeface="黑体" charset="-122"/>
              <a:ea typeface="黑体" charset="-122"/>
            </a:endParaRPr>
          </a:p>
        </p:txBody>
      </p:sp>
      <p:sp>
        <p:nvSpPr>
          <p:cNvPr id="8" name="文本框 7"/>
          <p:cNvSpPr txBox="1"/>
          <p:nvPr/>
        </p:nvSpPr>
        <p:spPr>
          <a:xfrm>
            <a:off x="470592" y="2201898"/>
            <a:ext cx="2811935" cy="4031873"/>
          </a:xfrm>
          <a:prstGeom prst="rect">
            <a:avLst/>
          </a:prstGeom>
          <a:noFill/>
        </p:spPr>
        <p:txBody>
          <a:bodyPr wrap="square" rtlCol="0">
            <a:spAutoFit/>
          </a:bodyPr>
          <a:lstStyle/>
          <a:p>
            <a:pPr lvl="0" defTabSz="913130">
              <a:lnSpc>
                <a:spcPct val="200000"/>
              </a:lnSpc>
            </a:pPr>
            <a:r>
              <a:rPr lang="zh-CN" altLang="en-US" sz="1600" dirty="0">
                <a:latin typeface="华文细黑" pitchFamily="2" charset="-122"/>
                <a:ea typeface="华文细黑" pitchFamily="2" charset="-122"/>
                <a:sym typeface="+mn-ea"/>
              </a:rPr>
              <a:t>项目位于泰安市西侧，遥望世界自然文化双遗产的泰山北侧为天平湖城市休闲区块东侧为高铁泰山站和京福高速出口的交通枢纽</a:t>
            </a:r>
            <a:endParaRPr lang="en-US" altLang="zh-CN" sz="1600" dirty="0">
              <a:latin typeface="华文细黑" pitchFamily="2" charset="-122"/>
              <a:ea typeface="华文细黑" pitchFamily="2" charset="-122"/>
              <a:sym typeface="+mn-ea"/>
            </a:endParaRPr>
          </a:p>
          <a:p>
            <a:pPr lvl="0" defTabSz="913130">
              <a:lnSpc>
                <a:spcPct val="200000"/>
              </a:lnSpc>
            </a:pPr>
            <a:r>
              <a:rPr lang="zh-CN" altLang="en-US" sz="1600" dirty="0">
                <a:latin typeface="华文细黑" pitchFamily="2" charset="-122"/>
                <a:ea typeface="华文细黑" pitchFamily="2" charset="-122"/>
                <a:sym typeface="+mn-ea"/>
              </a:rPr>
              <a:t>南侧为卧虎山路博园</a:t>
            </a:r>
            <a:endParaRPr lang="en-US" altLang="zh-CN" sz="1600" dirty="0">
              <a:latin typeface="华文细黑" pitchFamily="2" charset="-122"/>
              <a:ea typeface="华文细黑" pitchFamily="2" charset="-122"/>
              <a:sym typeface="+mn-ea"/>
            </a:endParaRPr>
          </a:p>
          <a:p>
            <a:pPr lvl="0" defTabSz="913130">
              <a:lnSpc>
                <a:spcPct val="200000"/>
              </a:lnSpc>
            </a:pPr>
            <a:r>
              <a:rPr lang="zh-CN" altLang="en-US" sz="1600" dirty="0">
                <a:latin typeface="华文细黑" pitchFamily="2" charset="-122"/>
                <a:ea typeface="华文细黑" pitchFamily="2" charset="-122"/>
                <a:sym typeface="+mn-ea"/>
              </a:rPr>
              <a:t>具有自然环境和区位优势</a:t>
            </a:r>
            <a:endParaRPr lang="zh-CN" altLang="en-US" sz="1600" dirty="0">
              <a:latin typeface="华文细黑" pitchFamily="2" charset="-122"/>
              <a:ea typeface="华文细黑" pitchFamily="2" charset="-122"/>
            </a:endParaRPr>
          </a:p>
          <a:p>
            <a:pPr>
              <a:lnSpc>
                <a:spcPct val="200000"/>
              </a:lnSpc>
            </a:pPr>
            <a:endParaRPr lang="zh-CN" altLang="en-US" sz="1600" dirty="0"/>
          </a:p>
        </p:txBody>
      </p:sp>
      <p:pic>
        <p:nvPicPr>
          <p:cNvPr id="6" name="内容占位符 4"/>
          <p:cNvPicPr>
            <a:picLocks noGrp="1" noChangeAspect="1"/>
          </p:cNvPicPr>
          <p:nvPr/>
        </p:nvPicPr>
        <p:blipFill rotWithShape="1">
          <a:blip r:embed="rId1" cstate="print">
            <a:extLst>
              <a:ext uri="{28A0092B-C50C-407E-A947-70E740481C1C}">
                <a14:useLocalDpi xmlns:a14="http://schemas.microsoft.com/office/drawing/2010/main" val="0"/>
              </a:ext>
            </a:extLst>
          </a:blip>
          <a:srcRect t="7079" r="1893" b="4673"/>
          <a:stretch>
            <a:fillRect/>
          </a:stretch>
        </p:blipFill>
        <p:spPr>
          <a:xfrm>
            <a:off x="3282315" y="775335"/>
            <a:ext cx="8088630" cy="5307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1000"/>
                                        <p:tgtEl>
                                          <p:spTgt spid="107"/>
                                        </p:tgtEl>
                                      </p:cBhvr>
                                    </p:animEffect>
                                    <p:anim calcmode="lin" valueType="num">
                                      <p:cBhvr>
                                        <p:cTn id="8" dur="1000" fill="hold"/>
                                        <p:tgtEl>
                                          <p:spTgt spid="107"/>
                                        </p:tgtEl>
                                        <p:attrNameLst>
                                          <p:attrName>ppt_x</p:attrName>
                                        </p:attrNameLst>
                                      </p:cBhvr>
                                      <p:tavLst>
                                        <p:tav tm="0">
                                          <p:val>
                                            <p:strVal val="#ppt_x"/>
                                          </p:val>
                                        </p:tav>
                                        <p:tav tm="100000">
                                          <p:val>
                                            <p:strVal val="#ppt_x"/>
                                          </p:val>
                                        </p:tav>
                                      </p:tavLst>
                                    </p:anim>
                                    <p:anim calcmode="lin" valueType="num">
                                      <p:cBhvr>
                                        <p:cTn id="9"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6368" y="918832"/>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25721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1.  </a:t>
            </a:r>
            <a:r>
              <a:rPr lang="zh-CN" altLang="en-US" sz="1600" b="1" dirty="0">
                <a:solidFill>
                  <a:srgbClr val="000000"/>
                </a:solidFill>
                <a:latin typeface="微软雅黑" pitchFamily="34" charset="-122"/>
                <a:ea typeface="微软雅黑" pitchFamily="34" charset="-122"/>
              </a:rPr>
              <a:t>基本情况</a:t>
            </a:r>
            <a:endParaRPr lang="zh-CN" altLang="en-US" sz="1600" b="1" dirty="0">
              <a:solidFill>
                <a:srgbClr val="000000"/>
              </a:solidFill>
              <a:latin typeface="微软雅黑" pitchFamily="34" charset="-122"/>
              <a:ea typeface="微软雅黑" pitchFamily="34" charset="-122"/>
            </a:endParaRPr>
          </a:p>
        </p:txBody>
      </p:sp>
      <p:sp>
        <p:nvSpPr>
          <p:cNvPr id="21" name="文本框 20"/>
          <p:cNvSpPr txBox="1"/>
          <p:nvPr/>
        </p:nvSpPr>
        <p:spPr>
          <a:xfrm>
            <a:off x="695379" y="1770628"/>
            <a:ext cx="2214880" cy="398780"/>
          </a:xfrm>
          <a:prstGeom prst="rect">
            <a:avLst/>
          </a:prstGeom>
          <a:noFill/>
        </p:spPr>
        <p:txBody>
          <a:bodyPr wrap="none" rtlCol="0">
            <a:spAutoFit/>
          </a:bodyPr>
          <a:lstStyle/>
          <a:p>
            <a:pPr algn="ctr"/>
            <a:r>
              <a:rPr lang="zh-CN" altLang="en-US" sz="2000" dirty="0">
                <a:solidFill>
                  <a:schemeClr val="accent1">
                    <a:lumMod val="50000"/>
                  </a:schemeClr>
                </a:solidFill>
                <a:latin typeface="黑体" charset="-122"/>
                <a:ea typeface="黑体" charset="-122"/>
              </a:rPr>
              <a:t>资源优势</a:t>
            </a:r>
            <a:r>
              <a:rPr lang="en-US" altLang="zh-CN" sz="2000" dirty="0">
                <a:solidFill>
                  <a:schemeClr val="accent1">
                    <a:lumMod val="50000"/>
                  </a:schemeClr>
                </a:solidFill>
                <a:latin typeface="黑体" charset="-122"/>
                <a:ea typeface="黑体" charset="-122"/>
              </a:rPr>
              <a:t>——</a:t>
            </a:r>
            <a:r>
              <a:rPr lang="zh-CN" altLang="en-US" sz="2000" dirty="0">
                <a:solidFill>
                  <a:schemeClr val="accent1">
                    <a:lumMod val="50000"/>
                  </a:schemeClr>
                </a:solidFill>
                <a:latin typeface="黑体" charset="-122"/>
                <a:ea typeface="黑体" charset="-122"/>
              </a:rPr>
              <a:t>交通</a:t>
            </a:r>
            <a:endParaRPr lang="zh-CN" altLang="en-US" sz="2000" dirty="0">
              <a:solidFill>
                <a:schemeClr val="accent1">
                  <a:lumMod val="50000"/>
                </a:schemeClr>
              </a:solidFill>
              <a:latin typeface="黑体" charset="-122"/>
              <a:ea typeface="黑体" charset="-122"/>
            </a:endParaRPr>
          </a:p>
        </p:txBody>
      </p:sp>
      <p:sp>
        <p:nvSpPr>
          <p:cNvPr id="5" name="文本框 4"/>
          <p:cNvSpPr txBox="1"/>
          <p:nvPr/>
        </p:nvSpPr>
        <p:spPr>
          <a:xfrm>
            <a:off x="263525" y="2294890"/>
            <a:ext cx="3576320" cy="3969385"/>
          </a:xfrm>
          <a:prstGeom prst="rect">
            <a:avLst/>
          </a:prstGeom>
          <a:noFill/>
        </p:spPr>
        <p:txBody>
          <a:bodyPr wrap="square" rtlCol="0">
            <a:spAutoFit/>
          </a:bodyPr>
          <a:lstStyle/>
          <a:p>
            <a:pPr>
              <a:lnSpc>
                <a:spcPct val="200000"/>
              </a:lnSpc>
            </a:pPr>
            <a:r>
              <a:rPr lang="zh-CN" altLang="en-US" sz="1400" dirty="0"/>
              <a:t>        项目位处政府重资打造的高铁新区正脉，紧邻岱岳区政府，南接高新区，是城市门户板块。</a:t>
            </a:r>
            <a:endParaRPr lang="zh-CN" altLang="en-US" sz="1400" dirty="0"/>
          </a:p>
          <a:p>
            <a:pPr>
              <a:lnSpc>
                <a:spcPct val="200000"/>
              </a:lnSpc>
            </a:pPr>
            <a:r>
              <a:rPr lang="zh-CN" altLang="en-US" sz="1400" dirty="0"/>
              <a:t>        畅达交通  通达则地盛</a:t>
            </a:r>
            <a:endParaRPr lang="en-US" altLang="zh-CN" sz="1400" dirty="0"/>
          </a:p>
          <a:p>
            <a:pPr>
              <a:lnSpc>
                <a:spcPct val="200000"/>
              </a:lnSpc>
            </a:pPr>
            <a:r>
              <a:rPr lang="en-US" altLang="zh-CN" sz="1400" dirty="0"/>
              <a:t>        </a:t>
            </a:r>
            <a:r>
              <a:rPr lang="zh-CN" altLang="en-US" sz="1400" dirty="0"/>
              <a:t>地盛则繁华</a:t>
            </a:r>
            <a:endParaRPr lang="en-US" altLang="zh-CN" sz="1400" dirty="0"/>
          </a:p>
          <a:p>
            <a:pPr>
              <a:lnSpc>
                <a:spcPct val="200000"/>
              </a:lnSpc>
            </a:pPr>
            <a:r>
              <a:rPr lang="en-US" altLang="zh-CN" sz="1400" dirty="0"/>
              <a:t>        </a:t>
            </a:r>
            <a:r>
              <a:rPr lang="zh-CN" altLang="en-US" sz="1400" dirty="0"/>
              <a:t>近邻泰肥高速、京台高速</a:t>
            </a:r>
            <a:endParaRPr lang="en-US" altLang="zh-CN" sz="1400" dirty="0"/>
          </a:p>
          <a:p>
            <a:pPr>
              <a:lnSpc>
                <a:spcPct val="200000"/>
              </a:lnSpc>
            </a:pPr>
            <a:r>
              <a:rPr lang="en-US" altLang="zh-CN" sz="1400" dirty="0"/>
              <a:t>        </a:t>
            </a:r>
            <a:r>
              <a:rPr lang="zh-CN" altLang="en-US" sz="1400" dirty="0"/>
              <a:t>天房美郡国际城项目距高铁站</a:t>
            </a:r>
            <a:r>
              <a:rPr lang="en-US" altLang="zh-CN" sz="1400" dirty="0"/>
              <a:t>700</a:t>
            </a:r>
            <a:r>
              <a:rPr lang="zh-CN" altLang="en-US" sz="1400" dirty="0"/>
              <a:t>米</a:t>
            </a:r>
            <a:endParaRPr lang="en-US" altLang="zh-CN" sz="1400" dirty="0"/>
          </a:p>
          <a:p>
            <a:pPr>
              <a:lnSpc>
                <a:spcPct val="200000"/>
              </a:lnSpc>
            </a:pPr>
            <a:r>
              <a:rPr lang="en-US" altLang="zh-CN" sz="1400" dirty="0"/>
              <a:t>        </a:t>
            </a:r>
            <a:r>
              <a:rPr lang="zh-CN" altLang="en-US" sz="1400" dirty="0"/>
              <a:t>据守城市主干道泰山大街、灵山大街</a:t>
            </a:r>
            <a:endParaRPr lang="en-US" altLang="zh-CN" sz="1400" dirty="0"/>
          </a:p>
          <a:p>
            <a:pPr>
              <a:lnSpc>
                <a:spcPct val="200000"/>
              </a:lnSpc>
            </a:pPr>
            <a:r>
              <a:rPr lang="en-US" altLang="zh-CN" sz="1400" dirty="0"/>
              <a:t>        </a:t>
            </a:r>
            <a:r>
              <a:rPr lang="zh-CN" altLang="en-US" sz="1400" dirty="0"/>
              <a:t>轻轻松松畅达全城        </a:t>
            </a:r>
            <a:endParaRPr lang="en-US" altLang="zh-CN" sz="1400" dirty="0"/>
          </a:p>
        </p:txBody>
      </p:sp>
      <p:pic>
        <p:nvPicPr>
          <p:cNvPr id="7" name="图片 6"/>
          <p:cNvPicPr>
            <a:picLocks noChangeAspect="1"/>
          </p:cNvPicPr>
          <p:nvPr/>
        </p:nvPicPr>
        <p:blipFill>
          <a:blip r:embed="rId1" cstate="print"/>
          <a:stretch>
            <a:fillRect/>
          </a:stretch>
        </p:blipFill>
        <p:spPr>
          <a:xfrm>
            <a:off x="3839563" y="919039"/>
            <a:ext cx="8071004" cy="5124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3785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95400" y="1257211"/>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1. </a:t>
            </a:r>
            <a:r>
              <a:rPr lang="zh-CN" altLang="en-US" sz="1600" b="1" dirty="0">
                <a:solidFill>
                  <a:srgbClr val="000000"/>
                </a:solidFill>
                <a:latin typeface="微软雅黑" pitchFamily="34" charset="-122"/>
                <a:ea typeface="微软雅黑" pitchFamily="34" charset="-122"/>
              </a:rPr>
              <a:t>基本情况</a:t>
            </a:r>
            <a:endParaRPr lang="zh-CN" altLang="en-US" sz="1600" b="1" dirty="0">
              <a:solidFill>
                <a:srgbClr val="000000"/>
              </a:solidFill>
              <a:latin typeface="微软雅黑" pitchFamily="34" charset="-122"/>
              <a:ea typeface="微软雅黑" pitchFamily="34" charset="-122"/>
            </a:endParaRPr>
          </a:p>
        </p:txBody>
      </p:sp>
      <p:sp>
        <p:nvSpPr>
          <p:cNvPr id="64" name="圆角矩形 63"/>
          <p:cNvSpPr/>
          <p:nvPr/>
        </p:nvSpPr>
        <p:spPr>
          <a:xfrm>
            <a:off x="695325" y="1001395"/>
            <a:ext cx="11039475" cy="591820"/>
          </a:xfrm>
          <a:prstGeom prst="roundRect">
            <a:avLst/>
          </a:prstGeom>
          <a:solidFill>
            <a:schemeClr val="bg1">
              <a:lumMod val="75000"/>
            </a:schemeClr>
          </a:solidFill>
          <a:ln w="28575" cmpd="sng">
            <a:solidFill>
              <a:schemeClr val="accent1">
                <a:shade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r>
              <a:rPr lang="zh-CN" altLang="en-US" sz="1600" b="1" kern="100" dirty="0">
                <a:solidFill>
                  <a:schemeClr val="accent1">
                    <a:lumMod val="50000"/>
                  </a:schemeClr>
                </a:solidFill>
                <a:latin typeface="微软雅黑" pitchFamily="34" charset="-122"/>
                <a:ea typeface="微软雅黑" pitchFamily="34" charset="-122"/>
                <a:cs typeface="等线" charset="-122"/>
                <a:sym typeface="+mn-ea"/>
              </a:rPr>
              <a:t>位于泰安市西部核心区，遥望世界自然文化双遗产的泰山，东临泰安高铁站和京福高速交通枢纽，南侧为卧虎山，北至泰山大街，具有明显的交通和自然环境优势</a:t>
            </a:r>
            <a:endParaRPr lang="zh-CN" altLang="en-US" sz="1600" b="1" kern="100" dirty="0">
              <a:solidFill>
                <a:schemeClr val="accent1">
                  <a:lumMod val="50000"/>
                </a:schemeClr>
              </a:solidFill>
              <a:latin typeface="微软雅黑" pitchFamily="34" charset="-122"/>
              <a:ea typeface="微软雅黑" pitchFamily="34" charset="-122"/>
              <a:cs typeface="等线" charset="-122"/>
              <a:sym typeface="+mn-ea"/>
            </a:endParaRPr>
          </a:p>
        </p:txBody>
      </p:sp>
      <p:grpSp>
        <p:nvGrpSpPr>
          <p:cNvPr id="2" name="组合 68646"/>
          <p:cNvGrpSpPr/>
          <p:nvPr/>
        </p:nvGrpSpPr>
        <p:grpSpPr bwMode="auto">
          <a:xfrm rot="10800000">
            <a:off x="1416050" y="1496060"/>
            <a:ext cx="9133205" cy="4912360"/>
            <a:chOff x="1404938" y="511175"/>
            <a:chExt cx="9132887" cy="6372225"/>
          </a:xfrm>
        </p:grpSpPr>
        <p:grpSp>
          <p:nvGrpSpPr>
            <p:cNvPr id="8" name="组合 1"/>
            <p:cNvGrpSpPr/>
            <p:nvPr/>
          </p:nvGrpSpPr>
          <p:grpSpPr bwMode="auto">
            <a:xfrm>
              <a:off x="1404938" y="511175"/>
              <a:ext cx="9132887" cy="6372225"/>
              <a:chOff x="1525588" y="474663"/>
              <a:chExt cx="9132887" cy="6372225"/>
            </a:xfrm>
          </p:grpSpPr>
          <p:pic>
            <p:nvPicPr>
              <p:cNvPr id="3" name="Picture 2"/>
              <p:cNvPicPr>
                <a:picLocks noChangeAspect="1" noChangeArrowheads="1"/>
              </p:cNvPicPr>
              <p:nvPr/>
            </p:nvPicPr>
            <p:blipFill>
              <a:blip r:embed="rId1" cstate="print"/>
              <a:srcRect/>
              <a:stretch>
                <a:fillRect/>
              </a:stretch>
            </p:blipFill>
            <p:spPr bwMode="auto">
              <a:xfrm>
                <a:off x="1525588" y="474663"/>
                <a:ext cx="9132887" cy="6372225"/>
              </a:xfrm>
              <a:prstGeom prst="rect">
                <a:avLst/>
              </a:prstGeom>
              <a:ln>
                <a:noFill/>
              </a:ln>
              <a:effectLst>
                <a:softEdge rad="112500"/>
              </a:effectLst>
            </p:spPr>
          </p:pic>
          <p:sp>
            <p:nvSpPr>
              <p:cNvPr id="14" name="Text Box 4"/>
              <p:cNvSpPr txBox="1">
                <a:spLocks noChangeArrowheads="1"/>
              </p:cNvSpPr>
              <p:nvPr/>
            </p:nvSpPr>
            <p:spPr bwMode="auto">
              <a:xfrm rot="10800000">
                <a:off x="6458947" y="5047450"/>
                <a:ext cx="503238" cy="357490"/>
              </a:xfrm>
              <a:prstGeom prst="rect">
                <a:avLst/>
              </a:prstGeom>
              <a:solidFill>
                <a:srgbClr val="DDC62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charset="-122"/>
                    <a:ea typeface="等线" charset="-122"/>
                  </a:defRPr>
                </a:lvl1pPr>
                <a:lvl2pPr>
                  <a:defRPr>
                    <a:solidFill>
                      <a:schemeClr val="tx1"/>
                    </a:solidFill>
                    <a:latin typeface="等线" charset="-122"/>
                    <a:ea typeface="等线" charset="-122"/>
                  </a:defRPr>
                </a:lvl2pPr>
                <a:lvl3pPr>
                  <a:defRPr>
                    <a:solidFill>
                      <a:schemeClr val="tx1"/>
                    </a:solidFill>
                    <a:latin typeface="等线" charset="-122"/>
                    <a:ea typeface="等线" charset="-122"/>
                  </a:defRPr>
                </a:lvl3pPr>
                <a:lvl4pPr>
                  <a:defRPr>
                    <a:solidFill>
                      <a:schemeClr val="tx1"/>
                    </a:solidFill>
                    <a:latin typeface="等线" charset="-122"/>
                    <a:ea typeface="等线" charset="-122"/>
                  </a:defRPr>
                </a:lvl4pPr>
                <a:lvl5pPr>
                  <a:defRPr>
                    <a:solidFill>
                      <a:schemeClr val="tx1"/>
                    </a:solidFill>
                    <a:latin typeface="等线" charset="-122"/>
                    <a:ea typeface="等线" charset="-122"/>
                  </a:defRPr>
                </a:lvl5pPr>
                <a:lvl6pPr fontAlgn="base">
                  <a:spcBef>
                    <a:spcPct val="0"/>
                  </a:spcBef>
                  <a:spcAft>
                    <a:spcPct val="0"/>
                  </a:spcAft>
                  <a:buFont typeface="Arial" charset="0"/>
                  <a:defRPr>
                    <a:solidFill>
                      <a:schemeClr val="tx1"/>
                    </a:solidFill>
                    <a:latin typeface="等线" charset="-122"/>
                    <a:ea typeface="等线" charset="-122"/>
                  </a:defRPr>
                </a:lvl6pPr>
                <a:lvl7pPr fontAlgn="base">
                  <a:spcBef>
                    <a:spcPct val="0"/>
                  </a:spcBef>
                  <a:spcAft>
                    <a:spcPct val="0"/>
                  </a:spcAft>
                  <a:buFont typeface="Arial" charset="0"/>
                  <a:defRPr>
                    <a:solidFill>
                      <a:schemeClr val="tx1"/>
                    </a:solidFill>
                    <a:latin typeface="等线" charset="-122"/>
                    <a:ea typeface="等线" charset="-122"/>
                  </a:defRPr>
                </a:lvl7pPr>
                <a:lvl8pPr fontAlgn="base">
                  <a:spcBef>
                    <a:spcPct val="0"/>
                  </a:spcBef>
                  <a:spcAft>
                    <a:spcPct val="0"/>
                  </a:spcAft>
                  <a:buFont typeface="Arial" charset="0"/>
                  <a:defRPr>
                    <a:solidFill>
                      <a:schemeClr val="tx1"/>
                    </a:solidFill>
                    <a:latin typeface="等线" charset="-122"/>
                    <a:ea typeface="等线" charset="-122"/>
                  </a:defRPr>
                </a:lvl8pPr>
                <a:lvl9pPr fontAlgn="base">
                  <a:spcBef>
                    <a:spcPct val="0"/>
                  </a:spcBef>
                  <a:spcAft>
                    <a:spcPct val="0"/>
                  </a:spcAft>
                  <a:buFont typeface="Arial" charset="0"/>
                  <a:defRPr>
                    <a:solidFill>
                      <a:schemeClr val="tx1"/>
                    </a:solidFill>
                    <a:latin typeface="等线" charset="-122"/>
                    <a:ea typeface="等线" charset="-122"/>
                  </a:defRPr>
                </a:lvl9pPr>
              </a:lstStyle>
              <a:p>
                <a:r>
                  <a:rPr lang="zh-CN" altLang="en-US" sz="1200" b="1" dirty="0">
                    <a:latin typeface="Arial" charset="0"/>
                  </a:rPr>
                  <a:t>高层</a:t>
                </a:r>
                <a:endParaRPr lang="zh-CN" altLang="en-US" sz="1200" b="1" dirty="0">
                  <a:latin typeface="Arial" charset="0"/>
                </a:endParaRPr>
              </a:p>
            </p:txBody>
          </p:sp>
          <p:sp>
            <p:nvSpPr>
              <p:cNvPr id="15" name="Text Box 6"/>
              <p:cNvSpPr txBox="1">
                <a:spLocks noChangeArrowheads="1"/>
              </p:cNvSpPr>
              <p:nvPr/>
            </p:nvSpPr>
            <p:spPr bwMode="auto">
              <a:xfrm rot="10800000">
                <a:off x="1900237" y="4043196"/>
                <a:ext cx="657225" cy="35749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charset="-122"/>
                    <a:ea typeface="等线" charset="-122"/>
                  </a:defRPr>
                </a:lvl1pPr>
                <a:lvl2pPr>
                  <a:defRPr>
                    <a:solidFill>
                      <a:schemeClr val="tx1"/>
                    </a:solidFill>
                    <a:latin typeface="等线" charset="-122"/>
                    <a:ea typeface="等线" charset="-122"/>
                  </a:defRPr>
                </a:lvl2pPr>
                <a:lvl3pPr>
                  <a:defRPr>
                    <a:solidFill>
                      <a:schemeClr val="tx1"/>
                    </a:solidFill>
                    <a:latin typeface="等线" charset="-122"/>
                    <a:ea typeface="等线" charset="-122"/>
                  </a:defRPr>
                </a:lvl3pPr>
                <a:lvl4pPr>
                  <a:defRPr>
                    <a:solidFill>
                      <a:schemeClr val="tx1"/>
                    </a:solidFill>
                    <a:latin typeface="等线" charset="-122"/>
                    <a:ea typeface="等线" charset="-122"/>
                  </a:defRPr>
                </a:lvl4pPr>
                <a:lvl5pPr>
                  <a:defRPr>
                    <a:solidFill>
                      <a:schemeClr val="tx1"/>
                    </a:solidFill>
                    <a:latin typeface="等线" charset="-122"/>
                    <a:ea typeface="等线" charset="-122"/>
                  </a:defRPr>
                </a:lvl5pPr>
                <a:lvl6pPr fontAlgn="base">
                  <a:spcBef>
                    <a:spcPct val="0"/>
                  </a:spcBef>
                  <a:spcAft>
                    <a:spcPct val="0"/>
                  </a:spcAft>
                  <a:buFont typeface="Arial" charset="0"/>
                  <a:defRPr>
                    <a:solidFill>
                      <a:schemeClr val="tx1"/>
                    </a:solidFill>
                    <a:latin typeface="等线" charset="-122"/>
                    <a:ea typeface="等线" charset="-122"/>
                  </a:defRPr>
                </a:lvl6pPr>
                <a:lvl7pPr fontAlgn="base">
                  <a:spcBef>
                    <a:spcPct val="0"/>
                  </a:spcBef>
                  <a:spcAft>
                    <a:spcPct val="0"/>
                  </a:spcAft>
                  <a:buFont typeface="Arial" charset="0"/>
                  <a:defRPr>
                    <a:solidFill>
                      <a:schemeClr val="tx1"/>
                    </a:solidFill>
                    <a:latin typeface="等线" charset="-122"/>
                    <a:ea typeface="等线" charset="-122"/>
                  </a:defRPr>
                </a:lvl7pPr>
                <a:lvl8pPr fontAlgn="base">
                  <a:spcBef>
                    <a:spcPct val="0"/>
                  </a:spcBef>
                  <a:spcAft>
                    <a:spcPct val="0"/>
                  </a:spcAft>
                  <a:buFont typeface="Arial" charset="0"/>
                  <a:defRPr>
                    <a:solidFill>
                      <a:schemeClr val="tx1"/>
                    </a:solidFill>
                    <a:latin typeface="等线" charset="-122"/>
                    <a:ea typeface="等线" charset="-122"/>
                  </a:defRPr>
                </a:lvl8pPr>
                <a:lvl9pPr fontAlgn="base">
                  <a:spcBef>
                    <a:spcPct val="0"/>
                  </a:spcBef>
                  <a:spcAft>
                    <a:spcPct val="0"/>
                  </a:spcAft>
                  <a:buFont typeface="Arial" charset="0"/>
                  <a:defRPr>
                    <a:solidFill>
                      <a:schemeClr val="tx1"/>
                    </a:solidFill>
                    <a:latin typeface="等线" charset="-122"/>
                    <a:ea typeface="等线" charset="-122"/>
                  </a:defRPr>
                </a:lvl9pPr>
              </a:lstStyle>
              <a:p>
                <a:pPr algn="ctr"/>
                <a:r>
                  <a:rPr lang="zh-CN" altLang="en-US" sz="1200" b="1" dirty="0">
                    <a:latin typeface="Arial" charset="0"/>
                  </a:rPr>
                  <a:t>商墅</a:t>
                </a:r>
                <a:endParaRPr lang="zh-CN" altLang="en-US" sz="1200" b="1" dirty="0">
                  <a:latin typeface="Arial" charset="0"/>
                </a:endParaRPr>
              </a:p>
            </p:txBody>
          </p:sp>
          <p:sp>
            <p:nvSpPr>
              <p:cNvPr id="20" name="Text Box 7"/>
              <p:cNvSpPr txBox="1">
                <a:spLocks noChangeArrowheads="1"/>
              </p:cNvSpPr>
              <p:nvPr/>
            </p:nvSpPr>
            <p:spPr bwMode="auto">
              <a:xfrm rot="10800000">
                <a:off x="1900876" y="3254810"/>
                <a:ext cx="647700" cy="35749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charset="-122"/>
                    <a:ea typeface="等线" charset="-122"/>
                  </a:defRPr>
                </a:lvl1pPr>
                <a:lvl2pPr>
                  <a:defRPr>
                    <a:solidFill>
                      <a:schemeClr val="tx1"/>
                    </a:solidFill>
                    <a:latin typeface="等线" charset="-122"/>
                    <a:ea typeface="等线" charset="-122"/>
                  </a:defRPr>
                </a:lvl2pPr>
                <a:lvl3pPr>
                  <a:defRPr>
                    <a:solidFill>
                      <a:schemeClr val="tx1"/>
                    </a:solidFill>
                    <a:latin typeface="等线" charset="-122"/>
                    <a:ea typeface="等线" charset="-122"/>
                  </a:defRPr>
                </a:lvl3pPr>
                <a:lvl4pPr>
                  <a:defRPr>
                    <a:solidFill>
                      <a:schemeClr val="tx1"/>
                    </a:solidFill>
                    <a:latin typeface="等线" charset="-122"/>
                    <a:ea typeface="等线" charset="-122"/>
                  </a:defRPr>
                </a:lvl4pPr>
                <a:lvl5pPr>
                  <a:defRPr>
                    <a:solidFill>
                      <a:schemeClr val="tx1"/>
                    </a:solidFill>
                    <a:latin typeface="等线" charset="-122"/>
                    <a:ea typeface="等线" charset="-122"/>
                  </a:defRPr>
                </a:lvl5pPr>
                <a:lvl6pPr fontAlgn="base">
                  <a:spcBef>
                    <a:spcPct val="0"/>
                  </a:spcBef>
                  <a:spcAft>
                    <a:spcPct val="0"/>
                  </a:spcAft>
                  <a:buFont typeface="Arial" charset="0"/>
                  <a:defRPr>
                    <a:solidFill>
                      <a:schemeClr val="tx1"/>
                    </a:solidFill>
                    <a:latin typeface="等线" charset="-122"/>
                    <a:ea typeface="等线" charset="-122"/>
                  </a:defRPr>
                </a:lvl6pPr>
                <a:lvl7pPr fontAlgn="base">
                  <a:spcBef>
                    <a:spcPct val="0"/>
                  </a:spcBef>
                  <a:spcAft>
                    <a:spcPct val="0"/>
                  </a:spcAft>
                  <a:buFont typeface="Arial" charset="0"/>
                  <a:defRPr>
                    <a:solidFill>
                      <a:schemeClr val="tx1"/>
                    </a:solidFill>
                    <a:latin typeface="等线" charset="-122"/>
                    <a:ea typeface="等线" charset="-122"/>
                  </a:defRPr>
                </a:lvl7pPr>
                <a:lvl8pPr fontAlgn="base">
                  <a:spcBef>
                    <a:spcPct val="0"/>
                  </a:spcBef>
                  <a:spcAft>
                    <a:spcPct val="0"/>
                  </a:spcAft>
                  <a:buFont typeface="Arial" charset="0"/>
                  <a:defRPr>
                    <a:solidFill>
                      <a:schemeClr val="tx1"/>
                    </a:solidFill>
                    <a:latin typeface="等线" charset="-122"/>
                    <a:ea typeface="等线" charset="-122"/>
                  </a:defRPr>
                </a:lvl8pPr>
                <a:lvl9pPr fontAlgn="base">
                  <a:spcBef>
                    <a:spcPct val="0"/>
                  </a:spcBef>
                  <a:spcAft>
                    <a:spcPct val="0"/>
                  </a:spcAft>
                  <a:buFont typeface="Arial" charset="0"/>
                  <a:defRPr>
                    <a:solidFill>
                      <a:schemeClr val="tx1"/>
                    </a:solidFill>
                    <a:latin typeface="等线" charset="-122"/>
                    <a:ea typeface="等线" charset="-122"/>
                  </a:defRPr>
                </a:lvl9pPr>
              </a:lstStyle>
              <a:p>
                <a:r>
                  <a:rPr lang="zh-CN" altLang="en-US" sz="1200" b="1">
                    <a:latin typeface="Arial" charset="0"/>
                  </a:rPr>
                  <a:t>售楼处</a:t>
                </a:r>
                <a:endParaRPr lang="zh-CN" altLang="en-US" sz="1200" b="1">
                  <a:latin typeface="Arial" charset="0"/>
                </a:endParaRPr>
              </a:p>
            </p:txBody>
          </p:sp>
          <p:sp>
            <p:nvSpPr>
              <p:cNvPr id="34" name="Text Box 8"/>
              <p:cNvSpPr txBox="1">
                <a:spLocks noChangeArrowheads="1"/>
              </p:cNvSpPr>
              <p:nvPr/>
            </p:nvSpPr>
            <p:spPr bwMode="auto">
              <a:xfrm rot="10800000">
                <a:off x="1897063" y="2701925"/>
                <a:ext cx="492125" cy="35749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charset="-122"/>
                    <a:ea typeface="等线" charset="-122"/>
                  </a:defRPr>
                </a:lvl1pPr>
                <a:lvl2pPr>
                  <a:defRPr>
                    <a:solidFill>
                      <a:schemeClr val="tx1"/>
                    </a:solidFill>
                    <a:latin typeface="等线" charset="-122"/>
                    <a:ea typeface="等线" charset="-122"/>
                  </a:defRPr>
                </a:lvl2pPr>
                <a:lvl3pPr>
                  <a:defRPr>
                    <a:solidFill>
                      <a:schemeClr val="tx1"/>
                    </a:solidFill>
                    <a:latin typeface="等线" charset="-122"/>
                    <a:ea typeface="等线" charset="-122"/>
                  </a:defRPr>
                </a:lvl3pPr>
                <a:lvl4pPr>
                  <a:defRPr>
                    <a:solidFill>
                      <a:schemeClr val="tx1"/>
                    </a:solidFill>
                    <a:latin typeface="等线" charset="-122"/>
                    <a:ea typeface="等线" charset="-122"/>
                  </a:defRPr>
                </a:lvl4pPr>
                <a:lvl5pPr>
                  <a:defRPr>
                    <a:solidFill>
                      <a:schemeClr val="tx1"/>
                    </a:solidFill>
                    <a:latin typeface="等线" charset="-122"/>
                    <a:ea typeface="等线" charset="-122"/>
                  </a:defRPr>
                </a:lvl5pPr>
                <a:lvl6pPr fontAlgn="base">
                  <a:spcBef>
                    <a:spcPct val="0"/>
                  </a:spcBef>
                  <a:spcAft>
                    <a:spcPct val="0"/>
                  </a:spcAft>
                  <a:buFont typeface="Arial" charset="0"/>
                  <a:defRPr>
                    <a:solidFill>
                      <a:schemeClr val="tx1"/>
                    </a:solidFill>
                    <a:latin typeface="等线" charset="-122"/>
                    <a:ea typeface="等线" charset="-122"/>
                  </a:defRPr>
                </a:lvl6pPr>
                <a:lvl7pPr fontAlgn="base">
                  <a:spcBef>
                    <a:spcPct val="0"/>
                  </a:spcBef>
                  <a:spcAft>
                    <a:spcPct val="0"/>
                  </a:spcAft>
                  <a:buFont typeface="Arial" charset="0"/>
                  <a:defRPr>
                    <a:solidFill>
                      <a:schemeClr val="tx1"/>
                    </a:solidFill>
                    <a:latin typeface="等线" charset="-122"/>
                    <a:ea typeface="等线" charset="-122"/>
                  </a:defRPr>
                </a:lvl7pPr>
                <a:lvl8pPr fontAlgn="base">
                  <a:spcBef>
                    <a:spcPct val="0"/>
                  </a:spcBef>
                  <a:spcAft>
                    <a:spcPct val="0"/>
                  </a:spcAft>
                  <a:buFont typeface="Arial" charset="0"/>
                  <a:defRPr>
                    <a:solidFill>
                      <a:schemeClr val="tx1"/>
                    </a:solidFill>
                    <a:latin typeface="等线" charset="-122"/>
                    <a:ea typeface="等线" charset="-122"/>
                  </a:defRPr>
                </a:lvl8pPr>
                <a:lvl9pPr fontAlgn="base">
                  <a:spcBef>
                    <a:spcPct val="0"/>
                  </a:spcBef>
                  <a:spcAft>
                    <a:spcPct val="0"/>
                  </a:spcAft>
                  <a:buFont typeface="Arial" charset="0"/>
                  <a:defRPr>
                    <a:solidFill>
                      <a:schemeClr val="tx1"/>
                    </a:solidFill>
                    <a:latin typeface="等线" charset="-122"/>
                    <a:ea typeface="等线" charset="-122"/>
                  </a:defRPr>
                </a:lvl9pPr>
              </a:lstStyle>
              <a:p>
                <a:r>
                  <a:rPr lang="zh-CN" altLang="en-US" sz="1200" b="1">
                    <a:latin typeface="Arial" charset="0"/>
                  </a:rPr>
                  <a:t>酒店</a:t>
                </a:r>
                <a:endParaRPr lang="zh-CN" altLang="en-US" sz="1200" b="1">
                  <a:latin typeface="Arial" charset="0"/>
                </a:endParaRPr>
              </a:p>
            </p:txBody>
          </p:sp>
          <p:sp>
            <p:nvSpPr>
              <p:cNvPr id="43" name="Text Box 12"/>
              <p:cNvSpPr txBox="1">
                <a:spLocks noChangeArrowheads="1"/>
              </p:cNvSpPr>
              <p:nvPr/>
            </p:nvSpPr>
            <p:spPr bwMode="auto">
              <a:xfrm rot="10800000">
                <a:off x="6458947" y="1975748"/>
                <a:ext cx="492125" cy="357490"/>
              </a:xfrm>
              <a:prstGeom prst="rect">
                <a:avLst/>
              </a:prstGeom>
              <a:solidFill>
                <a:srgbClr val="DDC62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charset="-122"/>
                    <a:ea typeface="等线" charset="-122"/>
                  </a:defRPr>
                </a:lvl1pPr>
                <a:lvl2pPr>
                  <a:defRPr>
                    <a:solidFill>
                      <a:schemeClr val="tx1"/>
                    </a:solidFill>
                    <a:latin typeface="等线" charset="-122"/>
                    <a:ea typeface="等线" charset="-122"/>
                  </a:defRPr>
                </a:lvl2pPr>
                <a:lvl3pPr>
                  <a:defRPr>
                    <a:solidFill>
                      <a:schemeClr val="tx1"/>
                    </a:solidFill>
                    <a:latin typeface="等线" charset="-122"/>
                    <a:ea typeface="等线" charset="-122"/>
                  </a:defRPr>
                </a:lvl3pPr>
                <a:lvl4pPr>
                  <a:defRPr>
                    <a:solidFill>
                      <a:schemeClr val="tx1"/>
                    </a:solidFill>
                    <a:latin typeface="等线" charset="-122"/>
                    <a:ea typeface="等线" charset="-122"/>
                  </a:defRPr>
                </a:lvl4pPr>
                <a:lvl5pPr>
                  <a:defRPr>
                    <a:solidFill>
                      <a:schemeClr val="tx1"/>
                    </a:solidFill>
                    <a:latin typeface="等线" charset="-122"/>
                    <a:ea typeface="等线" charset="-122"/>
                  </a:defRPr>
                </a:lvl5pPr>
                <a:lvl6pPr fontAlgn="base">
                  <a:spcBef>
                    <a:spcPct val="0"/>
                  </a:spcBef>
                  <a:spcAft>
                    <a:spcPct val="0"/>
                  </a:spcAft>
                  <a:buFont typeface="Arial" charset="0"/>
                  <a:defRPr>
                    <a:solidFill>
                      <a:schemeClr val="tx1"/>
                    </a:solidFill>
                    <a:latin typeface="等线" charset="-122"/>
                    <a:ea typeface="等线" charset="-122"/>
                  </a:defRPr>
                </a:lvl6pPr>
                <a:lvl7pPr fontAlgn="base">
                  <a:spcBef>
                    <a:spcPct val="0"/>
                  </a:spcBef>
                  <a:spcAft>
                    <a:spcPct val="0"/>
                  </a:spcAft>
                  <a:buFont typeface="Arial" charset="0"/>
                  <a:defRPr>
                    <a:solidFill>
                      <a:schemeClr val="tx1"/>
                    </a:solidFill>
                    <a:latin typeface="等线" charset="-122"/>
                    <a:ea typeface="等线" charset="-122"/>
                  </a:defRPr>
                </a:lvl7pPr>
                <a:lvl8pPr fontAlgn="base">
                  <a:spcBef>
                    <a:spcPct val="0"/>
                  </a:spcBef>
                  <a:spcAft>
                    <a:spcPct val="0"/>
                  </a:spcAft>
                  <a:buFont typeface="Arial" charset="0"/>
                  <a:defRPr>
                    <a:solidFill>
                      <a:schemeClr val="tx1"/>
                    </a:solidFill>
                    <a:latin typeface="等线" charset="-122"/>
                    <a:ea typeface="等线" charset="-122"/>
                  </a:defRPr>
                </a:lvl8pPr>
                <a:lvl9pPr fontAlgn="base">
                  <a:spcBef>
                    <a:spcPct val="0"/>
                  </a:spcBef>
                  <a:spcAft>
                    <a:spcPct val="0"/>
                  </a:spcAft>
                  <a:buFont typeface="Arial" charset="0"/>
                  <a:defRPr>
                    <a:solidFill>
                      <a:schemeClr val="tx1"/>
                    </a:solidFill>
                    <a:latin typeface="等线" charset="-122"/>
                    <a:ea typeface="等线" charset="-122"/>
                  </a:defRPr>
                </a:lvl9pPr>
              </a:lstStyle>
              <a:p>
                <a:r>
                  <a:rPr lang="zh-CN" altLang="en-US" sz="1200" b="1" dirty="0">
                    <a:latin typeface="Arial" charset="0"/>
                  </a:rPr>
                  <a:t>别墅</a:t>
                </a:r>
                <a:endParaRPr lang="zh-CN" altLang="en-US" sz="1200" b="1" dirty="0">
                  <a:latin typeface="Arial" charset="0"/>
                </a:endParaRPr>
              </a:p>
            </p:txBody>
          </p:sp>
          <p:sp>
            <p:nvSpPr>
              <p:cNvPr id="44" name="Text Box 13"/>
              <p:cNvSpPr txBox="1">
                <a:spLocks noChangeArrowheads="1"/>
              </p:cNvSpPr>
              <p:nvPr/>
            </p:nvSpPr>
            <p:spPr bwMode="auto">
              <a:xfrm rot="10800000">
                <a:off x="6007041" y="3230283"/>
                <a:ext cx="1152525" cy="357490"/>
              </a:xfrm>
              <a:prstGeom prst="rect">
                <a:avLst/>
              </a:prstGeom>
              <a:solidFill>
                <a:srgbClr val="DDC62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charset="-122"/>
                    <a:ea typeface="等线" charset="-122"/>
                  </a:defRPr>
                </a:lvl1pPr>
                <a:lvl2pPr>
                  <a:defRPr>
                    <a:solidFill>
                      <a:schemeClr val="tx1"/>
                    </a:solidFill>
                    <a:latin typeface="等线" charset="-122"/>
                    <a:ea typeface="等线" charset="-122"/>
                  </a:defRPr>
                </a:lvl2pPr>
                <a:lvl3pPr>
                  <a:defRPr>
                    <a:solidFill>
                      <a:schemeClr val="tx1"/>
                    </a:solidFill>
                    <a:latin typeface="等线" charset="-122"/>
                    <a:ea typeface="等线" charset="-122"/>
                  </a:defRPr>
                </a:lvl3pPr>
                <a:lvl4pPr>
                  <a:defRPr>
                    <a:solidFill>
                      <a:schemeClr val="tx1"/>
                    </a:solidFill>
                    <a:latin typeface="等线" charset="-122"/>
                    <a:ea typeface="等线" charset="-122"/>
                  </a:defRPr>
                </a:lvl4pPr>
                <a:lvl5pPr>
                  <a:defRPr>
                    <a:solidFill>
                      <a:schemeClr val="tx1"/>
                    </a:solidFill>
                    <a:latin typeface="等线" charset="-122"/>
                    <a:ea typeface="等线" charset="-122"/>
                  </a:defRPr>
                </a:lvl5pPr>
                <a:lvl6pPr fontAlgn="base">
                  <a:spcBef>
                    <a:spcPct val="0"/>
                  </a:spcBef>
                  <a:spcAft>
                    <a:spcPct val="0"/>
                  </a:spcAft>
                  <a:buFont typeface="Arial" charset="0"/>
                  <a:defRPr>
                    <a:solidFill>
                      <a:schemeClr val="tx1"/>
                    </a:solidFill>
                    <a:latin typeface="等线" charset="-122"/>
                    <a:ea typeface="等线" charset="-122"/>
                  </a:defRPr>
                </a:lvl6pPr>
                <a:lvl7pPr fontAlgn="base">
                  <a:spcBef>
                    <a:spcPct val="0"/>
                  </a:spcBef>
                  <a:spcAft>
                    <a:spcPct val="0"/>
                  </a:spcAft>
                  <a:buFont typeface="Arial" charset="0"/>
                  <a:defRPr>
                    <a:solidFill>
                      <a:schemeClr val="tx1"/>
                    </a:solidFill>
                    <a:latin typeface="等线" charset="-122"/>
                    <a:ea typeface="等线" charset="-122"/>
                  </a:defRPr>
                </a:lvl7pPr>
                <a:lvl8pPr fontAlgn="base">
                  <a:spcBef>
                    <a:spcPct val="0"/>
                  </a:spcBef>
                  <a:spcAft>
                    <a:spcPct val="0"/>
                  </a:spcAft>
                  <a:buFont typeface="Arial" charset="0"/>
                  <a:defRPr>
                    <a:solidFill>
                      <a:schemeClr val="tx1"/>
                    </a:solidFill>
                    <a:latin typeface="等线" charset="-122"/>
                    <a:ea typeface="等线" charset="-122"/>
                  </a:defRPr>
                </a:lvl8pPr>
                <a:lvl9pPr fontAlgn="base">
                  <a:spcBef>
                    <a:spcPct val="0"/>
                  </a:spcBef>
                  <a:spcAft>
                    <a:spcPct val="0"/>
                  </a:spcAft>
                  <a:buFont typeface="Arial" charset="0"/>
                  <a:defRPr>
                    <a:solidFill>
                      <a:schemeClr val="tx1"/>
                    </a:solidFill>
                    <a:latin typeface="等线" charset="-122"/>
                    <a:ea typeface="等线" charset="-122"/>
                  </a:defRPr>
                </a:lvl9pPr>
              </a:lstStyle>
              <a:p>
                <a:r>
                  <a:rPr lang="zh-CN" altLang="en-US" sz="1200" b="1" dirty="0">
                    <a:latin typeface="Arial" charset="0"/>
                  </a:rPr>
                  <a:t>联排双拼别墅</a:t>
                </a:r>
                <a:endParaRPr lang="zh-CN" altLang="en-US" sz="1200" b="1" dirty="0">
                  <a:latin typeface="Arial" charset="0"/>
                </a:endParaRPr>
              </a:p>
            </p:txBody>
          </p:sp>
          <p:sp>
            <p:nvSpPr>
              <p:cNvPr id="45" name="Text Box 15"/>
              <p:cNvSpPr txBox="1">
                <a:spLocks noChangeArrowheads="1"/>
              </p:cNvSpPr>
              <p:nvPr/>
            </p:nvSpPr>
            <p:spPr bwMode="auto">
              <a:xfrm rot="10800000">
                <a:off x="8205151" y="2589492"/>
                <a:ext cx="972186" cy="357490"/>
              </a:xfrm>
              <a:prstGeom prst="rect">
                <a:avLst/>
              </a:prstGeom>
              <a:solidFill>
                <a:srgbClr val="DDC62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charset="-122"/>
                    <a:ea typeface="等线" charset="-122"/>
                  </a:defRPr>
                </a:lvl1pPr>
                <a:lvl2pPr>
                  <a:defRPr>
                    <a:solidFill>
                      <a:schemeClr val="tx1"/>
                    </a:solidFill>
                    <a:latin typeface="等线" charset="-122"/>
                    <a:ea typeface="等线" charset="-122"/>
                  </a:defRPr>
                </a:lvl2pPr>
                <a:lvl3pPr>
                  <a:defRPr>
                    <a:solidFill>
                      <a:schemeClr val="tx1"/>
                    </a:solidFill>
                    <a:latin typeface="等线" charset="-122"/>
                    <a:ea typeface="等线" charset="-122"/>
                  </a:defRPr>
                </a:lvl3pPr>
                <a:lvl4pPr>
                  <a:defRPr>
                    <a:solidFill>
                      <a:schemeClr val="tx1"/>
                    </a:solidFill>
                    <a:latin typeface="等线" charset="-122"/>
                    <a:ea typeface="等线" charset="-122"/>
                  </a:defRPr>
                </a:lvl4pPr>
                <a:lvl5pPr>
                  <a:defRPr>
                    <a:solidFill>
                      <a:schemeClr val="tx1"/>
                    </a:solidFill>
                    <a:latin typeface="等线" charset="-122"/>
                    <a:ea typeface="等线" charset="-122"/>
                  </a:defRPr>
                </a:lvl5pPr>
                <a:lvl6pPr fontAlgn="base">
                  <a:spcBef>
                    <a:spcPct val="0"/>
                  </a:spcBef>
                  <a:spcAft>
                    <a:spcPct val="0"/>
                  </a:spcAft>
                  <a:buFont typeface="Arial" charset="0"/>
                  <a:defRPr>
                    <a:solidFill>
                      <a:schemeClr val="tx1"/>
                    </a:solidFill>
                    <a:latin typeface="等线" charset="-122"/>
                    <a:ea typeface="等线" charset="-122"/>
                  </a:defRPr>
                </a:lvl6pPr>
                <a:lvl7pPr fontAlgn="base">
                  <a:spcBef>
                    <a:spcPct val="0"/>
                  </a:spcBef>
                  <a:spcAft>
                    <a:spcPct val="0"/>
                  </a:spcAft>
                  <a:buFont typeface="Arial" charset="0"/>
                  <a:defRPr>
                    <a:solidFill>
                      <a:schemeClr val="tx1"/>
                    </a:solidFill>
                    <a:latin typeface="等线" charset="-122"/>
                    <a:ea typeface="等线" charset="-122"/>
                  </a:defRPr>
                </a:lvl7pPr>
                <a:lvl8pPr fontAlgn="base">
                  <a:spcBef>
                    <a:spcPct val="0"/>
                  </a:spcBef>
                  <a:spcAft>
                    <a:spcPct val="0"/>
                  </a:spcAft>
                  <a:buFont typeface="Arial" charset="0"/>
                  <a:defRPr>
                    <a:solidFill>
                      <a:schemeClr val="tx1"/>
                    </a:solidFill>
                    <a:latin typeface="等线" charset="-122"/>
                    <a:ea typeface="等线" charset="-122"/>
                  </a:defRPr>
                </a:lvl8pPr>
                <a:lvl9pPr fontAlgn="base">
                  <a:spcBef>
                    <a:spcPct val="0"/>
                  </a:spcBef>
                  <a:spcAft>
                    <a:spcPct val="0"/>
                  </a:spcAft>
                  <a:buFont typeface="Arial" charset="0"/>
                  <a:defRPr>
                    <a:solidFill>
                      <a:schemeClr val="tx1"/>
                    </a:solidFill>
                    <a:latin typeface="等线" charset="-122"/>
                    <a:ea typeface="等线" charset="-122"/>
                  </a:defRPr>
                </a:lvl9pPr>
              </a:lstStyle>
              <a:p>
                <a:r>
                  <a:rPr lang="zh-CN" altLang="en-US" sz="1200" b="1" dirty="0">
                    <a:latin typeface="Arial" charset="0"/>
                  </a:rPr>
                  <a:t>洋房、高层</a:t>
                </a:r>
                <a:endParaRPr lang="zh-CN" altLang="en-US" sz="1200" b="1" dirty="0">
                  <a:latin typeface="Arial" charset="0"/>
                </a:endParaRPr>
              </a:p>
            </p:txBody>
          </p:sp>
          <p:sp>
            <p:nvSpPr>
              <p:cNvPr id="46" name="Text Box 36"/>
              <p:cNvSpPr txBox="1">
                <a:spLocks noChangeArrowheads="1"/>
              </p:cNvSpPr>
              <p:nvPr/>
            </p:nvSpPr>
            <p:spPr bwMode="auto">
              <a:xfrm rot="10800000">
                <a:off x="6807199" y="3809925"/>
                <a:ext cx="1392238" cy="357490"/>
              </a:xfrm>
              <a:prstGeom prst="rect">
                <a:avLst/>
              </a:prstGeom>
              <a:solidFill>
                <a:srgbClr val="DDC62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charset="-122"/>
                    <a:ea typeface="等线" charset="-122"/>
                  </a:defRPr>
                </a:lvl1pPr>
                <a:lvl2pPr>
                  <a:defRPr>
                    <a:solidFill>
                      <a:schemeClr val="tx1"/>
                    </a:solidFill>
                    <a:latin typeface="等线" charset="-122"/>
                    <a:ea typeface="等线" charset="-122"/>
                  </a:defRPr>
                </a:lvl2pPr>
                <a:lvl3pPr>
                  <a:defRPr>
                    <a:solidFill>
                      <a:schemeClr val="tx1"/>
                    </a:solidFill>
                    <a:latin typeface="等线" charset="-122"/>
                    <a:ea typeface="等线" charset="-122"/>
                  </a:defRPr>
                </a:lvl3pPr>
                <a:lvl4pPr>
                  <a:defRPr>
                    <a:solidFill>
                      <a:schemeClr val="tx1"/>
                    </a:solidFill>
                    <a:latin typeface="等线" charset="-122"/>
                    <a:ea typeface="等线" charset="-122"/>
                  </a:defRPr>
                </a:lvl4pPr>
                <a:lvl5pPr>
                  <a:defRPr>
                    <a:solidFill>
                      <a:schemeClr val="tx1"/>
                    </a:solidFill>
                    <a:latin typeface="等线" charset="-122"/>
                    <a:ea typeface="等线" charset="-122"/>
                  </a:defRPr>
                </a:lvl5pPr>
                <a:lvl6pPr fontAlgn="base">
                  <a:spcBef>
                    <a:spcPct val="0"/>
                  </a:spcBef>
                  <a:spcAft>
                    <a:spcPct val="0"/>
                  </a:spcAft>
                  <a:buFont typeface="Arial" charset="0"/>
                  <a:defRPr>
                    <a:solidFill>
                      <a:schemeClr val="tx1"/>
                    </a:solidFill>
                    <a:latin typeface="等线" charset="-122"/>
                    <a:ea typeface="等线" charset="-122"/>
                  </a:defRPr>
                </a:lvl6pPr>
                <a:lvl7pPr fontAlgn="base">
                  <a:spcBef>
                    <a:spcPct val="0"/>
                  </a:spcBef>
                  <a:spcAft>
                    <a:spcPct val="0"/>
                  </a:spcAft>
                  <a:buFont typeface="Arial" charset="0"/>
                  <a:defRPr>
                    <a:solidFill>
                      <a:schemeClr val="tx1"/>
                    </a:solidFill>
                    <a:latin typeface="等线" charset="-122"/>
                    <a:ea typeface="等线" charset="-122"/>
                  </a:defRPr>
                </a:lvl7pPr>
                <a:lvl8pPr fontAlgn="base">
                  <a:spcBef>
                    <a:spcPct val="0"/>
                  </a:spcBef>
                  <a:spcAft>
                    <a:spcPct val="0"/>
                  </a:spcAft>
                  <a:buFont typeface="Arial" charset="0"/>
                  <a:defRPr>
                    <a:solidFill>
                      <a:schemeClr val="tx1"/>
                    </a:solidFill>
                    <a:latin typeface="等线" charset="-122"/>
                    <a:ea typeface="等线" charset="-122"/>
                  </a:defRPr>
                </a:lvl8pPr>
                <a:lvl9pPr fontAlgn="base">
                  <a:spcBef>
                    <a:spcPct val="0"/>
                  </a:spcBef>
                  <a:spcAft>
                    <a:spcPct val="0"/>
                  </a:spcAft>
                  <a:buFont typeface="Arial" charset="0"/>
                  <a:defRPr>
                    <a:solidFill>
                      <a:schemeClr val="tx1"/>
                    </a:solidFill>
                    <a:latin typeface="等线" charset="-122"/>
                    <a:ea typeface="等线" charset="-122"/>
                  </a:defRPr>
                </a:lvl9pPr>
              </a:lstStyle>
              <a:p>
                <a:r>
                  <a:rPr lang="zh-CN" altLang="en-US" sz="1200" b="1" dirty="0">
                    <a:latin typeface="Arial" charset="0"/>
                  </a:rPr>
                  <a:t>小高、洋房</a:t>
                </a:r>
                <a:endParaRPr lang="zh-CN" altLang="en-US" sz="1200" b="1" dirty="0">
                  <a:latin typeface="Arial" charset="0"/>
                </a:endParaRPr>
              </a:p>
            </p:txBody>
          </p:sp>
          <p:sp>
            <p:nvSpPr>
              <p:cNvPr id="47" name="Text Box 40"/>
              <p:cNvSpPr txBox="1">
                <a:spLocks noChangeArrowheads="1"/>
              </p:cNvSpPr>
              <p:nvPr/>
            </p:nvSpPr>
            <p:spPr bwMode="auto">
              <a:xfrm rot="10800000">
                <a:off x="1892240" y="3625602"/>
                <a:ext cx="863600" cy="357490"/>
              </a:xfrm>
              <a:prstGeom prst="rect">
                <a:avLst/>
              </a:prstGeom>
              <a:solidFill>
                <a:srgbClr val="56B66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charset="-122"/>
                    <a:ea typeface="等线" charset="-122"/>
                  </a:defRPr>
                </a:lvl1pPr>
                <a:lvl2pPr>
                  <a:defRPr>
                    <a:solidFill>
                      <a:schemeClr val="tx1"/>
                    </a:solidFill>
                    <a:latin typeface="等线" charset="-122"/>
                    <a:ea typeface="等线" charset="-122"/>
                  </a:defRPr>
                </a:lvl2pPr>
                <a:lvl3pPr>
                  <a:defRPr>
                    <a:solidFill>
                      <a:schemeClr val="tx1"/>
                    </a:solidFill>
                    <a:latin typeface="等线" charset="-122"/>
                    <a:ea typeface="等线" charset="-122"/>
                  </a:defRPr>
                </a:lvl3pPr>
                <a:lvl4pPr>
                  <a:defRPr>
                    <a:solidFill>
                      <a:schemeClr val="tx1"/>
                    </a:solidFill>
                    <a:latin typeface="等线" charset="-122"/>
                    <a:ea typeface="等线" charset="-122"/>
                  </a:defRPr>
                </a:lvl4pPr>
                <a:lvl5pPr>
                  <a:defRPr>
                    <a:solidFill>
                      <a:schemeClr val="tx1"/>
                    </a:solidFill>
                    <a:latin typeface="等线" charset="-122"/>
                    <a:ea typeface="等线" charset="-122"/>
                  </a:defRPr>
                </a:lvl5pPr>
                <a:lvl6pPr fontAlgn="base">
                  <a:spcBef>
                    <a:spcPct val="0"/>
                  </a:spcBef>
                  <a:spcAft>
                    <a:spcPct val="0"/>
                  </a:spcAft>
                  <a:buFont typeface="Arial" charset="0"/>
                  <a:defRPr>
                    <a:solidFill>
                      <a:schemeClr val="tx1"/>
                    </a:solidFill>
                    <a:latin typeface="等线" charset="-122"/>
                    <a:ea typeface="等线" charset="-122"/>
                  </a:defRPr>
                </a:lvl6pPr>
                <a:lvl7pPr fontAlgn="base">
                  <a:spcBef>
                    <a:spcPct val="0"/>
                  </a:spcBef>
                  <a:spcAft>
                    <a:spcPct val="0"/>
                  </a:spcAft>
                  <a:buFont typeface="Arial" charset="0"/>
                  <a:defRPr>
                    <a:solidFill>
                      <a:schemeClr val="tx1"/>
                    </a:solidFill>
                    <a:latin typeface="等线" charset="-122"/>
                    <a:ea typeface="等线" charset="-122"/>
                  </a:defRPr>
                </a:lvl7pPr>
                <a:lvl8pPr fontAlgn="base">
                  <a:spcBef>
                    <a:spcPct val="0"/>
                  </a:spcBef>
                  <a:spcAft>
                    <a:spcPct val="0"/>
                  </a:spcAft>
                  <a:buFont typeface="Arial" charset="0"/>
                  <a:defRPr>
                    <a:solidFill>
                      <a:schemeClr val="tx1"/>
                    </a:solidFill>
                    <a:latin typeface="等线" charset="-122"/>
                    <a:ea typeface="等线" charset="-122"/>
                  </a:defRPr>
                </a:lvl8pPr>
                <a:lvl9pPr fontAlgn="base">
                  <a:spcBef>
                    <a:spcPct val="0"/>
                  </a:spcBef>
                  <a:spcAft>
                    <a:spcPct val="0"/>
                  </a:spcAft>
                  <a:buFont typeface="Arial" charset="0"/>
                  <a:defRPr>
                    <a:solidFill>
                      <a:schemeClr val="tx1"/>
                    </a:solidFill>
                    <a:latin typeface="等线" charset="-122"/>
                    <a:ea typeface="等线" charset="-122"/>
                  </a:defRPr>
                </a:lvl9pPr>
              </a:lstStyle>
              <a:p>
                <a:r>
                  <a:rPr lang="zh-CN" altLang="en-US" sz="1200" b="1">
                    <a:latin typeface="Arial" charset="0"/>
                  </a:rPr>
                  <a:t>风情大道</a:t>
                </a:r>
                <a:endParaRPr lang="zh-CN" altLang="en-US" sz="1200" b="1">
                  <a:latin typeface="Arial" charset="0"/>
                </a:endParaRPr>
              </a:p>
            </p:txBody>
          </p:sp>
          <p:sp>
            <p:nvSpPr>
              <p:cNvPr id="48" name="Text Box 42"/>
              <p:cNvSpPr txBox="1">
                <a:spLocks noChangeArrowheads="1"/>
              </p:cNvSpPr>
              <p:nvPr/>
            </p:nvSpPr>
            <p:spPr bwMode="auto">
              <a:xfrm rot="9000000">
                <a:off x="8277229" y="3574014"/>
                <a:ext cx="5517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等线" charset="-122"/>
                    <a:ea typeface="等线" charset="-122"/>
                  </a:defRPr>
                </a:lvl1pPr>
                <a:lvl2pPr>
                  <a:defRPr>
                    <a:solidFill>
                      <a:schemeClr val="tx1"/>
                    </a:solidFill>
                    <a:latin typeface="等线" charset="-122"/>
                    <a:ea typeface="等线" charset="-122"/>
                  </a:defRPr>
                </a:lvl2pPr>
                <a:lvl3pPr>
                  <a:defRPr>
                    <a:solidFill>
                      <a:schemeClr val="tx1"/>
                    </a:solidFill>
                    <a:latin typeface="等线" charset="-122"/>
                    <a:ea typeface="等线" charset="-122"/>
                  </a:defRPr>
                </a:lvl3pPr>
                <a:lvl4pPr>
                  <a:defRPr>
                    <a:solidFill>
                      <a:schemeClr val="tx1"/>
                    </a:solidFill>
                    <a:latin typeface="等线" charset="-122"/>
                    <a:ea typeface="等线" charset="-122"/>
                  </a:defRPr>
                </a:lvl4pPr>
                <a:lvl5pPr>
                  <a:defRPr>
                    <a:solidFill>
                      <a:schemeClr val="tx1"/>
                    </a:solidFill>
                    <a:latin typeface="等线" charset="-122"/>
                    <a:ea typeface="等线" charset="-122"/>
                  </a:defRPr>
                </a:lvl5pPr>
                <a:lvl6pPr fontAlgn="base">
                  <a:spcBef>
                    <a:spcPct val="0"/>
                  </a:spcBef>
                  <a:spcAft>
                    <a:spcPct val="0"/>
                  </a:spcAft>
                  <a:buFont typeface="Arial" charset="0"/>
                  <a:defRPr>
                    <a:solidFill>
                      <a:schemeClr val="tx1"/>
                    </a:solidFill>
                    <a:latin typeface="等线" charset="-122"/>
                    <a:ea typeface="等线" charset="-122"/>
                  </a:defRPr>
                </a:lvl6pPr>
                <a:lvl7pPr fontAlgn="base">
                  <a:spcBef>
                    <a:spcPct val="0"/>
                  </a:spcBef>
                  <a:spcAft>
                    <a:spcPct val="0"/>
                  </a:spcAft>
                  <a:buFont typeface="Arial" charset="0"/>
                  <a:defRPr>
                    <a:solidFill>
                      <a:schemeClr val="tx1"/>
                    </a:solidFill>
                    <a:latin typeface="等线" charset="-122"/>
                    <a:ea typeface="等线" charset="-122"/>
                  </a:defRPr>
                </a:lvl7pPr>
                <a:lvl8pPr fontAlgn="base">
                  <a:spcBef>
                    <a:spcPct val="0"/>
                  </a:spcBef>
                  <a:spcAft>
                    <a:spcPct val="0"/>
                  </a:spcAft>
                  <a:buFont typeface="Arial" charset="0"/>
                  <a:defRPr>
                    <a:solidFill>
                      <a:schemeClr val="tx1"/>
                    </a:solidFill>
                    <a:latin typeface="等线" charset="-122"/>
                    <a:ea typeface="等线" charset="-122"/>
                  </a:defRPr>
                </a:lvl8pPr>
                <a:lvl9pPr fontAlgn="base">
                  <a:spcBef>
                    <a:spcPct val="0"/>
                  </a:spcBef>
                  <a:spcAft>
                    <a:spcPct val="0"/>
                  </a:spcAft>
                  <a:buFont typeface="Arial" charset="0"/>
                  <a:defRPr>
                    <a:solidFill>
                      <a:schemeClr val="tx1"/>
                    </a:solidFill>
                    <a:latin typeface="等线" charset="-122"/>
                    <a:ea typeface="等线" charset="-122"/>
                  </a:defRPr>
                </a:lvl9pPr>
              </a:lstStyle>
              <a:p>
                <a:r>
                  <a:rPr lang="zh-CN" altLang="en-US" sz="1200" dirty="0">
                    <a:solidFill>
                      <a:schemeClr val="bg1"/>
                    </a:solidFill>
                    <a:latin typeface="微软雅黑" pitchFamily="34" charset="-122"/>
                    <a:ea typeface="微软雅黑" pitchFamily="34" charset="-122"/>
                  </a:rPr>
                  <a:t>金牛山路</a:t>
                </a:r>
                <a:endParaRPr lang="zh-CN" altLang="en-US" sz="1200" dirty="0">
                  <a:solidFill>
                    <a:schemeClr val="bg1"/>
                  </a:solidFill>
                  <a:latin typeface="微软雅黑" pitchFamily="34" charset="-122"/>
                  <a:ea typeface="微软雅黑" pitchFamily="34" charset="-122"/>
                </a:endParaRPr>
              </a:p>
            </p:txBody>
          </p:sp>
          <p:sp>
            <p:nvSpPr>
              <p:cNvPr id="49" name="Text Box 43"/>
              <p:cNvSpPr txBox="1">
                <a:spLocks noChangeArrowheads="1"/>
              </p:cNvSpPr>
              <p:nvPr/>
            </p:nvSpPr>
            <p:spPr bwMode="auto">
              <a:xfrm rot="-5580000">
                <a:off x="4748197" y="6413484"/>
                <a:ext cx="401637"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等线" charset="-122"/>
                    <a:ea typeface="等线" charset="-122"/>
                  </a:defRPr>
                </a:lvl1pPr>
                <a:lvl2pPr>
                  <a:defRPr>
                    <a:solidFill>
                      <a:schemeClr val="tx1"/>
                    </a:solidFill>
                    <a:latin typeface="等线" charset="-122"/>
                    <a:ea typeface="等线" charset="-122"/>
                  </a:defRPr>
                </a:lvl2pPr>
                <a:lvl3pPr>
                  <a:defRPr>
                    <a:solidFill>
                      <a:schemeClr val="tx1"/>
                    </a:solidFill>
                    <a:latin typeface="等线" charset="-122"/>
                    <a:ea typeface="等线" charset="-122"/>
                  </a:defRPr>
                </a:lvl3pPr>
                <a:lvl4pPr>
                  <a:defRPr>
                    <a:solidFill>
                      <a:schemeClr val="tx1"/>
                    </a:solidFill>
                    <a:latin typeface="等线" charset="-122"/>
                    <a:ea typeface="等线" charset="-122"/>
                  </a:defRPr>
                </a:lvl4pPr>
                <a:lvl5pPr>
                  <a:defRPr>
                    <a:solidFill>
                      <a:schemeClr val="tx1"/>
                    </a:solidFill>
                    <a:latin typeface="等线" charset="-122"/>
                    <a:ea typeface="等线" charset="-122"/>
                  </a:defRPr>
                </a:lvl5pPr>
                <a:lvl6pPr fontAlgn="base">
                  <a:spcBef>
                    <a:spcPct val="0"/>
                  </a:spcBef>
                  <a:spcAft>
                    <a:spcPct val="0"/>
                  </a:spcAft>
                  <a:buFont typeface="Arial" charset="0"/>
                  <a:defRPr>
                    <a:solidFill>
                      <a:schemeClr val="tx1"/>
                    </a:solidFill>
                    <a:latin typeface="等线" charset="-122"/>
                    <a:ea typeface="等线" charset="-122"/>
                  </a:defRPr>
                </a:lvl6pPr>
                <a:lvl7pPr fontAlgn="base">
                  <a:spcBef>
                    <a:spcPct val="0"/>
                  </a:spcBef>
                  <a:spcAft>
                    <a:spcPct val="0"/>
                  </a:spcAft>
                  <a:buFont typeface="Arial" charset="0"/>
                  <a:defRPr>
                    <a:solidFill>
                      <a:schemeClr val="tx1"/>
                    </a:solidFill>
                    <a:latin typeface="等线" charset="-122"/>
                    <a:ea typeface="等线" charset="-122"/>
                  </a:defRPr>
                </a:lvl7pPr>
                <a:lvl8pPr fontAlgn="base">
                  <a:spcBef>
                    <a:spcPct val="0"/>
                  </a:spcBef>
                  <a:spcAft>
                    <a:spcPct val="0"/>
                  </a:spcAft>
                  <a:buFont typeface="Arial" charset="0"/>
                  <a:defRPr>
                    <a:solidFill>
                      <a:schemeClr val="tx1"/>
                    </a:solidFill>
                    <a:latin typeface="等线" charset="-122"/>
                    <a:ea typeface="等线" charset="-122"/>
                  </a:defRPr>
                </a:lvl8pPr>
                <a:lvl9pPr fontAlgn="base">
                  <a:spcBef>
                    <a:spcPct val="0"/>
                  </a:spcBef>
                  <a:spcAft>
                    <a:spcPct val="0"/>
                  </a:spcAft>
                  <a:buFont typeface="Arial" charset="0"/>
                  <a:defRPr>
                    <a:solidFill>
                      <a:schemeClr val="tx1"/>
                    </a:solidFill>
                    <a:latin typeface="等线" charset="-122"/>
                    <a:ea typeface="等线" charset="-122"/>
                  </a:defRPr>
                </a:lvl9pPr>
              </a:lstStyle>
              <a:p>
                <a:endParaRPr lang="zh-CN" altLang="en-US" sz="1400">
                  <a:latin typeface="Arial" charset="0"/>
                </a:endParaRPr>
              </a:p>
            </p:txBody>
          </p:sp>
          <p:sp>
            <p:nvSpPr>
              <p:cNvPr id="50" name="Text Box 44"/>
              <p:cNvSpPr txBox="1">
                <a:spLocks noChangeArrowheads="1"/>
              </p:cNvSpPr>
              <p:nvPr/>
            </p:nvSpPr>
            <p:spPr bwMode="auto">
              <a:xfrm rot="10800000">
                <a:off x="5004281" y="6178179"/>
                <a:ext cx="800219" cy="35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charset="-122"/>
                    <a:ea typeface="等线" charset="-122"/>
                  </a:defRPr>
                </a:lvl1pPr>
                <a:lvl2pPr>
                  <a:defRPr>
                    <a:solidFill>
                      <a:schemeClr val="tx1"/>
                    </a:solidFill>
                    <a:latin typeface="等线" charset="-122"/>
                    <a:ea typeface="等线" charset="-122"/>
                  </a:defRPr>
                </a:lvl2pPr>
                <a:lvl3pPr>
                  <a:defRPr>
                    <a:solidFill>
                      <a:schemeClr val="tx1"/>
                    </a:solidFill>
                    <a:latin typeface="等线" charset="-122"/>
                    <a:ea typeface="等线" charset="-122"/>
                  </a:defRPr>
                </a:lvl3pPr>
                <a:lvl4pPr>
                  <a:defRPr>
                    <a:solidFill>
                      <a:schemeClr val="tx1"/>
                    </a:solidFill>
                    <a:latin typeface="等线" charset="-122"/>
                    <a:ea typeface="等线" charset="-122"/>
                  </a:defRPr>
                </a:lvl4pPr>
                <a:lvl5pPr>
                  <a:defRPr>
                    <a:solidFill>
                      <a:schemeClr val="tx1"/>
                    </a:solidFill>
                    <a:latin typeface="等线" charset="-122"/>
                    <a:ea typeface="等线" charset="-122"/>
                  </a:defRPr>
                </a:lvl5pPr>
                <a:lvl6pPr fontAlgn="base">
                  <a:spcBef>
                    <a:spcPct val="0"/>
                  </a:spcBef>
                  <a:spcAft>
                    <a:spcPct val="0"/>
                  </a:spcAft>
                  <a:buFont typeface="Arial" charset="0"/>
                  <a:defRPr>
                    <a:solidFill>
                      <a:schemeClr val="tx1"/>
                    </a:solidFill>
                    <a:latin typeface="等线" charset="-122"/>
                    <a:ea typeface="等线" charset="-122"/>
                  </a:defRPr>
                </a:lvl6pPr>
                <a:lvl7pPr fontAlgn="base">
                  <a:spcBef>
                    <a:spcPct val="0"/>
                  </a:spcBef>
                  <a:spcAft>
                    <a:spcPct val="0"/>
                  </a:spcAft>
                  <a:buFont typeface="Arial" charset="0"/>
                  <a:defRPr>
                    <a:solidFill>
                      <a:schemeClr val="tx1"/>
                    </a:solidFill>
                    <a:latin typeface="等线" charset="-122"/>
                    <a:ea typeface="等线" charset="-122"/>
                  </a:defRPr>
                </a:lvl7pPr>
                <a:lvl8pPr fontAlgn="base">
                  <a:spcBef>
                    <a:spcPct val="0"/>
                  </a:spcBef>
                  <a:spcAft>
                    <a:spcPct val="0"/>
                  </a:spcAft>
                  <a:buFont typeface="Arial" charset="0"/>
                  <a:defRPr>
                    <a:solidFill>
                      <a:schemeClr val="tx1"/>
                    </a:solidFill>
                    <a:latin typeface="等线" charset="-122"/>
                    <a:ea typeface="等线" charset="-122"/>
                  </a:defRPr>
                </a:lvl8pPr>
                <a:lvl9pPr fontAlgn="base">
                  <a:spcBef>
                    <a:spcPct val="0"/>
                  </a:spcBef>
                  <a:spcAft>
                    <a:spcPct val="0"/>
                  </a:spcAft>
                  <a:buFont typeface="Arial" charset="0"/>
                  <a:defRPr>
                    <a:solidFill>
                      <a:schemeClr val="tx1"/>
                    </a:solidFill>
                    <a:latin typeface="等线" charset="-122"/>
                    <a:ea typeface="等线" charset="-122"/>
                  </a:defRPr>
                </a:lvl9pPr>
              </a:lstStyle>
              <a:p>
                <a:r>
                  <a:rPr lang="zh-CN" altLang="en-US" sz="1200" dirty="0">
                    <a:solidFill>
                      <a:schemeClr val="bg1"/>
                    </a:solidFill>
                    <a:latin typeface="微软雅黑" pitchFamily="34" charset="-122"/>
                    <a:ea typeface="微软雅黑" pitchFamily="34" charset="-122"/>
                  </a:rPr>
                  <a:t>高速路口</a:t>
                </a:r>
                <a:endParaRPr lang="zh-CN" altLang="en-US" sz="1200" dirty="0">
                  <a:solidFill>
                    <a:schemeClr val="bg1"/>
                  </a:solidFill>
                  <a:latin typeface="微软雅黑" pitchFamily="34" charset="-122"/>
                  <a:ea typeface="微软雅黑" pitchFamily="34" charset="-122"/>
                </a:endParaRPr>
              </a:p>
            </p:txBody>
          </p:sp>
          <p:sp>
            <p:nvSpPr>
              <p:cNvPr id="51" name="Text Box 45"/>
              <p:cNvSpPr txBox="1">
                <a:spLocks noChangeArrowheads="1"/>
              </p:cNvSpPr>
              <p:nvPr/>
            </p:nvSpPr>
            <p:spPr bwMode="auto">
              <a:xfrm rot="12600000">
                <a:off x="6941829" y="6060760"/>
                <a:ext cx="800219" cy="35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charset="-122"/>
                    <a:ea typeface="等线" charset="-122"/>
                  </a:defRPr>
                </a:lvl1pPr>
                <a:lvl2pPr>
                  <a:defRPr>
                    <a:solidFill>
                      <a:schemeClr val="tx1"/>
                    </a:solidFill>
                    <a:latin typeface="等线" charset="-122"/>
                    <a:ea typeface="等线" charset="-122"/>
                  </a:defRPr>
                </a:lvl2pPr>
                <a:lvl3pPr>
                  <a:defRPr>
                    <a:solidFill>
                      <a:schemeClr val="tx1"/>
                    </a:solidFill>
                    <a:latin typeface="等线" charset="-122"/>
                    <a:ea typeface="等线" charset="-122"/>
                  </a:defRPr>
                </a:lvl3pPr>
                <a:lvl4pPr>
                  <a:defRPr>
                    <a:solidFill>
                      <a:schemeClr val="tx1"/>
                    </a:solidFill>
                    <a:latin typeface="等线" charset="-122"/>
                    <a:ea typeface="等线" charset="-122"/>
                  </a:defRPr>
                </a:lvl4pPr>
                <a:lvl5pPr>
                  <a:defRPr>
                    <a:solidFill>
                      <a:schemeClr val="tx1"/>
                    </a:solidFill>
                    <a:latin typeface="等线" charset="-122"/>
                    <a:ea typeface="等线" charset="-122"/>
                  </a:defRPr>
                </a:lvl5pPr>
                <a:lvl6pPr fontAlgn="base">
                  <a:spcBef>
                    <a:spcPct val="0"/>
                  </a:spcBef>
                  <a:spcAft>
                    <a:spcPct val="0"/>
                  </a:spcAft>
                  <a:buFont typeface="Arial" charset="0"/>
                  <a:defRPr>
                    <a:solidFill>
                      <a:schemeClr val="tx1"/>
                    </a:solidFill>
                    <a:latin typeface="等线" charset="-122"/>
                    <a:ea typeface="等线" charset="-122"/>
                  </a:defRPr>
                </a:lvl6pPr>
                <a:lvl7pPr fontAlgn="base">
                  <a:spcBef>
                    <a:spcPct val="0"/>
                  </a:spcBef>
                  <a:spcAft>
                    <a:spcPct val="0"/>
                  </a:spcAft>
                  <a:buFont typeface="Arial" charset="0"/>
                  <a:defRPr>
                    <a:solidFill>
                      <a:schemeClr val="tx1"/>
                    </a:solidFill>
                    <a:latin typeface="等线" charset="-122"/>
                    <a:ea typeface="等线" charset="-122"/>
                  </a:defRPr>
                </a:lvl7pPr>
                <a:lvl8pPr fontAlgn="base">
                  <a:spcBef>
                    <a:spcPct val="0"/>
                  </a:spcBef>
                  <a:spcAft>
                    <a:spcPct val="0"/>
                  </a:spcAft>
                  <a:buFont typeface="Arial" charset="0"/>
                  <a:defRPr>
                    <a:solidFill>
                      <a:schemeClr val="tx1"/>
                    </a:solidFill>
                    <a:latin typeface="等线" charset="-122"/>
                    <a:ea typeface="等线" charset="-122"/>
                  </a:defRPr>
                </a:lvl8pPr>
                <a:lvl9pPr fontAlgn="base">
                  <a:spcBef>
                    <a:spcPct val="0"/>
                  </a:spcBef>
                  <a:spcAft>
                    <a:spcPct val="0"/>
                  </a:spcAft>
                  <a:buFont typeface="Arial" charset="0"/>
                  <a:defRPr>
                    <a:solidFill>
                      <a:schemeClr val="tx1"/>
                    </a:solidFill>
                    <a:latin typeface="等线" charset="-122"/>
                    <a:ea typeface="等线" charset="-122"/>
                  </a:defRPr>
                </a:lvl9pPr>
              </a:lstStyle>
              <a:p>
                <a:r>
                  <a:rPr lang="zh-CN" altLang="en-US" sz="1200" dirty="0">
                    <a:solidFill>
                      <a:schemeClr val="bg1"/>
                    </a:solidFill>
                    <a:latin typeface="微软雅黑" pitchFamily="34" charset="-122"/>
                    <a:ea typeface="微软雅黑" pitchFamily="34" charset="-122"/>
                  </a:rPr>
                  <a:t>京福高速</a:t>
                </a:r>
                <a:endParaRPr lang="zh-CN" altLang="en-US" sz="1200" dirty="0">
                  <a:solidFill>
                    <a:schemeClr val="bg1"/>
                  </a:solidFill>
                  <a:latin typeface="微软雅黑" pitchFamily="34" charset="-122"/>
                  <a:ea typeface="微软雅黑" pitchFamily="34" charset="-122"/>
                </a:endParaRPr>
              </a:p>
            </p:txBody>
          </p:sp>
          <p:sp>
            <p:nvSpPr>
              <p:cNvPr id="52" name="Text Box 46"/>
              <p:cNvSpPr txBox="1">
                <a:spLocks noChangeArrowheads="1"/>
              </p:cNvSpPr>
              <p:nvPr/>
            </p:nvSpPr>
            <p:spPr bwMode="auto">
              <a:xfrm rot="8400000">
                <a:off x="8417243" y="6166461"/>
                <a:ext cx="1107996" cy="35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charset="-122"/>
                    <a:ea typeface="等线" charset="-122"/>
                  </a:defRPr>
                </a:lvl1pPr>
                <a:lvl2pPr>
                  <a:defRPr>
                    <a:solidFill>
                      <a:schemeClr val="tx1"/>
                    </a:solidFill>
                    <a:latin typeface="等线" charset="-122"/>
                    <a:ea typeface="等线" charset="-122"/>
                  </a:defRPr>
                </a:lvl2pPr>
                <a:lvl3pPr>
                  <a:defRPr>
                    <a:solidFill>
                      <a:schemeClr val="tx1"/>
                    </a:solidFill>
                    <a:latin typeface="等线" charset="-122"/>
                    <a:ea typeface="等线" charset="-122"/>
                  </a:defRPr>
                </a:lvl3pPr>
                <a:lvl4pPr>
                  <a:defRPr>
                    <a:solidFill>
                      <a:schemeClr val="tx1"/>
                    </a:solidFill>
                    <a:latin typeface="等线" charset="-122"/>
                    <a:ea typeface="等线" charset="-122"/>
                  </a:defRPr>
                </a:lvl4pPr>
                <a:lvl5pPr>
                  <a:defRPr>
                    <a:solidFill>
                      <a:schemeClr val="tx1"/>
                    </a:solidFill>
                    <a:latin typeface="等线" charset="-122"/>
                    <a:ea typeface="等线" charset="-122"/>
                  </a:defRPr>
                </a:lvl5pPr>
                <a:lvl6pPr fontAlgn="base">
                  <a:spcBef>
                    <a:spcPct val="0"/>
                  </a:spcBef>
                  <a:spcAft>
                    <a:spcPct val="0"/>
                  </a:spcAft>
                  <a:buFont typeface="Arial" charset="0"/>
                  <a:defRPr>
                    <a:solidFill>
                      <a:schemeClr val="tx1"/>
                    </a:solidFill>
                    <a:latin typeface="等线" charset="-122"/>
                    <a:ea typeface="等线" charset="-122"/>
                  </a:defRPr>
                </a:lvl6pPr>
                <a:lvl7pPr fontAlgn="base">
                  <a:spcBef>
                    <a:spcPct val="0"/>
                  </a:spcBef>
                  <a:spcAft>
                    <a:spcPct val="0"/>
                  </a:spcAft>
                  <a:buFont typeface="Arial" charset="0"/>
                  <a:defRPr>
                    <a:solidFill>
                      <a:schemeClr val="tx1"/>
                    </a:solidFill>
                    <a:latin typeface="等线" charset="-122"/>
                    <a:ea typeface="等线" charset="-122"/>
                  </a:defRPr>
                </a:lvl7pPr>
                <a:lvl8pPr fontAlgn="base">
                  <a:spcBef>
                    <a:spcPct val="0"/>
                  </a:spcBef>
                  <a:spcAft>
                    <a:spcPct val="0"/>
                  </a:spcAft>
                  <a:buFont typeface="Arial" charset="0"/>
                  <a:defRPr>
                    <a:solidFill>
                      <a:schemeClr val="tx1"/>
                    </a:solidFill>
                    <a:latin typeface="等线" charset="-122"/>
                    <a:ea typeface="等线" charset="-122"/>
                  </a:defRPr>
                </a:lvl8pPr>
                <a:lvl9pPr fontAlgn="base">
                  <a:spcBef>
                    <a:spcPct val="0"/>
                  </a:spcBef>
                  <a:spcAft>
                    <a:spcPct val="0"/>
                  </a:spcAft>
                  <a:buFont typeface="Arial" charset="0"/>
                  <a:defRPr>
                    <a:solidFill>
                      <a:schemeClr val="tx1"/>
                    </a:solidFill>
                    <a:latin typeface="等线" charset="-122"/>
                    <a:ea typeface="等线" charset="-122"/>
                  </a:defRPr>
                </a:lvl9pPr>
              </a:lstStyle>
              <a:p>
                <a:r>
                  <a:rPr lang="zh-CN" altLang="en-US" sz="1200" dirty="0">
                    <a:solidFill>
                      <a:schemeClr val="bg1"/>
                    </a:solidFill>
                    <a:latin typeface="微软雅黑" pitchFamily="34" charset="-122"/>
                    <a:ea typeface="微软雅黑" pitchFamily="34" charset="-122"/>
                  </a:rPr>
                  <a:t>山东大街西段</a:t>
                </a:r>
                <a:endParaRPr lang="zh-CN" altLang="en-US" sz="1200" dirty="0">
                  <a:solidFill>
                    <a:schemeClr val="bg1"/>
                  </a:solidFill>
                  <a:latin typeface="微软雅黑" pitchFamily="34" charset="-122"/>
                  <a:ea typeface="微软雅黑" pitchFamily="34" charset="-122"/>
                </a:endParaRPr>
              </a:p>
            </p:txBody>
          </p:sp>
          <p:sp>
            <p:nvSpPr>
              <p:cNvPr id="53" name="Text Box 47"/>
              <p:cNvSpPr txBox="1">
                <a:spLocks noChangeArrowheads="1"/>
              </p:cNvSpPr>
              <p:nvPr/>
            </p:nvSpPr>
            <p:spPr bwMode="auto">
              <a:xfrm rot="9000000">
                <a:off x="2093495" y="5625628"/>
                <a:ext cx="5517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等线" charset="-122"/>
                    <a:ea typeface="等线" charset="-122"/>
                  </a:defRPr>
                </a:lvl1pPr>
                <a:lvl2pPr>
                  <a:defRPr>
                    <a:solidFill>
                      <a:schemeClr val="tx1"/>
                    </a:solidFill>
                    <a:latin typeface="等线" charset="-122"/>
                    <a:ea typeface="等线" charset="-122"/>
                  </a:defRPr>
                </a:lvl2pPr>
                <a:lvl3pPr>
                  <a:defRPr>
                    <a:solidFill>
                      <a:schemeClr val="tx1"/>
                    </a:solidFill>
                    <a:latin typeface="等线" charset="-122"/>
                    <a:ea typeface="等线" charset="-122"/>
                  </a:defRPr>
                </a:lvl3pPr>
                <a:lvl4pPr>
                  <a:defRPr>
                    <a:solidFill>
                      <a:schemeClr val="tx1"/>
                    </a:solidFill>
                    <a:latin typeface="等线" charset="-122"/>
                    <a:ea typeface="等线" charset="-122"/>
                  </a:defRPr>
                </a:lvl4pPr>
                <a:lvl5pPr>
                  <a:defRPr>
                    <a:solidFill>
                      <a:schemeClr val="tx1"/>
                    </a:solidFill>
                    <a:latin typeface="等线" charset="-122"/>
                    <a:ea typeface="等线" charset="-122"/>
                  </a:defRPr>
                </a:lvl5pPr>
                <a:lvl6pPr fontAlgn="base">
                  <a:spcBef>
                    <a:spcPct val="0"/>
                  </a:spcBef>
                  <a:spcAft>
                    <a:spcPct val="0"/>
                  </a:spcAft>
                  <a:buFont typeface="Arial" charset="0"/>
                  <a:defRPr>
                    <a:solidFill>
                      <a:schemeClr val="tx1"/>
                    </a:solidFill>
                    <a:latin typeface="等线" charset="-122"/>
                    <a:ea typeface="等线" charset="-122"/>
                  </a:defRPr>
                </a:lvl6pPr>
                <a:lvl7pPr fontAlgn="base">
                  <a:spcBef>
                    <a:spcPct val="0"/>
                  </a:spcBef>
                  <a:spcAft>
                    <a:spcPct val="0"/>
                  </a:spcAft>
                  <a:buFont typeface="Arial" charset="0"/>
                  <a:defRPr>
                    <a:solidFill>
                      <a:schemeClr val="tx1"/>
                    </a:solidFill>
                    <a:latin typeface="等线" charset="-122"/>
                    <a:ea typeface="等线" charset="-122"/>
                  </a:defRPr>
                </a:lvl7pPr>
                <a:lvl8pPr fontAlgn="base">
                  <a:spcBef>
                    <a:spcPct val="0"/>
                  </a:spcBef>
                  <a:spcAft>
                    <a:spcPct val="0"/>
                  </a:spcAft>
                  <a:buFont typeface="Arial" charset="0"/>
                  <a:defRPr>
                    <a:solidFill>
                      <a:schemeClr val="tx1"/>
                    </a:solidFill>
                    <a:latin typeface="等线" charset="-122"/>
                    <a:ea typeface="等线" charset="-122"/>
                  </a:defRPr>
                </a:lvl8pPr>
                <a:lvl9pPr fontAlgn="base">
                  <a:spcBef>
                    <a:spcPct val="0"/>
                  </a:spcBef>
                  <a:spcAft>
                    <a:spcPct val="0"/>
                  </a:spcAft>
                  <a:buFont typeface="Arial" charset="0"/>
                  <a:defRPr>
                    <a:solidFill>
                      <a:schemeClr val="tx1"/>
                    </a:solidFill>
                    <a:latin typeface="等线" charset="-122"/>
                    <a:ea typeface="等线" charset="-122"/>
                  </a:defRPr>
                </a:lvl9pPr>
              </a:lstStyle>
              <a:p>
                <a:r>
                  <a:rPr lang="zh-CN" altLang="en-US" sz="1200" dirty="0">
                    <a:solidFill>
                      <a:schemeClr val="bg1"/>
                    </a:solidFill>
                    <a:latin typeface="微软雅黑" pitchFamily="34" charset="-122"/>
                    <a:ea typeface="微软雅黑" pitchFamily="34" charset="-122"/>
                  </a:rPr>
                  <a:t>京沪高铁</a:t>
                </a:r>
                <a:endParaRPr lang="zh-CN" altLang="en-US" sz="1200" dirty="0">
                  <a:solidFill>
                    <a:schemeClr val="bg1"/>
                  </a:solidFill>
                  <a:latin typeface="微软雅黑" pitchFamily="34" charset="-122"/>
                  <a:ea typeface="微软雅黑" pitchFamily="34" charset="-122"/>
                </a:endParaRPr>
              </a:p>
            </p:txBody>
          </p:sp>
        </p:grpSp>
        <p:cxnSp>
          <p:nvCxnSpPr>
            <p:cNvPr id="54" name="直接箭头连接符 53"/>
            <p:cNvCxnSpPr>
              <a:stCxn id="45" idx="3"/>
            </p:cNvCxnSpPr>
            <p:nvPr/>
          </p:nvCxnSpPr>
          <p:spPr>
            <a:xfrm rot="10800000">
              <a:off x="6672263" y="2792939"/>
              <a:ext cx="1412238" cy="11774"/>
            </a:xfrm>
            <a:prstGeom prst="straightConnector1">
              <a:avLst/>
            </a:prstGeom>
            <a:ln w="19050">
              <a:solidFill>
                <a:srgbClr val="DDC62F"/>
              </a:solidFill>
              <a:tailEnd type="oval"/>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a:stCxn id="14" idx="1"/>
            </p:cNvCxnSpPr>
            <p:nvPr/>
          </p:nvCxnSpPr>
          <p:spPr>
            <a:xfrm rot="10800000" flipH="1">
              <a:off x="6841535" y="5251117"/>
              <a:ext cx="718140" cy="11106"/>
            </a:xfrm>
            <a:prstGeom prst="straightConnector1">
              <a:avLst/>
            </a:prstGeom>
            <a:ln w="19050">
              <a:solidFill>
                <a:srgbClr val="DDC62F"/>
              </a:solidFill>
              <a:tailEnd type="oval"/>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a:stCxn id="34" idx="1"/>
            </p:cNvCxnSpPr>
            <p:nvPr/>
          </p:nvCxnSpPr>
          <p:spPr>
            <a:xfrm rot="10800000" flipH="1">
              <a:off x="2268538" y="2917582"/>
              <a:ext cx="1149349" cy="0"/>
            </a:xfrm>
            <a:prstGeom prst="straightConnector1">
              <a:avLst/>
            </a:prstGeom>
            <a:ln w="19050">
              <a:solidFill>
                <a:srgbClr val="ED7D31"/>
              </a:solidFill>
              <a:tailEnd type="oval"/>
            </a:ln>
          </p:spPr>
          <p:style>
            <a:lnRef idx="1">
              <a:schemeClr val="accent1"/>
            </a:lnRef>
            <a:fillRef idx="0">
              <a:schemeClr val="accent1"/>
            </a:fillRef>
            <a:effectRef idx="0">
              <a:schemeClr val="accent1"/>
            </a:effectRef>
            <a:fontRef idx="minor">
              <a:schemeClr val="tx1"/>
            </a:fontRef>
          </p:style>
        </p:cxnSp>
        <p:sp>
          <p:nvSpPr>
            <p:cNvPr id="57" name="任意多边形 56"/>
            <p:cNvSpPr/>
            <p:nvPr/>
          </p:nvSpPr>
          <p:spPr>
            <a:xfrm>
              <a:off x="2609851" y="3448050"/>
              <a:ext cx="857250" cy="38100"/>
            </a:xfrm>
            <a:custGeom>
              <a:avLst/>
              <a:gdLst>
                <a:gd name="connsiteX0" fmla="*/ 0 w 857250"/>
                <a:gd name="connsiteY0" fmla="*/ 0 h 38289"/>
                <a:gd name="connsiteX1" fmla="*/ 0 w 857250"/>
                <a:gd name="connsiteY1" fmla="*/ 0 h 38289"/>
                <a:gd name="connsiteX2" fmla="*/ 152400 w 857250"/>
                <a:gd name="connsiteY2" fmla="*/ 19050 h 38289"/>
                <a:gd name="connsiteX3" fmla="*/ 171450 w 857250"/>
                <a:gd name="connsiteY3" fmla="*/ 25400 h 38289"/>
                <a:gd name="connsiteX4" fmla="*/ 374650 w 857250"/>
                <a:gd name="connsiteY4" fmla="*/ 31750 h 38289"/>
                <a:gd name="connsiteX5" fmla="*/ 857250 w 857250"/>
                <a:gd name="connsiteY5" fmla="*/ 38100 h 3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0" h="38289">
                  <a:moveTo>
                    <a:pt x="0" y="0"/>
                  </a:moveTo>
                  <a:lnTo>
                    <a:pt x="0" y="0"/>
                  </a:lnTo>
                  <a:cubicBezTo>
                    <a:pt x="116355" y="25857"/>
                    <a:pt x="-8210" y="1204"/>
                    <a:pt x="152400" y="19050"/>
                  </a:cubicBezTo>
                  <a:cubicBezTo>
                    <a:pt x="159053" y="19789"/>
                    <a:pt x="164767" y="25018"/>
                    <a:pt x="171450" y="25400"/>
                  </a:cubicBezTo>
                  <a:cubicBezTo>
                    <a:pt x="239106" y="29266"/>
                    <a:pt x="306910" y="29868"/>
                    <a:pt x="374650" y="31750"/>
                  </a:cubicBezTo>
                  <a:cubicBezTo>
                    <a:pt x="671809" y="40004"/>
                    <a:pt x="573663" y="38100"/>
                    <a:pt x="857250" y="3810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ym typeface="+mn-ea"/>
              </a:endParaRPr>
            </a:p>
          </p:txBody>
        </p:sp>
        <p:cxnSp>
          <p:nvCxnSpPr>
            <p:cNvPr id="58" name="直接箭头连接符 57"/>
            <p:cNvCxnSpPr>
              <a:stCxn id="20" idx="1"/>
            </p:cNvCxnSpPr>
            <p:nvPr/>
          </p:nvCxnSpPr>
          <p:spPr>
            <a:xfrm rot="10800000" flipH="1" flipV="1">
              <a:off x="2427926" y="3469628"/>
              <a:ext cx="1115374" cy="360"/>
            </a:xfrm>
            <a:prstGeom prst="straightConnector1">
              <a:avLst/>
            </a:prstGeom>
            <a:ln w="19050">
              <a:solidFill>
                <a:srgbClr val="ED7D31"/>
              </a:solidFill>
              <a:tailEnd type="oval"/>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a:stCxn id="15" idx="1"/>
            </p:cNvCxnSpPr>
            <p:nvPr/>
          </p:nvCxnSpPr>
          <p:spPr>
            <a:xfrm rot="10800000" flipH="1" flipV="1">
              <a:off x="2436812" y="4258417"/>
              <a:ext cx="2128837" cy="2956"/>
            </a:xfrm>
            <a:prstGeom prst="straightConnector1">
              <a:avLst/>
            </a:prstGeom>
            <a:ln w="19050">
              <a:solidFill>
                <a:srgbClr val="FF5050"/>
              </a:solidFill>
              <a:tailEnd type="oval"/>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a:stCxn id="47" idx="1"/>
            </p:cNvCxnSpPr>
            <p:nvPr/>
          </p:nvCxnSpPr>
          <p:spPr>
            <a:xfrm rot="10800000" flipH="1">
              <a:off x="2635190" y="3839876"/>
              <a:ext cx="1246246" cy="545"/>
            </a:xfrm>
            <a:prstGeom prst="straightConnector1">
              <a:avLst/>
            </a:prstGeom>
            <a:ln w="19050">
              <a:solidFill>
                <a:srgbClr val="56B661"/>
              </a:solidFill>
              <a:tailEnd type="oval"/>
            </a:ln>
          </p:spPr>
          <p:style>
            <a:lnRef idx="1">
              <a:schemeClr val="accent1"/>
            </a:lnRef>
            <a:fillRef idx="0">
              <a:schemeClr val="accent1"/>
            </a:fillRef>
            <a:effectRef idx="0">
              <a:schemeClr val="accent1"/>
            </a:effectRef>
            <a:fontRef idx="minor">
              <a:schemeClr val="tx1"/>
            </a:fontRef>
          </p:style>
        </p:cxnSp>
        <p:cxnSp>
          <p:nvCxnSpPr>
            <p:cNvPr id="61" name="直接箭头连接符 60"/>
            <p:cNvCxnSpPr/>
            <p:nvPr/>
          </p:nvCxnSpPr>
          <p:spPr>
            <a:xfrm rot="10800000" flipV="1">
              <a:off x="5535616" y="3950991"/>
              <a:ext cx="1150934" cy="43157"/>
            </a:xfrm>
            <a:prstGeom prst="straightConnector1">
              <a:avLst/>
            </a:prstGeom>
            <a:ln w="19050">
              <a:solidFill>
                <a:srgbClr val="DDC62F"/>
              </a:solidFill>
              <a:tailEnd type="oval"/>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p:nvPr/>
          </p:nvCxnSpPr>
          <p:spPr>
            <a:xfrm flipH="1" flipV="1">
              <a:off x="4560888" y="3378200"/>
              <a:ext cx="1347788" cy="12700"/>
            </a:xfrm>
            <a:prstGeom prst="straightConnector1">
              <a:avLst/>
            </a:prstGeom>
            <a:ln w="19050">
              <a:solidFill>
                <a:srgbClr val="DDC62F"/>
              </a:solidFill>
              <a:tailEnd type="oval"/>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stCxn id="43" idx="1"/>
            </p:cNvCxnSpPr>
            <p:nvPr/>
          </p:nvCxnSpPr>
          <p:spPr>
            <a:xfrm rot="10800000" flipV="1">
              <a:off x="4505327" y="2190582"/>
              <a:ext cx="2325096" cy="5453"/>
            </a:xfrm>
            <a:prstGeom prst="straightConnector1">
              <a:avLst/>
            </a:prstGeom>
            <a:ln w="19050">
              <a:solidFill>
                <a:srgbClr val="DDC62F"/>
              </a:solidFill>
              <a:tailEnd type="ova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3785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67460" y="1076236"/>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1.  </a:t>
            </a:r>
            <a:r>
              <a:rPr lang="zh-CN" altLang="en-US" sz="1600" b="1" dirty="0">
                <a:solidFill>
                  <a:srgbClr val="000000"/>
                </a:solidFill>
                <a:latin typeface="微软雅黑" pitchFamily="34" charset="-122"/>
                <a:ea typeface="微软雅黑" pitchFamily="34" charset="-122"/>
              </a:rPr>
              <a:t>基本情况</a:t>
            </a:r>
            <a:endParaRPr lang="zh-CN" altLang="en-US" sz="1600" b="1" dirty="0">
              <a:solidFill>
                <a:srgbClr val="000000"/>
              </a:solidFill>
              <a:latin typeface="微软雅黑" pitchFamily="34" charset="-122"/>
              <a:ea typeface="微软雅黑" pitchFamily="34" charset="-122"/>
            </a:endParaRPr>
          </a:p>
        </p:txBody>
      </p:sp>
      <p:grpSp>
        <p:nvGrpSpPr>
          <p:cNvPr id="28" name="组合 27"/>
          <p:cNvGrpSpPr/>
          <p:nvPr/>
        </p:nvGrpSpPr>
        <p:grpSpPr>
          <a:xfrm>
            <a:off x="2190115" y="1231265"/>
            <a:ext cx="8399145" cy="4683760"/>
            <a:chOff x="2742" y="401"/>
            <a:chExt cx="16043" cy="10465"/>
          </a:xfrm>
        </p:grpSpPr>
        <p:pic>
          <p:nvPicPr>
            <p:cNvPr id="29" name="图片 4" descr="图片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742" y="401"/>
              <a:ext cx="16043" cy="1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任意多边形 29"/>
            <p:cNvSpPr/>
            <p:nvPr/>
          </p:nvSpPr>
          <p:spPr>
            <a:xfrm>
              <a:off x="10526" y="4260"/>
              <a:ext cx="2730" cy="951"/>
            </a:xfrm>
            <a:custGeom>
              <a:avLst/>
              <a:gdLst>
                <a:gd name="connsiteX0" fmla="*/ 571500 w 1733550"/>
                <a:gd name="connsiteY0" fmla="*/ 0 h 633413"/>
                <a:gd name="connsiteX1" fmla="*/ 0 w 1733550"/>
                <a:gd name="connsiteY1" fmla="*/ 385763 h 633413"/>
                <a:gd name="connsiteX2" fmla="*/ 233363 w 1733550"/>
                <a:gd name="connsiteY2" fmla="*/ 523875 h 633413"/>
                <a:gd name="connsiteX3" fmla="*/ 600075 w 1733550"/>
                <a:gd name="connsiteY3" fmla="*/ 566738 h 633413"/>
                <a:gd name="connsiteX4" fmla="*/ 1109663 w 1733550"/>
                <a:gd name="connsiteY4" fmla="*/ 633413 h 633413"/>
                <a:gd name="connsiteX5" fmla="*/ 1533525 w 1733550"/>
                <a:gd name="connsiteY5" fmla="*/ 581025 h 633413"/>
                <a:gd name="connsiteX6" fmla="*/ 1733550 w 1733550"/>
                <a:gd name="connsiteY6" fmla="*/ 385763 h 633413"/>
                <a:gd name="connsiteX7" fmla="*/ 1319213 w 1733550"/>
                <a:gd name="connsiteY7" fmla="*/ 90488 h 633413"/>
                <a:gd name="connsiteX8" fmla="*/ 1157288 w 1733550"/>
                <a:gd name="connsiteY8" fmla="*/ 38100 h 633413"/>
                <a:gd name="connsiteX9" fmla="*/ 1028700 w 1733550"/>
                <a:gd name="connsiteY9" fmla="*/ 66675 h 633413"/>
                <a:gd name="connsiteX10" fmla="*/ 904875 w 1733550"/>
                <a:gd name="connsiteY10" fmla="*/ 71438 h 633413"/>
                <a:gd name="connsiteX11" fmla="*/ 719138 w 1733550"/>
                <a:gd name="connsiteY11" fmla="*/ 4763 h 633413"/>
                <a:gd name="connsiteX12" fmla="*/ 571500 w 1733550"/>
                <a:gd name="connsiteY12" fmla="*/ 0 h 63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3550" h="633413">
                  <a:moveTo>
                    <a:pt x="571500" y="0"/>
                  </a:moveTo>
                  <a:lnTo>
                    <a:pt x="0" y="385763"/>
                  </a:lnTo>
                  <a:lnTo>
                    <a:pt x="233363" y="523875"/>
                  </a:lnTo>
                  <a:lnTo>
                    <a:pt x="600075" y="566738"/>
                  </a:lnTo>
                  <a:lnTo>
                    <a:pt x="1109663" y="633413"/>
                  </a:lnTo>
                  <a:lnTo>
                    <a:pt x="1533525" y="581025"/>
                  </a:lnTo>
                  <a:lnTo>
                    <a:pt x="1733550" y="385763"/>
                  </a:lnTo>
                  <a:lnTo>
                    <a:pt x="1319213" y="90488"/>
                  </a:lnTo>
                  <a:lnTo>
                    <a:pt x="1157288" y="38100"/>
                  </a:lnTo>
                  <a:lnTo>
                    <a:pt x="1028700" y="66675"/>
                  </a:lnTo>
                  <a:lnTo>
                    <a:pt x="904875" y="71438"/>
                  </a:lnTo>
                  <a:lnTo>
                    <a:pt x="719138" y="4763"/>
                  </a:lnTo>
                  <a:lnTo>
                    <a:pt x="571500" y="0"/>
                  </a:lnTo>
                  <a:close/>
                </a:path>
              </a:pathLst>
            </a:custGeom>
            <a:solidFill>
              <a:srgbClr val="FF0000">
                <a:alpha val="38000"/>
              </a:srgbClr>
            </a:solidFill>
            <a:ln>
              <a:solidFill>
                <a:srgbClr val="FF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a:off x="10356" y="2898"/>
              <a:ext cx="1193" cy="1185"/>
            </a:xfrm>
            <a:custGeom>
              <a:avLst/>
              <a:gdLst>
                <a:gd name="connsiteX0" fmla="*/ 85725 w 757238"/>
                <a:gd name="connsiteY0" fmla="*/ 0 h 752475"/>
                <a:gd name="connsiteX1" fmla="*/ 0 w 757238"/>
                <a:gd name="connsiteY1" fmla="*/ 61912 h 752475"/>
                <a:gd name="connsiteX2" fmla="*/ 485775 w 757238"/>
                <a:gd name="connsiteY2" fmla="*/ 342900 h 752475"/>
                <a:gd name="connsiteX3" fmla="*/ 423863 w 757238"/>
                <a:gd name="connsiteY3" fmla="*/ 442912 h 752475"/>
                <a:gd name="connsiteX4" fmla="*/ 371475 w 757238"/>
                <a:gd name="connsiteY4" fmla="*/ 571500 h 752475"/>
                <a:gd name="connsiteX5" fmla="*/ 414338 w 757238"/>
                <a:gd name="connsiteY5" fmla="*/ 609600 h 752475"/>
                <a:gd name="connsiteX6" fmla="*/ 319088 w 757238"/>
                <a:gd name="connsiteY6" fmla="*/ 690562 h 752475"/>
                <a:gd name="connsiteX7" fmla="*/ 361950 w 757238"/>
                <a:gd name="connsiteY7" fmla="*/ 752475 h 752475"/>
                <a:gd name="connsiteX8" fmla="*/ 671513 w 757238"/>
                <a:gd name="connsiteY8" fmla="*/ 619125 h 752475"/>
                <a:gd name="connsiteX9" fmla="*/ 695325 w 757238"/>
                <a:gd name="connsiteY9" fmla="*/ 504825 h 752475"/>
                <a:gd name="connsiteX10" fmla="*/ 714375 w 757238"/>
                <a:gd name="connsiteY10" fmla="*/ 414337 h 752475"/>
                <a:gd name="connsiteX11" fmla="*/ 757238 w 757238"/>
                <a:gd name="connsiteY11" fmla="*/ 371475 h 752475"/>
                <a:gd name="connsiteX12" fmla="*/ 85725 w 757238"/>
                <a:gd name="connsiteY12"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238" h="752475">
                  <a:moveTo>
                    <a:pt x="85725" y="0"/>
                  </a:moveTo>
                  <a:lnTo>
                    <a:pt x="0" y="61912"/>
                  </a:lnTo>
                  <a:lnTo>
                    <a:pt x="485775" y="342900"/>
                  </a:lnTo>
                  <a:lnTo>
                    <a:pt x="423863" y="442912"/>
                  </a:lnTo>
                  <a:lnTo>
                    <a:pt x="371475" y="571500"/>
                  </a:lnTo>
                  <a:lnTo>
                    <a:pt x="414338" y="609600"/>
                  </a:lnTo>
                  <a:lnTo>
                    <a:pt x="319088" y="690562"/>
                  </a:lnTo>
                  <a:lnTo>
                    <a:pt x="361950" y="752475"/>
                  </a:lnTo>
                  <a:lnTo>
                    <a:pt x="671513" y="619125"/>
                  </a:lnTo>
                  <a:lnTo>
                    <a:pt x="695325" y="504825"/>
                  </a:lnTo>
                  <a:lnTo>
                    <a:pt x="714375" y="414337"/>
                  </a:lnTo>
                  <a:lnTo>
                    <a:pt x="757238" y="371475"/>
                  </a:lnTo>
                  <a:lnTo>
                    <a:pt x="85725" y="0"/>
                  </a:lnTo>
                  <a:close/>
                </a:path>
              </a:pathLst>
            </a:custGeom>
            <a:solidFill>
              <a:srgbClr val="FF0000">
                <a:alpha val="39000"/>
              </a:srgbClr>
            </a:solidFill>
            <a:ln>
              <a:solidFill>
                <a:srgbClr val="FF00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8909" y="2222"/>
              <a:ext cx="1447" cy="690"/>
            </a:xfrm>
            <a:custGeom>
              <a:avLst/>
              <a:gdLst>
                <a:gd name="connsiteX0" fmla="*/ 0 w 919162"/>
                <a:gd name="connsiteY0" fmla="*/ 100012 h 438150"/>
                <a:gd name="connsiteX1" fmla="*/ 823912 w 919162"/>
                <a:gd name="connsiteY1" fmla="*/ 438150 h 438150"/>
                <a:gd name="connsiteX2" fmla="*/ 847725 w 919162"/>
                <a:gd name="connsiteY2" fmla="*/ 438150 h 438150"/>
                <a:gd name="connsiteX3" fmla="*/ 919162 w 919162"/>
                <a:gd name="connsiteY3" fmla="*/ 371475 h 438150"/>
                <a:gd name="connsiteX4" fmla="*/ 61912 w 919162"/>
                <a:gd name="connsiteY4" fmla="*/ 0 h 438150"/>
                <a:gd name="connsiteX5" fmla="*/ 0 w 919162"/>
                <a:gd name="connsiteY5" fmla="*/ 100012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 h="438150">
                  <a:moveTo>
                    <a:pt x="0" y="100012"/>
                  </a:moveTo>
                  <a:lnTo>
                    <a:pt x="823912" y="438150"/>
                  </a:lnTo>
                  <a:lnTo>
                    <a:pt x="847725" y="438150"/>
                  </a:lnTo>
                  <a:lnTo>
                    <a:pt x="919162" y="371475"/>
                  </a:lnTo>
                  <a:lnTo>
                    <a:pt x="61912" y="0"/>
                  </a:lnTo>
                  <a:lnTo>
                    <a:pt x="0" y="100012"/>
                  </a:lnTo>
                  <a:close/>
                </a:path>
              </a:pathLst>
            </a:custGeom>
            <a:solidFill>
              <a:srgbClr val="FF0000">
                <a:alpha val="37000"/>
              </a:srgbClr>
            </a:solidFill>
            <a:ln>
              <a:solidFill>
                <a:srgbClr val="FF0000">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a:off x="9532" y="3107"/>
              <a:ext cx="1309" cy="1325"/>
            </a:xfrm>
            <a:custGeom>
              <a:avLst/>
              <a:gdLst>
                <a:gd name="connsiteX0" fmla="*/ 436418 w 831273"/>
                <a:gd name="connsiteY0" fmla="*/ 0 h 841663"/>
                <a:gd name="connsiteX1" fmla="*/ 0 w 831273"/>
                <a:gd name="connsiteY1" fmla="*/ 306532 h 841663"/>
                <a:gd name="connsiteX2" fmla="*/ 114300 w 831273"/>
                <a:gd name="connsiteY2" fmla="*/ 592282 h 841663"/>
                <a:gd name="connsiteX3" fmla="*/ 197427 w 831273"/>
                <a:gd name="connsiteY3" fmla="*/ 841663 h 841663"/>
                <a:gd name="connsiteX4" fmla="*/ 716973 w 831273"/>
                <a:gd name="connsiteY4" fmla="*/ 581891 h 841663"/>
                <a:gd name="connsiteX5" fmla="*/ 800100 w 831273"/>
                <a:gd name="connsiteY5" fmla="*/ 477982 h 841663"/>
                <a:gd name="connsiteX6" fmla="*/ 826077 w 831273"/>
                <a:gd name="connsiteY6" fmla="*/ 264968 h 841663"/>
                <a:gd name="connsiteX7" fmla="*/ 831273 w 831273"/>
                <a:gd name="connsiteY7" fmla="*/ 202623 h 841663"/>
                <a:gd name="connsiteX8" fmla="*/ 436418 w 831273"/>
                <a:gd name="connsiteY8" fmla="*/ 0 h 84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273" h="841663">
                  <a:moveTo>
                    <a:pt x="436418" y="0"/>
                  </a:moveTo>
                  <a:lnTo>
                    <a:pt x="0" y="306532"/>
                  </a:lnTo>
                  <a:lnTo>
                    <a:pt x="114300" y="592282"/>
                  </a:lnTo>
                  <a:lnTo>
                    <a:pt x="197427" y="841663"/>
                  </a:lnTo>
                  <a:lnTo>
                    <a:pt x="716973" y="581891"/>
                  </a:lnTo>
                  <a:lnTo>
                    <a:pt x="800100" y="477982"/>
                  </a:lnTo>
                  <a:lnTo>
                    <a:pt x="826077" y="264968"/>
                  </a:lnTo>
                  <a:lnTo>
                    <a:pt x="831273" y="202623"/>
                  </a:lnTo>
                  <a:lnTo>
                    <a:pt x="436418" y="0"/>
                  </a:lnTo>
                  <a:close/>
                </a:path>
              </a:pathLst>
            </a:custGeom>
            <a:solidFill>
              <a:srgbClr val="FFFF00">
                <a:alpha val="42000"/>
              </a:srgbClr>
            </a:solidFill>
            <a:ln>
              <a:solidFill>
                <a:srgbClr val="FFFF00">
                  <a:alpha val="4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5896" y="3418"/>
              <a:ext cx="4107" cy="1794"/>
            </a:xfrm>
            <a:custGeom>
              <a:avLst/>
              <a:gdLst>
                <a:gd name="connsiteX0" fmla="*/ 628650 w 2608118"/>
                <a:gd name="connsiteY0" fmla="*/ 0 h 1163782"/>
                <a:gd name="connsiteX1" fmla="*/ 0 w 2608118"/>
                <a:gd name="connsiteY1" fmla="*/ 1096241 h 1163782"/>
                <a:gd name="connsiteX2" fmla="*/ 88323 w 2608118"/>
                <a:gd name="connsiteY2" fmla="*/ 1163782 h 1163782"/>
                <a:gd name="connsiteX3" fmla="*/ 950768 w 2608118"/>
                <a:gd name="connsiteY3" fmla="*/ 924791 h 1163782"/>
                <a:gd name="connsiteX4" fmla="*/ 1413164 w 2608118"/>
                <a:gd name="connsiteY4" fmla="*/ 893618 h 1163782"/>
                <a:gd name="connsiteX5" fmla="*/ 1974273 w 2608118"/>
                <a:gd name="connsiteY5" fmla="*/ 987137 h 1163782"/>
                <a:gd name="connsiteX6" fmla="*/ 2608118 w 2608118"/>
                <a:gd name="connsiteY6" fmla="*/ 649432 h 1163782"/>
                <a:gd name="connsiteX7" fmla="*/ 2410691 w 2608118"/>
                <a:gd name="connsiteY7" fmla="*/ 83128 h 1163782"/>
                <a:gd name="connsiteX8" fmla="*/ 628650 w 2608118"/>
                <a:gd name="connsiteY8"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118" h="1163782">
                  <a:moveTo>
                    <a:pt x="628650" y="0"/>
                  </a:moveTo>
                  <a:lnTo>
                    <a:pt x="0" y="1096241"/>
                  </a:lnTo>
                  <a:lnTo>
                    <a:pt x="88323" y="1163782"/>
                  </a:lnTo>
                  <a:lnTo>
                    <a:pt x="950768" y="924791"/>
                  </a:lnTo>
                  <a:lnTo>
                    <a:pt x="1413164" y="893618"/>
                  </a:lnTo>
                  <a:lnTo>
                    <a:pt x="1974273" y="987137"/>
                  </a:lnTo>
                  <a:lnTo>
                    <a:pt x="2608118" y="649432"/>
                  </a:lnTo>
                  <a:lnTo>
                    <a:pt x="2410691" y="83128"/>
                  </a:lnTo>
                  <a:lnTo>
                    <a:pt x="628650" y="0"/>
                  </a:lnTo>
                  <a:close/>
                </a:path>
              </a:pathLst>
            </a:custGeom>
            <a:solidFill>
              <a:srgbClr val="FFFF00">
                <a:alpha val="40000"/>
              </a:srgbClr>
            </a:solidFill>
            <a:ln>
              <a:solidFill>
                <a:srgbClr val="FFFF00">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a:off x="8010" y="2330"/>
              <a:ext cx="2115" cy="1245"/>
            </a:xfrm>
            <a:custGeom>
              <a:avLst/>
              <a:gdLst>
                <a:gd name="connsiteX0" fmla="*/ 219075 w 1562100"/>
                <a:gd name="connsiteY0" fmla="*/ 904875 h 914400"/>
                <a:gd name="connsiteX1" fmla="*/ 762000 w 1562100"/>
                <a:gd name="connsiteY1" fmla="*/ 914400 h 914400"/>
                <a:gd name="connsiteX2" fmla="*/ 1238250 w 1562100"/>
                <a:gd name="connsiteY2" fmla="*/ 704850 h 914400"/>
                <a:gd name="connsiteX3" fmla="*/ 1562100 w 1562100"/>
                <a:gd name="connsiteY3" fmla="*/ 409575 h 914400"/>
                <a:gd name="connsiteX4" fmla="*/ 533400 w 1562100"/>
                <a:gd name="connsiteY4" fmla="*/ 0 h 914400"/>
                <a:gd name="connsiteX5" fmla="*/ 95250 w 1562100"/>
                <a:gd name="connsiteY5" fmla="*/ 66675 h 914400"/>
                <a:gd name="connsiteX6" fmla="*/ 0 w 1562100"/>
                <a:gd name="connsiteY6" fmla="*/ 295275 h 914400"/>
                <a:gd name="connsiteX7" fmla="*/ 28575 w 1562100"/>
                <a:gd name="connsiteY7" fmla="*/ 571500 h 914400"/>
                <a:gd name="connsiteX8" fmla="*/ 219075 w 1562100"/>
                <a:gd name="connsiteY8" fmla="*/ 904875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2100" h="914400">
                  <a:moveTo>
                    <a:pt x="219075" y="904875"/>
                  </a:moveTo>
                  <a:lnTo>
                    <a:pt x="762000" y="914400"/>
                  </a:lnTo>
                  <a:lnTo>
                    <a:pt x="1238250" y="704850"/>
                  </a:lnTo>
                  <a:lnTo>
                    <a:pt x="1562100" y="409575"/>
                  </a:lnTo>
                  <a:lnTo>
                    <a:pt x="533400" y="0"/>
                  </a:lnTo>
                  <a:lnTo>
                    <a:pt x="95250" y="66675"/>
                  </a:lnTo>
                  <a:lnTo>
                    <a:pt x="0" y="295275"/>
                  </a:lnTo>
                  <a:lnTo>
                    <a:pt x="28575" y="571500"/>
                  </a:lnTo>
                  <a:lnTo>
                    <a:pt x="219075" y="904875"/>
                  </a:lnTo>
                  <a:close/>
                </a:path>
              </a:pathLst>
            </a:custGeom>
            <a:solidFill>
              <a:srgbClr val="FFFF00">
                <a:alpha val="36000"/>
              </a:srgbClr>
            </a:solidFill>
            <a:ln>
              <a:solidFill>
                <a:srgbClr val="FFFF00">
                  <a:alpha val="3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14138" y="2712"/>
              <a:ext cx="898" cy="187"/>
            </a:xfrm>
            <a:prstGeom prst="rect">
              <a:avLst/>
            </a:prstGeom>
            <a:solidFill>
              <a:srgbClr val="CC8068"/>
            </a:solidFill>
            <a:ln>
              <a:solidFill>
                <a:srgbClr val="772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14947" y="2515"/>
              <a:ext cx="3137" cy="823"/>
            </a:xfrm>
            <a:prstGeom prst="rect">
              <a:avLst/>
            </a:prstGeom>
          </p:spPr>
          <p:txBody>
            <a:bodyPr wrap="square">
              <a:spAutoFit/>
            </a:bodyPr>
            <a:lstStyle/>
            <a:p>
              <a:pPr algn="ctr" eaLnBrk="0" hangingPunct="0">
                <a:buFontTx/>
                <a:buNone/>
                <a:defRPr/>
              </a:pPr>
              <a:r>
                <a:rPr lang="zh-CN" altLang="en-US" b="1" noProof="1">
                  <a:solidFill>
                    <a:schemeClr val="tx1">
                      <a:lumMod val="75000"/>
                      <a:lumOff val="25000"/>
                    </a:schemeClr>
                  </a:solidFill>
                  <a:latin typeface="微软雅黑" pitchFamily="34" charset="-122"/>
                  <a:ea typeface="微软雅黑" pitchFamily="34" charset="-122"/>
                  <a:sym typeface="+mn-ea"/>
                </a:rPr>
                <a:t>已摘商业地块</a:t>
              </a:r>
              <a:endParaRPr lang="en-US" altLang="zh-CN" b="1" noProof="1">
                <a:solidFill>
                  <a:schemeClr val="tx1">
                    <a:lumMod val="75000"/>
                    <a:lumOff val="25000"/>
                  </a:schemeClr>
                </a:solidFill>
                <a:latin typeface="微软雅黑" pitchFamily="34" charset="-122"/>
                <a:ea typeface="微软雅黑" pitchFamily="34" charset="-122"/>
                <a:sym typeface="+mn-ea"/>
              </a:endParaRPr>
            </a:p>
          </p:txBody>
        </p:sp>
        <p:sp>
          <p:nvSpPr>
            <p:cNvPr id="38" name="矩形 37"/>
            <p:cNvSpPr/>
            <p:nvPr/>
          </p:nvSpPr>
          <p:spPr>
            <a:xfrm>
              <a:off x="14154" y="3344"/>
              <a:ext cx="898" cy="187"/>
            </a:xfrm>
            <a:prstGeom prst="rect">
              <a:avLst/>
            </a:prstGeom>
            <a:solidFill>
              <a:srgbClr val="C2D18A"/>
            </a:solidFill>
            <a:ln>
              <a:solidFill>
                <a:srgbClr val="B7A4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14962" y="3147"/>
              <a:ext cx="3103" cy="823"/>
            </a:xfrm>
            <a:prstGeom prst="rect">
              <a:avLst/>
            </a:prstGeom>
          </p:spPr>
          <p:txBody>
            <a:bodyPr wrap="square">
              <a:spAutoFit/>
            </a:bodyPr>
            <a:lstStyle/>
            <a:p>
              <a:pPr algn="ctr" eaLnBrk="0" hangingPunct="0">
                <a:buFontTx/>
                <a:buNone/>
                <a:defRPr/>
              </a:pPr>
              <a:r>
                <a:rPr lang="zh-CN" altLang="en-US" b="1" noProof="1">
                  <a:solidFill>
                    <a:schemeClr val="tx1">
                      <a:lumMod val="75000"/>
                      <a:lumOff val="25000"/>
                    </a:schemeClr>
                  </a:solidFill>
                  <a:latin typeface="微软雅黑" pitchFamily="34" charset="-122"/>
                  <a:ea typeface="微软雅黑" pitchFamily="34" charset="-122"/>
                  <a:sym typeface="+mn-ea"/>
                </a:rPr>
                <a:t>已摘住宅地块</a:t>
              </a:r>
              <a:endParaRPr lang="en-US" altLang="zh-CN" b="1" noProof="1">
                <a:solidFill>
                  <a:schemeClr val="tx1">
                    <a:lumMod val="75000"/>
                    <a:lumOff val="25000"/>
                  </a:schemeClr>
                </a:solidFill>
                <a:latin typeface="微软雅黑" pitchFamily="34" charset="-122"/>
                <a:ea typeface="微软雅黑" pitchFamily="34" charset="-122"/>
                <a:sym typeface="+mn-ea"/>
              </a:endParaRPr>
            </a:p>
          </p:txBody>
        </p:sp>
        <p:sp>
          <p:nvSpPr>
            <p:cNvPr id="40" name="矩形 39"/>
            <p:cNvSpPr/>
            <p:nvPr/>
          </p:nvSpPr>
          <p:spPr>
            <a:xfrm>
              <a:off x="11266" y="4432"/>
              <a:ext cx="1251" cy="823"/>
            </a:xfrm>
            <a:prstGeom prst="rect">
              <a:avLst/>
            </a:prstGeom>
          </p:spPr>
          <p:txBody>
            <a:bodyPr wrap="square">
              <a:spAutoFit/>
            </a:bodyPr>
            <a:lstStyle/>
            <a:p>
              <a:pPr algn="ctr" eaLnBrk="0" hangingPunct="0">
                <a:buFontTx/>
                <a:buNone/>
                <a:defRPr/>
              </a:pPr>
              <a:r>
                <a:rPr lang="en-US" altLang="zh-CN" b="1" noProof="1">
                  <a:solidFill>
                    <a:schemeClr val="tx1">
                      <a:lumMod val="75000"/>
                      <a:lumOff val="25000"/>
                    </a:schemeClr>
                  </a:solidFill>
                  <a:latin typeface="微软雅黑" pitchFamily="34" charset="-122"/>
                  <a:ea typeface="微软雅黑" pitchFamily="34" charset="-122"/>
                  <a:sym typeface="+mn-ea"/>
                </a:rPr>
                <a:t>C02</a:t>
              </a:r>
              <a:endParaRPr lang="en-US" altLang="zh-CN" b="1" noProof="1">
                <a:solidFill>
                  <a:schemeClr val="tx1">
                    <a:lumMod val="75000"/>
                    <a:lumOff val="25000"/>
                  </a:schemeClr>
                </a:solidFill>
                <a:latin typeface="微软雅黑" pitchFamily="34" charset="-122"/>
                <a:ea typeface="微软雅黑" pitchFamily="34" charset="-122"/>
                <a:sym typeface="+mn-ea"/>
              </a:endParaRPr>
            </a:p>
          </p:txBody>
        </p:sp>
        <p:sp>
          <p:nvSpPr>
            <p:cNvPr id="41" name="矩形 40"/>
            <p:cNvSpPr/>
            <p:nvPr/>
          </p:nvSpPr>
          <p:spPr>
            <a:xfrm>
              <a:off x="8550" y="2640"/>
              <a:ext cx="1200" cy="823"/>
            </a:xfrm>
            <a:prstGeom prst="rect">
              <a:avLst/>
            </a:prstGeom>
          </p:spPr>
          <p:txBody>
            <a:bodyPr wrap="square">
              <a:spAutoFit/>
            </a:bodyPr>
            <a:lstStyle/>
            <a:p>
              <a:pPr algn="ctr" eaLnBrk="0" hangingPunct="0">
                <a:buFontTx/>
                <a:buNone/>
                <a:defRPr/>
              </a:pPr>
              <a:r>
                <a:rPr lang="en-US" altLang="zh-CN" b="1" noProof="1">
                  <a:solidFill>
                    <a:schemeClr val="tx1">
                      <a:lumMod val="75000"/>
                      <a:lumOff val="25000"/>
                    </a:schemeClr>
                  </a:solidFill>
                  <a:latin typeface="微软雅黑" pitchFamily="34" charset="-122"/>
                  <a:ea typeface="微软雅黑" pitchFamily="34" charset="-122"/>
                  <a:sym typeface="+mn-ea"/>
                </a:rPr>
                <a:t>B04</a:t>
              </a:r>
              <a:endParaRPr lang="en-US" altLang="zh-CN" b="1" noProof="1">
                <a:solidFill>
                  <a:schemeClr val="tx1">
                    <a:lumMod val="75000"/>
                    <a:lumOff val="25000"/>
                  </a:schemeClr>
                </a:solidFill>
                <a:latin typeface="微软雅黑" pitchFamily="34" charset="-122"/>
                <a:ea typeface="微软雅黑" pitchFamily="34" charset="-122"/>
                <a:sym typeface="+mn-ea"/>
              </a:endParaRPr>
            </a:p>
          </p:txBody>
        </p:sp>
        <p:sp>
          <p:nvSpPr>
            <p:cNvPr id="42" name="矩形 41"/>
            <p:cNvSpPr/>
            <p:nvPr/>
          </p:nvSpPr>
          <p:spPr>
            <a:xfrm>
              <a:off x="8828" y="2061"/>
              <a:ext cx="1963" cy="823"/>
            </a:xfrm>
            <a:prstGeom prst="rect">
              <a:avLst/>
            </a:prstGeom>
          </p:spPr>
          <p:txBody>
            <a:bodyPr wrap="square">
              <a:spAutoFit/>
            </a:bodyPr>
            <a:lstStyle/>
            <a:p>
              <a:pPr algn="ctr" eaLnBrk="0" hangingPunct="0">
                <a:buFontTx/>
                <a:buNone/>
                <a:defRPr/>
              </a:pPr>
              <a:r>
                <a:rPr lang="en-US" altLang="zh-CN" b="1" noProof="1">
                  <a:solidFill>
                    <a:schemeClr val="tx1">
                      <a:lumMod val="75000"/>
                      <a:lumOff val="25000"/>
                    </a:schemeClr>
                  </a:solidFill>
                  <a:latin typeface="微软雅黑" pitchFamily="34" charset="-122"/>
                  <a:ea typeface="微软雅黑" pitchFamily="34" charset="-122"/>
                  <a:sym typeface="+mn-ea"/>
                </a:rPr>
                <a:t>B02</a:t>
              </a:r>
              <a:endParaRPr lang="en-US" altLang="zh-CN" b="1" noProof="1">
                <a:solidFill>
                  <a:schemeClr val="tx1">
                    <a:lumMod val="75000"/>
                    <a:lumOff val="25000"/>
                  </a:schemeClr>
                </a:solidFill>
                <a:latin typeface="微软雅黑" pitchFamily="34" charset="-122"/>
                <a:ea typeface="微软雅黑" pitchFamily="34" charset="-122"/>
                <a:sym typeface="+mn-ea"/>
              </a:endParaRPr>
            </a:p>
          </p:txBody>
        </p:sp>
        <p:sp>
          <p:nvSpPr>
            <p:cNvPr id="5" name="矩形 4"/>
            <p:cNvSpPr/>
            <p:nvPr/>
          </p:nvSpPr>
          <p:spPr>
            <a:xfrm>
              <a:off x="10838" y="2913"/>
              <a:ext cx="1259" cy="823"/>
            </a:xfrm>
            <a:prstGeom prst="rect">
              <a:avLst/>
            </a:prstGeom>
          </p:spPr>
          <p:txBody>
            <a:bodyPr wrap="square">
              <a:spAutoFit/>
            </a:bodyPr>
            <a:lstStyle/>
            <a:p>
              <a:pPr algn="ctr" eaLnBrk="0" hangingPunct="0">
                <a:buFontTx/>
                <a:buNone/>
                <a:defRPr/>
              </a:pPr>
              <a:r>
                <a:rPr lang="en-US" altLang="zh-CN" b="1" noProof="1">
                  <a:solidFill>
                    <a:schemeClr val="tx1">
                      <a:lumMod val="75000"/>
                      <a:lumOff val="25000"/>
                    </a:schemeClr>
                  </a:solidFill>
                  <a:latin typeface="微软雅黑" pitchFamily="34" charset="-122"/>
                  <a:ea typeface="微软雅黑" pitchFamily="34" charset="-122"/>
                  <a:sym typeface="+mn-ea"/>
                </a:rPr>
                <a:t>B06</a:t>
              </a:r>
              <a:endParaRPr lang="en-US" altLang="zh-CN" b="1" noProof="1">
                <a:solidFill>
                  <a:schemeClr val="tx1">
                    <a:lumMod val="75000"/>
                    <a:lumOff val="25000"/>
                  </a:schemeClr>
                </a:solidFill>
                <a:latin typeface="微软雅黑" pitchFamily="34" charset="-122"/>
                <a:ea typeface="微软雅黑" pitchFamily="34" charset="-122"/>
                <a:sym typeface="+mn-ea"/>
              </a:endParaRPr>
            </a:p>
          </p:txBody>
        </p:sp>
        <p:sp>
          <p:nvSpPr>
            <p:cNvPr id="6" name="矩形 5"/>
            <p:cNvSpPr/>
            <p:nvPr/>
          </p:nvSpPr>
          <p:spPr>
            <a:xfrm>
              <a:off x="6281" y="4074"/>
              <a:ext cx="2141" cy="1441"/>
            </a:xfrm>
            <a:prstGeom prst="rect">
              <a:avLst/>
            </a:prstGeom>
          </p:spPr>
          <p:txBody>
            <a:bodyPr wrap="square">
              <a:spAutoFit/>
            </a:bodyPr>
            <a:lstStyle/>
            <a:p>
              <a:pPr algn="ctr" eaLnBrk="0" hangingPunct="0">
                <a:buFontTx/>
                <a:buNone/>
                <a:defRPr/>
              </a:pPr>
              <a:r>
                <a:rPr lang="en-US" altLang="zh-CN" b="1" noProof="1">
                  <a:solidFill>
                    <a:schemeClr val="tx1">
                      <a:lumMod val="75000"/>
                      <a:lumOff val="25000"/>
                    </a:schemeClr>
                  </a:solidFill>
                  <a:latin typeface="微软雅黑" pitchFamily="34" charset="-122"/>
                  <a:ea typeface="微软雅黑" pitchFamily="34" charset="-122"/>
                  <a:sym typeface="+mn-ea"/>
                </a:rPr>
                <a:t>B08</a:t>
              </a:r>
              <a:r>
                <a:rPr lang="zh-CN" altLang="en-US" b="1" noProof="1">
                  <a:solidFill>
                    <a:schemeClr val="tx1">
                      <a:lumMod val="75000"/>
                      <a:lumOff val="25000"/>
                    </a:schemeClr>
                  </a:solidFill>
                  <a:latin typeface="微软雅黑" pitchFamily="34" charset="-122"/>
                  <a:ea typeface="微软雅黑" pitchFamily="34" charset="-122"/>
                  <a:sym typeface="+mn-ea"/>
                </a:rPr>
                <a:t>、</a:t>
              </a:r>
              <a:r>
                <a:rPr lang="en-US" altLang="zh-CN" b="1" noProof="1">
                  <a:solidFill>
                    <a:schemeClr val="tx1">
                      <a:lumMod val="75000"/>
                      <a:lumOff val="25000"/>
                    </a:schemeClr>
                  </a:solidFill>
                  <a:latin typeface="微软雅黑" pitchFamily="34" charset="-122"/>
                  <a:ea typeface="微软雅黑" pitchFamily="34" charset="-122"/>
                  <a:sym typeface="+mn-ea"/>
                </a:rPr>
                <a:t>10</a:t>
              </a:r>
              <a:endParaRPr lang="en-US" altLang="zh-CN" b="1" noProof="1">
                <a:solidFill>
                  <a:schemeClr val="tx1">
                    <a:lumMod val="75000"/>
                    <a:lumOff val="25000"/>
                  </a:schemeClr>
                </a:solidFill>
                <a:latin typeface="微软雅黑" pitchFamily="34" charset="-122"/>
                <a:ea typeface="微软雅黑" pitchFamily="34" charset="-122"/>
                <a:sym typeface="+mn-ea"/>
              </a:endParaRPr>
            </a:p>
          </p:txBody>
        </p:sp>
        <p:sp>
          <p:nvSpPr>
            <p:cNvPr id="7" name="矩形 6"/>
            <p:cNvSpPr/>
            <p:nvPr/>
          </p:nvSpPr>
          <p:spPr>
            <a:xfrm>
              <a:off x="9533" y="3380"/>
              <a:ext cx="1259" cy="823"/>
            </a:xfrm>
            <a:prstGeom prst="rect">
              <a:avLst/>
            </a:prstGeom>
          </p:spPr>
          <p:txBody>
            <a:bodyPr wrap="square">
              <a:spAutoFit/>
            </a:bodyPr>
            <a:lstStyle/>
            <a:p>
              <a:pPr algn="ctr" eaLnBrk="0" hangingPunct="0">
                <a:buFontTx/>
                <a:buNone/>
                <a:defRPr/>
              </a:pPr>
              <a:r>
                <a:rPr lang="en-US" altLang="zh-CN" b="1" noProof="1">
                  <a:solidFill>
                    <a:schemeClr val="tx1">
                      <a:lumMod val="75000"/>
                      <a:lumOff val="25000"/>
                    </a:schemeClr>
                  </a:solidFill>
                  <a:latin typeface="微软雅黑" pitchFamily="34" charset="-122"/>
                  <a:ea typeface="微软雅黑" pitchFamily="34" charset="-122"/>
                  <a:sym typeface="+mn-ea"/>
                </a:rPr>
                <a:t>B08</a:t>
              </a:r>
              <a:endParaRPr lang="en-US" altLang="zh-CN" b="1" noProof="1">
                <a:solidFill>
                  <a:schemeClr val="tx1">
                    <a:lumMod val="75000"/>
                    <a:lumOff val="25000"/>
                  </a:schemeClr>
                </a:solidFill>
                <a:latin typeface="微软雅黑" pitchFamily="34" charset="-122"/>
                <a:ea typeface="微软雅黑" pitchFamily="34" charset="-122"/>
                <a:sym typeface="+mn-ea"/>
              </a:endParaRPr>
            </a:p>
          </p:txBody>
        </p:sp>
        <p:sp>
          <p:nvSpPr>
            <p:cNvPr id="9" name="任意多边形 8"/>
            <p:cNvSpPr/>
            <p:nvPr/>
          </p:nvSpPr>
          <p:spPr>
            <a:xfrm>
              <a:off x="3602" y="3246"/>
              <a:ext cx="3048" cy="2136"/>
            </a:xfrm>
            <a:custGeom>
              <a:avLst/>
              <a:gdLst>
                <a:gd name="connsiteX0" fmla="*/ 472440 w 1935480"/>
                <a:gd name="connsiteY0" fmla="*/ 129540 h 1356360"/>
                <a:gd name="connsiteX1" fmla="*/ 0 w 1935480"/>
                <a:gd name="connsiteY1" fmla="*/ 792480 h 1356360"/>
                <a:gd name="connsiteX2" fmla="*/ 1051560 w 1935480"/>
                <a:gd name="connsiteY2" fmla="*/ 876300 h 1356360"/>
                <a:gd name="connsiteX3" fmla="*/ 754380 w 1935480"/>
                <a:gd name="connsiteY3" fmla="*/ 1325880 h 1356360"/>
                <a:gd name="connsiteX4" fmla="*/ 1203960 w 1935480"/>
                <a:gd name="connsiteY4" fmla="*/ 1356360 h 1356360"/>
                <a:gd name="connsiteX5" fmla="*/ 1935480 w 1935480"/>
                <a:gd name="connsiteY5" fmla="*/ 167640 h 1356360"/>
                <a:gd name="connsiteX6" fmla="*/ 518160 w 1935480"/>
                <a:gd name="connsiteY6" fmla="*/ 0 h 1356360"/>
                <a:gd name="connsiteX7" fmla="*/ 472440 w 1935480"/>
                <a:gd name="connsiteY7" fmla="*/ 129540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5480" h="1356360">
                  <a:moveTo>
                    <a:pt x="472440" y="129540"/>
                  </a:moveTo>
                  <a:lnTo>
                    <a:pt x="0" y="792480"/>
                  </a:lnTo>
                  <a:lnTo>
                    <a:pt x="1051560" y="876300"/>
                  </a:lnTo>
                  <a:lnTo>
                    <a:pt x="754380" y="1325880"/>
                  </a:lnTo>
                  <a:lnTo>
                    <a:pt x="1203960" y="1356360"/>
                  </a:lnTo>
                  <a:lnTo>
                    <a:pt x="1935480" y="167640"/>
                  </a:lnTo>
                  <a:lnTo>
                    <a:pt x="518160" y="0"/>
                  </a:lnTo>
                  <a:lnTo>
                    <a:pt x="472440" y="129540"/>
                  </a:lnTo>
                  <a:close/>
                </a:path>
              </a:pathLst>
            </a:custGeom>
            <a:solidFill>
              <a:srgbClr val="FFFF00">
                <a:alpha val="36000"/>
              </a:srgbClr>
            </a:solidFill>
            <a:ln>
              <a:solidFill>
                <a:srgbClr val="FFFF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588" y="3576"/>
              <a:ext cx="1308" cy="823"/>
            </a:xfrm>
            <a:prstGeom prst="rect">
              <a:avLst/>
            </a:prstGeom>
          </p:spPr>
          <p:txBody>
            <a:bodyPr wrap="square">
              <a:spAutoFit/>
            </a:bodyPr>
            <a:lstStyle/>
            <a:p>
              <a:pPr algn="ctr" eaLnBrk="0" hangingPunct="0">
                <a:buFontTx/>
                <a:buNone/>
                <a:defRPr/>
              </a:pPr>
              <a:r>
                <a:rPr lang="en-US" altLang="zh-CN" b="1" noProof="1">
                  <a:solidFill>
                    <a:schemeClr val="tx1">
                      <a:lumMod val="75000"/>
                      <a:lumOff val="25000"/>
                    </a:schemeClr>
                  </a:solidFill>
                  <a:latin typeface="微软雅黑" pitchFamily="34" charset="-122"/>
                  <a:ea typeface="微软雅黑" pitchFamily="34" charset="-122"/>
                  <a:sym typeface="+mn-ea"/>
                </a:rPr>
                <a:t>B15</a:t>
              </a:r>
              <a:endParaRPr lang="en-US" altLang="zh-CN" b="1" noProof="1">
                <a:solidFill>
                  <a:schemeClr val="tx1">
                    <a:lumMod val="75000"/>
                    <a:lumOff val="25000"/>
                  </a:schemeClr>
                </a:solidFill>
                <a:latin typeface="微软雅黑" pitchFamily="34" charset="-122"/>
                <a:ea typeface="微软雅黑" pitchFamily="34" charset="-122"/>
                <a:sym typeface="+mn-ea"/>
              </a:endParaRPr>
            </a:p>
          </p:txBody>
        </p:sp>
        <p:sp>
          <p:nvSpPr>
            <p:cNvPr id="16" name="任意多边形 15"/>
            <p:cNvSpPr/>
            <p:nvPr/>
          </p:nvSpPr>
          <p:spPr>
            <a:xfrm>
              <a:off x="7217" y="3574"/>
              <a:ext cx="2336" cy="1122"/>
            </a:xfrm>
            <a:custGeom>
              <a:avLst/>
              <a:gdLst>
                <a:gd name="connsiteX0" fmla="*/ 0 w 1751281"/>
                <a:gd name="connsiteY0" fmla="*/ 0 h 692304"/>
                <a:gd name="connsiteX1" fmla="*/ 722168 w 1751281"/>
                <a:gd name="connsiteY1" fmla="*/ 140278 h 692304"/>
                <a:gd name="connsiteX2" fmla="*/ 732559 w 1751281"/>
                <a:gd name="connsiteY2" fmla="*/ 238991 h 692304"/>
                <a:gd name="connsiteX3" fmla="*/ 732559 w 1751281"/>
                <a:gd name="connsiteY3" fmla="*/ 374073 h 692304"/>
                <a:gd name="connsiteX4" fmla="*/ 867641 w 1751281"/>
                <a:gd name="connsiteY4" fmla="*/ 441614 h 692304"/>
                <a:gd name="connsiteX5" fmla="*/ 987136 w 1751281"/>
                <a:gd name="connsiteY5" fmla="*/ 457200 h 692304"/>
                <a:gd name="connsiteX6" fmla="*/ 1091045 w 1751281"/>
                <a:gd name="connsiteY6" fmla="*/ 477982 h 692304"/>
                <a:gd name="connsiteX7" fmla="*/ 1215736 w 1751281"/>
                <a:gd name="connsiteY7" fmla="*/ 602673 h 692304"/>
                <a:gd name="connsiteX8" fmla="*/ 1584614 w 1751281"/>
                <a:gd name="connsiteY8" fmla="*/ 690996 h 692304"/>
                <a:gd name="connsiteX9" fmla="*/ 1750868 w 1751281"/>
                <a:gd name="connsiteY9" fmla="*/ 535132 h 692304"/>
                <a:gd name="connsiteX10" fmla="*/ 1631373 w 1751281"/>
                <a:gd name="connsiteY10" fmla="*/ 72737 h 692304"/>
                <a:gd name="connsiteX11" fmla="*/ 1615786 w 1751281"/>
                <a:gd name="connsiteY11" fmla="*/ 25978 h 692304"/>
                <a:gd name="connsiteX12" fmla="*/ 1615786 w 1751281"/>
                <a:gd name="connsiteY12" fmla="*/ 25978 h 6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1281" h="692304">
                  <a:moveTo>
                    <a:pt x="0" y="0"/>
                  </a:moveTo>
                  <a:cubicBezTo>
                    <a:pt x="300037" y="50223"/>
                    <a:pt x="600075" y="100446"/>
                    <a:pt x="722168" y="140278"/>
                  </a:cubicBezTo>
                  <a:cubicBezTo>
                    <a:pt x="844261" y="180110"/>
                    <a:pt x="730827" y="200025"/>
                    <a:pt x="732559" y="238991"/>
                  </a:cubicBezTo>
                  <a:cubicBezTo>
                    <a:pt x="734291" y="277957"/>
                    <a:pt x="710045" y="340303"/>
                    <a:pt x="732559" y="374073"/>
                  </a:cubicBezTo>
                  <a:cubicBezTo>
                    <a:pt x="755073" y="407843"/>
                    <a:pt x="825211" y="427759"/>
                    <a:pt x="867641" y="441614"/>
                  </a:cubicBezTo>
                  <a:cubicBezTo>
                    <a:pt x="910071" y="455469"/>
                    <a:pt x="949902" y="451139"/>
                    <a:pt x="987136" y="457200"/>
                  </a:cubicBezTo>
                  <a:cubicBezTo>
                    <a:pt x="1024370" y="463261"/>
                    <a:pt x="1052945" y="453737"/>
                    <a:pt x="1091045" y="477982"/>
                  </a:cubicBezTo>
                  <a:cubicBezTo>
                    <a:pt x="1129145" y="502227"/>
                    <a:pt x="1133475" y="567171"/>
                    <a:pt x="1215736" y="602673"/>
                  </a:cubicBezTo>
                  <a:cubicBezTo>
                    <a:pt x="1297998" y="638175"/>
                    <a:pt x="1495425" y="702253"/>
                    <a:pt x="1584614" y="690996"/>
                  </a:cubicBezTo>
                  <a:cubicBezTo>
                    <a:pt x="1673803" y="679739"/>
                    <a:pt x="1743075" y="638175"/>
                    <a:pt x="1750868" y="535132"/>
                  </a:cubicBezTo>
                  <a:cubicBezTo>
                    <a:pt x="1758661" y="432089"/>
                    <a:pt x="1653887" y="157596"/>
                    <a:pt x="1631373" y="72737"/>
                  </a:cubicBezTo>
                  <a:cubicBezTo>
                    <a:pt x="1608859" y="-12122"/>
                    <a:pt x="1615786" y="25978"/>
                    <a:pt x="1615786" y="25978"/>
                  </a:cubicBezTo>
                  <a:lnTo>
                    <a:pt x="1615786" y="25978"/>
                  </a:lnTo>
                </a:path>
              </a:pathLst>
            </a:custGeom>
            <a:noFill/>
            <a:ln w="2222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3785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67460" y="1076236"/>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1.  </a:t>
            </a:r>
            <a:r>
              <a:rPr lang="zh-CN" altLang="en-US" sz="1600" b="1" dirty="0">
                <a:solidFill>
                  <a:srgbClr val="000000"/>
                </a:solidFill>
                <a:latin typeface="微软雅黑" pitchFamily="34" charset="-122"/>
                <a:ea typeface="微软雅黑" pitchFamily="34" charset="-122"/>
              </a:rPr>
              <a:t>基本情况</a:t>
            </a:r>
            <a:endParaRPr lang="zh-CN" altLang="en-US" sz="1600" b="1" dirty="0">
              <a:solidFill>
                <a:srgbClr val="000000"/>
              </a:solidFill>
              <a:latin typeface="微软雅黑" pitchFamily="34" charset="-122"/>
              <a:ea typeface="微软雅黑" pitchFamily="34" charset="-122"/>
            </a:endParaRPr>
          </a:p>
        </p:txBody>
      </p:sp>
      <p:pic>
        <p:nvPicPr>
          <p:cNvPr id="17" name="内容占位符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27605" y="853440"/>
            <a:ext cx="7767955" cy="52705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3828" y="737857"/>
            <a:ext cx="8349912" cy="338546"/>
          </a:xfrm>
          <a:prstGeom prst="rect">
            <a:avLst/>
          </a:prstGeom>
          <a:noFill/>
        </p:spPr>
        <p:txBody>
          <a:bodyPr wrap="square" lIns="91432" tIns="45716" rIns="91432" bIns="45716" rtlCol="0">
            <a:spAutoFit/>
          </a:bodyPr>
          <a:lstStyle/>
          <a:p>
            <a:pPr defTabSz="914400"/>
            <a:r>
              <a:rPr lang="zh-CN" altLang="en-US" sz="1600" b="1" dirty="0">
                <a:solidFill>
                  <a:srgbClr val="000000"/>
                </a:solidFill>
                <a:latin typeface="微软雅黑" pitchFamily="34" charset="-122"/>
                <a:ea typeface="微软雅黑" pitchFamily="34" charset="-122"/>
              </a:rPr>
              <a:t>一、项目概况</a:t>
            </a:r>
            <a:endParaRPr lang="en-US" altLang="zh-CN" sz="1600" b="1" dirty="0">
              <a:solidFill>
                <a:srgbClr val="000000"/>
              </a:solidFill>
              <a:latin typeface="微软雅黑" pitchFamily="34" charset="-122"/>
              <a:ea typeface="微软雅黑" pitchFamily="34" charset="-122"/>
            </a:endParaRPr>
          </a:p>
        </p:txBody>
      </p:sp>
      <p:sp>
        <p:nvSpPr>
          <p:cNvPr id="13" name="标题 3"/>
          <p:cNvSpPr txBox="1"/>
          <p:nvPr/>
        </p:nvSpPr>
        <p:spPr>
          <a:xfrm>
            <a:off x="263352" y="352892"/>
            <a:ext cx="4752528" cy="500067"/>
          </a:xfrm>
          <a:prstGeom prst="rect">
            <a:avLst/>
          </a:prstGeom>
        </p:spPr>
        <p:txBody>
          <a:bodyPr lIns="91436" tIns="45719" rIns="91436" bIns="45719" anchor="t"/>
          <a:lstStyle/>
          <a:p>
            <a:pPr eaLnBrk="0" fontAlgn="base" hangingPunct="0">
              <a:spcBef>
                <a:spcPct val="0"/>
              </a:spcBef>
              <a:spcAft>
                <a:spcPct val="0"/>
              </a:spcAft>
              <a:defRPr/>
            </a:pPr>
            <a:r>
              <a:rPr lang="zh-CN" altLang="en-US" sz="2000" b="1" kern="0" dirty="0">
                <a:solidFill>
                  <a:srgbClr val="000000"/>
                </a:solidFill>
                <a:latin typeface="微软雅黑" pitchFamily="34" charset="-122"/>
                <a:ea typeface="微软雅黑" pitchFamily="34" charset="-122"/>
                <a:sym typeface="Franklin Gothic Medium" pitchFamily="34" charset="0"/>
              </a:rPr>
              <a:t>第一部分：基本界面</a:t>
            </a:r>
            <a:endParaRPr lang="zh-CN" altLang="en-US" sz="2000" b="1" kern="0" dirty="0">
              <a:solidFill>
                <a:srgbClr val="000000"/>
              </a:solidFill>
              <a:latin typeface="微软雅黑" pitchFamily="34" charset="-122"/>
              <a:ea typeface="微软雅黑" pitchFamily="34" charset="-122"/>
              <a:sym typeface="Franklin Gothic Medium" pitchFamily="34" charset="0"/>
            </a:endParaRPr>
          </a:p>
        </p:txBody>
      </p:sp>
      <p:sp>
        <p:nvSpPr>
          <p:cNvPr id="11" name="文本框 10"/>
          <p:cNvSpPr txBox="1"/>
          <p:nvPr/>
        </p:nvSpPr>
        <p:spPr>
          <a:xfrm>
            <a:off x="667460" y="1076236"/>
            <a:ext cx="8349912" cy="335915"/>
          </a:xfrm>
          <a:prstGeom prst="rect">
            <a:avLst/>
          </a:prstGeom>
          <a:noFill/>
        </p:spPr>
        <p:txBody>
          <a:bodyPr wrap="square" lIns="91432" tIns="45716" rIns="91432" bIns="45716" rtlCol="0">
            <a:spAutoFit/>
          </a:bodyPr>
          <a:lstStyle/>
          <a:p>
            <a:pPr lvl="0" indent="0" defTabSz="914400">
              <a:buFont typeface="+mj-lt"/>
              <a:buNone/>
            </a:pPr>
            <a:r>
              <a:rPr lang="en-US" altLang="zh-CN" sz="1600" b="1" dirty="0">
                <a:solidFill>
                  <a:srgbClr val="000000"/>
                </a:solidFill>
                <a:latin typeface="微软雅黑" pitchFamily="34" charset="-122"/>
                <a:ea typeface="微软雅黑" pitchFamily="34" charset="-122"/>
              </a:rPr>
              <a:t>1.  </a:t>
            </a:r>
            <a:r>
              <a:rPr lang="zh-CN" altLang="en-US" sz="1600" b="1" dirty="0">
                <a:solidFill>
                  <a:srgbClr val="000000"/>
                </a:solidFill>
                <a:latin typeface="微软雅黑" pitchFamily="34" charset="-122"/>
                <a:ea typeface="微软雅黑" pitchFamily="34" charset="-122"/>
              </a:rPr>
              <a:t>基本情况</a:t>
            </a:r>
            <a:endParaRPr lang="zh-CN" altLang="en-US" sz="1600" b="1" dirty="0">
              <a:solidFill>
                <a:srgbClr val="000000"/>
              </a:solidFill>
              <a:latin typeface="微软雅黑" pitchFamily="34" charset="-122"/>
              <a:ea typeface="微软雅黑" pitchFamily="34" charset="-122"/>
            </a:endParaRPr>
          </a:p>
        </p:txBody>
      </p:sp>
      <p:pic>
        <p:nvPicPr>
          <p:cNvPr id="35" name="Picture 2"/>
          <p:cNvPicPr>
            <a:picLocks noChangeAspect="1" noChangeArrowheads="1"/>
          </p:cNvPicPr>
          <p:nvPr/>
        </p:nvPicPr>
        <p:blipFill>
          <a:blip r:embed="rId1" cstate="print"/>
          <a:srcRect l="50741" t="5084" r="854" b="25401"/>
          <a:stretch>
            <a:fillRect/>
          </a:stretch>
        </p:blipFill>
        <p:spPr bwMode="auto">
          <a:xfrm>
            <a:off x="2560955" y="1222375"/>
            <a:ext cx="5980430" cy="4588510"/>
          </a:xfrm>
          <a:prstGeom prst="rect">
            <a:avLst/>
          </a:prstGeom>
        </p:spPr>
      </p:pic>
      <p:grpSp>
        <p:nvGrpSpPr>
          <p:cNvPr id="36" name="组合 35"/>
          <p:cNvGrpSpPr/>
          <p:nvPr/>
        </p:nvGrpSpPr>
        <p:grpSpPr>
          <a:xfrm>
            <a:off x="3124835" y="2234565"/>
            <a:ext cx="5189220" cy="3944620"/>
            <a:chOff x="4921" y="3519"/>
            <a:chExt cx="8172" cy="6212"/>
          </a:xfrm>
        </p:grpSpPr>
        <p:sp>
          <p:nvSpPr>
            <p:cNvPr id="37" name="任意多边形 36"/>
            <p:cNvSpPr/>
            <p:nvPr/>
          </p:nvSpPr>
          <p:spPr>
            <a:xfrm rot="180000">
              <a:off x="6961" y="4315"/>
              <a:ext cx="3638" cy="1893"/>
            </a:xfrm>
            <a:custGeom>
              <a:avLst/>
              <a:gdLst>
                <a:gd name="connisteX0" fmla="*/ 179070 w 2393315"/>
                <a:gd name="connsiteY0" fmla="*/ 0 h 1214120"/>
                <a:gd name="connisteX1" fmla="*/ 2393315 w 2393315"/>
                <a:gd name="connsiteY1" fmla="*/ 975995 h 1214120"/>
                <a:gd name="connisteX2" fmla="*/ 2107565 w 2393315"/>
                <a:gd name="connsiteY2" fmla="*/ 1214120 h 1214120"/>
                <a:gd name="connisteX3" fmla="*/ 0 w 2393315"/>
                <a:gd name="connsiteY3" fmla="*/ 261620 h 1214120"/>
                <a:gd name="connisteX4" fmla="*/ 179070 w 2393315"/>
                <a:gd name="connsiteY4" fmla="*/ 0 h 121412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393315" h="1214120">
                  <a:moveTo>
                    <a:pt x="179070" y="0"/>
                  </a:moveTo>
                  <a:lnTo>
                    <a:pt x="2393315" y="975995"/>
                  </a:lnTo>
                  <a:lnTo>
                    <a:pt x="2107565" y="1214120"/>
                  </a:lnTo>
                  <a:lnTo>
                    <a:pt x="0" y="261620"/>
                  </a:lnTo>
                  <a:lnTo>
                    <a:pt x="179070" y="0"/>
                  </a:lnTo>
                  <a:close/>
                </a:path>
              </a:pathLst>
            </a:custGeom>
            <a:solidFill>
              <a:srgbClr val="7030A0">
                <a:alpha val="45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a:off x="10374" y="6039"/>
              <a:ext cx="2719" cy="3112"/>
            </a:xfrm>
            <a:custGeom>
              <a:avLst/>
              <a:gdLst>
                <a:gd name="connisteX0" fmla="*/ 0 w 1726565"/>
                <a:gd name="connsiteY0" fmla="*/ 226060 h 1976120"/>
                <a:gd name="connisteX1" fmla="*/ 273685 w 1726565"/>
                <a:gd name="connsiteY1" fmla="*/ 0 h 1976120"/>
                <a:gd name="connisteX2" fmla="*/ 1714500 w 1726565"/>
                <a:gd name="connsiteY2" fmla="*/ 833120 h 1976120"/>
                <a:gd name="connisteX3" fmla="*/ 1726565 w 1726565"/>
                <a:gd name="connsiteY3" fmla="*/ 1619250 h 1976120"/>
                <a:gd name="connisteX4" fmla="*/ 1000125 w 1726565"/>
                <a:gd name="connsiteY4" fmla="*/ 1976120 h 1976120"/>
                <a:gd name="connisteX5" fmla="*/ 619125 w 1726565"/>
                <a:gd name="connsiteY5" fmla="*/ 1690370 h 1976120"/>
                <a:gd name="connisteX6" fmla="*/ 631190 w 1726565"/>
                <a:gd name="connsiteY6" fmla="*/ 1214120 h 1976120"/>
                <a:gd name="connisteX7" fmla="*/ 1024255 w 1726565"/>
                <a:gd name="connsiteY7" fmla="*/ 928370 h 1976120"/>
                <a:gd name="connisteX8" fmla="*/ 0 w 1726565"/>
                <a:gd name="connsiteY8" fmla="*/ 226060 h 19761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1726565" h="1976120">
                  <a:moveTo>
                    <a:pt x="0" y="226060"/>
                  </a:moveTo>
                  <a:lnTo>
                    <a:pt x="273685" y="0"/>
                  </a:lnTo>
                  <a:lnTo>
                    <a:pt x="1714500" y="833120"/>
                  </a:lnTo>
                  <a:lnTo>
                    <a:pt x="1726565" y="1619250"/>
                  </a:lnTo>
                  <a:lnTo>
                    <a:pt x="1000125" y="1976120"/>
                  </a:lnTo>
                  <a:lnTo>
                    <a:pt x="619125" y="1690370"/>
                  </a:lnTo>
                  <a:lnTo>
                    <a:pt x="631190" y="1214120"/>
                  </a:lnTo>
                  <a:lnTo>
                    <a:pt x="1024255" y="928370"/>
                  </a:lnTo>
                  <a:lnTo>
                    <a:pt x="0" y="226060"/>
                  </a:lnTo>
                  <a:close/>
                </a:path>
              </a:pathLst>
            </a:cu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087" y="3807"/>
              <a:ext cx="2150" cy="1275"/>
            </a:xfrm>
            <a:prstGeom prst="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400">
                  <a:solidFill>
                    <a:schemeClr val="tx1"/>
                  </a:solidFill>
                </a:rPr>
                <a:t>B02:G3-G7</a:t>
              </a:r>
              <a:endParaRPr lang="en-US" altLang="zh-CN" sz="1400">
                <a:solidFill>
                  <a:schemeClr val="tx1"/>
                </a:solidFill>
              </a:endParaRPr>
            </a:p>
            <a:p>
              <a:pPr algn="ctr"/>
              <a:r>
                <a:rPr lang="zh-CN" altLang="en-US" sz="1400">
                  <a:solidFill>
                    <a:schemeClr val="tx1"/>
                  </a:solidFill>
                </a:rPr>
                <a:t>（</a:t>
              </a:r>
              <a:r>
                <a:rPr lang="en-US" altLang="zh-CN" sz="1400">
                  <a:solidFill>
                    <a:schemeClr val="tx1"/>
                  </a:solidFill>
                </a:rPr>
                <a:t>3</a:t>
              </a:r>
              <a:r>
                <a:rPr lang="zh-CN" altLang="en-US" sz="1400">
                  <a:solidFill>
                    <a:schemeClr val="tx1"/>
                  </a:solidFill>
                </a:rPr>
                <a:t>层商墅）</a:t>
              </a:r>
              <a:endParaRPr lang="en-US" altLang="zh-CN" sz="1400">
                <a:solidFill>
                  <a:schemeClr val="tx1"/>
                </a:solidFill>
              </a:endParaRPr>
            </a:p>
            <a:p>
              <a:pPr algn="ctr"/>
              <a:r>
                <a:rPr lang="zh-CN" altLang="en-US" sz="1400">
                  <a:solidFill>
                    <a:schemeClr val="tx1"/>
                  </a:solidFill>
                </a:rPr>
                <a:t>建面</a:t>
              </a:r>
              <a:r>
                <a:rPr lang="en-US" sz="1400">
                  <a:solidFill>
                    <a:schemeClr val="tx1"/>
                  </a:solidFill>
                </a:rPr>
                <a:t>0.49</a:t>
              </a:r>
              <a:r>
                <a:rPr lang="zh-CN" altLang="en-US" sz="1400">
                  <a:solidFill>
                    <a:schemeClr val="tx1"/>
                  </a:solidFill>
                </a:rPr>
                <a:t>万平</a:t>
              </a:r>
              <a:endParaRPr lang="zh-CN" altLang="en-US" sz="1400">
                <a:solidFill>
                  <a:schemeClr val="tx1"/>
                </a:solidFill>
              </a:endParaRPr>
            </a:p>
            <a:p>
              <a:pPr algn="ctr"/>
              <a:r>
                <a:rPr lang="zh-CN" altLang="en-US" sz="1400">
                  <a:solidFill>
                    <a:schemeClr val="tx1"/>
                  </a:solidFill>
                </a:rPr>
                <a:t>可售</a:t>
              </a:r>
              <a:r>
                <a:rPr lang="en-US" altLang="zh-CN" sz="1400">
                  <a:solidFill>
                    <a:schemeClr val="tx1"/>
                  </a:solidFill>
                </a:rPr>
                <a:t>0.47</a:t>
              </a:r>
              <a:r>
                <a:rPr lang="zh-CN" altLang="en-US" sz="1400">
                  <a:solidFill>
                    <a:schemeClr val="tx1"/>
                  </a:solidFill>
                </a:rPr>
                <a:t>万平</a:t>
              </a:r>
              <a:endParaRPr lang="zh-CN" altLang="en-US" sz="1400">
                <a:solidFill>
                  <a:schemeClr val="tx1"/>
                </a:solidFill>
              </a:endParaRPr>
            </a:p>
          </p:txBody>
        </p:sp>
        <p:sp>
          <p:nvSpPr>
            <p:cNvPr id="40" name="矩形 39"/>
            <p:cNvSpPr/>
            <p:nvPr/>
          </p:nvSpPr>
          <p:spPr>
            <a:xfrm>
              <a:off x="10943" y="5338"/>
              <a:ext cx="2150" cy="1275"/>
            </a:xfrm>
            <a:prstGeom prst="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400">
                  <a:solidFill>
                    <a:schemeClr val="tx1"/>
                  </a:solidFill>
                </a:rPr>
                <a:t>B06:D1-D7</a:t>
              </a:r>
              <a:endParaRPr lang="en-US" altLang="zh-CN" sz="1400">
                <a:solidFill>
                  <a:schemeClr val="tx1"/>
                </a:solidFill>
              </a:endParaRPr>
            </a:p>
            <a:p>
              <a:pPr algn="ctr"/>
              <a:r>
                <a:rPr lang="zh-CN" altLang="en-US" sz="1400">
                  <a:solidFill>
                    <a:schemeClr val="tx1"/>
                  </a:solidFill>
                </a:rPr>
                <a:t>（</a:t>
              </a:r>
              <a:r>
                <a:rPr lang="en-US" altLang="zh-CN" sz="1400">
                  <a:solidFill>
                    <a:schemeClr val="tx1"/>
                  </a:solidFill>
                </a:rPr>
                <a:t>3</a:t>
              </a:r>
              <a:r>
                <a:rPr lang="zh-CN" altLang="en-US" sz="1400">
                  <a:solidFill>
                    <a:schemeClr val="tx1"/>
                  </a:solidFill>
                </a:rPr>
                <a:t>层商墅）</a:t>
              </a:r>
              <a:endParaRPr lang="en-US" altLang="zh-CN" sz="1400">
                <a:solidFill>
                  <a:schemeClr val="tx1"/>
                </a:solidFill>
              </a:endParaRPr>
            </a:p>
            <a:p>
              <a:pPr algn="ctr"/>
              <a:r>
                <a:rPr lang="zh-CN" altLang="en-US" sz="1400">
                  <a:solidFill>
                    <a:schemeClr val="tx1"/>
                  </a:solidFill>
                </a:rPr>
                <a:t>建面</a:t>
              </a:r>
              <a:r>
                <a:rPr lang="en-US" sz="1400">
                  <a:solidFill>
                    <a:schemeClr val="tx1"/>
                  </a:solidFill>
                </a:rPr>
                <a:t>1.03</a:t>
              </a:r>
              <a:r>
                <a:rPr lang="zh-CN" altLang="en-US" sz="1400">
                  <a:solidFill>
                    <a:schemeClr val="tx1"/>
                  </a:solidFill>
                </a:rPr>
                <a:t>万平</a:t>
              </a:r>
              <a:endParaRPr lang="zh-CN" altLang="en-US" sz="1400">
                <a:solidFill>
                  <a:schemeClr val="tx1"/>
                </a:solidFill>
              </a:endParaRPr>
            </a:p>
            <a:p>
              <a:pPr algn="ctr"/>
              <a:r>
                <a:rPr lang="zh-CN" altLang="en-US" sz="1400">
                  <a:solidFill>
                    <a:schemeClr val="tx1"/>
                  </a:solidFill>
                </a:rPr>
                <a:t>可售</a:t>
              </a:r>
              <a:r>
                <a:rPr lang="en-US" altLang="zh-CN" sz="1400">
                  <a:solidFill>
                    <a:schemeClr val="tx1"/>
                  </a:solidFill>
                </a:rPr>
                <a:t>1.03</a:t>
              </a:r>
              <a:r>
                <a:rPr lang="zh-CN" altLang="en-US" sz="1400">
                  <a:solidFill>
                    <a:schemeClr val="tx1"/>
                  </a:solidFill>
                </a:rPr>
                <a:t>万平</a:t>
              </a:r>
              <a:endParaRPr lang="zh-CN" altLang="en-US" sz="1400">
                <a:solidFill>
                  <a:schemeClr val="tx1"/>
                </a:solidFill>
              </a:endParaRPr>
            </a:p>
          </p:txBody>
        </p:sp>
        <p:sp>
          <p:nvSpPr>
            <p:cNvPr id="41" name="任意多边形 40"/>
            <p:cNvSpPr/>
            <p:nvPr/>
          </p:nvSpPr>
          <p:spPr>
            <a:xfrm>
              <a:off x="5213" y="4477"/>
              <a:ext cx="4666" cy="3041"/>
            </a:xfrm>
            <a:custGeom>
              <a:avLst/>
              <a:gdLst>
                <a:gd name="connisteX0" fmla="*/ 102870 w 2962910"/>
                <a:gd name="connsiteY0" fmla="*/ 0 h 1931035"/>
                <a:gd name="connisteX1" fmla="*/ 1031875 w 2962910"/>
                <a:gd name="connsiteY1" fmla="*/ 0 h 1931035"/>
                <a:gd name="connisteX2" fmla="*/ 2962910 w 2962910"/>
                <a:gd name="connsiteY2" fmla="*/ 1164590 h 1931035"/>
                <a:gd name="connisteX3" fmla="*/ 2299335 w 2962910"/>
                <a:gd name="connsiteY3" fmla="*/ 1753870 h 1931035"/>
                <a:gd name="connisteX4" fmla="*/ 1267460 w 2962910"/>
                <a:gd name="connsiteY4" fmla="*/ 1857375 h 1931035"/>
                <a:gd name="connisteX5" fmla="*/ 427355 w 2962910"/>
                <a:gd name="connsiteY5" fmla="*/ 1931035 h 1931035"/>
                <a:gd name="connisteX6" fmla="*/ 161925 w 2962910"/>
                <a:gd name="connsiteY6" fmla="*/ 1341120 h 1931035"/>
                <a:gd name="connisteX7" fmla="*/ 0 w 2962910"/>
                <a:gd name="connsiteY7" fmla="*/ 899160 h 1931035"/>
                <a:gd name="connisteX8" fmla="*/ 102870 w 2962910"/>
                <a:gd name="connsiteY8" fmla="*/ 0 h 193103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2962910" h="1931035">
                  <a:moveTo>
                    <a:pt x="102870" y="0"/>
                  </a:moveTo>
                  <a:lnTo>
                    <a:pt x="1031875" y="0"/>
                  </a:lnTo>
                  <a:lnTo>
                    <a:pt x="2962910" y="1164590"/>
                  </a:lnTo>
                  <a:lnTo>
                    <a:pt x="2299335" y="1753870"/>
                  </a:lnTo>
                  <a:lnTo>
                    <a:pt x="1267460" y="1857375"/>
                  </a:lnTo>
                  <a:lnTo>
                    <a:pt x="427355" y="1931035"/>
                  </a:lnTo>
                  <a:lnTo>
                    <a:pt x="161925" y="1341120"/>
                  </a:lnTo>
                  <a:lnTo>
                    <a:pt x="0" y="899160"/>
                  </a:lnTo>
                  <a:lnTo>
                    <a:pt x="102870" y="0"/>
                  </a:lnTo>
                  <a:close/>
                </a:path>
              </a:pathLst>
            </a:custGeom>
            <a:solidFill>
              <a:schemeClr val="accent4">
                <a:lumMod val="75000"/>
                <a:alpha val="45000"/>
              </a:schemeClr>
            </a:solidFill>
            <a:ln w="12700" cmpd="sng">
              <a:solidFill>
                <a:schemeClr val="accent4">
                  <a:lumMod val="75000"/>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4921" y="3519"/>
              <a:ext cx="2479" cy="1275"/>
            </a:xfrm>
            <a:prstGeom prst="rect">
              <a:avLst/>
            </a:prstGeom>
            <a:solidFill>
              <a:schemeClr val="accent4">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400">
                  <a:solidFill>
                    <a:schemeClr val="tx1"/>
                  </a:solidFill>
                </a:rPr>
                <a:t>B04:F6-F29</a:t>
              </a:r>
              <a:r>
                <a:rPr lang="zh-CN" altLang="en-US" sz="1400">
                  <a:solidFill>
                    <a:schemeClr val="tx1"/>
                  </a:solidFill>
                </a:rPr>
                <a:t>（售罄）</a:t>
              </a:r>
              <a:endParaRPr lang="en-US" altLang="zh-CN" sz="1400">
                <a:solidFill>
                  <a:schemeClr val="tx1"/>
                </a:solidFill>
              </a:endParaRPr>
            </a:p>
            <a:p>
              <a:pPr algn="ctr"/>
              <a:r>
                <a:rPr lang="zh-CN" altLang="en-US" sz="1400">
                  <a:solidFill>
                    <a:schemeClr val="tx1"/>
                  </a:solidFill>
                </a:rPr>
                <a:t>（</a:t>
              </a:r>
              <a:r>
                <a:rPr lang="en-US" altLang="zh-CN" sz="1400">
                  <a:solidFill>
                    <a:schemeClr val="tx1"/>
                  </a:solidFill>
                </a:rPr>
                <a:t>6</a:t>
              </a:r>
              <a:r>
                <a:rPr lang="zh-CN" altLang="en-US" sz="1400">
                  <a:solidFill>
                    <a:schemeClr val="tx1"/>
                  </a:solidFill>
                </a:rPr>
                <a:t>层和</a:t>
              </a:r>
              <a:r>
                <a:rPr lang="en-US" altLang="zh-CN" sz="1400">
                  <a:solidFill>
                    <a:schemeClr val="tx1"/>
                  </a:solidFill>
                </a:rPr>
                <a:t>11</a:t>
              </a:r>
              <a:r>
                <a:rPr lang="zh-CN" altLang="en-US" sz="1400">
                  <a:solidFill>
                    <a:schemeClr val="tx1"/>
                  </a:solidFill>
                </a:rPr>
                <a:t>层高层）</a:t>
              </a:r>
              <a:endParaRPr lang="en-US" altLang="zh-CN" sz="1400">
                <a:solidFill>
                  <a:schemeClr val="tx1"/>
                </a:solidFill>
              </a:endParaRPr>
            </a:p>
            <a:p>
              <a:pPr algn="ctr"/>
              <a:r>
                <a:rPr lang="zh-CN" altLang="en-US" sz="1400">
                  <a:solidFill>
                    <a:schemeClr val="tx1"/>
                  </a:solidFill>
                </a:rPr>
                <a:t>建面</a:t>
              </a:r>
              <a:r>
                <a:rPr lang="en-US" altLang="zh-CN" sz="1400">
                  <a:solidFill>
                    <a:schemeClr val="tx1"/>
                  </a:solidFill>
                </a:rPr>
                <a:t>10.99</a:t>
              </a:r>
              <a:r>
                <a:rPr lang="zh-CN" altLang="en-US" sz="1400">
                  <a:solidFill>
                    <a:schemeClr val="tx1"/>
                  </a:solidFill>
                </a:rPr>
                <a:t>万平</a:t>
              </a:r>
              <a:endParaRPr lang="zh-CN" altLang="en-US" sz="1400">
                <a:solidFill>
                  <a:schemeClr val="tx1"/>
                </a:solidFill>
              </a:endParaRPr>
            </a:p>
            <a:p>
              <a:pPr algn="ctr"/>
              <a:r>
                <a:rPr lang="zh-CN" altLang="en-US" sz="1400">
                  <a:solidFill>
                    <a:schemeClr val="tx1"/>
                  </a:solidFill>
                </a:rPr>
                <a:t>可售</a:t>
              </a:r>
              <a:r>
                <a:rPr lang="en-US" altLang="zh-CN" sz="1400">
                  <a:solidFill>
                    <a:schemeClr val="tx1"/>
                  </a:solidFill>
                </a:rPr>
                <a:t>10.97</a:t>
              </a:r>
              <a:r>
                <a:rPr lang="zh-CN" altLang="en-US" sz="1400">
                  <a:solidFill>
                    <a:schemeClr val="tx1"/>
                  </a:solidFill>
                </a:rPr>
                <a:t>万平</a:t>
              </a:r>
              <a:endParaRPr lang="zh-CN" altLang="en-US" sz="1400">
                <a:solidFill>
                  <a:schemeClr val="tx1"/>
                </a:solidFill>
              </a:endParaRPr>
            </a:p>
          </p:txBody>
        </p:sp>
        <p:sp>
          <p:nvSpPr>
            <p:cNvPr id="43" name="文本框 42"/>
            <p:cNvSpPr txBox="1"/>
            <p:nvPr/>
          </p:nvSpPr>
          <p:spPr>
            <a:xfrm>
              <a:off x="6471" y="9151"/>
              <a:ext cx="3408" cy="580"/>
            </a:xfrm>
            <a:prstGeom prst="rect">
              <a:avLst/>
            </a:prstGeom>
            <a:noFill/>
          </p:spPr>
          <p:txBody>
            <a:bodyPr wrap="square" rtlCol="0">
              <a:spAutoFit/>
            </a:bodyPr>
            <a:lstStyle/>
            <a:p>
              <a:r>
                <a:rPr lang="en-US" altLang="zh-CN"/>
                <a:t>B02</a:t>
              </a:r>
              <a:r>
                <a:rPr lang="zh-CN" altLang="en-US"/>
                <a:t>、</a:t>
              </a:r>
              <a:r>
                <a:rPr lang="en-US" altLang="zh-CN"/>
                <a:t>04</a:t>
              </a:r>
              <a:r>
                <a:rPr lang="zh-CN" altLang="en-US"/>
                <a:t>、</a:t>
              </a:r>
              <a:r>
                <a:rPr lang="en-US" altLang="zh-CN"/>
                <a:t>06</a:t>
              </a:r>
              <a:r>
                <a:rPr lang="zh-CN" altLang="en-US"/>
                <a:t>地块</a:t>
              </a:r>
              <a:endParaRPr lang="zh-CN" altLang="en-US"/>
            </a:p>
          </p:txBody>
        </p:sp>
      </p:gr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TABLE_BEAUTIFY" val="smartTable{521ccc9d-7bfc-417e-94db-0fc6c97c43c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
  <PresentationFormat>宽屏</PresentationFormat>
  <Paragraphs>1503</Paragraphs>
  <Slides>0</Slides>
  <Notes>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34</vt:i4>
      </vt:variant>
    </vt:vector>
  </HeadingPairs>
  <TitlesOfParts>
    <vt:vector size="46" baseType="lpstr">
      <vt:lpstr>Arial</vt:lpstr>
      <vt:lpstr>宋体</vt:lpstr>
      <vt:lpstr>Wingdings</vt:lpstr>
      <vt:lpstr>微软雅黑</vt:lpstr>
      <vt:lpstr>Franklin Gothic Medium</vt:lpstr>
      <vt:lpstr>Times New Roman</vt:lpstr>
      <vt:lpstr>黑体</vt:lpstr>
      <vt:lpstr>华文细黑</vt:lpstr>
      <vt:lpstr>等线</vt:lpstr>
      <vt:lpstr>Calibri</vt:lpstr>
      <vt:lpstr>仿宋_GB2312</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刘大鹏的 iPhone</cp:lastModifiedBy>
  <cp:revision>172</cp:revision>
  <dcterms:created xsi:type="dcterms:W3CDTF">1900-01-01T00:00:00Z</dcterms:created>
  <dcterms:modified xsi:type="dcterms:W3CDTF">1900-01-01T00:00:00Z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2052-10.10.0</vt:lpwstr>
  </property>
</Properties>
</file>