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0" r:id="rId2"/>
    <p:sldId id="417" r:id="rId3"/>
    <p:sldId id="418" r:id="rId4"/>
    <p:sldId id="41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博达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5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0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7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6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10" y="285728"/>
            <a:ext cx="11715832" cy="43971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10" y="857234"/>
            <a:ext cx="11715832" cy="1143007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n"/>
              <a:defRPr sz="1400"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buFont typeface="Wingdings" panose="05000000000000000000" pitchFamily="2" charset="2"/>
              <a:buChar char="Ø"/>
              <a:defRPr sz="14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buFont typeface="Wingdings" panose="05000000000000000000" pitchFamily="2" charset="2"/>
              <a:buChar char="n"/>
              <a:defRPr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buFont typeface="Wingdings" panose="05000000000000000000" pitchFamily="2" charset="2"/>
              <a:buChar char="n"/>
              <a:defRPr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buFont typeface="Wingdings" panose="05000000000000000000" pitchFamily="2" charset="2"/>
              <a:buChar char="n"/>
              <a:defRPr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2" y="6143644"/>
            <a:ext cx="11620537" cy="214314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040E15-B0C3-4AC7-A960-1AF4D59AE487}" type="datetimeFigureOut">
              <a:rPr lang="zh-CN" altLang="en-US">
                <a:solidFill>
                  <a:prstClr val="black"/>
                </a:solidFill>
              </a:rPr>
              <a:t>2020/7/11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1FE59593-05C8-47C5-9492-681FF861CAA8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2020/7/11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1384" y="1772816"/>
            <a:ext cx="11161240" cy="206210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烟台天房檀珑湾项目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经营计划汇报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7908" y="52668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263352" y="888054"/>
            <a:ext cx="8616280" cy="3693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en-US" altLang="zh-CN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调规方案指标</a:t>
            </a:r>
            <a:endParaRPr lang="zh-CN" altLang="en-US"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749" y="1183833"/>
            <a:ext cx="7036771" cy="170815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天房檀珑湾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占地面积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10.1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万㎡，项目总建面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35.2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万㎡，一二期建面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29.8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万㎡，三期建面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5.4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万㎡（方案调整后）。于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2010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月开工，目前一二期已竣工并交楼，三期为商业地块，目前处于报规阶段，因项目地块紧邻迩海一号地，且用地性质、容积率等基本相同，按照融创报规经验，其方案通过可能性极小，</a:t>
            </a:r>
            <a:r>
              <a:rPr lang="zh-CN" altLang="en-US" sz="1400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需对其方案进行调整，本次经营计划以融创调整后方案为准。</a:t>
            </a:r>
            <a:endParaRPr lang="en-US" altLang="zh-CN" sz="1400" b="1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9654" y="3064728"/>
          <a:ext cx="6930482" cy="2870200"/>
        </p:xfrm>
        <a:graphic>
          <a:graphicData uri="http://schemas.openxmlformats.org/drawingml/2006/table">
            <a:tbl>
              <a:tblPr/>
              <a:tblGrid>
                <a:gridCol w="360040"/>
                <a:gridCol w="1008112"/>
                <a:gridCol w="927055"/>
                <a:gridCol w="927055"/>
                <a:gridCol w="927055"/>
                <a:gridCol w="927055"/>
                <a:gridCol w="927055"/>
                <a:gridCol w="927055"/>
              </a:tblGrid>
              <a:tr h="29210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指标名称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项目总指标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已结转部分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已售未结转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有销许未售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已开未售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未开工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FABAB"/>
                    </a:solidFill>
                  </a:tcPr>
                </a:tc>
              </a:tr>
              <a:tr h="29210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（万方）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(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万方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（万方）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（万方）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（万方）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（万方）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占地面积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10.12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容积率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2.65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总建筑面积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34.64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地上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面积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高层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22.60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22.54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商业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公寓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公建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合计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26.88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22.81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地下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面积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车位个数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1716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616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841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414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合计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7.76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0.40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标题 3"/>
          <p:cNvSpPr txBox="1"/>
          <p:nvPr/>
        </p:nvSpPr>
        <p:spPr>
          <a:xfrm>
            <a:off x="263352" y="352892"/>
            <a:ext cx="5112568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一、项目经营计划安排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346595" y="1040251"/>
            <a:ext cx="4666656" cy="5020580"/>
            <a:chOff x="5840730" y="853440"/>
            <a:chExt cx="5600700" cy="5715000"/>
          </a:xfrm>
        </p:grpSpPr>
        <p:pic>
          <p:nvPicPr>
            <p:cNvPr id="10" name="图片 9" descr="微信图片_201904291708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0730" y="853440"/>
              <a:ext cx="5600700" cy="5715000"/>
            </a:xfrm>
            <a:prstGeom prst="rect">
              <a:avLst/>
            </a:prstGeom>
          </p:spPr>
        </p:pic>
        <p:sp>
          <p:nvSpPr>
            <p:cNvPr id="11" name="圆角矩形 25"/>
            <p:cNvSpPr/>
            <p:nvPr/>
          </p:nvSpPr>
          <p:spPr>
            <a:xfrm>
              <a:off x="7018020" y="1781175"/>
              <a:ext cx="1655445" cy="11353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8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081213" y="2026285"/>
              <a:ext cx="1514454" cy="595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三期</a:t>
              </a:r>
            </a:p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规划方案报批</a:t>
              </a:r>
            </a:p>
          </p:txBody>
        </p:sp>
        <p:sp>
          <p:nvSpPr>
            <p:cNvPr id="13" name="圆角矩形 26"/>
            <p:cNvSpPr/>
            <p:nvPr/>
          </p:nvSpPr>
          <p:spPr>
            <a:xfrm>
              <a:off x="7017385" y="3128645"/>
              <a:ext cx="1551940" cy="154432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21047" y="3534819"/>
              <a:ext cx="1655445" cy="59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一期</a:t>
              </a:r>
            </a:p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已竣工交付</a:t>
              </a:r>
            </a:p>
          </p:txBody>
        </p:sp>
        <p:sp>
          <p:nvSpPr>
            <p:cNvPr id="15" name="圆角矩形 27"/>
            <p:cNvSpPr/>
            <p:nvPr/>
          </p:nvSpPr>
          <p:spPr>
            <a:xfrm>
              <a:off x="7014210" y="4725035"/>
              <a:ext cx="1555115" cy="1344930"/>
            </a:xfrm>
            <a:prstGeom prst="roundRect">
              <a:avLst/>
            </a:prstGeom>
            <a:solidFill>
              <a:schemeClr val="bg2">
                <a:lumMod val="90000"/>
                <a:alpha val="80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960235" y="5029635"/>
              <a:ext cx="1655445" cy="59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二期</a:t>
              </a:r>
            </a:p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已竣工交付</a:t>
              </a:r>
            </a:p>
          </p:txBody>
        </p:sp>
        <p:sp>
          <p:nvSpPr>
            <p:cNvPr id="17" name="圆角矩形 29"/>
            <p:cNvSpPr/>
            <p:nvPr/>
          </p:nvSpPr>
          <p:spPr>
            <a:xfrm>
              <a:off x="8770620" y="1781175"/>
              <a:ext cx="2145030" cy="1080135"/>
            </a:xfrm>
            <a:prstGeom prst="roundRect">
              <a:avLst/>
            </a:prstGeom>
            <a:solidFill>
              <a:schemeClr val="accent2">
                <a:alpha val="66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31"/>
            <p:cNvSpPr/>
            <p:nvPr/>
          </p:nvSpPr>
          <p:spPr>
            <a:xfrm>
              <a:off x="8749030" y="3049270"/>
              <a:ext cx="2421890" cy="3020695"/>
            </a:xfrm>
            <a:custGeom>
              <a:avLst/>
              <a:gdLst>
                <a:gd name="connisteX0" fmla="*/ 0 w 2421890"/>
                <a:gd name="connsiteY0" fmla="*/ 231140 h 3020695"/>
                <a:gd name="connisteX1" fmla="*/ 13335 w 2421890"/>
                <a:gd name="connsiteY1" fmla="*/ 3007360 h 3020695"/>
                <a:gd name="connisteX2" fmla="*/ 939165 w 2421890"/>
                <a:gd name="connsiteY2" fmla="*/ 3020695 h 3020695"/>
                <a:gd name="connisteX3" fmla="*/ 1415415 w 2421890"/>
                <a:gd name="connsiteY3" fmla="*/ 2912110 h 3020695"/>
                <a:gd name="connisteX4" fmla="*/ 2108835 w 2421890"/>
                <a:gd name="connsiteY4" fmla="*/ 2762250 h 3020695"/>
                <a:gd name="connisteX5" fmla="*/ 2231390 w 2421890"/>
                <a:gd name="connsiteY5" fmla="*/ 2082165 h 3020695"/>
                <a:gd name="connisteX6" fmla="*/ 2326640 w 2421890"/>
                <a:gd name="connsiteY6" fmla="*/ 1061720 h 3020695"/>
                <a:gd name="connisteX7" fmla="*/ 2381250 w 2421890"/>
                <a:gd name="connsiteY7" fmla="*/ 367665 h 3020695"/>
                <a:gd name="connisteX8" fmla="*/ 2421890 w 2421890"/>
                <a:gd name="connsiteY8" fmla="*/ 40640 h 3020695"/>
                <a:gd name="connisteX9" fmla="*/ 2421890 w 2421890"/>
                <a:gd name="connsiteY9" fmla="*/ 0 h 3020695"/>
                <a:gd name="connisteX10" fmla="*/ 1578610 w 2421890"/>
                <a:gd name="connsiteY10" fmla="*/ 27305 h 3020695"/>
                <a:gd name="connisteX11" fmla="*/ 802640 w 2421890"/>
                <a:gd name="connsiteY11" fmla="*/ 95250 h 3020695"/>
                <a:gd name="connisteX12" fmla="*/ 217805 w 2421890"/>
                <a:gd name="connsiteY12" fmla="*/ 135890 h 3020695"/>
                <a:gd name="connisteX13" fmla="*/ 0 w 2421890"/>
                <a:gd name="connsiteY13" fmla="*/ 231140 h 30206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</a:cxnLst>
              <a:rect l="l" t="t" r="r" b="b"/>
              <a:pathLst>
                <a:path w="2421890" h="3020695">
                  <a:moveTo>
                    <a:pt x="0" y="231140"/>
                  </a:moveTo>
                  <a:lnTo>
                    <a:pt x="13335" y="3007360"/>
                  </a:lnTo>
                  <a:lnTo>
                    <a:pt x="939165" y="3020695"/>
                  </a:lnTo>
                  <a:lnTo>
                    <a:pt x="1415415" y="2912110"/>
                  </a:lnTo>
                  <a:lnTo>
                    <a:pt x="2108835" y="2762250"/>
                  </a:lnTo>
                  <a:lnTo>
                    <a:pt x="2231390" y="2082165"/>
                  </a:lnTo>
                  <a:lnTo>
                    <a:pt x="2326640" y="1061720"/>
                  </a:lnTo>
                  <a:lnTo>
                    <a:pt x="2381250" y="367665"/>
                  </a:lnTo>
                  <a:lnTo>
                    <a:pt x="2421890" y="40640"/>
                  </a:lnTo>
                  <a:lnTo>
                    <a:pt x="2421890" y="0"/>
                  </a:lnTo>
                  <a:lnTo>
                    <a:pt x="1578610" y="27305"/>
                  </a:lnTo>
                  <a:lnTo>
                    <a:pt x="802640" y="95250"/>
                  </a:lnTo>
                  <a:lnTo>
                    <a:pt x="217805" y="135890"/>
                  </a:lnTo>
                  <a:lnTo>
                    <a:pt x="0" y="231140"/>
                  </a:lnTo>
                  <a:close/>
                </a:path>
              </a:pathLst>
            </a:custGeom>
            <a:solidFill>
              <a:schemeClr val="accent2">
                <a:alpha val="89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89482" y="2021285"/>
              <a:ext cx="1083511" cy="595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融创迩海</a:t>
              </a:r>
            </a:p>
            <a:p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一号地块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41155" y="4142227"/>
              <a:ext cx="1083511" cy="595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融创迩海</a:t>
              </a:r>
            </a:p>
            <a:p>
              <a:r>
                <a:rPr lang="zh-CN" altLang="en-US" sz="1400" b="1" dirty="0">
                  <a:solidFill>
                    <a:srgbClr val="0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三号地块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82245" y="908962"/>
            <a:ext cx="8616280" cy="3693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、调规方案指标</a:t>
            </a:r>
            <a:endParaRPr lang="zh-CN" altLang="en-US"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352" y="1196752"/>
            <a:ext cx="113772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原方案报规暂停，涵盖酒店、商业、办公、</a:t>
            </a:r>
            <a:r>
              <a:rPr lang="en-US" altLang="zh-CN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LOFT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公寓及合院业态，目前当地规划局对于类住宅型商业把控严格，商业式合院审批难度极大，且该项目位于滨海路与通海路交汇处，必须经过市长会审批，市长对于滨海路沿线商业外立面要求极为严格 ，故该版方案审批通过可能性极小。</a:t>
            </a:r>
            <a:endParaRPr lang="en-US" altLang="zh-CN" sz="1400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拟调整方案共规划五栋公寓及沿街商铺。其中公寓分为一栋大户型，四栋小户型。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2025" y="2244381"/>
            <a:ext cx="2828819" cy="37618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天房原报规方案（正在报规）：</a:t>
            </a:r>
          </a:p>
        </p:txBody>
      </p:sp>
      <p:sp>
        <p:nvSpPr>
          <p:cNvPr id="15" name="标题 3"/>
          <p:cNvSpPr txBox="1"/>
          <p:nvPr/>
        </p:nvSpPr>
        <p:spPr>
          <a:xfrm>
            <a:off x="263352" y="352892"/>
            <a:ext cx="5112568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一、项目经营计划安排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5786" y="2636912"/>
            <a:ext cx="9702186" cy="3936938"/>
            <a:chOff x="282246" y="1366361"/>
            <a:chExt cx="11262443" cy="457005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290" y="1366361"/>
              <a:ext cx="6056399" cy="457005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90" r="25314" b="7890"/>
            <a:stretch>
              <a:fillRect/>
            </a:stretch>
          </p:blipFill>
          <p:spPr>
            <a:xfrm>
              <a:off x="282246" y="1366361"/>
              <a:ext cx="5206044" cy="4544339"/>
            </a:xfrm>
            <a:prstGeom prst="rect">
              <a:avLst/>
            </a:prstGeom>
          </p:spPr>
        </p:pic>
      </p:grpSp>
      <p:sp>
        <p:nvSpPr>
          <p:cNvPr id="38" name="文本框 10"/>
          <p:cNvSpPr txBox="1"/>
          <p:nvPr/>
        </p:nvSpPr>
        <p:spPr>
          <a:xfrm>
            <a:off x="4462471" y="2221422"/>
            <a:ext cx="2828819" cy="37740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拟调整方案：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396736" y="3068960"/>
            <a:ext cx="2828819" cy="19920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备注：</a:t>
            </a:r>
            <a:endParaRPr lang="en-US" altLang="zh-CN" sz="1400" dirty="0">
              <a:solidFill>
                <a:srgbClr val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因项目地块紧邻融创迩海一号地，且用地性质、规划要求基本一致，根据融创报规经验，调整后方案通过可能性较大，故</a:t>
            </a:r>
            <a:r>
              <a:rPr lang="zh-CN" altLang="en-US" sz="1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本次经营计划按融创调整后方案为准</a:t>
            </a:r>
            <a:r>
              <a:rPr lang="zh-CN" altLang="en-US" sz="1400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/>
          <p:cNvSpPr txBox="1"/>
          <p:nvPr/>
        </p:nvSpPr>
        <p:spPr>
          <a:xfrm>
            <a:off x="1775520" y="554872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注：最新方案为过程版，待与规划沟通。</a:t>
            </a:r>
          </a:p>
        </p:txBody>
      </p:sp>
      <p:sp>
        <p:nvSpPr>
          <p:cNvPr id="6" name="标题 3"/>
          <p:cNvSpPr txBox="1"/>
          <p:nvPr/>
        </p:nvSpPr>
        <p:spPr>
          <a:xfrm>
            <a:off x="263352" y="352892"/>
            <a:ext cx="5112568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一、项目经营计划安排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2245" y="908962"/>
            <a:ext cx="8616280" cy="3693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、调规方案指标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15480" y="1412777"/>
          <a:ext cx="9793088" cy="4001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0"/>
                <a:gridCol w="1828456"/>
                <a:gridCol w="884207"/>
                <a:gridCol w="2162575"/>
                <a:gridCol w="2162575"/>
                <a:gridCol w="2162575"/>
              </a:tblGrid>
              <a:tr h="665721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技术指标</a:t>
                      </a:r>
                    </a:p>
                  </a:txBody>
                  <a:tcPr marL="67639" marR="67639" marT="33820" marB="33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单位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 dirty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ea"/>
                          <a:sym typeface="+mn-lt"/>
                        </a:rPr>
                        <a:t>原规划</a:t>
                      </a:r>
                      <a:r>
                        <a:rPr lang="zh-CN" altLang="zh-CN" sz="1400" b="1" dirty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ea"/>
                          <a:sym typeface="+mn-lt"/>
                        </a:rPr>
                        <a:t>方案</a:t>
                      </a:r>
                      <a:endParaRPr lang="zh-CN" altLang="en-US" sz="1400" b="1" dirty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ea"/>
                        <a:sym typeface="+mn-lt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 dirty="0"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ea"/>
                          <a:sym typeface="+mn-lt"/>
                        </a:rPr>
                        <a:t>拟调整方案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拟调整前后</a:t>
                      </a:r>
                      <a:endParaRPr lang="en-US" altLang="zh-CN" sz="1400" b="1" u="none" strike="noStrike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指标对比</a:t>
                      </a:r>
                      <a:endParaRPr lang="zh-CN" altLang="en-US" sz="1400" b="1" dirty="0"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ea"/>
                        <a:sym typeface="+mn-lt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69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地上建筑面积</a:t>
                      </a:r>
                    </a:p>
                  </a:txBody>
                  <a:tcPr marL="67639" marR="67639" marT="33820" marB="33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m</a:t>
                      </a:r>
                      <a:r>
                        <a:rPr lang="en-US" altLang="en-US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36316.03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39401</a:t>
                      </a:r>
                      <a:endParaRPr lang="en-US" altLang="zh-CN" sz="1400" u="none" strike="noStrike" kern="12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-3084.97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其中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公寓建筑面积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m</a:t>
                      </a:r>
                      <a:r>
                        <a:rPr lang="en-US" altLang="en-US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19504.2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34286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-14781.8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商业建筑面积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m</a:t>
                      </a:r>
                      <a:r>
                        <a:rPr lang="en-US" altLang="en-US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4832.35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4855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-22.65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配套建筑面积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m</a:t>
                      </a:r>
                      <a:r>
                        <a:rPr lang="en-US" altLang="en-US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260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-260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合院建筑面积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m</a:t>
                      </a:r>
                      <a:r>
                        <a:rPr lang="en-US" altLang="en-US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11979.48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11979.48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地下建筑面积</a:t>
                      </a:r>
                    </a:p>
                  </a:txBody>
                  <a:tcPr marL="67639" marR="67639" marT="33820" marB="33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m</a:t>
                      </a:r>
                      <a:r>
                        <a:rPr lang="en-US" altLang="en-US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14691.36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14502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189.36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容积率</a:t>
                      </a:r>
                    </a:p>
                  </a:txBody>
                  <a:tcPr marL="67639" marR="67639" marT="33820" marB="33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　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</a:pPr>
                      <a:r>
                        <a:rPr lang="en-US" altLang="zh-CN" sz="1400" u="none" strike="noStrike" kern="12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1.01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1.10</a:t>
                      </a:r>
                      <a:endParaRPr lang="en-US" altLang="zh-CN" sz="1400" u="none" strike="noStrike" kern="1200" dirty="0"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-0.09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67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机动车停车位</a:t>
                      </a:r>
                    </a:p>
                  </a:txBody>
                  <a:tcPr marL="67639" marR="67639" marT="33820" marB="33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辆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545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dirty="0"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sym typeface="+mn-ea"/>
                        </a:rPr>
                        <a:t>591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endParaRP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  <a:cs typeface="+mn-cs"/>
                        </a:rPr>
                        <a:t>-46</a:t>
                      </a:r>
                    </a:p>
                  </a:txBody>
                  <a:tcPr marL="4733" marR="4733" marT="473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585</Words>
  <Application>Microsoft Office PowerPoint</Application>
  <PresentationFormat>宽屏</PresentationFormat>
  <Paragraphs>167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华文细黑</vt:lpstr>
      <vt:lpstr>宋体</vt:lpstr>
      <vt:lpstr>微软雅黑</vt:lpstr>
      <vt:lpstr>Arial</vt:lpstr>
      <vt:lpstr>Arial Narrow</vt:lpstr>
      <vt:lpstr>Calibri</vt:lpstr>
      <vt:lpstr>Franklin Gothic Medium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lxf</cp:lastModifiedBy>
  <cp:revision>173</cp:revision>
  <dcterms:created xsi:type="dcterms:W3CDTF">2019-06-19T02:08:00Z</dcterms:created>
  <dcterms:modified xsi:type="dcterms:W3CDTF">2020-07-10T16:20:36Z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