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5036" r:id="rId4"/>
    <p:sldId id="258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3FF35-1B4F-4180-A947-09977B241BDC}" type="datetimeFigureOut">
              <a:rPr lang="zh-CN" altLang="en-US" smtClean="0"/>
              <a:t>2020-7-18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76F49-C271-4892-8370-9712C19928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50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76F49-C271-4892-8370-9712C199286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61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>
            <a:extLst>
              <a:ext uri="{FF2B5EF4-FFF2-40B4-BE49-F238E27FC236}">
                <a16:creationId xmlns:a16="http://schemas.microsoft.com/office/drawing/2014/main" id="{9A240F48-F7FE-4F0A-A4CA-D1DAFB6643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备注占位符 2">
            <a:extLst>
              <a:ext uri="{FF2B5EF4-FFF2-40B4-BE49-F238E27FC236}">
                <a16:creationId xmlns:a16="http://schemas.microsoft.com/office/drawing/2014/main" id="{D37ECFD3-0E58-4BC5-B78D-142EC260A7E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加上面积段数据</a:t>
            </a:r>
          </a:p>
        </p:txBody>
      </p:sp>
      <p:sp>
        <p:nvSpPr>
          <p:cNvPr id="79876" name="灯片编号占位符 3">
            <a:extLst>
              <a:ext uri="{FF2B5EF4-FFF2-40B4-BE49-F238E27FC236}">
                <a16:creationId xmlns:a16="http://schemas.microsoft.com/office/drawing/2014/main" id="{A8F10BCD-D0A1-45D5-B6D2-9397547CA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57213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557213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557213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557213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557213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058988" indent="227013" defTabSz="557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516188" indent="227013" defTabSz="557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973388" indent="227013" defTabSz="557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430588" indent="227013" defTabSz="55721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5DE1A6A-366B-4FE3-9BF9-209A54044BF6}" type="slidenum">
              <a:rPr lang="zh-CN" altLang="en-US" sz="1700" smtClean="0">
                <a:solidFill>
                  <a:srgbClr val="000000"/>
                </a:solidFill>
              </a:rPr>
              <a:pPr/>
              <a:t>3</a:t>
            </a:fld>
            <a:endParaRPr lang="zh-CN" altLang="en-US"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76F49-C271-4892-8370-9712C199286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9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2020-7-18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2020-7-18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2020-7-18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2414" y="5"/>
            <a:ext cx="7549170" cy="76199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967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56BED009-9C04-4DC5-B400-7F982A92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35C1-1C9D-41F8-ACFA-E1ED2765337D}" type="datetimeFigureOut">
              <a:rPr lang="zh-CN" altLang="en-US"/>
              <a:pPr>
                <a:defRPr/>
              </a:pPr>
              <a:t>2020-7-18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CDA0D25-6A6A-450E-840B-DEB6FC41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56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2020-7-18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2020-7-18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2020-7-18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2020-7-18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2020-7-18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2020-7-18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2020-7-18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2020-7-18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2020-7-18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>
            <a:extLst>
              <a:ext uri="{FF2B5EF4-FFF2-40B4-BE49-F238E27FC236}">
                <a16:creationId xmlns:a16="http://schemas.microsoft.com/office/drawing/2014/main" id="{4F414F66-4436-48D2-91F0-9B945CF1A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4664"/>
            <a:ext cx="2269582" cy="37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942" tIns="32971" rIns="65942" bIns="32971">
            <a:spAutoFit/>
          </a:bodyPr>
          <a:lstStyle/>
          <a:p>
            <a:pPr defTabSz="6591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rgbClr val="FF0000"/>
                </a:solidFill>
                <a:cs typeface="+mn-ea"/>
                <a:sym typeface="+mn-lt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cs typeface="+mn-ea"/>
                <a:sym typeface="+mn-lt"/>
              </a:rPr>
              <a:t>配套设施</a:t>
            </a:r>
            <a:r>
              <a:rPr lang="en-US" altLang="zh-CN" sz="2000" b="1" dirty="0">
                <a:solidFill>
                  <a:srgbClr val="FF0000"/>
                </a:solidFill>
                <a:cs typeface="+mn-ea"/>
                <a:sym typeface="+mn-lt"/>
              </a:rPr>
              <a:t>】</a:t>
            </a:r>
            <a:endParaRPr lang="zh-CN" altLang="en-US" sz="236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7698DC1-D68B-408B-AE4C-9D375E2FC5C9}"/>
              </a:ext>
            </a:extLst>
          </p:cNvPr>
          <p:cNvSpPr txBox="1"/>
          <p:nvPr/>
        </p:nvSpPr>
        <p:spPr>
          <a:xfrm>
            <a:off x="1656279" y="187125"/>
            <a:ext cx="6408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项目位于三、四环之间，距地铁一号线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七号街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站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“2.5KM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，距离在建地铁三号线浑河六街站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0.8KM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。周边小区基础设施齐备，满足基本生活需求，路网较完善，交通便捷。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0BB2365-9AA8-4976-BCFA-C11C4A353712}"/>
              </a:ext>
            </a:extLst>
          </p:cNvPr>
          <p:cNvSpPr/>
          <p:nvPr/>
        </p:nvSpPr>
        <p:spPr>
          <a:xfrm>
            <a:off x="6732823" y="1124744"/>
            <a:ext cx="2411177" cy="5143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主要干道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项目位于三、四环之间，距地铁一号线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七号街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站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“2.5KM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路网较完善，交通便捷。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080135">
              <a:lnSpc>
                <a:spcPct val="150000"/>
              </a:lnSpc>
            </a:pPr>
            <a:r>
              <a:rPr lang="zh-CN" altLang="zh-CN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教育配套</a:t>
            </a:r>
            <a:endParaRPr lang="en-US" altLang="zh-CN" sz="1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080135">
              <a:lnSpc>
                <a:spcPct val="15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项目周边：大学：沈阳工业大学、沈阳化工大学；高中：</a:t>
            </a: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洪庆中学（省重点）</a:t>
            </a:r>
            <a:r>
              <a:rPr lang="zh-CN" altLang="en-US" sz="1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、初中：大青实验学校（九年一贯制）、小学：</a:t>
            </a: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勋望小学（市重点）</a:t>
            </a:r>
            <a:r>
              <a:rPr lang="zh-CN" altLang="en-US" sz="1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080135">
              <a:lnSpc>
                <a:spcPct val="150000"/>
              </a:lnSpc>
            </a:pP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</a:t>
            </a:r>
            <a:r>
              <a:rPr lang="zh-CN" altLang="zh-CN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配套</a:t>
            </a:r>
            <a:endParaRPr lang="en-US" altLang="zh-CN" sz="1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080135">
              <a:lnSpc>
                <a:spcPct val="15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大学城商圈。</a:t>
            </a:r>
          </a:p>
          <a:p>
            <a:pPr defTabSz="1080135">
              <a:lnSpc>
                <a:spcPct val="150000"/>
              </a:lnSpc>
              <a:spcAft>
                <a:spcPts val="355"/>
              </a:spcAft>
            </a:pPr>
            <a:r>
              <a:rPr lang="zh-CN" altLang="zh-CN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医疗配套</a:t>
            </a:r>
          </a:p>
          <a:p>
            <a:pPr defTabSz="1080135">
              <a:lnSpc>
                <a:spcPct val="150000"/>
              </a:lnSpc>
              <a:spcAft>
                <a:spcPts val="355"/>
              </a:spcAft>
            </a:pPr>
            <a:r>
              <a:rPr lang="zh-CN" altLang="en-US" sz="1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沈阳积水潭医院（三甲）。</a:t>
            </a:r>
            <a:endParaRPr lang="en-US" altLang="zh-CN" sz="1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defTabSz="1080135">
              <a:lnSpc>
                <a:spcPct val="150000"/>
              </a:lnSpc>
              <a:spcAft>
                <a:spcPts val="355"/>
              </a:spcAft>
            </a:pPr>
            <a:r>
              <a:rPr lang="zh-CN" altLang="zh-CN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市政配套</a:t>
            </a:r>
          </a:p>
          <a:p>
            <a:pPr defTabSz="1080135">
              <a:lnSpc>
                <a:spcPct val="150000"/>
              </a:lnSpc>
              <a:spcAft>
                <a:spcPts val="355"/>
              </a:spcAft>
            </a:pPr>
            <a:r>
              <a:rPr lang="zh-CN" altLang="en-US" sz="1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世纪高尔夫俱乐部、远大湿地公园。</a:t>
            </a:r>
          </a:p>
          <a:p>
            <a:pPr defTabSz="1080135">
              <a:lnSpc>
                <a:spcPct val="150000"/>
              </a:lnSpc>
              <a:spcAft>
                <a:spcPts val="355"/>
              </a:spcAft>
            </a:pPr>
            <a:r>
              <a:rPr lang="zh-CN" altLang="zh-CN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产业园区</a:t>
            </a:r>
          </a:p>
          <a:p>
            <a:pPr defTabSz="1080135">
              <a:lnSpc>
                <a:spcPct val="150000"/>
              </a:lnSpc>
              <a:spcAft>
                <a:spcPts val="355"/>
              </a:spcAft>
            </a:pPr>
            <a:r>
              <a:rPr lang="zh-CN" altLang="en-US" sz="1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中法生态园。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5A186981-50EA-48D7-9AD9-8E7E3F33D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750"/>
            <a:ext cx="6668074" cy="512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8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>
            <a:extLst>
              <a:ext uri="{FF2B5EF4-FFF2-40B4-BE49-F238E27FC236}">
                <a16:creationId xmlns:a16="http://schemas.microsoft.com/office/drawing/2014/main" id="{6B6FC54D-31AA-4BDB-A81C-0E3CC34668F8}"/>
              </a:ext>
            </a:extLst>
          </p:cNvPr>
          <p:cNvSpPr/>
          <p:nvPr/>
        </p:nvSpPr>
        <p:spPr>
          <a:xfrm>
            <a:off x="72083" y="56818"/>
            <a:ext cx="804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项目条件</a:t>
            </a:r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】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小区已全部建成，配套已全部铺设完毕尚未接入主管道。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文本框 129">
            <a:extLst>
              <a:ext uri="{FF2B5EF4-FFF2-40B4-BE49-F238E27FC236}">
                <a16:creationId xmlns:a16="http://schemas.microsoft.com/office/drawing/2014/main" id="{76E06C29-80CE-4D33-B16F-8B2A17F45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52" y="912574"/>
            <a:ext cx="4742180" cy="32624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122555" indent="-122555" fontAlgn="base">
              <a:spcBef>
                <a:spcPts val="1200"/>
              </a:spcBef>
              <a:spcAft>
                <a:spcPct val="0"/>
              </a:spcAft>
              <a:buSzPct val="50000"/>
              <a:buFont typeface="微软雅黑" panose="020B0503020204020204" pitchFamily="34" charset="-122"/>
              <a:buChar char="￭"/>
            </a:pP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122555" indent="-122555" fontAlgn="base">
              <a:spcBef>
                <a:spcPts val="1200"/>
              </a:spcBef>
              <a:spcAft>
                <a:spcPct val="0"/>
              </a:spcAft>
              <a:buSzPct val="50000"/>
              <a:buFont typeface="微软雅黑" panose="020B0503020204020204" pitchFamily="34" charset="-122"/>
              <a:buChar char="￭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占地面积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60000.3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平方米，容积率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1.7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，商业比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15%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；项目于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2012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年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月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日成交，成交楼面价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1104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元，成交总价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112,608,563.04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元。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122555" indent="-122555" fontAlgn="base">
              <a:spcBef>
                <a:spcPts val="1200"/>
              </a:spcBef>
              <a:spcAft>
                <a:spcPct val="0"/>
              </a:spcAft>
              <a:buSzPct val="50000"/>
              <a:buFont typeface="微软雅黑" panose="020B0503020204020204" pitchFamily="34" charset="-122"/>
              <a:buChar char="￭"/>
            </a:pP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122555" indent="-122555" fontAlgn="base">
              <a:spcBef>
                <a:spcPts val="1200"/>
              </a:spcBef>
              <a:spcAft>
                <a:spcPct val="0"/>
              </a:spcAft>
              <a:buSzPct val="50000"/>
              <a:buFont typeface="微软雅黑" panose="020B0503020204020204" pitchFamily="34" charset="-122"/>
              <a:buChar char="￭"/>
            </a:pP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122555" indent="-122555" fontAlgn="base">
              <a:spcBef>
                <a:spcPts val="600"/>
              </a:spcBef>
              <a:spcAft>
                <a:spcPct val="0"/>
              </a:spcAft>
              <a:buSzPct val="50000"/>
              <a:buFont typeface="微软雅黑" panose="020B0503020204020204" pitchFamily="34" charset="-122"/>
              <a:buChar char="￭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地形地貌：地块方正，东侧为中小学教育用地</a:t>
            </a:r>
          </a:p>
          <a:p>
            <a:pPr marL="122555" indent="-122555" fontAlgn="base">
              <a:spcBef>
                <a:spcPts val="1200"/>
              </a:spcBef>
              <a:spcAft>
                <a:spcPct val="0"/>
              </a:spcAft>
              <a:buSzPct val="50000"/>
              <a:buFont typeface="微软雅黑" panose="020B0503020204020204" pitchFamily="34" charset="-122"/>
              <a:buChar char="￭"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有利因素：交通便利，生活教育医疗配套齐全</a:t>
            </a:r>
          </a:p>
          <a:p>
            <a:pPr marL="122555" indent="-122555" fontAlgn="base">
              <a:spcBef>
                <a:spcPts val="600"/>
              </a:spcBef>
              <a:spcAft>
                <a:spcPct val="0"/>
              </a:spcAft>
              <a:buSzPct val="50000"/>
              <a:buFont typeface="微软雅黑" panose="020B0503020204020204" pitchFamily="34" charset="-122"/>
              <a:buChar char="￭"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不利因素：地块东侧的学校用地东侧有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220KV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高压线</a:t>
            </a:r>
          </a:p>
        </p:txBody>
      </p:sp>
      <p:pic>
        <p:nvPicPr>
          <p:cNvPr id="82" name="图片 81">
            <a:extLst>
              <a:ext uri="{FF2B5EF4-FFF2-40B4-BE49-F238E27FC236}">
                <a16:creationId xmlns:a16="http://schemas.microsoft.com/office/drawing/2014/main" id="{DBD928DC-230C-40A0-90CE-9BEC80908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38" y="1313394"/>
            <a:ext cx="1979712" cy="1484784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5EDFE86C-B038-48A3-9EAB-05A346EE3E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52" y="2945537"/>
            <a:ext cx="1979712" cy="1484784"/>
          </a:xfrm>
          <a:prstGeom prst="rect">
            <a:avLst/>
          </a:prstGeom>
        </p:spPr>
      </p:pic>
      <p:pic>
        <p:nvPicPr>
          <p:cNvPr id="86" name="图片 85">
            <a:extLst>
              <a:ext uri="{FF2B5EF4-FFF2-40B4-BE49-F238E27FC236}">
                <a16:creationId xmlns:a16="http://schemas.microsoft.com/office/drawing/2014/main" id="{E3C5B630-976E-4E57-AE11-AF6DB97022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52" y="1313394"/>
            <a:ext cx="1979712" cy="1484784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1EFE2115-8D7D-43E9-9063-386291472A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918" y="4577680"/>
            <a:ext cx="1979712" cy="1484784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5F8FA1D3-1CB6-4C68-8AB7-E4DF414A80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45537"/>
            <a:ext cx="1979712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0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A4FBADC4-DD3D-47A0-AE36-2B0E09239537}"/>
              </a:ext>
            </a:extLst>
          </p:cNvPr>
          <p:cNvSpPr/>
          <p:nvPr/>
        </p:nvSpPr>
        <p:spPr>
          <a:xfrm>
            <a:off x="72083" y="56818"/>
            <a:ext cx="804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项目条件</a:t>
            </a:r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】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小区北侧是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11F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电梯小高（</a:t>
            </a:r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1-2F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底层商业），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BF6C01E-6D24-4AE9-BD4F-6E1FC640B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" y="568925"/>
            <a:ext cx="8748464" cy="5720149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DB409875-4CC5-45BF-841E-36A1655DCF2B}"/>
              </a:ext>
            </a:extLst>
          </p:cNvPr>
          <p:cNvSpPr/>
          <p:nvPr/>
        </p:nvSpPr>
        <p:spPr>
          <a:xfrm>
            <a:off x="1619672" y="2420888"/>
            <a:ext cx="816315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18" b="1" dirty="0">
                <a:solidFill>
                  <a:srgbClr val="FF0000"/>
                </a:solidFill>
              </a:rPr>
              <a:t>2+9F</a:t>
            </a:r>
            <a:endParaRPr lang="zh-CN" altLang="en-US" sz="1818" b="1" dirty="0">
              <a:solidFill>
                <a:srgbClr val="FF0000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E6179F7-5AF3-4D55-BBCE-0983B4FBEB59}"/>
              </a:ext>
            </a:extLst>
          </p:cNvPr>
          <p:cNvSpPr/>
          <p:nvPr/>
        </p:nvSpPr>
        <p:spPr>
          <a:xfrm>
            <a:off x="4662436" y="2240544"/>
            <a:ext cx="816315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18" b="1" dirty="0">
                <a:solidFill>
                  <a:srgbClr val="FF0000"/>
                </a:solidFill>
              </a:rPr>
              <a:t>2+9F</a:t>
            </a:r>
            <a:endParaRPr lang="zh-CN" altLang="en-US" sz="1818" b="1" dirty="0">
              <a:solidFill>
                <a:srgbClr val="FF0000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DEB8251-502B-49E7-95CE-A1AAAFDB49F0}"/>
              </a:ext>
            </a:extLst>
          </p:cNvPr>
          <p:cNvSpPr/>
          <p:nvPr/>
        </p:nvSpPr>
        <p:spPr>
          <a:xfrm>
            <a:off x="6078682" y="2361571"/>
            <a:ext cx="816315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18" b="1" dirty="0">
                <a:solidFill>
                  <a:srgbClr val="FF0000"/>
                </a:solidFill>
              </a:rPr>
              <a:t>2+9F</a:t>
            </a:r>
            <a:endParaRPr lang="zh-CN" altLang="en-US" sz="1818" b="1" dirty="0">
              <a:solidFill>
                <a:srgbClr val="FF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B30B63B-392C-4722-8AB9-CE7849BF3E54}"/>
              </a:ext>
            </a:extLst>
          </p:cNvPr>
          <p:cNvSpPr/>
          <p:nvPr/>
        </p:nvSpPr>
        <p:spPr>
          <a:xfrm>
            <a:off x="3035918" y="2240868"/>
            <a:ext cx="816315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18" b="1" dirty="0">
                <a:solidFill>
                  <a:srgbClr val="FF0000"/>
                </a:solidFill>
              </a:rPr>
              <a:t>2+9F</a:t>
            </a:r>
            <a:endParaRPr lang="zh-CN" altLang="en-US" sz="1818" b="1" dirty="0">
              <a:solidFill>
                <a:srgbClr val="FF0000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7959C7A-4C28-4E8E-BB80-8077E531DBE1}"/>
              </a:ext>
            </a:extLst>
          </p:cNvPr>
          <p:cNvSpPr/>
          <p:nvPr/>
        </p:nvSpPr>
        <p:spPr>
          <a:xfrm>
            <a:off x="1043608" y="3717033"/>
            <a:ext cx="816315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18" b="1" dirty="0">
                <a:solidFill>
                  <a:srgbClr val="FF0000"/>
                </a:solidFill>
              </a:rPr>
              <a:t>11F</a:t>
            </a:r>
            <a:endParaRPr lang="zh-CN" altLang="en-US" sz="1818" b="1" dirty="0">
              <a:solidFill>
                <a:srgbClr val="FF0000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EA6ABFB-3A59-4D6C-818C-EEDFF380CB6B}"/>
              </a:ext>
            </a:extLst>
          </p:cNvPr>
          <p:cNvSpPr/>
          <p:nvPr/>
        </p:nvSpPr>
        <p:spPr>
          <a:xfrm>
            <a:off x="1155230" y="4725144"/>
            <a:ext cx="78767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b="1" dirty="0">
                <a:solidFill>
                  <a:srgbClr val="FF0000"/>
                </a:solidFill>
              </a:rPr>
              <a:t>2F</a:t>
            </a:r>
            <a:r>
              <a:rPr lang="zh-CN" altLang="en-US" sz="1400" b="1" dirty="0">
                <a:solidFill>
                  <a:srgbClr val="FF0000"/>
                </a:solidFill>
              </a:rPr>
              <a:t>网点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255989C-40D6-4112-8D41-BFDD64DEAF9B}"/>
              </a:ext>
            </a:extLst>
          </p:cNvPr>
          <p:cNvSpPr/>
          <p:nvPr/>
        </p:nvSpPr>
        <p:spPr>
          <a:xfrm>
            <a:off x="7020272" y="3557107"/>
            <a:ext cx="641276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18" b="1" dirty="0">
                <a:solidFill>
                  <a:srgbClr val="FF0000"/>
                </a:solidFill>
              </a:rPr>
              <a:t>11F</a:t>
            </a:r>
            <a:endParaRPr lang="zh-CN" altLang="en-US" sz="1818" b="1" dirty="0">
              <a:solidFill>
                <a:srgbClr val="FF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123CE35-5322-4EB7-BA44-B825B78FBF91}"/>
              </a:ext>
            </a:extLst>
          </p:cNvPr>
          <p:cNvSpPr/>
          <p:nvPr/>
        </p:nvSpPr>
        <p:spPr>
          <a:xfrm>
            <a:off x="2392326" y="3917147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18" b="1" dirty="0">
                <a:solidFill>
                  <a:srgbClr val="FF0000"/>
                </a:solidFill>
              </a:rPr>
              <a:t>1+5F</a:t>
            </a:r>
            <a:endParaRPr lang="zh-CN" altLang="en-US" sz="1818" b="1" dirty="0">
              <a:solidFill>
                <a:srgbClr val="FF0000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D033946-93D4-4D10-A430-4FC38B0F95BF}"/>
              </a:ext>
            </a:extLst>
          </p:cNvPr>
          <p:cNvSpPr/>
          <p:nvPr/>
        </p:nvSpPr>
        <p:spPr>
          <a:xfrm>
            <a:off x="2544726" y="4726428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18" b="1" dirty="0">
                <a:solidFill>
                  <a:srgbClr val="FF0000"/>
                </a:solidFill>
              </a:rPr>
              <a:t>1+5F</a:t>
            </a:r>
            <a:endParaRPr lang="zh-CN" altLang="en-US" sz="1818" b="1" dirty="0">
              <a:solidFill>
                <a:srgbClr val="FF0000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D961BFD-5881-4F05-9B12-41AC048A1835}"/>
              </a:ext>
            </a:extLst>
          </p:cNvPr>
          <p:cNvSpPr/>
          <p:nvPr/>
        </p:nvSpPr>
        <p:spPr>
          <a:xfrm>
            <a:off x="2697126" y="5590524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18" b="1" dirty="0">
                <a:solidFill>
                  <a:srgbClr val="FF0000"/>
                </a:solidFill>
              </a:rPr>
              <a:t>1+5F</a:t>
            </a:r>
            <a:endParaRPr lang="zh-CN" altLang="en-US" sz="1818" b="1" dirty="0">
              <a:solidFill>
                <a:srgbClr val="FF0000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11EF0D1-D6CE-44B1-B5F7-11E7DB98FA60}"/>
              </a:ext>
            </a:extLst>
          </p:cNvPr>
          <p:cNvSpPr/>
          <p:nvPr/>
        </p:nvSpPr>
        <p:spPr>
          <a:xfrm>
            <a:off x="3899702" y="5589240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18" b="1" dirty="0">
                <a:solidFill>
                  <a:srgbClr val="FF0000"/>
                </a:solidFill>
              </a:rPr>
              <a:t>1+5F</a:t>
            </a:r>
            <a:endParaRPr lang="zh-CN" altLang="en-US" sz="1818" b="1" dirty="0">
              <a:solidFill>
                <a:srgbClr val="FF0000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0F7B63A-2D35-4407-A965-305294D293CE}"/>
              </a:ext>
            </a:extLst>
          </p:cNvPr>
          <p:cNvSpPr/>
          <p:nvPr/>
        </p:nvSpPr>
        <p:spPr>
          <a:xfrm>
            <a:off x="4979822" y="5589240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18" b="1" dirty="0">
                <a:solidFill>
                  <a:srgbClr val="FF0000"/>
                </a:solidFill>
              </a:rPr>
              <a:t>1+5F</a:t>
            </a:r>
            <a:endParaRPr lang="zh-CN" altLang="en-US" sz="1818" b="1" dirty="0">
              <a:solidFill>
                <a:srgbClr val="FF0000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6AD08BF-CD92-4AC7-AC84-7997AA562763}"/>
              </a:ext>
            </a:extLst>
          </p:cNvPr>
          <p:cNvSpPr/>
          <p:nvPr/>
        </p:nvSpPr>
        <p:spPr>
          <a:xfrm>
            <a:off x="1691680" y="5589240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18" b="1" dirty="0">
                <a:solidFill>
                  <a:srgbClr val="FF0000"/>
                </a:solidFill>
              </a:rPr>
              <a:t>1+5F</a:t>
            </a:r>
            <a:endParaRPr lang="zh-CN" altLang="en-US" sz="1818" b="1" dirty="0">
              <a:solidFill>
                <a:srgbClr val="FF0000"/>
              </a:solidFill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8B7C726-EAF5-4C42-9680-D643D2BEB1F0}"/>
              </a:ext>
            </a:extLst>
          </p:cNvPr>
          <p:cNvSpPr/>
          <p:nvPr/>
        </p:nvSpPr>
        <p:spPr>
          <a:xfrm>
            <a:off x="3563888" y="4798436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18" b="1" dirty="0">
                <a:solidFill>
                  <a:srgbClr val="FF0000"/>
                </a:solidFill>
              </a:rPr>
              <a:t>1+5F</a:t>
            </a:r>
            <a:endParaRPr lang="zh-CN" altLang="en-US" sz="1818" b="1" dirty="0">
              <a:solidFill>
                <a:srgbClr val="FF0000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BB217BD-0716-4AEE-A8A8-45A983E5C99C}"/>
              </a:ext>
            </a:extLst>
          </p:cNvPr>
          <p:cNvSpPr/>
          <p:nvPr/>
        </p:nvSpPr>
        <p:spPr>
          <a:xfrm>
            <a:off x="4547774" y="4797152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18" b="1" dirty="0">
                <a:solidFill>
                  <a:srgbClr val="FF0000"/>
                </a:solidFill>
              </a:rPr>
              <a:t>1+5F</a:t>
            </a:r>
            <a:endParaRPr lang="zh-CN" altLang="en-US" sz="1818" b="1" dirty="0">
              <a:solidFill>
                <a:srgbClr val="FF0000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F88783B-9469-4D63-932D-6EDD572351DD}"/>
              </a:ext>
            </a:extLst>
          </p:cNvPr>
          <p:cNvSpPr/>
          <p:nvPr/>
        </p:nvSpPr>
        <p:spPr>
          <a:xfrm>
            <a:off x="5483878" y="4797152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18" b="1" dirty="0">
                <a:solidFill>
                  <a:srgbClr val="FF0000"/>
                </a:solidFill>
              </a:rPr>
              <a:t>1+5F</a:t>
            </a:r>
            <a:endParaRPr lang="zh-CN" altLang="en-US" sz="1818" b="1" dirty="0">
              <a:solidFill>
                <a:srgbClr val="FF0000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B89D280D-E536-4548-ACA2-F1E699B82A14}"/>
              </a:ext>
            </a:extLst>
          </p:cNvPr>
          <p:cNvSpPr/>
          <p:nvPr/>
        </p:nvSpPr>
        <p:spPr>
          <a:xfrm>
            <a:off x="6059942" y="5590524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18" b="1" dirty="0">
                <a:solidFill>
                  <a:srgbClr val="FF0000"/>
                </a:solidFill>
              </a:rPr>
              <a:t>1+5F</a:t>
            </a:r>
            <a:endParaRPr lang="zh-CN" altLang="en-US" sz="1818" b="1" dirty="0">
              <a:solidFill>
                <a:srgbClr val="FF0000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CEB7B3F-125B-46E4-99A5-473304DFE287}"/>
              </a:ext>
            </a:extLst>
          </p:cNvPr>
          <p:cNvSpPr/>
          <p:nvPr/>
        </p:nvSpPr>
        <p:spPr>
          <a:xfrm>
            <a:off x="6563998" y="4509120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18" b="1" dirty="0">
                <a:solidFill>
                  <a:srgbClr val="FF0000"/>
                </a:solidFill>
              </a:rPr>
              <a:t>1+5F</a:t>
            </a:r>
            <a:endParaRPr lang="zh-CN" altLang="en-US" sz="1818" b="1" dirty="0">
              <a:solidFill>
                <a:srgbClr val="FF0000"/>
              </a:solidFill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77C88710-354D-49C5-9DC8-177D1393FD4A}"/>
              </a:ext>
            </a:extLst>
          </p:cNvPr>
          <p:cNvSpPr/>
          <p:nvPr/>
        </p:nvSpPr>
        <p:spPr>
          <a:xfrm>
            <a:off x="4259742" y="3861048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18" b="1" dirty="0">
                <a:solidFill>
                  <a:srgbClr val="FF0000"/>
                </a:solidFill>
              </a:rPr>
              <a:t>1+5F</a:t>
            </a:r>
            <a:endParaRPr lang="zh-CN" altLang="en-US" sz="1818" b="1" dirty="0">
              <a:solidFill>
                <a:srgbClr val="FF0000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22861A0B-07A6-40F4-818B-7CDE5DBA3883}"/>
              </a:ext>
            </a:extLst>
          </p:cNvPr>
          <p:cNvSpPr/>
          <p:nvPr/>
        </p:nvSpPr>
        <p:spPr>
          <a:xfrm>
            <a:off x="5267854" y="3861048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18" b="1" dirty="0">
                <a:solidFill>
                  <a:srgbClr val="FF0000"/>
                </a:solidFill>
              </a:rPr>
              <a:t>1+5F</a:t>
            </a:r>
            <a:endParaRPr lang="zh-CN" altLang="en-US" sz="1818" b="1" dirty="0">
              <a:solidFill>
                <a:srgbClr val="FF0000"/>
              </a:solidFill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DC25FCE-85E7-48C8-B301-3A5B542C4C9C}"/>
              </a:ext>
            </a:extLst>
          </p:cNvPr>
          <p:cNvSpPr/>
          <p:nvPr/>
        </p:nvSpPr>
        <p:spPr>
          <a:xfrm>
            <a:off x="6059942" y="3337670"/>
            <a:ext cx="816314" cy="2147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818" b="1" dirty="0">
                <a:solidFill>
                  <a:srgbClr val="FF0000"/>
                </a:solidFill>
              </a:rPr>
              <a:t>会所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54139FB-12C5-41F9-BBD5-3A9FE8B3A52E}"/>
              </a:ext>
            </a:extLst>
          </p:cNvPr>
          <p:cNvSpPr/>
          <p:nvPr/>
        </p:nvSpPr>
        <p:spPr>
          <a:xfrm>
            <a:off x="625902" y="2564905"/>
            <a:ext cx="78767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b="1" dirty="0">
                <a:solidFill>
                  <a:srgbClr val="FF0000"/>
                </a:solidFill>
              </a:rPr>
              <a:t>2F</a:t>
            </a:r>
            <a:r>
              <a:rPr lang="zh-CN" altLang="en-US" sz="1400" b="1" dirty="0">
                <a:solidFill>
                  <a:srgbClr val="FF0000"/>
                </a:solidFill>
              </a:rPr>
              <a:t>网点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032766A-3BFA-4BAD-815A-9B032FC60769}"/>
              </a:ext>
            </a:extLst>
          </p:cNvPr>
          <p:cNvSpPr/>
          <p:nvPr/>
        </p:nvSpPr>
        <p:spPr>
          <a:xfrm>
            <a:off x="7267709" y="2619046"/>
            <a:ext cx="78767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b="1" dirty="0">
                <a:solidFill>
                  <a:srgbClr val="FF0000"/>
                </a:solidFill>
              </a:rPr>
              <a:t>2F</a:t>
            </a:r>
            <a:r>
              <a:rPr lang="zh-CN" altLang="en-US" sz="1400" b="1" dirty="0">
                <a:solidFill>
                  <a:srgbClr val="FF0000"/>
                </a:solidFill>
              </a:rPr>
              <a:t>网点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A2CDD7F6-67E4-4B92-8D8C-AFD3B6D0A650}"/>
              </a:ext>
            </a:extLst>
          </p:cNvPr>
          <p:cNvSpPr/>
          <p:nvPr/>
        </p:nvSpPr>
        <p:spPr>
          <a:xfrm>
            <a:off x="6949784" y="4833798"/>
            <a:ext cx="335092" cy="8987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b="1" dirty="0">
                <a:solidFill>
                  <a:srgbClr val="FF0000"/>
                </a:solidFill>
              </a:rPr>
              <a:t>2F</a:t>
            </a:r>
            <a:r>
              <a:rPr lang="zh-CN" altLang="en-US" sz="1400" b="1" dirty="0">
                <a:solidFill>
                  <a:srgbClr val="FF0000"/>
                </a:solidFill>
              </a:rPr>
              <a:t>网点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07CCB84-EE30-47BE-A1FB-024771612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036" y="1200456"/>
            <a:ext cx="6416302" cy="4972371"/>
          </a:xfrm>
          <a:prstGeom prst="rect">
            <a:avLst/>
          </a:prstGeom>
        </p:spPr>
      </p:pic>
      <p:sp>
        <p:nvSpPr>
          <p:cNvPr id="10" name="AutoShape 6">
            <a:extLst>
              <a:ext uri="{FF2B5EF4-FFF2-40B4-BE49-F238E27FC236}">
                <a16:creationId xmlns:a16="http://schemas.microsoft.com/office/drawing/2014/main" id="{06004771-EC36-4134-B903-4B55A7CF6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991" y="4233722"/>
            <a:ext cx="729557" cy="249120"/>
          </a:xfrm>
          <a:prstGeom prst="wedgeRectCallout">
            <a:avLst>
              <a:gd name="adj1" fmla="val -98726"/>
              <a:gd name="adj2" fmla="val 186474"/>
            </a:avLst>
          </a:prstGeom>
          <a:solidFill>
            <a:srgbClr val="FF0000"/>
          </a:solidFill>
          <a:ln w="9525">
            <a:noFill/>
            <a:miter lim="800000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42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本地块</a:t>
            </a:r>
          </a:p>
        </p:txBody>
      </p:sp>
      <p:pic>
        <p:nvPicPr>
          <p:cNvPr id="11" name="Picture 8" descr="闪光">
            <a:extLst>
              <a:ext uri="{FF2B5EF4-FFF2-40B4-BE49-F238E27FC236}">
                <a16:creationId xmlns:a16="http://schemas.microsoft.com/office/drawing/2014/main" id="{31F9ACD0-A417-44BA-A76F-715302F6195A}"/>
              </a:ext>
            </a:extLst>
          </p:cNvPr>
          <p:cNvPicPr preferRelativeResize="0"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5439" y="4689696"/>
            <a:ext cx="212625" cy="17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正五边形 29">
            <a:extLst>
              <a:ext uri="{FF2B5EF4-FFF2-40B4-BE49-F238E27FC236}">
                <a16:creationId xmlns:a16="http://schemas.microsoft.com/office/drawing/2014/main" id="{AA4DC2E9-5F63-46A8-B00B-C79682B00334}"/>
              </a:ext>
            </a:extLst>
          </p:cNvPr>
          <p:cNvSpPr/>
          <p:nvPr/>
        </p:nvSpPr>
        <p:spPr>
          <a:xfrm>
            <a:off x="6364240" y="2277500"/>
            <a:ext cx="110264" cy="94512"/>
          </a:xfrm>
          <a:prstGeom prst="pentagon">
            <a:avLst/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125" noProof="1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5AF928E-C91B-494A-928F-7BC99BDF328F}"/>
              </a:ext>
            </a:extLst>
          </p:cNvPr>
          <p:cNvCxnSpPr>
            <a:cxnSpLocks/>
            <a:stCxn id="28" idx="1"/>
            <a:endCxn id="12" idx="0"/>
          </p:cNvCxnSpPr>
          <p:nvPr/>
        </p:nvCxnSpPr>
        <p:spPr>
          <a:xfrm flipH="1">
            <a:off x="6419372" y="2168805"/>
            <a:ext cx="594872" cy="108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1BDF5A7-0184-4B42-A0F3-95F03468A1B2}"/>
              </a:ext>
            </a:extLst>
          </p:cNvPr>
          <p:cNvCxnSpPr>
            <a:cxnSpLocks/>
            <a:stCxn id="30" idx="3"/>
            <a:endCxn id="15" idx="2"/>
          </p:cNvCxnSpPr>
          <p:nvPr/>
        </p:nvCxnSpPr>
        <p:spPr>
          <a:xfrm>
            <a:off x="2117699" y="2477469"/>
            <a:ext cx="2130062" cy="323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五边形 8">
            <a:extLst>
              <a:ext uri="{FF2B5EF4-FFF2-40B4-BE49-F238E27FC236}">
                <a16:creationId xmlns:a16="http://schemas.microsoft.com/office/drawing/2014/main" id="{78DDACEB-18F2-428A-9494-F0D1F8DB08FC}"/>
              </a:ext>
            </a:extLst>
          </p:cNvPr>
          <p:cNvSpPr/>
          <p:nvPr/>
        </p:nvSpPr>
        <p:spPr>
          <a:xfrm>
            <a:off x="4226702" y="2706372"/>
            <a:ext cx="110264" cy="94512"/>
          </a:xfrm>
          <a:prstGeom prst="pentagon">
            <a:avLst/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125" noProof="1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2984D902-4F91-4A69-B840-B855A7FAEC30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1942448" y="4611706"/>
            <a:ext cx="3245124" cy="11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五边形 33">
            <a:extLst>
              <a:ext uri="{FF2B5EF4-FFF2-40B4-BE49-F238E27FC236}">
                <a16:creationId xmlns:a16="http://schemas.microsoft.com/office/drawing/2014/main" id="{6F5F057B-8126-4AE1-8879-21D8F386A402}"/>
              </a:ext>
            </a:extLst>
          </p:cNvPr>
          <p:cNvSpPr/>
          <p:nvPr/>
        </p:nvSpPr>
        <p:spPr>
          <a:xfrm>
            <a:off x="5187572" y="4575606"/>
            <a:ext cx="110264" cy="94512"/>
          </a:xfrm>
          <a:prstGeom prst="pentagon">
            <a:avLst/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125" noProof="1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3719718-21FB-467D-B602-62C96458AFF0}"/>
              </a:ext>
            </a:extLst>
          </p:cNvPr>
          <p:cNvCxnSpPr>
            <a:cxnSpLocks/>
            <a:stCxn id="31" idx="4"/>
          </p:cNvCxnSpPr>
          <p:nvPr/>
        </p:nvCxnSpPr>
        <p:spPr>
          <a:xfrm flipH="1" flipV="1">
            <a:off x="5828153" y="3487220"/>
            <a:ext cx="1178440" cy="625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五边形 23">
            <a:extLst>
              <a:ext uri="{FF2B5EF4-FFF2-40B4-BE49-F238E27FC236}">
                <a16:creationId xmlns:a16="http://schemas.microsoft.com/office/drawing/2014/main" id="{715F07B6-A3D1-4D44-96D7-CC546E9569ED}"/>
              </a:ext>
            </a:extLst>
          </p:cNvPr>
          <p:cNvSpPr/>
          <p:nvPr/>
        </p:nvSpPr>
        <p:spPr>
          <a:xfrm>
            <a:off x="5717888" y="3392708"/>
            <a:ext cx="110264" cy="94512"/>
          </a:xfrm>
          <a:prstGeom prst="pentagon">
            <a:avLst/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125" noProof="1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C282C40-54BD-4A88-A3CD-003DBF05553C}"/>
              </a:ext>
            </a:extLst>
          </p:cNvPr>
          <p:cNvSpPr/>
          <p:nvPr/>
        </p:nvSpPr>
        <p:spPr>
          <a:xfrm>
            <a:off x="72083" y="56818"/>
            <a:ext cx="804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房地价图</a:t>
            </a:r>
            <a:r>
              <a:rPr lang="en-US" altLang="zh-CN" sz="2400" b="1" dirty="0">
                <a:solidFill>
                  <a:srgbClr val="FF0000"/>
                </a:solidFill>
                <a:cs typeface="+mn-ea"/>
                <a:sym typeface="+mn-lt"/>
              </a:rPr>
              <a:t>】</a:t>
            </a:r>
            <a:endParaRPr lang="zh-CN" altLang="en-US" sz="2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FB249F9-1C51-4C3F-95D1-47CFDB4C3634}"/>
              </a:ext>
            </a:extLst>
          </p:cNvPr>
          <p:cNvSpPr txBox="1"/>
          <p:nvPr/>
        </p:nvSpPr>
        <p:spPr>
          <a:xfrm>
            <a:off x="2954861" y="5747470"/>
            <a:ext cx="1152128" cy="338554"/>
          </a:xfrm>
          <a:prstGeom prst="rect">
            <a:avLst/>
          </a:prstGeom>
          <a:solidFill>
            <a:srgbClr val="B748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在售项目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40A043D-7289-4E81-8441-176D79133024}"/>
              </a:ext>
            </a:extLst>
          </p:cNvPr>
          <p:cNvSpPr txBox="1"/>
          <p:nvPr/>
        </p:nvSpPr>
        <p:spPr>
          <a:xfrm>
            <a:off x="4523292" y="5741452"/>
            <a:ext cx="1152128" cy="338554"/>
          </a:xfrm>
          <a:prstGeom prst="rect">
            <a:avLst/>
          </a:prstGeom>
          <a:solidFill>
            <a:srgbClr val="C1A3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二手项目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206AB19-C523-4DE4-8214-638482A7E65C}"/>
              </a:ext>
            </a:extLst>
          </p:cNvPr>
          <p:cNvSpPr txBox="1"/>
          <p:nvPr/>
        </p:nvSpPr>
        <p:spPr>
          <a:xfrm>
            <a:off x="6114726" y="5745997"/>
            <a:ext cx="1152128" cy="338554"/>
          </a:xfrm>
          <a:prstGeom prst="rect">
            <a:avLst/>
          </a:prstGeom>
          <a:solidFill>
            <a:srgbClr val="48986A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未开项目</a:t>
            </a:r>
          </a:p>
        </p:txBody>
      </p:sp>
      <p:sp>
        <p:nvSpPr>
          <p:cNvPr id="24" name="正五边形 33">
            <a:extLst>
              <a:ext uri="{FF2B5EF4-FFF2-40B4-BE49-F238E27FC236}">
                <a16:creationId xmlns:a16="http://schemas.microsoft.com/office/drawing/2014/main" id="{8D928593-C5CC-43C2-9209-5080EAC0C0DC}"/>
              </a:ext>
            </a:extLst>
          </p:cNvPr>
          <p:cNvSpPr/>
          <p:nvPr/>
        </p:nvSpPr>
        <p:spPr>
          <a:xfrm>
            <a:off x="6226738" y="2070989"/>
            <a:ext cx="110264" cy="94512"/>
          </a:xfrm>
          <a:prstGeom prst="pentagon">
            <a:avLst/>
          </a:prstGeom>
          <a:solidFill>
            <a:schemeClr val="accent3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125" noProof="1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C606F94-1181-4709-A320-18D2746DFDC0}"/>
              </a:ext>
            </a:extLst>
          </p:cNvPr>
          <p:cNvSpPr/>
          <p:nvPr/>
        </p:nvSpPr>
        <p:spPr>
          <a:xfrm>
            <a:off x="1853829" y="132632"/>
            <a:ext cx="641630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板块内地价水平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3000-5900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元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㎡，高层毛坯均价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9000-11000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元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㎡ ，洋房毛坯均价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10500-13500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元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㎡洋房溢价系数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1.17-1.23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zh-CN" altLang="en-US" sz="1400" dirty="0"/>
          </a:p>
        </p:txBody>
      </p:sp>
      <p:sp>
        <p:nvSpPr>
          <p:cNvPr id="28" name="矩形标注 38">
            <a:extLst>
              <a:ext uri="{FF2B5EF4-FFF2-40B4-BE49-F238E27FC236}">
                <a16:creationId xmlns:a16="http://schemas.microsoft.com/office/drawing/2014/main" id="{DE612DA9-062B-46A6-A2F6-9E93CF87E968}"/>
              </a:ext>
            </a:extLst>
          </p:cNvPr>
          <p:cNvSpPr/>
          <p:nvPr/>
        </p:nvSpPr>
        <p:spPr>
          <a:xfrm>
            <a:off x="7014244" y="1259691"/>
            <a:ext cx="1950244" cy="1818227"/>
          </a:xfrm>
          <a:prstGeom prst="wedgeRectCallout">
            <a:avLst>
              <a:gd name="adj1" fmla="val -50092"/>
              <a:gd name="adj2" fmla="val -9603"/>
            </a:avLst>
          </a:prstGeom>
          <a:solidFill>
            <a:srgbClr val="C0000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竞品：招商·曦城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土地成交：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2018.4</a:t>
            </a:r>
            <a:endParaRPr lang="en-US" altLang="zh-CN" sz="1065" b="1" kern="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用地面积：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6.5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万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㎡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楼面价：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5900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元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/m2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容积率：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≤2</a:t>
            </a:r>
            <a:endParaRPr lang="en-US" altLang="zh-CN" sz="1065" b="1" kern="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最新开盘时间：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2019.9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存量：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1.5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万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m2</a:t>
            </a:r>
            <a:endParaRPr lang="en-US" altLang="zh-CN" sz="1065" b="1" kern="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新品售价：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高层（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32F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）：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11000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（精装）</a:t>
            </a:r>
            <a:endParaRPr lang="en-US" altLang="zh-CN" sz="1065" b="1" kern="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叠拼（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6F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）：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15000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（清水）</a:t>
            </a:r>
            <a:endParaRPr lang="en-US" altLang="zh-CN" sz="1065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9" name="矩形标注 4">
            <a:extLst>
              <a:ext uri="{FF2B5EF4-FFF2-40B4-BE49-F238E27FC236}">
                <a16:creationId xmlns:a16="http://schemas.microsoft.com/office/drawing/2014/main" id="{78EB82D1-BAC6-4B5F-9C88-0A71D5CCE339}"/>
              </a:ext>
            </a:extLst>
          </p:cNvPr>
          <p:cNvSpPr/>
          <p:nvPr/>
        </p:nvSpPr>
        <p:spPr>
          <a:xfrm>
            <a:off x="167455" y="3691495"/>
            <a:ext cx="1950244" cy="1892487"/>
          </a:xfrm>
          <a:prstGeom prst="wedgeRectCallout">
            <a:avLst>
              <a:gd name="adj1" fmla="val -46035"/>
              <a:gd name="adj2" fmla="val -26139"/>
            </a:avLst>
          </a:prstGeom>
          <a:solidFill>
            <a:srgbClr val="C0000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竞品：</a:t>
            </a:r>
            <a:r>
              <a:rPr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雅居乐·华宇·雅华香颂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公馆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土地成交：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2019.3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用地面积：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万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楼面价：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3000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元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/m2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容积率：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≤1.7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最新开盘时间：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2019.12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存量：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万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m2</a:t>
            </a:r>
            <a:endParaRPr lang="en-US" altLang="zh-CN" sz="1065" b="1" kern="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新品售价：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小高（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18F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）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8500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（清水）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洋房（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7F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）：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10500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（清水）</a:t>
            </a:r>
            <a:endParaRPr lang="en-US" altLang="zh-CN" sz="1065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0" name="矩形标注 6">
            <a:extLst>
              <a:ext uri="{FF2B5EF4-FFF2-40B4-BE49-F238E27FC236}">
                <a16:creationId xmlns:a16="http://schemas.microsoft.com/office/drawing/2014/main" id="{B6535CC5-0FD1-4690-B69D-FF5F3BA699D5}"/>
              </a:ext>
            </a:extLst>
          </p:cNvPr>
          <p:cNvSpPr/>
          <p:nvPr/>
        </p:nvSpPr>
        <p:spPr>
          <a:xfrm>
            <a:off x="167455" y="1561979"/>
            <a:ext cx="1950244" cy="1830979"/>
          </a:xfrm>
          <a:prstGeom prst="wedgeRectCallout">
            <a:avLst>
              <a:gd name="adj1" fmla="val -50092"/>
              <a:gd name="adj2" fmla="val -9603"/>
            </a:avLst>
          </a:prstGeom>
          <a:solidFill>
            <a:srgbClr val="C0000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竞品：金科中南</a:t>
            </a:r>
            <a:r>
              <a:rPr lang="zh-CN" altLang="en-US" sz="1065" b="1" kern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·集美尚景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土地成交：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2018.4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用地面积：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万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㎡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楼面价：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4900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元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/m2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defTabSz="8102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容积率：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≤1.6</a:t>
            </a:r>
            <a:endParaRPr lang="en-US" altLang="zh-CN" sz="1065" b="1" kern="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defTabSz="8102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最新开盘时间：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2019.10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defTabSz="81026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存量：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万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m2</a:t>
            </a:r>
            <a:endParaRPr lang="en-US" altLang="zh-CN" sz="1065" b="1" kern="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新品售价：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高层（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31F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）：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8800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（清水售罄）</a:t>
            </a:r>
            <a:endParaRPr lang="en-US" altLang="zh-CN" sz="1065" b="1" kern="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洋房（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7F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）：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10000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（清水）</a:t>
            </a:r>
            <a:endParaRPr lang="zh-CN" altLang="en-US" sz="106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标注 18">
            <a:extLst>
              <a:ext uri="{FF2B5EF4-FFF2-40B4-BE49-F238E27FC236}">
                <a16:creationId xmlns:a16="http://schemas.microsoft.com/office/drawing/2014/main" id="{5C1DD4B5-32F8-4AA7-88C9-291DE62E6A6F}"/>
              </a:ext>
            </a:extLst>
          </p:cNvPr>
          <p:cNvSpPr/>
          <p:nvPr/>
        </p:nvSpPr>
        <p:spPr>
          <a:xfrm>
            <a:off x="7008215" y="3487470"/>
            <a:ext cx="1762570" cy="1548000"/>
          </a:xfrm>
          <a:prstGeom prst="wedgeRectCallout">
            <a:avLst>
              <a:gd name="adj1" fmla="val -50092"/>
              <a:gd name="adj2" fmla="val -9603"/>
            </a:avLst>
          </a:prstGeom>
          <a:solidFill>
            <a:srgbClr val="00B050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竞品：阳光城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土地成交：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2019.4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楼面价：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5600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元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/m2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用地面积：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万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㎡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容积率：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≤1.7</a:t>
            </a:r>
            <a:endParaRPr lang="en-US" altLang="zh-CN" sz="1065" b="1" kern="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最新开盘时间：未开盘</a:t>
            </a:r>
            <a:endParaRPr lang="en-US" altLang="zh-CN" sz="1065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预计售价：</a:t>
            </a:r>
            <a:endParaRPr lang="en-US" altLang="zh-CN" sz="1065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高层：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11000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（清水）</a:t>
            </a:r>
            <a:endParaRPr lang="en-US" altLang="zh-CN" sz="1065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洋房：</a:t>
            </a:r>
            <a:r>
              <a:rPr lang="en-US" altLang="zh-CN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13500</a:t>
            </a:r>
            <a:r>
              <a:rPr lang="zh-CN" altLang="en-US" sz="1065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（清水）</a:t>
            </a:r>
            <a:endParaRPr lang="zh-CN" altLang="en-US" sz="1065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2" name="圆角矩形标注 51">
            <a:extLst>
              <a:ext uri="{FF2B5EF4-FFF2-40B4-BE49-F238E27FC236}">
                <a16:creationId xmlns:a16="http://schemas.microsoft.com/office/drawing/2014/main" id="{F3586A54-7EC3-43A2-895C-488AF3650D4F}"/>
              </a:ext>
            </a:extLst>
          </p:cNvPr>
          <p:cNvSpPr/>
          <p:nvPr/>
        </p:nvSpPr>
        <p:spPr>
          <a:xfrm>
            <a:off x="3452927" y="849624"/>
            <a:ext cx="2331881" cy="1214371"/>
          </a:xfrm>
          <a:prstGeom prst="wedgeRoundRectCallout">
            <a:avLst>
              <a:gd name="adj1" fmla="val 71086"/>
              <a:gd name="adj2" fmla="val 55702"/>
              <a:gd name="adj3" fmla="val 16667"/>
            </a:avLst>
          </a:prstGeom>
          <a:solidFill>
            <a:srgbClr val="C1A34B">
              <a:alpha val="80000"/>
            </a:srgbClr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lIns="0" tIns="0" rIns="0" bIns="0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b="1" kern="0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美的时代城  </a:t>
            </a:r>
            <a:r>
              <a:rPr kumimoji="0" lang="zh-CN" altLang="zh-CN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成交：</a:t>
            </a:r>
            <a:r>
              <a:rPr kumimoji="0" lang="en-US" altLang="zh-CN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2016.8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用地面积：</a:t>
            </a:r>
            <a:r>
              <a:rPr kumimoji="0" lang="en-US" altLang="zh-CN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10.4</a:t>
            </a:r>
            <a:r>
              <a:rPr kumimoji="0" lang="zh-CN" altLang="en-US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万</a:t>
            </a:r>
            <a:r>
              <a:rPr kumimoji="0" lang="en-US" altLang="zh-CN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㎡</a:t>
            </a:r>
            <a:r>
              <a:rPr kumimoji="0" lang="zh-CN" altLang="en-US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；容积率：</a:t>
            </a:r>
            <a:r>
              <a:rPr kumimoji="0" lang="en-US" altLang="zh-CN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≤</a:t>
            </a:r>
            <a:r>
              <a:rPr lang="en-US" altLang="zh-CN" sz="1000" b="1" kern="0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2.0</a:t>
            </a:r>
            <a:endParaRPr kumimoji="0" lang="en-US" altLang="zh-CN" sz="1000" b="1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楼面价：</a:t>
            </a:r>
            <a:r>
              <a:rPr lang="en-US" altLang="zh-CN" sz="1000" b="1" kern="0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2600</a:t>
            </a:r>
            <a:r>
              <a:rPr kumimoji="0" lang="zh-CN" altLang="en-US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元</a:t>
            </a:r>
            <a:r>
              <a:rPr kumimoji="0" lang="en-US" altLang="zh-CN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/㎡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开盘时间：</a:t>
            </a:r>
            <a:r>
              <a:rPr kumimoji="0" lang="en-US" altLang="zh-CN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2017.5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b="1" kern="0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二手房均</a:t>
            </a:r>
            <a:r>
              <a:rPr kumimoji="0" lang="zh-CN" altLang="en-US" sz="10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价</a:t>
            </a:r>
            <a:r>
              <a:rPr lang="zh-CN" altLang="en-US" sz="1000" b="1" kern="0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</a:t>
            </a:r>
            <a:endParaRPr lang="en-US" altLang="zh-CN" sz="1000" b="1" kern="0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b="1" kern="0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高层：</a:t>
            </a:r>
            <a:r>
              <a:rPr lang="en-US" altLang="zh-CN" sz="1000" b="1" kern="0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9500-10000</a:t>
            </a:r>
            <a:r>
              <a:rPr lang="zh-CN" altLang="en-US" sz="1000" b="1" kern="0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</a:t>
            </a:r>
            <a:r>
              <a:rPr lang="en-US" altLang="zh-CN" sz="1000" b="1" kern="0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</a:t>
            </a:r>
            <a:r>
              <a:rPr lang="zh-CN" altLang="en-US" sz="1000" b="1" kern="0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㎡（清水）</a:t>
            </a:r>
            <a:endParaRPr lang="en-US" altLang="zh-CN" sz="1000" b="1" kern="0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b="1" kern="0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洋房：</a:t>
            </a:r>
            <a:r>
              <a:rPr lang="en-US" altLang="zh-CN" sz="1000" b="1" kern="0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11500-12500</a:t>
            </a:r>
            <a:r>
              <a:rPr lang="zh-CN" altLang="en-US" sz="1000" b="1" kern="0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元</a:t>
            </a:r>
            <a:r>
              <a:rPr lang="en-US" altLang="zh-CN" sz="1000" b="1" kern="0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/</a:t>
            </a:r>
            <a:r>
              <a:rPr lang="zh-CN" altLang="en-US" sz="1000" b="1" kern="0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㎡（清水）</a:t>
            </a:r>
            <a:endParaRPr lang="en-US" altLang="zh-CN" sz="1000" b="1" kern="0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b="1" kern="0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b="1" kern="0" noProof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8156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624</Words>
  <Application>Microsoft Office PowerPoint</Application>
  <PresentationFormat>全屏显示(4:3)</PresentationFormat>
  <Paragraphs>103</Paragraphs>
  <Slides>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等线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李宗霖</cp:lastModifiedBy>
  <cp:revision>20</cp:revision>
  <dcterms:created xsi:type="dcterms:W3CDTF">2020-06-05T02:19:31Z</dcterms:created>
  <dcterms:modified xsi:type="dcterms:W3CDTF">2020-07-18T07:01:12Z</dcterms:modified>
</cp:coreProperties>
</file>