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7" r:id="rId3"/>
    <p:sldId id="282" r:id="rId4"/>
    <p:sldId id="354" r:id="rId5"/>
    <p:sldId id="355" r:id="rId6"/>
    <p:sldId id="360" r:id="rId7"/>
    <p:sldId id="297" r:id="rId8"/>
    <p:sldId id="362" r:id="rId9"/>
    <p:sldId id="350" r:id="rId10"/>
    <p:sldId id="364" r:id="rId11"/>
    <p:sldId id="311" r:id="rId12"/>
    <p:sldId id="279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098" y="-570"/>
      </p:cViewPr>
      <p:guideLst>
        <p:guide orient="horz" pos="2134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7"/>
          <a:stretch>
            <a:fillRect/>
          </a:stretch>
        </p:blipFill>
        <p:spPr bwMode="auto">
          <a:xfrm>
            <a:off x="0" y="5395913"/>
            <a:ext cx="1219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309880" y="1933575"/>
            <a:ext cx="1159573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杭州育峰园置业有限公司</a:t>
            </a:r>
            <a:br>
              <a:rPr lang="zh-CN" altLang="en-US" sz="4800" b="1">
                <a:solidFill>
                  <a:schemeClr val="tx1"/>
                </a:solidFill>
                <a:sym typeface="+mn-ea"/>
              </a:rPr>
            </a:br>
            <a:r>
              <a:rPr lang="zh-CN" altLang="en-US" sz="4800" b="1">
                <a:solidFill>
                  <a:schemeClr val="tx1"/>
                </a:solidFill>
                <a:sym typeface="+mn-ea"/>
              </a:rPr>
              <a:t>项目</a:t>
            </a:r>
            <a:r>
              <a:rPr lang="zh-CN" altLang="en-US" sz="4800" b="1">
                <a:solidFill>
                  <a:schemeClr val="tx1"/>
                </a:solidFill>
                <a:sym typeface="+mn-ea"/>
              </a:rPr>
              <a:t>投资可研</a:t>
            </a:r>
            <a:r>
              <a:rPr lang="zh-CN" altLang="en-US" sz="4800" b="1" smtClean="0">
                <a:solidFill>
                  <a:schemeClr val="tx1"/>
                </a:solidFill>
                <a:sym typeface="+mn-ea"/>
              </a:rPr>
              <a:t>报告</a:t>
            </a:r>
            <a:endParaRPr lang="zh-CN" altLang="en-US" sz="4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390" name="矩形 9"/>
          <p:cNvSpPr>
            <a:spLocks noChangeArrowheads="1"/>
          </p:cNvSpPr>
          <p:nvPr/>
        </p:nvSpPr>
        <p:spPr bwMode="auto">
          <a:xfrm>
            <a:off x="2812733" y="3389630"/>
            <a:ext cx="6516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Proposal for cooperation</a:t>
            </a:r>
            <a:endParaRPr 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7933" y="5139268"/>
            <a:ext cx="1576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二 </a:t>
            </a:r>
            <a:r>
              <a:rPr lang="en-US" altLang="zh-CN" b="1" dirty="0" smtClean="0"/>
              <a:t>0 </a:t>
            </a:r>
            <a:r>
              <a:rPr lang="zh-CN" altLang="en-US" b="1" dirty="0" smtClean="0"/>
              <a:t>二年三月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8715" y="1591945"/>
            <a:ext cx="384175" cy="3031490"/>
          </a:xfrm>
        </p:spPr>
        <p:txBody>
          <a:bodyPr>
            <a:normAutofit fontScale="90000"/>
          </a:bodyPr>
          <a:lstStyle/>
          <a:p>
            <a:r>
              <a:rPr lang="zh-CN" altLang="en-US" sz="3200" dirty="0"/>
              <a:t>附</a:t>
            </a:r>
            <a:br>
              <a:rPr lang="zh-CN" altLang="en-US" sz="3200" dirty="0"/>
            </a:br>
            <a:r>
              <a:rPr lang="zh-CN" altLang="en-US" sz="3200" dirty="0"/>
              <a:t>：</a:t>
            </a:r>
            <a:br>
              <a:rPr lang="zh-CN" altLang="en-US" sz="3200" dirty="0"/>
            </a:br>
            <a:br>
              <a:rPr lang="zh-CN" altLang="en-US" sz="3200" dirty="0"/>
            </a:br>
            <a:r>
              <a:rPr lang="zh-CN" altLang="en-US" sz="3200" dirty="0"/>
              <a:t>平</a:t>
            </a:r>
            <a:br>
              <a:rPr lang="zh-CN" altLang="en-US" sz="3200" dirty="0"/>
            </a:br>
            <a:r>
              <a:rPr lang="zh-CN" altLang="en-US" sz="3200" dirty="0"/>
              <a:t>面</a:t>
            </a:r>
            <a:br>
              <a:rPr lang="zh-CN" altLang="en-US" sz="3200" dirty="0"/>
            </a:br>
            <a:r>
              <a:rPr lang="zh-CN" altLang="en-US" sz="3200" dirty="0"/>
              <a:t>规</a:t>
            </a:r>
            <a:br>
              <a:rPr lang="zh-CN" altLang="en-US" sz="3200" dirty="0"/>
            </a:br>
            <a:r>
              <a:rPr lang="zh-CN" altLang="en-US" sz="3200" dirty="0"/>
              <a:t>划</a:t>
            </a:r>
            <a:br>
              <a:rPr lang="zh-CN" altLang="en-US" sz="3200" dirty="0"/>
            </a:br>
            <a:r>
              <a:rPr lang="zh-CN" altLang="en-US" sz="3200" dirty="0"/>
              <a:t>方</a:t>
            </a:r>
            <a:br>
              <a:rPr lang="zh-CN" altLang="en-US" sz="3200" dirty="0"/>
            </a:br>
            <a:r>
              <a:rPr lang="zh-CN" altLang="en-US" sz="3200" dirty="0"/>
              <a:t>案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39890" y="582295"/>
            <a:ext cx="3535680" cy="5693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79395" y="582295"/>
            <a:ext cx="3547110" cy="569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7"/>
          <a:stretch>
            <a:fillRect/>
          </a:stretch>
        </p:blipFill>
        <p:spPr bwMode="auto">
          <a:xfrm>
            <a:off x="0" y="5395913"/>
            <a:ext cx="1219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文本框 8"/>
          <p:cNvSpPr txBox="1">
            <a:spLocks noChangeArrowheads="1"/>
          </p:cNvSpPr>
          <p:nvPr/>
        </p:nvSpPr>
        <p:spPr bwMode="auto">
          <a:xfrm>
            <a:off x="2615247" y="2401836"/>
            <a:ext cx="6962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  <a:endParaRPr lang="zh-CN" altLang="en-US" sz="66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09553" y="700732"/>
            <a:ext cx="8290148" cy="5539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4000" b="1" dirty="0" smtClean="0">
                <a:sym typeface="+mn-ea"/>
              </a:rPr>
              <a:t>目  录</a:t>
            </a:r>
            <a:endParaRPr lang="en-US" altLang="zh-CN" sz="4000" b="1" dirty="0" smtClean="0">
              <a:sym typeface="+mn-ea"/>
            </a:endParaRPr>
          </a:p>
          <a:p>
            <a:pPr marL="0" indent="0" algn="l">
              <a:buNone/>
            </a:pPr>
            <a:endParaRPr lang="zh-CN" altLang="en-US" b="1" dirty="0">
              <a:sym typeface="+mn-ea"/>
            </a:endParaRPr>
          </a:p>
          <a:p>
            <a:pPr marL="0" indent="0" algn="l">
              <a:buNone/>
            </a:pPr>
            <a:r>
              <a:rPr lang="zh-CN" altLang="en-US" sz="2000" b="1" dirty="0" smtClean="0">
                <a:sym typeface="+mn-ea"/>
              </a:rPr>
              <a:t>一、项目概况</a:t>
            </a:r>
            <a:endParaRPr lang="zh-CN" altLang="en-US" sz="2000" dirty="0"/>
          </a:p>
          <a:p>
            <a:pPr marL="0" indent="0" algn="l">
              <a:buNone/>
            </a:pP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b="1" dirty="0" smtClean="0">
                <a:sym typeface="+mn-ea"/>
              </a:rPr>
              <a:t>二、投资资金</a:t>
            </a:r>
            <a:endParaRPr lang="zh-CN" altLang="en-US" sz="2000" dirty="0"/>
          </a:p>
          <a:p>
            <a:pPr marL="0" indent="0" algn="l">
              <a:buNone/>
            </a:pP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b="1" dirty="0" smtClean="0">
                <a:sym typeface="+mn-ea"/>
              </a:rPr>
              <a:t>三、销售</a:t>
            </a:r>
            <a:r>
              <a:rPr lang="zh-CN" altLang="en-US" sz="2000" b="1" dirty="0" smtClean="0">
                <a:sym typeface="+mn-ea"/>
              </a:rPr>
              <a:t>测算</a:t>
            </a:r>
            <a:endParaRPr lang="en-US" altLang="zh-CN" sz="2000" b="1" dirty="0" smtClean="0">
              <a:sym typeface="+mn-ea"/>
            </a:endParaRPr>
          </a:p>
          <a:p>
            <a:pPr marL="0" indent="0" algn="l">
              <a:buNone/>
            </a:pPr>
            <a:endParaRPr lang="en-US" altLang="zh-CN" sz="2000" b="1" dirty="0" smtClean="0">
              <a:sym typeface="+mn-ea"/>
            </a:endParaRPr>
          </a:p>
          <a:p>
            <a:r>
              <a:rPr lang="zh-CN" altLang="en-US" sz="2000" b="1" dirty="0" smtClean="0">
                <a:sym typeface="+mn-ea"/>
              </a:rPr>
              <a:t>四、成本</a:t>
            </a:r>
            <a:r>
              <a:rPr lang="zh-CN" altLang="en-US" sz="2000" b="1" dirty="0" smtClean="0">
                <a:sym typeface="+mn-ea"/>
              </a:rPr>
              <a:t>测算</a:t>
            </a:r>
            <a:endParaRPr lang="zh-CN" altLang="en-US" sz="2000" dirty="0"/>
          </a:p>
          <a:p>
            <a:pPr marL="0" indent="0" algn="l">
              <a:buNone/>
            </a:pPr>
            <a:endParaRPr lang="zh-CN" altLang="en-US" sz="2000" dirty="0"/>
          </a:p>
          <a:p>
            <a:r>
              <a:rPr lang="zh-CN" altLang="en-US" sz="2000" b="1" dirty="0" smtClean="0">
                <a:sym typeface="+mn-ea"/>
              </a:rPr>
              <a:t>五、利润测算</a:t>
            </a:r>
            <a:endParaRPr lang="zh-CN" altLang="en-US" sz="2000" dirty="0"/>
          </a:p>
          <a:p>
            <a:pPr marL="0" indent="0" algn="l">
              <a:buNone/>
            </a:pPr>
            <a:endParaRPr lang="zh-CN" altLang="en-US" sz="2000" dirty="0"/>
          </a:p>
          <a:p>
            <a:pPr marL="0" indent="0" algn="l">
              <a:buNone/>
            </a:pPr>
            <a:r>
              <a:rPr lang="zh-CN" altLang="en-US" sz="2000" b="1" dirty="0" smtClean="0">
                <a:sym typeface="+mn-ea"/>
              </a:rPr>
              <a:t>六、进度计划</a:t>
            </a:r>
            <a:endParaRPr lang="en-US" altLang="zh-CN" sz="2000" b="1" dirty="0" smtClean="0">
              <a:sym typeface="+mn-ea"/>
            </a:endParaRPr>
          </a:p>
          <a:p>
            <a:pPr marL="0" indent="0" algn="l">
              <a:buNone/>
            </a:pPr>
            <a:endParaRPr lang="en-US" altLang="zh-CN" sz="2000" b="1" dirty="0" smtClean="0">
              <a:sym typeface="+mn-ea"/>
            </a:endParaRPr>
          </a:p>
          <a:p>
            <a:pPr marL="0" indent="0" algn="l">
              <a:buNone/>
            </a:pPr>
            <a:r>
              <a:rPr lang="zh-CN" altLang="en-US" sz="2000" b="1" dirty="0" smtClean="0">
                <a:sym typeface="+mn-ea"/>
              </a:rPr>
              <a:t>七、资金回笼</a:t>
            </a:r>
            <a:r>
              <a:rPr lang="zh-CN" altLang="en-US" sz="2000" b="1" dirty="0" smtClean="0">
                <a:sym typeface="+mn-ea"/>
              </a:rPr>
              <a:t>计划</a:t>
            </a:r>
            <a:endParaRPr lang="zh-CN" altLang="en-US" sz="2000" b="1" dirty="0"/>
          </a:p>
          <a:p>
            <a:pPr marL="0" indent="0" algn="l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84248" y="48611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76350" y="598149"/>
            <a:ext cx="35279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一、项目概况</a:t>
            </a:r>
            <a:endParaRPr lang="zh-CN" altLang="en-US" sz="36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1362075"/>
            <a:ext cx="4152900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84248" y="48611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4450" y="598149"/>
            <a:ext cx="34898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二、投资资金</a:t>
            </a:r>
            <a:endParaRPr lang="zh-CN" altLang="en-US" sz="36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87354" y="2043501"/>
          <a:ext cx="1023175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373"/>
                <a:gridCol w="1089918"/>
                <a:gridCol w="2638425"/>
                <a:gridCol w="1696085"/>
                <a:gridCol w="347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年度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月度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进度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资金额度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r>
                        <a:rPr lang="en-US" altLang="zh-CN" sz="2400" b="1" dirty="0" smtClean="0"/>
                        <a:t>2020</a:t>
                      </a:r>
                      <a:r>
                        <a:rPr lang="zh-CN" altLang="en-US" sz="2400" b="1" dirty="0" smtClean="0"/>
                        <a:t>年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/>
                        <a:t>1</a:t>
                      </a:r>
                      <a:r>
                        <a:rPr lang="zh-CN" altLang="en-US" sz="1600" b="0" dirty="0" smtClean="0"/>
                        <a:t>月</a:t>
                      </a:r>
                      <a:endParaRPr lang="zh-CN" alt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《</a:t>
                      </a: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托盘协议</a:t>
                      </a:r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》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200</a:t>
                      </a: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保证金，已支付</a:t>
                      </a:r>
                      <a:endParaRPr lang="zh-CN" altLang="en-US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/>
                        <a:t>3</a:t>
                      </a:r>
                      <a:r>
                        <a:rPr lang="zh-CN" altLang="en-US" sz="1600" b="0" dirty="0" smtClean="0"/>
                        <a:t>月</a:t>
                      </a:r>
                      <a:endParaRPr lang="zh-CN" alt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前期启动资金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1000</a:t>
                      </a: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 vMerge="1"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1600" b="0" dirty="0"/>
                    </a:p>
                    <a:p>
                      <a:pPr algn="ctr"/>
                      <a:r>
                        <a:rPr lang="en-US" altLang="zh-CN" sz="1600" b="0" dirty="0"/>
                        <a:t>5</a:t>
                      </a:r>
                      <a:r>
                        <a:rPr lang="zh-CN" altLang="en-US" sz="1600" b="0" dirty="0"/>
                        <a:t>月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建安保证金</a:t>
                      </a:r>
                      <a:endParaRPr lang="zh-CN" altLang="en-US" sz="16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8000</a:t>
                      </a: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挂牌前转到社区账户，土地摘牌后作为村返还物业租金，</a:t>
                      </a:r>
                      <a:r>
                        <a:rPr lang="en-US" altLang="zh-CN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</a:t>
                      </a:r>
                      <a:r>
                        <a:rPr lang="zh-CN" altLang="en-US" sz="14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年一付，村建安保证金中扣除，余款作为项目公司支付工程款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土地投标保证金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2000</a:t>
                      </a: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土地摘牌后，该保证金转为支付土地款，另需补足剩余土地款约需</a:t>
                      </a:r>
                      <a:r>
                        <a:rPr lang="en-US" altLang="zh-CN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17000</a:t>
                      </a:r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万元左右</a:t>
                      </a:r>
                      <a:endParaRPr lang="zh-CN" altLang="en-US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43053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 smtClean="0">
                          <a:sym typeface="+mn-ea"/>
                        </a:rPr>
                        <a:t>6</a:t>
                      </a:r>
                      <a:r>
                        <a:rPr lang="zh-CN" altLang="en-US" sz="1600" dirty="0" smtClean="0">
                          <a:sym typeface="+mn-ea"/>
                        </a:rPr>
                        <a:t>月</a:t>
                      </a:r>
                      <a:endParaRPr lang="zh-CN" altLang="en-US" sz="1600" b="0" dirty="0" smtClean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土地出让金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17000</a:t>
                      </a:r>
                      <a:r>
                        <a:rPr lang="zh-CN" altLang="en-US" sz="16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万元左右</a:t>
                      </a:r>
                      <a:endParaRPr lang="zh-CN" altLang="en-US" sz="16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具体根据挂牌结果</a:t>
                      </a:r>
                      <a:endParaRPr lang="zh-CN" altLang="en-US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 dirty="0"/>
                        <a:t>7</a:t>
                      </a:r>
                      <a:r>
                        <a:rPr lang="zh-CN" altLang="en-US" sz="1600" b="0" dirty="0"/>
                        <a:t>月</a:t>
                      </a:r>
                      <a:endParaRPr lang="zh-CN" altLang="en-US" sz="1600" b="0" dirty="0"/>
                    </a:p>
                  </a:txBody>
                  <a:tcPr/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剩余</a:t>
                      </a:r>
                      <a:r>
                        <a:rPr lang="en-US" altLang="zh-CN" sz="16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1800</a:t>
                      </a:r>
                      <a:r>
                        <a:rPr lang="zh-CN" altLang="en-US" sz="16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万元左右</a:t>
                      </a:r>
                      <a:r>
                        <a:rPr lang="zh-CN" altLang="en-US" sz="16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用于项目工程启动</a:t>
                      </a:r>
                      <a:endParaRPr lang="zh-CN" altLang="en-US" sz="16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1" name="矩形 70"/>
          <p:cNvSpPr/>
          <p:nvPr/>
        </p:nvSpPr>
        <p:spPr>
          <a:xfrm>
            <a:off x="1064526" y="1460034"/>
            <a:ext cx="10167581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△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年，项目按照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亿元投入计划，具体安排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如下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84248" y="48611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925" y="607674"/>
            <a:ext cx="36707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销售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测算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32585" y="1511300"/>
          <a:ext cx="840232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715"/>
                <a:gridCol w="1133475"/>
                <a:gridCol w="1254125"/>
                <a:gridCol w="1189990"/>
                <a:gridCol w="1296670"/>
                <a:gridCol w="1269365"/>
                <a:gridCol w="11099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拍卖比例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面积比例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类别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可售面积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㎡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销售单价（</a:t>
                      </a:r>
                      <a:r>
                        <a:rPr lang="zh-CN" altLang="en-US" sz="1600" b="1" i="0" u="none" strike="noStrike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元</a:t>
                      </a:r>
                      <a:r>
                        <a:rPr lang="en-US" altLang="zh-CN" sz="1600" b="1" i="0" u="none" strike="noStrike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/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㎡</a:t>
                      </a:r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  <a:sym typeface="+mn-ea"/>
                        </a:rPr>
                        <a:t>）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车位销售额（万元）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销售总额（万元）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3300"/>
                          </a:solidFill>
                          <a:latin typeface="+mn-ea"/>
                          <a:ea typeface="+mn-ea"/>
                        </a:rPr>
                        <a:t>30%</a:t>
                      </a: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村留面积</a:t>
                      </a:r>
                      <a:endParaRPr lang="zh-CN" altLang="en-US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dirty="0">
                          <a:solidFill>
                            <a:srgbClr val="202D35"/>
                          </a:solidFill>
                          <a:latin typeface="+mn-ea"/>
                          <a:sym typeface="+mn-ea"/>
                        </a:rPr>
                        <a:t>公寓</a:t>
                      </a:r>
                      <a:r>
                        <a:rPr lang="en-US" altLang="zh-CN" sz="1200" dirty="0">
                          <a:solidFill>
                            <a:srgbClr val="202D35"/>
                          </a:solidFill>
                          <a:latin typeface="+mn-ea"/>
                          <a:sym typeface="+mn-ea"/>
                        </a:rPr>
                        <a:t>.</a:t>
                      </a:r>
                      <a:r>
                        <a:rPr lang="zh-CN" altLang="en-US" sz="1200" dirty="0">
                          <a:solidFill>
                            <a:srgbClr val="202D35"/>
                          </a:solidFill>
                          <a:latin typeface="+mn-ea"/>
                          <a:sym typeface="+mn-ea"/>
                        </a:rPr>
                        <a:t>商铺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23370</a:t>
                      </a:r>
                      <a:endParaRPr lang="en-US" altLang="zh-CN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11480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可售</a:t>
                      </a: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面积</a:t>
                      </a: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公寓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45587</a:t>
                      </a:r>
                      <a:endParaRPr lang="en-US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19000</a:t>
                      </a:r>
                      <a:endParaRPr lang="en-US" altLang="zh-CN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86615</a:t>
                      </a:r>
                      <a:endParaRPr lang="en-US" altLang="zh-CN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FF3300"/>
                          </a:solidFill>
                          <a:latin typeface="+mn-ea"/>
                          <a:ea typeface="+mn-ea"/>
                        </a:rPr>
                        <a:t>125375</a:t>
                      </a: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11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商铺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8750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32000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28000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411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车位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538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200000</a:t>
                      </a: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10760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411480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 dirty="0" smtClean="0">
                          <a:solidFill>
                            <a:srgbClr val="FF3300"/>
                          </a:solidFill>
                          <a:latin typeface="+mn-ea"/>
                          <a:ea typeface="+mn-ea"/>
                        </a:rPr>
                        <a:t>35%</a:t>
                      </a: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可售</a:t>
                      </a: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面积</a:t>
                      </a: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公寓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42509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同上</a:t>
                      </a:r>
                      <a:endParaRPr lang="zh-CN" altLang="en-US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80767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FF3300"/>
                          </a:solidFill>
                          <a:latin typeface="+mn-ea"/>
                          <a:ea typeface="+mn-ea"/>
                        </a:rPr>
                        <a:t>116767</a:t>
                      </a: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11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商铺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8125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26000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42164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车位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500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10000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411480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 b="1" dirty="0" smtClean="0">
                          <a:solidFill>
                            <a:srgbClr val="FF3300"/>
                          </a:solidFill>
                          <a:latin typeface="+mn-ea"/>
                          <a:ea typeface="+mn-ea"/>
                        </a:rPr>
                        <a:t>40%</a:t>
                      </a: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 smtClean="0">
                        <a:solidFill>
                          <a:srgbClr val="FF0000"/>
                        </a:solidFill>
                        <a:latin typeface="+mn-ea"/>
                        <a:sym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可售</a:t>
                      </a: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面积</a:t>
                      </a:r>
                      <a:endParaRPr lang="zh-CN" altLang="en-US" sz="1200" b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公寓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39239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 smtClean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同上</a:t>
                      </a:r>
                      <a:endParaRPr lang="zh-CN" altLang="en-US" sz="1200" b="0" dirty="0" smtClean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78478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FF3300"/>
                          </a:solidFill>
                          <a:latin typeface="+mn-ea"/>
                          <a:ea typeface="+mn-ea"/>
                        </a:rPr>
                        <a:t>107754</a:t>
                      </a:r>
                      <a:endParaRPr lang="en-US" altLang="zh-CN" sz="1200" b="1" dirty="0" smtClean="0">
                        <a:solidFill>
                          <a:srgbClr val="FF33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411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商铺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7500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24000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411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车位</a:t>
                      </a:r>
                      <a:endParaRPr lang="zh-CN" altLang="en-US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460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 b="0" dirty="0">
                          <a:solidFill>
                            <a:srgbClr val="202D35"/>
                          </a:solidFill>
                          <a:latin typeface="+mn-ea"/>
                          <a:ea typeface="+mn-ea"/>
                        </a:rPr>
                        <a:t>9200</a:t>
                      </a:r>
                      <a:endParaRPr lang="en-US" altLang="zh-CN" sz="1200" b="0" dirty="0">
                        <a:solidFill>
                          <a:srgbClr val="202D35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862195" y="436245"/>
            <a:ext cx="5517515" cy="98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5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公寓均价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1.9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万元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/㎡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左右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商铺均价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万元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㎡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左右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ts val="35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车位暂按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万元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35" y="916305"/>
            <a:ext cx="6986905" cy="39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1103630" y="1721485"/>
            <a:ext cx="9504680" cy="411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  <a:buNone/>
            </a:pP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土地出让金：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33.38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亩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×500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万元左右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/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亩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=1.6690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亿元；</a:t>
            </a:r>
            <a:endParaRPr lang="en-US" altLang="zh-CN" sz="2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ts val="3500"/>
              </a:lnSpc>
              <a:buNone/>
            </a:pPr>
            <a:endParaRPr lang="en-US" altLang="zh-CN" sz="2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建安成本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附属配套、税与费、人防基金）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等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：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按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4000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元左右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/㎡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  总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建筑面积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107899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㎡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，工程造价共计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4.3160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亿元。</a:t>
            </a:r>
            <a:endParaRPr lang="en-US" altLang="zh-CN" sz="2400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ts val="3500"/>
              </a:lnSpc>
              <a:buNone/>
            </a:pPr>
            <a:endParaRPr lang="en-US" altLang="zh-CN" sz="2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ts val="3500"/>
              </a:lnSpc>
              <a:buNone/>
            </a:pPr>
            <a:endParaRPr lang="zh-CN" altLang="en-US" sz="2400" dirty="0" smtClean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0443" y="49500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925" y="607674"/>
            <a:ext cx="36707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 dirty="0" smtClean="0">
                <a:sym typeface="+mn-ea"/>
              </a:rPr>
              <a:t>四</a:t>
            </a:r>
            <a:r>
              <a:rPr lang="zh-CN" altLang="en-US" sz="3600" b="1" dirty="0" smtClean="0">
                <a:sym typeface="+mn-ea"/>
              </a:rPr>
              <a:t>、</a:t>
            </a:r>
            <a:r>
              <a:rPr lang="zh-CN" altLang="en-US" sz="3200" b="1" dirty="0" smtClean="0">
                <a:sym typeface="+mn-ea"/>
              </a:rPr>
              <a:t>成本预算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6030" y="4526280"/>
            <a:ext cx="82175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说明：</a:t>
            </a:r>
            <a:r>
              <a:rPr lang="en-US" altLang="zh-CN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</a:t>
            </a: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、土地出让金与村留存面积</a:t>
            </a: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部分存在变量；</a:t>
            </a:r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      </a:t>
            </a:r>
            <a:r>
              <a:rPr lang="en-US" altLang="zh-CN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</a:t>
            </a: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、土地价最终以实际成交</a:t>
            </a:r>
            <a:r>
              <a:rPr lang="zh-CN" altLang="en-US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价格为准。</a:t>
            </a:r>
            <a:endParaRPr lang="zh-CN" altLang="en-US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35" y="916305"/>
            <a:ext cx="6986905" cy="39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>
            <a:spLocks noGrp="1"/>
          </p:cNvSpPr>
          <p:nvPr/>
        </p:nvSpPr>
        <p:spPr>
          <a:xfrm>
            <a:off x="2705735" y="1534795"/>
            <a:ext cx="9066530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税前利润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000" b="1" dirty="0" smtClean="0">
                <a:solidFill>
                  <a:srgbClr val="202020"/>
                </a:solidFill>
                <a:latin typeface="+mn-ea"/>
              </a:rPr>
              <a:t>总销售额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-</a:t>
            </a:r>
            <a:r>
              <a:rPr lang="zh-CN" altLang="en-US" sz="2000" b="1" dirty="0" smtClean="0">
                <a:solidFill>
                  <a:srgbClr val="202020"/>
                </a:solidFill>
                <a:latin typeface="+mn-ea"/>
              </a:rPr>
              <a:t>投资成本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=12.5375-5.9850=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6.5525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亿元</a:t>
            </a: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0443" y="49500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925" y="607674"/>
            <a:ext cx="36707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 smtClean="0">
                <a:sym typeface="+mn-ea"/>
              </a:rPr>
              <a:t>五</a:t>
            </a:r>
            <a:r>
              <a:rPr lang="zh-CN" altLang="en-US" sz="3200" b="1" dirty="0" smtClean="0">
                <a:sym typeface="+mn-ea"/>
              </a:rPr>
              <a:t>、利润测算</a:t>
            </a:r>
            <a:endParaRPr lang="zh-CN" altLang="en-US" sz="3200" b="1" dirty="0" smtClean="0"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2705735" y="2597150"/>
            <a:ext cx="9066530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税前利润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000" b="1" dirty="0" smtClean="0">
                <a:solidFill>
                  <a:srgbClr val="202020"/>
                </a:solidFill>
                <a:latin typeface="+mn-ea"/>
              </a:rPr>
              <a:t>总销售额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-</a:t>
            </a:r>
            <a:r>
              <a:rPr lang="zh-CN" altLang="en-US" sz="2000" b="1" dirty="0" smtClean="0">
                <a:solidFill>
                  <a:srgbClr val="202020"/>
                </a:solidFill>
                <a:latin typeface="+mn-ea"/>
              </a:rPr>
              <a:t>投资成本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=11.6767-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  <a:sym typeface="+mn-ea"/>
              </a:rPr>
              <a:t>5.9850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5.6917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亿元</a:t>
            </a: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500"/>
              </a:lnSpc>
              <a:buNone/>
            </a:pP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2705735" y="3568065"/>
            <a:ext cx="9066530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税前利润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000" b="1" dirty="0" smtClean="0">
                <a:solidFill>
                  <a:srgbClr val="202020"/>
                </a:solidFill>
                <a:latin typeface="+mn-ea"/>
              </a:rPr>
              <a:t>总销售额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-</a:t>
            </a:r>
            <a:r>
              <a:rPr lang="zh-CN" altLang="en-US" sz="2000" b="1" dirty="0" smtClean="0">
                <a:solidFill>
                  <a:srgbClr val="202020"/>
                </a:solidFill>
                <a:latin typeface="+mn-ea"/>
              </a:rPr>
              <a:t>投资成本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=10.7754-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  <a:sym typeface="+mn-ea"/>
              </a:rPr>
              <a:t>5.9850</a:t>
            </a:r>
            <a:r>
              <a:rPr lang="en-US" altLang="zh-CN" sz="2000" b="1" dirty="0" smtClean="0">
                <a:solidFill>
                  <a:srgbClr val="202020"/>
                </a:solidFill>
                <a:latin typeface="+mn-ea"/>
              </a:rPr>
              <a:t>=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4.7904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亿元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914525" y="1470660"/>
            <a:ext cx="791210" cy="632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96440" y="1602740"/>
            <a:ext cx="62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30%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1914525" y="2440940"/>
            <a:ext cx="791210" cy="632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96440" y="2573020"/>
            <a:ext cx="62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35%</a:t>
            </a:r>
            <a:endParaRPr lang="en-US" altLang="zh-CN"/>
          </a:p>
        </p:txBody>
      </p:sp>
      <p:sp>
        <p:nvSpPr>
          <p:cNvPr id="13" name="圆角矩形 12"/>
          <p:cNvSpPr/>
          <p:nvPr/>
        </p:nvSpPr>
        <p:spPr>
          <a:xfrm>
            <a:off x="1914525" y="3439795"/>
            <a:ext cx="791210" cy="632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996440" y="3571875"/>
            <a:ext cx="62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40%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479165" y="4590415"/>
            <a:ext cx="6583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/>
              <a:t>说明：以上标红数据为税前利润，未扣除融资成本及相关税收。</a:t>
            </a:r>
            <a:endParaRPr lang="zh-CN" altLang="en-US"/>
          </a:p>
          <a:p>
            <a:pPr algn="l">
              <a:lnSpc>
                <a:spcPct val="150000"/>
              </a:lnSpc>
            </a:pPr>
            <a:r>
              <a:rPr lang="en-US" altLang="zh-CN"/>
              <a:t>      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584248" y="48611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4450" y="598149"/>
            <a:ext cx="34898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六、进度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</a:rPr>
              <a:t>计划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43"/>
          <p:cNvCxnSpPr>
            <a:cxnSpLocks noChangeShapeType="1"/>
          </p:cNvCxnSpPr>
          <p:nvPr/>
        </p:nvCxnSpPr>
        <p:spPr bwMode="auto">
          <a:xfrm rot="10800000" flipH="1" flipV="1">
            <a:off x="1837861" y="3993615"/>
            <a:ext cx="8520551" cy="1505"/>
          </a:xfrm>
          <a:prstGeom prst="line">
            <a:avLst/>
          </a:prstGeom>
          <a:noFill/>
          <a:ln w="28575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 45"/>
          <p:cNvSpPr>
            <a:spLocks noChangeArrowheads="1"/>
          </p:cNvSpPr>
          <p:nvPr/>
        </p:nvSpPr>
        <p:spPr bwMode="auto">
          <a:xfrm>
            <a:off x="3868758" y="3861772"/>
            <a:ext cx="266700" cy="266700"/>
          </a:xfrm>
          <a:prstGeom prst="ellipse">
            <a:avLst/>
          </a:prstGeom>
          <a:solidFill>
            <a:srgbClr val="EB003D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椭圆 47"/>
          <p:cNvSpPr>
            <a:spLocks noChangeArrowheads="1"/>
          </p:cNvSpPr>
          <p:nvPr/>
        </p:nvSpPr>
        <p:spPr bwMode="auto">
          <a:xfrm>
            <a:off x="10120287" y="3861772"/>
            <a:ext cx="266700" cy="266700"/>
          </a:xfrm>
          <a:prstGeom prst="ellipse">
            <a:avLst/>
          </a:prstGeom>
          <a:solidFill>
            <a:srgbClr val="EB003D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2" name="组合 49"/>
          <p:cNvGrpSpPr/>
          <p:nvPr/>
        </p:nvGrpSpPr>
        <p:grpSpPr bwMode="auto">
          <a:xfrm>
            <a:off x="3474412" y="2382308"/>
            <a:ext cx="596900" cy="927100"/>
            <a:chOff x="0" y="0"/>
            <a:chExt cx="865188" cy="1343024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28663" y="0"/>
              <a:ext cx="122238" cy="1343024"/>
            </a:xfrm>
            <a:prstGeom prst="rect">
              <a:avLst/>
            </a:prstGeom>
            <a:solidFill>
              <a:srgbClr val="B2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717550" y="84137"/>
              <a:ext cx="147638" cy="608012"/>
            </a:xfrm>
            <a:prstGeom prst="rect">
              <a:avLst/>
            </a:prstGeom>
            <a:solidFill>
              <a:srgbClr val="F9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D8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63"/>
          <p:cNvGrpSpPr/>
          <p:nvPr/>
        </p:nvGrpSpPr>
        <p:grpSpPr bwMode="auto">
          <a:xfrm>
            <a:off x="9697364" y="2382308"/>
            <a:ext cx="596900" cy="927100"/>
            <a:chOff x="0" y="0"/>
            <a:chExt cx="865188" cy="1343024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728663" y="0"/>
              <a:ext cx="122238" cy="1343024"/>
            </a:xfrm>
            <a:prstGeom prst="rect">
              <a:avLst/>
            </a:prstGeom>
            <a:solidFill>
              <a:srgbClr val="B2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717550" y="84137"/>
              <a:ext cx="147638" cy="608012"/>
            </a:xfrm>
            <a:prstGeom prst="rect">
              <a:avLst/>
            </a:prstGeom>
            <a:solidFill>
              <a:srgbClr val="F9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D8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" name="文本框 78"/>
          <p:cNvSpPr txBox="1">
            <a:spLocks noChangeArrowheads="1"/>
          </p:cNvSpPr>
          <p:nvPr/>
        </p:nvSpPr>
        <p:spPr bwMode="auto">
          <a:xfrm>
            <a:off x="2981325" y="4333259"/>
            <a:ext cx="212407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土地招拍程序</a:t>
            </a:r>
            <a:b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4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80"/>
          <p:cNvSpPr txBox="1">
            <a:spLocks noChangeArrowheads="1"/>
          </p:cNvSpPr>
          <p:nvPr/>
        </p:nvSpPr>
        <p:spPr bwMode="auto">
          <a:xfrm>
            <a:off x="9492346" y="4333259"/>
            <a:ext cx="2583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竣工交付</a:t>
            </a:r>
            <a:br>
              <a:rPr lang="en-US" altLang="zh-CN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400" b="1" dirty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27"/>
          <p:cNvGrpSpPr/>
          <p:nvPr/>
        </p:nvGrpSpPr>
        <p:grpSpPr bwMode="auto">
          <a:xfrm>
            <a:off x="1475264" y="2380801"/>
            <a:ext cx="596900" cy="927100"/>
            <a:chOff x="0" y="0"/>
            <a:chExt cx="865188" cy="1343024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728663" y="0"/>
              <a:ext cx="122238" cy="1343024"/>
            </a:xfrm>
            <a:prstGeom prst="rect">
              <a:avLst/>
            </a:prstGeom>
            <a:solidFill>
              <a:srgbClr val="B2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717550" y="84137"/>
              <a:ext cx="147638" cy="608012"/>
            </a:xfrm>
            <a:prstGeom prst="rect">
              <a:avLst/>
            </a:prstGeom>
            <a:solidFill>
              <a:srgbClr val="F9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D8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椭圆 44"/>
          <p:cNvSpPr>
            <a:spLocks noChangeArrowheads="1"/>
          </p:cNvSpPr>
          <p:nvPr/>
        </p:nvSpPr>
        <p:spPr bwMode="auto">
          <a:xfrm>
            <a:off x="1837862" y="3860267"/>
            <a:ext cx="266700" cy="266700"/>
          </a:xfrm>
          <a:prstGeom prst="ellipse">
            <a:avLst/>
          </a:prstGeom>
          <a:solidFill>
            <a:srgbClr val="EB003D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r>
              <a:rPr lang="en-US" altLang="en-US"/>
              <a:t> </a:t>
            </a:r>
            <a:endParaRPr lang="zh-CN" altLang="en-US"/>
          </a:p>
        </p:txBody>
      </p:sp>
      <p:sp>
        <p:nvSpPr>
          <p:cNvPr id="54" name="文本框 78"/>
          <p:cNvSpPr txBox="1">
            <a:spLocks noChangeArrowheads="1"/>
          </p:cNvSpPr>
          <p:nvPr/>
        </p:nvSpPr>
        <p:spPr bwMode="auto">
          <a:xfrm>
            <a:off x="624112" y="4333259"/>
            <a:ext cx="275771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合作托底协议</a:t>
            </a:r>
            <a:endParaRPr lang="en-US" altLang="zh-CN" sz="2400" b="1" dirty="0" smtClean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（已签）</a:t>
            </a:r>
            <a:endParaRPr lang="en-US" altLang="zh-CN" sz="1400" b="1" dirty="0" smtClean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400" b="1" dirty="0" smtClean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 b="1" dirty="0" smtClean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78"/>
          <p:cNvSpPr txBox="1">
            <a:spLocks noChangeArrowheads="1"/>
          </p:cNvSpPr>
          <p:nvPr/>
        </p:nvSpPr>
        <p:spPr bwMode="auto">
          <a:xfrm>
            <a:off x="1281555" y="3347808"/>
            <a:ext cx="142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en-US" altLang="zh-CN" sz="2400" b="1" dirty="0" smtClean="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78"/>
          <p:cNvSpPr txBox="1">
            <a:spLocks noChangeArrowheads="1"/>
          </p:cNvSpPr>
          <p:nvPr/>
        </p:nvSpPr>
        <p:spPr bwMode="auto">
          <a:xfrm>
            <a:off x="9508446" y="3347808"/>
            <a:ext cx="1500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en-US" altLang="zh-CN" sz="2400" b="1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78"/>
          <p:cNvSpPr txBox="1">
            <a:spLocks noChangeArrowheads="1"/>
          </p:cNvSpPr>
          <p:nvPr/>
        </p:nvSpPr>
        <p:spPr bwMode="auto">
          <a:xfrm>
            <a:off x="3237845" y="3347808"/>
            <a:ext cx="1549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en-US" altLang="zh-CN" sz="2400" b="1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椭圆 47"/>
          <p:cNvSpPr>
            <a:spLocks noChangeArrowheads="1"/>
          </p:cNvSpPr>
          <p:nvPr/>
        </p:nvSpPr>
        <p:spPr bwMode="auto">
          <a:xfrm>
            <a:off x="8031649" y="3854517"/>
            <a:ext cx="266700" cy="266700"/>
          </a:xfrm>
          <a:prstGeom prst="ellipse">
            <a:avLst/>
          </a:prstGeom>
          <a:solidFill>
            <a:srgbClr val="EB003D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8" name="组合 63"/>
          <p:cNvGrpSpPr/>
          <p:nvPr/>
        </p:nvGrpSpPr>
        <p:grpSpPr bwMode="auto">
          <a:xfrm>
            <a:off x="7637300" y="2375054"/>
            <a:ext cx="596900" cy="927100"/>
            <a:chOff x="0" y="0"/>
            <a:chExt cx="865188" cy="1343024"/>
          </a:xfrm>
        </p:grpSpPr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728663" y="0"/>
              <a:ext cx="122238" cy="1343024"/>
            </a:xfrm>
            <a:prstGeom prst="rect">
              <a:avLst/>
            </a:prstGeom>
            <a:solidFill>
              <a:srgbClr val="B2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717550" y="84137"/>
              <a:ext cx="147638" cy="608012"/>
            </a:xfrm>
            <a:prstGeom prst="rect">
              <a:avLst/>
            </a:prstGeom>
            <a:solidFill>
              <a:srgbClr val="F9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D8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文本框 80"/>
          <p:cNvSpPr txBox="1">
            <a:spLocks noChangeArrowheads="1"/>
          </p:cNvSpPr>
          <p:nvPr/>
        </p:nvSpPr>
        <p:spPr bwMode="auto">
          <a:xfrm>
            <a:off x="7349490" y="4333240"/>
            <a:ext cx="19431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项目预售</a:t>
            </a:r>
            <a:b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4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78"/>
          <p:cNvSpPr txBox="1">
            <a:spLocks noChangeArrowheads="1"/>
          </p:cNvSpPr>
          <p:nvPr/>
        </p:nvSpPr>
        <p:spPr bwMode="auto">
          <a:xfrm>
            <a:off x="7448383" y="3340555"/>
            <a:ext cx="1500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en-US" altLang="zh-CN" sz="2400" b="1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椭圆 47"/>
          <p:cNvSpPr>
            <a:spLocks noChangeArrowheads="1"/>
          </p:cNvSpPr>
          <p:nvPr/>
        </p:nvSpPr>
        <p:spPr bwMode="auto">
          <a:xfrm>
            <a:off x="5907574" y="3854517"/>
            <a:ext cx="266700" cy="266700"/>
          </a:xfrm>
          <a:prstGeom prst="ellipse">
            <a:avLst/>
          </a:prstGeom>
          <a:solidFill>
            <a:srgbClr val="EB003D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9" name="组合 63"/>
          <p:cNvGrpSpPr/>
          <p:nvPr/>
        </p:nvGrpSpPr>
        <p:grpSpPr bwMode="auto">
          <a:xfrm>
            <a:off x="5513225" y="2375054"/>
            <a:ext cx="596900" cy="927100"/>
            <a:chOff x="0" y="0"/>
            <a:chExt cx="865188" cy="1343024"/>
          </a:xfrm>
        </p:grpSpPr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728663" y="0"/>
              <a:ext cx="122238" cy="1343024"/>
            </a:xfrm>
            <a:prstGeom prst="rect">
              <a:avLst/>
            </a:prstGeom>
            <a:solidFill>
              <a:srgbClr val="B2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17550" y="84137"/>
              <a:ext cx="147638" cy="608012"/>
            </a:xfrm>
            <a:prstGeom prst="rect">
              <a:avLst/>
            </a:prstGeom>
            <a:solidFill>
              <a:srgbClr val="F9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6 h 383"/>
                <a:gd name="T2" fmla="*/ 2147483646 w 452"/>
                <a:gd name="T3" fmla="*/ 2147483646 h 383"/>
                <a:gd name="T4" fmla="*/ 2147483646 w 452"/>
                <a:gd name="T5" fmla="*/ 0 h 383"/>
                <a:gd name="T6" fmla="*/ 0 w 452"/>
                <a:gd name="T7" fmla="*/ 0 h 383"/>
                <a:gd name="T8" fmla="*/ 2147483646 w 452"/>
                <a:gd name="T9" fmla="*/ 2147483646 h 383"/>
                <a:gd name="T10" fmla="*/ 0 w 452"/>
                <a:gd name="T11" fmla="*/ 2147483646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D8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6 w 392"/>
                <a:gd name="T1" fmla="*/ 0 h 383"/>
                <a:gd name="T2" fmla="*/ 2147483646 w 392"/>
                <a:gd name="T3" fmla="*/ 0 h 383"/>
                <a:gd name="T4" fmla="*/ 0 w 392"/>
                <a:gd name="T5" fmla="*/ 2147483646 h 383"/>
                <a:gd name="T6" fmla="*/ 2147483646 w 392"/>
                <a:gd name="T7" fmla="*/ 2147483646 h 383"/>
                <a:gd name="T8" fmla="*/ 2147483646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" name="文本框 80"/>
          <p:cNvSpPr txBox="1">
            <a:spLocks noChangeArrowheads="1"/>
          </p:cNvSpPr>
          <p:nvPr/>
        </p:nvSpPr>
        <p:spPr bwMode="auto">
          <a:xfrm>
            <a:off x="5019674" y="4333259"/>
            <a:ext cx="20859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项目开工</a:t>
            </a:r>
            <a:b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4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78"/>
          <p:cNvSpPr txBox="1">
            <a:spLocks noChangeArrowheads="1"/>
          </p:cNvSpPr>
          <p:nvPr/>
        </p:nvSpPr>
        <p:spPr bwMode="auto">
          <a:xfrm>
            <a:off x="5324308" y="3340555"/>
            <a:ext cx="1500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en-US" altLang="zh-CN" sz="2400" b="1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15988"/>
            <a:ext cx="69865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620443" y="495001"/>
            <a:ext cx="4278071" cy="757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A4C4"/>
              </a:gs>
              <a:gs pos="8900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6120" y="607695"/>
            <a:ext cx="419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 smtClean="0">
                <a:sym typeface="+mn-ea"/>
              </a:rPr>
              <a:t>七、资金回笼</a:t>
            </a:r>
            <a:r>
              <a:rPr lang="zh-CN" altLang="en-US" sz="2800" b="1" dirty="0" smtClean="0">
                <a:sym typeface="+mn-ea"/>
              </a:rPr>
              <a:t>计划</a:t>
            </a:r>
            <a:endParaRPr lang="zh-CN" altLang="en-US" sz="2800" b="1" dirty="0" smtClean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3675" y="1832610"/>
            <a:ext cx="7465695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投资周期：</a:t>
            </a:r>
            <a:r>
              <a:rPr lang="en-US" altLang="zh-CN" sz="2800"/>
              <a:t>24</a:t>
            </a:r>
            <a:r>
              <a:rPr lang="zh-CN" altLang="en-US" sz="2800"/>
              <a:t>个月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 b="1"/>
              <a:t>房屋预售：</a:t>
            </a:r>
            <a:r>
              <a:rPr lang="zh-CN" altLang="en-US" sz="2800"/>
              <a:t>预计</a:t>
            </a:r>
            <a:r>
              <a:rPr lang="en-US" altLang="zh-CN" sz="2800"/>
              <a:t>2021</a:t>
            </a:r>
            <a:r>
              <a:rPr lang="zh-CN" altLang="en-US" sz="2800"/>
              <a:t>年</a:t>
            </a:r>
            <a:r>
              <a:rPr lang="en-US" altLang="zh-CN" sz="2800"/>
              <a:t>10</a:t>
            </a:r>
            <a:r>
              <a:rPr lang="zh-CN" altLang="en-US" sz="2800"/>
              <a:t>月项目具备预售条件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 b="1"/>
              <a:t>资金回笼：</a:t>
            </a:r>
            <a:r>
              <a:rPr lang="zh-CN" altLang="en-US" sz="2800"/>
              <a:t>按比例分批次返还</a:t>
            </a:r>
            <a:r>
              <a:rPr lang="zh-CN" altLang="en-US" sz="2800"/>
              <a:t>投资方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322718532"/>
</p:tagLst>
</file>

<file path=ppt/tags/tag2.xml><?xml version="1.0" encoding="utf-8"?>
<p:tagLst xmlns:p="http://schemas.openxmlformats.org/presentationml/2006/main">
  <p:tag name="KSO_WM_UNIT_TABLE_BEAUTIFY" val="smartTable{cdcb7677-83ae-4947-a91c-3dbaf42906cd}"/>
</p:tagLst>
</file>

<file path=ppt/tags/tag3.xml><?xml version="1.0" encoding="utf-8"?>
<p:tagLst xmlns:p="http://schemas.openxmlformats.org/presentationml/2006/main">
  <p:tag name="KSO_WM_UNIT_TABLE_BEAUTIFY" val="smartTable{ae5dceaf-e3c3-4270-a28e-b7c9fb20a0ee}"/>
</p:tagLst>
</file>

<file path=ppt/tags/tag4.xml><?xml version="1.0" encoding="utf-8"?>
<p:tagLst xmlns:p="http://schemas.openxmlformats.org/presentationml/2006/main">
  <p:tag name="KSO_WM_SLIDE_MODEL_TYPE" val="numdgm"/>
</p:tagLst>
</file>

<file path=ppt/tags/tag5.xml><?xml version="1.0" encoding="utf-8"?>
<p:tagLst xmlns:p="http://schemas.openxmlformats.org/presentationml/2006/main">
  <p:tag name="KSO_WM_UNIT_PLACING_PICTURE_USER_VIEWPORT" val="{&quot;height&quot;:28800,&quot;width&quot;:16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WPS 演示</Application>
  <PresentationFormat>自定义</PresentationFormat>
  <Paragraphs>360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</vt:lpstr>
      <vt:lpstr>仿宋</vt:lpstr>
      <vt:lpstr>Franklin Gothic Medium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附 ：  平 面 规 划 方 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 Air</dc:creator>
  <cp:lastModifiedBy>程泓銘</cp:lastModifiedBy>
  <cp:revision>430</cp:revision>
  <dcterms:created xsi:type="dcterms:W3CDTF">2017-08-03T09:01:00Z</dcterms:created>
  <dcterms:modified xsi:type="dcterms:W3CDTF">2020-03-06T13:10:17Z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