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488" r:id="rId3"/>
    <p:sldId id="912" r:id="rId4"/>
    <p:sldId id="872" r:id="rId5"/>
    <p:sldId id="879" r:id="rId6"/>
    <p:sldId id="811" r:id="rId7"/>
    <p:sldId id="812" r:id="rId8"/>
    <p:sldId id="745" r:id="rId9"/>
    <p:sldId id="603" r:id="rId10"/>
    <p:sldId id="605" r:id="rId11"/>
    <p:sldId id="832" r:id="rId12"/>
    <p:sldId id="608" r:id="rId13"/>
    <p:sldId id="833" r:id="rId14"/>
    <p:sldId id="609" r:id="rId15"/>
    <p:sldId id="826" r:id="rId16"/>
    <p:sldId id="827" r:id="rId17"/>
    <p:sldId id="834" r:id="rId18"/>
    <p:sldId id="873" r:id="rId19"/>
    <p:sldId id="836" r:id="rId20"/>
    <p:sldId id="838" r:id="rId21"/>
    <p:sldId id="839" r:id="rId22"/>
    <p:sldId id="843" r:id="rId23"/>
    <p:sldId id="854" r:id="rId24"/>
    <p:sldId id="853" r:id="rId25"/>
    <p:sldId id="852" r:id="rId26"/>
    <p:sldId id="850" r:id="rId27"/>
    <p:sldId id="849" r:id="rId28"/>
    <p:sldId id="848" r:id="rId29"/>
    <p:sldId id="847" r:id="rId30"/>
    <p:sldId id="846" r:id="rId31"/>
    <p:sldId id="845" r:id="rId32"/>
    <p:sldId id="844" r:id="rId33"/>
    <p:sldId id="587" r:id="rId34"/>
  </p:sldIdLst>
  <p:sldSz cx="10477500" cy="6858000"/>
  <p:notesSz cx="6858000" cy="9144000"/>
  <p:defaultTextStyle>
    <a:defPPr>
      <a:defRPr lang="zh-CN"/>
    </a:defPPr>
    <a:lvl1pPr algn="l" defTabSz="923925" rtl="0" fontAlgn="base">
      <a:spcBef>
        <a:spcPct val="0"/>
      </a:spcBef>
      <a:spcAft>
        <a:spcPct val="0"/>
      </a:spcAft>
      <a:defRPr sz="1400" b="1" kern="1200">
        <a:solidFill>
          <a:srgbClr val="C00000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62280" indent="-5080" algn="l" defTabSz="923925" rtl="0" fontAlgn="base">
      <a:spcBef>
        <a:spcPct val="0"/>
      </a:spcBef>
      <a:spcAft>
        <a:spcPct val="0"/>
      </a:spcAft>
      <a:defRPr sz="1400" b="1" kern="1200">
        <a:solidFill>
          <a:srgbClr val="C00000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23925" indent="-9525" algn="l" defTabSz="923925" rtl="0" fontAlgn="base">
      <a:spcBef>
        <a:spcPct val="0"/>
      </a:spcBef>
      <a:spcAft>
        <a:spcPct val="0"/>
      </a:spcAft>
      <a:defRPr sz="1400" b="1" kern="1200">
        <a:solidFill>
          <a:srgbClr val="C00000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86205" indent="-14605" algn="l" defTabSz="923925" rtl="0" fontAlgn="base">
      <a:spcBef>
        <a:spcPct val="0"/>
      </a:spcBef>
      <a:spcAft>
        <a:spcPct val="0"/>
      </a:spcAft>
      <a:defRPr sz="1400" b="1" kern="1200">
        <a:solidFill>
          <a:srgbClr val="C00000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47850" indent="-19050" algn="l" defTabSz="923925" rtl="0" fontAlgn="base">
      <a:spcBef>
        <a:spcPct val="0"/>
      </a:spcBef>
      <a:spcAft>
        <a:spcPct val="0"/>
      </a:spcAft>
      <a:defRPr sz="1400" b="1" kern="1200">
        <a:solidFill>
          <a:srgbClr val="C00000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400" b="1" kern="1200">
        <a:solidFill>
          <a:srgbClr val="C00000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1400" b="1" kern="1200">
        <a:solidFill>
          <a:srgbClr val="C00000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1400" b="1" kern="1200">
        <a:solidFill>
          <a:srgbClr val="C00000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1400" b="1" kern="1200">
        <a:solidFill>
          <a:srgbClr val="C00000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67" autoAdjust="0"/>
    <p:restoredTop sz="95028" autoAdjust="0"/>
  </p:normalViewPr>
  <p:slideViewPr>
    <p:cSldViewPr>
      <p:cViewPr varScale="1">
        <p:scale>
          <a:sx n="84" d="100"/>
          <a:sy n="84" d="100"/>
        </p:scale>
        <p:origin x="226" y="67"/>
      </p:cViewPr>
      <p:guideLst>
        <p:guide orient="horz" pos="2206"/>
        <p:guide pos="32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notesMaster" Target="notesMasters/notesMaster1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buFont typeface="Wingdings" panose="05000000000000000000" pitchFamily="2" charset="2"/>
              <a:buNone/>
              <a:defRPr sz="1200" b="0">
                <a:solidFill>
                  <a:schemeClr val="tx1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buFont typeface="Wingdings" panose="05000000000000000000" pitchFamily="2" charset="2"/>
              <a:buNone/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C93219A-0816-405C-95AD-5DC1B2191902}" type="datetime1">
              <a:rPr lang="zh-CN" altLang="en-US"/>
            </a:fld>
            <a:endParaRPr lang="zh-CN" altLang="en-US" sz="1200" b="0">
              <a:solidFill>
                <a:schemeClr val="tx1"/>
              </a:solidFill>
            </a:endParaRPr>
          </a:p>
        </p:txBody>
      </p:sp>
      <p:sp>
        <p:nvSpPr>
          <p:cNvPr id="14340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809625" y="685800"/>
            <a:ext cx="5238750" cy="3429000"/>
          </a:xfrm>
          <a:prstGeom prst="rect">
            <a:avLst/>
          </a:prstGeom>
          <a:noFill/>
          <a:ln w="9525">
            <a:noFill/>
            <a:miter lim="800000"/>
          </a:ln>
        </p:spPr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r>
              <a:rPr lang="zh-CN" altLang="zh-CN" b="0" smtClean="0">
                <a:ea typeface="宋体" panose="02010600030101010101" pitchFamily="2" charset="-122"/>
              </a:rPr>
              <a:t>单击此处编辑母版文本样式</a:t>
            </a:r>
            <a:endParaRPr lang="zh-CN" altLang="zh-CN" b="0" smtClean="0">
              <a:ea typeface="宋体" panose="02010600030101010101" pitchFamily="2" charset="-122"/>
            </a:endParaRPr>
          </a:p>
          <a:p>
            <a:pPr eaLnBrk="0" hangingPunct="0">
              <a:defRPr/>
            </a:pPr>
            <a:r>
              <a:rPr lang="zh-CN" altLang="zh-CN" b="0" smtClean="0">
                <a:ea typeface="宋体" panose="02010600030101010101" pitchFamily="2" charset="-122"/>
              </a:rPr>
              <a:t>第二级</a:t>
            </a:r>
            <a:endParaRPr lang="zh-CN" altLang="zh-CN" b="0" smtClean="0">
              <a:ea typeface="宋体" panose="02010600030101010101" pitchFamily="2" charset="-122"/>
            </a:endParaRPr>
          </a:p>
          <a:p>
            <a:pPr eaLnBrk="0" hangingPunct="0">
              <a:defRPr/>
            </a:pPr>
            <a:r>
              <a:rPr lang="zh-CN" altLang="zh-CN" b="0" smtClean="0">
                <a:ea typeface="宋体" panose="02010600030101010101" pitchFamily="2" charset="-122"/>
              </a:rPr>
              <a:t>第三级</a:t>
            </a:r>
            <a:endParaRPr lang="zh-CN" altLang="zh-CN" b="0" smtClean="0">
              <a:ea typeface="宋体" panose="02010600030101010101" pitchFamily="2" charset="-122"/>
            </a:endParaRPr>
          </a:p>
          <a:p>
            <a:pPr eaLnBrk="0" hangingPunct="0">
              <a:defRPr/>
            </a:pPr>
            <a:r>
              <a:rPr lang="zh-CN" altLang="zh-CN" b="0" smtClean="0">
                <a:ea typeface="宋体" panose="02010600030101010101" pitchFamily="2" charset="-122"/>
              </a:rPr>
              <a:t>第四级</a:t>
            </a:r>
            <a:endParaRPr lang="zh-CN" altLang="zh-CN" b="0" smtClean="0">
              <a:ea typeface="宋体" panose="02010600030101010101" pitchFamily="2" charset="-122"/>
            </a:endParaRPr>
          </a:p>
          <a:p>
            <a:pPr eaLnBrk="0" hangingPunct="0">
              <a:defRPr/>
            </a:pPr>
            <a:r>
              <a:rPr lang="zh-CN" altLang="zh-CN" b="0" smtClean="0">
                <a:ea typeface="宋体" panose="02010600030101010101" pitchFamily="2" charset="-122"/>
              </a:rPr>
              <a:t>第五级</a:t>
            </a:r>
            <a:endParaRPr lang="zh-CN" altLang="zh-CN" b="0" smtClean="0">
              <a:ea typeface="宋体" panose="02010600030101010101" pitchFamily="2" charset="-122"/>
            </a:endParaRP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buFont typeface="Wingdings" panose="05000000000000000000" pitchFamily="2" charset="2"/>
              <a:buNone/>
              <a:defRPr sz="1200" b="0">
                <a:solidFill>
                  <a:schemeClr val="tx1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buFont typeface="Wingdings" panose="05000000000000000000" pitchFamily="2" charset="2"/>
              <a:buNone/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0E40745-AA78-4A10-91A9-08E18C0A3649}" type="slidenum">
              <a:rPr lang="zh-CN" altLang="en-US"/>
            </a:fld>
            <a:endParaRPr lang="zh-CN" altLang="en-US" sz="1200" b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85813" y="2130425"/>
            <a:ext cx="8905875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71625" y="3886200"/>
            <a:ext cx="733425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4BBF4-BA2A-41E4-BF99-FD139BF2B349}" type="datetime1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226B4-F0E6-4F58-9BC6-38C822C9D14F}" type="slidenum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1B0A8-A43D-4646-A707-64DEEF155581}" type="datetime1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819BA-C0C7-4FEA-BCAA-6E864812C3BB}" type="slidenum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596188" y="274638"/>
            <a:ext cx="2357437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23875" y="274638"/>
            <a:ext cx="6919913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7673B-6450-48AD-B50D-DE02EA262343}" type="datetime1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86B8C-87D5-4698-8D43-3C8042D0B2B9}" type="slidenum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3875" y="274638"/>
            <a:ext cx="942975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E721F-C284-4458-8874-D0522522E8EC}" type="datetime1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8B92B-9C19-4606-A277-BAC87B58AAC5}" type="slidenum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E0C59-3300-480C-A994-29AD973A27C3}" type="datetime1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93BCC-2D61-4B7A-BA27-4F8310031F4A}" type="slidenum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088" y="4406900"/>
            <a:ext cx="89058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088" y="2906713"/>
            <a:ext cx="89058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AC625-060F-4230-A3DE-E0D60FB7F811}" type="datetime1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2040D-FF75-4630-BDD1-CE5B1FB41942}" type="slidenum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23875" y="1600200"/>
            <a:ext cx="46386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314950" y="1600200"/>
            <a:ext cx="46386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17ADC-6EB9-4C13-9155-4ABC4EDD52EA}" type="datetime1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0A219-B542-47B0-8A02-61D12AA38D31}" type="slidenum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23875" y="1535113"/>
            <a:ext cx="4629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3875" y="2174875"/>
            <a:ext cx="4629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322888" y="1535113"/>
            <a:ext cx="4630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322888" y="2174875"/>
            <a:ext cx="4630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345A1-FD36-4FA6-BCD4-BFE341FDE615}" type="datetime1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DE6DE-B384-4A49-A974-2A579D0AD9AF}" type="slidenum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9AE2A-4342-4BEB-8849-CDFE11925319}" type="datetime1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3E3A4-291C-4FDB-8731-2829C556C0AA}" type="slidenum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0E613-207F-40F5-AC1A-6FD578866FCA}" type="datetime1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3F094-5104-4622-B76A-15E921B43209}" type="slidenum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3875" y="273050"/>
            <a:ext cx="344646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95750" y="273050"/>
            <a:ext cx="58578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23875" y="1435100"/>
            <a:ext cx="344646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5E8DD-77EC-43DA-9344-322D363F2202}" type="datetime1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0B5C1-665E-4493-A4E4-F4D0E28A39AC}" type="slidenum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54225" y="4800600"/>
            <a:ext cx="62865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054225" y="612775"/>
            <a:ext cx="62865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054225" y="5367338"/>
            <a:ext cx="62865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BEB94-6C23-46CC-A822-B4720E3D124B}" type="datetime1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97DAD-78E2-4029-9028-7E1C7F50CC2E}" type="slidenum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23875" y="274638"/>
            <a:ext cx="942975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446" tIns="46224" rIns="92446" bIns="46224" numCol="1" anchor="ctr" anchorCtr="0" compatLnSpc="1"/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单击此处编辑母版标题样式</a:t>
            </a:r>
            <a:endParaRPr lang="zh-CN" altLang="zh-CN" smtClean="0">
              <a:sym typeface="Calibri" panose="020F0502020204030204" pitchFamily="34" charset="0"/>
            </a:endParaRP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75" y="1600200"/>
            <a:ext cx="942975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446" tIns="46224" rIns="92446" bIns="46224" numCol="1" anchor="t" anchorCtr="0" compatLnSpc="1"/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单击此处编辑母版文本样式</a:t>
            </a:r>
            <a:endParaRPr lang="zh-CN" altLang="zh-CN" smtClean="0">
              <a:sym typeface="Calibri" panose="020F0502020204030204" pitchFamily="34" charset="0"/>
            </a:endParaRPr>
          </a:p>
          <a:p>
            <a:pPr lvl="1"/>
            <a:r>
              <a:rPr lang="zh-CN" altLang="zh-CN" smtClean="0">
                <a:sym typeface="Calibri" panose="020F0502020204030204" pitchFamily="34" charset="0"/>
              </a:rPr>
              <a:t>第二级</a:t>
            </a:r>
            <a:endParaRPr lang="zh-CN" altLang="zh-CN" smtClean="0">
              <a:sym typeface="Calibri" panose="020F0502020204030204" pitchFamily="34" charset="0"/>
            </a:endParaRPr>
          </a:p>
          <a:p>
            <a:pPr lvl="2"/>
            <a:r>
              <a:rPr lang="zh-CN" altLang="zh-CN" smtClean="0">
                <a:sym typeface="Calibri" panose="020F0502020204030204" pitchFamily="34" charset="0"/>
              </a:rPr>
              <a:t>第三级</a:t>
            </a:r>
            <a:endParaRPr lang="zh-CN" altLang="zh-CN" smtClean="0">
              <a:sym typeface="Calibri" panose="020F0502020204030204" pitchFamily="34" charset="0"/>
            </a:endParaRPr>
          </a:p>
          <a:p>
            <a:pPr lvl="3"/>
            <a:r>
              <a:rPr lang="zh-CN" altLang="zh-CN" smtClean="0">
                <a:sym typeface="Calibri" panose="020F0502020204030204" pitchFamily="34" charset="0"/>
              </a:rPr>
              <a:t>第四级</a:t>
            </a:r>
            <a:endParaRPr lang="zh-CN" altLang="zh-CN" smtClean="0">
              <a:sym typeface="Calibri" panose="020F0502020204030204" pitchFamily="34" charset="0"/>
            </a:endParaRPr>
          </a:p>
          <a:p>
            <a:pPr lvl="4"/>
            <a:r>
              <a:rPr lang="zh-CN" altLang="zh-CN" smtClean="0">
                <a:sym typeface="Calibri" panose="020F0502020204030204" pitchFamily="34" charset="0"/>
              </a:rPr>
              <a:t>第五级</a:t>
            </a:r>
            <a:endParaRPr lang="zh-CN" altLang="zh-CN" smtClean="0">
              <a:sym typeface="Calibri" panose="020F0502020204030204" pitchFamily="34" charset="0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356350"/>
            <a:ext cx="244475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2446" tIns="46224" rIns="92446" bIns="46224" numCol="1" anchor="ctr" anchorCtr="0" compatLnSpc="1"/>
          <a:lstStyle>
            <a:lvl1pPr eaLnBrk="0" hangingPunct="0">
              <a:buFont typeface="Wingdings" panose="05000000000000000000" pitchFamily="2" charset="2"/>
              <a:buNone/>
              <a:defRPr sz="1200" b="0">
                <a:solidFill>
                  <a:srgbClr val="898989"/>
                </a:solidFill>
                <a:ea typeface="宋体" panose="02010600030101010101" pitchFamily="2" charset="-122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E92AE311-4183-4EB1-9FB0-1CED372E6641}" type="datetime1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356350"/>
            <a:ext cx="3317875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2446" tIns="46224" rIns="92446" bIns="46224" numCol="1" anchor="ctr" anchorCtr="0" compatLnSpc="1"/>
          <a:lstStyle>
            <a:lvl1pPr algn="ctr" eaLnBrk="0" hangingPunct="0">
              <a:buFont typeface="Wingdings" panose="05000000000000000000" pitchFamily="2" charset="2"/>
              <a:buNone/>
              <a:defRPr sz="1200" b="0">
                <a:solidFill>
                  <a:srgbClr val="898989"/>
                </a:solidFill>
                <a:ea typeface="宋体" panose="02010600030101010101" pitchFamily="2" charset="-122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356350"/>
            <a:ext cx="244475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2446" tIns="46224" rIns="92446" bIns="46224" numCol="1" anchor="ctr" anchorCtr="0" compatLnSpc="1"/>
          <a:lstStyle>
            <a:lvl1pPr algn="r" eaLnBrk="0" hangingPunct="0">
              <a:buFont typeface="Wingdings" panose="05000000000000000000" pitchFamily="2" charset="2"/>
              <a:buNone/>
              <a:defRPr sz="1200" b="0">
                <a:solidFill>
                  <a:srgbClr val="898989"/>
                </a:solidFill>
                <a:ea typeface="宋体" panose="02010600030101010101" pitchFamily="2" charset="-122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2C0777FF-0A13-4ABD-A367-467353BAFA14}" type="slidenum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marL="923925" indent="-92392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23925" indent="-92392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23925" indent="-92392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23925" indent="-92392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23925" indent="-92392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81125" indent="-92392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38325" indent="-92392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95525" indent="-92392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52725" indent="-92392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6075" indent="-346075" algn="l" defTabSz="9239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51205" indent="-287655" algn="l" defTabSz="9239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54430" indent="-230505" algn="l" defTabSz="9239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17980" indent="-230505" algn="l" defTabSz="9239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79625" indent="-230505" algn="l" defTabSz="9239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36825" indent="-230505" algn="l" defTabSz="9239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94025" indent="-230505" algn="l" defTabSz="9239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51225" indent="-230505" algn="l" defTabSz="9239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908425" indent="-230505" algn="l" defTabSz="9239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图片1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44880" y="2105025"/>
            <a:ext cx="9343390" cy="1985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2412365" y="2216150"/>
            <a:ext cx="60667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5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北方家居博览中心        项目简介</a:t>
            </a:r>
            <a:endParaRPr lang="zh-CN" altLang="zh-CN" sz="54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74378" y="116724"/>
            <a:ext cx="9429750" cy="1143000"/>
          </a:xfrm>
        </p:spPr>
        <p:txBody>
          <a:bodyPr/>
          <a:lstStyle/>
          <a:p>
            <a:pPr algn="l"/>
            <a:r>
              <a:rPr lang="en-US" altLang="zh-CN" sz="2400" b="1" dirty="0" smtClean="0">
                <a:solidFill>
                  <a:srgbClr val="A11B1B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2.</a:t>
            </a:r>
            <a:r>
              <a:rPr lang="zh-CN" altLang="en-US" sz="2400" b="1" dirty="0" smtClean="0">
                <a:solidFill>
                  <a:srgbClr val="A11B1B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zh-CN" altLang="en-US" sz="2400" b="1" dirty="0">
                <a:solidFill>
                  <a:srgbClr val="A11B1B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地段价值</a:t>
            </a:r>
            <a:r>
              <a:rPr lang="en-US" altLang="zh-CN" sz="2400" b="1" dirty="0">
                <a:solidFill>
                  <a:srgbClr val="A11B1B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-</a:t>
            </a:r>
            <a:r>
              <a:rPr lang="zh-CN" altLang="en-US" sz="2400" b="1" dirty="0">
                <a:solidFill>
                  <a:srgbClr val="A11B1B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地铁</a:t>
            </a:r>
            <a:r>
              <a:rPr lang="en-US" altLang="zh-CN" sz="2400" b="1" dirty="0">
                <a:solidFill>
                  <a:srgbClr val="A11B1B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1</a:t>
            </a:r>
            <a:r>
              <a:rPr lang="zh-CN" altLang="en-US" sz="2400" b="1" dirty="0">
                <a:solidFill>
                  <a:srgbClr val="A11B1B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号线、</a:t>
            </a:r>
            <a:r>
              <a:rPr lang="en-US" altLang="zh-CN" sz="2400" b="1" dirty="0">
                <a:solidFill>
                  <a:srgbClr val="A11B1B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5</a:t>
            </a:r>
            <a:r>
              <a:rPr lang="zh-CN" altLang="en-US" sz="2400" b="1" dirty="0">
                <a:solidFill>
                  <a:srgbClr val="A11B1B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号线交叉站点</a:t>
            </a:r>
            <a:r>
              <a:rPr lang="zh-CN" altLang="en-US" sz="2400" dirty="0">
                <a:solidFill>
                  <a:srgbClr val="A11B1B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br>
              <a:rPr lang="zh-CN" altLang="en-US" sz="2000" dirty="0"/>
            </a:br>
            <a:endParaRPr lang="en-US" altLang="zh-CN" sz="2000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3E721F-C284-4458-8874-D0522522E8EC}" type="datetime1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14498" y="1259724"/>
            <a:ext cx="6480540" cy="1419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      </a:t>
            </a:r>
            <a:r>
              <a:rPr lang="zh-CN" altLang="en-US" sz="18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rPr>
              <a:t>城市</a:t>
            </a:r>
            <a:r>
              <a:rPr lang="zh-CN" altLang="en-US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rPr>
              <a:t>轨道</a:t>
            </a:r>
            <a:r>
              <a:rPr lang="en-US" altLang="zh-CN" sz="18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rPr>
              <a:t>1</a:t>
            </a:r>
            <a:r>
              <a:rPr lang="zh-CN" altLang="en-US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rPr>
              <a:t>号</a:t>
            </a:r>
            <a:r>
              <a:rPr lang="zh-CN" altLang="en-US" sz="18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rPr>
              <a:t>线紧邻项目</a:t>
            </a:r>
            <a:r>
              <a:rPr lang="zh-CN" altLang="en-US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rPr>
              <a:t>西侧经过，与</a:t>
            </a:r>
            <a:r>
              <a:rPr lang="en-US" altLang="zh-CN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rPr>
              <a:t>5</a:t>
            </a:r>
            <a:r>
              <a:rPr lang="zh-CN" altLang="en-US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rPr>
              <a:t>号线相交于</a:t>
            </a:r>
            <a:r>
              <a:rPr lang="zh-CN" altLang="en-US" sz="1800" dirty="0">
                <a:solidFill>
                  <a:srgbClr val="FF0000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rPr>
              <a:t>南村站</a:t>
            </a:r>
            <a:r>
              <a:rPr lang="zh-CN" altLang="en-US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rPr>
              <a:t>，直达</a:t>
            </a:r>
            <a:r>
              <a:rPr lang="zh-CN" altLang="en-US" sz="1800" dirty="0">
                <a:solidFill>
                  <a:srgbClr val="FF0000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rPr>
              <a:t>正定机场</a:t>
            </a:r>
            <a:r>
              <a:rPr lang="zh-CN" altLang="en-US" sz="18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rPr>
              <a:t>，目前一号线已通车至正定新区福泽站；</a:t>
            </a:r>
            <a:r>
              <a:rPr lang="en-US" altLang="zh-CN" sz="18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rPr>
              <a:t>5</a:t>
            </a:r>
            <a:r>
              <a:rPr lang="zh-CN" altLang="en-US" sz="18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rPr>
              <a:t>号线，贯穿鹿泉区与藁城区，不仅</a:t>
            </a:r>
            <a:r>
              <a:rPr lang="zh-CN" altLang="en-US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rPr>
              <a:t>拉近市区的距离，还为沿途带来大量人流，拥有巨大商业价值。</a:t>
            </a:r>
            <a:endParaRPr lang="zh-CN" altLang="en-US" sz="1800" dirty="0">
              <a:latin typeface="+mn-ea"/>
              <a:ea typeface="+mn-ea"/>
              <a:cs typeface="+mn-ea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" y="3131820"/>
            <a:ext cx="4488180" cy="299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255" y="3131820"/>
            <a:ext cx="4651375" cy="29730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664960" y="3769995"/>
            <a:ext cx="8159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本案</a:t>
            </a:r>
            <a:endParaRPr lang="zh-CN" altLang="en-US"/>
          </a:p>
        </p:txBody>
      </p:sp>
      <p:sp>
        <p:nvSpPr>
          <p:cNvPr id="8" name="下箭头 7"/>
          <p:cNvSpPr/>
          <p:nvPr/>
        </p:nvSpPr>
        <p:spPr>
          <a:xfrm>
            <a:off x="6894195" y="4076700"/>
            <a:ext cx="153035" cy="41148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239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endParaRPr kumimoji="0" lang="zh-CN" altLang="zh-CN" sz="1400" b="1" i="0" u="none" strike="noStrike" cap="none" normalizeH="0" baseline="0" smtClean="0">
              <a:ln>
                <a:noFill/>
              </a:ln>
              <a:solidFill>
                <a:srgbClr val="C0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54035" y="3641725"/>
            <a:ext cx="11982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南村地铁口</a:t>
            </a:r>
            <a:endParaRPr lang="zh-CN" altLang="en-US"/>
          </a:p>
        </p:txBody>
      </p:sp>
      <p:sp>
        <p:nvSpPr>
          <p:cNvPr id="10" name="下箭头 9"/>
          <p:cNvSpPr/>
          <p:nvPr/>
        </p:nvSpPr>
        <p:spPr>
          <a:xfrm flipH="1">
            <a:off x="8644255" y="3948430"/>
            <a:ext cx="218440" cy="49212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239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endParaRPr kumimoji="0" lang="zh-CN" altLang="zh-CN" sz="1400" b="1" i="0" u="none" strike="noStrike" cap="none" normalizeH="0" baseline="0" smtClean="0">
              <a:ln>
                <a:noFill/>
              </a:ln>
              <a:solidFill>
                <a:srgbClr val="C0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6053137" y="1658414"/>
            <a:ext cx="4003675" cy="1832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330200" indent="-330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tx1"/>
                </a:solidFill>
                <a:latin typeface="宋体" panose="02010600030101010101" pitchFamily="2" charset="-122"/>
              </a:rPr>
              <a:t>石济客运专线是国家规划“四横四纵”快速铁路网的“一横”。该线正线全长超过</a:t>
            </a:r>
            <a:r>
              <a:rPr lang="en-US" altLang="zh-CN" sz="1800" dirty="0">
                <a:solidFill>
                  <a:schemeClr val="tx1"/>
                </a:solidFill>
                <a:latin typeface="宋体" panose="02010600030101010101" pitchFamily="2" charset="-122"/>
              </a:rPr>
              <a:t>300</a:t>
            </a:r>
            <a:r>
              <a:rPr lang="zh-CN" altLang="en-US" sz="1800" dirty="0">
                <a:solidFill>
                  <a:schemeClr val="tx1"/>
                </a:solidFill>
                <a:latin typeface="宋体" panose="02010600030101010101" pitchFamily="2" charset="-122"/>
              </a:rPr>
              <a:t>公里，速度目标值</a:t>
            </a:r>
            <a:r>
              <a:rPr lang="en-US" altLang="zh-CN" sz="1800" dirty="0">
                <a:solidFill>
                  <a:schemeClr val="tx1"/>
                </a:solidFill>
                <a:latin typeface="宋体" panose="02010600030101010101" pitchFamily="2" charset="-122"/>
              </a:rPr>
              <a:t>250</a:t>
            </a:r>
            <a:r>
              <a:rPr lang="zh-CN" altLang="en-US" sz="1800" dirty="0">
                <a:solidFill>
                  <a:schemeClr val="tx1"/>
                </a:solidFill>
                <a:latin typeface="宋体" panose="02010600030101010101" pitchFamily="2" charset="-122"/>
              </a:rPr>
              <a:t>公里</a:t>
            </a:r>
            <a:r>
              <a:rPr lang="en-US" altLang="zh-CN" sz="1800" dirty="0">
                <a:solidFill>
                  <a:schemeClr val="tx1"/>
                </a:solidFill>
                <a:latin typeface="宋体" panose="02010600030101010101" pitchFamily="2" charset="-122"/>
              </a:rPr>
              <a:t>/</a:t>
            </a:r>
            <a:r>
              <a:rPr lang="zh-CN" altLang="en-US" sz="1800" dirty="0">
                <a:solidFill>
                  <a:schemeClr val="tx1"/>
                </a:solidFill>
                <a:latin typeface="宋体" panose="02010600030101010101" pitchFamily="2" charset="-122"/>
              </a:rPr>
              <a:t>小时</a:t>
            </a:r>
            <a:r>
              <a:rPr lang="zh-CN" altLang="en-US" sz="1800" dirty="0" smtClean="0">
                <a:solidFill>
                  <a:schemeClr val="tx1"/>
                </a:solidFill>
                <a:latin typeface="宋体" panose="02010600030101010101" pitchFamily="2" charset="-122"/>
              </a:rPr>
              <a:t>，</a:t>
            </a:r>
            <a:r>
              <a:rPr lang="en-US" altLang="zh-CN" sz="1800" dirty="0" smtClean="0">
                <a:solidFill>
                  <a:schemeClr val="tx1"/>
                </a:solidFill>
                <a:latin typeface="宋体" panose="02010600030101010101" pitchFamily="2" charset="-122"/>
              </a:rPr>
              <a:t>2017</a:t>
            </a:r>
            <a:r>
              <a:rPr lang="zh-CN" altLang="en-US" sz="1800" dirty="0">
                <a:solidFill>
                  <a:schemeClr val="tx1"/>
                </a:solidFill>
                <a:latin typeface="宋体" panose="02010600030101010101" pitchFamily="2" charset="-122"/>
              </a:rPr>
              <a:t>年底正式开通运营。</a:t>
            </a:r>
            <a:endParaRPr lang="zh-CN" altLang="en-US" sz="1800" b="0" dirty="0">
              <a:solidFill>
                <a:schemeClr val="tx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marL="330200" indent="-330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石家庄</a:t>
            </a:r>
            <a:r>
              <a:rPr lang="zh-CN" altLang="en-US" sz="1800" dirty="0" smtClean="0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东站与地铁一号线在地下换乘并由地铁一号线直通正定机场</a:t>
            </a:r>
            <a:r>
              <a:rPr lang="zh-CN" altLang="en-US" sz="1800" b="0" dirty="0" smtClean="0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。</a:t>
            </a:r>
            <a:endParaRPr lang="zh-CN" altLang="en-US" sz="1800" dirty="0"/>
          </a:p>
        </p:txBody>
      </p:sp>
      <p:pic>
        <p:nvPicPr>
          <p:cNvPr id="49156" name="Picture 5" descr="■石家庄都市区的快速轨道交通概念线网为“两主两辅”的方格网基本构架。所谓概念线网，是指符合城市远景空间发展的，城市轨道线网必然遵循的线网形态。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172742" y="1799257"/>
            <a:ext cx="4735513" cy="40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4130675" y="5265738"/>
            <a:ext cx="728663" cy="2206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CN" altLang="en-US" sz="1200">
                <a:solidFill>
                  <a:srgbClr val="0033CC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东三环</a:t>
            </a:r>
            <a:endParaRPr lang="zh-CN" altLang="en-US"/>
          </a:p>
        </p:txBody>
      </p:sp>
      <p:sp>
        <p:nvSpPr>
          <p:cNvPr id="49158" name="Rectangle 7"/>
          <p:cNvSpPr>
            <a:spLocks noChangeArrowheads="1"/>
          </p:cNvSpPr>
          <p:nvPr/>
        </p:nvSpPr>
        <p:spPr bwMode="auto">
          <a:xfrm>
            <a:off x="5060950" y="4460875"/>
            <a:ext cx="728663" cy="220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CN" altLang="en-US" sz="1200">
                <a:solidFill>
                  <a:srgbClr val="0033CC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南二环</a:t>
            </a:r>
            <a:endParaRPr lang="zh-CN" altLang="en-US"/>
          </a:p>
        </p:txBody>
      </p:sp>
      <p:sp>
        <p:nvSpPr>
          <p:cNvPr id="49159" name="Rectangle 8"/>
          <p:cNvSpPr>
            <a:spLocks noChangeArrowheads="1"/>
          </p:cNvSpPr>
          <p:nvPr/>
        </p:nvSpPr>
        <p:spPr bwMode="auto">
          <a:xfrm>
            <a:off x="4860925" y="3657600"/>
            <a:ext cx="728663" cy="220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CN" altLang="en-US" sz="1200" dirty="0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石黄高速</a:t>
            </a:r>
            <a:endParaRPr lang="zh-CN" altLang="en-US" dirty="0"/>
          </a:p>
        </p:txBody>
      </p:sp>
      <p:sp>
        <p:nvSpPr>
          <p:cNvPr id="49160" name="Rectangle 9"/>
          <p:cNvSpPr>
            <a:spLocks noChangeArrowheads="1"/>
          </p:cNvSpPr>
          <p:nvPr/>
        </p:nvSpPr>
        <p:spPr bwMode="auto">
          <a:xfrm>
            <a:off x="3267075" y="2298700"/>
            <a:ext cx="728663" cy="220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CN" altLang="en-US" sz="1200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京珠高速</a:t>
            </a:r>
            <a:endParaRPr lang="zh-CN" altLang="en-US"/>
          </a:p>
        </p:txBody>
      </p:sp>
      <p:sp>
        <p:nvSpPr>
          <p:cNvPr id="49161" name="Rectangle 10"/>
          <p:cNvSpPr>
            <a:spLocks noChangeArrowheads="1"/>
          </p:cNvSpPr>
          <p:nvPr/>
        </p:nvSpPr>
        <p:spPr bwMode="auto">
          <a:xfrm>
            <a:off x="2193925" y="3409950"/>
            <a:ext cx="728663" cy="220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CN" altLang="en-US" sz="1200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石太高速</a:t>
            </a:r>
            <a:endParaRPr lang="zh-CN" altLang="en-US"/>
          </a:p>
        </p:txBody>
      </p:sp>
      <p:sp>
        <p:nvSpPr>
          <p:cNvPr id="49166" name="Rectangle 15"/>
          <p:cNvSpPr>
            <a:spLocks noChangeArrowheads="1"/>
          </p:cNvSpPr>
          <p:nvPr/>
        </p:nvSpPr>
        <p:spPr bwMode="auto">
          <a:xfrm>
            <a:off x="3724275" y="4064000"/>
            <a:ext cx="74613" cy="198438"/>
          </a:xfrm>
          <a:prstGeom prst="rect">
            <a:avLst/>
          </a:prstGeom>
          <a:solidFill>
            <a:srgbClr val="4F81BD">
              <a:alpha val="74117"/>
            </a:srgbClr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eaLnBrk="0" hangingPunct="0">
              <a:buFont typeface="Wingdings" panose="05000000000000000000" pitchFamily="2" charset="2"/>
              <a:buChar char="§"/>
            </a:pPr>
            <a:endParaRPr lang="zh-CN" altLang="zh-CN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49167" name="Line 16"/>
          <p:cNvSpPr>
            <a:spLocks noChangeShapeType="1"/>
          </p:cNvSpPr>
          <p:nvPr/>
        </p:nvSpPr>
        <p:spPr bwMode="auto">
          <a:xfrm flipV="1">
            <a:off x="3787775" y="3890963"/>
            <a:ext cx="2311400" cy="173037"/>
          </a:xfrm>
          <a:prstGeom prst="line">
            <a:avLst/>
          </a:prstGeom>
          <a:noFill/>
          <a:ln w="9525">
            <a:solidFill>
              <a:schemeClr val="tx1"/>
            </a:solidFill>
            <a:beve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168" name="Line 17"/>
          <p:cNvSpPr>
            <a:spLocks noChangeShapeType="1"/>
          </p:cNvSpPr>
          <p:nvPr/>
        </p:nvSpPr>
        <p:spPr bwMode="auto">
          <a:xfrm>
            <a:off x="3787775" y="4286250"/>
            <a:ext cx="2309813" cy="1446213"/>
          </a:xfrm>
          <a:prstGeom prst="line">
            <a:avLst/>
          </a:prstGeom>
          <a:noFill/>
          <a:ln w="9525">
            <a:solidFill>
              <a:schemeClr val="tx1"/>
            </a:solidFill>
            <a:beve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172" name="Rectangle 6"/>
          <p:cNvSpPr>
            <a:spLocks noChangeArrowheads="1"/>
          </p:cNvSpPr>
          <p:nvPr/>
        </p:nvSpPr>
        <p:spPr bwMode="auto">
          <a:xfrm>
            <a:off x="1206500" y="188913"/>
            <a:ext cx="604837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 anchor="b"/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400" dirty="0" smtClean="0">
                <a:solidFill>
                  <a:srgbClr val="A11B1B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3.</a:t>
            </a:r>
            <a:r>
              <a:rPr lang="zh-CN" altLang="en-US" sz="2400" dirty="0" smtClean="0">
                <a:solidFill>
                  <a:srgbClr val="A11B1B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zh-CN" altLang="en-US" sz="2400" dirty="0">
                <a:solidFill>
                  <a:srgbClr val="A11B1B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地段价值</a:t>
            </a:r>
            <a:r>
              <a:rPr lang="en-US" altLang="zh-CN" sz="2400" dirty="0" smtClean="0">
                <a:solidFill>
                  <a:srgbClr val="A11B1B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-</a:t>
            </a:r>
            <a:r>
              <a:rPr lang="zh-CN" altLang="en-US" sz="2400" dirty="0">
                <a:solidFill>
                  <a:srgbClr val="A11B1B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石家庄</a:t>
            </a:r>
            <a:r>
              <a:rPr lang="zh-CN" altLang="en-US" sz="2400" dirty="0" smtClean="0">
                <a:solidFill>
                  <a:srgbClr val="A11B1B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东站</a:t>
            </a:r>
            <a:endParaRPr lang="zh-CN" altLang="en-US" dirty="0"/>
          </a:p>
        </p:txBody>
      </p:sp>
      <p:sp>
        <p:nvSpPr>
          <p:cNvPr id="49173" name="Text Box 2"/>
          <p:cNvSpPr>
            <a:spLocks noChangeArrowheads="1"/>
          </p:cNvSpPr>
          <p:nvPr/>
        </p:nvSpPr>
        <p:spPr bwMode="auto">
          <a:xfrm>
            <a:off x="1206500" y="5372100"/>
            <a:ext cx="2406650" cy="244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r">
              <a:buFont typeface="Arial" panose="020B0604020202020204" pitchFamily="34" charset="0"/>
              <a:buNone/>
            </a:pPr>
            <a:r>
              <a:rPr lang="zh-CN" altLang="en-US" sz="1000" b="0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资料来源：石家庄市轨道交通线网规划 </a:t>
            </a:r>
            <a:endParaRPr lang="zh-CN" altLang="en-US"/>
          </a:p>
        </p:txBody>
      </p:sp>
      <p:sp>
        <p:nvSpPr>
          <p:cNvPr id="49174" name="Rectangle 3"/>
          <p:cNvSpPr>
            <a:spLocks noChangeArrowheads="1"/>
          </p:cNvSpPr>
          <p:nvPr/>
        </p:nvSpPr>
        <p:spPr bwMode="auto">
          <a:xfrm>
            <a:off x="1133475" y="1123950"/>
            <a:ext cx="9271000" cy="388938"/>
          </a:xfrm>
          <a:prstGeom prst="rect">
            <a:avLst/>
          </a:prstGeom>
          <a:noFill/>
          <a:ln w="9525">
            <a:solidFill>
              <a:srgbClr val="760000"/>
            </a:solidFill>
            <a:prstDash val="dash"/>
            <a:miter lim="800000"/>
          </a:ln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60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区位交通发达，</a:t>
            </a:r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5</a:t>
            </a:r>
            <a:r>
              <a:rPr lang="zh-CN" altLang="en-US" sz="160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分钟接驳京珠高速、石黄高速和</a:t>
            </a:r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307</a:t>
            </a:r>
            <a:r>
              <a:rPr lang="zh-CN" altLang="en-US" sz="160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国道，辐射至华北、中原、华南等重要城市。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858" y="3977481"/>
            <a:ext cx="3412488" cy="1872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2400" b="1" dirty="0">
                <a:solidFill>
                  <a:srgbClr val="A11B1B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b="1" dirty="0" smtClean="0">
                <a:solidFill>
                  <a:srgbClr val="A11B1B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4.</a:t>
            </a:r>
            <a:r>
              <a:rPr lang="zh-CN" altLang="en-US" sz="2400" b="1" dirty="0" smtClean="0">
                <a:solidFill>
                  <a:srgbClr val="A11B1B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地段</a:t>
            </a:r>
            <a:r>
              <a:rPr lang="zh-CN" altLang="en-US" sz="2400" b="1" dirty="0">
                <a:solidFill>
                  <a:srgbClr val="A11B1B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价值</a:t>
            </a:r>
            <a:r>
              <a:rPr lang="en-US" altLang="zh-CN" sz="2400" b="1" dirty="0" smtClean="0">
                <a:solidFill>
                  <a:srgbClr val="A11B1B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-</a:t>
            </a:r>
            <a:r>
              <a:rPr lang="zh-CN" altLang="en-US" sz="2400" b="1" dirty="0">
                <a:solidFill>
                  <a:srgbClr val="A11B1B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双</a:t>
            </a:r>
            <a:r>
              <a:rPr lang="zh-CN" altLang="en-US" sz="2400" b="1" dirty="0" smtClean="0">
                <a:solidFill>
                  <a:srgbClr val="A11B1B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水系及三大绿地公园</a:t>
            </a:r>
            <a:br>
              <a:rPr lang="zh-CN" altLang="en-US" dirty="0"/>
            </a:b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3E721F-C284-4458-8874-D0522522E8EC}" type="datetime1">
              <a:rPr lang="zh-CN" altLang="en-US" smtClean="0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847" y="995669"/>
            <a:ext cx="3279134" cy="5832486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 bwMode="auto">
          <a:xfrm>
            <a:off x="8838565" y="4437380"/>
            <a:ext cx="504825" cy="29337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239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endParaRPr kumimoji="0" lang="zh-CN" altLang="en-US" sz="1400" b="1" i="0" u="none" strike="noStrike" cap="none" normalizeH="0" baseline="0" smtClean="0">
              <a:ln>
                <a:noFill/>
              </a:ln>
              <a:solidFill>
                <a:srgbClr val="C0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245051" y="4332168"/>
            <a:ext cx="86407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FF0000"/>
                </a:solidFill>
              </a:rPr>
              <a:t>本案</a:t>
            </a:r>
            <a:endParaRPr lang="zh-CN" alt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26474" y="1772862"/>
            <a:ext cx="3312276" cy="2614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        </a:t>
            </a:r>
            <a:r>
              <a:rPr lang="zh-CN" altLang="en-US" sz="1800" dirty="0" smtClean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项目西侧紧邻环城水系，南侧为石津灌区，均为活水水系；</a:t>
            </a:r>
            <a:endParaRPr lang="en-US" altLang="zh-CN" sz="1800" dirty="0" smtClean="0">
              <a:solidFill>
                <a:schemeClr val="tx1"/>
              </a:solidFill>
              <a:latin typeface="+mn-ea"/>
              <a:ea typeface="+mn-ea"/>
              <a:cs typeface="+mn-ea"/>
            </a:endParaRPr>
          </a:p>
          <a:p>
            <a:r>
              <a:rPr lang="zh-CN" altLang="en-US" sz="1800" dirty="0" smtClean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    项目一期南北两侧各有占地约</a:t>
            </a:r>
            <a:r>
              <a:rPr lang="en-US" altLang="zh-CN" sz="1800" dirty="0" smtClean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300</a:t>
            </a:r>
            <a:r>
              <a:rPr lang="zh-CN" altLang="en-US" sz="1800" dirty="0" smtClean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亩的市政配套绿地公园，紧邻项目西侧环城水系旁为带状公园；</a:t>
            </a:r>
            <a:endParaRPr lang="en-US" altLang="zh-CN" sz="1800" dirty="0" smtClean="0">
              <a:solidFill>
                <a:schemeClr val="tx1"/>
              </a:solidFill>
              <a:latin typeface="+mn-ea"/>
              <a:ea typeface="+mn-ea"/>
              <a:cs typeface="+mn-ea"/>
            </a:endParaRPr>
          </a:p>
          <a:p>
            <a:r>
              <a:rPr lang="zh-CN" altLang="en-US" sz="1800" dirty="0" smtClean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    项目城水相依，三大绿地公园环绕，打造纯天然氧吧。</a:t>
            </a:r>
            <a:endParaRPr lang="zh-CN" altLang="en-US" sz="1800" dirty="0" smtClean="0">
              <a:solidFill>
                <a:schemeClr val="tx1"/>
              </a:solidFill>
              <a:latin typeface="+mn-ea"/>
              <a:ea typeface="+mn-ea"/>
              <a:cs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 rot="5400000">
            <a:off x="7647305" y="4310380"/>
            <a:ext cx="1643380" cy="737235"/>
          </a:xfrm>
          <a:prstGeom prst="rect">
            <a:avLst/>
          </a:prstGeom>
          <a:noFill/>
          <a:ln w="38100" cmpd="sng">
            <a:solidFill>
              <a:srgbClr val="0000FF"/>
            </a:solidFill>
            <a:prstDash val="solid"/>
          </a:ln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AutoShape 3"/>
          <p:cNvSpPr>
            <a:spLocks noChangeArrowheads="1"/>
          </p:cNvSpPr>
          <p:nvPr/>
        </p:nvSpPr>
        <p:spPr bwMode="auto">
          <a:xfrm>
            <a:off x="931863" y="6069013"/>
            <a:ext cx="461962" cy="388937"/>
          </a:xfrm>
          <a:prstGeom prst="rightArrow">
            <a:avLst>
              <a:gd name="adj1" fmla="val 50000"/>
              <a:gd name="adj2" fmla="val 28050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</a:ln>
        </p:spPr>
        <p:txBody>
          <a:bodyPr wrap="none" anchor="ctr"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zh-CN" altLang="zh-CN" b="0">
              <a:solidFill>
                <a:schemeClr val="tx1"/>
              </a:solidFill>
            </a:endParaRPr>
          </a:p>
        </p:txBody>
      </p:sp>
      <p:pic>
        <p:nvPicPr>
          <p:cNvPr id="50180" name="Picture 35" descr="8三区一街规划图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493838" y="1813586"/>
            <a:ext cx="4897438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Freeform 38"/>
          <p:cNvSpPr>
            <a:spLocks noChangeArrowheads="1"/>
          </p:cNvSpPr>
          <p:nvPr/>
        </p:nvSpPr>
        <p:spPr bwMode="auto">
          <a:xfrm>
            <a:off x="4019550" y="3816350"/>
            <a:ext cx="1125538" cy="1260475"/>
          </a:xfrm>
          <a:custGeom>
            <a:avLst/>
            <a:gdLst>
              <a:gd name="T0" fmla="*/ 0 w 670"/>
              <a:gd name="T1" fmla="*/ 0 h 841"/>
              <a:gd name="T2" fmla="*/ 2147483647 w 670"/>
              <a:gd name="T3" fmla="*/ 2147483647 h 841"/>
              <a:gd name="T4" fmla="*/ 2147483647 w 670"/>
              <a:gd name="T5" fmla="*/ 2147483647 h 841"/>
              <a:gd name="T6" fmla="*/ 2147483647 w 670"/>
              <a:gd name="T7" fmla="*/ 2147483647 h 841"/>
              <a:gd name="T8" fmla="*/ 2147483647 w 670"/>
              <a:gd name="T9" fmla="*/ 2147483647 h 841"/>
              <a:gd name="T10" fmla="*/ 2147483647 w 670"/>
              <a:gd name="T11" fmla="*/ 2147483647 h 841"/>
              <a:gd name="T12" fmla="*/ 2147483647 w 670"/>
              <a:gd name="T13" fmla="*/ 2147483647 h 841"/>
              <a:gd name="T14" fmla="*/ 0 w 670"/>
              <a:gd name="T15" fmla="*/ 0 h 8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70"/>
              <a:gd name="T25" fmla="*/ 0 h 841"/>
              <a:gd name="T26" fmla="*/ 670 w 670"/>
              <a:gd name="T27" fmla="*/ 841 h 8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70" h="841">
                <a:moveTo>
                  <a:pt x="0" y="0"/>
                </a:moveTo>
                <a:lnTo>
                  <a:pt x="16" y="771"/>
                </a:lnTo>
                <a:lnTo>
                  <a:pt x="218" y="841"/>
                </a:lnTo>
                <a:lnTo>
                  <a:pt x="218" y="623"/>
                </a:lnTo>
                <a:lnTo>
                  <a:pt x="670" y="615"/>
                </a:lnTo>
                <a:lnTo>
                  <a:pt x="670" y="226"/>
                </a:lnTo>
                <a:lnTo>
                  <a:pt x="226" y="109"/>
                </a:lnTo>
                <a:lnTo>
                  <a:pt x="0" y="0"/>
                </a:lnTo>
                <a:close/>
              </a:path>
            </a:pathLst>
          </a:custGeom>
          <a:solidFill>
            <a:srgbClr val="4F81BD">
              <a:alpha val="74117"/>
            </a:srgbClr>
          </a:solidFill>
          <a:ln w="28575" cmpd="sng">
            <a:solidFill>
              <a:srgbClr val="FF0000"/>
            </a:solidFill>
            <a:prstDash val="dash"/>
            <a:beve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0182" name="Rectangle 36"/>
          <p:cNvSpPr>
            <a:spLocks noChangeArrowheads="1"/>
          </p:cNvSpPr>
          <p:nvPr/>
        </p:nvSpPr>
        <p:spPr bwMode="auto">
          <a:xfrm>
            <a:off x="4322763" y="4260850"/>
            <a:ext cx="547687" cy="244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800" b="0">
                <a:solidFill>
                  <a:schemeClr val="tx1"/>
                </a:solidFill>
              </a:rPr>
              <a:t>本案</a:t>
            </a:r>
            <a:endParaRPr lang="zh-CN" altLang="en-US"/>
          </a:p>
        </p:txBody>
      </p:sp>
      <p:sp>
        <p:nvSpPr>
          <p:cNvPr id="50183" name="Rectangle 37"/>
          <p:cNvSpPr>
            <a:spLocks noChangeArrowheads="1"/>
          </p:cNvSpPr>
          <p:nvPr/>
        </p:nvSpPr>
        <p:spPr bwMode="auto">
          <a:xfrm>
            <a:off x="3352800" y="3805238"/>
            <a:ext cx="549275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b="0">
                <a:solidFill>
                  <a:schemeClr val="tx1"/>
                </a:solidFill>
              </a:rPr>
              <a:t>国际贸易城</a:t>
            </a:r>
            <a:endParaRPr lang="zh-CN" altLang="en-US"/>
          </a:p>
        </p:txBody>
      </p:sp>
      <p:sp>
        <p:nvSpPr>
          <p:cNvPr id="50184" name="Rectangle 39"/>
          <p:cNvSpPr>
            <a:spLocks noChangeArrowheads="1"/>
          </p:cNvSpPr>
          <p:nvPr/>
        </p:nvSpPr>
        <p:spPr bwMode="auto">
          <a:xfrm>
            <a:off x="4270375" y="4762500"/>
            <a:ext cx="954088" cy="371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200" b="0">
                <a:solidFill>
                  <a:schemeClr val="tx1"/>
                </a:solidFill>
              </a:rPr>
              <a:t>庞大汽车</a:t>
            </a:r>
            <a:endParaRPr lang="zh-CN" altLang="en-US" sz="1200" b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200" b="0">
                <a:solidFill>
                  <a:schemeClr val="tx1"/>
                </a:solidFill>
              </a:rPr>
              <a:t>贸易园</a:t>
            </a:r>
            <a:endParaRPr lang="zh-CN" altLang="en-US"/>
          </a:p>
        </p:txBody>
      </p:sp>
      <p:sp>
        <p:nvSpPr>
          <p:cNvPr id="50185" name="Rectangle 40"/>
          <p:cNvSpPr>
            <a:spLocks noChangeArrowheads="1"/>
          </p:cNvSpPr>
          <p:nvPr/>
        </p:nvSpPr>
        <p:spPr bwMode="auto">
          <a:xfrm>
            <a:off x="5053013" y="4225925"/>
            <a:ext cx="550862" cy="8620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200" b="0" dirty="0">
                <a:solidFill>
                  <a:schemeClr val="tx1"/>
                </a:solidFill>
              </a:rPr>
              <a:t>高科技产业园</a:t>
            </a:r>
            <a:endParaRPr lang="zh-CN" altLang="en-US" dirty="0"/>
          </a:p>
        </p:txBody>
      </p:sp>
      <p:sp>
        <p:nvSpPr>
          <p:cNvPr id="50186" name="Rectangle 41"/>
          <p:cNvSpPr>
            <a:spLocks noChangeArrowheads="1"/>
          </p:cNvSpPr>
          <p:nvPr/>
        </p:nvSpPr>
        <p:spPr bwMode="auto">
          <a:xfrm>
            <a:off x="5408613" y="4494213"/>
            <a:ext cx="954087" cy="371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200" b="0">
                <a:solidFill>
                  <a:schemeClr val="tx1"/>
                </a:solidFill>
              </a:rPr>
              <a:t>现代</a:t>
            </a:r>
            <a:endParaRPr lang="zh-CN" altLang="en-US" sz="1200" b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200" b="0">
                <a:solidFill>
                  <a:schemeClr val="tx1"/>
                </a:solidFill>
              </a:rPr>
              <a:t>物流园</a:t>
            </a:r>
            <a:endParaRPr lang="zh-CN" altLang="en-US"/>
          </a:p>
        </p:txBody>
      </p:sp>
      <p:sp>
        <p:nvSpPr>
          <p:cNvPr id="50187" name="Rectangle 42"/>
          <p:cNvSpPr>
            <a:spLocks noChangeArrowheads="1"/>
          </p:cNvSpPr>
          <p:nvPr/>
        </p:nvSpPr>
        <p:spPr bwMode="auto">
          <a:xfrm>
            <a:off x="5326063" y="5018088"/>
            <a:ext cx="746125" cy="371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200" b="0">
                <a:solidFill>
                  <a:schemeClr val="tx1"/>
                </a:solidFill>
              </a:rPr>
              <a:t>城中村改造</a:t>
            </a:r>
            <a:endParaRPr lang="zh-CN" altLang="en-US"/>
          </a:p>
        </p:txBody>
      </p:sp>
      <p:sp>
        <p:nvSpPr>
          <p:cNvPr id="50188" name="Rectangle 43"/>
          <p:cNvSpPr>
            <a:spLocks noChangeArrowheads="1"/>
          </p:cNvSpPr>
          <p:nvPr/>
        </p:nvSpPr>
        <p:spPr bwMode="auto">
          <a:xfrm>
            <a:off x="2409825" y="3908425"/>
            <a:ext cx="744538" cy="373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200" b="0">
                <a:solidFill>
                  <a:schemeClr val="tx1"/>
                </a:solidFill>
              </a:rPr>
              <a:t>城中村改造</a:t>
            </a:r>
            <a:endParaRPr lang="zh-CN" altLang="en-US"/>
          </a:p>
        </p:txBody>
      </p:sp>
      <p:sp>
        <p:nvSpPr>
          <p:cNvPr id="50189" name="Rectangle 44"/>
          <p:cNvSpPr>
            <a:spLocks noChangeArrowheads="1"/>
          </p:cNvSpPr>
          <p:nvPr/>
        </p:nvSpPr>
        <p:spPr bwMode="auto">
          <a:xfrm>
            <a:off x="1493838" y="3581400"/>
            <a:ext cx="746125" cy="373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000" b="0">
                <a:solidFill>
                  <a:schemeClr val="tx1"/>
                </a:solidFill>
              </a:rPr>
              <a:t>城中村</a:t>
            </a:r>
            <a:endParaRPr lang="zh-CN" altLang="en-US" sz="1000" b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000" b="0">
                <a:solidFill>
                  <a:schemeClr val="tx1"/>
                </a:solidFill>
              </a:rPr>
              <a:t>改造</a:t>
            </a:r>
            <a:endParaRPr lang="zh-CN" altLang="en-US"/>
          </a:p>
        </p:txBody>
      </p:sp>
      <p:sp>
        <p:nvSpPr>
          <p:cNvPr id="50190" name="Rectangle 45"/>
          <p:cNvSpPr>
            <a:spLocks noChangeArrowheads="1"/>
          </p:cNvSpPr>
          <p:nvPr/>
        </p:nvSpPr>
        <p:spPr bwMode="auto">
          <a:xfrm>
            <a:off x="3652838" y="3408363"/>
            <a:ext cx="744537" cy="371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000" b="0">
                <a:solidFill>
                  <a:schemeClr val="tx1"/>
                </a:solidFill>
              </a:rPr>
              <a:t>服务外包园区</a:t>
            </a:r>
            <a:endParaRPr lang="zh-CN" altLang="en-US"/>
          </a:p>
        </p:txBody>
      </p:sp>
      <p:sp>
        <p:nvSpPr>
          <p:cNvPr id="50191" name="Rectangle 46"/>
          <p:cNvSpPr>
            <a:spLocks noChangeArrowheads="1"/>
          </p:cNvSpPr>
          <p:nvPr/>
        </p:nvSpPr>
        <p:spPr bwMode="auto">
          <a:xfrm>
            <a:off x="1453387" y="4801078"/>
            <a:ext cx="941388" cy="373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000" b="0" dirty="0">
                <a:solidFill>
                  <a:schemeClr val="tx1"/>
                </a:solidFill>
              </a:rPr>
              <a:t>农业生态观光园</a:t>
            </a:r>
            <a:endParaRPr lang="zh-CN" altLang="en-US" dirty="0"/>
          </a:p>
        </p:txBody>
      </p:sp>
      <p:sp>
        <p:nvSpPr>
          <p:cNvPr id="50192" name="Rectangle 47"/>
          <p:cNvSpPr>
            <a:spLocks noChangeArrowheads="1"/>
          </p:cNvSpPr>
          <p:nvPr/>
        </p:nvSpPr>
        <p:spPr bwMode="auto">
          <a:xfrm>
            <a:off x="1611313" y="2844800"/>
            <a:ext cx="746125" cy="373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000" b="0">
                <a:solidFill>
                  <a:schemeClr val="tx1"/>
                </a:solidFill>
              </a:rPr>
              <a:t>玛钢</a:t>
            </a:r>
            <a:endParaRPr lang="zh-CN" altLang="en-US" sz="1000" b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000" b="0">
                <a:solidFill>
                  <a:schemeClr val="tx1"/>
                </a:solidFill>
              </a:rPr>
              <a:t>贸易园</a:t>
            </a:r>
            <a:endParaRPr lang="zh-CN" altLang="en-US"/>
          </a:p>
        </p:txBody>
      </p:sp>
      <p:sp>
        <p:nvSpPr>
          <p:cNvPr id="50193" name="矩形 19"/>
          <p:cNvSpPr>
            <a:spLocks noChangeArrowheads="1"/>
          </p:cNvSpPr>
          <p:nvPr/>
        </p:nvSpPr>
        <p:spPr bwMode="auto">
          <a:xfrm>
            <a:off x="790596" y="176396"/>
            <a:ext cx="4525962" cy="46268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2446" tIns="46224" rIns="92446" bIns="46224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400" dirty="0" smtClean="0">
                <a:solidFill>
                  <a:srgbClr val="A11B1B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5.</a:t>
            </a:r>
            <a:r>
              <a:rPr lang="zh-CN" altLang="en-US" sz="2400" dirty="0" smtClean="0">
                <a:solidFill>
                  <a:srgbClr val="A11B1B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zh-CN" altLang="en-US" sz="2400" dirty="0">
                <a:solidFill>
                  <a:srgbClr val="A11B1B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地段价值</a:t>
            </a:r>
            <a:r>
              <a:rPr lang="en-US" altLang="zh-CN" sz="2400" dirty="0">
                <a:solidFill>
                  <a:srgbClr val="A11B1B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-</a:t>
            </a:r>
            <a:r>
              <a:rPr lang="zh-CN" altLang="en-US" sz="2400" dirty="0">
                <a:solidFill>
                  <a:srgbClr val="A11B1B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项目集群优势</a:t>
            </a:r>
            <a:endParaRPr lang="zh-CN" altLang="en-US" dirty="0"/>
          </a:p>
        </p:txBody>
      </p:sp>
      <p:sp>
        <p:nvSpPr>
          <p:cNvPr id="50194" name="矩形 18"/>
          <p:cNvSpPr>
            <a:spLocks noChangeArrowheads="1"/>
          </p:cNvSpPr>
          <p:nvPr/>
        </p:nvSpPr>
        <p:spPr bwMode="auto">
          <a:xfrm>
            <a:off x="6459982" y="3281622"/>
            <a:ext cx="3025775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1800" dirty="0">
                <a:solidFill>
                  <a:schemeClr val="tx1"/>
                </a:solidFill>
                <a:latin typeface="+mn-ea"/>
                <a:ea typeface="+mn-ea"/>
                <a:sym typeface="宋体" panose="02010600030101010101" pitchFamily="2" charset="-122"/>
              </a:rPr>
              <a:t>西侧国际贸易城</a:t>
            </a:r>
            <a:endParaRPr lang="zh-CN" altLang="en-US" sz="1800" dirty="0">
              <a:solidFill>
                <a:schemeClr val="tx1"/>
              </a:solidFill>
              <a:latin typeface="+mn-ea"/>
              <a:ea typeface="+mn-ea"/>
              <a:sym typeface="宋体" panose="02010600030101010101" pitchFamily="2" charset="-122"/>
            </a:endParaRPr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1800" dirty="0">
                <a:solidFill>
                  <a:schemeClr val="tx1"/>
                </a:solidFill>
                <a:latin typeface="+mn-ea"/>
                <a:ea typeface="+mn-ea"/>
                <a:sym typeface="宋体" panose="02010600030101010101" pitchFamily="2" charset="-122"/>
              </a:rPr>
              <a:t>东南</a:t>
            </a:r>
            <a:r>
              <a:rPr lang="zh-CN" altLang="en-US" sz="1800" dirty="0" smtClean="0">
                <a:solidFill>
                  <a:schemeClr val="tx1"/>
                </a:solidFill>
                <a:latin typeface="+mn-ea"/>
                <a:ea typeface="+mn-ea"/>
                <a:sym typeface="宋体" panose="02010600030101010101" pitchFamily="2" charset="-122"/>
              </a:rPr>
              <a:t>角汽车贸易园区</a:t>
            </a:r>
            <a:endParaRPr lang="en-US" altLang="zh-CN" sz="1800" dirty="0">
              <a:solidFill>
                <a:schemeClr val="tx1"/>
              </a:solidFill>
              <a:latin typeface="+mn-ea"/>
              <a:ea typeface="+mn-ea"/>
              <a:sym typeface="宋体" panose="02010600030101010101" pitchFamily="2" charset="-122"/>
            </a:endParaRPr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1800" dirty="0">
                <a:solidFill>
                  <a:schemeClr val="tx1"/>
                </a:solidFill>
                <a:latin typeface="+mn-ea"/>
                <a:ea typeface="+mn-ea"/>
                <a:sym typeface="宋体" panose="02010600030101010101" pitchFamily="2" charset="-122"/>
              </a:rPr>
              <a:t>南侧高新技术开发</a:t>
            </a:r>
            <a:r>
              <a:rPr lang="zh-CN" altLang="en-US" sz="1800" dirty="0">
                <a:solidFill>
                  <a:schemeClr val="tx1"/>
                </a:solidFill>
                <a:sym typeface="宋体" panose="02010600030101010101" pitchFamily="2" charset="-122"/>
              </a:rPr>
              <a:t>区</a:t>
            </a:r>
            <a:endParaRPr lang="zh-CN" altLang="en-US" sz="1800" dirty="0">
              <a:solidFill>
                <a:schemeClr val="tx1"/>
              </a:solidFill>
              <a:sym typeface="宋体" panose="02010600030101010101" pitchFamily="2" charset="-122"/>
            </a:endParaRPr>
          </a:p>
        </p:txBody>
      </p:sp>
      <p:sp>
        <p:nvSpPr>
          <p:cNvPr id="50195" name="Rectangle 3"/>
          <p:cNvSpPr>
            <a:spLocks noChangeArrowheads="1"/>
          </p:cNvSpPr>
          <p:nvPr/>
        </p:nvSpPr>
        <p:spPr bwMode="auto">
          <a:xfrm>
            <a:off x="-490538" y="6081200"/>
            <a:ext cx="8785225" cy="46037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多个大型商贸项目，易形成规模集群优势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zh-CN" altLang="en-US" dirty="0"/>
          </a:p>
        </p:txBody>
      </p:sp>
      <p:sp>
        <p:nvSpPr>
          <p:cNvPr id="50196" name="Text Box 21"/>
          <p:cNvSpPr>
            <a:spLocks noChangeArrowheads="1"/>
          </p:cNvSpPr>
          <p:nvPr/>
        </p:nvSpPr>
        <p:spPr bwMode="auto">
          <a:xfrm>
            <a:off x="6431727" y="2845613"/>
            <a:ext cx="4691062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173355" indent="-173355">
              <a:buFont typeface="Wingdings" panose="05000000000000000000" pitchFamily="2" charset="2"/>
              <a:buNone/>
            </a:pPr>
            <a:r>
              <a:rPr lang="zh-CN" altLang="en-US" sz="1800" dirty="0">
                <a:solidFill>
                  <a:schemeClr val="tx1"/>
                </a:solidFill>
                <a:sym typeface="Calibri" panose="020F0502020204030204" pitchFamily="34" charset="0"/>
              </a:rPr>
              <a:t>北侧石家庄国际服务外包经济开发区</a:t>
            </a:r>
            <a:endParaRPr lang="zh-CN" altLang="en-US" sz="1800" dirty="0">
              <a:solidFill>
                <a:schemeClr val="tx1"/>
              </a:solidFill>
              <a:sym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04" y="1774405"/>
            <a:ext cx="5616468" cy="391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3E721F-C284-4458-8874-D0522522E8EC}" type="datetime1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pic>
        <p:nvPicPr>
          <p:cNvPr id="27649" name="Picture 2" descr="图片1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162175" y="2875915"/>
            <a:ext cx="6523355" cy="138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3875" y="2996883"/>
            <a:ext cx="9429750" cy="1143000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zh-CN" altLang="zh-CN" sz="5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项目现状</a:t>
            </a:r>
            <a:endParaRPr lang="zh-CN" altLang="zh-CN" sz="54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3E721F-C284-4458-8874-D0522522E8EC}" type="datetime1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18390" y="260736"/>
            <a:ext cx="3096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项目已建设完成情况</a:t>
            </a:r>
            <a:endParaRPr lang="zh-CN" altLang="en-US" sz="2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065" y="977265"/>
            <a:ext cx="6772910" cy="57315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62402" y="2060886"/>
            <a:ext cx="2376198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000" dirty="0" smtClean="0">
                <a:solidFill>
                  <a:schemeClr val="tx1"/>
                </a:solidFill>
                <a:latin typeface="+mn-ea"/>
                <a:ea typeface="+mn-ea"/>
              </a:rPr>
              <a:t>   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800" dirty="0" smtClean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截止</a:t>
            </a:r>
            <a:r>
              <a:rPr lang="en-US" altLang="zh-CN" sz="1800" dirty="0" smtClean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2014</a:t>
            </a:r>
            <a:r>
              <a:rPr lang="zh-CN" altLang="en-US" sz="1800" dirty="0" smtClean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年底，项目四栋独栋已建设完成并完成内外装饰，内部消防、空调都已竣工，达到使用标准；三栋联排已主体完工。</a:t>
            </a:r>
            <a:endParaRPr lang="zh-CN" altLang="en-US" sz="1800" dirty="0" smtClean="0">
              <a:solidFill>
                <a:schemeClr val="tx1"/>
              </a:solidFill>
              <a:latin typeface="+mn-ea"/>
              <a:ea typeface="+mn-ea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96180" y="-901258"/>
            <a:ext cx="5805199" cy="9504793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3E721F-C284-4458-8874-D0522522E8EC}" type="datetime1">
              <a:rPr lang="zh-CN" altLang="en-US" smtClean="0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6384" y="238593"/>
            <a:ext cx="3240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以建设完成现状图纸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03E721F-C284-4458-8874-D0522522E8EC}" type="datetime1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0" y="977900"/>
            <a:ext cx="4811395" cy="29451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740" y="979170"/>
            <a:ext cx="4530725" cy="29432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0" y="4089400"/>
            <a:ext cx="4810760" cy="28327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755" y="4090035"/>
            <a:ext cx="4583430" cy="28321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3E721F-C284-4458-8874-D0522522E8EC}" type="datetime1">
              <a:rPr lang="zh-CN" altLang="en-US" smtClean="0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84" y="960995"/>
            <a:ext cx="4464372" cy="57604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798" y="960995"/>
            <a:ext cx="4464372" cy="567347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88412" y="4365078"/>
            <a:ext cx="3780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0070C0"/>
                </a:solidFill>
              </a:rPr>
              <a:t>紧邻项目西侧秦岭大街通车在即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54843" y="2060886"/>
            <a:ext cx="3384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00B050"/>
                </a:solidFill>
              </a:rPr>
              <a:t>项目南侧兆通南路正在施工</a:t>
            </a:r>
            <a:endParaRPr lang="zh-CN" altLang="en-US" sz="2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3E721F-C284-4458-8874-D0522522E8EC}" type="datetime1">
              <a:rPr lang="zh-CN" altLang="en-US" smtClean="0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pic>
        <p:nvPicPr>
          <p:cNvPr id="4" name="Picture 2" descr="图片1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162175" y="2875915"/>
            <a:ext cx="6523355" cy="138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3726624" y="3107352"/>
            <a:ext cx="3024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sym typeface="Calibri" panose="020F0502020204030204" pitchFamily="34" charset="0"/>
              </a:rPr>
              <a:t>项目证</a:t>
            </a:r>
            <a:r>
              <a:rPr lang="zh-CN" altLang="en-US" sz="54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件</a:t>
            </a:r>
            <a:endParaRPr lang="zh-CN" altLang="en-US" sz="54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03E721F-C284-4458-8874-D0522522E8EC}" type="datetime1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sp>
        <p:nvSpPr>
          <p:cNvPr id="16385" name="标题 1"/>
          <p:cNvSpPr>
            <a:spLocks noChangeArrowheads="1"/>
          </p:cNvSpPr>
          <p:nvPr/>
        </p:nvSpPr>
        <p:spPr bwMode="auto">
          <a:xfrm>
            <a:off x="1457325" y="1487805"/>
            <a:ext cx="1511300" cy="647700"/>
          </a:xfrm>
          <a:prstGeom prst="rect">
            <a:avLst/>
          </a:prstGeom>
          <a:noFill/>
          <a:ln w="9525">
            <a:solidFill>
              <a:srgbClr val="760000"/>
            </a:solidFill>
            <a:miter lim="800000"/>
          </a:ln>
        </p:spPr>
        <p:txBody>
          <a:bodyPr anchor="ctr"/>
          <a:p>
            <a:pPr algn="ctr">
              <a:buFont typeface="Arial" panose="020B0604020202020204" pitchFamily="34" charset="0"/>
              <a:buNone/>
            </a:pPr>
            <a:r>
              <a:rPr lang="zh-CN" altLang="en-US" sz="4400">
                <a:solidFill>
                  <a:srgbClr val="76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目录</a:t>
            </a:r>
            <a:endParaRPr lang="zh-CN" altLang="en-US" sz="2400"/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3399473" y="1557338"/>
            <a:ext cx="1587" cy="4456112"/>
          </a:xfrm>
          <a:prstGeom prst="line">
            <a:avLst/>
          </a:prstGeom>
          <a:noFill/>
          <a:ln w="28575">
            <a:solidFill>
              <a:srgbClr val="760000"/>
            </a:solidFill>
            <a:prstDash val="lgDash"/>
            <a:bevel/>
          </a:ln>
        </p:spPr>
        <p:txBody>
          <a:bodyPr>
            <a:spAutoFit/>
          </a:bodyPr>
          <a:p>
            <a:endParaRPr lang="zh-CN" altLang="en-US"/>
          </a:p>
        </p:txBody>
      </p:sp>
      <p:pic>
        <p:nvPicPr>
          <p:cNvPr id="5" name="Picture 7" descr="图片1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536633" y="1705471"/>
            <a:ext cx="5761037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图片1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536633" y="2645271"/>
            <a:ext cx="5761037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图片1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536633" y="3544431"/>
            <a:ext cx="5761037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图片1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536633" y="4442956"/>
            <a:ext cx="5761037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本框 9"/>
          <p:cNvSpPr txBox="1"/>
          <p:nvPr/>
        </p:nvSpPr>
        <p:spPr>
          <a:xfrm>
            <a:off x="4530090" y="1820545"/>
            <a:ext cx="30626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一期起步区整体规划</a:t>
            </a:r>
            <a:endParaRPr lang="zh-CN" altLang="en-US" sz="24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30090" y="2760345"/>
            <a:ext cx="290322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地段价值</a:t>
            </a:r>
            <a:endParaRPr lang="zh-CN" altLang="en-US" sz="24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98670" y="3659505"/>
            <a:ext cx="25603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项目现状</a:t>
            </a:r>
            <a:endParaRPr lang="zh-CN" altLang="en-US" sz="24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30090" y="4558030"/>
            <a:ext cx="19075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项目证件</a:t>
            </a:r>
            <a:endParaRPr lang="zh-CN" altLang="en-US" sz="24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84" y="980796"/>
            <a:ext cx="9360780" cy="636313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3E721F-C284-4458-8874-D0522522E8EC}" type="datetime1">
              <a:rPr lang="zh-CN" altLang="en-US" smtClean="0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2402" y="260736"/>
            <a:ext cx="2160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项目立项批复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78" y="764778"/>
            <a:ext cx="9000750" cy="636313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3E721F-C284-4458-8874-D0522522E8EC}" type="datetime1">
              <a:rPr lang="zh-CN" altLang="en-US" smtClean="0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18390" y="116724"/>
            <a:ext cx="3312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+mn-ea"/>
                <a:ea typeface="+mn-ea"/>
              </a:rPr>
              <a:t>2011</a:t>
            </a:r>
            <a:r>
              <a:rPr lang="zh-CN" altLang="en-US" sz="2400" dirty="0" smtClean="0">
                <a:latin typeface="+mn-ea"/>
                <a:ea typeface="+mn-ea"/>
              </a:rPr>
              <a:t>年重点项目一卡通</a:t>
            </a:r>
            <a:endParaRPr lang="zh-CN" altLang="en-US" sz="2400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3E721F-C284-4458-8874-D0522522E8EC}" type="datetime1">
              <a:rPr lang="zh-CN" altLang="en-US" smtClean="0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84" y="934381"/>
            <a:ext cx="8734110" cy="591671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90396" y="260736"/>
            <a:ext cx="338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+mn-ea"/>
                <a:ea typeface="+mn-ea"/>
              </a:rPr>
              <a:t>2012</a:t>
            </a:r>
            <a:r>
              <a:rPr lang="zh-CN" altLang="en-US" sz="2400" dirty="0" smtClean="0">
                <a:latin typeface="+mn-ea"/>
                <a:ea typeface="+mn-ea"/>
              </a:rPr>
              <a:t>年重点项目一卡通</a:t>
            </a:r>
            <a:endParaRPr lang="zh-CN" altLang="en-US" sz="2400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3E721F-C284-4458-8874-D0522522E8EC}" type="datetime1">
              <a:rPr lang="zh-CN" altLang="en-US" smtClean="0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90" y="980796"/>
            <a:ext cx="9195661" cy="633794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18390" y="260736"/>
            <a:ext cx="3456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2015</a:t>
            </a:r>
            <a:r>
              <a:rPr lang="zh-CN" altLang="en-US" sz="2400" dirty="0" smtClean="0"/>
              <a:t>年重点项目一卡通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3E721F-C284-4458-8874-D0522522E8EC}" type="datetime1">
              <a:rPr lang="zh-CN" altLang="en-US" smtClean="0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84" y="764778"/>
            <a:ext cx="4848301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90396" y="188730"/>
            <a:ext cx="3024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城乡规划局选址意见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3E721F-C284-4458-8874-D0522522E8EC}" type="datetime1">
              <a:rPr lang="zh-CN" altLang="en-US" smtClean="0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7" y="988190"/>
            <a:ext cx="4149695" cy="58698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774" y="988190"/>
            <a:ext cx="4181784" cy="591520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93777" y="188730"/>
            <a:ext cx="4921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2011</a:t>
            </a:r>
            <a:r>
              <a:rPr lang="zh-CN" altLang="en-US" sz="2400" dirty="0" smtClean="0"/>
              <a:t>年获取一期</a:t>
            </a:r>
            <a:r>
              <a:rPr lang="en-US" altLang="zh-CN" sz="2400" dirty="0" smtClean="0"/>
              <a:t>140</a:t>
            </a:r>
            <a:r>
              <a:rPr lang="zh-CN" altLang="en-US" sz="2400" dirty="0" smtClean="0"/>
              <a:t>亩用地指标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3E721F-C284-4458-8874-D0522522E8EC}" type="datetime1">
              <a:rPr lang="zh-CN" altLang="en-US" smtClean="0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12" y="887654"/>
            <a:ext cx="4098626" cy="5812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3E721F-C284-4458-8874-D0522522E8EC}" type="datetime1">
              <a:rPr lang="zh-CN" altLang="en-US" smtClean="0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48" y="988283"/>
            <a:ext cx="4065354" cy="573319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780" y="988283"/>
            <a:ext cx="4269589" cy="602121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35948" y="188730"/>
            <a:ext cx="3294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一期</a:t>
            </a:r>
            <a:r>
              <a:rPr lang="en-US" altLang="zh-CN" sz="2400" dirty="0" smtClean="0"/>
              <a:t>140</a:t>
            </a:r>
            <a:r>
              <a:rPr lang="zh-CN" altLang="en-US" sz="2400" dirty="0" smtClean="0"/>
              <a:t>亩用地批次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3E721F-C284-4458-8874-D0522522E8EC}" type="datetime1">
              <a:rPr lang="zh-CN" altLang="en-US" smtClean="0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90396" y="188730"/>
            <a:ext cx="3312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一期规划条件</a:t>
            </a:r>
            <a:endParaRPr lang="zh-CN" altLang="en-US" sz="2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71" y="836784"/>
            <a:ext cx="4329907" cy="61205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578" y="836763"/>
            <a:ext cx="4259677" cy="6021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3E721F-C284-4458-8874-D0522522E8EC}" type="datetime1">
              <a:rPr lang="zh-CN" altLang="en-US" smtClean="0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78" y="851758"/>
            <a:ext cx="4248354" cy="600523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32" y="851758"/>
            <a:ext cx="4240358" cy="5993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03E721F-C284-4458-8874-D0522522E8EC}" type="datetime1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pic>
        <p:nvPicPr>
          <p:cNvPr id="27649" name="Picture 2" descr="图片1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486535" y="2548890"/>
            <a:ext cx="8282940" cy="176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2360930" y="2967990"/>
            <a:ext cx="65341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一期起步区整体规划</a:t>
            </a:r>
            <a:endParaRPr lang="zh-CN" altLang="en-US" sz="54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3E721F-C284-4458-8874-D0522522E8EC}" type="datetime1">
              <a:rPr lang="zh-CN" altLang="en-US" smtClean="0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84" y="908790"/>
            <a:ext cx="3824025" cy="5400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3E721F-C284-4458-8874-D0522522E8EC}" type="datetime1">
              <a:rPr lang="zh-CN" altLang="en-US" smtClean="0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6384" y="188730"/>
            <a:ext cx="2232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红线图</a:t>
            </a:r>
            <a:endParaRPr lang="zh-CN" altLang="en-US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84" y="1037230"/>
            <a:ext cx="2956239" cy="5472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ChangeArrowheads="1"/>
          </p:cNvSpPr>
          <p:nvPr/>
        </p:nvSpPr>
        <p:spPr bwMode="auto">
          <a:xfrm>
            <a:off x="1968500" y="1589088"/>
            <a:ext cx="7245350" cy="2720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06336" tIns="53168" rIns="106336" bIns="53168" anchor="ctr"/>
          <a:lstStyle/>
          <a:p>
            <a:pPr algn="ctr">
              <a:lnSpc>
                <a:spcPct val="85000"/>
              </a:lnSpc>
              <a:buFont typeface="Arial" panose="020B0604020202020204" pitchFamily="34" charset="0"/>
              <a:buNone/>
            </a:pPr>
            <a:r>
              <a:rPr lang="en-US" altLang="zh-CN" sz="77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sym typeface="黑体" panose="02010609060101010101" pitchFamily="2" charset="-122"/>
              </a:rPr>
              <a:t>Thanks!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03E721F-C284-4458-8874-D0522522E8EC}" type="datetime1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01595" y="1783080"/>
            <a:ext cx="5675630" cy="3692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06400" algn="just">
              <a:spcAft>
                <a:spcPts val="0"/>
              </a:spcAft>
            </a:pPr>
            <a:r>
              <a:rPr lang="zh-CN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北方家居博览中心项目一期总用地面积为</a:t>
            </a:r>
            <a:r>
              <a:rPr lang="en-US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199.918</a:t>
            </a:r>
            <a:r>
              <a:rPr lang="zh-CN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亩，城市绿地（原轨道交通用地）为</a:t>
            </a:r>
            <a:r>
              <a:rPr lang="en-US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59.527</a:t>
            </a:r>
            <a:r>
              <a:rPr lang="zh-CN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亩，道路地</a:t>
            </a:r>
            <a:r>
              <a:rPr lang="en-US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33.137</a:t>
            </a:r>
            <a:r>
              <a:rPr lang="zh-CN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亩，实用地为</a:t>
            </a:r>
            <a:r>
              <a:rPr lang="en-US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107.254</a:t>
            </a:r>
            <a:r>
              <a:rPr lang="zh-CN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亩，</a:t>
            </a:r>
            <a:r>
              <a:rPr lang="en-US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2017</a:t>
            </a:r>
            <a:r>
              <a:rPr lang="zh-CN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年</a:t>
            </a:r>
            <a:r>
              <a:rPr lang="en-US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10</a:t>
            </a:r>
            <a:r>
              <a:rPr lang="zh-CN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月</a:t>
            </a:r>
            <a:r>
              <a:rPr lang="en-US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26</a:t>
            </a:r>
            <a:r>
              <a:rPr lang="zh-CN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日经石家庄城乡规划局批复其中</a:t>
            </a:r>
            <a:r>
              <a:rPr lang="en-US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35.870</a:t>
            </a:r>
            <a:r>
              <a:rPr lang="zh-CN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亩调整为住宅用地 ，剩余</a:t>
            </a:r>
            <a:r>
              <a:rPr lang="en-US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71.384</a:t>
            </a:r>
            <a:r>
              <a:rPr lang="zh-CN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亩为商业用地</a:t>
            </a:r>
            <a:r>
              <a:rPr lang="zh-CN" altLang="zh-CN" sz="1800" kern="100" dirty="0" smtClean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，</a:t>
            </a:r>
            <a:r>
              <a:rPr lang="zh-CN" altLang="en-US" sz="1800" kern="100" dirty="0" smtClean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以获取规划条件，</a:t>
            </a:r>
            <a:r>
              <a:rPr lang="zh-CN" altLang="zh-CN" sz="1800" kern="100" dirty="0" smtClean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目前</a:t>
            </a:r>
            <a:r>
              <a:rPr lang="zh-CN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正在办理供地手续</a:t>
            </a:r>
            <a:r>
              <a:rPr lang="zh-CN" altLang="zh-CN" sz="1800" kern="100" dirty="0" smtClean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。</a:t>
            </a:r>
            <a:endParaRPr lang="zh-CN" altLang="zh-CN" sz="1800" kern="100" dirty="0" smtClean="0">
              <a:solidFill>
                <a:schemeClr val="tx1"/>
              </a:solidFill>
              <a:latin typeface="+mn-ea"/>
              <a:ea typeface="+mn-ea"/>
              <a:cs typeface="宋体" panose="02010600030101010101" pitchFamily="2" charset="-122"/>
            </a:endParaRPr>
          </a:p>
          <a:p>
            <a:pPr indent="406400" algn="just">
              <a:spcAft>
                <a:spcPts val="0"/>
              </a:spcAft>
            </a:pPr>
            <a:endParaRPr lang="en-US" altLang="zh-CN" sz="1800" kern="100" dirty="0" smtClean="0">
              <a:solidFill>
                <a:schemeClr val="tx1"/>
              </a:solidFill>
              <a:latin typeface="+mn-ea"/>
              <a:ea typeface="+mn-ea"/>
              <a:cs typeface="宋体" panose="02010600030101010101" pitchFamily="2" charset="-122"/>
            </a:endParaRPr>
          </a:p>
          <a:p>
            <a:pPr indent="406400" algn="just">
              <a:spcAft>
                <a:spcPts val="0"/>
              </a:spcAft>
            </a:pPr>
            <a:r>
              <a:rPr lang="zh-CN" altLang="zh-CN" sz="1800" kern="100" dirty="0" smtClean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 产品</a:t>
            </a:r>
            <a:r>
              <a:rPr lang="zh-CN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结构：住宅</a:t>
            </a:r>
            <a:r>
              <a:rPr lang="en-US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35.870</a:t>
            </a:r>
            <a:r>
              <a:rPr lang="zh-CN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亩，住宅地价</a:t>
            </a:r>
            <a:r>
              <a:rPr lang="en-US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550</a:t>
            </a:r>
            <a:r>
              <a:rPr lang="zh-CN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万元</a:t>
            </a:r>
            <a:r>
              <a:rPr lang="en-US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/</a:t>
            </a:r>
            <a:r>
              <a:rPr lang="zh-CN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亩，容积率为</a:t>
            </a:r>
            <a:r>
              <a:rPr lang="en-US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2.5</a:t>
            </a:r>
            <a:r>
              <a:rPr lang="zh-CN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，面积为</a:t>
            </a:r>
            <a:r>
              <a:rPr lang="en-US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59952</a:t>
            </a:r>
            <a:r>
              <a:rPr lang="zh-CN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平米</a:t>
            </a:r>
            <a:r>
              <a:rPr lang="en-US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,</a:t>
            </a:r>
            <a:r>
              <a:rPr lang="zh-CN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如做装配式或被动式价格可增加</a:t>
            </a:r>
            <a:r>
              <a:rPr lang="en-US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30%</a:t>
            </a:r>
            <a:r>
              <a:rPr lang="zh-CN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；商业</a:t>
            </a:r>
            <a:r>
              <a:rPr lang="en-US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71.384</a:t>
            </a:r>
            <a:r>
              <a:rPr lang="zh-CN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亩不限购限价，商业地价</a:t>
            </a:r>
            <a:r>
              <a:rPr lang="en-US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650</a:t>
            </a:r>
            <a:r>
              <a:rPr lang="zh-CN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万元</a:t>
            </a:r>
            <a:r>
              <a:rPr lang="en-US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/</a:t>
            </a:r>
            <a:r>
              <a:rPr lang="zh-CN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亩，容积率</a:t>
            </a:r>
            <a:r>
              <a:rPr lang="en-US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4.33</a:t>
            </a:r>
            <a:r>
              <a:rPr lang="zh-CN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，已建设完成的四栋独栋为（办证即可投入使用）</a:t>
            </a:r>
            <a:r>
              <a:rPr lang="en-US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18549</a:t>
            </a:r>
            <a:r>
              <a:rPr lang="zh-CN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平米，公寓为</a:t>
            </a:r>
            <a:r>
              <a:rPr lang="en-US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187511</a:t>
            </a:r>
            <a:r>
              <a:rPr lang="zh-CN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平米。项目一期面积共计</a:t>
            </a:r>
            <a:r>
              <a:rPr lang="en-US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266012</a:t>
            </a:r>
            <a:r>
              <a:rPr lang="zh-CN" altLang="zh-CN" sz="1800" kern="1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  <a:sym typeface="+mn-ea"/>
              </a:rPr>
              <a:t>平米。</a:t>
            </a:r>
            <a:endParaRPr lang="zh-CN" altLang="en-US" sz="1800"/>
          </a:p>
        </p:txBody>
      </p:sp>
      <p:sp>
        <p:nvSpPr>
          <p:cNvPr id="6" name="文本框 5"/>
          <p:cNvSpPr txBox="1"/>
          <p:nvPr/>
        </p:nvSpPr>
        <p:spPr>
          <a:xfrm>
            <a:off x="829945" y="307340"/>
            <a:ext cx="20193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dirty="0" smtClean="0">
                <a:sym typeface="+mn-ea"/>
              </a:rPr>
              <a:t>项目一期概况</a:t>
            </a:r>
            <a:endParaRPr lang="zh-CN" altLang="en-US"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50815" y="1095375"/>
            <a:ext cx="4344035" cy="50927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3E721F-C284-4458-8874-D0522522E8EC}" type="datetime1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2485" y="274955"/>
            <a:ext cx="279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项目一期整体规划</a:t>
            </a:r>
            <a:endParaRPr lang="zh-CN" altLang="zh-CN" sz="24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16075" y="1275080"/>
            <a:ext cx="3327400" cy="430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项目总规模：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199.918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亩</a:t>
            </a:r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</a:endParaRPr>
          </a:p>
          <a:p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</a:endParaRPr>
          </a:p>
          <a:p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商业：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73.384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亩</a:t>
            </a:r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</a:endParaRPr>
          </a:p>
          <a:p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</a:endParaRPr>
          </a:p>
          <a:p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住宅：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35.87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亩</a:t>
            </a:r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</a:endParaRPr>
          </a:p>
          <a:p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</a:endParaRPr>
          </a:p>
          <a:p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道路地：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33.137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亩</a:t>
            </a:r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</a:endParaRPr>
          </a:p>
          <a:p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</a:endParaRPr>
          </a:p>
          <a:p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绿化地：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59.527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亩</a:t>
            </a:r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</a:endParaRPr>
          </a:p>
          <a:p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</a:endParaRPr>
          </a:p>
          <a:p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商业容积率：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4.33</a:t>
            </a:r>
            <a:endParaRPr lang="en-US" altLang="zh-CN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</a:endParaRPr>
          </a:p>
          <a:p>
            <a:endParaRPr lang="en-US" altLang="zh-CN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</a:endParaRPr>
          </a:p>
          <a:p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住宅容积率：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2.5</a:t>
            </a:r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</a:endParaRPr>
          </a:p>
          <a:p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3E721F-C284-4458-8874-D0522522E8EC}" type="datetime1">
              <a:rPr lang="zh-CN" altLang="en-US"/>
            </a:fld>
            <a:endParaRPr lang="zh-CN" altLang="en-US" sz="1800" b="1">
              <a:solidFill>
                <a:srgbClr val="C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0530" y="199390"/>
            <a:ext cx="219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一期建筑规模</a:t>
            </a:r>
            <a:endParaRPr lang="zh-CN" altLang="en-US" sz="24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02822" y="1916874"/>
            <a:ext cx="3391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800" b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总</a:t>
            </a:r>
            <a:r>
              <a:rPr lang="zh-CN" altLang="zh-CN" sz="1800" b="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建筑面积</a:t>
            </a:r>
            <a:r>
              <a:rPr lang="zh-CN" altLang="en-US" sz="1800" b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：</a:t>
            </a:r>
            <a:r>
              <a:rPr lang="en-US" altLang="zh-CN" sz="1800" b="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266012</a:t>
            </a:r>
            <a:r>
              <a:rPr lang="zh-CN" altLang="zh-CN" sz="1800" b="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平米</a:t>
            </a:r>
            <a:endParaRPr lang="zh-CN" altLang="zh-CN" sz="1800" b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>
              <a:buClrTx/>
              <a:buSzTx/>
              <a:buNone/>
            </a:pPr>
            <a:r>
              <a:rPr lang="zh-CN" altLang="zh-CN" sz="1800" b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住宅面积：59952平米</a:t>
            </a:r>
            <a:endParaRPr lang="zh-CN" altLang="zh-CN" sz="1800" b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>
              <a:buClrTx/>
              <a:buSzTx/>
              <a:buNone/>
            </a:pPr>
            <a:r>
              <a:rPr lang="zh-CN" altLang="zh-CN" sz="1800" b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四栋独栋面积：18549平米</a:t>
            </a:r>
            <a:endParaRPr lang="zh-CN" altLang="zh-CN" sz="1800" b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>
              <a:buClrTx/>
              <a:buSzTx/>
              <a:buNone/>
            </a:pPr>
            <a:r>
              <a:rPr lang="zh-CN" altLang="zh-CN" sz="1800" b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公寓面积：187511平米</a:t>
            </a:r>
            <a:endParaRPr lang="zh-CN" altLang="zh-CN" sz="1800" b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日期占位符 2"/>
          <p:cNvSpPr>
            <a:spLocks noGrp="1"/>
          </p:cNvSpPr>
          <p:nvPr>
            <p:ph type="dt" sz="quarter" idx="10"/>
          </p:nvPr>
        </p:nvSpPr>
        <p:spPr>
          <a:noFill/>
          <a:ln>
            <a:miter lim="800000"/>
          </a:ln>
        </p:spPr>
        <p:txBody>
          <a:bodyPr/>
          <a:lstStyle/>
          <a:p>
            <a:fld id="{7C7EAE1F-0F92-449C-B657-A2C2AAFE7EC9}" type="datetime1">
              <a:rPr lang="zh-CN" altLang="en-US" smtClean="0">
                <a:ea typeface="宋体" panose="02010600030101010101" pitchFamily="2" charset="-122"/>
              </a:rPr>
            </a:fld>
            <a:endParaRPr lang="zh-CN" altLang="en-US" sz="1800" b="1" smtClean="0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2770" name="TextBox 3"/>
          <p:cNvSpPr>
            <a:spLocks noChangeArrowheads="1"/>
          </p:cNvSpPr>
          <p:nvPr/>
        </p:nvSpPr>
        <p:spPr bwMode="auto">
          <a:xfrm>
            <a:off x="846138" y="214313"/>
            <a:ext cx="4968875" cy="4619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sym typeface="微软雅黑" panose="020B0503020204020204" pitchFamily="34" charset="-122"/>
              </a:rPr>
              <a:t>项目周边配套</a:t>
            </a:r>
            <a:endParaRPr lang="zh-CN" altLang="en-US" dirty="0">
              <a:solidFill>
                <a:srgbClr val="FF0000"/>
              </a:solidFill>
              <a:latin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18390" y="1066985"/>
            <a:ext cx="9047162" cy="4554220"/>
          </a:xfrm>
          <a:prstGeom prst="rect">
            <a:avLst/>
          </a:prstGeom>
          <a:noFill/>
          <a:ln w="9525" cmpd="sng">
            <a:solidFill>
              <a:schemeClr val="bg1"/>
            </a:solidFill>
            <a:miter lim="800000"/>
          </a:ln>
        </p:spPr>
        <p:txBody>
          <a:bodyPr anchor="ctr">
            <a:spAutoFit/>
          </a:bodyPr>
          <a:lstStyle>
            <a:lvl1pPr indent="25717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buFont typeface="Wingdings" panose="05000000000000000000" pitchFamily="2" charset="2"/>
              <a:buChar char="§"/>
              <a:defRPr/>
            </a:pPr>
            <a:endParaRPr lang="en-US" altLang="zh-CN" sz="20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eaLnBrk="0" hangingPunct="0">
              <a:buFont typeface="Wingdings" panose="05000000000000000000" pitchFamily="2" charset="2"/>
              <a:buChar char="§"/>
              <a:defRPr/>
            </a:pPr>
            <a:r>
              <a:rPr lang="zh-CN" altLang="en-US" sz="1800" dirty="0" smtClean="0">
                <a:solidFill>
                  <a:srgbClr val="FF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东</a:t>
            </a:r>
            <a:r>
              <a:rPr lang="zh-CN" altLang="en-US" sz="1800" dirty="0">
                <a:solidFill>
                  <a:srgbClr val="FF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：</a:t>
            </a:r>
            <a:endParaRPr lang="en-US" altLang="zh-CN" sz="1800" dirty="0">
              <a:solidFill>
                <a:srgbClr val="FF0000"/>
              </a:solidFill>
              <a:latin typeface="+mn-ea"/>
              <a:ea typeface="+mn-ea"/>
              <a:cs typeface="+mn-ea"/>
              <a:sym typeface="Times New Roman" panose="02020603050405020304" pitchFamily="18" charset="0"/>
            </a:endParaRPr>
          </a:p>
          <a:p>
            <a:pPr indent="0" eaLnBrk="0" hangingPunct="0">
              <a:buFont typeface="Wingdings" panose="05000000000000000000" pitchFamily="2" charset="2"/>
              <a:buNone/>
              <a:defRPr/>
            </a:pPr>
            <a:r>
              <a:rPr lang="en-US" altLang="zh-CN" sz="18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     1</a:t>
            </a:r>
            <a:r>
              <a:rPr lang="zh-CN" altLang="en-US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、</a:t>
            </a:r>
            <a:r>
              <a:rPr lang="zh-CN" altLang="en-US" sz="18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紧邻</a:t>
            </a:r>
            <a:r>
              <a:rPr lang="zh-CN" altLang="en-US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环城水系，水系东西两侧各有宽</a:t>
            </a:r>
            <a:r>
              <a:rPr lang="en-US" altLang="zh-CN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80</a:t>
            </a:r>
            <a:r>
              <a:rPr lang="zh-CN" altLang="en-US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米</a:t>
            </a:r>
            <a:r>
              <a:rPr lang="zh-CN" altLang="en-US" sz="18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绿化带。</a:t>
            </a:r>
            <a:endParaRPr lang="zh-CN" altLang="en-US" sz="1800" dirty="0">
              <a:solidFill>
                <a:srgbClr val="000000"/>
              </a:solidFill>
              <a:latin typeface="+mn-ea"/>
              <a:ea typeface="+mn-ea"/>
              <a:cs typeface="+mn-ea"/>
              <a:sym typeface="Times New Roman" panose="02020603050405020304" pitchFamily="18" charset="0"/>
            </a:endParaRPr>
          </a:p>
          <a:p>
            <a:pPr indent="0" eaLnBrk="0" hangingPunct="0">
              <a:buFont typeface="Wingdings" panose="05000000000000000000" pitchFamily="2" charset="2"/>
              <a:buNone/>
              <a:defRPr/>
            </a:pPr>
            <a:r>
              <a:rPr lang="en-US" altLang="zh-CN" sz="18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     2</a:t>
            </a:r>
            <a:r>
              <a:rPr lang="zh-CN" altLang="en-US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、</a:t>
            </a:r>
            <a:r>
              <a:rPr lang="zh-CN" altLang="en-US" sz="18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距离新南家园成熟社区</a:t>
            </a:r>
            <a:r>
              <a:rPr lang="en-US" altLang="zh-CN" sz="18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400</a:t>
            </a:r>
            <a:r>
              <a:rPr lang="zh-CN" altLang="en-US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米</a:t>
            </a:r>
            <a:r>
              <a:rPr lang="zh-CN" altLang="en-US" sz="18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。</a:t>
            </a:r>
            <a:endParaRPr lang="zh-CN" altLang="en-US" sz="1800" dirty="0" smtClean="0">
              <a:solidFill>
                <a:srgbClr val="000000"/>
              </a:solidFill>
              <a:latin typeface="+mn-ea"/>
              <a:ea typeface="+mn-ea"/>
              <a:cs typeface="+mn-ea"/>
              <a:sym typeface="Times New Roman" panose="02020603050405020304" pitchFamily="18" charset="0"/>
            </a:endParaRPr>
          </a:p>
          <a:p>
            <a:pPr indent="0" eaLnBrk="0" hangingPunct="0">
              <a:buFont typeface="Wingdings" panose="05000000000000000000" pitchFamily="2" charset="2"/>
              <a:buNone/>
              <a:defRPr/>
            </a:pPr>
            <a:r>
              <a:rPr lang="zh-CN" altLang="en-US" sz="18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     </a:t>
            </a:r>
            <a:r>
              <a:rPr lang="en-US" altLang="zh-CN" sz="18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3</a:t>
            </a:r>
            <a:r>
              <a:rPr lang="zh-CN" altLang="en-US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、项目东南方向为大型汽车贸易园区</a:t>
            </a:r>
            <a:endParaRPr lang="en-US" altLang="zh-CN" sz="1800" dirty="0" smtClean="0">
              <a:solidFill>
                <a:srgbClr val="000000"/>
              </a:solidFill>
              <a:latin typeface="+mn-ea"/>
              <a:ea typeface="+mn-ea"/>
              <a:cs typeface="+mn-ea"/>
              <a:sym typeface="Times New Roman" panose="02020603050405020304" pitchFamily="18" charset="0"/>
            </a:endParaRPr>
          </a:p>
          <a:p>
            <a:pPr eaLnBrk="0" hangingPunct="0">
              <a:buFont typeface="Wingdings" panose="05000000000000000000" pitchFamily="2" charset="2"/>
              <a:buChar char="§"/>
              <a:defRPr/>
            </a:pPr>
            <a:r>
              <a:rPr lang="zh-CN" altLang="en-US" sz="1800" dirty="0" smtClean="0">
                <a:solidFill>
                  <a:srgbClr val="FF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南</a:t>
            </a:r>
            <a:r>
              <a:rPr lang="zh-CN" altLang="en-US" sz="1800" dirty="0">
                <a:solidFill>
                  <a:srgbClr val="FF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：</a:t>
            </a:r>
            <a:endParaRPr lang="en-US" altLang="zh-CN" sz="1800" dirty="0">
              <a:solidFill>
                <a:srgbClr val="FF0000"/>
              </a:solidFill>
              <a:latin typeface="+mn-ea"/>
              <a:ea typeface="+mn-ea"/>
              <a:cs typeface="+mn-ea"/>
              <a:sym typeface="Times New Roman" panose="02020603050405020304" pitchFamily="18" charset="0"/>
            </a:endParaRPr>
          </a:p>
          <a:p>
            <a:pPr indent="0" eaLnBrk="0" hangingPunct="0">
              <a:buFont typeface="Wingdings" panose="05000000000000000000" pitchFamily="2" charset="2"/>
              <a:buNone/>
              <a:defRPr/>
            </a:pPr>
            <a:r>
              <a:rPr lang="en-US" altLang="zh-CN" sz="18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     1</a:t>
            </a:r>
            <a:r>
              <a:rPr lang="zh-CN" altLang="en-US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、省二院、三院、四院分院，眼科医院、长城医院等，项目到上述</a:t>
            </a:r>
            <a:r>
              <a:rPr lang="zh-CN" altLang="en-US" sz="18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医院  只需</a:t>
            </a:r>
            <a:r>
              <a:rPr lang="en-US" altLang="zh-CN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5-10</a:t>
            </a:r>
            <a:r>
              <a:rPr lang="zh-CN" altLang="en-US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分钟车程。</a:t>
            </a:r>
            <a:endParaRPr lang="zh-CN" altLang="en-US" sz="1800" dirty="0">
              <a:solidFill>
                <a:srgbClr val="000000"/>
              </a:solidFill>
              <a:latin typeface="+mn-ea"/>
              <a:ea typeface="+mn-ea"/>
              <a:cs typeface="+mn-ea"/>
              <a:sym typeface="Times New Roman" panose="02020603050405020304" pitchFamily="18" charset="0"/>
            </a:endParaRPr>
          </a:p>
          <a:p>
            <a:pPr indent="0" eaLnBrk="0" hangingPunct="0">
              <a:buFont typeface="Wingdings" panose="05000000000000000000" pitchFamily="2" charset="2"/>
              <a:buNone/>
              <a:defRPr/>
            </a:pPr>
            <a:r>
              <a:rPr lang="en-US" altLang="zh-CN" sz="18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     2</a:t>
            </a:r>
            <a:r>
              <a:rPr lang="zh-CN" altLang="en-US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、开发区的天山商圈、卓达广场、海世界娱乐场所</a:t>
            </a:r>
            <a:r>
              <a:rPr lang="zh-CN" altLang="en-US" sz="18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。</a:t>
            </a:r>
            <a:endParaRPr lang="en-US" altLang="zh-CN" sz="1800" dirty="0" smtClean="0">
              <a:solidFill>
                <a:srgbClr val="000000"/>
              </a:solidFill>
              <a:latin typeface="+mn-ea"/>
              <a:ea typeface="+mn-ea"/>
              <a:cs typeface="+mn-ea"/>
              <a:sym typeface="Times New Roman" panose="02020603050405020304" pitchFamily="18" charset="0"/>
            </a:endParaRPr>
          </a:p>
          <a:p>
            <a:pPr indent="0" eaLnBrk="0" hangingPunct="0">
              <a:buFont typeface="Wingdings" panose="05000000000000000000" pitchFamily="2" charset="2"/>
              <a:buNone/>
              <a:defRPr/>
            </a:pPr>
            <a:r>
              <a:rPr lang="en-US" altLang="zh-CN" sz="18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     3</a:t>
            </a:r>
            <a:r>
              <a:rPr lang="zh-CN" altLang="en-US" sz="18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、占地</a:t>
            </a:r>
            <a:r>
              <a:rPr lang="en-US" altLang="zh-CN" sz="18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200</a:t>
            </a:r>
            <a:r>
              <a:rPr lang="zh-CN" altLang="en-US" sz="18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亩水系观光湖。</a:t>
            </a:r>
            <a:endParaRPr lang="zh-CN" altLang="en-US" sz="1800" dirty="0">
              <a:solidFill>
                <a:srgbClr val="000000"/>
              </a:solidFill>
              <a:latin typeface="+mn-ea"/>
              <a:ea typeface="+mn-ea"/>
              <a:cs typeface="+mn-ea"/>
              <a:sym typeface="Times New Roman" panose="02020603050405020304" pitchFamily="18" charset="0"/>
            </a:endParaRPr>
          </a:p>
          <a:p>
            <a:pPr eaLnBrk="0" hangingPunct="0">
              <a:buFont typeface="Wingdings" panose="05000000000000000000" pitchFamily="2" charset="2"/>
              <a:buChar char="§"/>
              <a:defRPr/>
            </a:pPr>
            <a:r>
              <a:rPr lang="zh-CN" altLang="en-US" sz="1800" dirty="0">
                <a:solidFill>
                  <a:srgbClr val="FF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西：</a:t>
            </a:r>
            <a:endParaRPr lang="en-US" altLang="zh-CN" sz="1800" dirty="0">
              <a:solidFill>
                <a:srgbClr val="FF0000"/>
              </a:solidFill>
              <a:latin typeface="+mn-ea"/>
              <a:ea typeface="+mn-ea"/>
              <a:cs typeface="+mn-ea"/>
              <a:sym typeface="Times New Roman" panose="02020603050405020304" pitchFamily="18" charset="0"/>
            </a:endParaRPr>
          </a:p>
          <a:p>
            <a:pPr indent="0" eaLnBrk="0" hangingPunct="0">
              <a:buFont typeface="Wingdings" panose="05000000000000000000" pitchFamily="2" charset="2"/>
              <a:buNone/>
              <a:defRPr/>
            </a:pPr>
            <a:r>
              <a:rPr lang="en-US" altLang="zh-CN" sz="18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     1</a:t>
            </a:r>
            <a:r>
              <a:rPr lang="zh-CN" altLang="en-US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、紧邻秦岭大街，项目西侧即为浙商倾力打造</a:t>
            </a:r>
            <a:r>
              <a:rPr lang="en-US" altLang="zh-CN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1.5</a:t>
            </a:r>
            <a:r>
              <a:rPr lang="zh-CN" altLang="en-US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万亩体量的国际贸易城项目</a:t>
            </a:r>
            <a:r>
              <a:rPr lang="zh-CN" altLang="en-US" sz="18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。</a:t>
            </a:r>
            <a:endParaRPr lang="zh-CN" altLang="en-US" sz="1800" dirty="0">
              <a:solidFill>
                <a:srgbClr val="000000"/>
              </a:solidFill>
              <a:latin typeface="+mn-ea"/>
              <a:ea typeface="+mn-ea"/>
              <a:cs typeface="+mn-ea"/>
              <a:sym typeface="Times New Roman" panose="02020603050405020304" pitchFamily="18" charset="0"/>
            </a:endParaRPr>
          </a:p>
          <a:p>
            <a:pPr eaLnBrk="0" hangingPunct="0">
              <a:buFont typeface="Wingdings" panose="05000000000000000000" pitchFamily="2" charset="2"/>
              <a:buChar char="§"/>
              <a:defRPr/>
            </a:pPr>
            <a:r>
              <a:rPr lang="zh-CN" altLang="en-US" sz="1800" dirty="0" smtClean="0">
                <a:solidFill>
                  <a:srgbClr val="FF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北</a:t>
            </a:r>
            <a:r>
              <a:rPr lang="zh-CN" altLang="en-US" sz="1800" dirty="0">
                <a:solidFill>
                  <a:srgbClr val="FF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：</a:t>
            </a:r>
            <a:endParaRPr lang="en-US" altLang="zh-CN" sz="1800" dirty="0">
              <a:solidFill>
                <a:srgbClr val="FF0000"/>
              </a:solidFill>
              <a:latin typeface="+mn-ea"/>
              <a:ea typeface="+mn-ea"/>
              <a:cs typeface="+mn-ea"/>
              <a:sym typeface="Times New Roman" panose="02020603050405020304" pitchFamily="18" charset="0"/>
            </a:endParaRPr>
          </a:p>
          <a:p>
            <a:pPr indent="0" eaLnBrk="0" hangingPunct="0">
              <a:defRPr/>
            </a:pPr>
            <a:r>
              <a:rPr lang="en-US" altLang="zh-CN" sz="18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     </a:t>
            </a:r>
            <a:r>
              <a:rPr lang="en-US" altLang="zh-CN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1</a:t>
            </a:r>
            <a:r>
              <a:rPr lang="zh-CN" altLang="en-US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、北侧紧邻石黄高速，距高速口</a:t>
            </a:r>
            <a:r>
              <a:rPr lang="en-US" altLang="zh-CN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5</a:t>
            </a:r>
            <a:r>
              <a:rPr lang="zh-CN" altLang="en-US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分钟车程。</a:t>
            </a:r>
            <a:endParaRPr lang="zh-CN" altLang="en-US" sz="1800" dirty="0">
              <a:solidFill>
                <a:srgbClr val="000000"/>
              </a:solidFill>
              <a:latin typeface="+mn-ea"/>
              <a:ea typeface="+mn-ea"/>
              <a:cs typeface="+mn-ea"/>
              <a:sym typeface="Times New Roman" panose="02020603050405020304" pitchFamily="18" charset="0"/>
            </a:endParaRPr>
          </a:p>
          <a:p>
            <a:pPr indent="0" eaLnBrk="0" hangingPunct="0">
              <a:defRPr/>
            </a:pPr>
            <a:r>
              <a:rPr lang="en-US" altLang="zh-CN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     2</a:t>
            </a:r>
            <a:r>
              <a:rPr lang="zh-CN" altLang="en-US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、项目北侧为滹沱河景区，紧邻正定新区奥林匹克中心，园博园等。</a:t>
            </a:r>
            <a:endParaRPr lang="en-US" altLang="zh-CN" sz="1800" dirty="0">
              <a:solidFill>
                <a:srgbClr val="000000"/>
              </a:solidFill>
              <a:latin typeface="+mn-ea"/>
              <a:ea typeface="+mn-ea"/>
              <a:cs typeface="+mn-ea"/>
              <a:sym typeface="Times New Roman" panose="02020603050405020304" pitchFamily="18" charset="0"/>
            </a:endParaRPr>
          </a:p>
          <a:p>
            <a:pPr indent="0" eaLnBrk="0" hangingPunct="0">
              <a:defRPr/>
            </a:pPr>
            <a:r>
              <a:rPr lang="en-US" altLang="zh-CN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     3</a:t>
            </a:r>
            <a:r>
              <a:rPr lang="zh-CN" altLang="en-US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、占地</a:t>
            </a:r>
            <a:r>
              <a:rPr lang="en-US" altLang="zh-CN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200</a:t>
            </a:r>
            <a:r>
              <a:rPr lang="zh-CN" altLang="en-US" sz="18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Times New Roman" panose="02020603050405020304" pitchFamily="18" charset="0"/>
              </a:rPr>
              <a:t>亩水系观光公园。</a:t>
            </a:r>
            <a:endParaRPr lang="zh-CN" altLang="en-US" sz="1800" dirty="0">
              <a:solidFill>
                <a:srgbClr val="000000"/>
              </a:solidFill>
              <a:latin typeface="+mn-ea"/>
              <a:ea typeface="+mn-ea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图片1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099945" y="2835275"/>
            <a:ext cx="6523355" cy="138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930650" y="3141663"/>
            <a:ext cx="3455988" cy="1079500"/>
          </a:xfrm>
        </p:spPr>
        <p:txBody>
          <a:bodyPr/>
          <a:lstStyle/>
          <a:p>
            <a:pPr marL="0" indent="0">
              <a:buNone/>
            </a:pPr>
            <a:r>
              <a:rPr lang="zh-CN" altLang="zh-CN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地段价值</a:t>
            </a:r>
            <a:endParaRPr lang="zh-CN" altLang="zh-CN" sz="4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265863" y="1433513"/>
            <a:ext cx="3767137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任意多边形 63"/>
          <p:cNvSpPr>
            <a:spLocks noChangeArrowheads="1"/>
          </p:cNvSpPr>
          <p:nvPr/>
        </p:nvSpPr>
        <p:spPr bwMode="auto">
          <a:xfrm>
            <a:off x="7539038" y="2290763"/>
            <a:ext cx="2297112" cy="2705100"/>
          </a:xfrm>
          <a:custGeom>
            <a:avLst/>
            <a:gdLst>
              <a:gd name="T0" fmla="*/ 119357 w 2171700"/>
              <a:gd name="T1" fmla="*/ 2484120 h 2705100"/>
              <a:gd name="T2" fmla="*/ 1185044 w 2171700"/>
              <a:gd name="T3" fmla="*/ 2705100 h 2705100"/>
              <a:gd name="T4" fmla="*/ 1133891 w 2171700"/>
              <a:gd name="T5" fmla="*/ 2263140 h 2705100"/>
              <a:gd name="T6" fmla="*/ 2429766 w 2171700"/>
              <a:gd name="T7" fmla="*/ 2263140 h 2705100"/>
              <a:gd name="T8" fmla="*/ 2429766 w 2171700"/>
              <a:gd name="T9" fmla="*/ 1729740 h 2705100"/>
              <a:gd name="T10" fmla="*/ 2139899 w 2171700"/>
              <a:gd name="T11" fmla="*/ 1584960 h 2705100"/>
              <a:gd name="T12" fmla="*/ 2122848 w 2171700"/>
              <a:gd name="T13" fmla="*/ 419100 h 2705100"/>
              <a:gd name="T14" fmla="*/ 1023059 w 2171700"/>
              <a:gd name="T15" fmla="*/ 236220 h 2705100"/>
              <a:gd name="T16" fmla="*/ 545632 w 2171700"/>
              <a:gd name="T17" fmla="*/ 236220 h 2705100"/>
              <a:gd name="T18" fmla="*/ 366596 w 2171700"/>
              <a:gd name="T19" fmla="*/ 167640 h 2705100"/>
              <a:gd name="T20" fmla="*/ 213137 w 2171700"/>
              <a:gd name="T21" fmla="*/ 76200 h 2705100"/>
              <a:gd name="T22" fmla="*/ 144934 w 2171700"/>
              <a:gd name="T23" fmla="*/ 0 h 2705100"/>
              <a:gd name="T24" fmla="*/ 0 w 2171700"/>
              <a:gd name="T25" fmla="*/ 0 h 2705100"/>
              <a:gd name="T26" fmla="*/ 119357 w 2171700"/>
              <a:gd name="T27" fmla="*/ 2484120 h 27051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71700"/>
              <a:gd name="T43" fmla="*/ 0 h 2705100"/>
              <a:gd name="T44" fmla="*/ 2171700 w 2171700"/>
              <a:gd name="T45" fmla="*/ 2705100 h 27051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71700" h="2705100">
                <a:moveTo>
                  <a:pt x="106680" y="2484120"/>
                </a:moveTo>
                <a:lnTo>
                  <a:pt x="1059180" y="2705100"/>
                </a:lnTo>
                <a:lnTo>
                  <a:pt x="1013460" y="2263140"/>
                </a:lnTo>
                <a:lnTo>
                  <a:pt x="2171700" y="2263140"/>
                </a:lnTo>
                <a:lnTo>
                  <a:pt x="2171700" y="1729740"/>
                </a:lnTo>
                <a:lnTo>
                  <a:pt x="1912620" y="1584960"/>
                </a:lnTo>
                <a:lnTo>
                  <a:pt x="1897380" y="419100"/>
                </a:lnTo>
                <a:lnTo>
                  <a:pt x="914400" y="236220"/>
                </a:lnTo>
                <a:lnTo>
                  <a:pt x="487680" y="236220"/>
                </a:lnTo>
                <a:lnTo>
                  <a:pt x="327660" y="167640"/>
                </a:lnTo>
                <a:lnTo>
                  <a:pt x="190500" y="76200"/>
                </a:lnTo>
                <a:lnTo>
                  <a:pt x="129540" y="0"/>
                </a:lnTo>
                <a:lnTo>
                  <a:pt x="0" y="0"/>
                </a:lnTo>
                <a:lnTo>
                  <a:pt x="106680" y="2484120"/>
                </a:lnTo>
                <a:close/>
              </a:path>
            </a:pathLst>
          </a:custGeom>
          <a:solidFill>
            <a:srgbClr val="58926B">
              <a:alpha val="61176"/>
            </a:srgbClr>
          </a:solidFill>
          <a:ln w="25400" cap="flat" cmpd="sng">
            <a:solidFill>
              <a:srgbClr val="C00000"/>
            </a:solidFill>
            <a:prstDash val="dash"/>
            <a:beve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46083" name="Text Box 7"/>
          <p:cNvSpPr>
            <a:spLocks noChangeArrowheads="1"/>
          </p:cNvSpPr>
          <p:nvPr/>
        </p:nvSpPr>
        <p:spPr bwMode="auto">
          <a:xfrm>
            <a:off x="1062038" y="3284538"/>
            <a:ext cx="5059362" cy="27730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330200" indent="-330200">
              <a:lnSpc>
                <a:spcPct val="150000"/>
              </a:lnSpc>
              <a:spcAft>
                <a:spcPct val="50000"/>
              </a:spcAft>
              <a:buFont typeface="Arial" panose="020B0604020202020204" pitchFamily="34" charset="0"/>
              <a:buChar char="•"/>
            </a:pPr>
            <a:r>
              <a:rPr lang="zh-CN" altLang="en-US" sz="2000" b="0" dirty="0" smtClean="0">
                <a:solidFill>
                  <a:schemeClr val="tx1"/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1800" b="0" dirty="0" smtClean="0">
                <a:solidFill>
                  <a:schemeClr val="tx1"/>
                </a:solidFill>
                <a:latin typeface="宋体" panose="02010600030101010101" pitchFamily="2" charset="-122"/>
              </a:rPr>
              <a:t>   东部</a:t>
            </a:r>
            <a:r>
              <a:rPr lang="zh-CN" altLang="en-US" sz="1800" b="0" dirty="0">
                <a:solidFill>
                  <a:schemeClr val="tx1"/>
                </a:solidFill>
                <a:latin typeface="宋体" panose="02010600030101010101" pitchFamily="2" charset="-122"/>
              </a:rPr>
              <a:t>唯一通过正定新区的</a:t>
            </a:r>
            <a:r>
              <a:rPr lang="zh-CN" altLang="en-US" sz="1800" dirty="0">
                <a:solidFill>
                  <a:srgbClr val="FF0000"/>
                </a:solidFill>
                <a:latin typeface="宋体" panose="02010600030101010101" pitchFamily="2" charset="-122"/>
              </a:rPr>
              <a:t>太行大街穿过项目，将地块分为左右两大部分，直通正定机场。</a:t>
            </a:r>
            <a:endParaRPr lang="zh-CN" altLang="en-US" sz="1800" dirty="0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pPr marL="330200" indent="-330200">
              <a:lnSpc>
                <a:spcPct val="150000"/>
              </a:lnSpc>
              <a:spcAft>
                <a:spcPct val="50000"/>
              </a:spcAft>
              <a:buFont typeface="Arial" panose="020B0604020202020204" pitchFamily="34" charset="0"/>
              <a:buChar char="•"/>
            </a:pPr>
            <a:r>
              <a:rPr lang="zh-CN" altLang="en-US" sz="1800" b="0" dirty="0" smtClean="0">
                <a:solidFill>
                  <a:schemeClr val="tx1"/>
                </a:solidFill>
                <a:latin typeface="宋体" panose="02010600030101010101" pitchFamily="2" charset="-122"/>
              </a:rPr>
              <a:t>    项目</a:t>
            </a:r>
            <a:r>
              <a:rPr lang="zh-CN" altLang="en-US" sz="1800" b="0" dirty="0">
                <a:solidFill>
                  <a:schemeClr val="tx1"/>
                </a:solidFill>
                <a:latin typeface="宋体" panose="02010600030101010101" pitchFamily="2" charset="-122"/>
              </a:rPr>
              <a:t>内的水系规划</a:t>
            </a:r>
            <a:r>
              <a:rPr lang="en-US" altLang="zh-CN" sz="1800" b="0" dirty="0">
                <a:solidFill>
                  <a:srgbClr val="FF0000"/>
                </a:solidFill>
                <a:latin typeface="宋体" panose="02010600030101010101" pitchFamily="2" charset="-122"/>
              </a:rPr>
              <a:t>4</a:t>
            </a:r>
            <a:r>
              <a:rPr lang="zh-CN" altLang="en-US" sz="1800" dirty="0">
                <a:solidFill>
                  <a:srgbClr val="FF0000"/>
                </a:solidFill>
                <a:latin typeface="宋体" panose="02010600030101010101" pitchFamily="2" charset="-122"/>
              </a:rPr>
              <a:t>个跨水路桥</a:t>
            </a:r>
            <a:r>
              <a:rPr lang="zh-CN" altLang="en-US" sz="1800" b="0" dirty="0">
                <a:solidFill>
                  <a:schemeClr val="tx1"/>
                </a:solidFill>
                <a:latin typeface="宋体" panose="02010600030101010101" pitchFamily="2" charset="-122"/>
              </a:rPr>
              <a:t>，与太行大街相连，并设计</a:t>
            </a:r>
            <a:r>
              <a:rPr lang="zh-CN" altLang="en-US" sz="1800" dirty="0">
                <a:solidFill>
                  <a:srgbClr val="FF0000"/>
                </a:solidFill>
                <a:latin typeface="宋体" panose="02010600030101010101" pitchFamily="2" charset="-122"/>
              </a:rPr>
              <a:t>南湖公园</a:t>
            </a:r>
            <a:r>
              <a:rPr lang="zh-CN" altLang="en-US" sz="1800" b="0" dirty="0">
                <a:solidFill>
                  <a:schemeClr val="tx1"/>
                </a:solidFill>
                <a:latin typeface="宋体" panose="02010600030101010101" pitchFamily="2" charset="-122"/>
              </a:rPr>
              <a:t>与</a:t>
            </a:r>
            <a:r>
              <a:rPr lang="zh-CN" altLang="en-US" sz="1800" dirty="0">
                <a:solidFill>
                  <a:srgbClr val="FF0000"/>
                </a:solidFill>
                <a:latin typeface="宋体" panose="02010600030101010101" pitchFamily="2" charset="-122"/>
              </a:rPr>
              <a:t>北湖公园</a:t>
            </a:r>
            <a:r>
              <a:rPr lang="zh-CN" altLang="en-US" sz="1800" b="0" dirty="0">
                <a:solidFill>
                  <a:schemeClr val="tx1"/>
                </a:solidFill>
                <a:latin typeface="宋体" panose="02010600030101010101" pitchFamily="2" charset="-122"/>
              </a:rPr>
              <a:t>布局项目南北两侧。</a:t>
            </a:r>
            <a:endParaRPr lang="zh-CN" altLang="en-US" sz="1800" b="0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sp>
        <p:nvSpPr>
          <p:cNvPr id="44037" name="Text Box 2"/>
          <p:cNvSpPr>
            <a:spLocks noChangeArrowheads="1"/>
          </p:cNvSpPr>
          <p:nvPr/>
        </p:nvSpPr>
        <p:spPr bwMode="auto">
          <a:xfrm>
            <a:off x="7423150" y="5949950"/>
            <a:ext cx="1665288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1400" b="1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400" b="1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 b="1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 b="1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 b="1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 b="1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 b="1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 b="1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 b="1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buFont typeface="Arial" panose="020B0604020202020204" pitchFamily="34" charset="0"/>
              <a:buNone/>
              <a:defRPr/>
            </a:pPr>
            <a:r>
              <a:rPr lang="zh-CN" altLang="en-US" sz="1050" b="0" dirty="0">
                <a:solidFill>
                  <a:schemeClr val="tx1"/>
                </a:solidFill>
              </a:rPr>
              <a:t>资料来源：石家庄规划局</a:t>
            </a:r>
            <a:endParaRPr lang="en-US" altLang="zh-CN" sz="1050" b="0" dirty="0">
              <a:solidFill>
                <a:schemeClr val="tx1"/>
              </a:solidFill>
            </a:endParaRPr>
          </a:p>
        </p:txBody>
      </p:sp>
      <p:sp>
        <p:nvSpPr>
          <p:cNvPr id="46085" name="Rectangle 27"/>
          <p:cNvSpPr>
            <a:spLocks noChangeArrowheads="1"/>
          </p:cNvSpPr>
          <p:nvPr/>
        </p:nvSpPr>
        <p:spPr bwMode="auto">
          <a:xfrm rot="797967">
            <a:off x="8688388" y="2319338"/>
            <a:ext cx="817562" cy="1825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b="0">
                <a:solidFill>
                  <a:schemeClr val="tx1"/>
                </a:solidFill>
              </a:rPr>
              <a:t>石黄高速</a:t>
            </a:r>
            <a:endParaRPr lang="zh-CN" altLang="en-US"/>
          </a:p>
        </p:txBody>
      </p:sp>
      <p:sp>
        <p:nvSpPr>
          <p:cNvPr id="46086" name="Rectangle 29"/>
          <p:cNvSpPr>
            <a:spLocks noChangeArrowheads="1"/>
          </p:cNvSpPr>
          <p:nvPr/>
        </p:nvSpPr>
        <p:spPr bwMode="auto">
          <a:xfrm>
            <a:off x="8793163" y="3060700"/>
            <a:ext cx="639762" cy="277813"/>
          </a:xfrm>
          <a:prstGeom prst="rect">
            <a:avLst/>
          </a:prstGeom>
          <a:solidFill>
            <a:srgbClr val="FF0000">
              <a:alpha val="74117"/>
            </a:srgbClr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800" b="0">
                <a:solidFill>
                  <a:schemeClr val="tx1"/>
                </a:solidFill>
              </a:rPr>
              <a:t>本案</a:t>
            </a:r>
            <a:endParaRPr lang="zh-CN" altLang="en-US"/>
          </a:p>
        </p:txBody>
      </p:sp>
      <p:grpSp>
        <p:nvGrpSpPr>
          <p:cNvPr id="46087" name="Group 36"/>
          <p:cNvGrpSpPr/>
          <p:nvPr/>
        </p:nvGrpSpPr>
        <p:grpSpPr bwMode="auto">
          <a:xfrm>
            <a:off x="8180388" y="1465263"/>
            <a:ext cx="404812" cy="3883025"/>
            <a:chOff x="0" y="0"/>
            <a:chExt cx="241" cy="2588"/>
          </a:xfrm>
        </p:grpSpPr>
        <p:sp>
          <p:nvSpPr>
            <p:cNvPr id="46096" name="Rectangle 28"/>
            <p:cNvSpPr>
              <a:spLocks noChangeArrowheads="1"/>
            </p:cNvSpPr>
            <p:nvPr/>
          </p:nvSpPr>
          <p:spPr bwMode="auto">
            <a:xfrm rot="5400000">
              <a:off x="-89" y="259"/>
              <a:ext cx="487" cy="17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b="0">
                  <a:solidFill>
                    <a:schemeClr val="tx1"/>
                  </a:solidFill>
                </a:rPr>
                <a:t>太行大街</a:t>
              </a:r>
              <a:endParaRPr lang="zh-CN" altLang="en-US"/>
            </a:p>
          </p:txBody>
        </p:sp>
        <p:sp>
          <p:nvSpPr>
            <p:cNvPr id="46097" name="Line 30"/>
            <p:cNvSpPr>
              <a:spLocks noChangeShapeType="1"/>
            </p:cNvSpPr>
            <p:nvPr/>
          </p:nvSpPr>
          <p:spPr bwMode="auto">
            <a:xfrm flipH="1" flipV="1">
              <a:off x="0" y="0"/>
              <a:ext cx="73" cy="2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beve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6088" name="Group 35"/>
          <p:cNvGrpSpPr/>
          <p:nvPr/>
        </p:nvGrpSpPr>
        <p:grpSpPr bwMode="auto">
          <a:xfrm>
            <a:off x="6246813" y="1501775"/>
            <a:ext cx="1362075" cy="2532063"/>
            <a:chOff x="0" y="0"/>
            <a:chExt cx="811" cy="1688"/>
          </a:xfrm>
        </p:grpSpPr>
        <p:sp>
          <p:nvSpPr>
            <p:cNvPr id="46093" name="Line 32"/>
            <p:cNvSpPr>
              <a:spLocks noChangeShapeType="1"/>
            </p:cNvSpPr>
            <p:nvPr/>
          </p:nvSpPr>
          <p:spPr bwMode="auto">
            <a:xfrm>
              <a:off x="763" y="0"/>
              <a:ext cx="48" cy="1688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prstDash val="dash"/>
              <a:beve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094" name="Line 33"/>
            <p:cNvSpPr>
              <a:spLocks noChangeShapeType="1"/>
            </p:cNvSpPr>
            <p:nvPr/>
          </p:nvSpPr>
          <p:spPr bwMode="auto">
            <a:xfrm flipH="1">
              <a:off x="0" y="1679"/>
              <a:ext cx="811" cy="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prstDash val="dash"/>
              <a:beve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095" name="Rectangle 34"/>
            <p:cNvSpPr>
              <a:spLocks noChangeArrowheads="1"/>
            </p:cNvSpPr>
            <p:nvPr/>
          </p:nvSpPr>
          <p:spPr bwMode="auto">
            <a:xfrm>
              <a:off x="95" y="1288"/>
              <a:ext cx="675" cy="35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b="0">
                  <a:solidFill>
                    <a:schemeClr val="tx1"/>
                  </a:solidFill>
                </a:rPr>
                <a:t>轻轨</a:t>
              </a:r>
              <a:r>
                <a:rPr lang="en-US" altLang="zh-CN" b="0">
                  <a:solidFill>
                    <a:schemeClr val="tx1"/>
                  </a:solidFill>
                </a:rPr>
                <a:t>1</a:t>
              </a:r>
              <a:r>
                <a:rPr lang="zh-CN" altLang="en-US" b="0">
                  <a:solidFill>
                    <a:schemeClr val="tx1"/>
                  </a:solidFill>
                </a:rPr>
                <a:t>、</a:t>
              </a:r>
              <a:r>
                <a:rPr lang="en-US" altLang="zh-CN" b="0">
                  <a:solidFill>
                    <a:schemeClr val="tx1"/>
                  </a:solidFill>
                </a:rPr>
                <a:t>5</a:t>
              </a:r>
              <a:r>
                <a:rPr lang="zh-CN" altLang="en-US" b="0">
                  <a:solidFill>
                    <a:schemeClr val="tx1"/>
                  </a:solidFill>
                </a:rPr>
                <a:t>号线</a:t>
              </a:r>
              <a:endParaRPr lang="en-US" altLang="zh-CN" b="0">
                <a:solidFill>
                  <a:schemeClr val="tx1"/>
                </a:solidFill>
              </a:endParaRPr>
            </a:p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b="0">
                  <a:solidFill>
                    <a:schemeClr val="tx1"/>
                  </a:solidFill>
                </a:rPr>
                <a:t>交叉站点</a:t>
              </a:r>
              <a:endParaRPr lang="zh-CN" altLang="en-US"/>
            </a:p>
          </p:txBody>
        </p:sp>
      </p:grpSp>
      <p:sp>
        <p:nvSpPr>
          <p:cNvPr id="46089" name="矩形 19"/>
          <p:cNvSpPr>
            <a:spLocks noChangeArrowheads="1"/>
          </p:cNvSpPr>
          <p:nvPr/>
        </p:nvSpPr>
        <p:spPr bwMode="auto">
          <a:xfrm>
            <a:off x="1135063" y="188913"/>
            <a:ext cx="531812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2446" tIns="46224" rIns="92446" bIns="46224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srgbClr val="A11B1B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1.</a:t>
            </a:r>
            <a:r>
              <a:rPr lang="zh-CN" altLang="en-US" sz="2400" dirty="0">
                <a:solidFill>
                  <a:srgbClr val="A11B1B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 地段价值</a:t>
            </a:r>
            <a:r>
              <a:rPr lang="en-US" altLang="zh-CN" sz="2400" dirty="0">
                <a:solidFill>
                  <a:srgbClr val="A11B1B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-</a:t>
            </a:r>
            <a:r>
              <a:rPr lang="zh-CN" altLang="en-US" sz="2400" dirty="0">
                <a:solidFill>
                  <a:srgbClr val="A11B1B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太行大街的通车</a:t>
            </a:r>
            <a:endParaRPr lang="zh-CN" altLang="en-US" dirty="0"/>
          </a:p>
        </p:txBody>
      </p:sp>
      <p:sp>
        <p:nvSpPr>
          <p:cNvPr id="46090" name="任意多边形 61"/>
          <p:cNvSpPr>
            <a:spLocks noChangeArrowheads="1"/>
          </p:cNvSpPr>
          <p:nvPr/>
        </p:nvSpPr>
        <p:spPr bwMode="auto">
          <a:xfrm>
            <a:off x="7634288" y="4765675"/>
            <a:ext cx="966787" cy="241300"/>
          </a:xfrm>
          <a:custGeom>
            <a:avLst/>
            <a:gdLst>
              <a:gd name="T0" fmla="*/ 0 w 914400"/>
              <a:gd name="T1" fmla="*/ 0 h 241300"/>
              <a:gd name="T2" fmla="*/ 1022175 w 914400"/>
              <a:gd name="T3" fmla="*/ 241300 h 241300"/>
              <a:gd name="T4" fmla="*/ 0 60000 65536"/>
              <a:gd name="T5" fmla="*/ 0 60000 65536"/>
              <a:gd name="T6" fmla="*/ 0 w 914400"/>
              <a:gd name="T7" fmla="*/ 0 h 241300"/>
              <a:gd name="T8" fmla="*/ 914400 w 914400"/>
              <a:gd name="T9" fmla="*/ 241300 h 2413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14400" h="241300">
                <a:moveTo>
                  <a:pt x="0" y="0"/>
                </a:moveTo>
                <a:lnTo>
                  <a:pt x="914400" y="241300"/>
                </a:lnTo>
              </a:path>
            </a:pathLst>
          </a:custGeom>
          <a:noFill/>
          <a:ln w="9525" cap="flat" cmpd="sng">
            <a:solidFill>
              <a:schemeClr val="accent1"/>
            </a:solidFill>
            <a:bevel/>
          </a:ln>
        </p:spPr>
        <p:txBody>
          <a:bodyPr anchor="ctr"/>
          <a:lstStyle/>
          <a:p>
            <a:endParaRPr lang="zh-CN" altLang="en-US"/>
          </a:p>
        </p:txBody>
      </p:sp>
      <p:pic>
        <p:nvPicPr>
          <p:cNvPr id="46091" name="Picture 56" descr="u=1603971082,3914337285&amp;fm=0&amp;gp=0"/>
          <p:cNvPicPr>
            <a:picLocks noChangeAspect="1" noChangeArrowheads="1"/>
          </p:cNvPicPr>
          <p:nvPr/>
        </p:nvPicPr>
        <p:blipFill>
          <a:blip r:embed="rId2" cstate="print"/>
          <a:srcRect l="5713" t="5713" r="2855" b="2855"/>
          <a:stretch>
            <a:fillRect/>
          </a:stretch>
        </p:blipFill>
        <p:spPr bwMode="auto">
          <a:xfrm>
            <a:off x="7464425" y="3790950"/>
            <a:ext cx="3016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2" name="Rectangle 3"/>
          <p:cNvSpPr>
            <a:spLocks noChangeArrowheads="1"/>
          </p:cNvSpPr>
          <p:nvPr/>
        </p:nvSpPr>
        <p:spPr bwMode="auto">
          <a:xfrm>
            <a:off x="1135063" y="1430338"/>
            <a:ext cx="4824412" cy="1124585"/>
          </a:xfrm>
          <a:prstGeom prst="rect">
            <a:avLst/>
          </a:prstGeom>
          <a:noFill/>
          <a:ln w="9525">
            <a:solidFill>
              <a:srgbClr val="760000"/>
            </a:solidFill>
            <a:prstDash val="dash"/>
            <a:miter lim="800000"/>
          </a:ln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 smtClean="0">
                <a:solidFill>
                  <a:schemeClr val="tx1"/>
                </a:solidFill>
                <a:latin typeface="Futura Lt BT"/>
                <a:sym typeface="Futura Lt BT"/>
              </a:rPr>
              <a:t>    </a:t>
            </a:r>
            <a:r>
              <a:rPr lang="zh-CN" altLang="en-US" sz="1800" dirty="0" smtClean="0">
                <a:solidFill>
                  <a:schemeClr val="tx1"/>
                </a:solidFill>
                <a:latin typeface="Futura Lt BT"/>
                <a:sym typeface="Futura Lt BT"/>
              </a:rPr>
              <a:t>太</a:t>
            </a:r>
            <a:r>
              <a:rPr lang="zh-CN" altLang="en-US" sz="1800" dirty="0">
                <a:solidFill>
                  <a:schemeClr val="tx1"/>
                </a:solidFill>
                <a:latin typeface="Futura Lt BT"/>
                <a:sym typeface="Futura Lt BT"/>
              </a:rPr>
              <a:t>行大街作为连接正定新区起步区的主干道，是连接南北经济发展的通途，定能拉动沿途的经济飞腾。</a:t>
            </a:r>
            <a:endParaRPr lang="zh-CN" altLang="en-US" sz="1800" dirty="0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239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panose="05000000000000000000" pitchFamily="2" charset="2"/>
          <a:buChar char="§"/>
          <a:defRPr kumimoji="0" lang="zh-CN" altLang="zh-CN" sz="1400" b="1" i="0" u="none" strike="noStrike" cap="none" normalizeH="0" baseline="0" smtClean="0">
            <a:ln>
              <a:noFill/>
            </a:ln>
            <a:solidFill>
              <a:srgbClr val="C00000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239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panose="05000000000000000000" pitchFamily="2" charset="2"/>
          <a:buChar char="§"/>
          <a:defRPr kumimoji="0" lang="zh-CN" altLang="zh-CN" sz="1400" b="1" i="0" u="none" strike="noStrike" cap="none" normalizeH="0" baseline="0" smtClean="0">
            <a:ln>
              <a:noFill/>
            </a:ln>
            <a:solidFill>
              <a:srgbClr val="C00000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1830</Words>
  <Application>WPS 演示</Application>
  <PresentationFormat>自定义</PresentationFormat>
  <Paragraphs>241</Paragraphs>
  <Slides>32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3" baseType="lpstr">
      <vt:lpstr>Arial</vt:lpstr>
      <vt:lpstr>宋体</vt:lpstr>
      <vt:lpstr>Wingdings</vt:lpstr>
      <vt:lpstr>Calibri</vt:lpstr>
      <vt:lpstr>黑体</vt:lpstr>
      <vt:lpstr>微软雅黑</vt:lpstr>
      <vt:lpstr>Times New Roman</vt:lpstr>
      <vt:lpstr>Arial Unicode MS</vt:lpstr>
      <vt:lpstr>Futura Lt BT</vt:lpstr>
      <vt:lpstr>Segoe Print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2. 地段价值-地铁1号线、5号线交叉站点  </vt:lpstr>
      <vt:lpstr>PowerPoint 演示文稿</vt:lpstr>
      <vt:lpstr>  4.地段价值-双水系及三大绿地公园 </vt:lpstr>
      <vt:lpstr>PowerPoint 演示文稿</vt:lpstr>
      <vt:lpstr>项目现状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米氏集团电子商务基地中央补助资金项目申报PPT</dc:title>
  <dc:creator>XBZ</dc:creator>
  <cp:lastModifiedBy>安夏。秋初、微微凉ㄣ</cp:lastModifiedBy>
  <cp:revision>627</cp:revision>
  <dcterms:created xsi:type="dcterms:W3CDTF">2011-06-13T05:52:00Z</dcterms:created>
  <dcterms:modified xsi:type="dcterms:W3CDTF">2019-07-26T09:31:10Z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2052-11.1.0.8894</vt:lpwstr>
  </property>
</Properties>
</file>