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528" y="-564"/>
      </p:cViewPr>
      <p:guideLst>
        <p:guide orient="horz" pos="2160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1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3FF35-1B4F-4180-A947-09977B241B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1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1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1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6F49-C271-4892-8370-9712C199286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593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F2576F49-C271-4892-8370-9712C19928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23" name="备注占位符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numCol="1" anchor="t" anchorCtr="0" compatLnSpc="1"/>
          <a:p>
            <a:r>
              <a:rPr lang="zh-CN" altLang="en-US" dirty="0"/>
              <a:t>加上面积段数据</a:t>
            </a:r>
            <a:endParaRPr lang="zh-CN" altLang="en-US" dirty="0"/>
          </a:p>
        </p:txBody>
      </p:sp>
      <p:sp>
        <p:nvSpPr>
          <p:cNvPr id="10486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 defTabSz="55753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55753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55753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55753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55753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59305" indent="227330" defTabSz="55753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516505" indent="227330" defTabSz="55753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73705" indent="227330" defTabSz="55753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430905" indent="227330" defTabSz="55753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5DE1A6A-366B-4FE3-9BF9-209A54044BF6}" type="slidenum">
              <a:rPr lang="zh-CN" altLang="en-US" sz="1700" smtClean="0">
                <a:solidFill>
                  <a:srgbClr val="000000"/>
                </a:solidFill>
              </a:rPr>
            </a:fld>
            <a:endParaRPr lang="zh-CN" altLang="en-US"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43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F2576F49-C271-4892-8370-9712C19928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8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7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标题 1"/>
          <p:cNvSpPr>
            <a:spLocks noGrp="1"/>
          </p:cNvSpPr>
          <p:nvPr>
            <p:ph type="ctrTitle"/>
          </p:nvPr>
        </p:nvSpPr>
        <p:spPr>
          <a:xfrm>
            <a:off x="252414" y="5"/>
            <a:ext cx="7549170" cy="76199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965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90535C1-1C9D-41F8-ACFA-E1ED2765337D}" type="datetimeFigureOut">
              <a:rPr lang="zh-CN" altLang="en-US"/>
            </a:fld>
            <a:endParaRPr lang="zh-CN" altLang="en-US"/>
          </a:p>
        </p:txBody>
      </p:sp>
      <p:sp>
        <p:nvSpPr>
          <p:cNvPr id="10485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5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4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87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8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92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93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9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98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99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0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01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0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9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10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6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77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7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GIF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文本框 2"/>
          <p:cNvSpPr txBox="1">
            <a:spLocks noChangeArrowheads="1"/>
          </p:cNvSpPr>
          <p:nvPr/>
        </p:nvSpPr>
        <p:spPr bwMode="auto">
          <a:xfrm>
            <a:off x="355042" y="252138"/>
            <a:ext cx="2269582" cy="428625"/>
          </a:xfrm>
          <a:prstGeom prst="rect">
            <a:avLst/>
          </a:prstGeom>
          <a:noFill/>
          <a:ln>
            <a:noFill/>
          </a:ln>
        </p:spPr>
        <p:txBody>
          <a:bodyPr lIns="65942" tIns="32971" rIns="65942" bIns="32971">
            <a:spAutoFit/>
          </a:bodyPr>
          <a:p>
            <a:pPr defTabSz="659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365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项目位置</a:t>
            </a:r>
            <a:endParaRPr lang="en-US" altLang="zh-CN" sz="2365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587" name="文本框 4"/>
          <p:cNvSpPr txBox="1"/>
          <p:nvPr/>
        </p:nvSpPr>
        <p:spPr>
          <a:xfrm>
            <a:off x="1656279" y="187125"/>
            <a:ext cx="640869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项目位于三、四环之间，周边小区基础设施齐备，满足基本生活需求，路网较完善，交通便捷。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b="1" dirty="0"/>
          </a:p>
        </p:txBody>
      </p:sp>
      <p:sp>
        <p:nvSpPr>
          <p:cNvPr id="1048588" name="矩形 5"/>
          <p:cNvSpPr/>
          <p:nvPr/>
        </p:nvSpPr>
        <p:spPr>
          <a:xfrm>
            <a:off x="6732823" y="1124744"/>
            <a:ext cx="2411177" cy="50412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主要干道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项目位于三、四环之间，距地铁一号线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七号街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站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“2.5KM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路网较完善，交通便捷。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defTabSz="1080135">
              <a:lnSpc>
                <a:spcPct val="150000"/>
              </a:lnSpc>
            </a:pPr>
            <a:r>
              <a:rPr lang="zh-CN" altLang="zh-CN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教育配套</a:t>
            </a:r>
            <a:endParaRPr lang="en-US" altLang="zh-CN" sz="12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1080135">
              <a:lnSpc>
                <a:spcPct val="15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项目周边：大学：沈阳工业大学、沈阳化工大学；高中：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洪庆中学（省重点）</a:t>
            </a:r>
            <a:r>
              <a: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、初中：大青实验学校（九年一贯制）、小学：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勋望小学（市重点）</a:t>
            </a:r>
            <a:r>
              <a: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1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1080135">
              <a:lnSpc>
                <a:spcPct val="150000"/>
              </a:lnSpc>
            </a:pP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商业</a:t>
            </a:r>
            <a:r>
              <a:rPr lang="zh-CN" altLang="zh-CN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配套</a:t>
            </a:r>
            <a:endParaRPr lang="en-US" altLang="zh-CN" sz="12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1080135">
              <a:lnSpc>
                <a:spcPct val="15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大学城商圈。</a:t>
            </a:r>
            <a:endParaRPr lang="zh-CN" altLang="en-US" sz="11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1080135">
              <a:lnSpc>
                <a:spcPct val="150000"/>
              </a:lnSpc>
              <a:spcAft>
                <a:spcPts val="355"/>
              </a:spcAft>
            </a:pPr>
            <a:r>
              <a:rPr lang="zh-CN" altLang="zh-CN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医疗配套</a:t>
            </a:r>
            <a:endParaRPr lang="zh-CN" altLang="zh-CN" sz="12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1080135">
              <a:lnSpc>
                <a:spcPct val="150000"/>
              </a:lnSpc>
              <a:spcAft>
                <a:spcPts val="355"/>
              </a:spcAft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沈阳积水潭医院（三甲）。</a:t>
            </a:r>
            <a:endParaRPr lang="en-US" altLang="zh-CN" sz="11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defTabSz="1080135">
              <a:lnSpc>
                <a:spcPct val="150000"/>
              </a:lnSpc>
              <a:spcAft>
                <a:spcPts val="355"/>
              </a:spcAft>
            </a:pPr>
            <a:r>
              <a:rPr lang="zh-CN" altLang="zh-CN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市政配套</a:t>
            </a:r>
            <a:endParaRPr lang="zh-CN" altLang="zh-CN" sz="12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defTabSz="1080135">
              <a:lnSpc>
                <a:spcPct val="150000"/>
              </a:lnSpc>
              <a:spcAft>
                <a:spcPts val="355"/>
              </a:spcAft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世纪高尔夫俱乐部、远大湿地公园。</a:t>
            </a:r>
            <a:endParaRPr lang="zh-CN" altLang="en-US" sz="11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defTabSz="1080135">
              <a:lnSpc>
                <a:spcPct val="150000"/>
              </a:lnSpc>
              <a:spcAft>
                <a:spcPts val="355"/>
              </a:spcAft>
            </a:pPr>
            <a:r>
              <a:rPr lang="zh-CN" altLang="zh-CN" sz="1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产业园区</a:t>
            </a:r>
            <a:endParaRPr lang="zh-CN" altLang="zh-CN" sz="12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1080135">
              <a:lnSpc>
                <a:spcPct val="150000"/>
              </a:lnSpc>
              <a:spcAft>
                <a:spcPts val="355"/>
              </a:spcAft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中法生态园。</a:t>
            </a:r>
            <a:endParaRPr lang="zh-CN" alt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97152" name="图片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3750"/>
            <a:ext cx="6668074" cy="51252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矩形 44"/>
          <p:cNvSpPr/>
          <p:nvPr/>
        </p:nvSpPr>
        <p:spPr>
          <a:xfrm>
            <a:off x="72083" y="56818"/>
            <a:ext cx="804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项目条件</a:t>
            </a:r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】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小区已全部建成，配套已全部铺设完毕尚未接入主管道。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48590" name="文本框 129"/>
          <p:cNvSpPr txBox="1">
            <a:spLocks noChangeArrowheads="1"/>
          </p:cNvSpPr>
          <p:nvPr/>
        </p:nvSpPr>
        <p:spPr bwMode="auto">
          <a:xfrm>
            <a:off x="117852" y="912574"/>
            <a:ext cx="4742180" cy="296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122555" indent="-122555" fontAlgn="base">
              <a:spcBef>
                <a:spcPts val="1200"/>
              </a:spcBef>
              <a:spcAft>
                <a:spcPct val="0"/>
              </a:spcAft>
              <a:buSzPct val="50000"/>
              <a:buFont typeface="微软雅黑" panose="020B0503020204020204" charset="-122"/>
              <a:buChar char="￭"/>
            </a:pPr>
            <a:endParaRPr lang="en-US" altLang="zh-CN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122555" indent="-122555" fontAlgn="base">
              <a:spcBef>
                <a:spcPts val="1200"/>
              </a:spcBef>
              <a:spcAft>
                <a:spcPct val="0"/>
              </a:spcAft>
              <a:buSzPct val="50000"/>
              <a:buFont typeface="微软雅黑" panose="020B0503020204020204" charset="-122"/>
              <a:buChar char="￭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占地面积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60000.3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平方米，容积率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1.7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，商业比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15%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；项目于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2012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年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7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10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日成交，成交楼面价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1104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元，成交总价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112,608,563.04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元。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122555" indent="-122555" fontAlgn="base">
              <a:spcBef>
                <a:spcPts val="1200"/>
              </a:spcBef>
              <a:spcAft>
                <a:spcPct val="0"/>
              </a:spcAft>
              <a:buSzPct val="50000"/>
              <a:buFont typeface="微软雅黑" panose="020B0503020204020204" charset="-122"/>
              <a:buChar char="￭"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园区内除煤气、电力内官网之外，所有工程已竣工，具备入住条件。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122555" indent="-122555" fontAlgn="base">
              <a:spcBef>
                <a:spcPts val="1200"/>
              </a:spcBef>
              <a:spcAft>
                <a:spcPct val="0"/>
              </a:spcAft>
              <a:buSzPct val="50000"/>
              <a:buFont typeface="微软雅黑" panose="020B0503020204020204" charset="-122"/>
              <a:buChar char="￭"/>
            </a:pPr>
            <a:endParaRPr lang="en-US" alt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122555" indent="-122555" fontAlgn="base">
              <a:spcBef>
                <a:spcPts val="1200"/>
              </a:spcBef>
              <a:spcAft>
                <a:spcPct val="0"/>
              </a:spcAft>
              <a:buSzPct val="50000"/>
              <a:buFont typeface="微软雅黑" panose="020B0503020204020204" charset="-122"/>
              <a:buChar char="￭"/>
            </a:pP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0" indent="0" fontAlgn="base">
              <a:spcBef>
                <a:spcPts val="600"/>
              </a:spcBef>
              <a:spcAft>
                <a:spcPct val="0"/>
              </a:spcAft>
              <a:buNone/>
            </a:pPr>
          </a:p>
        </p:txBody>
      </p:sp>
      <p:pic>
        <p:nvPicPr>
          <p:cNvPr id="2097153" name="图片 8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90538" y="1313394"/>
            <a:ext cx="1979712" cy="1484784"/>
          </a:xfrm>
          <a:prstGeom prst="rect">
            <a:avLst/>
          </a:prstGeom>
        </p:spPr>
      </p:pic>
      <p:pic>
        <p:nvPicPr>
          <p:cNvPr id="2097154" name="图片 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4152" y="2945537"/>
            <a:ext cx="1979712" cy="1484784"/>
          </a:xfrm>
          <a:prstGeom prst="rect">
            <a:avLst/>
          </a:prstGeom>
        </p:spPr>
      </p:pic>
      <p:pic>
        <p:nvPicPr>
          <p:cNvPr id="2097155" name="图片 8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4152" y="1313394"/>
            <a:ext cx="1979712" cy="1484784"/>
          </a:xfrm>
          <a:prstGeom prst="rect">
            <a:avLst/>
          </a:prstGeom>
        </p:spPr>
      </p:pic>
      <p:pic>
        <p:nvPicPr>
          <p:cNvPr id="2097156" name="图片 8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5918" y="4577680"/>
            <a:ext cx="1979712" cy="1484784"/>
          </a:xfrm>
          <a:prstGeom prst="rect">
            <a:avLst/>
          </a:prstGeom>
        </p:spPr>
      </p:pic>
      <p:pic>
        <p:nvPicPr>
          <p:cNvPr id="2097157" name="图片 8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945537"/>
            <a:ext cx="1979712" cy="1484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矩形 15"/>
          <p:cNvSpPr/>
          <p:nvPr/>
        </p:nvSpPr>
        <p:spPr>
          <a:xfrm>
            <a:off x="72083" y="56818"/>
            <a:ext cx="8046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项目条件</a:t>
            </a:r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】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小区北侧是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11F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电梯小高，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南侧6F多层住宅，均已主体封顶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097158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60" y="568925"/>
            <a:ext cx="8748464" cy="5720149"/>
          </a:xfrm>
          <a:prstGeom prst="rect">
            <a:avLst/>
          </a:prstGeom>
        </p:spPr>
      </p:pic>
      <p:sp>
        <p:nvSpPr>
          <p:cNvPr id="1048598" name="矩形 18"/>
          <p:cNvSpPr/>
          <p:nvPr/>
        </p:nvSpPr>
        <p:spPr>
          <a:xfrm>
            <a:off x="1619672" y="2420888"/>
            <a:ext cx="816315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2+9F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599" name="矩形 19"/>
          <p:cNvSpPr/>
          <p:nvPr/>
        </p:nvSpPr>
        <p:spPr>
          <a:xfrm>
            <a:off x="4662436" y="2240544"/>
            <a:ext cx="816315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2+9F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00" name="矩形 20"/>
          <p:cNvSpPr/>
          <p:nvPr/>
        </p:nvSpPr>
        <p:spPr>
          <a:xfrm>
            <a:off x="6078682" y="2361571"/>
            <a:ext cx="816315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2+9F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01" name="矩形 21"/>
          <p:cNvSpPr/>
          <p:nvPr/>
        </p:nvSpPr>
        <p:spPr>
          <a:xfrm>
            <a:off x="3035918" y="2240868"/>
            <a:ext cx="816315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2+9F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02" name="矩形 22"/>
          <p:cNvSpPr/>
          <p:nvPr/>
        </p:nvSpPr>
        <p:spPr>
          <a:xfrm>
            <a:off x="1043608" y="3717033"/>
            <a:ext cx="816315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11F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03" name="矩形 23"/>
          <p:cNvSpPr/>
          <p:nvPr/>
        </p:nvSpPr>
        <p:spPr>
          <a:xfrm>
            <a:off x="1155230" y="4725144"/>
            <a:ext cx="78767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2F</a:t>
            </a:r>
            <a:r>
              <a:rPr lang="zh-CN" altLang="en-US" sz="1400" b="1" dirty="0">
                <a:solidFill>
                  <a:srgbClr val="FF0000"/>
                </a:solidFill>
              </a:rPr>
              <a:t>网点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48604" name="矩形 24"/>
          <p:cNvSpPr/>
          <p:nvPr/>
        </p:nvSpPr>
        <p:spPr>
          <a:xfrm>
            <a:off x="7020272" y="3557107"/>
            <a:ext cx="641276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11F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05" name="矩形 25"/>
          <p:cNvSpPr/>
          <p:nvPr/>
        </p:nvSpPr>
        <p:spPr>
          <a:xfrm>
            <a:off x="2392326" y="3917147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1+5F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06" name="矩形 29"/>
          <p:cNvSpPr/>
          <p:nvPr/>
        </p:nvSpPr>
        <p:spPr>
          <a:xfrm>
            <a:off x="2544726" y="4726428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1+5F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07" name="矩形 30"/>
          <p:cNvSpPr/>
          <p:nvPr/>
        </p:nvSpPr>
        <p:spPr>
          <a:xfrm>
            <a:off x="2697126" y="5590524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1+5F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08" name="矩形 31"/>
          <p:cNvSpPr/>
          <p:nvPr/>
        </p:nvSpPr>
        <p:spPr>
          <a:xfrm>
            <a:off x="3899702" y="5589240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1+5F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09" name="矩形 32"/>
          <p:cNvSpPr/>
          <p:nvPr/>
        </p:nvSpPr>
        <p:spPr>
          <a:xfrm>
            <a:off x="4979822" y="5589240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1+5F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10" name="矩形 33"/>
          <p:cNvSpPr/>
          <p:nvPr/>
        </p:nvSpPr>
        <p:spPr>
          <a:xfrm>
            <a:off x="1691680" y="5589240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1+5F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11" name="矩形 34"/>
          <p:cNvSpPr/>
          <p:nvPr/>
        </p:nvSpPr>
        <p:spPr>
          <a:xfrm>
            <a:off x="3563888" y="4798436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1+5F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12" name="矩形 35"/>
          <p:cNvSpPr/>
          <p:nvPr/>
        </p:nvSpPr>
        <p:spPr>
          <a:xfrm>
            <a:off x="4547774" y="4797152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1+5F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13" name="矩形 36"/>
          <p:cNvSpPr/>
          <p:nvPr/>
        </p:nvSpPr>
        <p:spPr>
          <a:xfrm>
            <a:off x="5483878" y="4797152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1+5F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14" name="矩形 37"/>
          <p:cNvSpPr/>
          <p:nvPr/>
        </p:nvSpPr>
        <p:spPr>
          <a:xfrm>
            <a:off x="6059942" y="5590524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1+5F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15" name="矩形 38"/>
          <p:cNvSpPr/>
          <p:nvPr/>
        </p:nvSpPr>
        <p:spPr>
          <a:xfrm>
            <a:off x="6563998" y="4509120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1+5F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16" name="矩形 39"/>
          <p:cNvSpPr/>
          <p:nvPr/>
        </p:nvSpPr>
        <p:spPr>
          <a:xfrm>
            <a:off x="4259742" y="3861048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1+5F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17" name="矩形 40"/>
          <p:cNvSpPr/>
          <p:nvPr/>
        </p:nvSpPr>
        <p:spPr>
          <a:xfrm>
            <a:off x="5267854" y="3861048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820" b="1" dirty="0">
                <a:solidFill>
                  <a:srgbClr val="FF0000"/>
                </a:solidFill>
              </a:rPr>
              <a:t>1+5F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18" name="矩形 41"/>
          <p:cNvSpPr/>
          <p:nvPr/>
        </p:nvSpPr>
        <p:spPr>
          <a:xfrm>
            <a:off x="6059942" y="3337670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zh-CN" altLang="en-US" sz="1820" b="1" dirty="0">
                <a:solidFill>
                  <a:srgbClr val="FF0000"/>
                </a:solidFill>
              </a:rPr>
              <a:t>会所</a:t>
            </a:r>
            <a:endParaRPr lang="zh-CN" altLang="en-US" sz="1820" b="1" dirty="0">
              <a:solidFill>
                <a:srgbClr val="FF0000"/>
              </a:solidFill>
            </a:endParaRPr>
          </a:p>
        </p:txBody>
      </p:sp>
      <p:sp>
        <p:nvSpPr>
          <p:cNvPr id="1048619" name="矩形 42"/>
          <p:cNvSpPr/>
          <p:nvPr/>
        </p:nvSpPr>
        <p:spPr>
          <a:xfrm>
            <a:off x="625902" y="2564905"/>
            <a:ext cx="78767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2F</a:t>
            </a:r>
            <a:r>
              <a:rPr lang="zh-CN" altLang="en-US" sz="1400" b="1" dirty="0">
                <a:solidFill>
                  <a:srgbClr val="FF0000"/>
                </a:solidFill>
              </a:rPr>
              <a:t>网点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48620" name="矩形 43"/>
          <p:cNvSpPr/>
          <p:nvPr/>
        </p:nvSpPr>
        <p:spPr>
          <a:xfrm>
            <a:off x="7267709" y="2619046"/>
            <a:ext cx="78767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2F</a:t>
            </a:r>
            <a:r>
              <a:rPr lang="zh-CN" altLang="en-US" sz="1400" b="1" dirty="0">
                <a:solidFill>
                  <a:srgbClr val="FF0000"/>
                </a:solidFill>
              </a:rPr>
              <a:t>网点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48621" name="矩形 44"/>
          <p:cNvSpPr/>
          <p:nvPr/>
        </p:nvSpPr>
        <p:spPr>
          <a:xfrm>
            <a:off x="6949784" y="4833798"/>
            <a:ext cx="335092" cy="8987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zh-CN" sz="1400" b="1" dirty="0">
                <a:solidFill>
                  <a:srgbClr val="FF0000"/>
                </a:solidFill>
              </a:rPr>
              <a:t>2F</a:t>
            </a:r>
            <a:r>
              <a:rPr lang="zh-CN" altLang="en-US" sz="1400" b="1" dirty="0">
                <a:solidFill>
                  <a:srgbClr val="FF0000"/>
                </a:solidFill>
              </a:rPr>
              <a:t>网点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036" y="1200456"/>
            <a:ext cx="6416302" cy="4972371"/>
          </a:xfrm>
          <a:prstGeom prst="rect">
            <a:avLst/>
          </a:prstGeom>
        </p:spPr>
      </p:pic>
      <p:sp>
        <p:nvSpPr>
          <p:cNvPr id="1048625" name="AutoShape 6"/>
          <p:cNvSpPr>
            <a:spLocks noChangeArrowheads="1"/>
          </p:cNvSpPr>
          <p:nvPr/>
        </p:nvSpPr>
        <p:spPr bwMode="auto">
          <a:xfrm>
            <a:off x="5521991" y="4233722"/>
            <a:ext cx="729557" cy="249120"/>
          </a:xfrm>
          <a:prstGeom prst="wedgeRectCallout">
            <a:avLst>
              <a:gd name="adj1" fmla="val -98726"/>
              <a:gd name="adj2" fmla="val 186474"/>
            </a:avLst>
          </a:prstGeom>
          <a:solidFill>
            <a:srgbClr val="FF0000"/>
          </a:solidFill>
          <a:ln w="9525">
            <a:noFill/>
            <a:miter lim="800000"/>
          </a:ln>
        </p:spPr>
        <p:txBody>
          <a:bodyPr lIns="0" tIns="0" rIns="0" bIns="0" anchor="ctr"/>
          <a:p>
            <a:pPr algn="ctr"/>
            <a:r>
              <a:rPr lang="zh-CN" altLang="en-US" sz="1420" b="1" kern="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本地块</a:t>
            </a:r>
            <a:endParaRPr lang="zh-CN" altLang="en-US" sz="1420" b="1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097160" name="Picture 8" descr="闪光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5439" y="4689696"/>
            <a:ext cx="212625" cy="17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26" name="正五边形 29"/>
          <p:cNvSpPr/>
          <p:nvPr/>
        </p:nvSpPr>
        <p:spPr>
          <a:xfrm>
            <a:off x="6364240" y="2277500"/>
            <a:ext cx="110264" cy="94512"/>
          </a:xfrm>
          <a:prstGeom prst="pentagon">
            <a:avLst/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 sz="2125" noProof="1"/>
          </a:p>
        </p:txBody>
      </p:sp>
      <p:cxnSp>
        <p:nvCxnSpPr>
          <p:cNvPr id="3145728" name="直接箭头连接符 12"/>
          <p:cNvCxnSpPr>
            <a:stCxn id="1048636" idx="1"/>
            <a:endCxn id="1048626" idx="0"/>
          </p:cNvCxnSpPr>
          <p:nvPr/>
        </p:nvCxnSpPr>
        <p:spPr>
          <a:xfrm flipH="1">
            <a:off x="6419372" y="2168805"/>
            <a:ext cx="594872" cy="108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箭头连接符 13"/>
          <p:cNvCxnSpPr>
            <a:stCxn id="1048638" idx="3"/>
            <a:endCxn id="1048627" idx="2"/>
          </p:cNvCxnSpPr>
          <p:nvPr/>
        </p:nvCxnSpPr>
        <p:spPr>
          <a:xfrm>
            <a:off x="2117699" y="2477469"/>
            <a:ext cx="2130062" cy="323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7" name="正五边形 8"/>
          <p:cNvSpPr/>
          <p:nvPr/>
        </p:nvSpPr>
        <p:spPr>
          <a:xfrm>
            <a:off x="4226702" y="2706372"/>
            <a:ext cx="110264" cy="94512"/>
          </a:xfrm>
          <a:prstGeom prst="pentagon">
            <a:avLst/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 sz="2125" noProof="1"/>
          </a:p>
        </p:txBody>
      </p:sp>
      <p:cxnSp>
        <p:nvCxnSpPr>
          <p:cNvPr id="3145730" name="直接箭头连接符 15"/>
          <p:cNvCxnSpPr>
            <a:endCxn id="1048628" idx="1"/>
          </p:cNvCxnSpPr>
          <p:nvPr/>
        </p:nvCxnSpPr>
        <p:spPr>
          <a:xfrm flipV="1">
            <a:off x="1942448" y="4611706"/>
            <a:ext cx="3245124" cy="11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8" name="正五边形 33"/>
          <p:cNvSpPr/>
          <p:nvPr/>
        </p:nvSpPr>
        <p:spPr>
          <a:xfrm>
            <a:off x="5187572" y="4575606"/>
            <a:ext cx="110264" cy="94512"/>
          </a:xfrm>
          <a:prstGeom prst="pentagon">
            <a:avLst/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 sz="2125" noProof="1"/>
          </a:p>
        </p:txBody>
      </p:sp>
      <p:cxnSp>
        <p:nvCxnSpPr>
          <p:cNvPr id="3145731" name="直接箭头连接符 17"/>
          <p:cNvCxnSpPr>
            <a:stCxn id="1048639" idx="4"/>
          </p:cNvCxnSpPr>
          <p:nvPr/>
        </p:nvCxnSpPr>
        <p:spPr>
          <a:xfrm flipH="1" flipV="1">
            <a:off x="5828153" y="3487220"/>
            <a:ext cx="1178440" cy="62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9" name="正五边形 23"/>
          <p:cNvSpPr/>
          <p:nvPr/>
        </p:nvSpPr>
        <p:spPr>
          <a:xfrm>
            <a:off x="5717888" y="3392708"/>
            <a:ext cx="110264" cy="94512"/>
          </a:xfrm>
          <a:prstGeom prst="pentagon">
            <a:avLst/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 sz="2125" noProof="1"/>
          </a:p>
        </p:txBody>
      </p:sp>
      <p:sp>
        <p:nvSpPr>
          <p:cNvPr id="1048630" name="矩形 19"/>
          <p:cNvSpPr/>
          <p:nvPr/>
        </p:nvSpPr>
        <p:spPr>
          <a:xfrm>
            <a:off x="72083" y="56818"/>
            <a:ext cx="804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房地价图</a:t>
            </a:r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】</a:t>
            </a:r>
            <a:endParaRPr lang="zh-CN" altLang="en-US" sz="2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48631" name="文本框 20"/>
          <p:cNvSpPr txBox="1"/>
          <p:nvPr/>
        </p:nvSpPr>
        <p:spPr>
          <a:xfrm>
            <a:off x="2954861" y="5747470"/>
            <a:ext cx="1152128" cy="338554"/>
          </a:xfrm>
          <a:prstGeom prst="rect">
            <a:avLst/>
          </a:prstGeom>
          <a:solidFill>
            <a:srgbClr val="B74842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在售项目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32" name="文本框 21"/>
          <p:cNvSpPr txBox="1"/>
          <p:nvPr/>
        </p:nvSpPr>
        <p:spPr>
          <a:xfrm>
            <a:off x="4523292" y="5741452"/>
            <a:ext cx="1152128" cy="338554"/>
          </a:xfrm>
          <a:prstGeom prst="rect">
            <a:avLst/>
          </a:prstGeom>
          <a:solidFill>
            <a:srgbClr val="C1A34B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二手项目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33" name="文本框 22"/>
          <p:cNvSpPr txBox="1"/>
          <p:nvPr/>
        </p:nvSpPr>
        <p:spPr>
          <a:xfrm>
            <a:off x="6114726" y="5745997"/>
            <a:ext cx="1152128" cy="338554"/>
          </a:xfrm>
          <a:prstGeom prst="rect">
            <a:avLst/>
          </a:prstGeom>
          <a:solidFill>
            <a:srgbClr val="48986A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未开项目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34" name="正五边形 33"/>
          <p:cNvSpPr/>
          <p:nvPr/>
        </p:nvSpPr>
        <p:spPr>
          <a:xfrm>
            <a:off x="6226738" y="2070989"/>
            <a:ext cx="110264" cy="94512"/>
          </a:xfrm>
          <a:prstGeom prst="pentagon">
            <a:avLst/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zh-CN" altLang="en-US" sz="2125" noProof="1"/>
          </a:p>
        </p:txBody>
      </p:sp>
      <p:sp>
        <p:nvSpPr>
          <p:cNvPr id="1048635" name="矩形 24"/>
          <p:cNvSpPr/>
          <p:nvPr/>
        </p:nvSpPr>
        <p:spPr>
          <a:xfrm>
            <a:off x="1853829" y="132632"/>
            <a:ext cx="6416302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板块内地价水平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3000-5900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元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/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㎡，高层毛坯均价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9000-11000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元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/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㎡ ，洋房毛坯均价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10500-13500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元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/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㎡洋房溢价系数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1.17-1.23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zh-CN" altLang="en-US" sz="1400" dirty="0"/>
          </a:p>
        </p:txBody>
      </p:sp>
      <p:sp>
        <p:nvSpPr>
          <p:cNvPr id="1048636" name="矩形标注 38"/>
          <p:cNvSpPr/>
          <p:nvPr/>
        </p:nvSpPr>
        <p:spPr>
          <a:xfrm>
            <a:off x="7014244" y="1259691"/>
            <a:ext cx="1950244" cy="1818227"/>
          </a:xfrm>
          <a:prstGeom prst="wedgeRectCallout">
            <a:avLst>
              <a:gd name="adj1" fmla="val -50092"/>
              <a:gd name="adj2" fmla="val -9603"/>
            </a:avLst>
          </a:prstGeom>
          <a:solidFill>
            <a:srgbClr val="C0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竞品：招商·曦城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土地成交：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2018.4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用地面积：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6.5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㎡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楼面价：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5900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元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/m2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容积率：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≤2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最新开盘时间：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2019.9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存量：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1.5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m2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新品售价：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高层（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32F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）：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11000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（精装）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叠拼（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6F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）：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15000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（清水）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48637" name="矩形标注 4"/>
          <p:cNvSpPr/>
          <p:nvPr/>
        </p:nvSpPr>
        <p:spPr>
          <a:xfrm>
            <a:off x="167455" y="3691495"/>
            <a:ext cx="1950244" cy="1892487"/>
          </a:xfrm>
          <a:prstGeom prst="wedgeRectCallout">
            <a:avLst>
              <a:gd name="adj1" fmla="val -46035"/>
              <a:gd name="adj2" fmla="val -26139"/>
            </a:avLst>
          </a:prstGeom>
          <a:solidFill>
            <a:srgbClr val="C0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竞品：</a:t>
            </a:r>
            <a:r>
              <a:rPr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雅居乐·华宇·雅华香颂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公馆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土地成交：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2019.3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用地面积：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3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㎡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楼面价：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3000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元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/m2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容积率：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≤1.7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最新开盘时间：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2019.12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存量：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m2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新品售价：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小高（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18F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）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8500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（清水）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洋房（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7F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）：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10500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（清水）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48638" name="矩形标注 6"/>
          <p:cNvSpPr/>
          <p:nvPr/>
        </p:nvSpPr>
        <p:spPr>
          <a:xfrm>
            <a:off x="167455" y="1561979"/>
            <a:ext cx="1950244" cy="1830979"/>
          </a:xfrm>
          <a:prstGeom prst="wedgeRectCallout">
            <a:avLst>
              <a:gd name="adj1" fmla="val -50092"/>
              <a:gd name="adj2" fmla="val -9603"/>
            </a:avLst>
          </a:prstGeom>
          <a:solidFill>
            <a:srgbClr val="C0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竞品：金科中南</a:t>
            </a:r>
            <a:r>
              <a:rPr lang="zh-CN" altLang="en-US" sz="1065" b="1" kern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·集美尚景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土地成交：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2018.4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用地面积：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3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㎡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楼面价：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4900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元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/m2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defTabSz="81026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容积率：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≤1.6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defTabSz="81026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最新开盘时间：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2019.10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defTabSz="81026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存量：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m2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新品售价：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高层（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31F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）：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8800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（清水售罄）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洋房（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7F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）：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10000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（清水）</a:t>
            </a:r>
            <a:endParaRPr lang="zh-CN" altLang="en-US" sz="1065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39" name="矩形标注 18"/>
          <p:cNvSpPr/>
          <p:nvPr/>
        </p:nvSpPr>
        <p:spPr>
          <a:xfrm>
            <a:off x="7008215" y="3487470"/>
            <a:ext cx="1762570" cy="1548000"/>
          </a:xfrm>
          <a:prstGeom prst="wedgeRectCallout">
            <a:avLst>
              <a:gd name="adj1" fmla="val -50092"/>
              <a:gd name="adj2" fmla="val -9603"/>
            </a:avLst>
          </a:prstGeom>
          <a:solidFill>
            <a:srgbClr val="00B05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竞品：阳光城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土地成交：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2019.4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楼面价：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5600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元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/m2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用地面积：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3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㎡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容积率：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≤1.7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最新开盘时间：未开盘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预计售价：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高层：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11000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（清水）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洋房：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13500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（清水）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48640" name="圆角矩形标注 51"/>
          <p:cNvSpPr/>
          <p:nvPr/>
        </p:nvSpPr>
        <p:spPr>
          <a:xfrm>
            <a:off x="3452927" y="849624"/>
            <a:ext cx="2331881" cy="1214371"/>
          </a:xfrm>
          <a:prstGeom prst="wedgeRoundRectCallout">
            <a:avLst>
              <a:gd name="adj1" fmla="val 71086"/>
              <a:gd name="adj2" fmla="val 55702"/>
              <a:gd name="adj3" fmla="val 16667"/>
            </a:avLst>
          </a:prstGeom>
          <a:solidFill>
            <a:srgbClr val="C1A34B">
              <a:alpha val="80000"/>
            </a:srgbClr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lIns="0" tIns="0" rIns="0" bIns="0"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美的时代城  </a:t>
            </a:r>
            <a:r>
              <a:rPr kumimoji="0" lang="zh-CN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成交：</a:t>
            </a:r>
            <a:r>
              <a:rPr kumimoji="0" lang="en-US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2016.8</a:t>
            </a:r>
            <a:endParaRPr kumimoji="0" lang="en-US" altLang="zh-CN" sz="10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用地面积：</a:t>
            </a:r>
            <a:r>
              <a:rPr kumimoji="0" lang="en-US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10.4</a:t>
            </a:r>
            <a:r>
              <a:rPr kumimoji="0" lang="zh-CN" altLang="en-US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万</a:t>
            </a:r>
            <a:r>
              <a:rPr kumimoji="0" lang="en-US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㎡</a:t>
            </a:r>
            <a:r>
              <a:rPr kumimoji="0" lang="zh-CN" altLang="en-US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；容积率：</a:t>
            </a:r>
            <a:r>
              <a:rPr kumimoji="0" lang="en-US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≤</a:t>
            </a:r>
            <a:r>
              <a:rPr lang="en-US" altLang="zh-CN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2.0</a:t>
            </a:r>
            <a:endParaRPr kumimoji="0" lang="en-US" altLang="zh-CN" sz="10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楼面价：</a:t>
            </a:r>
            <a:r>
              <a:rPr lang="en-US" altLang="zh-CN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2600</a:t>
            </a:r>
            <a:r>
              <a:rPr kumimoji="0" lang="zh-CN" altLang="en-US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元</a:t>
            </a:r>
            <a:r>
              <a:rPr kumimoji="0" lang="en-US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/㎡</a:t>
            </a:r>
            <a:endParaRPr kumimoji="0" lang="en-US" altLang="zh-CN" sz="10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开盘时间：</a:t>
            </a:r>
            <a:r>
              <a:rPr kumimoji="0" lang="en-US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2017.5</a:t>
            </a:r>
            <a:endParaRPr kumimoji="0" lang="en-US" altLang="zh-CN" sz="10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二手房均</a:t>
            </a:r>
            <a:r>
              <a:rPr kumimoji="0" lang="zh-CN" altLang="en-US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rPr>
              <a:t>价</a:t>
            </a: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：</a:t>
            </a:r>
            <a:endParaRPr lang="en-US" altLang="zh-CN" sz="1000" b="1" kern="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高层：</a:t>
            </a:r>
            <a:r>
              <a:rPr lang="en-US" altLang="zh-CN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9500-10000</a:t>
            </a: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元</a:t>
            </a:r>
            <a:r>
              <a:rPr lang="en-US" altLang="zh-CN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/</a:t>
            </a: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㎡（清水）</a:t>
            </a:r>
            <a:endParaRPr lang="en-US" altLang="zh-CN" sz="1000" b="1" kern="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洋房：</a:t>
            </a:r>
            <a:r>
              <a:rPr lang="en-US" altLang="zh-CN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11500-12500</a:t>
            </a: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元</a:t>
            </a:r>
            <a:r>
              <a:rPr lang="en-US" altLang="zh-CN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/</a:t>
            </a: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㎡（清水）</a:t>
            </a:r>
            <a:endParaRPr lang="en-US" altLang="zh-CN" sz="1000" b="1" kern="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en-US" sz="1000" b="1" kern="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en-US" sz="1000" b="1" kern="0" noProof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标题 1"/>
          <p:cNvSpPr>
            <a:spLocks noGrp="1"/>
          </p:cNvSpPr>
          <p:nvPr>
            <p:ph type="title"/>
          </p:nvPr>
        </p:nvSpPr>
        <p:spPr>
          <a:xfrm>
            <a:off x="130286" y="710259"/>
            <a:ext cx="1741862" cy="319852"/>
          </a:xfrm>
        </p:spPr>
        <p:txBody>
          <a:bodyPr rtlCol="0">
            <a:noAutofit/>
          </a:bodyPr>
          <a:p>
            <a:pPr defTabSz="678815"/>
            <a:r>
              <a:rPr lang="en-US" altLang="zh-CN" sz="203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微软雅黑" panose="020B0503020204020204" charset="-122"/>
              </a:rPr>
              <a:t>【</a:t>
            </a:r>
            <a:r>
              <a:rPr lang="zh-CN" altLang="en-US" sz="203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微软雅黑" panose="020B0503020204020204" charset="-122"/>
              </a:rPr>
              <a:t>项目背景</a:t>
            </a:r>
            <a:r>
              <a:rPr lang="en-US" altLang="zh-CN" sz="203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微软雅黑" panose="020B0503020204020204" charset="-122"/>
              </a:rPr>
              <a:t>】</a:t>
            </a:r>
            <a:endParaRPr lang="zh-CN" altLang="en-US" sz="2030" b="1" dirty="0">
              <a:solidFill>
                <a:srgbClr val="C00000"/>
              </a:solidFill>
              <a:latin typeface="+mn-lt"/>
              <a:ea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1048650" name="文本框 39"/>
          <p:cNvSpPr txBox="1">
            <a:spLocks noChangeArrowheads="1"/>
          </p:cNvSpPr>
          <p:nvPr/>
        </p:nvSpPr>
        <p:spPr bwMode="auto">
          <a:xfrm>
            <a:off x="4542155" y="1700530"/>
            <a:ext cx="4121785" cy="245554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p>
            <a:r>
              <a:rPr lang="zh-CN" altLang="zh-CN" sz="1525" dirty="0"/>
              <a:t>目标公司于</a:t>
            </a:r>
            <a:r>
              <a:rPr lang="en-US" altLang="zh-CN" sz="1600" dirty="0"/>
              <a:t>2012</a:t>
            </a:r>
            <a:r>
              <a:rPr lang="zh-CN" altLang="en-US" sz="1600" dirty="0"/>
              <a:t>年</a:t>
            </a:r>
            <a:r>
              <a:rPr lang="en-US" altLang="zh-CN" sz="1600" dirty="0"/>
              <a:t>6</a:t>
            </a:r>
            <a:r>
              <a:rPr lang="zh-CN" altLang="en-US" sz="1600" dirty="0"/>
              <a:t>月</a:t>
            </a:r>
            <a:r>
              <a:rPr lang="en-US" altLang="zh-CN" sz="1600" dirty="0"/>
              <a:t>20</a:t>
            </a:r>
            <a:r>
              <a:rPr lang="zh-CN" altLang="en-US" sz="1600" dirty="0"/>
              <a:t>日</a:t>
            </a:r>
            <a:r>
              <a:rPr lang="zh-CN" altLang="zh-CN" sz="1525" dirty="0"/>
              <a:t>设立</a:t>
            </a:r>
            <a:r>
              <a:rPr lang="zh-CN" altLang="en-US" sz="1525" dirty="0"/>
              <a:t>。</a:t>
            </a:r>
            <a:endParaRPr lang="en-US" altLang="zh-CN" sz="1525" dirty="0"/>
          </a:p>
          <a:p>
            <a:r>
              <a:rPr lang="zh-CN" altLang="zh-CN" sz="1525" dirty="0"/>
              <a:t>目标公司于</a:t>
            </a:r>
            <a:r>
              <a:rPr lang="en-US" altLang="zh-CN" sz="1525" dirty="0"/>
              <a:t>2012</a:t>
            </a:r>
            <a:r>
              <a:rPr lang="zh-CN" altLang="zh-CN" sz="1525" dirty="0"/>
              <a:t>年</a:t>
            </a:r>
            <a:r>
              <a:rPr lang="en-US" altLang="zh-CN" sz="1525" dirty="0"/>
              <a:t>7</a:t>
            </a:r>
            <a:r>
              <a:rPr lang="zh-CN" altLang="zh-CN" sz="1525" dirty="0"/>
              <a:t>月</a:t>
            </a:r>
            <a:r>
              <a:rPr lang="en-US" altLang="zh-CN" sz="1525" dirty="0"/>
              <a:t>10</a:t>
            </a:r>
            <a:r>
              <a:rPr lang="zh-CN" altLang="zh-CN" sz="1525" dirty="0"/>
              <a:t>日签署《</a:t>
            </a:r>
            <a:r>
              <a:rPr lang="zh-CN" altLang="en-US" sz="1525" dirty="0"/>
              <a:t>土地</a:t>
            </a:r>
            <a:r>
              <a:rPr lang="zh-CN" altLang="zh-CN" sz="1525" dirty="0"/>
              <a:t>成交确认书》</a:t>
            </a:r>
            <a:r>
              <a:rPr lang="zh-CN" altLang="en-US" sz="1525" dirty="0"/>
              <a:t>，</a:t>
            </a:r>
            <a:r>
              <a:rPr lang="en-US" altLang="zh-CN" sz="1525" dirty="0"/>
              <a:t>地价总金额1.1亿，已缴纳7500万元，剩余3500万元未交，至2020年9月，土地滞纳金1580万，加上市政配套费及契税，共计政府欠款7500万元， </a:t>
            </a:r>
            <a:r>
              <a:rPr lang="zh-CN" altLang="en-US" sz="1525" dirty="0"/>
              <a:t>目前</a:t>
            </a:r>
            <a:r>
              <a:rPr lang="en-US" altLang="zh-CN" sz="1525" dirty="0"/>
              <a:t>除土地成交确认书外，</a:t>
            </a:r>
            <a:r>
              <a:rPr lang="zh-CN" altLang="en-US" sz="1525" dirty="0"/>
              <a:t>未取得任何证件，但项目已全部封顶具备验收条件。</a:t>
            </a:r>
            <a:endParaRPr lang="zh-CN" altLang="en-US" sz="1525" dirty="0"/>
          </a:p>
          <a:p>
            <a:r>
              <a:rPr lang="en-US" altLang="zh-CN" sz="1525" dirty="0"/>
              <a:t>项目公司可售资源10万平方米，已抵工程款（可商谈赎回）3万平，剩余7万平可售。</a:t>
            </a:r>
            <a:endParaRPr lang="en-US" altLang="zh-CN" sz="1525" dirty="0"/>
          </a:p>
        </p:txBody>
      </p:sp>
      <p:grpSp>
        <p:nvGrpSpPr>
          <p:cNvPr id="35" name="组合 39"/>
          <p:cNvGrpSpPr/>
          <p:nvPr/>
        </p:nvGrpSpPr>
        <p:grpSpPr bwMode="auto">
          <a:xfrm>
            <a:off x="388317" y="1539266"/>
            <a:ext cx="3533789" cy="2456715"/>
            <a:chOff x="492920" y="1357707"/>
            <a:chExt cx="3832037" cy="2321011"/>
          </a:xfrm>
        </p:grpSpPr>
        <p:sp>
          <p:nvSpPr>
            <p:cNvPr id="1048651" name="文本框 52"/>
            <p:cNvSpPr txBox="1"/>
            <p:nvPr/>
          </p:nvSpPr>
          <p:spPr bwMode="auto">
            <a:xfrm>
              <a:off x="1286979" y="3419200"/>
              <a:ext cx="2337185" cy="25951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p>
              <a:pPr algn="ctr" defTabSz="685165"/>
              <a:r>
                <a:rPr lang="zh-CN" altLang="en-US" sz="1185" dirty="0">
                  <a:latin typeface="微软雅黑" panose="020B0503020204020204" charset="-122"/>
                  <a:ea typeface="微软雅黑" panose="020B0503020204020204" charset="-122"/>
                </a:rPr>
                <a:t>沈阳昊业房地产开发有限公司</a:t>
              </a:r>
              <a:endParaRPr lang="zh-CN" altLang="en-US" sz="118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8652" name="文本框 42"/>
            <p:cNvSpPr txBox="1"/>
            <p:nvPr/>
          </p:nvSpPr>
          <p:spPr>
            <a:xfrm>
              <a:off x="492920" y="1380149"/>
              <a:ext cx="1634459" cy="2595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p>
              <a:pPr algn="ctr" defTabSz="685165"/>
              <a:r>
                <a:rPr lang="zh-CN" altLang="en-US" sz="1185" dirty="0"/>
                <a:t>时修李</a:t>
              </a:r>
              <a:endParaRPr lang="zh-CN" altLang="en-US" sz="1185" dirty="0"/>
            </a:p>
          </p:txBody>
        </p:sp>
        <p:sp>
          <p:nvSpPr>
            <p:cNvPr id="1048653" name="文本框 43"/>
            <p:cNvSpPr txBox="1"/>
            <p:nvPr/>
          </p:nvSpPr>
          <p:spPr>
            <a:xfrm>
              <a:off x="2687361" y="1357707"/>
              <a:ext cx="1637596" cy="2595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p>
              <a:pPr algn="ctr" defTabSz="685165"/>
              <a:r>
                <a:rPr lang="zh-CN" altLang="en-US" sz="1185" dirty="0"/>
                <a:t>马洪刚</a:t>
              </a:r>
              <a:endParaRPr lang="zh-CN" altLang="en-US" sz="1185" dirty="0"/>
            </a:p>
          </p:txBody>
        </p:sp>
        <p:cxnSp>
          <p:nvCxnSpPr>
            <p:cNvPr id="3145732" name="直接连接符 44"/>
            <p:cNvCxnSpPr>
              <a:stCxn id="1048652" idx="2"/>
            </p:cNvCxnSpPr>
            <p:nvPr/>
          </p:nvCxnSpPr>
          <p:spPr>
            <a:xfrm>
              <a:off x="1310150" y="1639666"/>
              <a:ext cx="1568" cy="7600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直接连接符 45"/>
            <p:cNvCxnSpPr>
              <a:stCxn id="1048653" idx="2"/>
            </p:cNvCxnSpPr>
            <p:nvPr/>
          </p:nvCxnSpPr>
          <p:spPr>
            <a:xfrm>
              <a:off x="3506159" y="1617225"/>
              <a:ext cx="10980" cy="7856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4" name="直接连接符 46"/>
            <p:cNvCxnSpPr/>
            <p:nvPr/>
          </p:nvCxnSpPr>
          <p:spPr>
            <a:xfrm flipH="1">
              <a:off x="1302306" y="2399675"/>
              <a:ext cx="2205421" cy="320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5" name="直接箭头连接符 47"/>
            <p:cNvCxnSpPr/>
            <p:nvPr/>
          </p:nvCxnSpPr>
          <p:spPr>
            <a:xfrm>
              <a:off x="2423839" y="2418911"/>
              <a:ext cx="0" cy="93456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54" name="矩形 48"/>
            <p:cNvSpPr/>
            <p:nvPr/>
          </p:nvSpPr>
          <p:spPr>
            <a:xfrm>
              <a:off x="693377" y="1965254"/>
              <a:ext cx="485332" cy="2595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p>
              <a:pPr algn="ctr" defTabSz="685165"/>
              <a:r>
                <a:rPr lang="en-US" altLang="zh-CN" sz="1185" dirty="0"/>
                <a:t>50%</a:t>
              </a:r>
              <a:endParaRPr lang="zh-CN" altLang="en-US" sz="1185" dirty="0"/>
            </a:p>
          </p:txBody>
        </p:sp>
        <p:sp>
          <p:nvSpPr>
            <p:cNvPr id="1048655" name="矩形 49"/>
            <p:cNvSpPr/>
            <p:nvPr/>
          </p:nvSpPr>
          <p:spPr>
            <a:xfrm>
              <a:off x="3624264" y="1939605"/>
              <a:ext cx="485332" cy="2595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p>
              <a:pPr algn="ctr" defTabSz="685165"/>
              <a:r>
                <a:rPr lang="en-US" altLang="zh-CN" sz="1185" dirty="0"/>
                <a:t>50%</a:t>
              </a:r>
              <a:endParaRPr lang="zh-CN" altLang="en-US" sz="1185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标题 1"/>
          <p:cNvSpPr>
            <a:spLocks noGrp="1"/>
          </p:cNvSpPr>
          <p:nvPr>
            <p:ph type="title"/>
          </p:nvPr>
        </p:nvSpPr>
        <p:spPr>
          <a:xfrm>
            <a:off x="130286" y="710259"/>
            <a:ext cx="1741862" cy="319852"/>
          </a:xfrm>
        </p:spPr>
        <p:txBody>
          <a:bodyPr rtlCol="0">
            <a:noAutofit/>
          </a:bodyPr>
          <a:p>
            <a:pPr defTabSz="678815"/>
            <a:r>
              <a:rPr lang="en-US" altLang="zh-CN" sz="203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微软雅黑" panose="020B0503020204020204" charset="-122"/>
              </a:rPr>
              <a:t>【</a:t>
            </a:r>
            <a:r>
              <a:rPr lang="zh-CN" altLang="en-US" sz="203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微软雅黑" panose="020B0503020204020204" charset="-122"/>
              </a:rPr>
              <a:t>项目</a:t>
            </a:r>
            <a:r>
              <a:rPr lang="en-US" altLang="zh-CN" sz="203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微软雅黑" panose="020B0503020204020204" charset="-122"/>
              </a:rPr>
              <a:t>分析</a:t>
            </a:r>
            <a:r>
              <a:rPr lang="en-US" altLang="zh-CN" sz="203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微软雅黑" panose="020B0503020204020204" charset="-122"/>
              </a:rPr>
              <a:t>】</a:t>
            </a:r>
            <a:endParaRPr lang="zh-CN" altLang="en-US" sz="2030" b="1" dirty="0">
              <a:solidFill>
                <a:srgbClr val="C00000"/>
              </a:solidFill>
              <a:latin typeface="+mn-lt"/>
              <a:ea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1048650" name="文本框 39"/>
          <p:cNvSpPr txBox="1">
            <a:spLocks noChangeArrowheads="1"/>
          </p:cNvSpPr>
          <p:nvPr/>
        </p:nvSpPr>
        <p:spPr bwMode="auto">
          <a:xfrm>
            <a:off x="352425" y="1405255"/>
            <a:ext cx="7882890" cy="291528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p>
            <a:r>
              <a:rPr lang="en-US" altLang="zh-CN" sz="1525" dirty="0"/>
              <a:t>目标公司目前诉讼负债1.1亿，施工单位欠款0.9亿（包括土地出让金3500万）</a:t>
            </a:r>
            <a:endParaRPr lang="en-US" altLang="zh-CN" sz="1525" dirty="0"/>
          </a:p>
          <a:p>
            <a:endParaRPr lang="en-US" altLang="zh-CN" sz="1525" dirty="0"/>
          </a:p>
          <a:p>
            <a:r>
              <a:rPr lang="en-US" altLang="zh-CN" sz="1525" dirty="0"/>
              <a:t>目标公司目前可售资源5.9万住宅+1.1万商业=7万平方米，保守货值6亿</a:t>
            </a:r>
            <a:endParaRPr lang="en-US" altLang="zh-CN" sz="1525" dirty="0"/>
          </a:p>
          <a:p>
            <a:endParaRPr lang="en-US" altLang="zh-CN" sz="1525" dirty="0"/>
          </a:p>
          <a:p>
            <a:r>
              <a:rPr lang="en-US" altLang="zh-CN" sz="1525" dirty="0"/>
              <a:t>操作路径：</a:t>
            </a:r>
            <a:endParaRPr lang="en-US" altLang="zh-CN" sz="1525" dirty="0"/>
          </a:p>
          <a:p>
            <a:r>
              <a:rPr lang="en-US" altLang="zh-CN" sz="1525" dirty="0"/>
              <a:t>        签署和解协议书，六个月后支付诉讼欠款。以第三方资产（1.25万平可售商铺）做抵押，补缴政府土地出让金及契税、配套费共计7500万元，可在60天内办理完成预售许可证，之后开发贷或资产抵押融资2亿，归还前期7500万元融资款及施工单位欠款9000万元，项目进入销售阶段，周边售价10000元/平，本项目计划售价7500-8000元/平。三个月销售回款3个亿，归还2亿融资款及利息。</a:t>
            </a:r>
            <a:endParaRPr lang="en-US" altLang="zh-CN" sz="1525" dirty="0"/>
          </a:p>
          <a:p>
            <a:r>
              <a:rPr lang="en-US" altLang="zh-CN" sz="1525" dirty="0"/>
              <a:t>        项目利润约为1.3亿。</a:t>
            </a:r>
            <a:endParaRPr lang="en-US" altLang="zh-CN" sz="1525" dirty="0"/>
          </a:p>
          <a:p>
            <a:endParaRPr lang="en-US" altLang="zh-CN" sz="15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1625</Words>
  <Application>WPS 演示</Application>
  <PresentationFormat/>
  <Paragraphs>168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Times New Roman</vt:lpstr>
      <vt:lpstr>Arial Unicode MS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【项目背景】</vt:lpstr>
      <vt:lpstr>【项目分析】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唐成亮</cp:lastModifiedBy>
  <cp:revision>7</cp:revision>
  <dcterms:created xsi:type="dcterms:W3CDTF">2020-06-06T07:39:00Z</dcterms:created>
  <dcterms:modified xsi:type="dcterms:W3CDTF">2020-09-08T00:28:38Z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