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2" r:id="rId4"/>
    <p:sldId id="267" r:id="rId5"/>
    <p:sldId id="266" r:id="rId6"/>
    <p:sldId id="269" r:id="rId7"/>
    <p:sldId id="263" r:id="rId8"/>
    <p:sldId id="271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矩形 47"/>
          <p:cNvSpPr/>
          <p:nvPr/>
        </p:nvSpPr>
        <p:spPr>
          <a:xfrm>
            <a:off x="90488" y="842963"/>
            <a:ext cx="6440487" cy="5426075"/>
          </a:xfrm>
          <a:prstGeom prst="rect">
            <a:avLst/>
          </a:prstGeom>
          <a:solidFill>
            <a:schemeClr val="bg1">
              <a:alpha val="39999"/>
            </a:schemeClr>
          </a:solidFill>
          <a:ln w="50800">
            <a:noFill/>
          </a:ln>
        </p:spPr>
        <p:txBody>
          <a:bodyPr lIns="56675" tIns="28337" rIns="56675" bIns="28337" anchor="ctr"/>
          <a:p>
            <a:pPr algn="ctr" defTabSz="913130"/>
            <a:endParaRPr lang="zh-CN" altLang="zh-CN" sz="19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50" name="组合 49"/>
          <p:cNvGrpSpPr/>
          <p:nvPr/>
        </p:nvGrpSpPr>
        <p:grpSpPr>
          <a:xfrm>
            <a:off x="90488" y="842963"/>
            <a:ext cx="6440487" cy="5430837"/>
            <a:chOff x="151075" y="1314252"/>
            <a:chExt cx="10650275" cy="8467923"/>
          </a:xfrm>
        </p:grpSpPr>
        <p:pic>
          <p:nvPicPr>
            <p:cNvPr id="2051" name="Picture 3" descr="\\Ccd7\方案文件\(05)2017\(097)Z-中昆明洛龙村项目拿地\04 过程文件\20170607\3VVSLYG)E%OXW90V](N9GI1.png"/>
            <p:cNvPicPr>
              <a:picLocks noChangeAspect="1"/>
            </p:cNvPicPr>
            <p:nvPr/>
          </p:nvPicPr>
          <p:blipFill>
            <a:blip r:embed="rId1"/>
            <a:srcRect r="8087"/>
            <a:stretch>
              <a:fillRect/>
            </a:stretch>
          </p:blipFill>
          <p:spPr>
            <a:xfrm>
              <a:off x="158360" y="1314252"/>
              <a:ext cx="10642990" cy="84646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任意多边形 6"/>
            <p:cNvSpPr/>
            <p:nvPr/>
          </p:nvSpPr>
          <p:spPr>
            <a:xfrm>
              <a:off x="151075" y="3673191"/>
              <a:ext cx="5893484" cy="6099083"/>
            </a:xfrm>
            <a:custGeom>
              <a:avLst/>
              <a:gdLst>
                <a:gd name="connsiteX0" fmla="*/ 0 w 5891916"/>
                <a:gd name="connsiteY0" fmla="*/ 0 h 6098650"/>
                <a:gd name="connsiteX1" fmla="*/ 516835 w 5891916"/>
                <a:gd name="connsiteY1" fmla="*/ 341906 h 6098650"/>
                <a:gd name="connsiteX2" fmla="*/ 1041621 w 5891916"/>
                <a:gd name="connsiteY2" fmla="*/ 755374 h 6098650"/>
                <a:gd name="connsiteX3" fmla="*/ 1478942 w 5891916"/>
                <a:gd name="connsiteY3" fmla="*/ 978010 h 6098650"/>
                <a:gd name="connsiteX4" fmla="*/ 2067339 w 5891916"/>
                <a:gd name="connsiteY4" fmla="*/ 1057523 h 6098650"/>
                <a:gd name="connsiteX5" fmla="*/ 3124862 w 5891916"/>
                <a:gd name="connsiteY5" fmla="*/ 1089328 h 6098650"/>
                <a:gd name="connsiteX6" fmla="*/ 3641697 w 5891916"/>
                <a:gd name="connsiteY6" fmla="*/ 1121134 h 6098650"/>
                <a:gd name="connsiteX7" fmla="*/ 4079019 w 5891916"/>
                <a:gd name="connsiteY7" fmla="*/ 1311965 h 6098650"/>
                <a:gd name="connsiteX8" fmla="*/ 4381168 w 5891916"/>
                <a:gd name="connsiteY8" fmla="*/ 1606163 h 6098650"/>
                <a:gd name="connsiteX9" fmla="*/ 4770782 w 5891916"/>
                <a:gd name="connsiteY9" fmla="*/ 2711394 h 6098650"/>
                <a:gd name="connsiteX10" fmla="*/ 5192202 w 5891916"/>
                <a:gd name="connsiteY10" fmla="*/ 3919993 h 6098650"/>
                <a:gd name="connsiteX11" fmla="*/ 5891916 w 5891916"/>
                <a:gd name="connsiteY11" fmla="*/ 6098650 h 60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1916" h="6098650">
                  <a:moveTo>
                    <a:pt x="0" y="0"/>
                  </a:moveTo>
                  <a:cubicBezTo>
                    <a:pt x="171616" y="108005"/>
                    <a:pt x="343232" y="216010"/>
                    <a:pt x="516835" y="341906"/>
                  </a:cubicBezTo>
                  <a:cubicBezTo>
                    <a:pt x="690438" y="467802"/>
                    <a:pt x="881270" y="649357"/>
                    <a:pt x="1041621" y="755374"/>
                  </a:cubicBezTo>
                  <a:cubicBezTo>
                    <a:pt x="1201972" y="861391"/>
                    <a:pt x="1307989" y="927652"/>
                    <a:pt x="1478942" y="978010"/>
                  </a:cubicBezTo>
                  <a:cubicBezTo>
                    <a:pt x="1649895" y="1028368"/>
                    <a:pt x="1793019" y="1038970"/>
                    <a:pt x="2067339" y="1057523"/>
                  </a:cubicBezTo>
                  <a:cubicBezTo>
                    <a:pt x="2341659" y="1076076"/>
                    <a:pt x="2862469" y="1078726"/>
                    <a:pt x="3124862" y="1089328"/>
                  </a:cubicBezTo>
                  <a:cubicBezTo>
                    <a:pt x="3387255" y="1099930"/>
                    <a:pt x="3482671" y="1084028"/>
                    <a:pt x="3641697" y="1121134"/>
                  </a:cubicBezTo>
                  <a:cubicBezTo>
                    <a:pt x="3800723" y="1158240"/>
                    <a:pt x="3955774" y="1231127"/>
                    <a:pt x="4079019" y="1311965"/>
                  </a:cubicBezTo>
                  <a:cubicBezTo>
                    <a:pt x="4202264" y="1392803"/>
                    <a:pt x="4265874" y="1372925"/>
                    <a:pt x="4381168" y="1606163"/>
                  </a:cubicBezTo>
                  <a:cubicBezTo>
                    <a:pt x="4496462" y="1839401"/>
                    <a:pt x="4635610" y="2325756"/>
                    <a:pt x="4770782" y="2711394"/>
                  </a:cubicBezTo>
                  <a:cubicBezTo>
                    <a:pt x="4905954" y="3097032"/>
                    <a:pt x="5005346" y="3355450"/>
                    <a:pt x="5192202" y="3919993"/>
                  </a:cubicBezTo>
                  <a:cubicBezTo>
                    <a:pt x="5379058" y="4484536"/>
                    <a:pt x="5635487" y="5291593"/>
                    <a:pt x="5891916" y="6098650"/>
                  </a:cubicBezTo>
                </a:path>
              </a:pathLst>
            </a:custGeom>
            <a:ln w="101600"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3" name="圆角矩形 40"/>
            <p:cNvSpPr/>
            <p:nvPr/>
          </p:nvSpPr>
          <p:spPr>
            <a:xfrm>
              <a:off x="2102064" y="4514727"/>
              <a:ext cx="1281081" cy="4587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0315" tIns="40315" rIns="40315" bIns="40315" anchor="ctr"/>
            <a:p>
              <a:pPr algn="ctr" defTabSz="913130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彩云中路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762923" y="1324153"/>
              <a:ext cx="5951238" cy="5257489"/>
            </a:xfrm>
            <a:custGeom>
              <a:avLst/>
              <a:gdLst>
                <a:gd name="connsiteX0" fmla="*/ 0 w 5953125"/>
                <a:gd name="connsiteY0" fmla="*/ 5153025 h 5257800"/>
                <a:gd name="connsiteX1" fmla="*/ 209550 w 5953125"/>
                <a:gd name="connsiteY1" fmla="*/ 5257800 h 5257800"/>
                <a:gd name="connsiteX2" fmla="*/ 1047750 w 5953125"/>
                <a:gd name="connsiteY2" fmla="*/ 5257800 h 5257800"/>
                <a:gd name="connsiteX3" fmla="*/ 1724025 w 5953125"/>
                <a:gd name="connsiteY3" fmla="*/ 5153025 h 5257800"/>
                <a:gd name="connsiteX4" fmla="*/ 2247900 w 5953125"/>
                <a:gd name="connsiteY4" fmla="*/ 4848225 h 5257800"/>
                <a:gd name="connsiteX5" fmla="*/ 3152775 w 5953125"/>
                <a:gd name="connsiteY5" fmla="*/ 3990975 h 5257800"/>
                <a:gd name="connsiteX6" fmla="*/ 4191000 w 5953125"/>
                <a:gd name="connsiteY6" fmla="*/ 3143250 h 5257800"/>
                <a:gd name="connsiteX7" fmla="*/ 5210175 w 5953125"/>
                <a:gd name="connsiteY7" fmla="*/ 2447925 h 5257800"/>
                <a:gd name="connsiteX8" fmla="*/ 5448300 w 5953125"/>
                <a:gd name="connsiteY8" fmla="*/ 2181225 h 5257800"/>
                <a:gd name="connsiteX9" fmla="*/ 5753100 w 5953125"/>
                <a:gd name="connsiteY9" fmla="*/ 1219200 h 5257800"/>
                <a:gd name="connsiteX10" fmla="*/ 5953125 w 5953125"/>
                <a:gd name="connsiteY10" fmla="*/ 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3125" h="5257800">
                  <a:moveTo>
                    <a:pt x="0" y="5153025"/>
                  </a:moveTo>
                  <a:cubicBezTo>
                    <a:pt x="17462" y="5196681"/>
                    <a:pt x="34925" y="5240338"/>
                    <a:pt x="209550" y="5257800"/>
                  </a:cubicBezTo>
                  <a:cubicBezTo>
                    <a:pt x="384175" y="5275262"/>
                    <a:pt x="795338" y="5275262"/>
                    <a:pt x="1047750" y="5257800"/>
                  </a:cubicBezTo>
                  <a:cubicBezTo>
                    <a:pt x="1300162" y="5240338"/>
                    <a:pt x="1524000" y="5221288"/>
                    <a:pt x="1724025" y="5153025"/>
                  </a:cubicBezTo>
                  <a:cubicBezTo>
                    <a:pt x="1924050" y="5084762"/>
                    <a:pt x="2009775" y="5041900"/>
                    <a:pt x="2247900" y="4848225"/>
                  </a:cubicBezTo>
                  <a:cubicBezTo>
                    <a:pt x="2486025" y="4654550"/>
                    <a:pt x="2828925" y="4275137"/>
                    <a:pt x="3152775" y="3990975"/>
                  </a:cubicBezTo>
                  <a:cubicBezTo>
                    <a:pt x="3476625" y="3706812"/>
                    <a:pt x="3848100" y="3400425"/>
                    <a:pt x="4191000" y="3143250"/>
                  </a:cubicBezTo>
                  <a:cubicBezTo>
                    <a:pt x="4533900" y="2886075"/>
                    <a:pt x="5000625" y="2608262"/>
                    <a:pt x="5210175" y="2447925"/>
                  </a:cubicBezTo>
                  <a:cubicBezTo>
                    <a:pt x="5419725" y="2287588"/>
                    <a:pt x="5357813" y="2386012"/>
                    <a:pt x="5448300" y="2181225"/>
                  </a:cubicBezTo>
                  <a:cubicBezTo>
                    <a:pt x="5538788" y="1976437"/>
                    <a:pt x="5668962" y="1582738"/>
                    <a:pt x="5753100" y="1219200"/>
                  </a:cubicBezTo>
                  <a:cubicBezTo>
                    <a:pt x="5837238" y="855662"/>
                    <a:pt x="5895181" y="427831"/>
                    <a:pt x="5953125" y="0"/>
                  </a:cubicBezTo>
                </a:path>
              </a:pathLst>
            </a:custGeom>
            <a:ln w="101600"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5" name="圆角矩形 42"/>
            <p:cNvSpPr/>
            <p:nvPr/>
          </p:nvSpPr>
          <p:spPr>
            <a:xfrm rot="-2236021">
              <a:off x="6065954" y="3697146"/>
              <a:ext cx="1281080" cy="4572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0315" tIns="40315" rIns="40315" bIns="40315" anchor="ctr"/>
            <a:p>
              <a:pPr algn="ctr" defTabSz="913130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石龙路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2828739" y="6571741"/>
              <a:ext cx="1323081" cy="3210434"/>
            </a:xfrm>
            <a:custGeom>
              <a:avLst/>
              <a:gdLst>
                <a:gd name="connsiteX0" fmla="*/ 0 w 1323975"/>
                <a:gd name="connsiteY0" fmla="*/ 0 h 3209925"/>
                <a:gd name="connsiteX1" fmla="*/ 57150 w 1323975"/>
                <a:gd name="connsiteY1" fmla="*/ 209550 h 3209925"/>
                <a:gd name="connsiteX2" fmla="*/ 161925 w 1323975"/>
                <a:gd name="connsiteY2" fmla="*/ 466725 h 3209925"/>
                <a:gd name="connsiteX3" fmla="*/ 466725 w 1323975"/>
                <a:gd name="connsiteY3" fmla="*/ 809625 h 3209925"/>
                <a:gd name="connsiteX4" fmla="*/ 657225 w 1323975"/>
                <a:gd name="connsiteY4" fmla="*/ 1162050 h 3209925"/>
                <a:gd name="connsiteX5" fmla="*/ 1323975 w 1323975"/>
                <a:gd name="connsiteY5" fmla="*/ 3209925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975" h="3209925">
                  <a:moveTo>
                    <a:pt x="0" y="0"/>
                  </a:moveTo>
                  <a:cubicBezTo>
                    <a:pt x="15081" y="65881"/>
                    <a:pt x="30163" y="131763"/>
                    <a:pt x="57150" y="209550"/>
                  </a:cubicBezTo>
                  <a:cubicBezTo>
                    <a:pt x="84137" y="287337"/>
                    <a:pt x="93663" y="366713"/>
                    <a:pt x="161925" y="466725"/>
                  </a:cubicBezTo>
                  <a:cubicBezTo>
                    <a:pt x="230187" y="566737"/>
                    <a:pt x="384175" y="693738"/>
                    <a:pt x="466725" y="809625"/>
                  </a:cubicBezTo>
                  <a:cubicBezTo>
                    <a:pt x="549275" y="925512"/>
                    <a:pt x="514350" y="762000"/>
                    <a:pt x="657225" y="1162050"/>
                  </a:cubicBezTo>
                  <a:cubicBezTo>
                    <a:pt x="800100" y="1562100"/>
                    <a:pt x="1323975" y="3209925"/>
                    <a:pt x="1323975" y="3209925"/>
                  </a:cubicBezTo>
                </a:path>
              </a:pathLst>
            </a:custGeom>
            <a:ln w="63500">
              <a:solidFill>
                <a:srgbClr val="0066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8572590" y="1321677"/>
              <a:ext cx="1677477" cy="8430795"/>
            </a:xfrm>
            <a:custGeom>
              <a:avLst/>
              <a:gdLst>
                <a:gd name="connsiteX0" fmla="*/ 1675723 w 1675723"/>
                <a:gd name="connsiteY0" fmla="*/ 0 h 8432800"/>
                <a:gd name="connsiteX1" fmla="*/ 1421723 w 1675723"/>
                <a:gd name="connsiteY1" fmla="*/ 165100 h 8432800"/>
                <a:gd name="connsiteX2" fmla="*/ 1205823 w 1675723"/>
                <a:gd name="connsiteY2" fmla="*/ 368300 h 8432800"/>
                <a:gd name="connsiteX3" fmla="*/ 926423 w 1675723"/>
                <a:gd name="connsiteY3" fmla="*/ 838200 h 8432800"/>
                <a:gd name="connsiteX4" fmla="*/ 672423 w 1675723"/>
                <a:gd name="connsiteY4" fmla="*/ 1943100 h 8432800"/>
                <a:gd name="connsiteX5" fmla="*/ 88223 w 1675723"/>
                <a:gd name="connsiteY5" fmla="*/ 4445000 h 8432800"/>
                <a:gd name="connsiteX6" fmla="*/ 12023 w 1675723"/>
                <a:gd name="connsiteY6" fmla="*/ 5016500 h 8432800"/>
                <a:gd name="connsiteX7" fmla="*/ 12023 w 1675723"/>
                <a:gd name="connsiteY7" fmla="*/ 5562600 h 8432800"/>
                <a:gd name="connsiteX8" fmla="*/ 126323 w 1675723"/>
                <a:gd name="connsiteY8" fmla="*/ 6172200 h 8432800"/>
                <a:gd name="connsiteX9" fmla="*/ 316823 w 1675723"/>
                <a:gd name="connsiteY9" fmla="*/ 6718300 h 8432800"/>
                <a:gd name="connsiteX10" fmla="*/ 850223 w 1675723"/>
                <a:gd name="connsiteY10" fmla="*/ 8432800 h 843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5723" h="8432800">
                  <a:moveTo>
                    <a:pt x="1675723" y="0"/>
                  </a:moveTo>
                  <a:cubicBezTo>
                    <a:pt x="1587881" y="51858"/>
                    <a:pt x="1500040" y="103717"/>
                    <a:pt x="1421723" y="165100"/>
                  </a:cubicBezTo>
                  <a:cubicBezTo>
                    <a:pt x="1343406" y="226483"/>
                    <a:pt x="1288373" y="256117"/>
                    <a:pt x="1205823" y="368300"/>
                  </a:cubicBezTo>
                  <a:cubicBezTo>
                    <a:pt x="1123273" y="480483"/>
                    <a:pt x="1015323" y="575733"/>
                    <a:pt x="926423" y="838200"/>
                  </a:cubicBezTo>
                  <a:cubicBezTo>
                    <a:pt x="837523" y="1100667"/>
                    <a:pt x="812123" y="1341967"/>
                    <a:pt x="672423" y="1943100"/>
                  </a:cubicBezTo>
                  <a:cubicBezTo>
                    <a:pt x="532723" y="2544233"/>
                    <a:pt x="198290" y="3932767"/>
                    <a:pt x="88223" y="4445000"/>
                  </a:cubicBezTo>
                  <a:cubicBezTo>
                    <a:pt x="-21844" y="4957233"/>
                    <a:pt x="24723" y="4830233"/>
                    <a:pt x="12023" y="5016500"/>
                  </a:cubicBezTo>
                  <a:cubicBezTo>
                    <a:pt x="-677" y="5202767"/>
                    <a:pt x="-7027" y="5369983"/>
                    <a:pt x="12023" y="5562600"/>
                  </a:cubicBezTo>
                  <a:cubicBezTo>
                    <a:pt x="31073" y="5755217"/>
                    <a:pt x="75523" y="5979583"/>
                    <a:pt x="126323" y="6172200"/>
                  </a:cubicBezTo>
                  <a:cubicBezTo>
                    <a:pt x="177123" y="6364817"/>
                    <a:pt x="196173" y="6341533"/>
                    <a:pt x="316823" y="6718300"/>
                  </a:cubicBezTo>
                  <a:cubicBezTo>
                    <a:pt x="437473" y="7095067"/>
                    <a:pt x="643848" y="7763933"/>
                    <a:pt x="850223" y="8432800"/>
                  </a:cubicBezTo>
                </a:path>
              </a:pathLst>
            </a:custGeom>
            <a:ln w="63500">
              <a:solidFill>
                <a:srgbClr val="0066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8" name="圆角矩形 46"/>
            <p:cNvSpPr/>
            <p:nvPr/>
          </p:nvSpPr>
          <p:spPr>
            <a:xfrm rot="560114">
              <a:off x="8864648" y="2817650"/>
              <a:ext cx="469888" cy="192409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0315" tIns="40315" rIns="40315" bIns="40315" anchor="ctr"/>
            <a:p>
              <a:pPr algn="ctr" defTabSz="913130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景明北路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403648" y="5740048"/>
              <a:ext cx="7353075" cy="3797075"/>
            </a:xfrm>
            <a:custGeom>
              <a:avLst/>
              <a:gdLst>
                <a:gd name="connsiteX0" fmla="*/ 0 w 7353300"/>
                <a:gd name="connsiteY0" fmla="*/ 1815701 h 3796901"/>
                <a:gd name="connsiteX1" fmla="*/ 4724400 w 7353300"/>
                <a:gd name="connsiteY1" fmla="*/ 152001 h 3796901"/>
                <a:gd name="connsiteX2" fmla="*/ 5080000 w 7353300"/>
                <a:gd name="connsiteY2" fmla="*/ 63101 h 3796901"/>
                <a:gd name="connsiteX3" fmla="*/ 5461000 w 7353300"/>
                <a:gd name="connsiteY3" fmla="*/ 37701 h 3796901"/>
                <a:gd name="connsiteX4" fmla="*/ 6019800 w 7353300"/>
                <a:gd name="connsiteY4" fmla="*/ 164701 h 3796901"/>
                <a:gd name="connsiteX5" fmla="*/ 6502400 w 7353300"/>
                <a:gd name="connsiteY5" fmla="*/ 355201 h 3796901"/>
                <a:gd name="connsiteX6" fmla="*/ 6781800 w 7353300"/>
                <a:gd name="connsiteY6" fmla="*/ 698101 h 3796901"/>
                <a:gd name="connsiteX7" fmla="*/ 6934200 w 7353300"/>
                <a:gd name="connsiteY7" fmla="*/ 1307701 h 3796901"/>
                <a:gd name="connsiteX8" fmla="*/ 7150100 w 7353300"/>
                <a:gd name="connsiteY8" fmla="*/ 3034901 h 3796901"/>
                <a:gd name="connsiteX9" fmla="*/ 7353300 w 7353300"/>
                <a:gd name="connsiteY9" fmla="*/ 3796901 h 37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300" h="3796901">
                  <a:moveTo>
                    <a:pt x="0" y="1815701"/>
                  </a:moveTo>
                  <a:lnTo>
                    <a:pt x="4724400" y="152001"/>
                  </a:lnTo>
                  <a:cubicBezTo>
                    <a:pt x="5571067" y="-140099"/>
                    <a:pt x="4957233" y="82151"/>
                    <a:pt x="5080000" y="63101"/>
                  </a:cubicBezTo>
                  <a:cubicBezTo>
                    <a:pt x="5202767" y="44051"/>
                    <a:pt x="5304367" y="20768"/>
                    <a:pt x="5461000" y="37701"/>
                  </a:cubicBezTo>
                  <a:cubicBezTo>
                    <a:pt x="5617633" y="54634"/>
                    <a:pt x="5846233" y="111784"/>
                    <a:pt x="6019800" y="164701"/>
                  </a:cubicBezTo>
                  <a:cubicBezTo>
                    <a:pt x="6193367" y="217618"/>
                    <a:pt x="6375400" y="266301"/>
                    <a:pt x="6502400" y="355201"/>
                  </a:cubicBezTo>
                  <a:cubicBezTo>
                    <a:pt x="6629400" y="444101"/>
                    <a:pt x="6709833" y="539351"/>
                    <a:pt x="6781800" y="698101"/>
                  </a:cubicBezTo>
                  <a:cubicBezTo>
                    <a:pt x="6853767" y="856851"/>
                    <a:pt x="6872817" y="918234"/>
                    <a:pt x="6934200" y="1307701"/>
                  </a:cubicBezTo>
                  <a:cubicBezTo>
                    <a:pt x="6995583" y="1697168"/>
                    <a:pt x="7080250" y="2620034"/>
                    <a:pt x="7150100" y="3034901"/>
                  </a:cubicBezTo>
                  <a:cubicBezTo>
                    <a:pt x="7219950" y="3449768"/>
                    <a:pt x="7353300" y="3796901"/>
                    <a:pt x="7353300" y="3796901"/>
                  </a:cubicBezTo>
                </a:path>
              </a:pathLst>
            </a:custGeom>
            <a:ln w="63500">
              <a:solidFill>
                <a:srgbClr val="0066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944803" y="4507360"/>
              <a:ext cx="2197260" cy="5259964"/>
            </a:xfrm>
            <a:custGeom>
              <a:avLst/>
              <a:gdLst>
                <a:gd name="connsiteX0" fmla="*/ 0 w 2197100"/>
                <a:gd name="connsiteY0" fmla="*/ 0 h 5257800"/>
                <a:gd name="connsiteX1" fmla="*/ 355600 w 2197100"/>
                <a:gd name="connsiteY1" fmla="*/ 241300 h 5257800"/>
                <a:gd name="connsiteX2" fmla="*/ 609600 w 2197100"/>
                <a:gd name="connsiteY2" fmla="*/ 571500 h 5257800"/>
                <a:gd name="connsiteX3" fmla="*/ 952500 w 2197100"/>
                <a:gd name="connsiteY3" fmla="*/ 1270000 h 5257800"/>
                <a:gd name="connsiteX4" fmla="*/ 1206500 w 2197100"/>
                <a:gd name="connsiteY4" fmla="*/ 2095500 h 5257800"/>
                <a:gd name="connsiteX5" fmla="*/ 2197100 w 2197100"/>
                <a:gd name="connsiteY5" fmla="*/ 525780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7100" h="5257800">
                  <a:moveTo>
                    <a:pt x="0" y="0"/>
                  </a:moveTo>
                  <a:cubicBezTo>
                    <a:pt x="127000" y="73025"/>
                    <a:pt x="254000" y="146050"/>
                    <a:pt x="355600" y="241300"/>
                  </a:cubicBezTo>
                  <a:cubicBezTo>
                    <a:pt x="457200" y="336550"/>
                    <a:pt x="510117" y="400050"/>
                    <a:pt x="609600" y="571500"/>
                  </a:cubicBezTo>
                  <a:cubicBezTo>
                    <a:pt x="709083" y="742950"/>
                    <a:pt x="853017" y="1016000"/>
                    <a:pt x="952500" y="1270000"/>
                  </a:cubicBezTo>
                  <a:cubicBezTo>
                    <a:pt x="1051983" y="1524000"/>
                    <a:pt x="999067" y="1430867"/>
                    <a:pt x="1206500" y="2095500"/>
                  </a:cubicBezTo>
                  <a:cubicBezTo>
                    <a:pt x="1413933" y="2760133"/>
                    <a:pt x="1805516" y="4008966"/>
                    <a:pt x="2197100" y="5257800"/>
                  </a:cubicBezTo>
                </a:path>
              </a:pathLst>
            </a:custGeom>
            <a:ln w="63500">
              <a:solidFill>
                <a:srgbClr val="0066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6057686" y="6603919"/>
              <a:ext cx="1002811" cy="3163404"/>
            </a:xfrm>
            <a:custGeom>
              <a:avLst/>
              <a:gdLst>
                <a:gd name="connsiteX0" fmla="*/ 0 w 1003300"/>
                <a:gd name="connsiteY0" fmla="*/ 0 h 3162300"/>
                <a:gd name="connsiteX1" fmla="*/ 1003300 w 1003300"/>
                <a:gd name="connsiteY1" fmla="*/ 3162300 h 316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3300" h="3162300">
                  <a:moveTo>
                    <a:pt x="0" y="0"/>
                  </a:moveTo>
                  <a:lnTo>
                    <a:pt x="1003300" y="3162300"/>
                  </a:lnTo>
                </a:path>
              </a:pathLst>
            </a:custGeom>
            <a:ln w="63500">
              <a:solidFill>
                <a:srgbClr val="0066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1043630" y="5759850"/>
              <a:ext cx="9731469" cy="4014900"/>
            </a:xfrm>
            <a:custGeom>
              <a:avLst/>
              <a:gdLst>
                <a:gd name="connsiteX0" fmla="*/ 0 w 9730740"/>
                <a:gd name="connsiteY0" fmla="*/ 4015740 h 4015740"/>
                <a:gd name="connsiteX1" fmla="*/ 289560 w 9730740"/>
                <a:gd name="connsiteY1" fmla="*/ 3787140 h 4015740"/>
                <a:gd name="connsiteX2" fmla="*/ 792480 w 9730740"/>
                <a:gd name="connsiteY2" fmla="*/ 3589020 h 4015740"/>
                <a:gd name="connsiteX3" fmla="*/ 2019300 w 9730740"/>
                <a:gd name="connsiteY3" fmla="*/ 3124200 h 4015740"/>
                <a:gd name="connsiteX4" fmla="*/ 2590800 w 9730740"/>
                <a:gd name="connsiteY4" fmla="*/ 2857500 h 4015740"/>
                <a:gd name="connsiteX5" fmla="*/ 3886200 w 9730740"/>
                <a:gd name="connsiteY5" fmla="*/ 2400300 h 4015740"/>
                <a:gd name="connsiteX6" fmla="*/ 8001000 w 9730740"/>
                <a:gd name="connsiteY6" fmla="*/ 952500 h 4015740"/>
                <a:gd name="connsiteX7" fmla="*/ 9189720 w 9730740"/>
                <a:gd name="connsiteY7" fmla="*/ 548640 h 4015740"/>
                <a:gd name="connsiteX8" fmla="*/ 9479280 w 9730740"/>
                <a:gd name="connsiteY8" fmla="*/ 350520 h 4015740"/>
                <a:gd name="connsiteX9" fmla="*/ 9730740 w 9730740"/>
                <a:gd name="connsiteY9" fmla="*/ 0 h 401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0740" h="4015740">
                  <a:moveTo>
                    <a:pt x="0" y="4015740"/>
                  </a:moveTo>
                  <a:cubicBezTo>
                    <a:pt x="78740" y="3937000"/>
                    <a:pt x="157480" y="3858260"/>
                    <a:pt x="289560" y="3787140"/>
                  </a:cubicBezTo>
                  <a:cubicBezTo>
                    <a:pt x="421640" y="3716020"/>
                    <a:pt x="792480" y="3589020"/>
                    <a:pt x="792480" y="3589020"/>
                  </a:cubicBezTo>
                  <a:lnTo>
                    <a:pt x="2019300" y="3124200"/>
                  </a:lnTo>
                  <a:cubicBezTo>
                    <a:pt x="2319020" y="3002280"/>
                    <a:pt x="2279650" y="2978150"/>
                    <a:pt x="2590800" y="2857500"/>
                  </a:cubicBezTo>
                  <a:cubicBezTo>
                    <a:pt x="2901950" y="2736850"/>
                    <a:pt x="3886200" y="2400300"/>
                    <a:pt x="3886200" y="2400300"/>
                  </a:cubicBezTo>
                  <a:lnTo>
                    <a:pt x="8001000" y="952500"/>
                  </a:lnTo>
                  <a:cubicBezTo>
                    <a:pt x="8884920" y="643890"/>
                    <a:pt x="8943340" y="648970"/>
                    <a:pt x="9189720" y="548640"/>
                  </a:cubicBezTo>
                  <a:cubicBezTo>
                    <a:pt x="9436100" y="448310"/>
                    <a:pt x="9389110" y="441960"/>
                    <a:pt x="9479280" y="350520"/>
                  </a:cubicBezTo>
                  <a:cubicBezTo>
                    <a:pt x="9569450" y="259080"/>
                    <a:pt x="9650095" y="129540"/>
                    <a:pt x="9730740" y="0"/>
                  </a:cubicBezTo>
                </a:path>
              </a:pathLst>
            </a:custGeom>
            <a:ln w="63500">
              <a:solidFill>
                <a:srgbClr val="0066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165214" tIns="82607" rIns="165214" bIns="82607"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3" name="圆角矩形 51"/>
            <p:cNvSpPr/>
            <p:nvPr/>
          </p:nvSpPr>
          <p:spPr>
            <a:xfrm rot="-1170325">
              <a:off x="7308936" y="6745217"/>
              <a:ext cx="468301" cy="192409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0315" tIns="40315" rIns="40315" bIns="40315" anchor="ctr"/>
            <a:p>
              <a:pPr algn="ctr" defTabSz="913130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春融东路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任意多边形 1"/>
            <p:cNvSpPr/>
            <p:nvPr/>
          </p:nvSpPr>
          <p:spPr>
            <a:xfrm>
              <a:off x="4752980" y="4606371"/>
              <a:ext cx="2160508" cy="2272305"/>
            </a:xfrm>
            <a:custGeom>
              <a:avLst/>
              <a:gdLst>
                <a:gd name="connsiteX0" fmla="*/ 186823 w 2262821"/>
                <a:gd name="connsiteY0" fmla="*/ 1689279 h 2381171"/>
                <a:gd name="connsiteX1" fmla="*/ 31481 w 2262821"/>
                <a:gd name="connsiteY1" fmla="*/ 1195009 h 2381171"/>
                <a:gd name="connsiteX2" fmla="*/ 45603 w 2262821"/>
                <a:gd name="connsiteY2" fmla="*/ 951405 h 2381171"/>
                <a:gd name="connsiteX3" fmla="*/ 497507 w 2262821"/>
                <a:gd name="connsiteY3" fmla="*/ 503031 h 2381171"/>
                <a:gd name="connsiteX4" fmla="*/ 910576 w 2262821"/>
                <a:gd name="connsiteY4" fmla="*/ 142920 h 2381171"/>
                <a:gd name="connsiteX5" fmla="*/ 1101223 w 2262821"/>
                <a:gd name="connsiteY5" fmla="*/ 19352 h 2381171"/>
                <a:gd name="connsiteX6" fmla="*/ 1242443 w 2262821"/>
                <a:gd name="connsiteY6" fmla="*/ 1699 h 2381171"/>
                <a:gd name="connsiteX7" fmla="*/ 1341297 w 2262821"/>
                <a:gd name="connsiteY7" fmla="*/ 33474 h 2381171"/>
                <a:gd name="connsiteX8" fmla="*/ 1500170 w 2262821"/>
                <a:gd name="connsiteY8" fmla="*/ 142920 h 2381171"/>
                <a:gd name="connsiteX9" fmla="*/ 1750836 w 2262821"/>
                <a:gd name="connsiteY9" fmla="*/ 421829 h 2381171"/>
                <a:gd name="connsiteX10" fmla="*/ 1909708 w 2262821"/>
                <a:gd name="connsiteY10" fmla="*/ 630129 h 2381171"/>
                <a:gd name="connsiteX11" fmla="*/ 2065050 w 2262821"/>
                <a:gd name="connsiteY11" fmla="*/ 930222 h 2381171"/>
                <a:gd name="connsiteX12" fmla="*/ 2220392 w 2262821"/>
                <a:gd name="connsiteY12" fmla="*/ 1424492 h 2381171"/>
                <a:gd name="connsiteX13" fmla="*/ 2252167 w 2262821"/>
                <a:gd name="connsiteY13" fmla="*/ 1551590 h 2381171"/>
                <a:gd name="connsiteX14" fmla="*/ 2259228 w 2262821"/>
                <a:gd name="connsiteY14" fmla="*/ 1661035 h 2381171"/>
                <a:gd name="connsiteX15" fmla="*/ 2199209 w 2262821"/>
                <a:gd name="connsiteY15" fmla="*/ 1774011 h 2381171"/>
                <a:gd name="connsiteX16" fmla="*/ 2050928 w 2262821"/>
                <a:gd name="connsiteY16" fmla="*/ 1851683 h 2381171"/>
                <a:gd name="connsiteX17" fmla="*/ 1157711 w 2262821"/>
                <a:gd name="connsiteY17" fmla="*/ 2183550 h 2381171"/>
                <a:gd name="connsiteX18" fmla="*/ 659910 w 2262821"/>
                <a:gd name="connsiteY18" fmla="*/ 2360075 h 2381171"/>
                <a:gd name="connsiteX19" fmla="*/ 437489 w 2262821"/>
                <a:gd name="connsiteY19" fmla="*/ 2335361 h 2381171"/>
                <a:gd name="connsiteX20" fmla="*/ 296269 w 2262821"/>
                <a:gd name="connsiteY20" fmla="*/ 1978781 h 2381171"/>
                <a:gd name="connsiteX21" fmla="*/ 186823 w 2262821"/>
                <a:gd name="connsiteY21" fmla="*/ 1689279 h 238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62821" h="2381171">
                  <a:moveTo>
                    <a:pt x="186823" y="1689279"/>
                  </a:moveTo>
                  <a:cubicBezTo>
                    <a:pt x="142692" y="1558650"/>
                    <a:pt x="55018" y="1317988"/>
                    <a:pt x="31481" y="1195009"/>
                  </a:cubicBezTo>
                  <a:cubicBezTo>
                    <a:pt x="7944" y="1072030"/>
                    <a:pt x="-32068" y="1066735"/>
                    <a:pt x="45603" y="951405"/>
                  </a:cubicBezTo>
                  <a:cubicBezTo>
                    <a:pt x="123274" y="836075"/>
                    <a:pt x="353345" y="637778"/>
                    <a:pt x="497507" y="503031"/>
                  </a:cubicBezTo>
                  <a:cubicBezTo>
                    <a:pt x="641669" y="368284"/>
                    <a:pt x="809957" y="223533"/>
                    <a:pt x="910576" y="142920"/>
                  </a:cubicBezTo>
                  <a:cubicBezTo>
                    <a:pt x="1011195" y="62307"/>
                    <a:pt x="1045912" y="42889"/>
                    <a:pt x="1101223" y="19352"/>
                  </a:cubicBezTo>
                  <a:cubicBezTo>
                    <a:pt x="1156534" y="-4185"/>
                    <a:pt x="1202431" y="-655"/>
                    <a:pt x="1242443" y="1699"/>
                  </a:cubicBezTo>
                  <a:cubicBezTo>
                    <a:pt x="1282455" y="4053"/>
                    <a:pt x="1298343" y="9937"/>
                    <a:pt x="1341297" y="33474"/>
                  </a:cubicBezTo>
                  <a:cubicBezTo>
                    <a:pt x="1384251" y="57011"/>
                    <a:pt x="1431914" y="78194"/>
                    <a:pt x="1500170" y="142920"/>
                  </a:cubicBezTo>
                  <a:cubicBezTo>
                    <a:pt x="1568426" y="207646"/>
                    <a:pt x="1682580" y="340627"/>
                    <a:pt x="1750836" y="421829"/>
                  </a:cubicBezTo>
                  <a:cubicBezTo>
                    <a:pt x="1819092" y="503030"/>
                    <a:pt x="1857339" y="545397"/>
                    <a:pt x="1909708" y="630129"/>
                  </a:cubicBezTo>
                  <a:cubicBezTo>
                    <a:pt x="1962077" y="714861"/>
                    <a:pt x="2013269" y="797828"/>
                    <a:pt x="2065050" y="930222"/>
                  </a:cubicBezTo>
                  <a:cubicBezTo>
                    <a:pt x="2116831" y="1062616"/>
                    <a:pt x="2189206" y="1320931"/>
                    <a:pt x="2220392" y="1424492"/>
                  </a:cubicBezTo>
                  <a:cubicBezTo>
                    <a:pt x="2251578" y="1528053"/>
                    <a:pt x="2245694" y="1512166"/>
                    <a:pt x="2252167" y="1551590"/>
                  </a:cubicBezTo>
                  <a:cubicBezTo>
                    <a:pt x="2258640" y="1591014"/>
                    <a:pt x="2268054" y="1623965"/>
                    <a:pt x="2259228" y="1661035"/>
                  </a:cubicBezTo>
                  <a:cubicBezTo>
                    <a:pt x="2250402" y="1698105"/>
                    <a:pt x="2233926" y="1742236"/>
                    <a:pt x="2199209" y="1774011"/>
                  </a:cubicBezTo>
                  <a:cubicBezTo>
                    <a:pt x="2164492" y="1805786"/>
                    <a:pt x="2224511" y="1783427"/>
                    <a:pt x="2050928" y="1851683"/>
                  </a:cubicBezTo>
                  <a:cubicBezTo>
                    <a:pt x="1877345" y="1919939"/>
                    <a:pt x="1389547" y="2098818"/>
                    <a:pt x="1157711" y="2183550"/>
                  </a:cubicBezTo>
                  <a:cubicBezTo>
                    <a:pt x="925875" y="2268282"/>
                    <a:pt x="779947" y="2334773"/>
                    <a:pt x="659910" y="2360075"/>
                  </a:cubicBezTo>
                  <a:cubicBezTo>
                    <a:pt x="539873" y="2385377"/>
                    <a:pt x="498096" y="2398910"/>
                    <a:pt x="437489" y="2335361"/>
                  </a:cubicBezTo>
                  <a:cubicBezTo>
                    <a:pt x="376882" y="2271812"/>
                    <a:pt x="338047" y="2087638"/>
                    <a:pt x="296269" y="1978781"/>
                  </a:cubicBezTo>
                  <a:cubicBezTo>
                    <a:pt x="254491" y="1869924"/>
                    <a:pt x="230954" y="1819908"/>
                    <a:pt x="186823" y="168927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47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5" name="圆角矩形 48"/>
            <p:cNvSpPr/>
            <p:nvPr/>
          </p:nvSpPr>
          <p:spPr>
            <a:xfrm rot="-1056733">
              <a:off x="3711749" y="6961122"/>
              <a:ext cx="1282668" cy="4572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0315" tIns="40315" rIns="40315" bIns="40315" anchor="ctr"/>
            <a:p>
              <a:pPr algn="ctr" defTabSz="913130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祥和街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6" name="TextBox 53"/>
            <p:cNvSpPr txBox="1"/>
            <p:nvPr/>
          </p:nvSpPr>
          <p:spPr>
            <a:xfrm>
              <a:off x="5225995" y="5537637"/>
              <a:ext cx="1214120" cy="4076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1252" tIns="40626" rIns="81252" bIns="40626" anchor="t">
              <a:spAutoFit/>
            </a:bodyPr>
            <a:p>
              <a:pPr defTabSz="913130"/>
              <a:r>
                <a:rPr lang="zh-CN" altLang="en-US" sz="1100" dirty="0">
                  <a:latin typeface="造字工房版黑（非商用）常规体"/>
                  <a:ea typeface="造字工房版黑（非商用）常规体"/>
                </a:rPr>
                <a:t>龙三地块</a:t>
              </a:r>
              <a:endParaRPr lang="zh-CN" altLang="en-US" sz="1100" dirty="0">
                <a:latin typeface="造字工房版黑（非商用）常规体"/>
                <a:ea typeface="造字工房版黑（非商用）常规体"/>
              </a:endParaRPr>
            </a:p>
          </p:txBody>
        </p:sp>
      </p:grpSp>
      <p:sp>
        <p:nvSpPr>
          <p:cNvPr id="2067" name="TextBox 23"/>
          <p:cNvSpPr txBox="1"/>
          <p:nvPr/>
        </p:nvSpPr>
        <p:spPr>
          <a:xfrm>
            <a:off x="6705600" y="762000"/>
            <a:ext cx="2362200" cy="5568950"/>
          </a:xfrm>
          <a:prstGeom prst="rect">
            <a:avLst/>
          </a:prstGeom>
          <a:noFill/>
          <a:ln w="9525">
            <a:noFill/>
          </a:ln>
        </p:spPr>
        <p:txBody>
          <a:bodyPr lIns="81252" tIns="40626" rIns="81252" bIns="40626" anchor="t">
            <a:spAutoFit/>
          </a:bodyPr>
          <a:p>
            <a:pPr defTabSz="913130"/>
            <a:r>
              <a:rPr lang="zh-CN" altLang="zh-CN" sz="15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地块概况：</a:t>
            </a:r>
            <a:endParaRPr lang="zh-CN" altLang="en-US" sz="1500" b="1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defTabSz="913130"/>
            <a:r>
              <a:rPr lang="zh-CN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龙三地块位于呈贡区洛龙街道洛龙社区，具体位置为：彩云路以东（洛龙公园东侧）、石龙路以南、春融东路以西、祥和街以北，整个地块占地约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1000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亩，地块中间东西贯穿一条规划道路，道路南边的地块又分被两条规划道路划分为三小块。</a:t>
            </a:r>
            <a:endParaRPr lang="zh-CN" altLang="en-US" sz="15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defTabSz="913130"/>
            <a:endParaRPr lang="zh-CN" altLang="en-US" sz="15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defTabSz="913130"/>
            <a:r>
              <a:rPr lang="zh-CN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社区安置需求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  <a:endParaRPr lang="zh-CN" altLang="en-US" sz="15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defTabSz="913130"/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洛龙社区现有人户情况为：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1124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户，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2290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人，按照现有政策及人口增长速度，若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3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年期建成安置房，则人口数接近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2700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人，约需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27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万平米住宅，需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2700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个车位（约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10.8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万平米），需经营性商业用房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6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万平米（现有公房约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万平米，按人均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15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平米经营性用房指标共需约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4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万平米）。</a:t>
            </a:r>
            <a:endParaRPr lang="zh-CN" altLang="en-US" sz="15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3" name="Group 25"/>
          <p:cNvGrpSpPr/>
          <p:nvPr/>
        </p:nvGrpSpPr>
        <p:grpSpPr>
          <a:xfrm>
            <a:off x="4648200" y="1524000"/>
            <a:ext cx="4419600" cy="3962400"/>
            <a:chOff x="2148" y="1718"/>
            <a:chExt cx="4956" cy="4224"/>
          </a:xfrm>
        </p:grpSpPr>
        <p:pic>
          <p:nvPicPr>
            <p:cNvPr id="3074" name="内容占位符 -21474826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48" y="1718"/>
              <a:ext cx="4956" cy="42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5" name="任意多边形 1073742857"/>
            <p:cNvSpPr/>
            <p:nvPr/>
          </p:nvSpPr>
          <p:spPr>
            <a:xfrm>
              <a:off x="3130" y="1917"/>
              <a:ext cx="3331" cy="3627"/>
            </a:xfrm>
            <a:custGeom>
              <a:avLst/>
              <a:gdLst/>
              <a:ahLst/>
              <a:cxnLst>
                <a:cxn ang="0">
                  <a:pos x="0" y="856"/>
                </a:cxn>
                <a:cxn ang="0">
                  <a:pos x="215" y="1855"/>
                </a:cxn>
                <a:cxn ang="0">
                  <a:pos x="268" y="1855"/>
                </a:cxn>
                <a:cxn ang="0">
                  <a:pos x="1180" y="1356"/>
                </a:cxn>
                <a:cxn ang="0">
                  <a:pos x="1019" y="571"/>
                </a:cxn>
                <a:cxn ang="0">
                  <a:pos x="643" y="0"/>
                </a:cxn>
                <a:cxn ang="0">
                  <a:pos x="590" y="0"/>
                </a:cxn>
                <a:cxn ang="0">
                  <a:pos x="0" y="642"/>
                </a:cxn>
                <a:cxn ang="0">
                  <a:pos x="0" y="856"/>
                </a:cxn>
              </a:cxnLst>
              <a:pathLst>
                <a:path w="3960" h="4056">
                  <a:moveTo>
                    <a:pt x="0" y="1872"/>
                  </a:moveTo>
                  <a:lnTo>
                    <a:pt x="720" y="4056"/>
                  </a:lnTo>
                  <a:lnTo>
                    <a:pt x="900" y="4056"/>
                  </a:lnTo>
                  <a:lnTo>
                    <a:pt x="3960" y="2964"/>
                  </a:lnTo>
                  <a:lnTo>
                    <a:pt x="3420" y="1248"/>
                  </a:lnTo>
                  <a:lnTo>
                    <a:pt x="2160" y="0"/>
                  </a:lnTo>
                  <a:lnTo>
                    <a:pt x="1980" y="0"/>
                  </a:lnTo>
                  <a:lnTo>
                    <a:pt x="0" y="1404"/>
                  </a:lnTo>
                  <a:lnTo>
                    <a:pt x="0" y="1872"/>
                  </a:lnTo>
                  <a:close/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3076" name="图片 6" descr="图片包含 文字, 地图&#10;&#10;已生成极高可信度的说明"/>
          <p:cNvPicPr>
            <a:picLocks noChangeAspect="1"/>
          </p:cNvPicPr>
          <p:nvPr/>
        </p:nvPicPr>
        <p:blipFill>
          <a:blip r:embed="rId2"/>
          <a:srcRect l="4541" r="3181"/>
          <a:stretch>
            <a:fillRect/>
          </a:stretch>
        </p:blipFill>
        <p:spPr>
          <a:xfrm>
            <a:off x="152400" y="1447800"/>
            <a:ext cx="4419600" cy="479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Freeform 35"/>
          <p:cNvSpPr/>
          <p:nvPr/>
        </p:nvSpPr>
        <p:spPr>
          <a:xfrm>
            <a:off x="457200" y="2362200"/>
            <a:ext cx="3886200" cy="2895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448" h="1824">
                <a:moveTo>
                  <a:pt x="1344" y="48"/>
                </a:moveTo>
                <a:lnTo>
                  <a:pt x="1104" y="48"/>
                </a:lnTo>
                <a:lnTo>
                  <a:pt x="960" y="48"/>
                </a:lnTo>
                <a:lnTo>
                  <a:pt x="720" y="0"/>
                </a:lnTo>
                <a:lnTo>
                  <a:pt x="0" y="576"/>
                </a:lnTo>
                <a:lnTo>
                  <a:pt x="0" y="816"/>
                </a:lnTo>
                <a:lnTo>
                  <a:pt x="144" y="1248"/>
                </a:lnTo>
                <a:lnTo>
                  <a:pt x="192" y="1248"/>
                </a:lnTo>
                <a:lnTo>
                  <a:pt x="1104" y="912"/>
                </a:lnTo>
                <a:lnTo>
                  <a:pt x="1392" y="1776"/>
                </a:lnTo>
                <a:lnTo>
                  <a:pt x="1536" y="1824"/>
                </a:lnTo>
                <a:lnTo>
                  <a:pt x="2400" y="1536"/>
                </a:lnTo>
                <a:lnTo>
                  <a:pt x="2448" y="1440"/>
                </a:lnTo>
                <a:lnTo>
                  <a:pt x="2160" y="624"/>
                </a:lnTo>
                <a:lnTo>
                  <a:pt x="2064" y="576"/>
                </a:lnTo>
                <a:lnTo>
                  <a:pt x="1584" y="720"/>
                </a:lnTo>
                <a:lnTo>
                  <a:pt x="1344" y="48"/>
                </a:lnTo>
                <a:close/>
              </a:path>
            </a:pathLst>
          </a:custGeom>
          <a:solidFill>
            <a:srgbClr val="333399">
              <a:alpha val="30196"/>
            </a:srgbClr>
          </a:solidFill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8" name="TextBox 19"/>
          <p:cNvSpPr txBox="1"/>
          <p:nvPr/>
        </p:nvSpPr>
        <p:spPr>
          <a:xfrm>
            <a:off x="762000" y="609600"/>
            <a:ext cx="2209800" cy="663575"/>
          </a:xfrm>
          <a:prstGeom prst="rect">
            <a:avLst/>
          </a:prstGeom>
          <a:noFill/>
          <a:ln w="9525">
            <a:noFill/>
          </a:ln>
        </p:spPr>
        <p:txBody>
          <a:bodyPr lIns="55269" tIns="27634" rIns="55269" bIns="27634" anchor="t">
            <a:spAutoFit/>
          </a:bodyPr>
          <a:p>
            <a:pPr defTabSz="1473200"/>
            <a:r>
              <a:rPr lang="zh-CN" altLang="en-US" sz="20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已取得用地指标，约</a:t>
            </a:r>
            <a:r>
              <a:rPr lang="en-US" altLang="zh-CN" sz="20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600</a:t>
            </a:r>
            <a:r>
              <a:rPr lang="zh-CN" altLang="en-US" sz="20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亩</a:t>
            </a:r>
            <a:endParaRPr lang="zh-CN" altLang="en-US" sz="2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9" name="Line 37"/>
          <p:cNvSpPr/>
          <p:nvPr/>
        </p:nvSpPr>
        <p:spPr>
          <a:xfrm flipV="1">
            <a:off x="1219200" y="1295400"/>
            <a:ext cx="0" cy="137160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80" name="TextBox 19"/>
          <p:cNvSpPr txBox="1"/>
          <p:nvPr/>
        </p:nvSpPr>
        <p:spPr>
          <a:xfrm>
            <a:off x="5715000" y="838200"/>
            <a:ext cx="1447800" cy="358775"/>
          </a:xfrm>
          <a:prstGeom prst="rect">
            <a:avLst/>
          </a:prstGeom>
          <a:noFill/>
          <a:ln w="9525">
            <a:noFill/>
          </a:ln>
        </p:spPr>
        <p:txBody>
          <a:bodyPr lIns="55269" tIns="27634" rIns="55269" bIns="27634" anchor="t">
            <a:spAutoFit/>
          </a:bodyPr>
          <a:p>
            <a:pPr defTabSz="1473200"/>
            <a:r>
              <a:rPr lang="zh-CN" altLang="en-US" sz="20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地块内现状：</a:t>
            </a:r>
            <a:endParaRPr lang="zh-CN" altLang="en-US" sz="2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7" name="组合 3"/>
          <p:cNvGrpSpPr/>
          <p:nvPr/>
        </p:nvGrpSpPr>
        <p:grpSpPr>
          <a:xfrm>
            <a:off x="234950" y="1620838"/>
            <a:ext cx="4430713" cy="3430587"/>
            <a:chOff x="2561359" y="748568"/>
            <a:chExt cx="7561696" cy="5421897"/>
          </a:xfrm>
        </p:grpSpPr>
        <p:pic>
          <p:nvPicPr>
            <p:cNvPr id="4098" name="图片 4" descr="图片包含 文字, 地图&#10;&#10;已生成极高可信度的说明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61359" y="748568"/>
              <a:ext cx="7561696" cy="5421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任意多边形: 形状 9"/>
            <p:cNvSpPr/>
            <p:nvPr/>
          </p:nvSpPr>
          <p:spPr>
            <a:xfrm>
              <a:off x="4165273" y="831363"/>
              <a:ext cx="4977011" cy="5228707"/>
            </a:xfrm>
            <a:custGeom>
              <a:avLst/>
              <a:gdLst>
                <a:gd name="connsiteX0" fmla="*/ 0 w 4978400"/>
                <a:gd name="connsiteY0" fmla="*/ 2198254 h 5227782"/>
                <a:gd name="connsiteX1" fmla="*/ 2687782 w 4978400"/>
                <a:gd name="connsiteY1" fmla="*/ 0 h 5227782"/>
                <a:gd name="connsiteX2" fmla="*/ 3971636 w 4978400"/>
                <a:gd name="connsiteY2" fmla="*/ 1237672 h 5227782"/>
                <a:gd name="connsiteX3" fmla="*/ 4368800 w 4978400"/>
                <a:gd name="connsiteY3" fmla="*/ 2115127 h 5227782"/>
                <a:gd name="connsiteX4" fmla="*/ 4978400 w 4978400"/>
                <a:gd name="connsiteY4" fmla="*/ 3777672 h 5227782"/>
                <a:gd name="connsiteX5" fmla="*/ 1052945 w 4978400"/>
                <a:gd name="connsiteY5" fmla="*/ 5227782 h 5227782"/>
                <a:gd name="connsiteX6" fmla="*/ 0 w 4978400"/>
                <a:gd name="connsiteY6" fmla="*/ 2198254 h 522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8400" h="5227782">
                  <a:moveTo>
                    <a:pt x="0" y="2198254"/>
                  </a:moveTo>
                  <a:lnTo>
                    <a:pt x="2687782" y="0"/>
                  </a:lnTo>
                  <a:lnTo>
                    <a:pt x="3971636" y="1237672"/>
                  </a:lnTo>
                  <a:lnTo>
                    <a:pt x="4368800" y="2115127"/>
                  </a:lnTo>
                  <a:lnTo>
                    <a:pt x="4978400" y="3777672"/>
                  </a:lnTo>
                  <a:lnTo>
                    <a:pt x="1052945" y="5227782"/>
                  </a:lnTo>
                  <a:lnTo>
                    <a:pt x="0" y="2198254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100" name="图片 6" descr="图片包含 文字, 地图&#10;&#10;已生成极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8" y="1620838"/>
            <a:ext cx="3311525" cy="3516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4327525"/>
            <a:ext cx="933450" cy="852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18"/>
          <p:cNvSpPr txBox="1"/>
          <p:nvPr/>
        </p:nvSpPr>
        <p:spPr>
          <a:xfrm>
            <a:off x="8186738" y="4006850"/>
            <a:ext cx="614362" cy="334963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图例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文本框 5"/>
          <p:cNvSpPr txBox="1"/>
          <p:nvPr/>
        </p:nvSpPr>
        <p:spPr>
          <a:xfrm>
            <a:off x="234950" y="862013"/>
            <a:ext cx="8653463" cy="827087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r>
              <a:rPr lang="zh-CN" altLang="en-US" sz="2500" dirty="0">
                <a:latin typeface="Calibri" panose="020F0502020204030204" pitchFamily="34" charset="0"/>
                <a:ea typeface="宋体" panose="02010600030101010101" pitchFamily="2" charset="-122"/>
              </a:rPr>
              <a:t>洛龙村宗地图如图所示，由</a:t>
            </a:r>
            <a:r>
              <a:rPr lang="en-US" altLang="zh-CN" sz="2500" dirty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r>
            <a:r>
              <a:rPr lang="zh-CN" altLang="en-US" sz="2500" dirty="0">
                <a:latin typeface="Calibri" panose="020F0502020204030204" pitchFamily="34" charset="0"/>
                <a:ea typeface="宋体" panose="02010600030101010101" pitchFamily="2" charset="-122"/>
              </a:rPr>
              <a:t>个地块组成，项目总用地面积</a:t>
            </a:r>
            <a:r>
              <a:rPr lang="en-US" altLang="zh-CN" sz="2500" dirty="0">
                <a:latin typeface="Calibri" panose="020F0502020204030204" pitchFamily="34" charset="0"/>
                <a:ea typeface="宋体" panose="02010600030101010101" pitchFamily="2" charset="-122"/>
              </a:rPr>
              <a:t>66.89</a:t>
            </a:r>
            <a:r>
              <a:rPr lang="zh-CN" altLang="en-US" sz="2500" dirty="0">
                <a:latin typeface="Calibri" panose="020F0502020204030204" pitchFamily="34" charset="0"/>
                <a:ea typeface="宋体" panose="02010600030101010101" pitchFamily="2" charset="-122"/>
              </a:rPr>
              <a:t>公顷（</a:t>
            </a:r>
            <a:r>
              <a:rPr lang="en-US" altLang="zh-CN" sz="2500" dirty="0">
                <a:latin typeface="Calibri" panose="020F0502020204030204" pitchFamily="34" charset="0"/>
                <a:ea typeface="宋体" panose="02010600030101010101" pitchFamily="2" charset="-122"/>
              </a:rPr>
              <a:t>1003.35</a:t>
            </a:r>
            <a:r>
              <a:rPr lang="zh-CN" altLang="en-US" sz="2500" dirty="0">
                <a:latin typeface="Calibri" panose="020F0502020204030204" pitchFamily="34" charset="0"/>
                <a:ea typeface="宋体" panose="02010600030101010101" pitchFamily="2" charset="-122"/>
              </a:rPr>
              <a:t>亩）</a:t>
            </a:r>
            <a:endParaRPr lang="zh-CN" altLang="en-US" sz="25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Text Box 5"/>
          <p:cNvSpPr txBox="1"/>
          <p:nvPr/>
        </p:nvSpPr>
        <p:spPr>
          <a:xfrm>
            <a:off x="4876800" y="11113"/>
            <a:ext cx="4267200" cy="334962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pPr defTabSz="567055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★仅用作招商洽谈，以最终批准方案为准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1" name="组合 7"/>
          <p:cNvGrpSpPr/>
          <p:nvPr/>
        </p:nvGrpSpPr>
        <p:grpSpPr>
          <a:xfrm>
            <a:off x="476250" y="611188"/>
            <a:ext cx="5273675" cy="5602287"/>
            <a:chOff x="3592480" y="551829"/>
            <a:chExt cx="5756794" cy="5764995"/>
          </a:xfrm>
        </p:grpSpPr>
        <p:sp>
          <p:nvSpPr>
            <p:cNvPr id="6" name="任意多边形: 形状 10"/>
            <p:cNvSpPr/>
            <p:nvPr/>
          </p:nvSpPr>
          <p:spPr>
            <a:xfrm>
              <a:off x="4221534" y="1651245"/>
              <a:ext cx="2368915" cy="2394866"/>
            </a:xfrm>
            <a:custGeom>
              <a:avLst/>
              <a:gdLst>
                <a:gd name="connsiteX0" fmla="*/ 0 w 5608"/>
                <a:gd name="connsiteY0" fmla="*/ 4002 h 5714"/>
                <a:gd name="connsiteX1" fmla="*/ 21 w 5608"/>
                <a:gd name="connsiteY1" fmla="*/ 3608 h 5714"/>
                <a:gd name="connsiteX2" fmla="*/ 221 w 5608"/>
                <a:gd name="connsiteY2" fmla="*/ 3167 h 5714"/>
                <a:gd name="connsiteX3" fmla="*/ 162 w 5608"/>
                <a:gd name="connsiteY3" fmla="*/ 2931 h 5714"/>
                <a:gd name="connsiteX4" fmla="*/ 242 w 5608"/>
                <a:gd name="connsiteY4" fmla="*/ 2618 h 5714"/>
                <a:gd name="connsiteX5" fmla="*/ 1680 w 5608"/>
                <a:gd name="connsiteY5" fmla="*/ 1273 h 5714"/>
                <a:gd name="connsiteX6" fmla="*/ 3316 w 5608"/>
                <a:gd name="connsiteY6" fmla="*/ 0 h 5714"/>
                <a:gd name="connsiteX7" fmla="*/ 4355 w 5608"/>
                <a:gd name="connsiteY7" fmla="*/ 202 h 5714"/>
                <a:gd name="connsiteX8" fmla="*/ 4534 w 5608"/>
                <a:gd name="connsiteY8" fmla="*/ 693 h 5714"/>
                <a:gd name="connsiteX9" fmla="*/ 5054 w 5608"/>
                <a:gd name="connsiteY9" fmla="*/ 2183 h 5714"/>
                <a:gd name="connsiteX10" fmla="*/ 5343 w 5608"/>
                <a:gd name="connsiteY10" fmla="*/ 2934 h 5714"/>
                <a:gd name="connsiteX11" fmla="*/ 5054 w 5608"/>
                <a:gd name="connsiteY11" fmla="*/ 4002 h 5714"/>
                <a:gd name="connsiteX12" fmla="*/ 4589 w 5608"/>
                <a:gd name="connsiteY12" fmla="*/ 4205 h 5714"/>
                <a:gd name="connsiteX13" fmla="*/ 3341 w 5608"/>
                <a:gd name="connsiteY13" fmla="*/ 4711 h 5714"/>
                <a:gd name="connsiteX14" fmla="*/ 2275 w 5608"/>
                <a:gd name="connsiteY14" fmla="*/ 5115 h 5714"/>
                <a:gd name="connsiteX15" fmla="*/ 973 w 5608"/>
                <a:gd name="connsiteY15" fmla="*/ 5604 h 5714"/>
                <a:gd name="connsiteX16" fmla="*/ 984 w 5608"/>
                <a:gd name="connsiteY16" fmla="*/ 5601 h 5714"/>
                <a:gd name="connsiteX17" fmla="*/ 651 w 5608"/>
                <a:gd name="connsiteY17" fmla="*/ 5701 h 5714"/>
                <a:gd name="connsiteX18" fmla="*/ 438 w 5608"/>
                <a:gd name="connsiteY18" fmla="*/ 5245 h 5714"/>
                <a:gd name="connsiteX19" fmla="*/ 384 w 5608"/>
                <a:gd name="connsiteY19" fmla="*/ 5135 h 5714"/>
                <a:gd name="connsiteX20" fmla="*/ 0 w 5608"/>
                <a:gd name="connsiteY20" fmla="*/ 4002 h 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09" h="5714">
                  <a:moveTo>
                    <a:pt x="0" y="4002"/>
                  </a:moveTo>
                  <a:lnTo>
                    <a:pt x="21" y="3608"/>
                  </a:lnTo>
                  <a:lnTo>
                    <a:pt x="221" y="3167"/>
                  </a:lnTo>
                  <a:lnTo>
                    <a:pt x="162" y="2931"/>
                  </a:lnTo>
                  <a:lnTo>
                    <a:pt x="242" y="2618"/>
                  </a:lnTo>
                  <a:lnTo>
                    <a:pt x="1680" y="1273"/>
                  </a:lnTo>
                  <a:lnTo>
                    <a:pt x="3316" y="0"/>
                  </a:lnTo>
                  <a:lnTo>
                    <a:pt x="4355" y="202"/>
                  </a:lnTo>
                  <a:cubicBezTo>
                    <a:pt x="4296" y="162"/>
                    <a:pt x="4515" y="616"/>
                    <a:pt x="4534" y="693"/>
                  </a:cubicBezTo>
                  <a:lnTo>
                    <a:pt x="5054" y="2183"/>
                  </a:lnTo>
                  <a:cubicBezTo>
                    <a:pt x="5290" y="2648"/>
                    <a:pt x="5187" y="2520"/>
                    <a:pt x="5343" y="2934"/>
                  </a:cubicBezTo>
                  <a:cubicBezTo>
                    <a:pt x="5715" y="3776"/>
                    <a:pt x="5762" y="3699"/>
                    <a:pt x="5054" y="4002"/>
                  </a:cubicBezTo>
                  <a:cubicBezTo>
                    <a:pt x="4569" y="4204"/>
                    <a:pt x="5194" y="3935"/>
                    <a:pt x="4589" y="4205"/>
                  </a:cubicBezTo>
                  <a:lnTo>
                    <a:pt x="3341" y="4711"/>
                  </a:lnTo>
                  <a:lnTo>
                    <a:pt x="2275" y="5115"/>
                  </a:lnTo>
                  <a:lnTo>
                    <a:pt x="973" y="5604"/>
                  </a:lnTo>
                  <a:lnTo>
                    <a:pt x="984" y="5601"/>
                  </a:lnTo>
                  <a:cubicBezTo>
                    <a:pt x="934" y="5603"/>
                    <a:pt x="742" y="5760"/>
                    <a:pt x="651" y="5701"/>
                  </a:cubicBezTo>
                  <a:cubicBezTo>
                    <a:pt x="562" y="5641"/>
                    <a:pt x="510" y="5427"/>
                    <a:pt x="438" y="5245"/>
                  </a:cubicBezTo>
                  <a:cubicBezTo>
                    <a:pt x="352" y="5072"/>
                    <a:pt x="444" y="5340"/>
                    <a:pt x="384" y="5135"/>
                  </a:cubicBezTo>
                  <a:cubicBezTo>
                    <a:pt x="225" y="4942"/>
                    <a:pt x="31" y="4161"/>
                    <a:pt x="0" y="400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项目一期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23" name="图片 3" descr="图片包含 文字, 地图&#10;&#10;已生成极高可信度的说明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480" y="551829"/>
              <a:ext cx="5756794" cy="5764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矩形: 圆角 8"/>
            <p:cNvSpPr/>
            <p:nvPr/>
          </p:nvSpPr>
          <p:spPr>
            <a:xfrm rot="20386046">
              <a:off x="6411958" y="2208305"/>
              <a:ext cx="656780" cy="932789"/>
            </a:xfrm>
            <a:custGeom>
              <a:avLst/>
              <a:gdLst>
                <a:gd name="connsiteX0" fmla="*/ 0 w 4895"/>
                <a:gd name="connsiteY0" fmla="*/ 774 h 4642"/>
                <a:gd name="connsiteX1" fmla="*/ 239 w 4895"/>
                <a:gd name="connsiteY1" fmla="*/ 145 h 4642"/>
                <a:gd name="connsiteX2" fmla="*/ 774 w 4895"/>
                <a:gd name="connsiteY2" fmla="*/ 0 h 4642"/>
                <a:gd name="connsiteX3" fmla="*/ 4121 w 4895"/>
                <a:gd name="connsiteY3" fmla="*/ 0 h 4642"/>
                <a:gd name="connsiteX4" fmla="*/ 4895 w 4895"/>
                <a:gd name="connsiteY4" fmla="*/ 774 h 4642"/>
                <a:gd name="connsiteX5" fmla="*/ 4895 w 4895"/>
                <a:gd name="connsiteY5" fmla="*/ 3868 h 4642"/>
                <a:gd name="connsiteX6" fmla="*/ 4121 w 4895"/>
                <a:gd name="connsiteY6" fmla="*/ 4642 h 4642"/>
                <a:gd name="connsiteX7" fmla="*/ 774 w 4895"/>
                <a:gd name="connsiteY7" fmla="*/ 4642 h 4642"/>
                <a:gd name="connsiteX8" fmla="*/ 0 w 4895"/>
                <a:gd name="connsiteY8" fmla="*/ 3868 h 4642"/>
                <a:gd name="connsiteX9" fmla="*/ 0 w 4895"/>
                <a:gd name="connsiteY9" fmla="*/ 774 h 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" h="4642">
                  <a:moveTo>
                    <a:pt x="0" y="774"/>
                  </a:moveTo>
                  <a:cubicBezTo>
                    <a:pt x="40" y="154"/>
                    <a:pt x="110" y="274"/>
                    <a:pt x="239" y="145"/>
                  </a:cubicBezTo>
                  <a:cubicBezTo>
                    <a:pt x="368" y="16"/>
                    <a:pt x="127" y="24"/>
                    <a:pt x="774" y="0"/>
                  </a:cubicBezTo>
                  <a:lnTo>
                    <a:pt x="4121" y="0"/>
                  </a:lnTo>
                  <a:cubicBezTo>
                    <a:pt x="4549" y="0"/>
                    <a:pt x="4895" y="346"/>
                    <a:pt x="4895" y="774"/>
                  </a:cubicBezTo>
                  <a:lnTo>
                    <a:pt x="4895" y="3868"/>
                  </a:lnTo>
                  <a:cubicBezTo>
                    <a:pt x="4895" y="4296"/>
                    <a:pt x="4549" y="4642"/>
                    <a:pt x="4121" y="4642"/>
                  </a:cubicBezTo>
                  <a:lnTo>
                    <a:pt x="774" y="4642"/>
                  </a:lnTo>
                  <a:cubicBezTo>
                    <a:pt x="346" y="4642"/>
                    <a:pt x="0" y="4296"/>
                    <a:pt x="0" y="3868"/>
                  </a:cubicBezTo>
                  <a:lnTo>
                    <a:pt x="0" y="774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5" name="文本框 11"/>
            <p:cNvSpPr txBox="1"/>
            <p:nvPr/>
          </p:nvSpPr>
          <p:spPr>
            <a:xfrm>
              <a:off x="6714751" y="3774698"/>
              <a:ext cx="2106244" cy="3801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: 圆角 8"/>
          <p:cNvSpPr/>
          <p:nvPr/>
        </p:nvSpPr>
        <p:spPr>
          <a:xfrm rot="20386046">
            <a:off x="2811463" y="1654175"/>
            <a:ext cx="630238" cy="690563"/>
          </a:xfrm>
          <a:custGeom>
            <a:avLst/>
            <a:gdLst>
              <a:gd name="connsiteX0" fmla="*/ 50 w 1640"/>
              <a:gd name="connsiteY0" fmla="*/ 743 h 1695"/>
              <a:gd name="connsiteX1" fmla="*/ 54 w 1640"/>
              <a:gd name="connsiteY1" fmla="*/ 1677 h 1695"/>
              <a:gd name="connsiteX2" fmla="*/ 91 w 1640"/>
              <a:gd name="connsiteY2" fmla="*/ 0 h 1695"/>
              <a:gd name="connsiteX3" fmla="*/ 1427 w 1640"/>
              <a:gd name="connsiteY3" fmla="*/ 514 h 1695"/>
              <a:gd name="connsiteX4" fmla="*/ 1640 w 1640"/>
              <a:gd name="connsiteY4" fmla="*/ 792 h 1695"/>
              <a:gd name="connsiteX5" fmla="*/ 1568 w 1640"/>
              <a:gd name="connsiteY5" fmla="*/ 1664 h 1695"/>
              <a:gd name="connsiteX6" fmla="*/ 1349 w 1640"/>
              <a:gd name="connsiteY6" fmla="*/ 1607 h 1695"/>
              <a:gd name="connsiteX7" fmla="*/ 294 w 1640"/>
              <a:gd name="connsiteY7" fmla="*/ 1607 h 1695"/>
              <a:gd name="connsiteX8" fmla="*/ 50 w 1640"/>
              <a:gd name="connsiteY8" fmla="*/ 1434 h 1695"/>
              <a:gd name="connsiteX9" fmla="*/ 50 w 1640"/>
              <a:gd name="connsiteY9" fmla="*/ 743 h 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0" h="1695">
                <a:moveTo>
                  <a:pt x="50" y="743"/>
                </a:moveTo>
                <a:cubicBezTo>
                  <a:pt x="62" y="604"/>
                  <a:pt x="14" y="1706"/>
                  <a:pt x="54" y="1677"/>
                </a:cubicBezTo>
                <a:cubicBezTo>
                  <a:pt x="95" y="1648"/>
                  <a:pt x="-113" y="5"/>
                  <a:pt x="91" y="0"/>
                </a:cubicBezTo>
                <a:lnTo>
                  <a:pt x="1427" y="514"/>
                </a:lnTo>
                <a:cubicBezTo>
                  <a:pt x="1562" y="514"/>
                  <a:pt x="1640" y="696"/>
                  <a:pt x="1640" y="792"/>
                </a:cubicBezTo>
                <a:lnTo>
                  <a:pt x="1568" y="1664"/>
                </a:lnTo>
                <a:cubicBezTo>
                  <a:pt x="1568" y="1759"/>
                  <a:pt x="1484" y="1607"/>
                  <a:pt x="1349" y="1607"/>
                </a:cubicBezTo>
                <a:lnTo>
                  <a:pt x="294" y="1607"/>
                </a:lnTo>
                <a:cubicBezTo>
                  <a:pt x="158" y="1607"/>
                  <a:pt x="50" y="1529"/>
                  <a:pt x="50" y="1434"/>
                </a:cubicBezTo>
                <a:lnTo>
                  <a:pt x="50" y="74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7" name="文本框 3"/>
          <p:cNvSpPr txBox="1"/>
          <p:nvPr/>
        </p:nvSpPr>
        <p:spPr>
          <a:xfrm>
            <a:off x="6842125" y="2438400"/>
            <a:ext cx="114300" cy="334963"/>
          </a:xfrm>
          <a:prstGeom prst="rect">
            <a:avLst/>
          </a:prstGeom>
          <a:noFill/>
          <a:ln w="9525">
            <a:noFill/>
          </a:ln>
        </p:spPr>
        <p:txBody>
          <a:bodyPr wrap="none" lIns="56675" tIns="28337" rIns="56675" bIns="28337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线形标注 1(无边框) 15"/>
          <p:cNvSpPr/>
          <p:nvPr/>
        </p:nvSpPr>
        <p:spPr>
          <a:xfrm>
            <a:off x="6189663" y="1281113"/>
            <a:ext cx="2562225" cy="474663"/>
          </a:xfrm>
          <a:prstGeom prst="callout1">
            <a:avLst>
              <a:gd name="adj1" fmla="val 54517"/>
              <a:gd name="adj2" fmla="val 2328"/>
              <a:gd name="adj3" fmla="val 159121"/>
              <a:gd name="adj4" fmla="val -125058"/>
            </a:avLst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用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地面积：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27600.09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㎡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，班级规模：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30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班。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sp>
        <p:nvSpPr>
          <p:cNvPr id="17" name="线形标注 1(无边框) 16"/>
          <p:cNvSpPr/>
          <p:nvPr/>
        </p:nvSpPr>
        <p:spPr>
          <a:xfrm>
            <a:off x="6183313" y="1858963"/>
            <a:ext cx="2568575" cy="738188"/>
          </a:xfrm>
          <a:prstGeom prst="callout1">
            <a:avLst>
              <a:gd name="adj1" fmla="val 54517"/>
              <a:gd name="adj2" fmla="val 2328"/>
              <a:gd name="adj3" fmla="val 104750"/>
              <a:gd name="adj4" fmla="val -108710"/>
            </a:avLst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初高中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用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地面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积共计：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49412.96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㎡</a:t>
            </a: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，其中初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中班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级规模：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21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班，高中班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级规模：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18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班。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sp>
        <p:nvSpPr>
          <p:cNvPr id="513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92725" cy="303212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1700" dirty="0">
                <a:latin typeface="方正小标宋简体" pitchFamily="65" charset="-122"/>
                <a:ea typeface="方正小标宋简体" pitchFamily="65" charset="-122"/>
              </a:rPr>
              <a:t>龙三地块安置房项目建设及教育规划布局</a:t>
            </a:r>
            <a:endParaRPr lang="zh-CN" altLang="en-US" sz="1700" dirty="0"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21" name="单圆角矩形 20"/>
          <p:cNvSpPr/>
          <p:nvPr/>
        </p:nvSpPr>
        <p:spPr>
          <a:xfrm rot="20340000">
            <a:off x="2432050" y="3079750"/>
            <a:ext cx="765175" cy="298450"/>
          </a:xfrm>
          <a:prstGeom prst="round1Rect">
            <a:avLst/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吴家营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（幼儿园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班）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单圆角矩形 21"/>
          <p:cNvSpPr/>
          <p:nvPr/>
        </p:nvSpPr>
        <p:spPr>
          <a:xfrm rot="20340000">
            <a:off x="3071813" y="3241675"/>
            <a:ext cx="765175" cy="292100"/>
          </a:xfrm>
          <a:prstGeom prst="round1Rect">
            <a:avLst/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吴家营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（幼儿园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班）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单圆角矩形 22"/>
          <p:cNvSpPr/>
          <p:nvPr/>
        </p:nvSpPr>
        <p:spPr>
          <a:xfrm rot="20340000">
            <a:off x="2570163" y="4603750"/>
            <a:ext cx="733425" cy="307975"/>
          </a:xfrm>
          <a:prstGeom prst="round1Rect">
            <a:avLst/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吴家营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（幼儿园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班）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 rot="20400000">
            <a:off x="4219575" y="2857500"/>
            <a:ext cx="765175" cy="1406525"/>
          </a:xfrm>
          <a:custGeom>
            <a:avLst/>
            <a:gdLst>
              <a:gd name="connsiteX0" fmla="*/ 0 w 1675"/>
              <a:gd name="connsiteY0" fmla="*/ 0 h 3457"/>
              <a:gd name="connsiteX1" fmla="*/ 1585 w 1675"/>
              <a:gd name="connsiteY1" fmla="*/ 45 h 3457"/>
              <a:gd name="connsiteX2" fmla="*/ 1628 w 1675"/>
              <a:gd name="connsiteY2" fmla="*/ 3457 h 3457"/>
              <a:gd name="connsiteX3" fmla="*/ 0 w 1675"/>
              <a:gd name="connsiteY3" fmla="*/ 3457 h 3457"/>
              <a:gd name="connsiteX4" fmla="*/ 0 w 1675"/>
              <a:gd name="connsiteY4" fmla="*/ 0 h 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" h="3457">
                <a:moveTo>
                  <a:pt x="0" y="0"/>
                </a:moveTo>
                <a:lnTo>
                  <a:pt x="1585" y="45"/>
                </a:lnTo>
                <a:cubicBezTo>
                  <a:pt x="1769" y="1253"/>
                  <a:pt x="1614" y="2320"/>
                  <a:pt x="1628" y="3457"/>
                </a:cubicBezTo>
                <a:lnTo>
                  <a:pt x="0" y="345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剪去单角的矩形 6"/>
          <p:cNvSpPr/>
          <p:nvPr/>
        </p:nvSpPr>
        <p:spPr>
          <a:xfrm rot="4140000">
            <a:off x="4695825" y="4043363"/>
            <a:ext cx="369888" cy="747713"/>
          </a:xfrm>
          <a:prstGeom prst="snip1Rect">
            <a:avLst/>
          </a:prstGeom>
          <a:solidFill>
            <a:srgbClr val="FF0000"/>
          </a:solidFill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6183313" y="2690813"/>
            <a:ext cx="2568575" cy="646113"/>
          </a:xfrm>
          <a:prstGeom prst="callout1">
            <a:avLst>
              <a:gd name="adj1" fmla="val 54517"/>
              <a:gd name="adj2" fmla="val 2328"/>
              <a:gd name="adj3" fmla="val 179553"/>
              <a:gd name="adj4" fmla="val -66901"/>
            </a:avLst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洛龙社区一期安置房建设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用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地面积：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97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亩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，容积率</a:t>
            </a:r>
            <a:r>
              <a:rPr kumimoji="0" lang="zh-CN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1＜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容积率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≤3.5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大约可建住宅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18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万平方米。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9" name="线形标注 1(无边框) 8"/>
          <p:cNvSpPr/>
          <p:nvPr/>
        </p:nvSpPr>
        <p:spPr>
          <a:xfrm>
            <a:off x="6183313" y="3429000"/>
            <a:ext cx="2568575" cy="969963"/>
          </a:xfrm>
          <a:prstGeom prst="callout1">
            <a:avLst>
              <a:gd name="adj1" fmla="val 54517"/>
              <a:gd name="adj2" fmla="val 2328"/>
              <a:gd name="adj3" fmla="val 95424"/>
              <a:gd name="adj4" fmla="val -46714"/>
            </a:avLst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洛龙社区一期商业项目建设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用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地面积：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23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亩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，容积率</a:t>
            </a:r>
            <a:r>
              <a:rPr kumimoji="0" lang="zh-CN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1＜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容积率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≤3.0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大约可建商业用房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.6万平方米。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5138" name="文本框 4143"/>
          <p:cNvSpPr txBox="1"/>
          <p:nvPr/>
        </p:nvSpPr>
        <p:spPr>
          <a:xfrm rot="-1262174">
            <a:off x="3509963" y="4152900"/>
            <a:ext cx="942975" cy="395288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100" b="1" dirty="0">
                <a:latin typeface="Arial" panose="020B0604020202020204" pitchFamily="34" charset="0"/>
                <a:ea typeface="宋体" panose="02010600030101010101" pitchFamily="2" charset="-122"/>
              </a:rPr>
              <a:t>二期安置房（约</a:t>
            </a:r>
            <a:r>
              <a:rPr lang="en-US" altLang="zh-CN" sz="1100" b="1" dirty="0">
                <a:latin typeface="Arial" panose="020B0604020202020204" pitchFamily="34" charset="0"/>
                <a:ea typeface="宋体" panose="02010600030101010101" pitchFamily="2" charset="-122"/>
              </a:rPr>
              <a:t>34</a:t>
            </a:r>
            <a:r>
              <a:rPr lang="zh-CN" altLang="en-US" sz="1100" b="1" dirty="0">
                <a:latin typeface="Arial" panose="020B0604020202020204" pitchFamily="34" charset="0"/>
                <a:ea typeface="宋体" panose="02010600030101010101" pitchFamily="2" charset="-122"/>
              </a:rPr>
              <a:t>亩）</a:t>
            </a:r>
            <a:endParaRPr lang="zh-CN" altLang="en-US" sz="1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9" name="文本框 4147"/>
          <p:cNvSpPr txBox="1"/>
          <p:nvPr/>
        </p:nvSpPr>
        <p:spPr>
          <a:xfrm rot="-1082174">
            <a:off x="3297238" y="3662363"/>
            <a:ext cx="944562" cy="396875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100" b="1" dirty="0">
                <a:latin typeface="Arial" panose="020B0604020202020204" pitchFamily="34" charset="0"/>
                <a:ea typeface="宋体" panose="02010600030101010101" pitchFamily="2" charset="-122"/>
              </a:rPr>
              <a:t>二期商住（约</a:t>
            </a:r>
            <a:r>
              <a:rPr lang="en-US" altLang="zh-CN" sz="1100" b="1" dirty="0">
                <a:latin typeface="Arial" panose="020B0604020202020204" pitchFamily="34" charset="0"/>
                <a:ea typeface="宋体" panose="02010600030101010101" pitchFamily="2" charset="-122"/>
              </a:rPr>
              <a:t>73</a:t>
            </a:r>
            <a:r>
              <a:rPr lang="zh-CN" altLang="en-US" sz="1100" b="1" dirty="0">
                <a:latin typeface="Arial" panose="020B0604020202020204" pitchFamily="34" charset="0"/>
                <a:ea typeface="宋体" panose="02010600030101010101" pitchFamily="2" charset="-122"/>
              </a:rPr>
              <a:t>亩）</a:t>
            </a:r>
            <a:endParaRPr lang="zh-CN" altLang="en-US" sz="1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0" name="文本框 10"/>
          <p:cNvSpPr txBox="1"/>
          <p:nvPr/>
        </p:nvSpPr>
        <p:spPr>
          <a:xfrm rot="-1202174">
            <a:off x="3600450" y="4511675"/>
            <a:ext cx="942975" cy="396875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100" b="1" dirty="0">
                <a:latin typeface="Arial" panose="020B0604020202020204" pitchFamily="34" charset="0"/>
                <a:ea typeface="宋体" panose="02010600030101010101" pitchFamily="2" charset="-122"/>
              </a:rPr>
              <a:t>二期商业（约</a:t>
            </a:r>
            <a:r>
              <a:rPr lang="en-US" altLang="zh-CN" sz="11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r>
              <a:rPr lang="zh-CN" altLang="en-US" sz="1100" b="1" dirty="0">
                <a:latin typeface="Arial" panose="020B0604020202020204" pitchFamily="34" charset="0"/>
                <a:ea typeface="宋体" panose="02010600030101010101" pitchFamily="2" charset="-122"/>
              </a:rPr>
              <a:t>亩）</a:t>
            </a:r>
            <a:endParaRPr lang="zh-CN" altLang="en-US" sz="1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1" name="文本框 4148"/>
          <p:cNvSpPr txBox="1"/>
          <p:nvPr/>
        </p:nvSpPr>
        <p:spPr>
          <a:xfrm rot="-842174">
            <a:off x="1243013" y="2451100"/>
            <a:ext cx="1687512" cy="735013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r>
              <a:rPr lang="zh-CN" altLang="en-US" sz="1100" dirty="0">
                <a:latin typeface="Arial" panose="020B0604020202020204" pitchFamily="34" charset="0"/>
                <a:ea typeface="宋体" panose="02010600030101010101" pitchFamily="2" charset="-122"/>
              </a:rPr>
              <a:t>退道路后面积142596.97㎡，约</a:t>
            </a:r>
            <a:r>
              <a:rPr lang="en-US" altLang="zh-CN" sz="1100" dirty="0">
                <a:latin typeface="Arial" panose="020B0604020202020204" pitchFamily="34" charset="0"/>
                <a:ea typeface="宋体" panose="02010600030101010101" pitchFamily="2" charset="-122"/>
              </a:rPr>
              <a:t>214.62</a:t>
            </a:r>
            <a:r>
              <a:rPr lang="zh-CN" altLang="en-US" sz="1100" dirty="0">
                <a:latin typeface="Arial" panose="020B0604020202020204" pitchFamily="34" charset="0"/>
                <a:ea typeface="宋体" panose="02010600030101010101" pitchFamily="2" charset="-122"/>
              </a:rPr>
              <a:t>亩。</a:t>
            </a:r>
            <a:endParaRPr lang="zh-CN" altLang="en-US" sz="11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100" dirty="0">
                <a:latin typeface="Arial" panose="020B0604020202020204" pitchFamily="34" charset="0"/>
                <a:ea typeface="宋体" panose="02010600030101010101" pitchFamily="2" charset="-122"/>
              </a:rPr>
              <a:t>净用地面积159592.63㎡，约</a:t>
            </a:r>
            <a:r>
              <a:rPr lang="en-US" altLang="zh-CN" sz="1100" dirty="0">
                <a:latin typeface="Arial" panose="020B0604020202020204" pitchFamily="34" charset="0"/>
                <a:ea typeface="宋体" panose="02010600030101010101" pitchFamily="2" charset="-122"/>
              </a:rPr>
              <a:t>239.63</a:t>
            </a:r>
            <a:r>
              <a:rPr lang="zh-CN" altLang="en-US" sz="1100" dirty="0">
                <a:latin typeface="Arial" panose="020B0604020202020204" pitchFamily="34" charset="0"/>
                <a:ea typeface="宋体" panose="02010600030101010101" pitchFamily="2" charset="-122"/>
              </a:rPr>
              <a:t>亩。</a:t>
            </a:r>
            <a:endParaRPr lang="zh-CN" altLang="en-US" sz="1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2" name="Text Box 5"/>
          <p:cNvSpPr txBox="1"/>
          <p:nvPr/>
        </p:nvSpPr>
        <p:spPr>
          <a:xfrm>
            <a:off x="4876800" y="11113"/>
            <a:ext cx="4267200" cy="334962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pPr defTabSz="567055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★仅用作招商洽谈，以最终批准方案为准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566738" y="889000"/>
            <a:ext cx="8229600" cy="554038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1700" dirty="0">
                <a:sym typeface="+mn-ea"/>
              </a:rPr>
              <a:t>龙三地块安置房一期项目拟开发区域如图中黄色所圈区域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146" name="内容占位符 -214748262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6763" y="1770063"/>
            <a:ext cx="4757737" cy="4300537"/>
          </a:xfrm>
          <a:ln>
            <a:solidFill>
              <a:srgbClr val="FF0000"/>
            </a:solidFill>
            <a:miter/>
          </a:ln>
        </p:spPr>
      </p:pic>
      <p:sp>
        <p:nvSpPr>
          <p:cNvPr id="6147" name="任意多边形 1073742857"/>
          <p:cNvSpPr/>
          <p:nvPr/>
        </p:nvSpPr>
        <p:spPr>
          <a:xfrm>
            <a:off x="2989263" y="1968500"/>
            <a:ext cx="3197225" cy="36925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</a:cxnLst>
            <a:pathLst>
              <a:path w="3960" h="4056">
                <a:moveTo>
                  <a:pt x="0" y="1872"/>
                </a:moveTo>
                <a:lnTo>
                  <a:pt x="720" y="4056"/>
                </a:lnTo>
                <a:lnTo>
                  <a:pt x="900" y="4056"/>
                </a:lnTo>
                <a:lnTo>
                  <a:pt x="3960" y="2964"/>
                </a:lnTo>
                <a:lnTo>
                  <a:pt x="3420" y="1248"/>
                </a:lnTo>
                <a:lnTo>
                  <a:pt x="2160" y="0"/>
                </a:lnTo>
                <a:lnTo>
                  <a:pt x="1980" y="0"/>
                </a:lnTo>
                <a:lnTo>
                  <a:pt x="0" y="1404"/>
                </a:lnTo>
                <a:lnTo>
                  <a:pt x="0" y="1872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 rot="20160000">
            <a:off x="5357813" y="3435350"/>
            <a:ext cx="673100" cy="1127125"/>
          </a:xfrm>
          <a:custGeom>
            <a:avLst/>
            <a:gdLst>
              <a:gd name="connsiteX0" fmla="*/ 0 w 1754"/>
              <a:gd name="connsiteY0" fmla="*/ 26 h 2778"/>
              <a:gd name="connsiteX1" fmla="*/ 1450 w 1754"/>
              <a:gd name="connsiteY1" fmla="*/ 0 h 2778"/>
              <a:gd name="connsiteX2" fmla="*/ 1754 w 1754"/>
              <a:gd name="connsiteY2" fmla="*/ 345 h 2778"/>
              <a:gd name="connsiteX3" fmla="*/ 1476 w 1754"/>
              <a:gd name="connsiteY3" fmla="*/ 2778 h 2778"/>
              <a:gd name="connsiteX4" fmla="*/ 0 w 1754"/>
              <a:gd name="connsiteY4" fmla="*/ 2649 h 2778"/>
              <a:gd name="connsiteX5" fmla="*/ 0 w 1754"/>
              <a:gd name="connsiteY5" fmla="*/ 26 h 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" h="2778">
                <a:moveTo>
                  <a:pt x="0" y="26"/>
                </a:moveTo>
                <a:lnTo>
                  <a:pt x="1450" y="0"/>
                </a:lnTo>
                <a:cubicBezTo>
                  <a:pt x="1614" y="0"/>
                  <a:pt x="1754" y="243"/>
                  <a:pt x="1754" y="345"/>
                </a:cubicBezTo>
                <a:lnTo>
                  <a:pt x="1476" y="2778"/>
                </a:lnTo>
                <a:lnTo>
                  <a:pt x="0" y="2649"/>
                </a:lnTo>
                <a:lnTo>
                  <a:pt x="0" y="26"/>
                </a:lnTo>
                <a:close/>
              </a:path>
            </a:pathLst>
          </a:custGeom>
          <a:solidFill>
            <a:srgbClr val="FFFF00"/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单圆角矩形 2"/>
          <p:cNvSpPr/>
          <p:nvPr/>
        </p:nvSpPr>
        <p:spPr>
          <a:xfrm rot="20460000">
            <a:off x="5614988" y="4530725"/>
            <a:ext cx="552450" cy="222250"/>
          </a:xfrm>
          <a:prstGeom prst="round1Rect">
            <a:avLst/>
          </a:prstGeom>
          <a:solidFill>
            <a:srgbClr val="FF0000"/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线形标注 1(无边框) 15"/>
          <p:cNvSpPr/>
          <p:nvPr/>
        </p:nvSpPr>
        <p:spPr>
          <a:xfrm>
            <a:off x="6861175" y="3076575"/>
            <a:ext cx="2074863" cy="473075"/>
          </a:xfrm>
          <a:prstGeom prst="callout1">
            <a:avLst>
              <a:gd name="adj1" fmla="val 54517"/>
              <a:gd name="adj2" fmla="val 2328"/>
              <a:gd name="adj3" fmla="val 200343"/>
              <a:gd name="adj4" fmla="val -56034"/>
            </a:avLst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洛龙社区一期安置房建设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用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地面积：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97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亩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，容积率</a:t>
            </a:r>
            <a:r>
              <a: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1＜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容积率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≤3.5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大约可建住宅22.6万平方米。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4" name="线形标注 1(无边框) 3"/>
          <p:cNvSpPr/>
          <p:nvPr/>
        </p:nvSpPr>
        <p:spPr>
          <a:xfrm>
            <a:off x="6861175" y="3856038"/>
            <a:ext cx="2074863" cy="584200"/>
          </a:xfrm>
          <a:prstGeom prst="callout1">
            <a:avLst>
              <a:gd name="adj1" fmla="val 54517"/>
              <a:gd name="adj2" fmla="val 2328"/>
              <a:gd name="adj3" fmla="val 140250"/>
              <a:gd name="adj4" fmla="val -48556"/>
            </a:avLst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洛龙社区一期商业项目建设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用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地面积：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23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亩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，容积率</a:t>
            </a:r>
            <a:r>
              <a: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1＜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容积率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≤3.0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大约可建商业用房6.6万平方米。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6152" name="Text Box 5"/>
          <p:cNvSpPr txBox="1"/>
          <p:nvPr/>
        </p:nvSpPr>
        <p:spPr>
          <a:xfrm>
            <a:off x="4876800" y="11113"/>
            <a:ext cx="4267200" cy="334962"/>
          </a:xfrm>
          <a:prstGeom prst="rect">
            <a:avLst/>
          </a:prstGeom>
          <a:noFill/>
          <a:ln w="9525">
            <a:noFill/>
          </a:ln>
        </p:spPr>
        <p:txBody>
          <a:bodyPr lIns="56675" tIns="28337" rIns="56675" bIns="28337" anchor="t">
            <a:spAutoFit/>
          </a:bodyPr>
          <a:p>
            <a:pPr defTabSz="567055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★仅用作招商洽谈，以最终批准方案为准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8600" y="762000"/>
          <a:ext cx="8629650" cy="5435600"/>
        </p:xfrm>
        <a:graphic>
          <a:graphicData uri="http://schemas.openxmlformats.org/drawingml/2006/table">
            <a:tbl>
              <a:tblPr/>
              <a:tblGrid>
                <a:gridCol w="1011238"/>
                <a:gridCol w="500062"/>
                <a:gridCol w="688975"/>
                <a:gridCol w="871538"/>
                <a:gridCol w="501650"/>
                <a:gridCol w="687387"/>
                <a:gridCol w="723900"/>
                <a:gridCol w="603250"/>
                <a:gridCol w="630238"/>
                <a:gridCol w="584200"/>
                <a:gridCol w="685800"/>
                <a:gridCol w="639762"/>
                <a:gridCol w="501650"/>
              </a:tblGrid>
              <a:tr h="45720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地块开发控制指标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地块编号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性质代码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用地性质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用地面积（公顷）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容积率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建筑密度（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建筑限高（米）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绿地率（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停车位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配套要求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混合比例（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用地兼容性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CG-WJY-G1-01-01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公园绿地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CG-WJY-G1-02-01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水域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CG-WJY-G1-03-01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公园绿地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CG-WJY-G1-04-01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公园绿地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0.49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CG-WJY-G1-05-01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公园绿地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CG-WJY-G1-06-01</a:t>
                      </a:r>
                      <a:endParaRPr kumimoji="0" lang="en-US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二类居住用地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15.96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班幼儿园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CG-WJY-G1-07-01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A33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中小学用地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4.94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班小学</a:t>
                      </a:r>
                      <a:b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班初中</a:t>
                      </a:r>
                      <a:b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高中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CG-WJY-G1-08-01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文化设施用地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5.86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CG-WJY-G1-09-01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公园绿地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0.08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CG-WJY-G2-01-01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公园绿地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CG-WJY-G2-02-01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商业用地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5.92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3.00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CG-WJY-G2-03-01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二类居住用地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9.45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班幼儿园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CG-WJY-G3-01-01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二类居住用地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9.52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班幼儿园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CG-WJY-G4-01-01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R2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二类居住用地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4.03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CG-WJY-G4-02-01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B1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商业用地</a:t>
                      </a: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3.89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3.00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kumimoji="0" lang="en-US" altLang="zh-CN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/100㎡</a:t>
                      </a:r>
                      <a:endParaRPr kumimoji="0" lang="en-US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53" marR="6653" marT="6653" marB="319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3008313" cy="817562"/>
          </a:xfrm>
          <a:ln/>
        </p:spPr>
        <p:txBody>
          <a:bodyPr anchor="b"/>
          <a:p>
            <a:pPr/>
            <a:r>
              <a:rPr lang="zh-CN" altLang="en-US">
                <a:latin typeface="+mj-lt"/>
                <a:ea typeface="+mj-ea"/>
                <a:cs typeface="+mj-cs"/>
              </a:rPr>
              <a:t>最新方案：</a:t>
            </a:r>
            <a:br>
              <a:rPr lang="zh-CN" altLang="en-US">
                <a:latin typeface="+mj-lt"/>
                <a:ea typeface="+mj-ea"/>
                <a:cs typeface="+mj-cs"/>
              </a:rPr>
            </a:br>
            <a:br>
              <a:rPr lang="zh-CN" altLang="en-US">
                <a:latin typeface="+mj-lt"/>
                <a:ea typeface="+mj-ea"/>
                <a:cs typeface="+mj-cs"/>
              </a:rPr>
            </a:b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819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869950"/>
            <a:ext cx="3008313" cy="5622925"/>
          </a:xfrm>
          <a:ln/>
        </p:spPr>
        <p:txBody>
          <a:bodyPr anchor="t"/>
          <a:p>
            <a:pPr>
              <a:buClrTx/>
              <a:buSzTx/>
              <a:buFontTx/>
            </a:pPr>
            <a:r>
              <a:rPr lang="zh-CN" altLang="en-US" b="1">
                <a:latin typeface="+mn-lt"/>
                <a:ea typeface="+mn-ea"/>
                <a:cs typeface="+mn-cs"/>
              </a:rPr>
              <a:t>地块现状：</a:t>
            </a:r>
            <a:endParaRPr lang="zh-CN" altLang="en-US" b="1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zh-CN" altLang="en-US">
                <a:latin typeface="+mn-lt"/>
                <a:ea typeface="+mn-ea"/>
                <a:cs typeface="+mn-cs"/>
              </a:rPr>
              <a:t>整个地块占地约1003 亩，净出让用地577亩（一期约346亩，二期约231亩），住宅约</a:t>
            </a:r>
            <a:r>
              <a:rPr lang="en-US" altLang="zh-CN">
                <a:latin typeface="+mn-lt"/>
                <a:ea typeface="+mn-ea"/>
                <a:cs typeface="+mn-cs"/>
              </a:rPr>
              <a:t>453.4</a:t>
            </a:r>
            <a:r>
              <a:rPr lang="zh-CN" altLang="en-US">
                <a:latin typeface="+mn-lt"/>
                <a:ea typeface="+mn-ea"/>
                <a:cs typeface="+mn-cs"/>
              </a:rPr>
              <a:t>亩，容积率3.5，商业约</a:t>
            </a:r>
            <a:r>
              <a:rPr lang="en-US" altLang="zh-CN">
                <a:latin typeface="+mn-lt"/>
                <a:ea typeface="+mn-ea"/>
                <a:cs typeface="+mn-cs"/>
              </a:rPr>
              <a:t>124.2</a:t>
            </a:r>
            <a:r>
              <a:rPr lang="zh-CN" altLang="en-US">
                <a:latin typeface="+mn-lt"/>
                <a:ea typeface="+mn-ea"/>
                <a:cs typeface="+mn-cs"/>
              </a:rPr>
              <a:t>亩，容积率3.0，计容建筑面积130.6平万平米（住宅约105.8万平米，商业约24.8万平米），商住比20:80，代建安置房占地约面积154亩，计容建筑面积约34万平米，（一期安置房约120亩，，二期安置房约34亩），代建中小学用地一期74亩，计容建面约7.4万平米，代建绿化公园109亩，建绿化面积7.32万平米。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endParaRPr lang="zh-CN" altLang="en-US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zh-CN" altLang="en-US" b="1">
                <a:latin typeface="+mn-lt"/>
                <a:ea typeface="+mn-ea"/>
                <a:cs typeface="+mn-cs"/>
              </a:rPr>
              <a:t>备注：</a:t>
            </a:r>
            <a:endParaRPr lang="zh-CN" altLang="en-US" b="1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b="1">
                <a:latin typeface="+mn-lt"/>
                <a:ea typeface="+mn-ea"/>
                <a:cs typeface="+mn-cs"/>
              </a:rPr>
              <a:t>1.</a:t>
            </a:r>
            <a:r>
              <a:rPr lang="zh-CN" altLang="en-US" b="1">
                <a:latin typeface="+mn-lt"/>
                <a:ea typeface="+mn-ea"/>
                <a:cs typeface="+mn-cs"/>
              </a:rPr>
              <a:t>摘牌价不高于</a:t>
            </a:r>
            <a:r>
              <a:rPr lang="en-US" altLang="zh-CN" b="1">
                <a:latin typeface="+mn-lt"/>
                <a:ea typeface="+mn-ea"/>
                <a:cs typeface="+mn-cs"/>
              </a:rPr>
              <a:t>700</a:t>
            </a:r>
            <a:r>
              <a:rPr lang="zh-CN" altLang="en-US" b="1">
                <a:latin typeface="+mn-lt"/>
                <a:ea typeface="+mn-ea"/>
                <a:cs typeface="+mn-cs"/>
              </a:rPr>
              <a:t>万</a:t>
            </a:r>
            <a:r>
              <a:rPr lang="en-US" altLang="zh-CN" b="1">
                <a:latin typeface="+mn-lt"/>
                <a:ea typeface="+mn-ea"/>
                <a:cs typeface="+mn-cs"/>
              </a:rPr>
              <a:t>/</a:t>
            </a:r>
            <a:r>
              <a:rPr lang="zh-CN" altLang="en-US" b="1">
                <a:latin typeface="+mn-lt"/>
                <a:ea typeface="+mn-ea"/>
                <a:cs typeface="+mn-cs"/>
              </a:rPr>
              <a:t>亩，楼面价不高于</a:t>
            </a:r>
            <a:r>
              <a:rPr lang="en-US" altLang="zh-CN" b="1">
                <a:latin typeface="+mn-lt"/>
                <a:ea typeface="+mn-ea"/>
                <a:cs typeface="+mn-cs"/>
              </a:rPr>
              <a:t>3100</a:t>
            </a:r>
            <a:r>
              <a:rPr lang="zh-CN" altLang="en-US" b="1">
                <a:latin typeface="+mn-lt"/>
                <a:ea typeface="+mn-ea"/>
                <a:cs typeface="+mn-cs"/>
              </a:rPr>
              <a:t>元</a:t>
            </a:r>
            <a:r>
              <a:rPr lang="en-US" altLang="zh-CN" b="1">
                <a:latin typeface="+mn-lt"/>
                <a:ea typeface="+mn-ea"/>
                <a:cs typeface="+mn-cs"/>
              </a:rPr>
              <a:t>/㎡;</a:t>
            </a:r>
            <a:endParaRPr lang="en-US" altLang="zh-CN" b="1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b="1">
                <a:latin typeface="+mn-lt"/>
                <a:ea typeface="+mn-ea"/>
                <a:cs typeface="+mn-cs"/>
              </a:rPr>
              <a:t>2.700</a:t>
            </a:r>
            <a:r>
              <a:rPr lang="zh-CN" altLang="en-US" b="1">
                <a:latin typeface="+mn-lt"/>
                <a:ea typeface="+mn-ea"/>
                <a:cs typeface="+mn-cs"/>
              </a:rPr>
              <a:t>万</a:t>
            </a:r>
            <a:r>
              <a:rPr lang="en-US" altLang="zh-CN" b="1">
                <a:latin typeface="+mn-lt"/>
                <a:ea typeface="+mn-ea"/>
                <a:cs typeface="+mn-cs"/>
              </a:rPr>
              <a:t>/</a:t>
            </a:r>
            <a:r>
              <a:rPr lang="zh-CN" altLang="en-US" b="1">
                <a:latin typeface="+mn-lt"/>
                <a:ea typeface="+mn-ea"/>
                <a:cs typeface="+mn-cs"/>
              </a:rPr>
              <a:t>亩为甲方确定投资的评估价格，此价格含支付政府土地款及乙方</a:t>
            </a:r>
            <a:r>
              <a:rPr lang="en-US" altLang="zh-CN" b="1">
                <a:latin typeface="+mn-lt"/>
                <a:ea typeface="+mn-ea"/>
                <a:cs typeface="+mn-cs"/>
              </a:rPr>
              <a:t>“</a:t>
            </a:r>
            <a:r>
              <a:rPr lang="zh-CN" altLang="en-US" b="1">
                <a:latin typeface="+mn-lt"/>
                <a:ea typeface="+mn-ea"/>
                <a:cs typeface="+mn-cs"/>
              </a:rPr>
              <a:t>明股实债</a:t>
            </a:r>
            <a:r>
              <a:rPr lang="en-US" altLang="zh-CN" b="1">
                <a:latin typeface="+mn-lt"/>
                <a:ea typeface="+mn-ea"/>
                <a:cs typeface="+mn-cs"/>
              </a:rPr>
              <a:t>”</a:t>
            </a:r>
            <a:r>
              <a:rPr lang="zh-CN" altLang="en-US" b="1">
                <a:latin typeface="+mn-lt"/>
                <a:ea typeface="+mn-ea"/>
                <a:cs typeface="+mn-cs"/>
              </a:rPr>
              <a:t>股权退出的所有综合费用。</a:t>
            </a:r>
            <a:endParaRPr lang="zh-CN" altLang="en-US" b="1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b="1">
                <a:latin typeface="+mn-lt"/>
                <a:ea typeface="+mn-ea"/>
                <a:cs typeface="+mn-cs"/>
              </a:rPr>
              <a:t>3.</a:t>
            </a:r>
            <a:r>
              <a:rPr lang="zh-CN" altLang="en-US" b="1">
                <a:latin typeface="+mn-lt"/>
                <a:ea typeface="+mn-ea"/>
                <a:cs typeface="+mn-cs"/>
              </a:rPr>
              <a:t>摘牌土地支付政府土地出让金</a:t>
            </a:r>
            <a:r>
              <a:rPr lang="en-US" altLang="zh-CN" b="1">
                <a:latin typeface="+mn-lt"/>
                <a:ea typeface="+mn-ea"/>
                <a:cs typeface="+mn-cs"/>
              </a:rPr>
              <a:t>50%</a:t>
            </a:r>
            <a:r>
              <a:rPr lang="zh-CN" altLang="en-US" b="1">
                <a:latin typeface="+mn-lt"/>
                <a:ea typeface="+mn-ea"/>
                <a:cs typeface="+mn-cs"/>
              </a:rPr>
              <a:t>，剩余部分</a:t>
            </a:r>
            <a:r>
              <a:rPr lang="en-US" altLang="zh-CN" b="1">
                <a:latin typeface="+mn-lt"/>
                <a:ea typeface="+mn-ea"/>
                <a:cs typeface="+mn-cs"/>
              </a:rPr>
              <a:t>12</a:t>
            </a:r>
            <a:r>
              <a:rPr lang="zh-CN" altLang="en-US" b="1">
                <a:latin typeface="+mn-lt"/>
                <a:ea typeface="+mn-ea"/>
                <a:cs typeface="+mn-cs"/>
              </a:rPr>
              <a:t>个月内支付。</a:t>
            </a:r>
            <a:endParaRPr lang="zh-CN" altLang="en-US" b="1">
              <a:latin typeface="+mn-lt"/>
              <a:ea typeface="+mn-ea"/>
              <a:cs typeface="+mn-cs"/>
            </a:endParaRPr>
          </a:p>
        </p:txBody>
      </p:sp>
      <p:pic>
        <p:nvPicPr>
          <p:cNvPr id="8195" name="内容占位符 4" descr="微信图片_20200523094830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67213" y="484188"/>
            <a:ext cx="3859212" cy="5853112"/>
          </a:xfrm>
          <a:ln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255953020"/>
  <p:tag name="KSO_WM_UNIT_PLACING_PICTURE_USER_VIEWPORT" val="{&quot;height&quot;:9218,&quot;width&quot;:6079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WPS 演示</Application>
  <PresentationFormat>全屏显示(4:3)</PresentationFormat>
  <Paragraphs>334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造字工房版黑（非商用）常规体</vt:lpstr>
      <vt:lpstr>黑体</vt:lpstr>
      <vt:lpstr>Times New Roman</vt:lpstr>
      <vt:lpstr>仿宋_GB2312</vt:lpstr>
      <vt:lpstr>仿宋</vt:lpstr>
      <vt:lpstr>华文细黑</vt:lpstr>
      <vt:lpstr>楷体</vt:lpstr>
      <vt:lpstr>+mn-ea</vt:lpstr>
      <vt:lpstr>Segoe Print</vt:lpstr>
      <vt:lpstr>方正小标宋简体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刘浩均</cp:lastModifiedBy>
  <cp:revision>21</cp:revision>
  <dcterms:created xsi:type="dcterms:W3CDTF">2017-07-27T10:08:32Z</dcterms:created>
  <dcterms:modified xsi:type="dcterms:W3CDTF">2020-05-23T02:44:05Z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2052-11.1.0.9584</vt:lpwstr>
  </property>
</Properties>
</file>