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4417" r:id="rId4"/>
    <p:sldId id="293" r:id="rId5"/>
    <p:sldId id="4426" r:id="rId6"/>
    <p:sldId id="4427" r:id="rId7"/>
    <p:sldId id="4423" r:id="rId8"/>
    <p:sldId id="4428" r:id="rId9"/>
    <p:sldId id="272" r:id="rId10"/>
    <p:sldId id="4425" r:id="rId11"/>
    <p:sldId id="4429" r:id="rId12"/>
    <p:sldId id="4430" r:id="rId13"/>
    <p:sldId id="4424" r:id="rId14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986" autoAdjust="0"/>
  </p:normalViewPr>
  <p:slideViewPr>
    <p:cSldViewPr snapToGrid="0">
      <p:cViewPr>
        <p:scale>
          <a:sx n="75" d="100"/>
          <a:sy n="75" d="100"/>
        </p:scale>
        <p:origin x="17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67A2A-1C10-4902-967B-974A001AE95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8268B-EFC9-415A-8B1A-DDBCD8D2C1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77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44142-9E6B-4BAE-9B88-26C37064A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C41D57-19F6-4B1D-B43B-C3F5108A5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E806E-EB65-41B9-9EB4-F2E1717D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7C2600-905E-4C9D-8DD6-EAA20BC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D8BCAE-B092-4B1C-BD63-4EA2601F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0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3B6E1-C2CE-4A0F-AD4E-F4B414E3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2C5C30-CFE9-4E5E-88E1-82E1C5BD9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FBE42-EAF6-479C-9ED0-588BFA6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557488-8EC5-489A-8CFF-9B943BA3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8F8A0D-0288-4E26-AE06-F4DDD7D1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81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E31F70-2D50-41C3-9970-D49976BA8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B9AF8E-5989-4EFD-BA97-0D1F6B1A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240594-324A-4B0A-B7C7-948EFE0C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4C6AF6-1080-4A82-9DEA-048A53C7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9C5941-3F12-4176-B2DE-BC4ABF67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C704C-F288-462B-BCCA-4BEF285E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B2E66-E112-4634-BF6D-4A3C30A8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5F0CBC-1258-4D2A-8E92-88AF8CC7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3A2D1-5671-4D66-A321-3C4F570C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869971-292E-4CC8-BE24-39E8C3EE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387EB9-6EFB-4339-B297-40C72EF8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A1A08E-6808-47AC-BF51-451ADD74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1E8B2-26AB-487B-AF0A-02D7DD7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CFDA8-B9C7-4120-B5BE-E44ACE8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15430-1534-481F-BCC1-CC012C73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94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75BD7-1957-4AF1-8CA0-CF4C56D1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30B713-F9F3-4315-88F1-0F8D4431B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C6EEED-081E-49BB-8A6B-AB3B3D5CB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EEB10-6530-469C-B212-73F7D3DC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A7D724-6499-4CE2-A272-80C4949A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7F9D57-F804-48CC-82D5-20E01123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38081-9177-4192-96CF-2B6095CB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838810-BD23-41F9-91BD-D0299ADA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3A84A0-BD97-46C7-AD48-676C27973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8BD85C-E261-4D8F-8DC4-97AF880A0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EA3C46-0A83-4C3A-9B51-ED3A8F12A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F2A423-B503-4B9D-9533-DD534643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ED9E53-9DBC-4B6A-9A77-F48111FA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C305BB-5EEE-4F06-98C4-A0F2C8F9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72FB2-B03B-4598-855A-8B9A8250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87DEE8-1862-4081-9EF4-CC7880E3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3CE143-5BDB-46A4-833A-205BA0A7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E728FE-4C34-4CAC-8E5F-66CD2F8E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BB00EB-E8CC-4129-8B96-A3C1326C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CC945B-ED69-4FA8-9EB2-2BCD6DED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18ECBD-C4F6-4609-90F7-3A066764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59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437DD-1805-4182-9CB6-8DC732C5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DCC10-5999-4FEF-B238-DC59C257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0B9AC7-ECB2-46F9-8BA1-AB7490D77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9DEB74-5AA0-4CB3-9372-D4055022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E8C57C-23A5-4E74-8C83-D5E23FE4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A99B2B-293B-4143-82CE-6778141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7BFD5-B207-4304-80F9-FC9C6FB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A26F519-C099-4417-8DEA-7E68055F3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854660-32FF-49D7-A3F4-2EFAD42E4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014A4A-10E0-4D88-B411-4A8685AC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844C6A-373B-472C-84CE-079F483D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E7B41A-4276-4B5F-9162-231E55EB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6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7F5368-ECB2-4B79-8BB2-A14E98E4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62C19A-F7F3-4642-ACF4-51753305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192BE-3108-4677-B56D-4E4DD7EC3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BEBC-7A99-4903-B17A-F50E6F8F427B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02DEA1-3539-4C05-A4D7-AF354E35B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4BD54-6F63-458B-883B-9444FFF62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A21E-F853-43D1-89B0-4C7D0581C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16E2117-ED5E-463B-B21E-995CE6CA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24" y="2037787"/>
            <a:ext cx="8673151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atin typeface="造字工房悦黑体验版细体"/>
                <a:ea typeface="造字工房悦黑体验版细体"/>
                <a:cs typeface="造字工房悦黑体验版细体"/>
                <a:sym typeface="+mn-ea"/>
              </a:rPr>
              <a:t>哈尔滨北京街项目报告</a:t>
            </a:r>
            <a:endParaRPr lang="zh-CN" altLang="en-US" sz="6000" b="1" dirty="0">
              <a:latin typeface="方正兰亭超细黑简体" panose="02000000000000000000" charset="-122"/>
              <a:ea typeface="方正兰亭超细黑简体" panose="02000000000000000000" charset="-122"/>
              <a:cs typeface="造字工房悦黑体验版细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D9EBF8-D4B1-45D6-B373-CDB53142DF61}"/>
              </a:ext>
            </a:extLst>
          </p:cNvPr>
          <p:cNvSpPr txBox="1"/>
          <p:nvPr/>
        </p:nvSpPr>
        <p:spPr>
          <a:xfrm>
            <a:off x="7315200" y="5527611"/>
            <a:ext cx="284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2020</a:t>
            </a:r>
            <a:r>
              <a:rPr lang="zh-CN" altLang="en-US" sz="2400" dirty="0"/>
              <a:t>年</a:t>
            </a:r>
            <a:r>
              <a:rPr lang="en-US" altLang="zh-CN" sz="2400" dirty="0"/>
              <a:t>9</a:t>
            </a:r>
            <a:r>
              <a:rPr lang="zh-CN" altLang="en-US" sz="2400" dirty="0"/>
              <a:t>月</a:t>
            </a:r>
            <a:r>
              <a:rPr lang="en-US" altLang="zh-CN" sz="2400" dirty="0"/>
              <a:t>27</a:t>
            </a:r>
            <a:r>
              <a:rPr lang="zh-CN" altLang="en-US" sz="2400" dirty="0"/>
              <a:t>日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264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1AEBF8-505D-4F75-A254-33FE6E87235F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24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六、项目测算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5DE94A3-5CF2-4E0D-8CA8-A92563AE995D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0898D7-01C4-42FB-8333-B2F42C956E52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956327CA-5005-4D62-B973-5113EBF01637}"/>
              </a:ext>
            </a:extLst>
          </p:cNvPr>
          <p:cNvSpPr txBox="1"/>
          <p:nvPr/>
        </p:nvSpPr>
        <p:spPr>
          <a:xfrm>
            <a:off x="506689" y="881167"/>
            <a:ext cx="11178622" cy="37290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、销售定价：</a:t>
            </a:r>
            <a:endParaRPr lang="en-US" altLang="zh-CN" dirty="0"/>
          </a:p>
          <a:p>
            <a:r>
              <a:rPr lang="zh-CN" altLang="en-US" dirty="0"/>
              <a:t>复华小区：年代</a:t>
            </a:r>
            <a:r>
              <a:rPr lang="en-US" altLang="zh-CN" dirty="0"/>
              <a:t>1995</a:t>
            </a:r>
            <a:r>
              <a:rPr lang="zh-CN" altLang="en-US" dirty="0"/>
              <a:t>年，一室一厅均价</a:t>
            </a:r>
            <a:r>
              <a:rPr lang="en-US" altLang="zh-CN" dirty="0"/>
              <a:t>16000-17000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㎡，两室均价</a:t>
            </a:r>
            <a:r>
              <a:rPr lang="en-US" altLang="zh-CN" dirty="0"/>
              <a:t>12000-13000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㎡，多为小户型；总房款在</a:t>
            </a:r>
            <a:r>
              <a:rPr lang="en-US" altLang="zh-CN" dirty="0"/>
              <a:t>50-90</a:t>
            </a:r>
            <a:r>
              <a:rPr lang="zh-CN" altLang="en-US" dirty="0"/>
              <a:t>万元。</a:t>
            </a:r>
            <a:endParaRPr lang="en-US" altLang="zh-CN" dirty="0"/>
          </a:p>
          <a:p>
            <a:r>
              <a:rPr lang="zh-CN" altLang="en-US" dirty="0"/>
              <a:t>神舟名邸：</a:t>
            </a:r>
            <a:r>
              <a:rPr lang="en-US" altLang="zh-CN" dirty="0"/>
              <a:t>2010</a:t>
            </a:r>
            <a:r>
              <a:rPr lang="zh-CN" altLang="en-US" dirty="0"/>
              <a:t>年，均价在</a:t>
            </a:r>
            <a:r>
              <a:rPr lang="en-US" altLang="zh-CN" dirty="0"/>
              <a:t>19000-20000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㎡，均为</a:t>
            </a:r>
            <a:r>
              <a:rPr lang="en-US" altLang="zh-CN" dirty="0"/>
              <a:t>123</a:t>
            </a:r>
            <a:r>
              <a:rPr lang="zh-CN" altLang="en-US" dirty="0"/>
              <a:t>㎡的二室一厅，总房款在</a:t>
            </a:r>
            <a:r>
              <a:rPr lang="en-US" altLang="zh-CN" dirty="0"/>
              <a:t>240</a:t>
            </a:r>
            <a:r>
              <a:rPr lang="zh-CN" altLang="en-US" dirty="0"/>
              <a:t>万左右。</a:t>
            </a:r>
            <a:endParaRPr lang="en-US" altLang="zh-CN" dirty="0"/>
          </a:p>
          <a:p>
            <a:r>
              <a:rPr lang="zh-CN" altLang="en-US" dirty="0"/>
              <a:t>本项目住宅：定价</a:t>
            </a:r>
            <a:r>
              <a:rPr lang="en-US" altLang="zh-CN" dirty="0"/>
              <a:t>17000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㎡；商铺定价</a:t>
            </a:r>
            <a:r>
              <a:rPr lang="en-US" altLang="zh-CN" dirty="0"/>
              <a:t>25000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㎡；车位</a:t>
            </a:r>
            <a:r>
              <a:rPr lang="en-US" altLang="zh-CN" dirty="0"/>
              <a:t>12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个。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、项目预计实现收入</a:t>
            </a:r>
            <a:r>
              <a:rPr lang="en-US" altLang="zh-CN" dirty="0"/>
              <a:t>14976</a:t>
            </a:r>
            <a:r>
              <a:rPr lang="zh-CN" altLang="en-US" dirty="0"/>
              <a:t>万元，销售均价</a:t>
            </a:r>
            <a:r>
              <a:rPr lang="en-US" altLang="zh-CN" dirty="0"/>
              <a:t>19196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㎡，土地楼板价按照</a:t>
            </a:r>
            <a:r>
              <a:rPr lang="en-US" altLang="zh-CN" dirty="0"/>
              <a:t>4500</a:t>
            </a:r>
            <a:r>
              <a:rPr lang="zh-CN" altLang="en-US" dirty="0"/>
              <a:t>元计算，土地出让金</a:t>
            </a:r>
            <a:r>
              <a:rPr lang="en-US" altLang="zh-CN" dirty="0"/>
              <a:t>5056</a:t>
            </a:r>
            <a:r>
              <a:rPr lang="zh-CN" altLang="en-US" dirty="0"/>
              <a:t>万元，共计成本投资</a:t>
            </a:r>
            <a:r>
              <a:rPr lang="en-US" altLang="zh-CN" dirty="0"/>
              <a:t>13003</a:t>
            </a:r>
            <a:r>
              <a:rPr lang="zh-CN" altLang="en-US" dirty="0"/>
              <a:t>万元，项目实现净利润</a:t>
            </a:r>
            <a:r>
              <a:rPr lang="en-US" altLang="zh-CN" dirty="0"/>
              <a:t>865</a:t>
            </a:r>
            <a:r>
              <a:rPr lang="zh-CN" altLang="en-US" dirty="0"/>
              <a:t>万元。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92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1AEBF8-505D-4F75-A254-33FE6E87235F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24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六、项目测算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5DE94A3-5CF2-4E0D-8CA8-A92563AE995D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0898D7-01C4-42FB-8333-B2F42C956E52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293C332-DC42-4E3E-85DD-7A3901413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973171"/>
              </p:ext>
            </p:extLst>
          </p:nvPr>
        </p:nvGraphicFramePr>
        <p:xfrm>
          <a:off x="509213" y="1113466"/>
          <a:ext cx="11173573" cy="5644064"/>
        </p:xfrm>
        <a:graphic>
          <a:graphicData uri="http://schemas.openxmlformats.org/drawingml/2006/table">
            <a:tbl>
              <a:tblPr/>
              <a:tblGrid>
                <a:gridCol w="1601040">
                  <a:extLst>
                    <a:ext uri="{9D8B030D-6E8A-4147-A177-3AD203B41FA5}">
                      <a16:colId xmlns:a16="http://schemas.microsoft.com/office/drawing/2014/main" val="975115981"/>
                    </a:ext>
                  </a:extLst>
                </a:gridCol>
                <a:gridCol w="3050402">
                  <a:extLst>
                    <a:ext uri="{9D8B030D-6E8A-4147-A177-3AD203B41FA5}">
                      <a16:colId xmlns:a16="http://schemas.microsoft.com/office/drawing/2014/main" val="4025506055"/>
                    </a:ext>
                  </a:extLst>
                </a:gridCol>
                <a:gridCol w="505591">
                  <a:extLst>
                    <a:ext uri="{9D8B030D-6E8A-4147-A177-3AD203B41FA5}">
                      <a16:colId xmlns:a16="http://schemas.microsoft.com/office/drawing/2014/main" val="2383665351"/>
                    </a:ext>
                  </a:extLst>
                </a:gridCol>
                <a:gridCol w="1601040">
                  <a:extLst>
                    <a:ext uri="{9D8B030D-6E8A-4147-A177-3AD203B41FA5}">
                      <a16:colId xmlns:a16="http://schemas.microsoft.com/office/drawing/2014/main" val="133507074"/>
                    </a:ext>
                  </a:extLst>
                </a:gridCol>
                <a:gridCol w="1601040">
                  <a:extLst>
                    <a:ext uri="{9D8B030D-6E8A-4147-A177-3AD203B41FA5}">
                      <a16:colId xmlns:a16="http://schemas.microsoft.com/office/drawing/2014/main" val="1191784784"/>
                    </a:ext>
                  </a:extLst>
                </a:gridCol>
                <a:gridCol w="1314538">
                  <a:extLst>
                    <a:ext uri="{9D8B030D-6E8A-4147-A177-3AD203B41FA5}">
                      <a16:colId xmlns:a16="http://schemas.microsoft.com/office/drawing/2014/main" val="1717867083"/>
                    </a:ext>
                  </a:extLst>
                </a:gridCol>
                <a:gridCol w="1499922">
                  <a:extLst>
                    <a:ext uri="{9D8B030D-6E8A-4147-A177-3AD203B41FA5}">
                      <a16:colId xmlns:a16="http://schemas.microsoft.com/office/drawing/2014/main" val="1159424505"/>
                    </a:ext>
                  </a:extLst>
                </a:gridCol>
              </a:tblGrid>
              <a:tr h="290155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事项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住宅小高层毛坯刚需销售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配套商业多层毛坯销售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地下非人防车库销售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78215"/>
                  </a:ext>
                </a:extLst>
              </a:tr>
              <a:tr h="2265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小高层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配套商业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住宅地下非人防车库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82917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面积指标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住宅小高层毛坯刚需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配套商业多层毛坯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地下非人防车库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19612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建筑面积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0.8965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0.1560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0.6062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1.6587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05771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计容可售面积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0.6265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0.1536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0.7801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61018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1.3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不计容销售面积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0.0556 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0.0556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5698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收入＆资产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6884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2.1.1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销售额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预计含销项税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9,397.62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3,802.06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484.96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13,684.64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75486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97470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预计含销项税销售均价（即市场售价）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15,000.00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24,750.00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8,727.27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17,541.56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0275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2.1.2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土地出让金抵减增值税金额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78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335.24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82.20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417.43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1877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2.1.4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销售收入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预计</a:t>
                      </a:r>
                      <a:r>
                        <a:rPr lang="zh-CN" alt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含销项税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】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8,956.91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3,570.33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444.92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12,972.15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0808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预计不含税销售均价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14,296.55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23,241.51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8,006.67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16,628.26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73515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2.6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营业外收入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87653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成本费用总额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83546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3.10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直接成本</a:t>
                      </a:r>
                      <a:r>
                        <a:rPr lang="zh-CN" alt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（不含进项税）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8217.61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1458.22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2464.93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12140.76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7932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直接成本建筑面积单方成本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78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9,166.24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9,350.07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4,066.21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7,319.59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5985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土地征用及拆迁补偿费用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5,046.15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5,046.15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3,201.91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8613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3.1.1.2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前期工程成本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258.00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221.20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88923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3.1.1.3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建筑安装工程成本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2,600.00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2,569.00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2,669.00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2,622.30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4408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3.1.1.4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基础设施成本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712.20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717.15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679.73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700.80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097968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3.1.1.5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公共配套设施成本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  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0117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3.1.1.6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开发间接成本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3955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㎡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607.89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817.77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459.47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573.38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4185"/>
                  </a:ext>
                </a:extLst>
              </a:tr>
              <a:tr h="22659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土地费用中：土地出让金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78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4,306.44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749.16 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5,055.60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13729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3.2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三项费用</a:t>
                      </a:r>
                      <a:r>
                        <a:rPr lang="zh-CN" altLang="en-US" sz="105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（不含进项税）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210.49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82.90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13.26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306.65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04725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税金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383.27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93.98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1.55 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478.79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574202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3.4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营业总成本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8,811.37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1,635.09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2,479.75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12,926.21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16327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3.6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所得税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8.61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2.11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11.49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93909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项目盈利测算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164736"/>
                  </a:ext>
                </a:extLst>
              </a:tr>
              <a:tr h="22659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5.1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毛利总额（含资产）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-1,326.59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1,605.56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73.63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352.60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84598"/>
                  </a:ext>
                </a:extLst>
              </a:tr>
              <a:tr h="22659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5.3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所得税前利润总额（含资产）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-1,537.08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1,522.66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60.37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45.94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704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5.5</a:t>
                      </a:r>
                      <a:endParaRPr lang="en-US" altLang="zh-CN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净利润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含资产）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34.46 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11070"/>
                  </a:ext>
                </a:extLst>
              </a:tr>
              <a:tr h="1450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净销售利润率（含资产）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78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％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0.27%</a:t>
                      </a:r>
                      <a:endParaRPr lang="en-US" altLang="zh-CN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5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7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1AEBF8-505D-4F75-A254-33FE6E87235F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24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七、敏感性分析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5DE94A3-5CF2-4E0D-8CA8-A92563AE995D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0898D7-01C4-42FB-8333-B2F42C956E52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F2AAAFB-D92D-4224-A2C5-2102454F4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895671"/>
              </p:ext>
            </p:extLst>
          </p:nvPr>
        </p:nvGraphicFramePr>
        <p:xfrm>
          <a:off x="838200" y="1280161"/>
          <a:ext cx="10515600" cy="4602476"/>
        </p:xfrm>
        <a:graphic>
          <a:graphicData uri="http://schemas.openxmlformats.org/drawingml/2006/table">
            <a:tbl>
              <a:tblPr/>
              <a:tblGrid>
                <a:gridCol w="787399">
                  <a:extLst>
                    <a:ext uri="{9D8B030D-6E8A-4147-A177-3AD203B41FA5}">
                      <a16:colId xmlns:a16="http://schemas.microsoft.com/office/drawing/2014/main" val="3229101234"/>
                    </a:ext>
                  </a:extLst>
                </a:gridCol>
                <a:gridCol w="614681">
                  <a:extLst>
                    <a:ext uri="{9D8B030D-6E8A-4147-A177-3AD203B41FA5}">
                      <a16:colId xmlns:a16="http://schemas.microsoft.com/office/drawing/2014/main" val="143291539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80726379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53521635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36677479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10390006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79282159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75073043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54082427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1718961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50152268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26650746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0283002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7860991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750374152"/>
                    </a:ext>
                  </a:extLst>
                </a:gridCol>
              </a:tblGrid>
              <a:tr h="4237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售价与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土地楼板价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5056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4943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4831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4719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29403"/>
                  </a:ext>
                </a:extLst>
              </a:tr>
              <a:tr h="348226">
                <a:tc vMerge="1">
                  <a:txBody>
                    <a:bodyPr/>
                    <a:lstStyle/>
                    <a:p>
                      <a:pPr algn="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4000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07085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7.24%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7.80%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8.94%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10.07%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12.92%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13.49%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780073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8.06%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10.88%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12.02%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18968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6.89%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7.45%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8.57%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13.06%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20288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7.65%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8.76%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9.86%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10.97%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12.08%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14.87%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713581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8.64%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10.82%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11.91%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083076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9.84%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10.90%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11.97%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13.05%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13.58%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14.66%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44719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11.73%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13.82%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14.88%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16.43%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98986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12.73%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13.75%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16.94%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17.61%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17.95%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41187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14.88%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15.87%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16.88%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17.53%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17.86%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88276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15.99%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16.93%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17.88%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18.83%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19.78%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20.10%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483943"/>
                  </a:ext>
                </a:extLst>
              </a:tr>
              <a:tr h="3482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17.09%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17.70%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18.92%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19.54%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19.84%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20.15%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20.46%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20.77%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21.08%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93252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F5CB2FC9-E943-4901-8B9F-D2E19EF33220}"/>
              </a:ext>
            </a:extLst>
          </p:cNvPr>
          <p:cNvSpPr/>
          <p:nvPr/>
        </p:nvSpPr>
        <p:spPr>
          <a:xfrm>
            <a:off x="11353800" y="1706879"/>
            <a:ext cx="635000" cy="355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楼板价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2A6E42-4D5B-46BA-8192-21B6D641DB1D}"/>
              </a:ext>
            </a:extLst>
          </p:cNvPr>
          <p:cNvSpPr/>
          <p:nvPr/>
        </p:nvSpPr>
        <p:spPr>
          <a:xfrm>
            <a:off x="11353800" y="1280163"/>
            <a:ext cx="635000" cy="355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出让金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DE8FCF-B7F7-48AD-AF67-AB89110B9BE6}"/>
              </a:ext>
            </a:extLst>
          </p:cNvPr>
          <p:cNvSpPr/>
          <p:nvPr/>
        </p:nvSpPr>
        <p:spPr>
          <a:xfrm>
            <a:off x="828040" y="5882637"/>
            <a:ext cx="787400" cy="355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销售均价</a:t>
            </a:r>
          </a:p>
        </p:txBody>
      </p:sp>
    </p:spTree>
    <p:extLst>
      <p:ext uri="{BB962C8B-B14F-4D97-AF65-F5344CB8AC3E}">
        <p14:creationId xmlns:p14="http://schemas.microsoft.com/office/powerpoint/2010/main" val="415933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1AEBF8-505D-4F75-A254-33FE6E87235F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336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八、交易模式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5DE94A3-5CF2-4E0D-8CA8-A92563AE995D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0898D7-01C4-42FB-8333-B2F42C956E52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F8301A3-03C9-4CA7-93F9-B9D84A8D1EF1}"/>
              </a:ext>
            </a:extLst>
          </p:cNvPr>
          <p:cNvSpPr txBox="1"/>
          <p:nvPr/>
        </p:nvSpPr>
        <p:spPr>
          <a:xfrm>
            <a:off x="506689" y="881167"/>
            <a:ext cx="11178622" cy="9282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、项目规模小，收购可能小；注资有同样问题。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、吸引自然人合作：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646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9D15634-10F5-4468-B7FC-4E33CBE53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0628" y="590988"/>
            <a:ext cx="7095987" cy="6197737"/>
          </a:xfrm>
          <a:prstGeom prst="rect">
            <a:avLst/>
          </a:prstGeom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id="{C015448A-B5A3-42AD-9AEC-136617179897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一、</a:t>
            </a:r>
            <a:r>
              <a:rPr lang="en-US" altLang="zh-CN" dirty="0"/>
              <a:t> </a:t>
            </a:r>
            <a:r>
              <a:rPr lang="zh-CN" altLang="en-US" dirty="0"/>
              <a:t>项目区位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9D4BC74-9668-4702-A015-3385BCB089DF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B823A66-33FF-4C79-9D67-FF524B7DFFD0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流程图: 过程 52">
            <a:extLst>
              <a:ext uri="{FF2B5EF4-FFF2-40B4-BE49-F238E27FC236}">
                <a16:creationId xmlns:a16="http://schemas.microsoft.com/office/drawing/2014/main" id="{D76186B2-C7BE-4AE4-8C42-3F67C2544375}"/>
              </a:ext>
            </a:extLst>
          </p:cNvPr>
          <p:cNvSpPr/>
          <p:nvPr/>
        </p:nvSpPr>
        <p:spPr>
          <a:xfrm rot="20123375">
            <a:off x="8612106" y="5483467"/>
            <a:ext cx="927904" cy="1723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9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公里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31F2FA2-BF86-40DC-A551-8378E9CDFABE}"/>
              </a:ext>
            </a:extLst>
          </p:cNvPr>
          <p:cNvSpPr txBox="1"/>
          <p:nvPr/>
        </p:nvSpPr>
        <p:spPr>
          <a:xfrm>
            <a:off x="391148" y="996550"/>
            <a:ext cx="4030523" cy="35645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indent="0">
              <a:lnSpc>
                <a:spcPts val="2500"/>
              </a:lnSpc>
              <a:buFont typeface="Wingdings" panose="05000000000000000000" pitchFamily="2" charset="2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     项目位于哈尔滨市南岗区，北京街与木介街交汇处，距离地铁</a:t>
            </a:r>
            <a:r>
              <a:rPr lang="en-US" altLang="zh-CN" dirty="0"/>
              <a:t>1</a:t>
            </a:r>
            <a:r>
              <a:rPr lang="zh-CN" altLang="en-US" dirty="0"/>
              <a:t>号线铁路局站</a:t>
            </a:r>
            <a:r>
              <a:rPr lang="en-US" altLang="zh-CN" dirty="0"/>
              <a:t>1</a:t>
            </a:r>
            <a:r>
              <a:rPr lang="zh-CN" altLang="en-US" dirty="0"/>
              <a:t>公里，</a:t>
            </a:r>
            <a:r>
              <a:rPr lang="zh-CN" altLang="zh-CN" dirty="0"/>
              <a:t>距</a:t>
            </a:r>
            <a:r>
              <a:rPr lang="zh-CN" altLang="en-US" dirty="0"/>
              <a:t>哈尔滨站</a:t>
            </a:r>
            <a:r>
              <a:rPr lang="en-US" altLang="zh-CN" dirty="0"/>
              <a:t>1.5</a:t>
            </a:r>
            <a:r>
              <a:rPr lang="zh-CN" altLang="en-US" dirty="0"/>
              <a:t>公里，交通便利。</a:t>
            </a:r>
            <a:endParaRPr lang="en-US" altLang="zh-CN" dirty="0"/>
          </a:p>
          <a:p>
            <a:pPr algn="just"/>
            <a:r>
              <a:rPr lang="zh-CN" altLang="en-US" dirty="0"/>
              <a:t>     周边配套设施完善。省政府</a:t>
            </a:r>
            <a:r>
              <a:rPr lang="en-US" altLang="zh-CN" dirty="0"/>
              <a:t>2</a:t>
            </a:r>
            <a:r>
              <a:rPr lang="zh-CN" altLang="en-US" dirty="0"/>
              <a:t>公里，哈尔滨工业大学</a:t>
            </a:r>
            <a:r>
              <a:rPr lang="en-US" altLang="zh-CN" dirty="0"/>
              <a:t>2</a:t>
            </a:r>
            <a:r>
              <a:rPr lang="zh-CN" altLang="en-US" dirty="0"/>
              <a:t>公里，哈尔滨市民大厦</a:t>
            </a:r>
            <a:r>
              <a:rPr lang="en-US" altLang="zh-CN" dirty="0"/>
              <a:t>1</a:t>
            </a:r>
            <a:r>
              <a:rPr lang="zh-CN" altLang="en-US" dirty="0"/>
              <a:t>公里，距离哈尔滨医科大学第四医院</a:t>
            </a:r>
            <a:r>
              <a:rPr lang="en-US" altLang="zh-CN" dirty="0"/>
              <a:t>2</a:t>
            </a:r>
            <a:r>
              <a:rPr lang="zh-CN" altLang="en-US" dirty="0"/>
              <a:t>公里，</a:t>
            </a:r>
            <a:endParaRPr lang="en-US" altLang="zh-CN" dirty="0"/>
          </a:p>
          <a:p>
            <a:pPr algn="just"/>
            <a:r>
              <a:rPr lang="zh-CN" altLang="en-US" dirty="0"/>
              <a:t>     该项目为早期棚改项目，由企业自行拆迁，紧邻黑龙江省第二实验中学。</a:t>
            </a:r>
            <a:endParaRPr lang="en-US" altLang="zh-CN" dirty="0"/>
          </a:p>
          <a:p>
            <a:pPr algn="just"/>
            <a:r>
              <a:rPr lang="en-US" altLang="zh-CN" dirty="0"/>
              <a:t>     </a:t>
            </a:r>
            <a:r>
              <a:rPr lang="zh-CN" altLang="en-US" dirty="0"/>
              <a:t>经沟通可办理复华小学（省一类公办小学，哈尔滨十大小学排名第六），对口</a:t>
            </a:r>
            <a:r>
              <a:rPr lang="en-US" altLang="zh-CN" dirty="0"/>
              <a:t>156</a:t>
            </a:r>
            <a:r>
              <a:rPr lang="zh-CN" altLang="en-US" dirty="0"/>
              <a:t>中（市重点中学）。</a:t>
            </a:r>
            <a:r>
              <a:rPr lang="en-US" altLang="zh-CN" dirty="0"/>
              <a:t>     </a:t>
            </a:r>
            <a:endParaRPr lang="zh-CN" altLang="en-US" dirty="0"/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44482D52-A57E-446D-81AA-D2D1CBEFAC6F}"/>
              </a:ext>
            </a:extLst>
          </p:cNvPr>
          <p:cNvSpPr txBox="1">
            <a:spLocks/>
          </p:cNvSpPr>
          <p:nvPr/>
        </p:nvSpPr>
        <p:spPr>
          <a:xfrm>
            <a:off x="4780628" y="626196"/>
            <a:ext cx="1531806" cy="1707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哈尔行政区划图</a:t>
            </a:r>
          </a:p>
        </p:txBody>
      </p:sp>
      <p:sp>
        <p:nvSpPr>
          <p:cNvPr id="8" name="文本占位符 1">
            <a:extLst>
              <a:ext uri="{FF2B5EF4-FFF2-40B4-BE49-F238E27FC236}">
                <a16:creationId xmlns:a16="http://schemas.microsoft.com/office/drawing/2014/main" id="{4B941E1A-C970-4DA7-8C26-47DDFDB5B7A1}"/>
              </a:ext>
            </a:extLst>
          </p:cNvPr>
          <p:cNvSpPr txBox="1">
            <a:spLocks/>
          </p:cNvSpPr>
          <p:nvPr/>
        </p:nvSpPr>
        <p:spPr>
          <a:xfrm>
            <a:off x="9078782" y="2542803"/>
            <a:ext cx="704356" cy="23603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sz="11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道外区</a:t>
            </a:r>
          </a:p>
        </p:txBody>
      </p:sp>
      <p:sp>
        <p:nvSpPr>
          <p:cNvPr id="19" name="文本占位符 1">
            <a:extLst>
              <a:ext uri="{FF2B5EF4-FFF2-40B4-BE49-F238E27FC236}">
                <a16:creationId xmlns:a16="http://schemas.microsoft.com/office/drawing/2014/main" id="{56A8F239-9609-4B42-95E7-1FFF64AE3A99}"/>
              </a:ext>
            </a:extLst>
          </p:cNvPr>
          <p:cNvSpPr txBox="1">
            <a:spLocks/>
          </p:cNvSpPr>
          <p:nvPr/>
        </p:nvSpPr>
        <p:spPr>
          <a:xfrm>
            <a:off x="7435798" y="4642609"/>
            <a:ext cx="635384" cy="236008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sz="11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南岗区</a:t>
            </a:r>
          </a:p>
        </p:txBody>
      </p:sp>
      <p:sp>
        <p:nvSpPr>
          <p:cNvPr id="28" name="文本占位符 1">
            <a:extLst>
              <a:ext uri="{FF2B5EF4-FFF2-40B4-BE49-F238E27FC236}">
                <a16:creationId xmlns:a16="http://schemas.microsoft.com/office/drawing/2014/main" id="{8D6C6BE6-CE51-49A1-92AD-81FEF829A27B}"/>
              </a:ext>
            </a:extLst>
          </p:cNvPr>
          <p:cNvSpPr txBox="1">
            <a:spLocks/>
          </p:cNvSpPr>
          <p:nvPr/>
        </p:nvSpPr>
        <p:spPr>
          <a:xfrm rot="18910308">
            <a:off x="7054214" y="3712999"/>
            <a:ext cx="635384" cy="236008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sz="11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道里区</a:t>
            </a:r>
          </a:p>
        </p:txBody>
      </p:sp>
      <p:sp>
        <p:nvSpPr>
          <p:cNvPr id="30" name="文本占位符 1">
            <a:extLst>
              <a:ext uri="{FF2B5EF4-FFF2-40B4-BE49-F238E27FC236}">
                <a16:creationId xmlns:a16="http://schemas.microsoft.com/office/drawing/2014/main" id="{76274B12-F71E-492E-94B0-09576253EA8D}"/>
              </a:ext>
            </a:extLst>
          </p:cNvPr>
          <p:cNvSpPr txBox="1">
            <a:spLocks/>
          </p:cNvSpPr>
          <p:nvPr/>
        </p:nvSpPr>
        <p:spPr>
          <a:xfrm>
            <a:off x="6882025" y="1638923"/>
            <a:ext cx="635384" cy="236008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latin typeface="黑体" panose="02010609060101010101" pitchFamily="49" charset="-122"/>
                <a:ea typeface="黑体" panose="02010609060101010101" pitchFamily="49" charset="-122"/>
              </a:rPr>
              <a:t>松北区</a:t>
            </a:r>
          </a:p>
        </p:txBody>
      </p:sp>
      <p:sp>
        <p:nvSpPr>
          <p:cNvPr id="31" name="文本占位符 1">
            <a:extLst>
              <a:ext uri="{FF2B5EF4-FFF2-40B4-BE49-F238E27FC236}">
                <a16:creationId xmlns:a16="http://schemas.microsoft.com/office/drawing/2014/main" id="{8779AD9C-8155-46B0-BC86-83E0D901DB5C}"/>
              </a:ext>
            </a:extLst>
          </p:cNvPr>
          <p:cNvSpPr txBox="1">
            <a:spLocks/>
          </p:cNvSpPr>
          <p:nvPr/>
        </p:nvSpPr>
        <p:spPr>
          <a:xfrm>
            <a:off x="9113268" y="4455493"/>
            <a:ext cx="635384" cy="236008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sz="11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香坊区</a:t>
            </a:r>
          </a:p>
        </p:txBody>
      </p:sp>
      <p:sp>
        <p:nvSpPr>
          <p:cNvPr id="35" name="文本占位符 1">
            <a:extLst>
              <a:ext uri="{FF2B5EF4-FFF2-40B4-BE49-F238E27FC236}">
                <a16:creationId xmlns:a16="http://schemas.microsoft.com/office/drawing/2014/main" id="{B75BB901-88AD-431A-8134-105294CC89FA}"/>
              </a:ext>
            </a:extLst>
          </p:cNvPr>
          <p:cNvSpPr txBox="1">
            <a:spLocks/>
          </p:cNvSpPr>
          <p:nvPr/>
        </p:nvSpPr>
        <p:spPr>
          <a:xfrm>
            <a:off x="8928652" y="1235276"/>
            <a:ext cx="820000" cy="2061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绕城高速</a:t>
            </a:r>
          </a:p>
        </p:txBody>
      </p:sp>
      <p:sp>
        <p:nvSpPr>
          <p:cNvPr id="67" name="文本占位符 1">
            <a:extLst>
              <a:ext uri="{FF2B5EF4-FFF2-40B4-BE49-F238E27FC236}">
                <a16:creationId xmlns:a16="http://schemas.microsoft.com/office/drawing/2014/main" id="{38F4925F-59B5-4E3F-B79F-2C83B54D09F4}"/>
              </a:ext>
            </a:extLst>
          </p:cNvPr>
          <p:cNvSpPr txBox="1">
            <a:spLocks/>
          </p:cNvSpPr>
          <p:nvPr/>
        </p:nvSpPr>
        <p:spPr>
          <a:xfrm rot="20965112">
            <a:off x="7505605" y="5833398"/>
            <a:ext cx="496143" cy="19621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三环</a:t>
            </a:r>
          </a:p>
        </p:txBody>
      </p:sp>
      <p:sp>
        <p:nvSpPr>
          <p:cNvPr id="69" name="文本占位符 1">
            <a:extLst>
              <a:ext uri="{FF2B5EF4-FFF2-40B4-BE49-F238E27FC236}">
                <a16:creationId xmlns:a16="http://schemas.microsoft.com/office/drawing/2014/main" id="{75770C40-1D02-46F0-BE0E-1C1B20F422EB}"/>
              </a:ext>
            </a:extLst>
          </p:cNvPr>
          <p:cNvSpPr txBox="1">
            <a:spLocks/>
          </p:cNvSpPr>
          <p:nvPr/>
        </p:nvSpPr>
        <p:spPr>
          <a:xfrm rot="1360057">
            <a:off x="8031094" y="4359335"/>
            <a:ext cx="496143" cy="19621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二环</a:t>
            </a:r>
          </a:p>
        </p:txBody>
      </p:sp>
      <p:pic>
        <p:nvPicPr>
          <p:cNvPr id="76" name="Picture 19" descr="9">
            <a:extLst>
              <a:ext uri="{FF2B5EF4-FFF2-40B4-BE49-F238E27FC236}">
                <a16:creationId xmlns:a16="http://schemas.microsoft.com/office/drawing/2014/main" id="{026CBFA1-81D7-4D8E-89E5-4B04E22AE73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182" y="3610271"/>
            <a:ext cx="214657" cy="2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占位符 1">
            <a:extLst>
              <a:ext uri="{FF2B5EF4-FFF2-40B4-BE49-F238E27FC236}">
                <a16:creationId xmlns:a16="http://schemas.microsoft.com/office/drawing/2014/main" id="{95FC8E1B-6B9E-4A76-92A8-8F2E6322E1F4}"/>
              </a:ext>
            </a:extLst>
          </p:cNvPr>
          <p:cNvSpPr txBox="1">
            <a:spLocks/>
          </p:cNvSpPr>
          <p:nvPr/>
        </p:nvSpPr>
        <p:spPr>
          <a:xfrm rot="18242259">
            <a:off x="7602922" y="3436690"/>
            <a:ext cx="748822" cy="238778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哈尔滨站</a:t>
            </a:r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DF098AC8-B5C9-4F86-A375-4FB0D62BC15C}"/>
              </a:ext>
            </a:extLst>
          </p:cNvPr>
          <p:cNvSpPr/>
          <p:nvPr/>
        </p:nvSpPr>
        <p:spPr>
          <a:xfrm>
            <a:off x="8269333" y="3742298"/>
            <a:ext cx="247623" cy="24762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1">
            <a:extLst>
              <a:ext uri="{FF2B5EF4-FFF2-40B4-BE49-F238E27FC236}">
                <a16:creationId xmlns:a16="http://schemas.microsoft.com/office/drawing/2014/main" id="{410E1600-89EC-4E9A-B089-D9AB7F109EC2}"/>
              </a:ext>
            </a:extLst>
          </p:cNvPr>
          <p:cNvSpPr txBox="1">
            <a:spLocks/>
          </p:cNvSpPr>
          <p:nvPr/>
        </p:nvSpPr>
        <p:spPr>
          <a:xfrm>
            <a:off x="8459046" y="3660394"/>
            <a:ext cx="617012" cy="20844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省政府</a:t>
            </a:r>
          </a:p>
        </p:txBody>
      </p:sp>
    </p:spTree>
    <p:extLst>
      <p:ext uri="{BB962C8B-B14F-4D97-AF65-F5344CB8AC3E}">
        <p14:creationId xmlns:p14="http://schemas.microsoft.com/office/powerpoint/2010/main" val="305557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A66A2D5-E3D6-46FB-895A-A3A578AD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6892" y="941806"/>
            <a:ext cx="10181208" cy="5529582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11CF28C-9C4D-4CA0-875F-D81A345F7258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D191072-3DC5-4191-A352-26BBF1DAA690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A0F89009-9321-434F-988A-2C88068B0284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235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二、</a:t>
            </a:r>
            <a:r>
              <a:rPr lang="en-US" altLang="zh-CN" dirty="0"/>
              <a:t> </a:t>
            </a:r>
            <a:r>
              <a:rPr lang="zh-CN" altLang="en-US" dirty="0"/>
              <a:t>项目四至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6E2041-D6DF-4A1E-B182-D9800A26EB63}"/>
              </a:ext>
            </a:extLst>
          </p:cNvPr>
          <p:cNvSpPr txBox="1"/>
          <p:nvPr/>
        </p:nvSpPr>
        <p:spPr>
          <a:xfrm>
            <a:off x="294204" y="976311"/>
            <a:ext cx="1327560" cy="31605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项目东临北京街、南至木介街、西至黑龙江省二实验中学二校区（省重点高中）、北至繁荣街。</a:t>
            </a:r>
            <a:endParaRPr lang="en-US" altLang="zh-CN" sz="1200" dirty="0"/>
          </a:p>
          <a:p>
            <a:r>
              <a:rPr lang="zh-CN" altLang="en-US" sz="1200" dirty="0"/>
              <a:t>项目占地</a:t>
            </a:r>
            <a:r>
              <a:rPr lang="en-US" altLang="zh-CN" sz="1200" dirty="0"/>
              <a:t>4230.23</a:t>
            </a:r>
            <a:r>
              <a:rPr lang="zh-CN" altLang="en-US" sz="1200" dirty="0"/>
              <a:t>㎡，容积率</a:t>
            </a:r>
            <a:r>
              <a:rPr lang="en-US" altLang="zh-CN" sz="1200" dirty="0"/>
              <a:t>2.36</a:t>
            </a:r>
            <a:r>
              <a:rPr lang="zh-CN" altLang="en-US" sz="1200" dirty="0"/>
              <a:t>，规划方案已经沟通，规划条件已经出具。</a:t>
            </a:r>
            <a:endParaRPr lang="en-US" altLang="zh-CN" sz="1200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A7A719E-AD16-45C7-927E-EDB155AE8760}"/>
              </a:ext>
            </a:extLst>
          </p:cNvPr>
          <p:cNvSpPr/>
          <p:nvPr/>
        </p:nvSpPr>
        <p:spPr>
          <a:xfrm>
            <a:off x="1816892" y="1957501"/>
            <a:ext cx="5771536" cy="4572000"/>
          </a:xfrm>
          <a:custGeom>
            <a:avLst/>
            <a:gdLst>
              <a:gd name="connsiteX0" fmla="*/ 0 w 5771536"/>
              <a:gd name="connsiteY0" fmla="*/ 0 h 4572000"/>
              <a:gd name="connsiteX1" fmla="*/ 5771536 w 5771536"/>
              <a:gd name="connsiteY1" fmla="*/ 4572000 h 4572000"/>
              <a:gd name="connsiteX2" fmla="*/ 5771536 w 5771536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1536" h="4572000">
                <a:moveTo>
                  <a:pt x="0" y="0"/>
                </a:moveTo>
                <a:lnTo>
                  <a:pt x="5771536" y="4572000"/>
                </a:lnTo>
                <a:lnTo>
                  <a:pt x="5771536" y="4572000"/>
                </a:lnTo>
              </a:path>
            </a:pathLst>
          </a:custGeom>
          <a:noFill/>
          <a:ln w="196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">
            <a:extLst>
              <a:ext uri="{FF2B5EF4-FFF2-40B4-BE49-F238E27FC236}">
                <a16:creationId xmlns:a16="http://schemas.microsoft.com/office/drawing/2014/main" id="{77823C42-E1D3-4D62-B25D-E4E1231E8160}"/>
              </a:ext>
            </a:extLst>
          </p:cNvPr>
          <p:cNvSpPr txBox="1">
            <a:spLocks/>
          </p:cNvSpPr>
          <p:nvPr/>
        </p:nvSpPr>
        <p:spPr>
          <a:xfrm rot="18572740">
            <a:off x="4005820" y="3326909"/>
            <a:ext cx="158331" cy="89806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海城街</a:t>
            </a: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C65F2C3-5F90-4F3D-98B7-EBA5DD54E522}"/>
              </a:ext>
            </a:extLst>
          </p:cNvPr>
          <p:cNvSpPr/>
          <p:nvPr/>
        </p:nvSpPr>
        <p:spPr>
          <a:xfrm>
            <a:off x="2959510" y="973394"/>
            <a:ext cx="4463845" cy="5466735"/>
          </a:xfrm>
          <a:custGeom>
            <a:avLst/>
            <a:gdLst>
              <a:gd name="connsiteX0" fmla="*/ 0 w 4463845"/>
              <a:gd name="connsiteY0" fmla="*/ 5466735 h 5466735"/>
              <a:gd name="connsiteX1" fmla="*/ 4463845 w 4463845"/>
              <a:gd name="connsiteY1" fmla="*/ 0 h 5466735"/>
              <a:gd name="connsiteX2" fmla="*/ 4463845 w 4463845"/>
              <a:gd name="connsiteY2" fmla="*/ 0 h 54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845" h="5466735">
                <a:moveTo>
                  <a:pt x="0" y="5466735"/>
                </a:moveTo>
                <a:lnTo>
                  <a:pt x="4463845" y="0"/>
                </a:lnTo>
                <a:lnTo>
                  <a:pt x="4463845" y="0"/>
                </a:lnTo>
              </a:path>
            </a:pathLst>
          </a:custGeom>
          <a:noFill/>
          <a:ln w="146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E83849D1-76F8-4A2A-BCD7-B46B1B5E23D5}"/>
              </a:ext>
            </a:extLst>
          </p:cNvPr>
          <p:cNvSpPr txBox="1">
            <a:spLocks/>
          </p:cNvSpPr>
          <p:nvPr/>
        </p:nvSpPr>
        <p:spPr>
          <a:xfrm rot="18398817">
            <a:off x="5002766" y="3351238"/>
            <a:ext cx="820000" cy="2061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木介街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58B66F2A-9A56-4247-8A79-5E140C16BAE4}"/>
              </a:ext>
            </a:extLst>
          </p:cNvPr>
          <p:cNvSpPr/>
          <p:nvPr/>
        </p:nvSpPr>
        <p:spPr>
          <a:xfrm>
            <a:off x="4084985" y="957962"/>
            <a:ext cx="2113935" cy="2074607"/>
          </a:xfrm>
          <a:custGeom>
            <a:avLst/>
            <a:gdLst>
              <a:gd name="connsiteX0" fmla="*/ 0 w 2113935"/>
              <a:gd name="connsiteY0" fmla="*/ 589936 h 2074607"/>
              <a:gd name="connsiteX1" fmla="*/ 294968 w 2113935"/>
              <a:gd name="connsiteY1" fmla="*/ 0 h 2074607"/>
              <a:gd name="connsiteX2" fmla="*/ 2113935 w 2113935"/>
              <a:gd name="connsiteY2" fmla="*/ 1288026 h 2074607"/>
              <a:gd name="connsiteX3" fmla="*/ 1484671 w 2113935"/>
              <a:gd name="connsiteY3" fmla="*/ 2074607 h 2074607"/>
              <a:gd name="connsiteX4" fmla="*/ 1052051 w 2113935"/>
              <a:gd name="connsiteY4" fmla="*/ 1730478 h 2074607"/>
              <a:gd name="connsiteX5" fmla="*/ 1140542 w 2113935"/>
              <a:gd name="connsiteY5" fmla="*/ 1445342 h 2074607"/>
              <a:gd name="connsiteX6" fmla="*/ 501445 w 2113935"/>
              <a:gd name="connsiteY6" fmla="*/ 943897 h 2074607"/>
              <a:gd name="connsiteX7" fmla="*/ 580103 w 2113935"/>
              <a:gd name="connsiteY7" fmla="*/ 825910 h 2074607"/>
              <a:gd name="connsiteX8" fmla="*/ 0 w 2113935"/>
              <a:gd name="connsiteY8" fmla="*/ 589936 h 207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935" h="2074607">
                <a:moveTo>
                  <a:pt x="0" y="589936"/>
                </a:moveTo>
                <a:lnTo>
                  <a:pt x="294968" y="0"/>
                </a:lnTo>
                <a:lnTo>
                  <a:pt x="2113935" y="1288026"/>
                </a:lnTo>
                <a:lnTo>
                  <a:pt x="1484671" y="2074607"/>
                </a:lnTo>
                <a:lnTo>
                  <a:pt x="1052051" y="1730478"/>
                </a:lnTo>
                <a:lnTo>
                  <a:pt x="1140542" y="1445342"/>
                </a:lnTo>
                <a:lnTo>
                  <a:pt x="501445" y="943897"/>
                </a:lnTo>
                <a:lnTo>
                  <a:pt x="580103" y="825910"/>
                </a:lnTo>
                <a:lnTo>
                  <a:pt x="0" y="589936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1">
            <a:extLst>
              <a:ext uri="{FF2B5EF4-FFF2-40B4-BE49-F238E27FC236}">
                <a16:creationId xmlns:a16="http://schemas.microsoft.com/office/drawing/2014/main" id="{F6AB1D3B-A7D0-462C-854E-522127FA5514}"/>
              </a:ext>
            </a:extLst>
          </p:cNvPr>
          <p:cNvSpPr txBox="1">
            <a:spLocks/>
          </p:cNvSpPr>
          <p:nvPr/>
        </p:nvSpPr>
        <p:spPr>
          <a:xfrm>
            <a:off x="6685943" y="4255805"/>
            <a:ext cx="1543657" cy="35552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省二实验中学</a:t>
            </a:r>
          </a:p>
        </p:txBody>
      </p:sp>
      <p:sp>
        <p:nvSpPr>
          <p:cNvPr id="28" name="文本占位符 1">
            <a:extLst>
              <a:ext uri="{FF2B5EF4-FFF2-40B4-BE49-F238E27FC236}">
                <a16:creationId xmlns:a16="http://schemas.microsoft.com/office/drawing/2014/main" id="{4C804734-1A3A-4AE7-88AF-21D929126A17}"/>
              </a:ext>
            </a:extLst>
          </p:cNvPr>
          <p:cNvSpPr txBox="1">
            <a:spLocks/>
          </p:cNvSpPr>
          <p:nvPr/>
        </p:nvSpPr>
        <p:spPr>
          <a:xfrm>
            <a:off x="3954047" y="2523573"/>
            <a:ext cx="1055202" cy="33935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latin typeface="黑体" panose="02010609060101010101" pitchFamily="49" charset="-122"/>
                <a:ea typeface="黑体" panose="02010609060101010101" pitchFamily="49" charset="-122"/>
              </a:rPr>
              <a:t>省二实验中学二校区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53AA451D-EC8D-4E44-B8C0-8AE932382AD7}"/>
              </a:ext>
            </a:extLst>
          </p:cNvPr>
          <p:cNvSpPr/>
          <p:nvPr/>
        </p:nvSpPr>
        <p:spPr>
          <a:xfrm>
            <a:off x="4621161" y="953729"/>
            <a:ext cx="1809136" cy="1288026"/>
          </a:xfrm>
          <a:custGeom>
            <a:avLst/>
            <a:gdLst>
              <a:gd name="connsiteX0" fmla="*/ 0 w 1809136"/>
              <a:gd name="connsiteY0" fmla="*/ 0 h 1288026"/>
              <a:gd name="connsiteX1" fmla="*/ 1809136 w 1809136"/>
              <a:gd name="connsiteY1" fmla="*/ 1288026 h 128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136" h="1288026">
                <a:moveTo>
                  <a:pt x="0" y="0"/>
                </a:moveTo>
                <a:lnTo>
                  <a:pt x="1809136" y="1288026"/>
                </a:lnTo>
              </a:path>
            </a:pathLst>
          </a:cu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占位符 1">
            <a:extLst>
              <a:ext uri="{FF2B5EF4-FFF2-40B4-BE49-F238E27FC236}">
                <a16:creationId xmlns:a16="http://schemas.microsoft.com/office/drawing/2014/main" id="{25B3218D-7584-4E0F-9AAA-63CB18D18C59}"/>
              </a:ext>
            </a:extLst>
          </p:cNvPr>
          <p:cNvSpPr txBox="1">
            <a:spLocks/>
          </p:cNvSpPr>
          <p:nvPr/>
        </p:nvSpPr>
        <p:spPr>
          <a:xfrm rot="18572740">
            <a:off x="5333600" y="1064594"/>
            <a:ext cx="158331" cy="89806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北京街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E8ABBC4B-E733-478F-8727-FCC30137EAD6}"/>
              </a:ext>
            </a:extLst>
          </p:cNvPr>
          <p:cNvSpPr/>
          <p:nvPr/>
        </p:nvSpPr>
        <p:spPr>
          <a:xfrm>
            <a:off x="1887794" y="953729"/>
            <a:ext cx="2281083" cy="5211097"/>
          </a:xfrm>
          <a:custGeom>
            <a:avLst/>
            <a:gdLst>
              <a:gd name="connsiteX0" fmla="*/ 0 w 2281083"/>
              <a:gd name="connsiteY0" fmla="*/ 5211097 h 5211097"/>
              <a:gd name="connsiteX1" fmla="*/ 540774 w 2281083"/>
              <a:gd name="connsiteY1" fmla="*/ 4493342 h 5211097"/>
              <a:gd name="connsiteX2" fmla="*/ 1415845 w 2281083"/>
              <a:gd name="connsiteY2" fmla="*/ 2172929 h 5211097"/>
              <a:gd name="connsiteX3" fmla="*/ 2281083 w 2281083"/>
              <a:gd name="connsiteY3" fmla="*/ 0 h 521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083" h="5211097">
                <a:moveTo>
                  <a:pt x="0" y="5211097"/>
                </a:moveTo>
                <a:lnTo>
                  <a:pt x="540774" y="4493342"/>
                </a:lnTo>
                <a:lnTo>
                  <a:pt x="1415845" y="2172929"/>
                </a:lnTo>
                <a:lnTo>
                  <a:pt x="2281083" y="0"/>
                </a:lnTo>
              </a:path>
            </a:pathLst>
          </a:cu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占位符 1">
            <a:extLst>
              <a:ext uri="{FF2B5EF4-FFF2-40B4-BE49-F238E27FC236}">
                <a16:creationId xmlns:a16="http://schemas.microsoft.com/office/drawing/2014/main" id="{C409DED0-6EFB-43DA-9427-921157693019}"/>
              </a:ext>
            </a:extLst>
          </p:cNvPr>
          <p:cNvSpPr txBox="1">
            <a:spLocks/>
          </p:cNvSpPr>
          <p:nvPr/>
        </p:nvSpPr>
        <p:spPr>
          <a:xfrm rot="17380929">
            <a:off x="3173826" y="2320706"/>
            <a:ext cx="820000" cy="2061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繁荣街</a:t>
            </a:r>
          </a:p>
        </p:txBody>
      </p:sp>
    </p:spTree>
    <p:extLst>
      <p:ext uri="{BB962C8B-B14F-4D97-AF65-F5344CB8AC3E}">
        <p14:creationId xmlns:p14="http://schemas.microsoft.com/office/powerpoint/2010/main" val="314173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745293-E3E4-4842-B851-DF33E92EA80B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三、</a:t>
            </a:r>
            <a:r>
              <a:rPr lang="en-US" altLang="zh-CN" dirty="0"/>
              <a:t> </a:t>
            </a:r>
            <a:r>
              <a:rPr lang="zh-CN" altLang="en-US" dirty="0"/>
              <a:t>项目手续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A2E48B9-99B4-48CE-812A-496D92C1207E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5D64FE-75F2-4850-88B8-6DE20A1E3A5A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41F727C8-EFD9-4737-BD92-B44A7DCF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2257"/>
            <a:ext cx="12192000" cy="438677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622A625-128B-4297-80A0-2C2042EC26C3}"/>
              </a:ext>
            </a:extLst>
          </p:cNvPr>
          <p:cNvSpPr txBox="1"/>
          <p:nvPr/>
        </p:nvSpPr>
        <p:spPr>
          <a:xfrm>
            <a:off x="398375" y="1066202"/>
            <a:ext cx="10157735" cy="4358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2016</a:t>
            </a:r>
            <a:r>
              <a:rPr lang="zh-CN" altLang="en-US" sz="1800" dirty="0"/>
              <a:t>年调整用地属性为二类居住用地兼容商业用地，</a:t>
            </a:r>
            <a:r>
              <a:rPr lang="en-US" altLang="zh-CN" sz="1800" dirty="0"/>
              <a:t>2017</a:t>
            </a:r>
            <a:r>
              <a:rPr lang="zh-CN" altLang="en-US" sz="1800" dirty="0"/>
              <a:t>年批复。</a:t>
            </a:r>
            <a:endParaRPr lang="en-US" altLang="zh-CN" sz="1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96EA74-2952-4D98-BC30-F7FE84333997}"/>
              </a:ext>
            </a:extLst>
          </p:cNvPr>
          <p:cNvSpPr/>
          <p:nvPr/>
        </p:nvSpPr>
        <p:spPr>
          <a:xfrm>
            <a:off x="9363919" y="2523281"/>
            <a:ext cx="2700262" cy="10473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745293-E3E4-4842-B851-DF33E92EA80B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三、</a:t>
            </a:r>
            <a:r>
              <a:rPr lang="en-US" altLang="zh-CN" dirty="0"/>
              <a:t> </a:t>
            </a:r>
            <a:r>
              <a:rPr lang="zh-CN" altLang="en-US" dirty="0"/>
              <a:t>项目手续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A2E48B9-99B4-48CE-812A-496D92C1207E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5D64FE-75F2-4850-88B8-6DE20A1E3A5A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13CEA53-AC90-4696-BE4F-65B306F4C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964" y="780254"/>
            <a:ext cx="8481196" cy="58156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40D7892-6C1C-42A1-B942-51555B4B425F}"/>
              </a:ext>
            </a:extLst>
          </p:cNvPr>
          <p:cNvSpPr txBox="1"/>
          <p:nvPr/>
        </p:nvSpPr>
        <p:spPr>
          <a:xfrm>
            <a:off x="398375" y="1066202"/>
            <a:ext cx="2100985" cy="432919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2017</a:t>
            </a:r>
            <a:r>
              <a:rPr lang="zh-CN" altLang="en-US" sz="1800" dirty="0"/>
              <a:t>年批复的详细规划，占地</a:t>
            </a:r>
            <a:r>
              <a:rPr lang="en-US" altLang="zh-CN" sz="1800" dirty="0"/>
              <a:t>4320.23</a:t>
            </a:r>
            <a:r>
              <a:rPr lang="zh-CN" altLang="en-US" sz="1800" dirty="0"/>
              <a:t>㎡，容积率</a:t>
            </a:r>
            <a:r>
              <a:rPr lang="en-US" altLang="zh-CN" sz="1800" dirty="0"/>
              <a:t>2.36</a:t>
            </a:r>
            <a:r>
              <a:rPr lang="zh-CN" altLang="en-US" sz="1800" dirty="0"/>
              <a:t>，计容建面</a:t>
            </a:r>
            <a:r>
              <a:rPr lang="en-US" altLang="zh-CN" sz="1800" dirty="0"/>
              <a:t>10196.23</a:t>
            </a:r>
            <a:r>
              <a:rPr lang="zh-CN" altLang="en-US" sz="1800" dirty="0"/>
              <a:t>㎡。</a:t>
            </a:r>
            <a:endParaRPr lang="en-US" altLang="zh-CN" sz="1800" dirty="0"/>
          </a:p>
          <a:p>
            <a:r>
              <a:rPr lang="zh-CN" altLang="en-US" sz="1800" dirty="0"/>
              <a:t>其中住宅</a:t>
            </a:r>
            <a:r>
              <a:rPr lang="en-US" altLang="zh-CN" sz="1800" dirty="0"/>
              <a:t>4774.17</a:t>
            </a:r>
            <a:r>
              <a:rPr lang="zh-CN" altLang="en-US" sz="1800" dirty="0"/>
              <a:t>㎡；公建</a:t>
            </a:r>
            <a:r>
              <a:rPr lang="en-US" altLang="zh-CN" sz="1800" dirty="0"/>
              <a:t>5422.15</a:t>
            </a:r>
            <a:r>
              <a:rPr lang="zh-CN" altLang="en-US" sz="1800" dirty="0"/>
              <a:t>㎡；</a:t>
            </a:r>
            <a:endParaRPr lang="en-US" altLang="zh-CN" sz="1800" dirty="0"/>
          </a:p>
          <a:p>
            <a:r>
              <a:rPr lang="zh-CN" altLang="en-US" sz="1800" dirty="0"/>
              <a:t>地下</a:t>
            </a:r>
            <a:r>
              <a:rPr lang="en-US" altLang="zh-CN" sz="1800" dirty="0"/>
              <a:t>6061</a:t>
            </a:r>
            <a:r>
              <a:rPr lang="zh-CN" altLang="en-US" sz="1800" dirty="0"/>
              <a:t>㎡，停车位</a:t>
            </a:r>
            <a:r>
              <a:rPr lang="en-US" altLang="zh-CN" sz="1800" dirty="0"/>
              <a:t>38</a:t>
            </a:r>
            <a:r>
              <a:rPr lang="zh-CN" altLang="en-US" sz="1800" dirty="0"/>
              <a:t>个。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3417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745293-E3E4-4842-B851-DF33E92EA80B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三、</a:t>
            </a:r>
            <a:r>
              <a:rPr lang="en-US" altLang="zh-CN" dirty="0"/>
              <a:t> </a:t>
            </a:r>
            <a:r>
              <a:rPr lang="zh-CN" altLang="en-US" dirty="0"/>
              <a:t>项目手续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A2E48B9-99B4-48CE-812A-496D92C1207E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5D64FE-75F2-4850-88B8-6DE20A1E3A5A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AA89798D-E7E9-47BF-942A-6AB9DB920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243" y="626196"/>
            <a:ext cx="4368020" cy="61344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FE2181-9A5F-4F65-B822-9F8375DE5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47" y="626196"/>
            <a:ext cx="4368019" cy="597048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EA338A-A5A1-45F1-8BD8-25987E87DDF2}"/>
              </a:ext>
            </a:extLst>
          </p:cNvPr>
          <p:cNvSpPr txBox="1"/>
          <p:nvPr/>
        </p:nvSpPr>
        <p:spPr>
          <a:xfrm>
            <a:off x="216608" y="848902"/>
            <a:ext cx="2345893" cy="55756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1</a:t>
            </a:r>
            <a:r>
              <a:rPr lang="zh-CN" altLang="en-US" sz="1800" dirty="0"/>
              <a:t>、本项目为棚改项目，棚改手续（待核实）</a:t>
            </a:r>
            <a:endParaRPr lang="en-US" altLang="zh-CN" sz="1800" dirty="0"/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、本项目采取挂牌出让，初步挂牌金额为</a:t>
            </a:r>
            <a:r>
              <a:rPr lang="en-US" altLang="zh-CN" sz="1800" dirty="0"/>
              <a:t>5000-6000</a:t>
            </a:r>
            <a:r>
              <a:rPr lang="zh-CN" altLang="en-US" sz="1800" dirty="0"/>
              <a:t>万元，土地出让金</a:t>
            </a:r>
            <a:r>
              <a:rPr lang="en-US" altLang="zh-CN" sz="1800" dirty="0"/>
              <a:t>88.2%</a:t>
            </a:r>
            <a:r>
              <a:rPr lang="zh-CN" altLang="en-US" sz="1800" dirty="0"/>
              <a:t>返还给棚改主体。（待核实）</a:t>
            </a:r>
            <a:endParaRPr lang="en-US" altLang="zh-CN" sz="1800" dirty="0"/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、当前项目基本达成拆迁协议意向，预计差额</a:t>
            </a:r>
            <a:r>
              <a:rPr lang="en-US" altLang="zh-CN" sz="1800" dirty="0"/>
              <a:t>700</a:t>
            </a:r>
            <a:r>
              <a:rPr lang="zh-CN" altLang="en-US" sz="1800" dirty="0"/>
              <a:t>万元支付后，可拆除、净地。（需要考虑部分风险）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92829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745293-E3E4-4842-B851-DF33E92EA80B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四、</a:t>
            </a:r>
            <a:r>
              <a:rPr lang="en-US" altLang="zh-CN" dirty="0"/>
              <a:t> </a:t>
            </a:r>
            <a:r>
              <a:rPr lang="zh-CN" altLang="en-US" dirty="0"/>
              <a:t>项目方案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A2E48B9-99B4-48CE-812A-496D92C1207E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5D64FE-75F2-4850-88B8-6DE20A1E3A5A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282C1CF-1F0F-4178-988A-86AFC602E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970822"/>
            <a:ext cx="4526282" cy="55460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8C72F0-DFA9-4573-962F-5F8CF0A3E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681" y="970822"/>
            <a:ext cx="4146101" cy="55460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6B1CF3D-A210-4AE4-87A9-1D0259DE31EA}"/>
              </a:ext>
            </a:extLst>
          </p:cNvPr>
          <p:cNvSpPr txBox="1"/>
          <p:nvPr/>
        </p:nvSpPr>
        <p:spPr>
          <a:xfrm>
            <a:off x="225651" y="626196"/>
            <a:ext cx="2852829" cy="59142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1</a:t>
            </a:r>
            <a:r>
              <a:rPr lang="zh-CN" altLang="en-US" sz="1800" dirty="0"/>
              <a:t>、占地</a:t>
            </a:r>
            <a:r>
              <a:rPr lang="en-US" altLang="zh-CN" sz="1800" dirty="0"/>
              <a:t>4320.23</a:t>
            </a:r>
            <a:r>
              <a:rPr lang="zh-CN" altLang="en-US" sz="1800" dirty="0"/>
              <a:t>㎡，容积率</a:t>
            </a:r>
            <a:r>
              <a:rPr lang="en-US" altLang="zh-CN" sz="1800" dirty="0"/>
              <a:t>2.42</a:t>
            </a:r>
            <a:r>
              <a:rPr lang="zh-CN" altLang="en-US" sz="1800" dirty="0"/>
              <a:t>，计容建面</a:t>
            </a:r>
            <a:r>
              <a:rPr lang="en-US" altLang="zh-CN" sz="1800" dirty="0"/>
              <a:t>10524.66</a:t>
            </a:r>
            <a:r>
              <a:rPr lang="zh-CN" altLang="en-US" sz="1800" dirty="0"/>
              <a:t>㎡；其中住宅</a:t>
            </a:r>
            <a:r>
              <a:rPr lang="en-US" altLang="zh-CN" sz="1800" dirty="0"/>
              <a:t>5F 8965.08</a:t>
            </a:r>
            <a:r>
              <a:rPr lang="zh-CN" altLang="en-US" sz="1800" dirty="0"/>
              <a:t>㎡，商服一层</a:t>
            </a:r>
            <a:r>
              <a:rPr lang="en-US" altLang="zh-CN" sz="1800" dirty="0"/>
              <a:t>1559.58</a:t>
            </a:r>
            <a:r>
              <a:rPr lang="zh-CN" altLang="en-US" sz="1800" dirty="0"/>
              <a:t>㎡，地下</a:t>
            </a:r>
            <a:r>
              <a:rPr lang="en-US" altLang="zh-CN" sz="1800" dirty="0"/>
              <a:t>6061.52</a:t>
            </a:r>
            <a:r>
              <a:rPr lang="zh-CN" altLang="en-US" sz="1800" dirty="0"/>
              <a:t>㎡（包含设备用房</a:t>
            </a:r>
            <a:r>
              <a:rPr lang="en-US" altLang="zh-CN" sz="1800" dirty="0"/>
              <a:t>1159.22</a:t>
            </a:r>
            <a:r>
              <a:rPr lang="zh-CN" altLang="en-US" sz="1800" dirty="0"/>
              <a:t>㎡，库房</a:t>
            </a:r>
            <a:r>
              <a:rPr lang="en-US" altLang="zh-CN" sz="1800" dirty="0"/>
              <a:t>3371.33</a:t>
            </a:r>
            <a:r>
              <a:rPr lang="zh-CN" altLang="en-US" sz="1800" dirty="0"/>
              <a:t>㎡，停车</a:t>
            </a:r>
            <a:r>
              <a:rPr lang="en-US" altLang="zh-CN" sz="1800" dirty="0"/>
              <a:t>1530.97</a:t>
            </a:r>
            <a:r>
              <a:rPr lang="zh-CN" altLang="en-US" sz="1800" dirty="0"/>
              <a:t>㎡）。此方案与详规不符，待核实。</a:t>
            </a:r>
            <a:endParaRPr lang="en-US" altLang="zh-CN" sz="1800" dirty="0"/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、其中地下两层，车位可与省二实验学校公用，通过教育局将该项目划为复华小学学区。（已沟通待核实，预计支付</a:t>
            </a:r>
            <a:r>
              <a:rPr lang="en-US" altLang="zh-CN" sz="1800" dirty="0"/>
              <a:t>500</a:t>
            </a:r>
            <a:r>
              <a:rPr lang="zh-CN" altLang="en-US" sz="1800" dirty="0"/>
              <a:t>万元）。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2793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C745293-E3E4-4842-B851-DF33E92EA80B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五、</a:t>
            </a:r>
            <a:r>
              <a:rPr lang="en-US" altLang="zh-CN" dirty="0"/>
              <a:t> </a:t>
            </a:r>
            <a:r>
              <a:rPr lang="zh-CN" altLang="en-US" dirty="0"/>
              <a:t>项目学区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A2E48B9-99B4-48CE-812A-496D92C1207E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B5D64FE-75F2-4850-88B8-6DE20A1E3A5A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FCF6365-B63B-4FE0-8D99-E2885CB5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80" y="731079"/>
            <a:ext cx="10166237" cy="5964362"/>
          </a:xfrm>
          <a:prstGeom prst="rect">
            <a:avLst/>
          </a:prstGeom>
        </p:spPr>
      </p:pic>
      <p:pic>
        <p:nvPicPr>
          <p:cNvPr id="7" name="Picture 19" descr="9">
            <a:extLst>
              <a:ext uri="{FF2B5EF4-FFF2-40B4-BE49-F238E27FC236}">
                <a16:creationId xmlns:a16="http://schemas.microsoft.com/office/drawing/2014/main" id="{19CEDEB4-5523-4867-B21F-31443BC360B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222" y="1148833"/>
            <a:ext cx="214657" cy="2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DBD6B8C-8C85-4DAC-9402-A182A94B989D}"/>
              </a:ext>
            </a:extLst>
          </p:cNvPr>
          <p:cNvSpPr/>
          <p:nvPr/>
        </p:nvSpPr>
        <p:spPr>
          <a:xfrm>
            <a:off x="1828800" y="812800"/>
            <a:ext cx="4785360" cy="5425440"/>
          </a:xfrm>
          <a:custGeom>
            <a:avLst/>
            <a:gdLst>
              <a:gd name="connsiteX0" fmla="*/ 4785360 w 4785360"/>
              <a:gd name="connsiteY0" fmla="*/ 2204720 h 5425440"/>
              <a:gd name="connsiteX1" fmla="*/ 4013200 w 4785360"/>
              <a:gd name="connsiteY1" fmla="*/ 3169920 h 5425440"/>
              <a:gd name="connsiteX2" fmla="*/ 3606800 w 4785360"/>
              <a:gd name="connsiteY2" fmla="*/ 3667760 h 5425440"/>
              <a:gd name="connsiteX3" fmla="*/ 3454400 w 4785360"/>
              <a:gd name="connsiteY3" fmla="*/ 4216400 h 5425440"/>
              <a:gd name="connsiteX4" fmla="*/ 3505200 w 4785360"/>
              <a:gd name="connsiteY4" fmla="*/ 4754880 h 5425440"/>
              <a:gd name="connsiteX5" fmla="*/ 3129280 w 4785360"/>
              <a:gd name="connsiteY5" fmla="*/ 5313680 h 5425440"/>
              <a:gd name="connsiteX6" fmla="*/ 3037840 w 4785360"/>
              <a:gd name="connsiteY6" fmla="*/ 5425440 h 5425440"/>
              <a:gd name="connsiteX7" fmla="*/ 0 w 4785360"/>
              <a:gd name="connsiteY7" fmla="*/ 2783840 h 5425440"/>
              <a:gd name="connsiteX8" fmla="*/ 2225040 w 4785360"/>
              <a:gd name="connsiteY8" fmla="*/ 0 h 5425440"/>
              <a:gd name="connsiteX9" fmla="*/ 4785360 w 4785360"/>
              <a:gd name="connsiteY9" fmla="*/ 2204720 h 54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5360" h="5425440">
                <a:moveTo>
                  <a:pt x="4785360" y="2204720"/>
                </a:moveTo>
                <a:lnTo>
                  <a:pt x="4013200" y="3169920"/>
                </a:lnTo>
                <a:lnTo>
                  <a:pt x="3606800" y="3667760"/>
                </a:lnTo>
                <a:lnTo>
                  <a:pt x="3454400" y="4216400"/>
                </a:lnTo>
                <a:lnTo>
                  <a:pt x="3505200" y="4754880"/>
                </a:lnTo>
                <a:lnTo>
                  <a:pt x="3129280" y="5313680"/>
                </a:lnTo>
                <a:lnTo>
                  <a:pt x="3037840" y="5425440"/>
                </a:lnTo>
                <a:lnTo>
                  <a:pt x="0" y="2783840"/>
                </a:lnTo>
                <a:lnTo>
                  <a:pt x="2225040" y="0"/>
                </a:lnTo>
                <a:lnTo>
                  <a:pt x="4785360" y="2204720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AA4F72-6577-484E-9474-DA5F98597373}"/>
              </a:ext>
            </a:extLst>
          </p:cNvPr>
          <p:cNvSpPr/>
          <p:nvPr/>
        </p:nvSpPr>
        <p:spPr>
          <a:xfrm rot="18537271">
            <a:off x="4413194" y="3093785"/>
            <a:ext cx="782320" cy="474123"/>
          </a:xfrm>
          <a:prstGeom prst="rect">
            <a:avLst/>
          </a:prstGeom>
          <a:solidFill>
            <a:srgbClr val="FF66FF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D883FAB-3835-4D5D-9279-212C81F29E6B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5050278" y="1253054"/>
            <a:ext cx="2959944" cy="177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">
            <a:extLst>
              <a:ext uri="{FF2B5EF4-FFF2-40B4-BE49-F238E27FC236}">
                <a16:creationId xmlns:a16="http://schemas.microsoft.com/office/drawing/2014/main" id="{F4266180-64C0-40FC-B1E0-9BFD78F1B067}"/>
              </a:ext>
            </a:extLst>
          </p:cNvPr>
          <p:cNvSpPr txBox="1">
            <a:spLocks/>
          </p:cNvSpPr>
          <p:nvPr/>
        </p:nvSpPr>
        <p:spPr>
          <a:xfrm>
            <a:off x="7543530" y="801790"/>
            <a:ext cx="1148039" cy="35552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项目位置</a:t>
            </a:r>
          </a:p>
        </p:txBody>
      </p:sp>
      <p:sp>
        <p:nvSpPr>
          <p:cNvPr id="19" name="文本占位符 1">
            <a:extLst>
              <a:ext uri="{FF2B5EF4-FFF2-40B4-BE49-F238E27FC236}">
                <a16:creationId xmlns:a16="http://schemas.microsoft.com/office/drawing/2014/main" id="{A7231BDE-4876-431A-81EB-5D3B800A05C5}"/>
              </a:ext>
            </a:extLst>
          </p:cNvPr>
          <p:cNvSpPr txBox="1">
            <a:spLocks/>
          </p:cNvSpPr>
          <p:nvPr/>
        </p:nvSpPr>
        <p:spPr>
          <a:xfrm rot="18449575">
            <a:off x="4155640" y="3193115"/>
            <a:ext cx="1148039" cy="355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复华小学</a:t>
            </a:r>
          </a:p>
        </p:txBody>
      </p:sp>
      <p:sp>
        <p:nvSpPr>
          <p:cNvPr id="20" name="文本占位符 1">
            <a:extLst>
              <a:ext uri="{FF2B5EF4-FFF2-40B4-BE49-F238E27FC236}">
                <a16:creationId xmlns:a16="http://schemas.microsoft.com/office/drawing/2014/main" id="{E779E9BB-FA2E-4E75-B4D4-F6613FE3CCAA}"/>
              </a:ext>
            </a:extLst>
          </p:cNvPr>
          <p:cNvSpPr txBox="1">
            <a:spLocks/>
          </p:cNvSpPr>
          <p:nvPr/>
        </p:nvSpPr>
        <p:spPr>
          <a:xfrm rot="18449575">
            <a:off x="3104248" y="1755655"/>
            <a:ext cx="1148039" cy="355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学区范围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869925E-56C3-4DCC-9FEC-DC5E8147A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735" y="5893136"/>
            <a:ext cx="5835982" cy="785358"/>
          </a:xfrm>
          <a:prstGeom prst="rect">
            <a:avLst/>
          </a:prstGeom>
        </p:spPr>
      </p:pic>
      <p:sp>
        <p:nvSpPr>
          <p:cNvPr id="23" name="文本占位符 1">
            <a:extLst>
              <a:ext uri="{FF2B5EF4-FFF2-40B4-BE49-F238E27FC236}">
                <a16:creationId xmlns:a16="http://schemas.microsoft.com/office/drawing/2014/main" id="{5B37FF19-EA3B-4AD2-997E-1539C2D18161}"/>
              </a:ext>
            </a:extLst>
          </p:cNvPr>
          <p:cNvSpPr txBox="1">
            <a:spLocks/>
          </p:cNvSpPr>
          <p:nvPr/>
        </p:nvSpPr>
        <p:spPr>
          <a:xfrm>
            <a:off x="1293367" y="5883312"/>
            <a:ext cx="1922555" cy="355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>
              <a:defRPr sz="12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哈尔滨工业大学</a:t>
            </a:r>
          </a:p>
        </p:txBody>
      </p:sp>
    </p:spTree>
    <p:extLst>
      <p:ext uri="{BB962C8B-B14F-4D97-AF65-F5344CB8AC3E}">
        <p14:creationId xmlns:p14="http://schemas.microsoft.com/office/powerpoint/2010/main" val="229489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1AEBF8-505D-4F75-A254-33FE6E87235F}"/>
              </a:ext>
            </a:extLst>
          </p:cNvPr>
          <p:cNvSpPr txBox="1">
            <a:spLocks/>
          </p:cNvSpPr>
          <p:nvPr/>
        </p:nvSpPr>
        <p:spPr>
          <a:xfrm>
            <a:off x="176981" y="97289"/>
            <a:ext cx="24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五、项目开发主体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5DE94A3-5CF2-4E0D-8CA8-A92563AE995D}"/>
              </a:ext>
            </a:extLst>
          </p:cNvPr>
          <p:cNvCxnSpPr>
            <a:cxnSpLocks/>
          </p:cNvCxnSpPr>
          <p:nvPr/>
        </p:nvCxnSpPr>
        <p:spPr>
          <a:xfrm>
            <a:off x="1395843" y="561797"/>
            <a:ext cx="1066833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0898D7-01C4-42FB-8333-B2F42C956E52}"/>
              </a:ext>
            </a:extLst>
          </p:cNvPr>
          <p:cNvCxnSpPr>
            <a:cxnSpLocks/>
          </p:cNvCxnSpPr>
          <p:nvPr/>
        </p:nvCxnSpPr>
        <p:spPr>
          <a:xfrm>
            <a:off x="167149" y="561797"/>
            <a:ext cx="1887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956327CA-5005-4D62-B973-5113EBF01637}"/>
              </a:ext>
            </a:extLst>
          </p:cNvPr>
          <p:cNvSpPr txBox="1"/>
          <p:nvPr/>
        </p:nvSpPr>
        <p:spPr>
          <a:xfrm>
            <a:off x="506689" y="962447"/>
            <a:ext cx="11178622" cy="24055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Aft>
                <a:spcPts val="60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开发主体为：哈尔滨亚洲房地产开发有限公司</a:t>
            </a:r>
            <a:endParaRPr lang="en-US" altLang="zh-CN" dirty="0"/>
          </a:p>
          <a:p>
            <a:r>
              <a:rPr lang="zh-CN" altLang="en-US" dirty="0"/>
              <a:t>成立于</a:t>
            </a:r>
            <a:r>
              <a:rPr lang="en-US" altLang="zh-CN" dirty="0"/>
              <a:t>1993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月，注册资本</a:t>
            </a:r>
            <a:r>
              <a:rPr lang="en-US" altLang="zh-CN" dirty="0"/>
              <a:t>2000</a:t>
            </a:r>
            <a:r>
              <a:rPr lang="zh-CN" altLang="en-US" dirty="0"/>
              <a:t>万元，法定代表人 王景生；</a:t>
            </a:r>
            <a:endParaRPr lang="en-US" altLang="zh-CN" dirty="0"/>
          </a:p>
          <a:p>
            <a:r>
              <a:rPr lang="zh-CN" altLang="en-US" dirty="0"/>
              <a:t>股东：王景生</a:t>
            </a:r>
            <a:r>
              <a:rPr lang="en-US" altLang="zh-CN" dirty="0"/>
              <a:t>70%</a:t>
            </a:r>
            <a:r>
              <a:rPr lang="zh-CN" altLang="en-US" dirty="0"/>
              <a:t>，李九营</a:t>
            </a:r>
            <a:r>
              <a:rPr lang="en-US" altLang="zh-CN" dirty="0"/>
              <a:t>25%</a:t>
            </a:r>
            <a:r>
              <a:rPr lang="zh-CN" altLang="en-US" dirty="0"/>
              <a:t>，王晓明</a:t>
            </a:r>
            <a:r>
              <a:rPr lang="en-US" altLang="zh-CN" dirty="0"/>
              <a:t>5%</a:t>
            </a:r>
            <a:r>
              <a:rPr lang="zh-CN" altLang="en-US" dirty="0"/>
              <a:t>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合作方式：可投资、可合作，具体条件。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003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22418</TotalTime>
  <Words>1581</Words>
  <Application>Microsoft Office PowerPoint</Application>
  <PresentationFormat>宽屏</PresentationFormat>
  <Paragraphs>482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方正兰亭超细黑简体</vt:lpstr>
      <vt:lpstr>仿宋</vt:lpstr>
      <vt:lpstr>黑体</vt:lpstr>
      <vt:lpstr>宋体</vt:lpstr>
      <vt:lpstr>微软雅黑</vt:lpstr>
      <vt:lpstr>造字工房悦黑体验版细体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鑫钢</dc:creator>
  <cp:lastModifiedBy>王 鑫钢</cp:lastModifiedBy>
  <cp:revision>396</cp:revision>
  <cp:lastPrinted>2019-08-30T06:22:25Z</cp:lastPrinted>
  <dcterms:created xsi:type="dcterms:W3CDTF">2019-08-02T06:02:09Z</dcterms:created>
  <dcterms:modified xsi:type="dcterms:W3CDTF">2020-09-28T07:16:02Z</dcterms:modified>
</cp:coreProperties>
</file>