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24"/>
  </p:notesMasterIdLst>
  <p:sldIdLst>
    <p:sldId id="5147" r:id="rId5"/>
    <p:sldId id="5571" r:id="rId6"/>
    <p:sldId id="5569" r:id="rId7"/>
    <p:sldId id="5576" r:id="rId8"/>
    <p:sldId id="5613" r:id="rId9"/>
    <p:sldId id="5633" r:id="rId10"/>
    <p:sldId id="5641" r:id="rId11"/>
    <p:sldId id="5625" r:id="rId12"/>
    <p:sldId id="5628" r:id="rId13"/>
    <p:sldId id="5647" r:id="rId14"/>
    <p:sldId id="5631" r:id="rId15"/>
    <p:sldId id="5651" r:id="rId16"/>
    <p:sldId id="5652" r:id="rId17"/>
    <p:sldId id="5629" r:id="rId18"/>
    <p:sldId id="5639" r:id="rId19"/>
    <p:sldId id="5642" r:id="rId20"/>
    <p:sldId id="5650" r:id="rId21"/>
    <p:sldId id="5634" r:id="rId22"/>
    <p:sldId id="5418" r:id="rId23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3">
          <p15:clr>
            <a:srgbClr val="A4A3A4"/>
          </p15:clr>
        </p15:guide>
        <p15:guide id="2" orient="horz" pos="500">
          <p15:clr>
            <a:srgbClr val="A4A3A4"/>
          </p15:clr>
        </p15:guide>
        <p15:guide id="3" orient="horz" pos="3478">
          <p15:clr>
            <a:srgbClr val="A4A3A4"/>
          </p15:clr>
        </p15:guide>
        <p15:guide id="4" orient="horz" pos="701">
          <p15:clr>
            <a:srgbClr val="A4A3A4"/>
          </p15:clr>
        </p15:guide>
        <p15:guide id="5" orient="horz" pos="2886">
          <p15:clr>
            <a:srgbClr val="A4A3A4"/>
          </p15:clr>
        </p15:guide>
        <p15:guide id="6" orient="horz" pos="980">
          <p15:clr>
            <a:srgbClr val="A4A3A4"/>
          </p15:clr>
        </p15:guide>
        <p15:guide id="7" orient="horz" pos="3700">
          <p15:clr>
            <a:srgbClr val="A4A3A4"/>
          </p15:clr>
        </p15:guide>
        <p15:guide id="8" orient="horz" pos="2931">
          <p15:clr>
            <a:srgbClr val="A4A3A4"/>
          </p15:clr>
        </p15:guide>
        <p15:guide id="9" pos="3840">
          <p15:clr>
            <a:srgbClr val="A4A3A4"/>
          </p15:clr>
        </p15:guide>
        <p15:guide id="10" pos="7287">
          <p15:clr>
            <a:srgbClr val="A4A3A4"/>
          </p15:clr>
        </p15:guide>
        <p15:guide id="11" pos="892">
          <p15:clr>
            <a:srgbClr val="A4A3A4"/>
          </p15:clr>
        </p15:guide>
        <p15:guide id="12" pos="483">
          <p15:clr>
            <a:srgbClr val="A4A3A4"/>
          </p15:clr>
        </p15:guide>
        <p15:guide id="13" pos="7106">
          <p15:clr>
            <a:srgbClr val="A4A3A4"/>
          </p15:clr>
        </p15:guide>
        <p15:guide id="14" pos="5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博达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7EE"/>
    <a:srgbClr val="FBE5D6"/>
    <a:srgbClr val="BFBFBF"/>
    <a:srgbClr val="FFFFFF"/>
    <a:srgbClr val="99CCFF"/>
    <a:srgbClr val="960000"/>
    <a:srgbClr val="CCCCFF"/>
    <a:srgbClr val="9999FF"/>
    <a:srgbClr val="D9D9D9"/>
    <a:srgbClr val="C6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9629" autoAdjust="0"/>
  </p:normalViewPr>
  <p:slideViewPr>
    <p:cSldViewPr>
      <p:cViewPr varScale="1">
        <p:scale>
          <a:sx n="66" d="100"/>
          <a:sy n="66" d="100"/>
        </p:scale>
        <p:origin x="734" y="58"/>
      </p:cViewPr>
      <p:guideLst>
        <p:guide orient="horz" pos="1773"/>
        <p:guide orient="horz" pos="500"/>
        <p:guide orient="horz" pos="3478"/>
        <p:guide orient="horz" pos="701"/>
        <p:guide orient="horz" pos="2886"/>
        <p:guide orient="horz" pos="980"/>
        <p:guide orient="horz" pos="3700"/>
        <p:guide orient="horz" pos="2931"/>
        <p:guide pos="3840"/>
        <p:guide pos="7287"/>
        <p:guide pos="892"/>
        <p:guide pos="483"/>
        <p:guide pos="7106"/>
        <p:guide pos="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170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0903E-5BB4-4494-B290-D1287ACB18AE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3A30-B434-443F-A5F6-905B4A56E5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2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0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2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4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5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3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2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3A30-B434-443F-A5F6-905B4A56E577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70"/>
            <a:ext cx="10363200" cy="147002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8706-5879-4DBE-A95D-5037D1ADF802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DE82-9E51-48BE-8471-DF6274B368FF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2044-5D61-4692-959A-85AF64D93637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71"/>
            <a:ext cx="10363200" cy="1470025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2565" indent="0" algn="ctr">
              <a:buNone/>
              <a:defRPr/>
            </a:lvl7pPr>
            <a:lvl8pPr marL="3199765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8706-5879-4DBE-A95D-5037D1ADF802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7EA9-23C2-4EFC-A92A-9ABE223A75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lIns="91432" tIns="45716" rIns="91432" bIns="45716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E580-10EC-4DC4-AD42-8C1C26524F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F0FF-32CE-46DB-B6A5-AA7F03DB7DF6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3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2860-181A-4F71-BA7B-E782F357D01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6016-0055-4857-BBBB-650903005F8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DFC4-2070-41DA-8CF9-B5D1E242D6E4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3" y="273054"/>
            <a:ext cx="4011084" cy="1162051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D25E-67E0-46D2-BDE5-0D5FC6B323E8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7EA9-23C2-4EFC-A92A-9ABE223A75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  <a:prstGeom prst="rect">
            <a:avLst/>
          </a:prstGeom>
        </p:spPr>
        <p:txBody>
          <a:bodyPr lIns="91432" tIns="45716" rIns="91432" bIns="4571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endParaRPr lang="zh-CN" altLang="en-US" noProof="0">
              <a:sym typeface="Franklin Gothic Book" panose="020B05030201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84"/>
            <a:ext cx="7315200" cy="80486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1AFC-C0F2-49B2-880A-E15024545DBA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DE82-9E51-48BE-8471-DF6274B368FF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2044-5D61-4692-959A-85AF64D93637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70"/>
            <a:ext cx="10363200" cy="1470025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8706-5879-4DBE-A95D-5037D1ADF802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7EA9-23C2-4EFC-A92A-9ABE223A75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E580-10EC-4DC4-AD42-8C1C26524F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F0FF-32CE-46DB-B6A5-AA7F03DB7DF6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3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2860-181A-4F71-BA7B-E782F357D01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6016-0055-4857-BBBB-650903005F8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  <a:prstGeom prst="rect">
            <a:avLst/>
          </a:prstGeom>
        </p:spPr>
        <p:txBody>
          <a:bodyPr lIns="91436" tIns="45718" rIns="91436" bIns="45718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E580-10EC-4DC4-AD42-8C1C26524F63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DFC4-2070-41DA-8CF9-B5D1E242D6E4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3" y="273054"/>
            <a:ext cx="4011084" cy="1162051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D25E-67E0-46D2-BDE5-0D5FC6B323E8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Franklin Gothic Book" panose="020B05030201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80"/>
            <a:ext cx="7315200" cy="8048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1AFC-C0F2-49B2-880A-E15024545DBA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6DE82-9E51-48BE-8471-DF6274B368FF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2044-5D61-4692-959A-85AF64D93637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B74DFC4-2070-41DA-8CF9-B5D1E242D6E4}" type="slidenum">
              <a:rPr lang="zh-CN" altLang="zh-CN" smtClean="0">
                <a:solidFill>
                  <a:srgbClr val="000000"/>
                </a:solidFill>
              </a:rPr>
              <a:t>‹#›</a:t>
            </a:fld>
            <a:endParaRPr lang="zh-CN" altLang="zh-CN" dirty="0">
              <a:solidFill>
                <a:srgbClr val="00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60648"/>
            <a:ext cx="1078591" cy="9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F0FF-32CE-46DB-B6A5-AA7F03DB7DF6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3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72860-181A-4F71-BA7B-E782F357D01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66016-0055-4857-BBBB-650903005F85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4DFC4-2070-41DA-8CF9-B5D1E242D6E4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3" y="273054"/>
            <a:ext cx="4011084" cy="1162051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69"/>
            <a:ext cx="6815667" cy="5853113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CD25E-67E0-46D2-BDE5-0D5FC6B323E8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Franklin Gothic Book" panose="020B05030201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480"/>
            <a:ext cx="7315200" cy="8048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1AFC-C0F2-49B2-880A-E15024545DBA}" type="slidenum">
              <a:rPr lang="zh-CN" altLang="zh-CN">
                <a:solidFill>
                  <a:srgbClr val="000000"/>
                </a:solidFill>
              </a:rPr>
              <a:t>‹#›</a:t>
            </a:fld>
            <a:endParaRPr lang="zh-CN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 descr="logo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 flipH="1" flipV="1">
            <a:off x="7634818" y="260360"/>
            <a:ext cx="3735916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41"/>
          <p:cNvSpPr>
            <a:spLocks noChangeShapeType="1"/>
          </p:cNvSpPr>
          <p:nvPr/>
        </p:nvSpPr>
        <p:spPr bwMode="auto">
          <a:xfrm>
            <a:off x="0" y="6248400"/>
            <a:ext cx="12192000" cy="0"/>
          </a:xfrm>
          <a:prstGeom prst="line">
            <a:avLst/>
          </a:prstGeom>
          <a:noFill/>
          <a:ln w="28575">
            <a:solidFill>
              <a:srgbClr val="000078"/>
            </a:solidFill>
            <a:round/>
          </a:ln>
        </p:spPr>
        <p:txBody>
          <a:bodyPr lIns="91436" tIns="45719" rIns="91436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矩形 4"/>
          <p:cNvSpPr>
            <a:spLocks noChangeArrowheads="1"/>
          </p:cNvSpPr>
          <p:nvPr/>
        </p:nvSpPr>
        <p:spPr bwMode="auto">
          <a:xfrm>
            <a:off x="7620017" y="142880"/>
            <a:ext cx="4095751" cy="6429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6" tIns="45719" rIns="91436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zh-CN" sz="1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1" name="灯片编号占位符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1" y="6286643"/>
            <a:ext cx="762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6" tIns="45718" rIns="91436" bIns="45718" numCol="1" anchor="t" anchorCtr="0" compatLnSpc="1"/>
          <a:lstStyle>
            <a:lvl1pPr>
              <a:buFont typeface="Arial" panose="020B0604020202020204" pitchFamily="34" charset="0"/>
              <a:buNone/>
              <a:defRPr sz="180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CF864E-B52C-4BC4-810A-29D6EC1F8EA1}" type="slidenum">
              <a:rPr lang="zh-CN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‹#›</a:t>
            </a:fld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 descr="logo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 flipH="1" flipV="1">
            <a:off x="7634818" y="260360"/>
            <a:ext cx="3735916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41"/>
          <p:cNvSpPr>
            <a:spLocks noChangeShapeType="1"/>
          </p:cNvSpPr>
          <p:nvPr/>
        </p:nvSpPr>
        <p:spPr bwMode="auto">
          <a:xfrm>
            <a:off x="0" y="6248400"/>
            <a:ext cx="12192000" cy="0"/>
          </a:xfrm>
          <a:prstGeom prst="line">
            <a:avLst/>
          </a:prstGeom>
          <a:noFill/>
          <a:ln w="28575">
            <a:solidFill>
              <a:srgbClr val="000078"/>
            </a:solidFill>
            <a:round/>
          </a:ln>
        </p:spPr>
        <p:txBody>
          <a:bodyPr lIns="91432" tIns="45716" rIns="91432" bIns="45716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矩形 4"/>
          <p:cNvSpPr>
            <a:spLocks noChangeArrowheads="1"/>
          </p:cNvSpPr>
          <p:nvPr/>
        </p:nvSpPr>
        <p:spPr bwMode="auto">
          <a:xfrm>
            <a:off x="7620017" y="142880"/>
            <a:ext cx="4095751" cy="6429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2" tIns="45716" rIns="91432" bIns="45716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zh-CN" sz="1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1" name="灯片编号占位符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1" y="6286647"/>
            <a:ext cx="762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2" tIns="45716" rIns="91432" bIns="45716" numCol="1" anchor="t" anchorCtr="0" compatLnSpc="1"/>
          <a:lstStyle>
            <a:lvl1pPr>
              <a:buFont typeface="Arial" panose="020B0604020202020204" pitchFamily="34" charset="0"/>
              <a:buNone/>
              <a:defRPr sz="1800">
                <a:ea typeface="+mn-ea"/>
              </a:defRPr>
            </a:lvl1pPr>
          </a:lstStyle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CF864E-B52C-4BC4-810A-29D6EC1F8EA1}" type="slidenum">
              <a:rPr lang="zh-CN" altLang="zh-CN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‹#›</a:t>
            </a:fld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6pPr>
      <a:lvl7pPr marL="2971165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7pPr>
      <a:lvl8pPr marL="3428365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8pPr>
      <a:lvl9pPr marL="3885565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 descr="logo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0800000" flipH="1" flipV="1">
            <a:off x="7634818" y="260360"/>
            <a:ext cx="3735916" cy="4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Line 41"/>
          <p:cNvSpPr>
            <a:spLocks noChangeShapeType="1"/>
          </p:cNvSpPr>
          <p:nvPr/>
        </p:nvSpPr>
        <p:spPr bwMode="auto">
          <a:xfrm>
            <a:off x="0" y="6248400"/>
            <a:ext cx="12192000" cy="0"/>
          </a:xfrm>
          <a:prstGeom prst="line">
            <a:avLst/>
          </a:prstGeom>
          <a:noFill/>
          <a:ln w="28575">
            <a:solidFill>
              <a:srgbClr val="000078"/>
            </a:solidFill>
            <a:round/>
          </a:ln>
        </p:spPr>
        <p:txBody>
          <a:bodyPr lIns="91436" tIns="45719" rIns="91436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9" name="矩形 4"/>
          <p:cNvSpPr>
            <a:spLocks noChangeArrowheads="1"/>
          </p:cNvSpPr>
          <p:nvPr/>
        </p:nvSpPr>
        <p:spPr bwMode="auto">
          <a:xfrm>
            <a:off x="7620017" y="142880"/>
            <a:ext cx="4095751" cy="6429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6" tIns="45719" rIns="91436" bIns="4571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zh-CN" sz="18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31" name="灯片编号占位符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1" y="6286643"/>
            <a:ext cx="762000" cy="42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6" tIns="45718" rIns="91436" bIns="45718" numCol="1" anchor="t" anchorCtr="0" compatLnSpc="1"/>
          <a:lstStyle>
            <a:lvl1pPr>
              <a:buFont typeface="Arial" panose="020B0604020202020204" pitchFamily="34" charset="0"/>
              <a:buNone/>
              <a:defRPr sz="1800"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CF864E-B52C-4BC4-810A-29D6EC1F8EA1}" type="slidenum">
              <a:rPr lang="zh-CN" altLang="zh-CN" b="1">
                <a:solidFill>
                  <a:srgbClr val="000000"/>
                </a:solidFill>
                <a:latin typeface="Times New Roman" panose="02020603050405020304" pitchFamily="18" charset="0"/>
              </a:rPr>
              <a:t>‹#›</a:t>
            </a:fld>
            <a:endParaRPr lang="zh-CN" altLang="zh-CN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Franklin Gothic Book" panose="020B050302010202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Franklin Gothic Book" panose="020B0503020102020204" pitchFamily="34" charset="0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 bwMode="auto">
          <a:xfrm>
            <a:off x="0" y="784099"/>
            <a:ext cx="9720000" cy="112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60648"/>
            <a:ext cx="1078591" cy="90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3.wdp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34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2338"/>
          <a:stretch>
            <a:fillRect/>
          </a:stretch>
        </p:blipFill>
        <p:spPr bwMode="auto">
          <a:xfrm>
            <a:off x="551384" y="1208598"/>
            <a:ext cx="7797799" cy="50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112224" y="1860210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泰安国际城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解题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思路汇报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2020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2.1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梳理轻重缓急，确定爆破点和短期目标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1424" y="1350258"/>
            <a:ext cx="2137495" cy="1961293"/>
            <a:chOff x="442677" y="2486337"/>
            <a:chExt cx="2137495" cy="1961293"/>
          </a:xfrm>
        </p:grpSpPr>
        <p:sp>
          <p:nvSpPr>
            <p:cNvPr id="33" name="íṩḷïdé">
              <a:extLst>
                <a:ext uri="{FF2B5EF4-FFF2-40B4-BE49-F238E27FC236}">
                  <a16:creationId xmlns="" xmlns:a16="http://schemas.microsoft.com/office/drawing/2014/main" id="{B486E584-BB31-47B6-B312-E0317E41B898}"/>
                </a:ext>
              </a:extLst>
            </p:cNvPr>
            <p:cNvSpPr/>
            <p:nvPr/>
          </p:nvSpPr>
          <p:spPr>
            <a:xfrm>
              <a:off x="509047" y="3218195"/>
              <a:ext cx="2004759" cy="12294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îṧḷîḋè">
              <a:extLst>
                <a:ext uri="{FF2B5EF4-FFF2-40B4-BE49-F238E27FC236}">
                  <a16:creationId xmlns="" xmlns:a16="http://schemas.microsoft.com/office/drawing/2014/main" id="{88C3174F-902E-41A3-8192-4306260D1CD4}"/>
                </a:ext>
              </a:extLst>
            </p:cNvPr>
            <p:cNvSpPr txBox="1"/>
            <p:nvPr/>
          </p:nvSpPr>
          <p:spPr>
            <a:xfrm>
              <a:off x="520445" y="3521199"/>
              <a:ext cx="2004759" cy="521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 defTabSz="913765">
                <a:buSzPct val="25000"/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全力推进销售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ïṣlíḋê">
              <a:extLst>
                <a:ext uri="{FF2B5EF4-FFF2-40B4-BE49-F238E27FC236}">
                  <a16:creationId xmlns="" xmlns:a16="http://schemas.microsoft.com/office/drawing/2014/main" id="{D2551687-950C-465E-BC34-F07290590E20}"/>
                </a:ext>
              </a:extLst>
            </p:cNvPr>
            <p:cNvSpPr txBox="1"/>
            <p:nvPr/>
          </p:nvSpPr>
          <p:spPr>
            <a:xfrm>
              <a:off x="442677" y="3984583"/>
              <a:ext cx="2137495" cy="4136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销售团队组建是当务之急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ïṣlíḋê">
              <a:extLst>
                <a:ext uri="{FF2B5EF4-FFF2-40B4-BE49-F238E27FC236}">
                  <a16:creationId xmlns="" xmlns:a16="http://schemas.microsoft.com/office/drawing/2014/main" id="{D2551687-950C-465E-BC34-F07290590E20}"/>
                </a:ext>
              </a:extLst>
            </p:cNvPr>
            <p:cNvSpPr txBox="1"/>
            <p:nvPr/>
          </p:nvSpPr>
          <p:spPr>
            <a:xfrm>
              <a:off x="822628" y="2486337"/>
              <a:ext cx="1471217" cy="686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恢复造血机能的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根本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976581" y="1268760"/>
            <a:ext cx="2136080" cy="2047709"/>
            <a:chOff x="5007353" y="2410141"/>
            <a:chExt cx="2136080" cy="2047709"/>
          </a:xfrm>
        </p:grpSpPr>
        <p:sp>
          <p:nvSpPr>
            <p:cNvPr id="91" name="ïšḻídé">
              <a:extLst>
                <a:ext uri="{FF2B5EF4-FFF2-40B4-BE49-F238E27FC236}">
                  <a16:creationId xmlns="" xmlns:a16="http://schemas.microsoft.com/office/drawing/2014/main" id="{E2305CE7-5902-4309-9DCB-9602F26B4064}"/>
                </a:ext>
              </a:extLst>
            </p:cNvPr>
            <p:cNvSpPr/>
            <p:nvPr/>
          </p:nvSpPr>
          <p:spPr>
            <a:xfrm>
              <a:off x="5069000" y="3223498"/>
              <a:ext cx="2004758" cy="12343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ïs1iḍê">
              <a:extLst>
                <a:ext uri="{FF2B5EF4-FFF2-40B4-BE49-F238E27FC236}">
                  <a16:creationId xmlns="" xmlns:a16="http://schemas.microsoft.com/office/drawing/2014/main" id="{2B40EADC-640D-408B-85AA-800E9E7FB195}"/>
                </a:ext>
              </a:extLst>
            </p:cNvPr>
            <p:cNvSpPr/>
            <p:nvPr/>
          </p:nvSpPr>
          <p:spPr>
            <a:xfrm>
              <a:off x="5107853" y="2555805"/>
              <a:ext cx="2004759" cy="1891826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îšḷidê">
              <a:extLst>
                <a:ext uri="{FF2B5EF4-FFF2-40B4-BE49-F238E27FC236}">
                  <a16:creationId xmlns="" xmlns:a16="http://schemas.microsoft.com/office/drawing/2014/main" id="{538A04F0-3021-4AF7-B64F-E62EB8A8CAD0}"/>
                </a:ext>
              </a:extLst>
            </p:cNvPr>
            <p:cNvSpPr txBox="1"/>
            <p:nvPr/>
          </p:nvSpPr>
          <p:spPr>
            <a:xfrm>
              <a:off x="5107853" y="3478567"/>
              <a:ext cx="1965905" cy="5425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 defTabSz="913765">
                <a:buSzPct val="25000"/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缴纳部分规费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endParaRPr>
            </a:p>
            <a:p>
              <a:pPr lvl="0" algn="ctr" defTabSz="913765">
                <a:buSzPct val="25000"/>
                <a:defRPr/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消除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舆情隐患</a:t>
              </a:r>
            </a:p>
          </p:txBody>
        </p:sp>
        <p:sp>
          <p:nvSpPr>
            <p:cNvPr id="42" name="î$1íďe">
              <a:extLst>
                <a:ext uri="{FF2B5EF4-FFF2-40B4-BE49-F238E27FC236}">
                  <a16:creationId xmlns="" xmlns:a16="http://schemas.microsoft.com/office/drawing/2014/main" id="{8E1C05FF-25B5-4E74-853D-478FD62C3573}"/>
                </a:ext>
              </a:extLst>
            </p:cNvPr>
            <p:cNvSpPr txBox="1"/>
            <p:nvPr/>
          </p:nvSpPr>
          <p:spPr>
            <a:xfrm>
              <a:off x="5107853" y="3999968"/>
              <a:ext cx="2004759" cy="3982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íṥľîďè">
              <a:extLst>
                <a:ext uri="{FF2B5EF4-FFF2-40B4-BE49-F238E27FC236}">
                  <a16:creationId xmlns="" xmlns:a16="http://schemas.microsoft.com/office/drawing/2014/main" id="{169B4E56-715B-4494-A615-0DDCCFAF7639}"/>
                </a:ext>
              </a:extLst>
            </p:cNvPr>
            <p:cNvSpPr txBox="1"/>
            <p:nvPr/>
          </p:nvSpPr>
          <p:spPr>
            <a:xfrm>
              <a:off x="5077028" y="3999968"/>
              <a:ext cx="2066405" cy="413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2654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万元办理房产证规费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íṥľîďè">
              <a:extLst>
                <a:ext uri="{FF2B5EF4-FFF2-40B4-BE49-F238E27FC236}">
                  <a16:creationId xmlns="" xmlns:a16="http://schemas.microsoft.com/office/drawing/2014/main" id="{169B4E56-715B-4494-A615-0DDCCFAF7639}"/>
                </a:ext>
              </a:extLst>
            </p:cNvPr>
            <p:cNvSpPr txBox="1"/>
            <p:nvPr/>
          </p:nvSpPr>
          <p:spPr>
            <a:xfrm>
              <a:off x="5007353" y="2410141"/>
              <a:ext cx="2066405" cy="578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16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实现去化和减少罚款的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必要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保障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4714" y="1406160"/>
            <a:ext cx="2074432" cy="1905392"/>
            <a:chOff x="2800422" y="2542239"/>
            <a:chExt cx="2074432" cy="1905392"/>
          </a:xfrm>
        </p:grpSpPr>
        <p:sp>
          <p:nvSpPr>
            <p:cNvPr id="45" name="ïšḻîdé">
              <a:extLst>
                <a:ext uri="{FF2B5EF4-FFF2-40B4-BE49-F238E27FC236}">
                  <a16:creationId xmlns="" xmlns:a16="http://schemas.microsoft.com/office/drawing/2014/main" id="{CE165652-364B-48B1-892A-684A7A8CA9A0}"/>
                </a:ext>
              </a:extLst>
            </p:cNvPr>
            <p:cNvSpPr/>
            <p:nvPr/>
          </p:nvSpPr>
          <p:spPr>
            <a:xfrm>
              <a:off x="2808450" y="3185537"/>
              <a:ext cx="2004759" cy="12620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íṥlíďe">
              <a:extLst>
                <a:ext uri="{FF2B5EF4-FFF2-40B4-BE49-F238E27FC236}">
                  <a16:creationId xmlns="" xmlns:a16="http://schemas.microsoft.com/office/drawing/2014/main" id="{1EB11214-FE14-4E74-8734-EBB803E3B804}"/>
                </a:ext>
              </a:extLst>
            </p:cNvPr>
            <p:cNvSpPr txBox="1"/>
            <p:nvPr/>
          </p:nvSpPr>
          <p:spPr>
            <a:xfrm>
              <a:off x="2831246" y="3509571"/>
              <a:ext cx="2004759" cy="3458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 defTabSz="913765">
                <a:buSzPct val="25000"/>
                <a:defRPr/>
              </a:pPr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完成</a:t>
              </a:r>
              <a:r>
                <a:rPr lang="en-US" altLang="zh-CN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B03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土地出让</a:t>
              </a:r>
              <a:endParaRPr lang="de-DE" altLang="zh-CN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íṥľîďè">
              <a:extLst>
                <a:ext uri="{FF2B5EF4-FFF2-40B4-BE49-F238E27FC236}">
                  <a16:creationId xmlns="" xmlns:a16="http://schemas.microsoft.com/office/drawing/2014/main" id="{169B4E56-715B-4494-A615-0DDCCFAF7639}"/>
                </a:ext>
              </a:extLst>
            </p:cNvPr>
            <p:cNvSpPr txBox="1"/>
            <p:nvPr/>
          </p:nvSpPr>
          <p:spPr>
            <a:xfrm>
              <a:off x="2808449" y="3951477"/>
              <a:ext cx="2066405" cy="413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以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B03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销售、合作提供大额补充资金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íṥľîďè">
              <a:extLst>
                <a:ext uri="{FF2B5EF4-FFF2-40B4-BE49-F238E27FC236}">
                  <a16:creationId xmlns="" xmlns:a16="http://schemas.microsoft.com/office/drawing/2014/main" id="{169B4E56-715B-4494-A615-0DDCCFAF7639}"/>
                </a:ext>
              </a:extLst>
            </p:cNvPr>
            <p:cNvSpPr txBox="1"/>
            <p:nvPr/>
          </p:nvSpPr>
          <p:spPr>
            <a:xfrm>
              <a:off x="2800422" y="2542239"/>
              <a:ext cx="2066405" cy="413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爆破点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39089" y="1439293"/>
            <a:ext cx="2133175" cy="1877176"/>
            <a:chOff x="7369178" y="2580674"/>
            <a:chExt cx="2133175" cy="1877176"/>
          </a:xfrm>
        </p:grpSpPr>
        <p:sp>
          <p:nvSpPr>
            <p:cNvPr id="70" name="ïšḻídé">
              <a:extLst>
                <a:ext uri="{FF2B5EF4-FFF2-40B4-BE49-F238E27FC236}">
                  <a16:creationId xmlns="" xmlns:a16="http://schemas.microsoft.com/office/drawing/2014/main" id="{E2305CE7-5902-4309-9DCB-9602F26B4064}"/>
                </a:ext>
              </a:extLst>
            </p:cNvPr>
            <p:cNvSpPr/>
            <p:nvPr/>
          </p:nvSpPr>
          <p:spPr>
            <a:xfrm>
              <a:off x="7438077" y="3223496"/>
              <a:ext cx="2004758" cy="12241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iSlidé">
              <a:extLst>
                <a:ext uri="{FF2B5EF4-FFF2-40B4-BE49-F238E27FC236}">
                  <a16:creationId xmlns="" xmlns:a16="http://schemas.microsoft.com/office/drawing/2014/main" id="{CF5AC2A4-5440-464C-B7EF-2BB752D82BF6}"/>
                </a:ext>
              </a:extLst>
            </p:cNvPr>
            <p:cNvSpPr txBox="1"/>
            <p:nvPr/>
          </p:nvSpPr>
          <p:spPr>
            <a:xfrm>
              <a:off x="7438831" y="3449287"/>
              <a:ext cx="2004758" cy="6473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 defTabSz="913765">
                <a:buSzPct val="25000"/>
                <a:defRPr/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拆借资金，与中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信信托确定展期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endParaRPr>
            </a:p>
          </p:txBody>
        </p:sp>
        <p:sp>
          <p:nvSpPr>
            <p:cNvPr id="82" name="íṥľîďè">
              <a:extLst>
                <a:ext uri="{FF2B5EF4-FFF2-40B4-BE49-F238E27FC236}">
                  <a16:creationId xmlns="" xmlns:a16="http://schemas.microsoft.com/office/drawing/2014/main" id="{169B4E56-715B-4494-A615-0DDCCFAF7639}"/>
                </a:ext>
              </a:extLst>
            </p:cNvPr>
            <p:cNvSpPr txBox="1"/>
            <p:nvPr/>
          </p:nvSpPr>
          <p:spPr>
            <a:xfrm>
              <a:off x="7435948" y="4044223"/>
              <a:ext cx="2066405" cy="413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偿还少量本金是展期的前提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íṥľîďè">
              <a:extLst>
                <a:ext uri="{FF2B5EF4-FFF2-40B4-BE49-F238E27FC236}">
                  <a16:creationId xmlns="" xmlns:a16="http://schemas.microsoft.com/office/drawing/2014/main" id="{169B4E56-715B-4494-A615-0DDCCFAF7639}"/>
                </a:ext>
              </a:extLst>
            </p:cNvPr>
            <p:cNvSpPr txBox="1"/>
            <p:nvPr/>
          </p:nvSpPr>
          <p:spPr>
            <a:xfrm>
              <a:off x="7369178" y="2580674"/>
              <a:ext cx="2066405" cy="413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争取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宝贵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时间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8" name="iSlidé">
            <a:extLst>
              <a:ext uri="{FF2B5EF4-FFF2-40B4-BE49-F238E27FC236}">
                <a16:creationId xmlns="" xmlns:a16="http://schemas.microsoft.com/office/drawing/2014/main" id="{CF5AC2A4-5440-464C-B7EF-2BB752D82BF6}"/>
              </a:ext>
            </a:extLst>
          </p:cNvPr>
          <p:cNvSpPr txBox="1"/>
          <p:nvPr/>
        </p:nvSpPr>
        <p:spPr>
          <a:xfrm>
            <a:off x="1207228" y="4712294"/>
            <a:ext cx="5320820" cy="175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3765">
              <a:lnSpc>
                <a:spcPct val="150000"/>
              </a:lnSpc>
              <a:buSzPct val="25000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还拆借资金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还清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中信信托贷款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缴纳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5076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万元欠付规费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实现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0810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地块剩余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19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栋楼开工建设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endParaRPr lang="de-DE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12889" y="4248985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2020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年经营目标</a:t>
            </a:r>
            <a:endParaRPr lang="zh-CN" altLang="en-US" dirty="0"/>
          </a:p>
        </p:txBody>
      </p:sp>
      <p:sp>
        <p:nvSpPr>
          <p:cNvPr id="8" name="右大括号 7"/>
          <p:cNvSpPr/>
          <p:nvPr/>
        </p:nvSpPr>
        <p:spPr>
          <a:xfrm rot="5400000">
            <a:off x="5803871" y="-575386"/>
            <a:ext cx="382784" cy="8568952"/>
          </a:xfrm>
          <a:prstGeom prst="rightBrace">
            <a:avLst>
              <a:gd name="adj1" fmla="val 29500"/>
              <a:gd name="adj2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iSlidé">
            <a:extLst>
              <a:ext uri="{FF2B5EF4-FFF2-40B4-BE49-F238E27FC236}">
                <a16:creationId xmlns="" xmlns:a16="http://schemas.microsoft.com/office/drawing/2014/main" id="{CF5AC2A4-5440-464C-B7EF-2BB752D82BF6}"/>
              </a:ext>
            </a:extLst>
          </p:cNvPr>
          <p:cNvSpPr txBox="1"/>
          <p:nvPr/>
        </p:nvSpPr>
        <p:spPr>
          <a:xfrm>
            <a:off x="5951984" y="4566250"/>
            <a:ext cx="5320820" cy="175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 defTabSz="913765">
              <a:lnSpc>
                <a:spcPct val="150000"/>
              </a:lnSpc>
              <a:buSzPct val="25000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还清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渤海国资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亿元借款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实现项目良性运转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等线" panose="02010600030101010101" pitchFamily="2" charset="-122"/>
            </a:endParaRPr>
          </a:p>
          <a:p>
            <a:pPr lvl="0" algn="ctr" defTabSz="913765">
              <a:lnSpc>
                <a:spcPct val="150000"/>
              </a:lnSpc>
              <a:buSzPct val="25000"/>
              <a:defRPr/>
            </a:pPr>
            <a:endParaRPr lang="de-DE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7608168" y="4171273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2021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等线" panose="02010600030101010101" pitchFamily="2" charset="-122"/>
              </a:rPr>
              <a:t>年经营目标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矩形 228"/>
          <p:cNvSpPr/>
          <p:nvPr/>
        </p:nvSpPr>
        <p:spPr>
          <a:xfrm>
            <a:off x="375112" y="1639823"/>
            <a:ext cx="10257392" cy="2507049"/>
          </a:xfrm>
          <a:prstGeom prst="rect">
            <a:avLst/>
          </a:prstGeom>
          <a:solidFill>
            <a:srgbClr val="BDD7EE">
              <a:alpha val="49804"/>
            </a:srgb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矩形 221"/>
          <p:cNvSpPr/>
          <p:nvPr/>
        </p:nvSpPr>
        <p:spPr>
          <a:xfrm>
            <a:off x="375112" y="4139996"/>
            <a:ext cx="10257392" cy="2457356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2.2 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破局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思路：找合作、快去化、用储备、求谅解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49906" y="1262297"/>
            <a:ext cx="11134725" cy="225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81353" y="101507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23592" y="102652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05689" y="101507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89865" y="100362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76120" y="99217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88288" y="98072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56440" y="99374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577398" y="1632017"/>
            <a:ext cx="11372699" cy="4789042"/>
            <a:chOff x="-1739021" y="36197"/>
            <a:chExt cx="12079342" cy="6306809"/>
          </a:xfrm>
        </p:grpSpPr>
        <p:sp>
          <p:nvSpPr>
            <p:cNvPr id="120" name="圆角矩形 119"/>
            <p:cNvSpPr/>
            <p:nvPr/>
          </p:nvSpPr>
          <p:spPr>
            <a:xfrm>
              <a:off x="-1591572" y="1751206"/>
              <a:ext cx="1236976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B0206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地块（商墅）</a:t>
              </a:r>
            </a:p>
          </p:txBody>
        </p:sp>
        <p:cxnSp>
          <p:nvCxnSpPr>
            <p:cNvPr id="121" name="直接箭头连接符 120"/>
            <p:cNvCxnSpPr>
              <a:stCxn id="120" idx="3"/>
              <a:endCxn id="123" idx="1"/>
            </p:cNvCxnSpPr>
            <p:nvPr/>
          </p:nvCxnSpPr>
          <p:spPr>
            <a:xfrm>
              <a:off x="-354596" y="2075242"/>
              <a:ext cx="527193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文本框 121"/>
            <p:cNvSpPr txBox="1"/>
            <p:nvPr/>
          </p:nvSpPr>
          <p:spPr>
            <a:xfrm>
              <a:off x="-410148" y="2089462"/>
              <a:ext cx="689589" cy="689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先期</a:t>
              </a:r>
              <a:endParaRPr lang="en-US" altLang="zh-CN" sz="1400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抵押</a:t>
              </a:r>
              <a:endPara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" name="圆角矩形 122"/>
            <p:cNvSpPr/>
            <p:nvPr/>
          </p:nvSpPr>
          <p:spPr>
            <a:xfrm>
              <a:off x="172597" y="1751206"/>
              <a:ext cx="1766680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B03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地块确定合作方，形成联合体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6517658" y="768631"/>
              <a:ext cx="1808221" cy="689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视资金情况</a:t>
              </a:r>
              <a:endParaRPr lang="en-US" altLang="zh-CN" sz="1400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逐步解除</a:t>
              </a:r>
              <a:r>
                <a:rPr lang="en-US" altLang="zh-CN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99</a:t>
              </a:r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套别墅</a:t>
              </a:r>
              <a:endPara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-459528" y="36197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T+30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1192368" y="46477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T+50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圆角矩形 127"/>
            <p:cNvSpPr/>
            <p:nvPr/>
          </p:nvSpPr>
          <p:spPr>
            <a:xfrm>
              <a:off x="2654109" y="441516"/>
              <a:ext cx="2130007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B03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地块高层产品并整体转让股权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圆角矩形 128"/>
            <p:cNvSpPr/>
            <p:nvPr/>
          </p:nvSpPr>
          <p:spPr>
            <a:xfrm>
              <a:off x="-967614" y="442057"/>
              <a:ext cx="1500746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政府开启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B03</a:t>
              </a:r>
            </a:p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绿色通道</a:t>
              </a:r>
            </a:p>
          </p:txBody>
        </p:sp>
        <p:cxnSp>
          <p:nvCxnSpPr>
            <p:cNvPr id="130" name="直接箭头连接符 129"/>
            <p:cNvCxnSpPr>
              <a:stCxn id="129" idx="3"/>
              <a:endCxn id="132" idx="1"/>
            </p:cNvCxnSpPr>
            <p:nvPr/>
          </p:nvCxnSpPr>
          <p:spPr>
            <a:xfrm flipV="1">
              <a:off x="533132" y="765552"/>
              <a:ext cx="242053" cy="5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圆角矩形 131"/>
            <p:cNvSpPr/>
            <p:nvPr/>
          </p:nvSpPr>
          <p:spPr>
            <a:xfrm>
              <a:off x="775185" y="441516"/>
              <a:ext cx="1584207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B03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地块四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栋可售高层销许</a:t>
              </a: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371639" y="1408301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T+30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-134377" y="4333695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T+90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7" name="直接箭头连接符 136"/>
            <p:cNvCxnSpPr>
              <a:stCxn id="132" idx="3"/>
              <a:endCxn id="128" idx="1"/>
            </p:cNvCxnSpPr>
            <p:nvPr/>
          </p:nvCxnSpPr>
          <p:spPr>
            <a:xfrm>
              <a:off x="2359393" y="765552"/>
              <a:ext cx="294717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圆角矩形 138"/>
            <p:cNvSpPr/>
            <p:nvPr/>
          </p:nvSpPr>
          <p:spPr>
            <a:xfrm>
              <a:off x="4591046" y="3692018"/>
              <a:ext cx="3432027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归还中信信托剩余贷款</a:t>
              </a:r>
            </a:p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归还津诚资本拆借资金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5881571" y="3324977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T+180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圆角矩形 140"/>
            <p:cNvSpPr/>
            <p:nvPr/>
          </p:nvSpPr>
          <p:spPr>
            <a:xfrm>
              <a:off x="-1191019" y="4678586"/>
              <a:ext cx="2708030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B0810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地块已达供货部位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两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栋高层销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许，并开盘销售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1264344" y="3339017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T+30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>
              <a:off x="191931" y="3710673"/>
              <a:ext cx="2167461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说服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中信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B0810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地块随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售随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解及还本金比例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5" name="直接箭头连接符 144"/>
            <p:cNvCxnSpPr>
              <a:stCxn id="144" idx="3"/>
              <a:endCxn id="139" idx="1"/>
            </p:cNvCxnSpPr>
            <p:nvPr/>
          </p:nvCxnSpPr>
          <p:spPr>
            <a:xfrm flipV="1">
              <a:off x="2359392" y="4016054"/>
              <a:ext cx="2231654" cy="1865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圆角矩形 146"/>
            <p:cNvSpPr/>
            <p:nvPr/>
          </p:nvSpPr>
          <p:spPr>
            <a:xfrm>
              <a:off x="-1739021" y="3710673"/>
              <a:ext cx="1568424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津诚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资本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提供拆借资金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8" name="直接箭头连接符 147"/>
            <p:cNvCxnSpPr>
              <a:stCxn id="147" idx="3"/>
              <a:endCxn id="144" idx="1"/>
            </p:cNvCxnSpPr>
            <p:nvPr/>
          </p:nvCxnSpPr>
          <p:spPr>
            <a:xfrm>
              <a:off x="-170597" y="4034709"/>
              <a:ext cx="362528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文本框 149"/>
            <p:cNvSpPr txBox="1"/>
            <p:nvPr/>
          </p:nvSpPr>
          <p:spPr>
            <a:xfrm>
              <a:off x="-1565450" y="3385321"/>
              <a:ext cx="1008112" cy="405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T+0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3" name="直接箭头连接符 102"/>
            <p:cNvCxnSpPr>
              <a:stCxn id="120" idx="2"/>
              <a:endCxn id="147" idx="0"/>
            </p:cNvCxnSpPr>
            <p:nvPr/>
          </p:nvCxnSpPr>
          <p:spPr>
            <a:xfrm>
              <a:off x="-973084" y="2399278"/>
              <a:ext cx="18275" cy="131139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本框 107"/>
            <p:cNvSpPr txBox="1"/>
            <p:nvPr/>
          </p:nvSpPr>
          <p:spPr>
            <a:xfrm>
              <a:off x="-1017485" y="2959791"/>
              <a:ext cx="689589" cy="6890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提供</a:t>
              </a:r>
              <a:r>
                <a:rPr lang="zh-CN" altLang="en-US" sz="14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抵押</a:t>
              </a:r>
              <a:endParaRPr lang="zh-CN" altLang="en-US" sz="1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8" name="圆角矩形 197"/>
            <p:cNvSpPr/>
            <p:nvPr/>
          </p:nvSpPr>
          <p:spPr>
            <a:xfrm>
              <a:off x="1939277" y="4678586"/>
              <a:ext cx="2177774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</a:t>
              </a:r>
              <a:r>
                <a:rPr lang="en-US" altLang="zh-CN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B0810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地块未达供货部位两</a:t>
              </a:r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栋高层销许</a:t>
              </a:r>
            </a:p>
          </p:txBody>
        </p:sp>
        <p:sp>
          <p:nvSpPr>
            <p:cNvPr id="200" name="圆角矩形 199"/>
            <p:cNvSpPr/>
            <p:nvPr/>
          </p:nvSpPr>
          <p:spPr>
            <a:xfrm>
              <a:off x="4263775" y="1496293"/>
              <a:ext cx="2504887" cy="107120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2654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办理房产证规费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2422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开工规费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支付部分工程建设款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圆角矩形 201"/>
            <p:cNvSpPr/>
            <p:nvPr/>
          </p:nvSpPr>
          <p:spPr>
            <a:xfrm>
              <a:off x="-140815" y="5694934"/>
              <a:ext cx="1657826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地块别墅销售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圆角矩形 207"/>
            <p:cNvSpPr/>
            <p:nvPr/>
          </p:nvSpPr>
          <p:spPr>
            <a:xfrm>
              <a:off x="7334731" y="2969446"/>
              <a:ext cx="2829841" cy="64807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归还渤海国资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亿元借款</a:t>
              </a:r>
              <a:endPara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文本框 232"/>
            <p:cNvSpPr txBox="1"/>
            <p:nvPr/>
          </p:nvSpPr>
          <p:spPr>
            <a:xfrm>
              <a:off x="9010373" y="437680"/>
              <a:ext cx="1329948" cy="2067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用无抵押存货销售回款消舆情、保建设</a:t>
              </a:r>
              <a:endPara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0" name="文本框 239"/>
            <p:cNvSpPr txBox="1"/>
            <p:nvPr/>
          </p:nvSpPr>
          <p:spPr>
            <a:xfrm>
              <a:off x="9010373" y="4090025"/>
              <a:ext cx="1329948" cy="1580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用有抵押存货销售回款降负债</a:t>
              </a:r>
              <a:endPara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2" name="圆角矩形 241"/>
            <p:cNvSpPr/>
            <p:nvPr/>
          </p:nvSpPr>
          <p:spPr>
            <a:xfrm>
              <a:off x="177872" y="2662641"/>
              <a:ext cx="2504887" cy="59430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B04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r>
                <a:rPr lang="zh-CN" altLang="en-US" sz="14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无抵押销售</a:t>
              </a:r>
              <a:endPara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3" name="肘形连接符 162"/>
          <p:cNvCxnSpPr>
            <a:stCxn id="128" idx="2"/>
            <a:endCxn id="123" idx="3"/>
          </p:cNvCxnSpPr>
          <p:nvPr/>
        </p:nvCxnSpPr>
        <p:spPr>
          <a:xfrm rot="5400000">
            <a:off x="4504148" y="1968272"/>
            <a:ext cx="748451" cy="167571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肘形连接符 165"/>
          <p:cNvCxnSpPr>
            <a:stCxn id="123" idx="0"/>
            <a:endCxn id="129" idx="2"/>
          </p:cNvCxnSpPr>
          <p:nvPr/>
        </p:nvCxnSpPr>
        <p:spPr>
          <a:xfrm rot="16200000" flipV="1">
            <a:off x="2358511" y="2083959"/>
            <a:ext cx="501985" cy="119869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肘形连接符 203"/>
          <p:cNvCxnSpPr>
            <a:stCxn id="198" idx="3"/>
            <a:endCxn id="139" idx="2"/>
          </p:cNvCxnSpPr>
          <p:nvPr/>
        </p:nvCxnSpPr>
        <p:spPr>
          <a:xfrm flipV="1">
            <a:off x="6090889" y="4900155"/>
            <a:ext cx="2061893" cy="50309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肘形连接符 206"/>
          <p:cNvCxnSpPr>
            <a:stCxn id="202" idx="3"/>
            <a:endCxn id="139" idx="2"/>
          </p:cNvCxnSpPr>
          <p:nvPr/>
        </p:nvCxnSpPr>
        <p:spPr>
          <a:xfrm flipV="1">
            <a:off x="3642952" y="4900155"/>
            <a:ext cx="4509830" cy="1274849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肘形连接符 211"/>
          <p:cNvCxnSpPr>
            <a:stCxn id="128" idx="3"/>
            <a:endCxn id="200" idx="0"/>
          </p:cNvCxnSpPr>
          <p:nvPr/>
        </p:nvCxnSpPr>
        <p:spPr>
          <a:xfrm>
            <a:off x="6718931" y="2185849"/>
            <a:ext cx="689275" cy="55488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肘形连接符 213"/>
          <p:cNvCxnSpPr>
            <a:stCxn id="128" idx="3"/>
            <a:endCxn id="208" idx="0"/>
          </p:cNvCxnSpPr>
          <p:nvPr/>
        </p:nvCxnSpPr>
        <p:spPr>
          <a:xfrm>
            <a:off x="6718930" y="2185849"/>
            <a:ext cx="3733553" cy="167351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肘形连接符 219"/>
          <p:cNvCxnSpPr>
            <a:stCxn id="202" idx="3"/>
            <a:endCxn id="208" idx="2"/>
          </p:cNvCxnSpPr>
          <p:nvPr/>
        </p:nvCxnSpPr>
        <p:spPr>
          <a:xfrm flipV="1">
            <a:off x="3642952" y="4351474"/>
            <a:ext cx="6809531" cy="182353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肘形连接符 243"/>
          <p:cNvCxnSpPr>
            <a:endCxn id="200" idx="2"/>
          </p:cNvCxnSpPr>
          <p:nvPr/>
        </p:nvCxnSpPr>
        <p:spPr>
          <a:xfrm flipV="1">
            <a:off x="4740503" y="3554150"/>
            <a:ext cx="2667702" cy="32289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2.3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重难点问题建议措施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623392" y="1569222"/>
            <a:ext cx="1665874" cy="4921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B03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地块获取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肘形连接符 8"/>
          <p:cNvCxnSpPr>
            <a:stCxn id="32" idx="3"/>
            <a:endCxn id="13" idx="1"/>
          </p:cNvCxnSpPr>
          <p:nvPr/>
        </p:nvCxnSpPr>
        <p:spPr>
          <a:xfrm flipV="1">
            <a:off x="2289266" y="1571601"/>
            <a:ext cx="1416627" cy="24367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705893" y="1340768"/>
            <a:ext cx="757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寻找合作方与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天房泰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岳公司形成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联合体获取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土地，后期转让股权可降低交易税费。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7" name="肘形连接符 16"/>
          <p:cNvCxnSpPr>
            <a:stCxn id="32" idx="3"/>
            <a:endCxn id="46" idx="1"/>
          </p:cNvCxnSpPr>
          <p:nvPr/>
        </p:nvCxnSpPr>
        <p:spPr>
          <a:xfrm>
            <a:off x="2289266" y="1815277"/>
            <a:ext cx="1416627" cy="2308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3705893" y="1815277"/>
            <a:ext cx="6519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土地出让金从预付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财政资金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8727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万元中支付，后期通过股权转让收回。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623392" y="3280864"/>
            <a:ext cx="1665874" cy="4921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信信托谈判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肘形连接符 70"/>
          <p:cNvCxnSpPr>
            <a:stCxn id="69" idx="3"/>
            <a:endCxn id="72" idx="1"/>
          </p:cNvCxnSpPr>
          <p:nvPr/>
        </p:nvCxnSpPr>
        <p:spPr>
          <a:xfrm flipV="1">
            <a:off x="2289266" y="2867745"/>
            <a:ext cx="1416627" cy="659174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3705893" y="2636912"/>
            <a:ext cx="4467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以拆借资金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1000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万偿还本金后，同意展期一年。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73" name="肘形连接符 72"/>
          <p:cNvCxnSpPr>
            <a:stCxn id="69" idx="3"/>
            <a:endCxn id="74" idx="1"/>
          </p:cNvCxnSpPr>
          <p:nvPr/>
        </p:nvCxnSpPr>
        <p:spPr>
          <a:xfrm>
            <a:off x="2289266" y="3526919"/>
            <a:ext cx="1416627" cy="1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 73"/>
          <p:cNvSpPr/>
          <p:nvPr/>
        </p:nvSpPr>
        <p:spPr>
          <a:xfrm>
            <a:off x="3705893" y="3111421"/>
            <a:ext cx="7438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同意办理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0810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别墅、高层销售许可证，由中信银行对销售资金进行监管，我方可使用资金为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30%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，用于缴纳税费、销售备案费等必要支出及偿还拆借资金，拆借资金偿还完毕后，除必要支出外，优先偿还中信信托。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693351" y="4030856"/>
            <a:ext cx="7438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销售回款扣除欠付利息外，同意随时偿还本金，以降低利息支出。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60" name="肘形连接符 59"/>
          <p:cNvCxnSpPr>
            <a:stCxn id="69" idx="3"/>
            <a:endCxn id="75" idx="1"/>
          </p:cNvCxnSpPr>
          <p:nvPr/>
        </p:nvCxnSpPr>
        <p:spPr>
          <a:xfrm>
            <a:off x="2289266" y="3526919"/>
            <a:ext cx="1404085" cy="673214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圆角矩形 86"/>
          <p:cNvSpPr/>
          <p:nvPr/>
        </p:nvSpPr>
        <p:spPr>
          <a:xfrm>
            <a:off x="623392" y="5187841"/>
            <a:ext cx="1665874" cy="4921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济南金控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9" name="肘形连接符 88"/>
          <p:cNvCxnSpPr>
            <a:stCxn id="87" idx="3"/>
            <a:endCxn id="90" idx="1"/>
          </p:cNvCxnSpPr>
          <p:nvPr/>
        </p:nvCxnSpPr>
        <p:spPr>
          <a:xfrm flipV="1">
            <a:off x="2289266" y="4926360"/>
            <a:ext cx="1416627" cy="507536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3705893" y="4695527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最大优势是同意承接酒店，必须加大推动力度。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6" name="肘形连接符 95"/>
          <p:cNvCxnSpPr>
            <a:stCxn id="87" idx="3"/>
            <a:endCxn id="99" idx="1"/>
          </p:cNvCxnSpPr>
          <p:nvPr/>
        </p:nvCxnSpPr>
        <p:spPr>
          <a:xfrm>
            <a:off x="2289266" y="5433896"/>
            <a:ext cx="1437400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3726666" y="5264619"/>
            <a:ext cx="7550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签订意向收购协议，可设定条件分期进入，缓解前期项目资金压力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693351" y="5733256"/>
            <a:ext cx="74382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寻找合作方，可与济南金控形成联合体，以降低济南金控操盘压力，推动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决策。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01" name="肘形连接符 100"/>
          <p:cNvCxnSpPr>
            <a:stCxn id="87" idx="3"/>
            <a:endCxn id="100" idx="1"/>
          </p:cNvCxnSpPr>
          <p:nvPr/>
        </p:nvCxnSpPr>
        <p:spPr>
          <a:xfrm>
            <a:off x="2289266" y="5433896"/>
            <a:ext cx="1404085" cy="46863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5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2.3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重难点问题建议措施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75112" y="1569222"/>
            <a:ext cx="1914154" cy="492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津诚资本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肘形连接符 8"/>
          <p:cNvCxnSpPr>
            <a:stCxn id="32" idx="3"/>
            <a:endCxn id="13" idx="1"/>
          </p:cNvCxnSpPr>
          <p:nvPr/>
        </p:nvCxnSpPr>
        <p:spPr>
          <a:xfrm flipV="1">
            <a:off x="2289266" y="1482013"/>
            <a:ext cx="1416627" cy="333264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705893" y="1251180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拆借资金可以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B02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06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作为抵押物。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7" name="肘形连接符 16"/>
          <p:cNvCxnSpPr>
            <a:stCxn id="32" idx="3"/>
            <a:endCxn id="46" idx="1"/>
          </p:cNvCxnSpPr>
          <p:nvPr/>
        </p:nvCxnSpPr>
        <p:spPr>
          <a:xfrm>
            <a:off x="2289266" y="1815277"/>
            <a:ext cx="1416627" cy="371179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3705893" y="1844824"/>
            <a:ext cx="793472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对于津诚资本和城投集团抵押物置换的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初步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方案为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C02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酒店给津诚资本，如交易路径可行，将会大大降低项目周转压力，推动项目盘活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75112" y="3142856"/>
            <a:ext cx="1914154" cy="4921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销售团队组建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肘形连接符 22"/>
          <p:cNvCxnSpPr>
            <a:stCxn id="22" idx="3"/>
            <a:endCxn id="24" idx="1"/>
          </p:cNvCxnSpPr>
          <p:nvPr/>
        </p:nvCxnSpPr>
        <p:spPr>
          <a:xfrm flipV="1">
            <a:off x="2289266" y="3127634"/>
            <a:ext cx="1416627" cy="261277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05893" y="2914402"/>
            <a:ext cx="595035" cy="426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25" name="肘形连接符 24"/>
          <p:cNvCxnSpPr>
            <a:stCxn id="22" idx="3"/>
            <a:endCxn id="26" idx="1"/>
          </p:cNvCxnSpPr>
          <p:nvPr/>
        </p:nvCxnSpPr>
        <p:spPr>
          <a:xfrm>
            <a:off x="2289266" y="3388911"/>
            <a:ext cx="1416627" cy="213232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705893" y="3388911"/>
            <a:ext cx="595035" cy="426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75112" y="4716490"/>
            <a:ext cx="1914154" cy="49211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成立专项爆破小组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肘形连接符 27"/>
          <p:cNvCxnSpPr>
            <a:stCxn id="27" idx="3"/>
            <a:endCxn id="29" idx="1"/>
          </p:cNvCxnSpPr>
          <p:nvPr/>
        </p:nvCxnSpPr>
        <p:spPr>
          <a:xfrm flipV="1">
            <a:off x="2289266" y="4701268"/>
            <a:ext cx="1416627" cy="26127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705893" y="4488036"/>
            <a:ext cx="595035" cy="426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0" name="肘形连接符 29"/>
          <p:cNvCxnSpPr>
            <a:stCxn id="27" idx="3"/>
            <a:endCxn id="31" idx="1"/>
          </p:cNvCxnSpPr>
          <p:nvPr/>
        </p:nvCxnSpPr>
        <p:spPr>
          <a:xfrm>
            <a:off x="2289266" y="4962545"/>
            <a:ext cx="1416627" cy="21323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3705893" y="4962545"/>
            <a:ext cx="595035" cy="426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10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AB3DF12-5C7B-4A18-9950-C9DC0A48355E}"/>
              </a:ext>
            </a:extLst>
          </p:cNvPr>
          <p:cNvSpPr/>
          <p:nvPr/>
        </p:nvSpPr>
        <p:spPr>
          <a:xfrm>
            <a:off x="5015880" y="1268760"/>
            <a:ext cx="6264696" cy="465482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íśļiḋê">
            <a:extLst>
              <a:ext uri="{FF2B5EF4-FFF2-40B4-BE49-F238E27FC236}">
                <a16:creationId xmlns:a16="http://schemas.microsoft.com/office/drawing/2014/main" xmlns="" id="{0F0599C6-0D98-40A7-95EC-E4682497C91E}"/>
              </a:ext>
            </a:extLst>
          </p:cNvPr>
          <p:cNvSpPr/>
          <p:nvPr/>
        </p:nvSpPr>
        <p:spPr>
          <a:xfrm>
            <a:off x="839416" y="1268760"/>
            <a:ext cx="4176464" cy="4654820"/>
          </a:xfrm>
          <a:prstGeom prst="rect">
            <a:avLst/>
          </a:prstGeom>
          <a:blipFill>
            <a:blip r:embed="rId2"/>
            <a:srcRect/>
            <a:stretch>
              <a:fillRect l="-37634" r="-3740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等线" panose="02010600030101010101" pitchFamily="2" charset="-122"/>
              <a:ea typeface="思源宋体 CN" panose="02020700000000000000" pitchFamily="18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4992657" y="1772816"/>
            <a:ext cx="5423823" cy="332398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endParaRPr lang="en-US" altLang="zh-CN" sz="28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二、破局思路与措施</a:t>
            </a:r>
          </a:p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三、经营计划安排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 txBox="1"/>
          <p:nvPr/>
        </p:nvSpPr>
        <p:spPr>
          <a:xfrm>
            <a:off x="839416" y="384237"/>
            <a:ext cx="792088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287907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 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关键节点铺排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40803"/>
              </p:ext>
            </p:extLst>
          </p:nvPr>
        </p:nvGraphicFramePr>
        <p:xfrm>
          <a:off x="352330" y="980728"/>
          <a:ext cx="11254151" cy="4392489"/>
        </p:xfrm>
        <a:graphic>
          <a:graphicData uri="http://schemas.openxmlformats.org/drawingml/2006/table">
            <a:tbl>
              <a:tblPr/>
              <a:tblGrid>
                <a:gridCol w="552599"/>
                <a:gridCol w="1878703"/>
                <a:gridCol w="936104"/>
                <a:gridCol w="1296144"/>
                <a:gridCol w="792088"/>
                <a:gridCol w="1296144"/>
                <a:gridCol w="2208088"/>
                <a:gridCol w="2294281"/>
              </a:tblGrid>
              <a:tr h="564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关键节点名称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地块分类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计划开始日期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计划完成日期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责任人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责任部门公司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组建销售团队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共有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制定销售计划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5B9BD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5B9BD5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办理开发企业资质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人员编制问题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协调津诚资本拆借过桥资金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协调政府办理</a:t>
                      </a:r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B03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出让手续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B-03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确定四栋可售高层</a:t>
                      </a:r>
                      <a:b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整体收购合作单位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办理可售四栋高层销许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74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3.1 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关键节点铺排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36811"/>
              </p:ext>
            </p:extLst>
          </p:nvPr>
        </p:nvGraphicFramePr>
        <p:xfrm>
          <a:off x="352330" y="980728"/>
          <a:ext cx="11254151" cy="2517706"/>
        </p:xfrm>
        <a:graphic>
          <a:graphicData uri="http://schemas.openxmlformats.org/drawingml/2006/table">
            <a:tbl>
              <a:tblPr/>
              <a:tblGrid>
                <a:gridCol w="552599"/>
                <a:gridCol w="1878703"/>
                <a:gridCol w="936104"/>
                <a:gridCol w="1296144"/>
                <a:gridCol w="792088"/>
                <a:gridCol w="1296144"/>
                <a:gridCol w="2208088"/>
                <a:gridCol w="2294281"/>
              </a:tblGrid>
              <a:tr h="41766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关键节点名称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地块分类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计划开始日期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计划完成日期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责任人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责任部门公司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6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办理可售两栋高层销许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B-08/10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办理可售剩余两栋高层销许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7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说服中信贷款展期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</a:p>
                  </a:txBody>
                  <a:tcPr marL="4867" marR="4867" marT="48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说服中信在押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B-08/10</a:t>
                      </a:r>
                      <a:b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（别墅）随售随解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4867" marR="4867" marT="48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67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.2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现金流铺排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649906" y="1262297"/>
            <a:ext cx="11134725" cy="22570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81353" y="101507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23592" y="102652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05689" y="101507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89865" y="1003628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76120" y="99217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795573" y="980728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335119" y="99374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1406313"/>
            <a:ext cx="0" cy="48245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527715" y="1406313"/>
            <a:ext cx="0" cy="48245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135894" y="1406313"/>
            <a:ext cx="0" cy="48245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744073" y="1406313"/>
            <a:ext cx="0" cy="48245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8352252" y="1406313"/>
            <a:ext cx="0" cy="48245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960431" y="1406313"/>
            <a:ext cx="0" cy="482453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íṥľîďè">
            <a:extLst>
              <a:ext uri="{FF2B5EF4-FFF2-40B4-BE49-F238E27FC236}">
                <a16:creationId xmlns="" xmlns:a16="http://schemas.microsoft.com/office/drawing/2014/main" id="{169B4E56-715B-4494-A615-0DDCCFAF7639}"/>
              </a:ext>
            </a:extLst>
          </p:cNvPr>
          <p:cNvSpPr txBox="1"/>
          <p:nvPr/>
        </p:nvSpPr>
        <p:spPr>
          <a:xfrm>
            <a:off x="-68937" y="1479541"/>
            <a:ext cx="1150290" cy="413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现金流入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íṥľîďè">
            <a:extLst>
              <a:ext uri="{FF2B5EF4-FFF2-40B4-BE49-F238E27FC236}">
                <a16:creationId xmlns="" xmlns:a16="http://schemas.microsoft.com/office/drawing/2014/main" id="{169B4E56-715B-4494-A615-0DDCCFAF7639}"/>
              </a:ext>
            </a:extLst>
          </p:cNvPr>
          <p:cNvSpPr txBox="1"/>
          <p:nvPr/>
        </p:nvSpPr>
        <p:spPr>
          <a:xfrm>
            <a:off x="-34843" y="3664740"/>
            <a:ext cx="1150290" cy="413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现金流出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1" name="íṥľîďè">
            <a:extLst>
              <a:ext uri="{FF2B5EF4-FFF2-40B4-BE49-F238E27FC236}">
                <a16:creationId xmlns="" xmlns:a16="http://schemas.microsoft.com/office/drawing/2014/main" id="{169B4E56-715B-4494-A615-0DDCCFAF7639}"/>
              </a:ext>
            </a:extLst>
          </p:cNvPr>
          <p:cNvSpPr txBox="1"/>
          <p:nvPr/>
        </p:nvSpPr>
        <p:spPr>
          <a:xfrm>
            <a:off x="-749" y="5849939"/>
            <a:ext cx="1150290" cy="413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净现金流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íṥľîďè">
            <a:extLst>
              <a:ext uri="{FF2B5EF4-FFF2-40B4-BE49-F238E27FC236}">
                <a16:creationId xmlns="" xmlns:a16="http://schemas.microsoft.com/office/drawing/2014/main" id="{169B4E56-715B-4494-A615-0DDCCFAF7639}"/>
              </a:ext>
            </a:extLst>
          </p:cNvPr>
          <p:cNvSpPr txBox="1"/>
          <p:nvPr/>
        </p:nvSpPr>
        <p:spPr>
          <a:xfrm>
            <a:off x="769246" y="1893168"/>
            <a:ext cx="1150290" cy="413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拆借流入</a:t>
            </a:r>
            <a:endParaRPr lang="en-US" altLang="zh-CN" sz="1400" dirty="0" smtClean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  <a:p>
            <a:pPr lvl="0" algn="ctr"/>
            <a:r>
              <a:rPr lang="en-US" altLang="zh-CN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1000</a:t>
            </a:r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万</a:t>
            </a:r>
            <a:endParaRPr lang="en-US" altLang="zh-CN" sz="14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3" name="íṥľîďè">
            <a:extLst>
              <a:ext uri="{FF2B5EF4-FFF2-40B4-BE49-F238E27FC236}">
                <a16:creationId xmlns="" xmlns:a16="http://schemas.microsoft.com/office/drawing/2014/main" id="{169B4E56-715B-4494-A615-0DDCCFAF7639}"/>
              </a:ext>
            </a:extLst>
          </p:cNvPr>
          <p:cNvSpPr txBox="1"/>
          <p:nvPr/>
        </p:nvSpPr>
        <p:spPr>
          <a:xfrm>
            <a:off x="709576" y="4042867"/>
            <a:ext cx="1150290" cy="413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中信还款</a:t>
            </a:r>
            <a:endParaRPr lang="en-US" altLang="zh-CN" sz="1400" dirty="0" smtClean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  <a:p>
            <a:pPr lvl="0" algn="ctr"/>
            <a:r>
              <a:rPr lang="en-US" altLang="zh-CN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1000</a:t>
            </a:r>
            <a:r>
              <a:rPr lang="zh-CN" altLang="en-US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万</a:t>
            </a:r>
            <a:endParaRPr lang="en-US" altLang="zh-CN" sz="14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55" name="íṥľîďè">
            <a:extLst>
              <a:ext uri="{FF2B5EF4-FFF2-40B4-BE49-F238E27FC236}">
                <a16:creationId xmlns="" xmlns:a16="http://schemas.microsoft.com/office/drawing/2014/main" id="{169B4E56-715B-4494-A615-0DDCCFAF7639}"/>
              </a:ext>
            </a:extLst>
          </p:cNvPr>
          <p:cNvSpPr txBox="1"/>
          <p:nvPr/>
        </p:nvSpPr>
        <p:spPr>
          <a:xfrm>
            <a:off x="794433" y="5938088"/>
            <a:ext cx="1150290" cy="41362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/>
            <a:r>
              <a:rPr lang="en-US" altLang="zh-CN" sz="14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rPr>
              <a:t>0</a:t>
            </a:r>
            <a:endParaRPr lang="en-US" altLang="zh-CN" sz="1400" dirty="0"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73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3.3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销售签约、回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款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计划铺排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40560"/>
              </p:ext>
            </p:extLst>
          </p:nvPr>
        </p:nvGraphicFramePr>
        <p:xfrm>
          <a:off x="623392" y="1124744"/>
          <a:ext cx="10369149" cy="4951414"/>
        </p:xfrm>
        <a:graphic>
          <a:graphicData uri="http://schemas.openxmlformats.org/drawingml/2006/table">
            <a:tbl>
              <a:tblPr/>
              <a:tblGrid>
                <a:gridCol w="1384091"/>
                <a:gridCol w="951562"/>
                <a:gridCol w="980398"/>
                <a:gridCol w="980398"/>
                <a:gridCol w="893892"/>
                <a:gridCol w="893892"/>
                <a:gridCol w="893892"/>
                <a:gridCol w="893892"/>
                <a:gridCol w="893892"/>
                <a:gridCol w="893892"/>
                <a:gridCol w="709348"/>
              </a:tblGrid>
              <a:tr h="184718"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单位：平米、万元、元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平方米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195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可售货值情况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截止</a:t>
                      </a:r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日可售货值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6-12</a:t>
                      </a:r>
                      <a:r>
                        <a:rPr lang="zh-CN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月计划新增货值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6-12</a:t>
                      </a:r>
                      <a:r>
                        <a:rPr lang="zh-CN" alt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月可售货值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50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面积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货值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5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洋房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6,923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1,326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1,326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32,492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25,993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32,492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25,993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别墅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24,388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30,484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10,189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12,736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34,577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43,221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商墅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11,600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14,220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16,495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14,220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16,495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104,098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23,486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7,308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23,486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7,308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5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25,714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55,206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42,681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38,729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68,394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93,935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5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6-12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月销售计划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59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签约面积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19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签约金额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9,124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19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回款金额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 </a:t>
                      </a:r>
                      <a:r>
                        <a:rPr lang="en-US" altLang="zh-CN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8,408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59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去化比例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r" fontAlgn="ctr"/>
                      <a:r>
                        <a:rPr lang="en-US" altLang="zh-C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3"/>
          <p:cNvSpPr txBox="1"/>
          <p:nvPr/>
        </p:nvSpPr>
        <p:spPr>
          <a:xfrm>
            <a:off x="4767580" y="2658110"/>
            <a:ext cx="3441700" cy="500380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kern="900" spc="480" dirty="0" smtClean="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汇报完毕</a:t>
            </a:r>
            <a:endParaRPr lang="zh-CN" altLang="en-US" sz="4400" b="1" kern="900" spc="480" dirty="0">
              <a:solidFill>
                <a:schemeClr val="accent1">
                  <a:lumMod val="50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Franklin Gothic Medium" panose="020B06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551384" y="363119"/>
            <a:ext cx="7056784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整体思路：恢复项目造血机能与项目转让，两条腿走路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ranklin Gothic Medium" panose="020B06030201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946973" y="1510049"/>
            <a:ext cx="2376264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恢复项目造血机能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356140" y="1506161"/>
            <a:ext cx="2376264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项目转让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42361" y="2605293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重中之重：集全体之力抓销售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55343" y="3421797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B03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地块、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B15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59442" y="262074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项目整体转让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08168" y="345659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项目分割转让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>
            <a:stCxn id="3" idx="3"/>
            <a:endCxn id="5" idx="1"/>
          </p:cNvCxnSpPr>
          <p:nvPr/>
        </p:nvCxnSpPr>
        <p:spPr>
          <a:xfrm flipV="1">
            <a:off x="4323237" y="1830197"/>
            <a:ext cx="3032903" cy="38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303312" y="1645531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并行推进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3125165" y="5046562"/>
            <a:ext cx="5521124" cy="758702"/>
          </a:xfrm>
          <a:custGeom>
            <a:avLst/>
            <a:gdLst>
              <a:gd name="connsiteX0" fmla="*/ 0 w 5521124"/>
              <a:gd name="connsiteY0" fmla="*/ 92597 h 1180618"/>
              <a:gd name="connsiteX1" fmla="*/ 11574 w 5521124"/>
              <a:gd name="connsiteY1" fmla="*/ 1180618 h 1180618"/>
              <a:gd name="connsiteX2" fmla="*/ 5521124 w 5521124"/>
              <a:gd name="connsiteY2" fmla="*/ 1180618 h 1180618"/>
              <a:gd name="connsiteX3" fmla="*/ 5521124 w 5521124"/>
              <a:gd name="connsiteY3" fmla="*/ 0 h 11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1124" h="1180618">
                <a:moveTo>
                  <a:pt x="0" y="92597"/>
                </a:moveTo>
                <a:lnTo>
                  <a:pt x="11574" y="1180618"/>
                </a:lnTo>
                <a:lnTo>
                  <a:pt x="5521124" y="1180618"/>
                </a:lnTo>
                <a:lnTo>
                  <a:pt x="5521124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913962" y="5227340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有利于提高转让价值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77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AB3DF12-5C7B-4A18-9950-C9DC0A48355E}"/>
              </a:ext>
            </a:extLst>
          </p:cNvPr>
          <p:cNvSpPr/>
          <p:nvPr/>
        </p:nvSpPr>
        <p:spPr>
          <a:xfrm>
            <a:off x="5015880" y="1268760"/>
            <a:ext cx="6264696" cy="465482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íśļiḋê">
            <a:extLst>
              <a:ext uri="{FF2B5EF4-FFF2-40B4-BE49-F238E27FC236}">
                <a16:creationId xmlns:a16="http://schemas.microsoft.com/office/drawing/2014/main" xmlns="" id="{0F0599C6-0D98-40A7-95EC-E4682497C91E}"/>
              </a:ext>
            </a:extLst>
          </p:cNvPr>
          <p:cNvSpPr/>
          <p:nvPr/>
        </p:nvSpPr>
        <p:spPr>
          <a:xfrm>
            <a:off x="839416" y="1268760"/>
            <a:ext cx="4176464" cy="4654820"/>
          </a:xfrm>
          <a:prstGeom prst="rect">
            <a:avLst/>
          </a:prstGeom>
          <a:blipFill>
            <a:blip r:embed="rId2"/>
            <a:srcRect/>
            <a:stretch>
              <a:fillRect l="-37634" r="-3740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等线" panose="02010600030101010101" pitchFamily="2" charset="-122"/>
              <a:ea typeface="思源宋体 CN" panose="02020700000000000000" pitchFamily="18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4992657" y="1772816"/>
            <a:ext cx="5423823" cy="332398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、破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思路与措施</a:t>
            </a:r>
            <a:endParaRPr lang="en-US" altLang="zh-CN" sz="28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三、经营计划安排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3"/>
          <p:cNvSpPr txBox="1"/>
          <p:nvPr/>
        </p:nvSpPr>
        <p:spPr>
          <a:xfrm>
            <a:off x="839416" y="384237"/>
            <a:ext cx="792088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8749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1" y="73118"/>
            <a:ext cx="10113377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1.1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项目总规模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1204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亩，已获取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568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亩（总建面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61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万平，在建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万平，未开工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34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万平，竣工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16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万平）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1344" y="1124744"/>
            <a:ext cx="11553536" cy="5256584"/>
            <a:chOff x="314461" y="1281986"/>
            <a:chExt cx="8724099" cy="3969257"/>
          </a:xfrm>
        </p:grpSpPr>
        <p:grpSp>
          <p:nvGrpSpPr>
            <p:cNvPr id="2" name="组合 1"/>
            <p:cNvGrpSpPr/>
            <p:nvPr/>
          </p:nvGrpSpPr>
          <p:grpSpPr>
            <a:xfrm>
              <a:off x="833053" y="1281986"/>
              <a:ext cx="8205507" cy="3969257"/>
              <a:chOff x="551384" y="1265735"/>
              <a:chExt cx="6388603" cy="3090364"/>
            </a:xfrm>
          </p:grpSpPr>
          <p:pic>
            <p:nvPicPr>
              <p:cNvPr id="72" name="图片 63491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81" t="3433" r="16937" b="37258"/>
              <a:stretch/>
            </p:blipFill>
            <p:spPr bwMode="auto">
              <a:xfrm>
                <a:off x="551384" y="1265735"/>
                <a:ext cx="6388603" cy="3090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Text Box 45"/>
              <p:cNvSpPr txBox="1">
                <a:spLocks noChangeArrowheads="1"/>
              </p:cNvSpPr>
              <p:nvPr/>
            </p:nvSpPr>
            <p:spPr bwMode="auto">
              <a:xfrm rot="1800000">
                <a:off x="3363803" y="1900351"/>
                <a:ext cx="800247" cy="275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zh-CN" altLang="en-US" sz="1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京福高速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876048" y="3672681"/>
              <a:ext cx="1703169" cy="209163"/>
              <a:chOff x="6876048" y="3672681"/>
              <a:chExt cx="1703169" cy="209163"/>
            </a:xfrm>
          </p:grpSpPr>
          <p:cxnSp>
            <p:nvCxnSpPr>
              <p:cNvPr id="100" name="直接箭头连接符 99"/>
              <p:cNvCxnSpPr/>
              <p:nvPr/>
            </p:nvCxnSpPr>
            <p:spPr bwMode="auto">
              <a:xfrm flipH="1" flipV="1">
                <a:off x="6876048" y="3781170"/>
                <a:ext cx="808062" cy="1012"/>
              </a:xfrm>
              <a:prstGeom prst="straightConnector1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 Box 8"/>
              <p:cNvSpPr txBox="1">
                <a:spLocks noChangeArrowheads="1"/>
              </p:cNvSpPr>
              <p:nvPr/>
            </p:nvSpPr>
            <p:spPr bwMode="auto">
              <a:xfrm>
                <a:off x="7605927" y="3672681"/>
                <a:ext cx="973290" cy="20916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en-US" altLang="zh-CN" sz="1200" b="1" dirty="0" smtClean="0">
                    <a:latin typeface="Arial" panose="020B0604020202020204" pitchFamily="34" charset="0"/>
                  </a:rPr>
                  <a:t>C02</a:t>
                </a:r>
                <a:r>
                  <a:rPr lang="zh-CN" altLang="en-US" sz="1200" b="1" dirty="0" smtClean="0">
                    <a:latin typeface="Arial" panose="020B0604020202020204" pitchFamily="34" charset="0"/>
                  </a:rPr>
                  <a:t>酒店，在建</a:t>
                </a:r>
                <a:endParaRPr lang="zh-CN" altLang="en-US" sz="1200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5" name="Text Box 6"/>
            <p:cNvSpPr txBox="1">
              <a:spLocks noChangeArrowheads="1"/>
            </p:cNvSpPr>
            <p:nvPr/>
          </p:nvSpPr>
          <p:spPr bwMode="auto">
            <a:xfrm>
              <a:off x="5989650" y="2419852"/>
              <a:ext cx="1121484" cy="2091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/>
              <a:r>
                <a:rPr lang="en-US" altLang="zh-CN" sz="1200" b="1" dirty="0" smtClean="0">
                  <a:latin typeface="Arial" panose="020B0604020202020204" pitchFamily="34" charset="0"/>
                </a:rPr>
                <a:t>B0206</a:t>
              </a:r>
              <a:r>
                <a:rPr lang="zh-CN" altLang="en-US" sz="1200" b="1" dirty="0" smtClean="0">
                  <a:latin typeface="Arial" panose="020B0604020202020204" pitchFamily="34" charset="0"/>
                </a:rPr>
                <a:t>商墅，在建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  <p:cxnSp>
          <p:nvCxnSpPr>
            <p:cNvPr id="106" name="直接箭头连接符 105"/>
            <p:cNvCxnSpPr/>
            <p:nvPr/>
          </p:nvCxnSpPr>
          <p:spPr bwMode="auto">
            <a:xfrm flipH="1" flipV="1">
              <a:off x="5088435" y="2523834"/>
              <a:ext cx="913029" cy="6924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组合 2"/>
            <p:cNvGrpSpPr/>
            <p:nvPr/>
          </p:nvGrpSpPr>
          <p:grpSpPr>
            <a:xfrm>
              <a:off x="314461" y="1654674"/>
              <a:ext cx="4995163" cy="3063309"/>
              <a:chOff x="728821" y="2256424"/>
              <a:chExt cx="4995163" cy="3063309"/>
            </a:xfrm>
          </p:grpSpPr>
          <p:cxnSp>
            <p:nvCxnSpPr>
              <p:cNvPr id="113" name="直接箭头连接符 112"/>
              <p:cNvCxnSpPr/>
              <p:nvPr/>
            </p:nvCxnSpPr>
            <p:spPr bwMode="auto">
              <a:xfrm>
                <a:off x="1870662" y="2361619"/>
                <a:ext cx="887442" cy="839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 Box 4"/>
              <p:cNvSpPr txBox="1">
                <a:spLocks noChangeArrowheads="1"/>
              </p:cNvSpPr>
              <p:nvPr/>
            </p:nvSpPr>
            <p:spPr bwMode="auto">
              <a:xfrm>
                <a:off x="1294271" y="2256424"/>
                <a:ext cx="1011378" cy="2091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en-US" altLang="zh-CN" sz="1200" b="1" dirty="0" smtClean="0">
                    <a:latin typeface="Arial" panose="020B0604020202020204" pitchFamily="34" charset="0"/>
                  </a:rPr>
                  <a:t>A</a:t>
                </a:r>
                <a:r>
                  <a:rPr lang="zh-CN" altLang="en-US" sz="1200" b="1" dirty="0" smtClean="0">
                    <a:latin typeface="Arial" panose="020B0604020202020204" pitchFamily="34" charset="0"/>
                  </a:rPr>
                  <a:t>地块，未获取</a:t>
                </a:r>
                <a:endParaRPr lang="en-US" altLang="zh-CN" sz="1200" b="1" dirty="0" smtClean="0">
                  <a:latin typeface="Arial" panose="020B0604020202020204" pitchFamily="34" charset="0"/>
                </a:endParaRPr>
              </a:p>
            </p:txBody>
          </p:sp>
          <p:cxnSp>
            <p:nvCxnSpPr>
              <p:cNvPr id="109" name="直接箭头连接符 108"/>
              <p:cNvCxnSpPr/>
              <p:nvPr/>
            </p:nvCxnSpPr>
            <p:spPr bwMode="auto">
              <a:xfrm>
                <a:off x="4836542" y="5215765"/>
                <a:ext cx="887442" cy="8399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 Box 4"/>
              <p:cNvSpPr txBox="1">
                <a:spLocks noChangeArrowheads="1"/>
              </p:cNvSpPr>
              <p:nvPr/>
            </p:nvSpPr>
            <p:spPr bwMode="auto">
              <a:xfrm>
                <a:off x="4260151" y="5110571"/>
                <a:ext cx="1011378" cy="20916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en-US" altLang="zh-CN" sz="1200" b="1" dirty="0">
                    <a:latin typeface="Arial" panose="020B0604020202020204" pitchFamily="34" charset="0"/>
                  </a:rPr>
                  <a:t>C</a:t>
                </a:r>
                <a:r>
                  <a:rPr lang="zh-CN" altLang="en-US" sz="1200" b="1" dirty="0" smtClean="0">
                    <a:latin typeface="Arial" panose="020B0604020202020204" pitchFamily="34" charset="0"/>
                  </a:rPr>
                  <a:t>地块，未获取</a:t>
                </a:r>
                <a:endParaRPr lang="en-US" altLang="zh-CN" sz="1200" b="1" dirty="0" smtClean="0"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Text Box 4"/>
              <p:cNvSpPr txBox="1">
                <a:spLocks noChangeArrowheads="1"/>
              </p:cNvSpPr>
              <p:nvPr/>
            </p:nvSpPr>
            <p:spPr bwMode="auto">
              <a:xfrm>
                <a:off x="728821" y="3808861"/>
                <a:ext cx="1056900" cy="20916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en-US" altLang="zh-CN" sz="1200" b="1" dirty="0" smtClean="0">
                    <a:latin typeface="Arial" panose="020B0604020202020204" pitchFamily="34" charset="0"/>
                  </a:rPr>
                  <a:t>B15</a:t>
                </a:r>
                <a:r>
                  <a:rPr lang="zh-CN" altLang="en-US" sz="1200" b="1" dirty="0" smtClean="0">
                    <a:latin typeface="Arial" panose="020B0604020202020204" pitchFamily="34" charset="0"/>
                  </a:rPr>
                  <a:t>高层，未开工</a:t>
                </a:r>
                <a:endParaRPr lang="zh-CN" altLang="en-US" sz="1200" b="1" dirty="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116" name="直接箭头连接符 115"/>
            <p:cNvCxnSpPr/>
            <p:nvPr/>
          </p:nvCxnSpPr>
          <p:spPr bwMode="auto">
            <a:xfrm flipH="1">
              <a:off x="3863752" y="3339538"/>
              <a:ext cx="4022653" cy="0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 Box 15"/>
            <p:cNvSpPr txBox="1">
              <a:spLocks noChangeArrowheads="1"/>
            </p:cNvSpPr>
            <p:nvPr/>
          </p:nvSpPr>
          <p:spPr bwMode="auto">
            <a:xfrm>
              <a:off x="7605926" y="3207111"/>
              <a:ext cx="1299530" cy="2091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r>
                <a:rPr lang="en-US" altLang="zh-CN" sz="1200" b="1" dirty="0" smtClean="0">
                  <a:latin typeface="Arial" panose="020B0604020202020204" pitchFamily="34" charset="0"/>
                </a:rPr>
                <a:t>B0810</a:t>
              </a:r>
              <a:r>
                <a:rPr lang="zh-CN" altLang="en-US" sz="1200" b="1" dirty="0" smtClean="0">
                  <a:latin typeface="Arial" panose="020B0604020202020204" pitchFamily="34" charset="0"/>
                </a:rPr>
                <a:t>高层洋房，在建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314461" y="3311693"/>
              <a:ext cx="1590963" cy="820072"/>
              <a:chOff x="8751174" y="4997339"/>
              <a:chExt cx="1590963" cy="820072"/>
            </a:xfrm>
          </p:grpSpPr>
          <p:cxnSp>
            <p:nvCxnSpPr>
              <p:cNvPr id="122" name="直接箭头连接符 121"/>
              <p:cNvCxnSpPr/>
              <p:nvPr/>
            </p:nvCxnSpPr>
            <p:spPr bwMode="auto">
              <a:xfrm flipH="1" flipV="1">
                <a:off x="9380647" y="5660826"/>
                <a:ext cx="808062" cy="1012"/>
              </a:xfrm>
              <a:prstGeom prst="straightConnector1">
                <a:avLst/>
              </a:prstGeom>
              <a:ln w="19050">
                <a:solidFill>
                  <a:srgbClr val="ED7D3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/>
              <p:cNvCxnSpPr/>
              <p:nvPr/>
            </p:nvCxnSpPr>
            <p:spPr bwMode="auto">
              <a:xfrm flipH="1" flipV="1">
                <a:off x="9534075" y="4997339"/>
                <a:ext cx="808062" cy="1012"/>
              </a:xfrm>
              <a:prstGeom prst="straightConnector1">
                <a:avLst/>
              </a:prstGeom>
              <a:ln w="19050">
                <a:solidFill>
                  <a:srgbClr val="ED7D31"/>
                </a:solidFill>
                <a:headEnd type="oval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 Box 8"/>
              <p:cNvSpPr txBox="1">
                <a:spLocks noChangeArrowheads="1"/>
              </p:cNvSpPr>
              <p:nvPr/>
            </p:nvSpPr>
            <p:spPr bwMode="auto">
              <a:xfrm>
                <a:off x="8751174" y="5468807"/>
                <a:ext cx="869974" cy="3486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zh-CN" altLang="en-US" sz="1200" b="1" dirty="0" smtClean="0">
                    <a:latin typeface="Arial" panose="020B0604020202020204" pitchFamily="34" charset="0"/>
                  </a:rPr>
                  <a:t>小学（代建），未开工</a:t>
                </a:r>
                <a:endParaRPr lang="zh-CN" altLang="en-US" sz="1200" b="1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2652518" y="2627874"/>
              <a:ext cx="1751194" cy="209162"/>
              <a:chOff x="4945691" y="2961156"/>
              <a:chExt cx="1751194" cy="209162"/>
            </a:xfrm>
          </p:grpSpPr>
          <p:cxnSp>
            <p:nvCxnSpPr>
              <p:cNvPr id="108" name="直接箭头连接符 107"/>
              <p:cNvCxnSpPr/>
              <p:nvPr/>
            </p:nvCxnSpPr>
            <p:spPr bwMode="auto">
              <a:xfrm flipV="1">
                <a:off x="5545911" y="3098951"/>
                <a:ext cx="1150974" cy="33270"/>
              </a:xfrm>
              <a:prstGeom prst="straightConnector1">
                <a:avLst/>
              </a:prstGeom>
              <a:ln w="19050">
                <a:solidFill>
                  <a:srgbClr val="DDC62F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 Box 36"/>
              <p:cNvSpPr txBox="1">
                <a:spLocks noChangeArrowheads="1"/>
              </p:cNvSpPr>
              <p:nvPr/>
            </p:nvSpPr>
            <p:spPr bwMode="auto">
              <a:xfrm>
                <a:off x="4945691" y="2961156"/>
                <a:ext cx="1276302" cy="209162"/>
              </a:xfrm>
              <a:prstGeom prst="rect">
                <a:avLst/>
              </a:prstGeom>
              <a:solidFill>
                <a:srgbClr val="DDC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r>
                  <a:rPr lang="en-US" altLang="zh-CN" sz="1200" b="1" dirty="0" smtClean="0">
                    <a:latin typeface="Arial" panose="020B0604020202020204" pitchFamily="34" charset="0"/>
                  </a:rPr>
                  <a:t>B04</a:t>
                </a:r>
                <a:r>
                  <a:rPr lang="zh-CN" altLang="en-US" sz="1200" b="1" dirty="0" smtClean="0">
                    <a:latin typeface="Arial" panose="020B0604020202020204" pitchFamily="34" charset="0"/>
                  </a:rPr>
                  <a:t>小高洋房，已交付</a:t>
                </a:r>
                <a:endParaRPr lang="en-US" altLang="zh-CN" sz="1200" b="1" dirty="0" smtClean="0"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77" name="直接箭头连接符 76"/>
            <p:cNvCxnSpPr/>
            <p:nvPr/>
          </p:nvCxnSpPr>
          <p:spPr bwMode="auto">
            <a:xfrm flipH="1">
              <a:off x="5591944" y="3045497"/>
              <a:ext cx="1305708" cy="0"/>
            </a:xfrm>
            <a:prstGeom prst="straightConnector1">
              <a:avLst/>
            </a:prstGeom>
            <a:ln w="19050">
              <a:solidFill>
                <a:srgbClr val="DDC62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3"/>
            <p:cNvSpPr txBox="1">
              <a:spLocks noChangeArrowheads="1"/>
            </p:cNvSpPr>
            <p:nvPr/>
          </p:nvSpPr>
          <p:spPr bwMode="auto">
            <a:xfrm>
              <a:off x="6430629" y="2915520"/>
              <a:ext cx="1455776" cy="214855"/>
            </a:xfrm>
            <a:prstGeom prst="rect">
              <a:avLst/>
            </a:prstGeom>
            <a:solidFill>
              <a:srgbClr val="DDC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r>
                <a:rPr lang="en-US" altLang="zh-CN" sz="1200" b="1" dirty="0" smtClean="0">
                  <a:latin typeface="Arial" panose="020B0604020202020204" pitchFamily="34" charset="0"/>
                </a:rPr>
                <a:t>B0810</a:t>
              </a:r>
              <a:r>
                <a:rPr lang="zh-CN" altLang="en-US" sz="1200" b="1" dirty="0" smtClean="0">
                  <a:latin typeface="Arial" panose="020B0604020202020204" pitchFamily="34" charset="0"/>
                </a:rPr>
                <a:t>联排别墅，已交付</a:t>
              </a:r>
              <a:endParaRPr lang="zh-CN" altLang="en-US" sz="1200" b="1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7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C:\Users\Administrator\Desktop\2018.10.18项目形象进度\微信图片_2018101810212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96" y="5332976"/>
            <a:ext cx="1668469" cy="1301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 descr="C:\Users\Administrator\Desktop\2018.10.18项目形象进度\微信图片_20181018103239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87" y="5332976"/>
            <a:ext cx="1658268" cy="129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2" y="5321894"/>
            <a:ext cx="1731525" cy="1298644"/>
          </a:xfrm>
          <a:prstGeom prst="rect">
            <a:avLst/>
          </a:prstGeom>
        </p:spPr>
      </p:pic>
      <p:sp>
        <p:nvSpPr>
          <p:cNvPr id="36" name="îş1îḋê">
            <a:extLst>
              <a:ext uri="{FF2B5EF4-FFF2-40B4-BE49-F238E27FC236}">
                <a16:creationId xmlns="" xmlns:a16="http://schemas.microsoft.com/office/drawing/2014/main" id="{9517A53A-4AA3-437E-A08C-397CD46065E5}"/>
              </a:ext>
            </a:extLst>
          </p:cNvPr>
          <p:cNvSpPr/>
          <p:nvPr/>
        </p:nvSpPr>
        <p:spPr>
          <a:xfrm flipV="1">
            <a:off x="10608192" y="1671561"/>
            <a:ext cx="224993" cy="2317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rgbClr val="000000"/>
              </a:solidFill>
              <a:cs typeface="+mn-ea"/>
              <a:sym typeface="等线" panose="02010600030101010101" pitchFamily="2" charset="-122"/>
            </a:endParaRPr>
          </a:p>
        </p:txBody>
      </p:sp>
      <p:sp>
        <p:nvSpPr>
          <p:cNvPr id="34" name="îş1îḋê">
            <a:extLst>
              <a:ext uri="{FF2B5EF4-FFF2-40B4-BE49-F238E27FC236}">
                <a16:creationId xmlns="" xmlns:a16="http://schemas.microsoft.com/office/drawing/2014/main" id="{9517A53A-4AA3-437E-A08C-397CD46065E5}"/>
              </a:ext>
            </a:extLst>
          </p:cNvPr>
          <p:cNvSpPr/>
          <p:nvPr/>
        </p:nvSpPr>
        <p:spPr>
          <a:xfrm flipV="1">
            <a:off x="6742597" y="1671561"/>
            <a:ext cx="224993" cy="2317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rgbClr val="000000"/>
              </a:solidFill>
              <a:cs typeface="+mn-ea"/>
              <a:sym typeface="等线" panose="02010600030101010101" pitchFamily="2" charset="-122"/>
            </a:endParaRPr>
          </a:p>
        </p:txBody>
      </p:sp>
      <p:sp>
        <p:nvSpPr>
          <p:cNvPr id="54" name="标题 3"/>
          <p:cNvSpPr txBox="1"/>
          <p:nvPr/>
        </p:nvSpPr>
        <p:spPr>
          <a:xfrm>
            <a:off x="375112" y="293837"/>
            <a:ext cx="892899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1.2 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项目分期建设进度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6" name="29313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="" xmlns:a16="http://schemas.microsoft.com/office/drawing/2014/main" id="{30113654-F008-4808-9853-596CE3FD363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7071" y="1276375"/>
            <a:ext cx="11439712" cy="3628589"/>
            <a:chOff x="-820202" y="3118794"/>
            <a:chExt cx="13670431" cy="3628589"/>
          </a:xfrm>
        </p:grpSpPr>
        <p:sp>
          <p:nvSpPr>
            <p:cNvPr id="102" name="ïṥ1íďe">
              <a:extLst>
                <a:ext uri="{FF2B5EF4-FFF2-40B4-BE49-F238E27FC236}">
                  <a16:creationId xmlns="" xmlns:a16="http://schemas.microsoft.com/office/drawing/2014/main" id="{E2046801-771F-4E64-B834-F989AC5CD637}"/>
                </a:ext>
              </a:extLst>
            </p:cNvPr>
            <p:cNvSpPr/>
            <p:nvPr/>
          </p:nvSpPr>
          <p:spPr>
            <a:xfrm rot="5400000" flipH="1" flipV="1">
              <a:off x="6063329" y="-2076452"/>
              <a:ext cx="78039" cy="1220470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solidFill>
                  <a:srgbClr val="FFFFFF"/>
                </a:solidFill>
                <a:cs typeface="+mn-ea"/>
                <a:sym typeface="等线" panose="02010600030101010101" pitchFamily="2" charset="-122"/>
              </a:endParaRPr>
            </a:p>
          </p:txBody>
        </p:sp>
        <p:grpSp>
          <p:nvGrpSpPr>
            <p:cNvPr id="103" name="ïśľîďè">
              <a:extLst>
                <a:ext uri="{FF2B5EF4-FFF2-40B4-BE49-F238E27FC236}">
                  <a16:creationId xmlns="" xmlns:a16="http://schemas.microsoft.com/office/drawing/2014/main" id="{FB55C0D8-260B-4198-A074-9C000923D190}"/>
                </a:ext>
              </a:extLst>
            </p:cNvPr>
            <p:cNvGrpSpPr/>
            <p:nvPr/>
          </p:nvGrpSpPr>
          <p:grpSpPr>
            <a:xfrm>
              <a:off x="73769" y="3508408"/>
              <a:ext cx="4741043" cy="631792"/>
              <a:chOff x="-757955" y="3508408"/>
              <a:chExt cx="4741043" cy="631792"/>
            </a:xfrm>
          </p:grpSpPr>
          <p:sp>
            <p:nvSpPr>
              <p:cNvPr id="117" name="íşľïḓe">
                <a:extLst>
                  <a:ext uri="{FF2B5EF4-FFF2-40B4-BE49-F238E27FC236}">
                    <a16:creationId xmlns="" xmlns:a16="http://schemas.microsoft.com/office/drawing/2014/main" id="{8660BA22-0EE4-47AB-BB20-ED8342CD7B96}"/>
                  </a:ext>
                </a:extLst>
              </p:cNvPr>
              <p:cNvSpPr/>
              <p:nvPr/>
            </p:nvSpPr>
            <p:spPr>
              <a:xfrm>
                <a:off x="1336918" y="3911600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FFFFFF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  <p:sp>
            <p:nvSpPr>
              <p:cNvPr id="118" name="îş1îḋê">
                <a:extLst>
                  <a:ext uri="{FF2B5EF4-FFF2-40B4-BE49-F238E27FC236}">
                    <a16:creationId xmlns="" xmlns:a16="http://schemas.microsoft.com/office/drawing/2014/main" id="{9517A53A-4AA3-437E-A08C-397CD46065E5}"/>
                  </a:ext>
                </a:extLst>
              </p:cNvPr>
              <p:cNvSpPr/>
              <p:nvPr/>
            </p:nvSpPr>
            <p:spPr>
              <a:xfrm flipV="1">
                <a:off x="1296652" y="3518520"/>
                <a:ext cx="268866" cy="23178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  <p:sp>
            <p:nvSpPr>
              <p:cNvPr id="132" name="îş1îḋê">
                <a:extLst>
                  <a:ext uri="{FF2B5EF4-FFF2-40B4-BE49-F238E27FC236}">
                    <a16:creationId xmlns="" xmlns:a16="http://schemas.microsoft.com/office/drawing/2014/main" id="{9517A53A-4AA3-437E-A08C-397CD46065E5}"/>
                  </a:ext>
                </a:extLst>
              </p:cNvPr>
              <p:cNvSpPr/>
              <p:nvPr/>
            </p:nvSpPr>
            <p:spPr>
              <a:xfrm flipV="1">
                <a:off x="3714222" y="3523197"/>
                <a:ext cx="268866" cy="23178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  <p:sp>
            <p:nvSpPr>
              <p:cNvPr id="133" name="íşľïḓe">
                <a:extLst>
                  <a:ext uri="{FF2B5EF4-FFF2-40B4-BE49-F238E27FC236}">
                    <a16:creationId xmlns="" xmlns:a16="http://schemas.microsoft.com/office/drawing/2014/main" id="{8660BA22-0EE4-47AB-BB20-ED8342CD7B96}"/>
                  </a:ext>
                </a:extLst>
              </p:cNvPr>
              <p:cNvSpPr/>
              <p:nvPr/>
            </p:nvSpPr>
            <p:spPr>
              <a:xfrm>
                <a:off x="3734164" y="3902846"/>
                <a:ext cx="228599" cy="2286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FFFFFF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  <p:sp>
            <p:nvSpPr>
              <p:cNvPr id="39" name="îş1îḋê">
                <a:extLst>
                  <a:ext uri="{FF2B5EF4-FFF2-40B4-BE49-F238E27FC236}">
                    <a16:creationId xmlns="" xmlns:a16="http://schemas.microsoft.com/office/drawing/2014/main" id="{9517A53A-4AA3-437E-A08C-397CD46065E5}"/>
                  </a:ext>
                </a:extLst>
              </p:cNvPr>
              <p:cNvSpPr/>
              <p:nvPr/>
            </p:nvSpPr>
            <p:spPr>
              <a:xfrm flipV="1">
                <a:off x="-757955" y="3508408"/>
                <a:ext cx="268866" cy="23178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  <p:sp>
            <p:nvSpPr>
              <p:cNvPr id="44" name="íşľïḓe">
                <a:extLst>
                  <a:ext uri="{FF2B5EF4-FFF2-40B4-BE49-F238E27FC236}">
                    <a16:creationId xmlns="" xmlns:a16="http://schemas.microsoft.com/office/drawing/2014/main" id="{8660BA22-0EE4-47AB-BB20-ED8342CD7B96}"/>
                  </a:ext>
                </a:extLst>
              </p:cNvPr>
              <p:cNvSpPr/>
              <p:nvPr/>
            </p:nvSpPr>
            <p:spPr>
              <a:xfrm>
                <a:off x="-748987" y="3902846"/>
                <a:ext cx="228600" cy="2286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FFFFFF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</p:grpSp>
        <p:grpSp>
          <p:nvGrpSpPr>
            <p:cNvPr id="104" name="ïsḷíde">
              <a:extLst>
                <a:ext uri="{FF2B5EF4-FFF2-40B4-BE49-F238E27FC236}">
                  <a16:creationId xmlns="" xmlns:a16="http://schemas.microsoft.com/office/drawing/2014/main" id="{D6F179DF-92C7-4E23-952F-1EB6E4528D6C}"/>
                </a:ext>
              </a:extLst>
            </p:cNvPr>
            <p:cNvGrpSpPr/>
            <p:nvPr/>
          </p:nvGrpSpPr>
          <p:grpSpPr>
            <a:xfrm>
              <a:off x="-820202" y="3118794"/>
              <a:ext cx="13670431" cy="3628589"/>
              <a:chOff x="-453330" y="3118794"/>
              <a:chExt cx="10283089" cy="3628589"/>
            </a:xfrm>
          </p:grpSpPr>
          <p:sp>
            <p:nvSpPr>
              <p:cNvPr id="115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1371240" y="3140531"/>
                <a:ext cx="4755269" cy="422665"/>
              </a:xfrm>
              <a:prstGeom prst="roundRect">
                <a:avLst>
                  <a:gd name="adj" fmla="val 46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2014</a:t>
                </a:r>
                <a:r>
                  <a:rPr lang="zh-CN" altLang="en-US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</a:t>
                </a:r>
                <a:r>
                  <a:rPr lang="en-US" altLang="zh-CN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6</a:t>
                </a:r>
                <a:r>
                  <a:rPr lang="zh-CN" altLang="en-US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月取得土地</a:t>
                </a:r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i$ḻídè">
                <a:extLst>
                  <a:ext uri="{FF2B5EF4-FFF2-40B4-BE49-F238E27FC236}">
                    <a16:creationId xmlns="" xmlns:a16="http://schemas.microsoft.com/office/drawing/2014/main" id="{797219E6-60B0-4291-AD7A-86A5BFA5EB96}"/>
                  </a:ext>
                </a:extLst>
              </p:cNvPr>
              <p:cNvSpPr txBox="1"/>
              <p:nvPr/>
            </p:nvSpPr>
            <p:spPr bwMode="auto">
              <a:xfrm>
                <a:off x="-453330" y="5087791"/>
                <a:ext cx="1747644" cy="16595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4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栋高层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未批先建</a:t>
                </a:r>
                <a:endParaRPr lang="en-US" altLang="zh-CN" sz="160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已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竣工未售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与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B04</a:t>
                </a:r>
                <a:r>
                  <a:rPr lang="zh-CN" altLang="en-US" sz="1600" dirty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小区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一体</a:t>
                </a:r>
                <a:endPara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-270696" y="4340014"/>
                <a:ext cx="1165097" cy="596034"/>
              </a:xfrm>
              <a:prstGeom prst="roundRect">
                <a:avLst>
                  <a:gd name="adj" fmla="val 463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B03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地块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3015017" y="4314566"/>
                <a:ext cx="1229824" cy="596034"/>
              </a:xfrm>
              <a:prstGeom prst="roundRect">
                <a:avLst>
                  <a:gd name="adj" fmla="val 46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B0206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地块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4896686" y="4310691"/>
                <a:ext cx="1229824" cy="596034"/>
              </a:xfrm>
              <a:prstGeom prst="roundRect">
                <a:avLst>
                  <a:gd name="adj" fmla="val 46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C02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地块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i$ḻídè">
                <a:extLst>
                  <a:ext uri="{FF2B5EF4-FFF2-40B4-BE49-F238E27FC236}">
                    <a16:creationId xmlns="" xmlns:a16="http://schemas.microsoft.com/office/drawing/2014/main" id="{797219E6-60B0-4291-AD7A-86A5BFA5EB96}"/>
                  </a:ext>
                </a:extLst>
              </p:cNvPr>
              <p:cNvSpPr txBox="1"/>
              <p:nvPr/>
            </p:nvSpPr>
            <p:spPr bwMode="auto">
              <a:xfrm>
                <a:off x="2811692" y="5058467"/>
                <a:ext cx="2077055" cy="16127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商业别墅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已供货但基本未售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工程基本竣工，配套于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2018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年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10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月停工</a:t>
                </a:r>
                <a:endPara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i$ḻídè">
                <a:extLst>
                  <a:ext uri="{FF2B5EF4-FFF2-40B4-BE49-F238E27FC236}">
                    <a16:creationId xmlns="" xmlns:a16="http://schemas.microsoft.com/office/drawing/2014/main" id="{797219E6-60B0-4291-AD7A-86A5BFA5EB96}"/>
                  </a:ext>
                </a:extLst>
              </p:cNvPr>
              <p:cNvSpPr txBox="1"/>
              <p:nvPr/>
            </p:nvSpPr>
            <p:spPr bwMode="auto">
              <a:xfrm>
                <a:off x="1175342" y="5058468"/>
                <a:ext cx="1756506" cy="12222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高层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+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洋房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基本售罄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2017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年</a:t>
                </a:r>
                <a:r>
                  <a:rPr lang="en-US" altLang="zh-CN" sz="1600" dirty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4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月交付</a:t>
                </a:r>
                <a:endPara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1371241" y="4325341"/>
                <a:ext cx="1165097" cy="596034"/>
              </a:xfrm>
              <a:prstGeom prst="roundRect">
                <a:avLst>
                  <a:gd name="adj" fmla="val 46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B04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地块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i$ḻídè">
                <a:extLst>
                  <a:ext uri="{FF2B5EF4-FFF2-40B4-BE49-F238E27FC236}">
                    <a16:creationId xmlns="" xmlns:a16="http://schemas.microsoft.com/office/drawing/2014/main" id="{797219E6-60B0-4291-AD7A-86A5BFA5EB96}"/>
                  </a:ext>
                </a:extLst>
              </p:cNvPr>
              <p:cNvSpPr txBox="1"/>
              <p:nvPr/>
            </p:nvSpPr>
            <p:spPr bwMode="auto">
              <a:xfrm>
                <a:off x="4730919" y="5058468"/>
                <a:ext cx="1748836" cy="12222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酒店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345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间客房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无</a:t>
                </a:r>
                <a:r>
                  <a:rPr lang="zh-CN" altLang="en-US" sz="16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开</a:t>
                </a:r>
                <a:r>
                  <a:rPr lang="zh-CN" altLang="en-US" sz="16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工证建设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，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工程完成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85%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，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2018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年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10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月停工</a:t>
                </a:r>
                <a:endPara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7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6839365" y="4353302"/>
                <a:ext cx="1229824" cy="596034"/>
              </a:xfrm>
              <a:prstGeom prst="roundRect">
                <a:avLst>
                  <a:gd name="adj" fmla="val 46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B0810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地块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8448763" y="4325341"/>
                <a:ext cx="1229824" cy="596034"/>
              </a:xfrm>
              <a:prstGeom prst="roundRect">
                <a:avLst>
                  <a:gd name="adj" fmla="val 4639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B15</a:t>
                </a:r>
                <a:r>
                  <a:rPr lang="zh-CN" altLang="en-US" sz="1600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地块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4" name="i$ḻídè">
                <a:extLst>
                  <a:ext uri="{FF2B5EF4-FFF2-40B4-BE49-F238E27FC236}">
                    <a16:creationId xmlns="" xmlns:a16="http://schemas.microsoft.com/office/drawing/2014/main" id="{797219E6-60B0-4291-AD7A-86A5BFA5EB96}"/>
                  </a:ext>
                </a:extLst>
              </p:cNvPr>
              <p:cNvSpPr txBox="1"/>
              <p:nvPr/>
            </p:nvSpPr>
            <p:spPr bwMode="auto">
              <a:xfrm>
                <a:off x="6526281" y="5055833"/>
                <a:ext cx="1793027" cy="169155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别墅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+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高层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+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洋房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别墅已交付，部分因抵押未售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高层洋房区仅开工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4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栋高层，其中</a:t>
                </a:r>
                <a:r>
                  <a:rPr lang="en-US" altLang="zh-CN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2</a:t>
                </a: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栋达供货部位</a:t>
                </a:r>
                <a:endPara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5" name="i$ḻídè">
                <a:extLst>
                  <a:ext uri="{FF2B5EF4-FFF2-40B4-BE49-F238E27FC236}">
                    <a16:creationId xmlns="" xmlns:a16="http://schemas.microsoft.com/office/drawing/2014/main" id="{797219E6-60B0-4291-AD7A-86A5BFA5EB96}"/>
                  </a:ext>
                </a:extLst>
              </p:cNvPr>
              <p:cNvSpPr txBox="1"/>
              <p:nvPr/>
            </p:nvSpPr>
            <p:spPr bwMode="auto">
              <a:xfrm>
                <a:off x="8404185" y="5053198"/>
                <a:ext cx="1425574" cy="12222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Autofit/>
              </a:bodyPr>
              <a:lstStyle/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高层</a:t>
                </a:r>
                <a:endPara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未开工</a:t>
                </a:r>
                <a:endPara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 smtClean="0"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已收到</a:t>
                </a:r>
                <a:r>
                  <a:rPr lang="zh-CN" altLang="en-US" sz="16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  <a:cs typeface="+mn-ea"/>
                    <a:sym typeface="+mn-lt"/>
                  </a:rPr>
                  <a:t>闲置土地通知</a:t>
                </a:r>
              </a:p>
            </p:txBody>
          </p:sp>
          <p:sp>
            <p:nvSpPr>
              <p:cNvPr id="43" name="îṧḷíḍe">
                <a:extLst>
                  <a:ext uri="{FF2B5EF4-FFF2-40B4-BE49-F238E27FC236}">
                    <a16:creationId xmlns="" xmlns:a16="http://schemas.microsoft.com/office/drawing/2014/main" id="{D4935F5B-24EE-44B6-8EB9-845076C50D49}"/>
                  </a:ext>
                </a:extLst>
              </p:cNvPr>
              <p:cNvSpPr/>
              <p:nvPr/>
            </p:nvSpPr>
            <p:spPr>
              <a:xfrm>
                <a:off x="-351145" y="3118794"/>
                <a:ext cx="1423617" cy="435825"/>
              </a:xfrm>
              <a:prstGeom prst="roundRect">
                <a:avLst>
                  <a:gd name="adj" fmla="val 463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zh-CN" altLang="en-US" b="1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尚未取得土地</a:t>
                </a:r>
                <a:endPara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iṡḻiḍè">
              <a:extLst>
                <a:ext uri="{FF2B5EF4-FFF2-40B4-BE49-F238E27FC236}">
                  <a16:creationId xmlns="" xmlns:a16="http://schemas.microsoft.com/office/drawing/2014/main" id="{9BEEC538-FDA8-40DC-A2A5-5732D3CA12EA}"/>
                </a:ext>
              </a:extLst>
            </p:cNvPr>
            <p:cNvGrpSpPr/>
            <p:nvPr/>
          </p:nvGrpSpPr>
          <p:grpSpPr>
            <a:xfrm>
              <a:off x="9516000" y="3494010"/>
              <a:ext cx="268866" cy="638139"/>
              <a:chOff x="4781604" y="3494010"/>
              <a:chExt cx="268866" cy="638139"/>
            </a:xfrm>
          </p:grpSpPr>
          <p:sp>
            <p:nvSpPr>
              <p:cNvPr id="110" name="îšļîďe">
                <a:extLst>
                  <a:ext uri="{FF2B5EF4-FFF2-40B4-BE49-F238E27FC236}">
                    <a16:creationId xmlns="" xmlns:a16="http://schemas.microsoft.com/office/drawing/2014/main" id="{B4BD4055-6E5A-4A8B-AB0A-F5E0465B5D23}"/>
                  </a:ext>
                </a:extLst>
              </p:cNvPr>
              <p:cNvSpPr/>
              <p:nvPr/>
            </p:nvSpPr>
            <p:spPr>
              <a:xfrm>
                <a:off x="4801737" y="3903549"/>
                <a:ext cx="228601" cy="228600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FFFFFF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  <p:sp>
            <p:nvSpPr>
              <p:cNvPr id="111" name="iŝľiḋe">
                <a:extLst>
                  <a:ext uri="{FF2B5EF4-FFF2-40B4-BE49-F238E27FC236}">
                    <a16:creationId xmlns="" xmlns:a16="http://schemas.microsoft.com/office/drawing/2014/main" id="{FF64EF3C-8B44-4494-B62C-200539AD2B3E}"/>
                  </a:ext>
                </a:extLst>
              </p:cNvPr>
              <p:cNvSpPr/>
              <p:nvPr/>
            </p:nvSpPr>
            <p:spPr>
              <a:xfrm flipV="1">
                <a:off x="4781604" y="3494010"/>
                <a:ext cx="268866" cy="231781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>
                  <a:solidFill>
                    <a:srgbClr val="000000"/>
                  </a:solidFill>
                  <a:cs typeface="+mn-ea"/>
                  <a:sym typeface="等线" panose="02010600030101010101" pitchFamily="2" charset="-122"/>
                </a:endParaRPr>
              </a:p>
            </p:txBody>
          </p:sp>
        </p:grpSp>
        <p:sp>
          <p:nvSpPr>
            <p:cNvPr id="108" name="ïśľíḍé">
              <a:extLst>
                <a:ext uri="{FF2B5EF4-FFF2-40B4-BE49-F238E27FC236}">
                  <a16:creationId xmlns="" xmlns:a16="http://schemas.microsoft.com/office/drawing/2014/main" id="{06BB7551-8A9F-4438-84AB-E6AD223BA4D1}"/>
                </a:ext>
              </a:extLst>
            </p:cNvPr>
            <p:cNvSpPr/>
            <p:nvPr/>
          </p:nvSpPr>
          <p:spPr>
            <a:xfrm>
              <a:off x="8450074" y="3118795"/>
              <a:ext cx="4199185" cy="437223"/>
            </a:xfrm>
            <a:prstGeom prst="roundRect">
              <a:avLst>
                <a:gd name="adj" fmla="val 4639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2016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年</a:t>
              </a:r>
              <a:r>
                <a:rPr lang="en-US" altLang="zh-CN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4</a:t>
              </a: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pitchFamily="2" charset="-122"/>
                </a:rPr>
                <a:t>月取得土地</a:t>
              </a:r>
            </a:p>
          </p:txBody>
        </p:sp>
      </p:grpSp>
      <p:pic>
        <p:nvPicPr>
          <p:cNvPr id="131" name="图片 130" descr="微信图片_20200512102313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416" r="15538"/>
          <a:stretch/>
        </p:blipFill>
        <p:spPr>
          <a:xfrm>
            <a:off x="9266865" y="5300148"/>
            <a:ext cx="1365639" cy="1320390"/>
          </a:xfrm>
          <a:prstGeom prst="rect">
            <a:avLst/>
          </a:prstGeom>
        </p:spPr>
      </p:pic>
      <p:pic>
        <p:nvPicPr>
          <p:cNvPr id="206" name="图片 205" descr="ae5d650b101cbb5910bbbf6068c43d3"/>
          <p:cNvPicPr>
            <a:picLocks noChangeAspect="1"/>
          </p:cNvPicPr>
          <p:nvPr/>
        </p:nvPicPr>
        <p:blipFill rotWithShape="1">
          <a:blip r:embed="rId10" cstate="print"/>
          <a:srcRect l="25649"/>
          <a:stretch/>
        </p:blipFill>
        <p:spPr>
          <a:xfrm>
            <a:off x="8016518" y="5330491"/>
            <a:ext cx="1244182" cy="1298644"/>
          </a:xfrm>
          <a:prstGeom prst="rect">
            <a:avLst/>
          </a:prstGeom>
        </p:spPr>
      </p:pic>
      <p:pic>
        <p:nvPicPr>
          <p:cNvPr id="207" name="图片 206" descr="微信图片_2020051210435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64434" y="5330491"/>
            <a:ext cx="1733799" cy="1298644"/>
          </a:xfrm>
          <a:prstGeom prst="rect">
            <a:avLst/>
          </a:prstGeom>
        </p:spPr>
      </p:pic>
      <p:sp>
        <p:nvSpPr>
          <p:cNvPr id="35" name="íşľïḓe">
            <a:extLst>
              <a:ext uri="{FF2B5EF4-FFF2-40B4-BE49-F238E27FC236}">
                <a16:creationId xmlns="" xmlns:a16="http://schemas.microsoft.com/office/drawing/2014/main" id="{8660BA22-0EE4-47AB-BB20-ED8342CD7B96}"/>
              </a:ext>
            </a:extLst>
          </p:cNvPr>
          <p:cNvSpPr/>
          <p:nvPr/>
        </p:nvSpPr>
        <p:spPr>
          <a:xfrm>
            <a:off x="6759285" y="2051210"/>
            <a:ext cx="191297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rgbClr val="FFFFFF"/>
              </a:solidFill>
              <a:cs typeface="+mn-ea"/>
              <a:sym typeface="等线" panose="02010600030101010101" pitchFamily="2" charset="-122"/>
            </a:endParaRPr>
          </a:p>
        </p:txBody>
      </p:sp>
      <p:sp>
        <p:nvSpPr>
          <p:cNvPr id="37" name="íşľïḓe">
            <a:extLst>
              <a:ext uri="{FF2B5EF4-FFF2-40B4-BE49-F238E27FC236}">
                <a16:creationId xmlns="" xmlns:a16="http://schemas.microsoft.com/office/drawing/2014/main" id="{8660BA22-0EE4-47AB-BB20-ED8342CD7B96}"/>
              </a:ext>
            </a:extLst>
          </p:cNvPr>
          <p:cNvSpPr/>
          <p:nvPr/>
        </p:nvSpPr>
        <p:spPr>
          <a:xfrm>
            <a:off x="10624880" y="2051210"/>
            <a:ext cx="191297" cy="228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>
              <a:solidFill>
                <a:srgbClr val="FFFFFF"/>
              </a:solidFill>
              <a:cs typeface="+mn-ea"/>
              <a:sym typeface="等线" panose="02010600030101010101" pitchFamily="2" charset="-122"/>
            </a:endParaRPr>
          </a:p>
        </p:txBody>
      </p:sp>
      <p:pic>
        <p:nvPicPr>
          <p:cNvPr id="42" name="图片 41" descr="C:\Users\IdeaPad_K20\Desktop\事业部\工程与安全管理部\2019.2.2未结算完成的合同台账\工程形象照片\B15地块\fd620d29969e5570227df85fbfeeda0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44460"/>
          <a:stretch/>
        </p:blipFill>
        <p:spPr bwMode="auto">
          <a:xfrm>
            <a:off x="10776520" y="5357457"/>
            <a:ext cx="1190808" cy="126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6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25344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 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已获取项目整体货值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亿，已供货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亿，已售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亿，无抵押未售</a:t>
            </a:r>
            <a:r>
              <a:rPr lang="en-US" altLang="zh-CN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2.36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亿</a:t>
            </a:r>
          </a:p>
        </p:txBody>
      </p:sp>
      <p:sp>
        <p:nvSpPr>
          <p:cNvPr id="4" name="左大括号 3">
            <a:extLst>
              <a:ext uri="{FF2B5EF4-FFF2-40B4-BE49-F238E27FC236}">
                <a16:creationId xmlns="" xmlns:a16="http://schemas.microsoft.com/office/drawing/2014/main" id="{AF2A959A-27A6-45B7-AC64-1668415C3D1C}"/>
              </a:ext>
            </a:extLst>
          </p:cNvPr>
          <p:cNvSpPr/>
          <p:nvPr/>
        </p:nvSpPr>
        <p:spPr>
          <a:xfrm>
            <a:off x="2008927" y="2060181"/>
            <a:ext cx="299971" cy="2160000"/>
          </a:xfrm>
          <a:prstGeom prst="leftBrace">
            <a:avLst>
              <a:gd name="adj1" fmla="val 27421"/>
              <a:gd name="adj2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9F2F16E-74A3-4F18-8189-B054B4D8CFD0}"/>
              </a:ext>
            </a:extLst>
          </p:cNvPr>
          <p:cNvSpPr txBox="1"/>
          <p:nvPr/>
        </p:nvSpPr>
        <p:spPr>
          <a:xfrm>
            <a:off x="3704420" y="908720"/>
            <a:ext cx="55599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地块：洋房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931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645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储藏室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0.45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704F9F6C-1D49-4181-A243-C641AF879FB8}"/>
              </a:ext>
            </a:extLst>
          </p:cNvPr>
          <p:cNvSpPr txBox="1"/>
          <p:nvPr/>
        </p:nvSpPr>
        <p:spPr>
          <a:xfrm>
            <a:off x="2351584" y="3913451"/>
            <a:ext cx="2085880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未供货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23.4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2722E913-16FF-4565-B220-B02C9C37FF13}"/>
              </a:ext>
            </a:extLst>
          </p:cNvPr>
          <p:cNvSpPr txBox="1"/>
          <p:nvPr/>
        </p:nvSpPr>
        <p:spPr>
          <a:xfrm>
            <a:off x="303920" y="2822345"/>
            <a:ext cx="162410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已获取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土地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剩余货值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</a:p>
        </p:txBody>
      </p:sp>
      <p:sp>
        <p:nvSpPr>
          <p:cNvPr id="21" name="左大括号 20">
            <a:extLst>
              <a:ext uri="{FF2B5EF4-FFF2-40B4-BE49-F238E27FC236}">
                <a16:creationId xmlns="" xmlns:a16="http://schemas.microsoft.com/office/drawing/2014/main" id="{52192F48-C66B-4CCC-9B74-90ACB75761ED}"/>
              </a:ext>
            </a:extLst>
          </p:cNvPr>
          <p:cNvSpPr/>
          <p:nvPr/>
        </p:nvSpPr>
        <p:spPr>
          <a:xfrm>
            <a:off x="3369375" y="1090460"/>
            <a:ext cx="299971" cy="1550863"/>
          </a:xfrm>
          <a:prstGeom prst="leftBrace">
            <a:avLst>
              <a:gd name="adj1" fmla="val 27421"/>
              <a:gd name="adj2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大括号 21">
            <a:extLst>
              <a:ext uri="{FF2B5EF4-FFF2-40B4-BE49-F238E27FC236}">
                <a16:creationId xmlns="" xmlns:a16="http://schemas.microsoft.com/office/drawing/2014/main" id="{7E897B45-B563-4476-AE33-80F2A56AEF98}"/>
              </a:ext>
            </a:extLst>
          </p:cNvPr>
          <p:cNvSpPr/>
          <p:nvPr/>
        </p:nvSpPr>
        <p:spPr>
          <a:xfrm>
            <a:off x="3369375" y="3347322"/>
            <a:ext cx="299971" cy="1800000"/>
          </a:xfrm>
          <a:prstGeom prst="leftBrace">
            <a:avLst>
              <a:gd name="adj1" fmla="val 27421"/>
              <a:gd name="adj2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E2C7E60-8365-40C3-A14F-8DD8420CBD46}"/>
              </a:ext>
            </a:extLst>
          </p:cNvPr>
          <p:cNvSpPr txBox="1"/>
          <p:nvPr/>
        </p:nvSpPr>
        <p:spPr>
          <a:xfrm>
            <a:off x="2239143" y="1850528"/>
            <a:ext cx="133657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供货未售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5.46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8FD86B58-BB2C-4658-B8A6-E427D5899D8A}"/>
              </a:ext>
            </a:extLst>
          </p:cNvPr>
          <p:cNvSpPr txBox="1"/>
          <p:nvPr/>
        </p:nvSpPr>
        <p:spPr>
          <a:xfrm>
            <a:off x="3704420" y="1950720"/>
            <a:ext cx="4911860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B0206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地块：商墅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45A0808-6454-402F-8E0E-FC754F935B64}"/>
              </a:ext>
            </a:extLst>
          </p:cNvPr>
          <p:cNvSpPr txBox="1"/>
          <p:nvPr/>
        </p:nvSpPr>
        <p:spPr>
          <a:xfrm>
            <a:off x="3704420" y="2495126"/>
            <a:ext cx="505587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B0810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地块：洋房、别墅共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840FBB3F-550E-4729-B98F-1AAA5B593D8E}"/>
              </a:ext>
            </a:extLst>
          </p:cNvPr>
          <p:cNvSpPr txBox="1"/>
          <p:nvPr/>
        </p:nvSpPr>
        <p:spPr>
          <a:xfrm>
            <a:off x="3704420" y="3672829"/>
            <a:ext cx="577595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B0810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栋在建）：高层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EB31664-1E78-4E32-A510-9DDC39FADB59}"/>
              </a:ext>
            </a:extLst>
          </p:cNvPr>
          <p:cNvSpPr txBox="1"/>
          <p:nvPr/>
        </p:nvSpPr>
        <p:spPr>
          <a:xfrm>
            <a:off x="3704420" y="4230924"/>
            <a:ext cx="7720172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B0810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栋未开工）：洋房、别墅、小高、高层共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942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18E38D36-DBAA-4A2F-AF66-D61C8662E06A}"/>
              </a:ext>
            </a:extLst>
          </p:cNvPr>
          <p:cNvSpPr txBox="1"/>
          <p:nvPr/>
        </p:nvSpPr>
        <p:spPr>
          <a:xfrm>
            <a:off x="3087776" y="5741311"/>
            <a:ext cx="5672519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栋已完工）：小高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2.01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4F1FE36-92C7-4B33-B222-B3A5A11129E4}"/>
              </a:ext>
            </a:extLst>
          </p:cNvPr>
          <p:cNvSpPr txBox="1"/>
          <p:nvPr/>
        </p:nvSpPr>
        <p:spPr>
          <a:xfrm>
            <a:off x="3704420" y="5006383"/>
            <a:ext cx="4911860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地块：小高、高层共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11.3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车位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1049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9ECCF8FC-A166-4CE9-BF92-F303E4C0AEAA}"/>
              </a:ext>
            </a:extLst>
          </p:cNvPr>
          <p:cNvSpPr txBox="1"/>
          <p:nvPr/>
        </p:nvSpPr>
        <p:spPr>
          <a:xfrm>
            <a:off x="3704420" y="3152293"/>
            <a:ext cx="642402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B0810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地块（已竣工无销许）：别墅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8F1DE55A-9270-433E-BF0F-49A849386A6A}"/>
              </a:ext>
            </a:extLst>
          </p:cNvPr>
          <p:cNvSpPr txBox="1"/>
          <p:nvPr/>
        </p:nvSpPr>
        <p:spPr>
          <a:xfrm>
            <a:off x="805779" y="5844163"/>
            <a:ext cx="1970348" cy="658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未获取土地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货值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64BEB5A3-E2E8-45CF-BED3-D45CF5E6BA7B}"/>
              </a:ext>
            </a:extLst>
          </p:cNvPr>
          <p:cNvSpPr txBox="1"/>
          <p:nvPr/>
        </p:nvSpPr>
        <p:spPr>
          <a:xfrm>
            <a:off x="8177437" y="1404185"/>
            <a:ext cx="213891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无抵押（</a:t>
            </a:r>
            <a:r>
              <a:rPr lang="en-US" altLang="zh-CN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</a:t>
            </a:r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33" name="左大括号 32">
            <a:extLst>
              <a:ext uri="{FF2B5EF4-FFF2-40B4-BE49-F238E27FC236}">
                <a16:creationId xmlns="" xmlns:a16="http://schemas.microsoft.com/office/drawing/2014/main" id="{DF3131EA-BA7A-4FDB-92AC-ACE580A7EC77}"/>
              </a:ext>
            </a:extLst>
          </p:cNvPr>
          <p:cNvSpPr/>
          <p:nvPr/>
        </p:nvSpPr>
        <p:spPr>
          <a:xfrm rot="10800000">
            <a:off x="7762850" y="1063273"/>
            <a:ext cx="277366" cy="1109953"/>
          </a:xfrm>
          <a:prstGeom prst="leftBrace">
            <a:avLst>
              <a:gd name="adj1" fmla="val 27421"/>
              <a:gd name="adj2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1A60D3FA-9662-4502-A0EC-ADF1D136EC88}"/>
              </a:ext>
            </a:extLst>
          </p:cNvPr>
          <p:cNvSpPr txBox="1"/>
          <p:nvPr/>
        </p:nvSpPr>
        <p:spPr>
          <a:xfrm>
            <a:off x="3087777" y="6271840"/>
            <a:ext cx="5055876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B03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栋未开工）：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万平，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</a:p>
        </p:txBody>
      </p:sp>
      <p:sp>
        <p:nvSpPr>
          <p:cNvPr id="35" name="左大括号 34">
            <a:extLst>
              <a:ext uri="{FF2B5EF4-FFF2-40B4-BE49-F238E27FC236}">
                <a16:creationId xmlns="" xmlns:a16="http://schemas.microsoft.com/office/drawing/2014/main" id="{04540D86-ECDC-4714-9917-64C6EDBA81D5}"/>
              </a:ext>
            </a:extLst>
          </p:cNvPr>
          <p:cNvSpPr/>
          <p:nvPr/>
        </p:nvSpPr>
        <p:spPr>
          <a:xfrm>
            <a:off x="2626141" y="5844163"/>
            <a:ext cx="299971" cy="720000"/>
          </a:xfrm>
          <a:prstGeom prst="leftBrace">
            <a:avLst>
              <a:gd name="adj1" fmla="val 27421"/>
              <a:gd name="adj2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左大括号 35">
            <a:extLst>
              <a:ext uri="{FF2B5EF4-FFF2-40B4-BE49-F238E27FC236}">
                <a16:creationId xmlns="" xmlns:a16="http://schemas.microsoft.com/office/drawing/2014/main" id="{DF3131EA-BA7A-4FDB-92AC-ACE580A7EC77}"/>
              </a:ext>
            </a:extLst>
          </p:cNvPr>
          <p:cNvSpPr/>
          <p:nvPr/>
        </p:nvSpPr>
        <p:spPr>
          <a:xfrm rot="10800000">
            <a:off x="10376416" y="1730527"/>
            <a:ext cx="299971" cy="2182923"/>
          </a:xfrm>
          <a:prstGeom prst="leftBrace">
            <a:avLst>
              <a:gd name="adj1" fmla="val 27421"/>
              <a:gd name="adj2" fmla="val 500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64BEB5A3-E2E8-45CF-BED3-D45CF5E6BA7B}"/>
              </a:ext>
            </a:extLst>
          </p:cNvPr>
          <p:cNvSpPr txBox="1"/>
          <p:nvPr/>
        </p:nvSpPr>
        <p:spPr>
          <a:xfrm>
            <a:off x="10748410" y="2446692"/>
            <a:ext cx="10004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可售</a:t>
            </a:r>
            <a:endParaRPr lang="en-US" altLang="zh-CN" sz="1600" b="1" dirty="0" smtClean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9.8</a:t>
            </a:r>
            <a:r>
              <a:rPr lang="zh-CN" altLang="en-US" sz="1600" b="1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endParaRPr lang="zh-CN" altLang="en-US" sz="1600" b="1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7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1.4 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难点问题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：贷款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到期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、欠付规费、违规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事宜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、涉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诉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、人员配置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5993" y="1630130"/>
            <a:ext cx="1690918" cy="66621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贷款到期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782883" y="1278743"/>
            <a:ext cx="2571540" cy="648072"/>
            <a:chOff x="3577762" y="2232950"/>
            <a:chExt cx="2571540" cy="648072"/>
          </a:xfrm>
        </p:grpSpPr>
        <p:sp>
          <p:nvSpPr>
            <p:cNvPr id="52" name="圆角矩形 51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577762" y="2267985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信信托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1.39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（抵押率</a:t>
              </a:r>
              <a:r>
                <a: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20%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，拟起诉）</a:t>
              </a: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683079" y="1278743"/>
            <a:ext cx="2571540" cy="648072"/>
            <a:chOff x="3577762" y="2232950"/>
            <a:chExt cx="2571540" cy="648072"/>
          </a:xfrm>
        </p:grpSpPr>
        <p:sp>
          <p:nvSpPr>
            <p:cNvPr id="56" name="圆角矩形 55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577762" y="2279560"/>
              <a:ext cx="2571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渤海国资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（股权质押</a:t>
              </a:r>
              <a:r>
                <a: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+99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套别墅抵押）</a:t>
              </a: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661885" y="1247605"/>
            <a:ext cx="2571540" cy="715631"/>
            <a:chOff x="3577762" y="2232949"/>
            <a:chExt cx="2571540" cy="715631"/>
          </a:xfrm>
        </p:grpSpPr>
        <p:sp>
          <p:nvSpPr>
            <p:cNvPr id="72" name="圆角矩形 71"/>
            <p:cNvSpPr/>
            <p:nvPr/>
          </p:nvSpPr>
          <p:spPr>
            <a:xfrm>
              <a:off x="3577762" y="2232949"/>
              <a:ext cx="2571540" cy="7156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577762" y="2302710"/>
              <a:ext cx="25359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为城投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欠津融资产债务</a:t>
              </a:r>
              <a:r>
                <a: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8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亿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提供共同担保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2807263" y="2056392"/>
            <a:ext cx="8426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共同担保人为：泰安酒店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天房丽山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光合谷酒店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渤海天易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股权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+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天房集团担保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同时，城投项目为天房欠津诚资本债务提供抵押，故涉及双方的抵押物互换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2782882" y="1124744"/>
            <a:ext cx="8650717" cy="1747777"/>
          </a:xfrm>
          <a:custGeom>
            <a:avLst/>
            <a:gdLst>
              <a:gd name="connsiteX0" fmla="*/ 5671595 w 8704162"/>
              <a:gd name="connsiteY0" fmla="*/ 0 h 1794076"/>
              <a:gd name="connsiteX1" fmla="*/ 5671595 w 8704162"/>
              <a:gd name="connsiteY1" fmla="*/ 972274 h 1794076"/>
              <a:gd name="connsiteX2" fmla="*/ 0 w 8704162"/>
              <a:gd name="connsiteY2" fmla="*/ 972274 h 1794076"/>
              <a:gd name="connsiteX3" fmla="*/ 0 w 8704162"/>
              <a:gd name="connsiteY3" fmla="*/ 1794076 h 1794076"/>
              <a:gd name="connsiteX4" fmla="*/ 8704162 w 8704162"/>
              <a:gd name="connsiteY4" fmla="*/ 1794076 h 1794076"/>
              <a:gd name="connsiteX5" fmla="*/ 8704162 w 8704162"/>
              <a:gd name="connsiteY5" fmla="*/ 69448 h 1794076"/>
              <a:gd name="connsiteX6" fmla="*/ 5671595 w 8704162"/>
              <a:gd name="connsiteY6" fmla="*/ 0 h 1794076"/>
              <a:gd name="connsiteX0" fmla="*/ 5694744 w 8704162"/>
              <a:gd name="connsiteY0" fmla="*/ 0 h 1747777"/>
              <a:gd name="connsiteX1" fmla="*/ 5671595 w 8704162"/>
              <a:gd name="connsiteY1" fmla="*/ 925975 h 1747777"/>
              <a:gd name="connsiteX2" fmla="*/ 0 w 8704162"/>
              <a:gd name="connsiteY2" fmla="*/ 925975 h 1747777"/>
              <a:gd name="connsiteX3" fmla="*/ 0 w 8704162"/>
              <a:gd name="connsiteY3" fmla="*/ 1747777 h 1747777"/>
              <a:gd name="connsiteX4" fmla="*/ 8704162 w 8704162"/>
              <a:gd name="connsiteY4" fmla="*/ 1747777 h 1747777"/>
              <a:gd name="connsiteX5" fmla="*/ 8704162 w 8704162"/>
              <a:gd name="connsiteY5" fmla="*/ 23149 h 1747777"/>
              <a:gd name="connsiteX6" fmla="*/ 5694744 w 8704162"/>
              <a:gd name="connsiteY6" fmla="*/ 0 h 1747777"/>
              <a:gd name="connsiteX0" fmla="*/ 5694744 w 8704162"/>
              <a:gd name="connsiteY0" fmla="*/ 0 h 1747777"/>
              <a:gd name="connsiteX1" fmla="*/ 5706319 w 8704162"/>
              <a:gd name="connsiteY1" fmla="*/ 937550 h 1747777"/>
              <a:gd name="connsiteX2" fmla="*/ 0 w 8704162"/>
              <a:gd name="connsiteY2" fmla="*/ 925975 h 1747777"/>
              <a:gd name="connsiteX3" fmla="*/ 0 w 8704162"/>
              <a:gd name="connsiteY3" fmla="*/ 1747777 h 1747777"/>
              <a:gd name="connsiteX4" fmla="*/ 8704162 w 8704162"/>
              <a:gd name="connsiteY4" fmla="*/ 1747777 h 1747777"/>
              <a:gd name="connsiteX5" fmla="*/ 8704162 w 8704162"/>
              <a:gd name="connsiteY5" fmla="*/ 23149 h 1747777"/>
              <a:gd name="connsiteX6" fmla="*/ 5694744 w 8704162"/>
              <a:gd name="connsiteY6" fmla="*/ 0 h 17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4162" h="1747777">
                <a:moveTo>
                  <a:pt x="5694744" y="0"/>
                </a:moveTo>
                <a:lnTo>
                  <a:pt x="5706319" y="937550"/>
                </a:lnTo>
                <a:lnTo>
                  <a:pt x="0" y="925975"/>
                </a:lnTo>
                <a:lnTo>
                  <a:pt x="0" y="1747777"/>
                </a:lnTo>
                <a:lnTo>
                  <a:pt x="8704162" y="1747777"/>
                </a:lnTo>
                <a:lnTo>
                  <a:pt x="8704162" y="23149"/>
                </a:lnTo>
                <a:lnTo>
                  <a:pt x="5694744" y="0"/>
                </a:lnTo>
                <a:close/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>
            <a:stCxn id="5" idx="3"/>
            <a:endCxn id="51" idx="1"/>
          </p:cNvCxnSpPr>
          <p:nvPr/>
        </p:nvCxnSpPr>
        <p:spPr>
          <a:xfrm flipV="1">
            <a:off x="2306911" y="1606166"/>
            <a:ext cx="475972" cy="35707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3"/>
            <a:endCxn id="73" idx="1"/>
          </p:cNvCxnSpPr>
          <p:nvPr/>
        </p:nvCxnSpPr>
        <p:spPr>
          <a:xfrm>
            <a:off x="2306911" y="1963236"/>
            <a:ext cx="500352" cy="5086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圆角矩形 73"/>
          <p:cNvSpPr/>
          <p:nvPr/>
        </p:nvSpPr>
        <p:spPr>
          <a:xfrm>
            <a:off x="619743" y="3584585"/>
            <a:ext cx="1682849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欠付规费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" name="直接箭头连接符 74"/>
          <p:cNvCxnSpPr>
            <a:stCxn id="90" idx="3"/>
            <a:endCxn id="76" idx="1"/>
          </p:cNvCxnSpPr>
          <p:nvPr/>
        </p:nvCxnSpPr>
        <p:spPr>
          <a:xfrm>
            <a:off x="6082302" y="3411786"/>
            <a:ext cx="676737" cy="66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6759039" y="2996952"/>
            <a:ext cx="37543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已判决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16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户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，判决罚款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38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新增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户起诉，</a:t>
            </a:r>
            <a:r>
              <a:rPr lang="zh-CN" altLang="en-US" sz="1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存在重大舆情风险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81" name="直接箭头连接符 80"/>
          <p:cNvCxnSpPr>
            <a:stCxn id="74" idx="3"/>
            <a:endCxn id="89" idx="1"/>
          </p:cNvCxnSpPr>
          <p:nvPr/>
        </p:nvCxnSpPr>
        <p:spPr>
          <a:xfrm flipV="1">
            <a:off x="2302592" y="3424367"/>
            <a:ext cx="1208170" cy="4842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>
            <a:stCxn id="74" idx="3"/>
            <a:endCxn id="93" idx="1"/>
          </p:cNvCxnSpPr>
          <p:nvPr/>
        </p:nvCxnSpPr>
        <p:spPr>
          <a:xfrm>
            <a:off x="2302592" y="3908621"/>
            <a:ext cx="1225977" cy="376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 rot="20383826">
            <a:off x="2483956" y="3472905"/>
            <a:ext cx="87075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2654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dirty="0"/>
          </a:p>
        </p:txBody>
      </p:sp>
      <p:sp>
        <p:nvSpPr>
          <p:cNvPr id="87" name="矩形 86"/>
          <p:cNvSpPr/>
          <p:nvPr/>
        </p:nvSpPr>
        <p:spPr>
          <a:xfrm rot="670510">
            <a:off x="2525198" y="3989792"/>
            <a:ext cx="870751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2422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dirty="0"/>
          </a:p>
        </p:txBody>
      </p:sp>
      <p:grpSp>
        <p:nvGrpSpPr>
          <p:cNvPr id="88" name="组合 87"/>
          <p:cNvGrpSpPr/>
          <p:nvPr/>
        </p:nvGrpSpPr>
        <p:grpSpPr>
          <a:xfrm>
            <a:off x="3510762" y="3087750"/>
            <a:ext cx="2571540" cy="648072"/>
            <a:chOff x="3577762" y="2232950"/>
            <a:chExt cx="2571540" cy="648072"/>
          </a:xfrm>
        </p:grpSpPr>
        <p:sp>
          <p:nvSpPr>
            <p:cNvPr id="90" name="圆角矩形 89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3577762" y="2277179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04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、</a:t>
              </a:r>
              <a:r>
                <a: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08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地块已交付</a:t>
              </a:r>
              <a:r>
                <a:rPr lang="en-US" altLang="zh-CN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652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户业主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无法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办理产权证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528569" y="3961460"/>
            <a:ext cx="2571540" cy="648072"/>
            <a:chOff x="3577762" y="2232950"/>
            <a:chExt cx="2571540" cy="648072"/>
          </a:xfrm>
        </p:grpSpPr>
        <p:sp>
          <p:nvSpPr>
            <p:cNvPr id="93" name="圆角矩形 92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629022" y="2387709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0810</a:t>
              </a:r>
              <a:r>
                <a:rPr lang="zh-CN" alt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地块剩余</a:t>
              </a:r>
              <a:r>
                <a:rPr lang="en-US" altLang="zh-CN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19</a:t>
              </a:r>
              <a:r>
                <a:rPr lang="zh-CN" alt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栋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开工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5" name="直接箭头连接符 94"/>
          <p:cNvCxnSpPr>
            <a:stCxn id="93" idx="3"/>
            <a:endCxn id="96" idx="1"/>
          </p:cNvCxnSpPr>
          <p:nvPr/>
        </p:nvCxnSpPr>
        <p:spPr>
          <a:xfrm flipV="1">
            <a:off x="6100109" y="4283691"/>
            <a:ext cx="658930" cy="18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文本框 95"/>
          <p:cNvSpPr txBox="1"/>
          <p:nvPr/>
        </p:nvSpPr>
        <p:spPr>
          <a:xfrm>
            <a:off x="6759039" y="4052858"/>
            <a:ext cx="50157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已开工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栋，但需与剩余未开工的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19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栋同期交付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7" name="圆角矩形 96"/>
          <p:cNvSpPr/>
          <p:nvPr/>
        </p:nvSpPr>
        <p:spPr>
          <a:xfrm>
            <a:off x="615993" y="5860001"/>
            <a:ext cx="1639673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核心人员</a:t>
            </a: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长期不足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2783469" y="5877272"/>
            <a:ext cx="3317226" cy="648072"/>
            <a:chOff x="3577762" y="2232950"/>
            <a:chExt cx="2571540" cy="648072"/>
          </a:xfrm>
        </p:grpSpPr>
        <p:sp>
          <p:nvSpPr>
            <p:cNvPr id="100" name="圆角矩形 99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77762" y="2402670"/>
              <a:ext cx="25715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营销、财务等关键岗位长期缺失</a:t>
              </a: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102" name="直接箭头连接符 101"/>
          <p:cNvCxnSpPr>
            <a:stCxn id="101" idx="3"/>
            <a:endCxn id="103" idx="1"/>
          </p:cNvCxnSpPr>
          <p:nvPr/>
        </p:nvCxnSpPr>
        <p:spPr>
          <a:xfrm flipV="1">
            <a:off x="6100695" y="6215686"/>
            <a:ext cx="740242" cy="5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6840937" y="5923298"/>
            <a:ext cx="501570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外埠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公司暂未纳入本次组织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架构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调整范围中，核心人员未得到补充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5" name="圆角矩形 104"/>
          <p:cNvSpPr/>
          <p:nvPr/>
        </p:nvSpPr>
        <p:spPr>
          <a:xfrm>
            <a:off x="639787" y="4914527"/>
            <a:ext cx="1639673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违规事宜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2709992" y="4900298"/>
            <a:ext cx="2571540" cy="648072"/>
            <a:chOff x="3577762" y="2232950"/>
            <a:chExt cx="2571540" cy="648072"/>
          </a:xfrm>
        </p:grpSpPr>
        <p:sp>
          <p:nvSpPr>
            <p:cNvPr id="112" name="圆角矩形 111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3577762" y="2401751"/>
              <a:ext cx="252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B03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未批先建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665300" y="4912688"/>
            <a:ext cx="2589319" cy="648072"/>
            <a:chOff x="3577762" y="2232950"/>
            <a:chExt cx="2589319" cy="648072"/>
          </a:xfrm>
        </p:grpSpPr>
        <p:sp>
          <p:nvSpPr>
            <p:cNvPr id="115" name="圆角矩形 114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595541" y="2292700"/>
              <a:ext cx="2571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B15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地块闲置土地罚款与收回风险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588994" y="4914527"/>
            <a:ext cx="2571540" cy="648072"/>
            <a:chOff x="3577762" y="2232949"/>
            <a:chExt cx="2571540" cy="715631"/>
          </a:xfrm>
        </p:grpSpPr>
        <p:sp>
          <p:nvSpPr>
            <p:cNvPr id="118" name="圆角矩形 117"/>
            <p:cNvSpPr/>
            <p:nvPr/>
          </p:nvSpPr>
          <p:spPr>
            <a:xfrm>
              <a:off x="3577762" y="2232949"/>
              <a:ext cx="2571540" cy="71563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3587822" y="2444786"/>
              <a:ext cx="2535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酒店无施工证建设</a:t>
              </a:r>
              <a:endPara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3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3"/>
          <p:cNvSpPr txBox="1"/>
          <p:nvPr/>
        </p:nvSpPr>
        <p:spPr>
          <a:xfrm>
            <a:off x="375112" y="293837"/>
            <a:ext cx="9897352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1.4 </a:t>
            </a: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难点问题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：经营意识、成本管控、滞销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……</a:t>
            </a:r>
            <a:endParaRPr lang="zh-CN" altLang="en-US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49022" y="2326915"/>
            <a:ext cx="1728192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经营和自救意识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薄弱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>
            <a:stCxn id="40" idx="3"/>
            <a:endCxn id="55" idx="1"/>
          </p:cNvCxnSpPr>
          <p:nvPr/>
        </p:nvCxnSpPr>
        <p:spPr>
          <a:xfrm>
            <a:off x="5638242" y="3847377"/>
            <a:ext cx="873249" cy="155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7" idx="3"/>
            <a:endCxn id="28" idx="1"/>
          </p:cNvCxnSpPr>
          <p:nvPr/>
        </p:nvCxnSpPr>
        <p:spPr>
          <a:xfrm flipV="1">
            <a:off x="2377214" y="1530046"/>
            <a:ext cx="910474" cy="112090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7" idx="3"/>
            <a:endCxn id="40" idx="1"/>
          </p:cNvCxnSpPr>
          <p:nvPr/>
        </p:nvCxnSpPr>
        <p:spPr>
          <a:xfrm>
            <a:off x="2377214" y="2650951"/>
            <a:ext cx="884764" cy="11964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649022" y="5805264"/>
            <a:ext cx="1728192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  他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649022" y="4881149"/>
            <a:ext cx="1728192" cy="64807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后续土地获取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287688" y="1177313"/>
            <a:ext cx="2376264" cy="674333"/>
            <a:chOff x="3577762" y="2232950"/>
            <a:chExt cx="2571540" cy="648072"/>
          </a:xfrm>
        </p:grpSpPr>
        <p:sp>
          <p:nvSpPr>
            <p:cNvPr id="27" name="圆角矩形 26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577762" y="2409262"/>
              <a:ext cx="2571540" cy="325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强调建设，忽视销售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298183" y="2283849"/>
            <a:ext cx="2338807" cy="674333"/>
            <a:chOff x="3577762" y="2232950"/>
            <a:chExt cx="2571540" cy="648072"/>
          </a:xfrm>
        </p:grpSpPr>
        <p:sp>
          <p:nvSpPr>
            <p:cNvPr id="33" name="圆角矩形 32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577762" y="2409263"/>
              <a:ext cx="2571540" cy="325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资产抵押，绑死销售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61978" y="3510210"/>
            <a:ext cx="2376264" cy="674333"/>
            <a:chOff x="3577762" y="2232950"/>
            <a:chExt cx="2571540" cy="648072"/>
          </a:xfrm>
        </p:grpSpPr>
        <p:sp>
          <p:nvSpPr>
            <p:cNvPr id="40" name="圆角矩形 39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577762" y="2409263"/>
              <a:ext cx="2571540" cy="325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成本管控薄弱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" name="直接箭头连接符 4"/>
          <p:cNvCxnSpPr>
            <a:stCxn id="7" idx="3"/>
            <a:endCxn id="37" idx="1"/>
          </p:cNvCxnSpPr>
          <p:nvPr/>
        </p:nvCxnSpPr>
        <p:spPr>
          <a:xfrm flipV="1">
            <a:off x="2377214" y="2636584"/>
            <a:ext cx="920969" cy="143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495701" y="1024216"/>
            <a:ext cx="5174110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以现房、准现房为主，但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未进行销售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已达供货部位未积极办理销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许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项目定位、销售计划、推广储客等均等待集团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决策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45" name="直接箭头连接符 44"/>
          <p:cNvCxnSpPr>
            <a:stCxn id="27" idx="3"/>
            <a:endCxn id="44" idx="1"/>
          </p:cNvCxnSpPr>
          <p:nvPr/>
        </p:nvCxnSpPr>
        <p:spPr>
          <a:xfrm flipV="1">
            <a:off x="5663952" y="1513581"/>
            <a:ext cx="831749" cy="8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6511491" y="2284707"/>
            <a:ext cx="5174110" cy="6832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中信银行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1.39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亿贷款，对应抵押物评估值高达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亿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渤海国资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亿债务，使得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99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套别墅销售双重限制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1" name="直接箭头连接符 50"/>
          <p:cNvCxnSpPr>
            <a:stCxn id="33" idx="3"/>
            <a:endCxn id="50" idx="1"/>
          </p:cNvCxnSpPr>
          <p:nvPr/>
        </p:nvCxnSpPr>
        <p:spPr>
          <a:xfrm>
            <a:off x="5636990" y="2621016"/>
            <a:ext cx="874501" cy="532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6511491" y="3078115"/>
            <a:ext cx="5414547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酒店成本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400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间，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远高于行业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间的平均标准，且在建设初期已发生高额运营筹备费用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酒店无法带动房价上升，整体项目可售产品的利润不足以弥补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14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亿的酒店建设成本</a:t>
            </a:r>
            <a:endParaRPr lang="en-US" altLang="zh-CN" sz="1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无销售回款的情况下，仍申请售楼处物业费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70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万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2711625" y="4905189"/>
            <a:ext cx="4248472" cy="648072"/>
            <a:chOff x="3577762" y="2232950"/>
            <a:chExt cx="2571540" cy="648072"/>
          </a:xfrm>
        </p:grpSpPr>
        <p:sp>
          <p:nvSpPr>
            <p:cNvPr id="70" name="圆角矩形 69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577762" y="2402670"/>
              <a:ext cx="25715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预付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8727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万元</a:t>
              </a:r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，作为后续土地获取的</a:t>
              </a:r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订金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2708465" y="5857238"/>
            <a:ext cx="7563999" cy="648072"/>
            <a:chOff x="3577762" y="2232950"/>
            <a:chExt cx="2571540" cy="648072"/>
          </a:xfrm>
        </p:grpSpPr>
        <p:sp>
          <p:nvSpPr>
            <p:cNvPr id="79" name="圆角矩形 78"/>
            <p:cNvSpPr/>
            <p:nvPr/>
          </p:nvSpPr>
          <p:spPr>
            <a:xfrm>
              <a:off x="3577762" y="2232950"/>
              <a:ext cx="2571540" cy="6480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577762" y="2279560"/>
              <a:ext cx="257154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沟通不畅、缺乏信任、企业资质、合同结算、合同续签、酒店运营合同解约</a:t>
              </a:r>
              <a:r>
                <a:rPr lang="en-US" altLang="zh-CN" sz="16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AB3DF12-5C7B-4A18-9950-C9DC0A48355E}"/>
              </a:ext>
            </a:extLst>
          </p:cNvPr>
          <p:cNvSpPr/>
          <p:nvPr/>
        </p:nvSpPr>
        <p:spPr>
          <a:xfrm>
            <a:off x="5015880" y="1268760"/>
            <a:ext cx="6264696" cy="465482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íśļiḋê">
            <a:extLst>
              <a:ext uri="{FF2B5EF4-FFF2-40B4-BE49-F238E27FC236}">
                <a16:creationId xmlns:a16="http://schemas.microsoft.com/office/drawing/2014/main" xmlns="" id="{0F0599C6-0D98-40A7-95EC-E4682497C91E}"/>
              </a:ext>
            </a:extLst>
          </p:cNvPr>
          <p:cNvSpPr/>
          <p:nvPr/>
        </p:nvSpPr>
        <p:spPr>
          <a:xfrm>
            <a:off x="839416" y="1268760"/>
            <a:ext cx="4176464" cy="4654820"/>
          </a:xfrm>
          <a:prstGeom prst="rect">
            <a:avLst/>
          </a:prstGeom>
          <a:blipFill>
            <a:blip r:embed="rId2"/>
            <a:srcRect/>
            <a:stretch>
              <a:fillRect l="-37634" r="-3740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等线" panose="02010600030101010101" pitchFamily="2" charset="-122"/>
              <a:ea typeface="思源宋体 CN" panose="02020700000000000000" pitchFamily="18" charset="-122"/>
              <a:cs typeface="+mn-ea"/>
              <a:sym typeface="等线" panose="02010600030101010101" pitchFamily="2" charset="-122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4992657" y="1772816"/>
            <a:ext cx="5423823" cy="332398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一、项目</a:t>
            </a: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endParaRPr lang="en-US" altLang="zh-CN" sz="2800" b="1" dirty="0" smtClean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破局思路与措施</a:t>
            </a:r>
            <a:endParaRPr lang="en-US" altLang="zh-CN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627380" eaLnBrk="0" fontAlgn="base" hangingPunct="0">
              <a:lnSpc>
                <a:spcPct val="250000"/>
              </a:lnSpc>
            </a:pPr>
            <a:r>
              <a:rPr lang="zh-CN" altLang="en-US" sz="28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、经营计划安排</a:t>
            </a:r>
          </a:p>
        </p:txBody>
      </p:sp>
      <p:sp>
        <p:nvSpPr>
          <p:cNvPr id="4" name="标题 3"/>
          <p:cNvSpPr txBox="1"/>
          <p:nvPr/>
        </p:nvSpPr>
        <p:spPr>
          <a:xfrm>
            <a:off x="839416" y="384237"/>
            <a:ext cx="792088" cy="500067"/>
          </a:xfrm>
          <a:prstGeom prst="rect">
            <a:avLst/>
          </a:prstGeom>
        </p:spPr>
        <p:txBody>
          <a:bodyPr lIns="91436" tIns="45719" rIns="91436" bIns="45719" anchor="t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ranklin Gothic Medium" panose="020B0603020102020204" pitchFamily="34" charset="0"/>
              </a:rPr>
              <a:t>目 录</a:t>
            </a:r>
          </a:p>
        </p:txBody>
      </p:sp>
    </p:spTree>
    <p:extLst>
      <p:ext uri="{BB962C8B-B14F-4D97-AF65-F5344CB8AC3E}">
        <p14:creationId xmlns:p14="http://schemas.microsoft.com/office/powerpoint/2010/main" val="41961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93131"/>
</p:tagLst>
</file>

<file path=ppt/theme/theme1.xml><?xml version="1.0" encoding="utf-8"?>
<a:theme xmlns:a="http://schemas.openxmlformats.org/drawingml/2006/main" name="1_常用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常用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65000"/>
            </a:schemeClr>
          </a:solidFill>
        </a:ln>
        <a:effectLst>
          <a:outerShdw blurRad="889000" dist="50800" dir="5400000" sx="1000" sy="1000" algn="ctr" rotWithShape="0">
            <a:srgbClr val="8DD6F7"/>
          </a:outerShdw>
        </a:effectLst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buFontTx/>
          <a:buNone/>
          <a:defRPr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常用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常用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65000"/>
            </a:schemeClr>
          </a:solidFill>
        </a:ln>
        <a:effectLst>
          <a:outerShdw blurRad="889000" dist="50800" dir="5400000" sx="1000" sy="1000" algn="ctr" rotWithShape="0">
            <a:srgbClr val="8DD6F7"/>
          </a:outerShdw>
        </a:effectLst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buFontTx/>
          <a:buNone/>
          <a:defRPr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1_常用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常用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65000"/>
            </a:schemeClr>
          </a:solidFill>
        </a:ln>
        <a:effectLst>
          <a:outerShdw blurRad="889000" dist="50800" dir="5400000" sx="1000" sy="1000" algn="ctr" rotWithShape="0">
            <a:srgbClr val="8DD6F7"/>
          </a:outerShdw>
        </a:effectLst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buFontTx/>
          <a:buNone/>
          <a:defRPr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常用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2066</Words>
  <Application>Microsoft Office PowerPoint</Application>
  <PresentationFormat>宽屏</PresentationFormat>
  <Paragraphs>452</Paragraphs>
  <Slides>19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等线</vt:lpstr>
      <vt:lpstr>黑体</vt:lpstr>
      <vt:lpstr>华文楷体</vt:lpstr>
      <vt:lpstr>华文细黑</vt:lpstr>
      <vt:lpstr>思源宋体 CN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1_常用</vt:lpstr>
      <vt:lpstr>8_常用</vt:lpstr>
      <vt:lpstr>31_常用</vt:lpstr>
      <vt:lpstr>3_常用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4088</cp:revision>
  <dcterms:created xsi:type="dcterms:W3CDTF">2018-09-07T04:13:00Z</dcterms:created>
  <dcterms:modified xsi:type="dcterms:W3CDTF">2020-06-14T03:43:06Z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