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64350"/>
  <p:notesSz cx="12192000" cy="686435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4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828" y="-84"/>
      </p:cViewPr>
      <p:guideLst>
        <p:guide orient="horz" pos="2880"/>
        <p:guide pos="21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7948"/>
            <a:ext cx="10363200" cy="1441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4036"/>
            <a:ext cx="8534400" cy="17160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0475" cy="68595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12190476" cy="6859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8800"/>
            <a:ext cx="5303520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8800"/>
            <a:ext cx="5303520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0475" cy="68595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12190476" cy="6859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0475" cy="68595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12190476" cy="6859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3145535" y="2970275"/>
            <a:ext cx="5796534" cy="10675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3199129" y="3023742"/>
            <a:ext cx="5692140" cy="962660"/>
          </a:xfrm>
          <a:custGeom>
            <a:avLst/>
            <a:gdLst/>
            <a:ahLst/>
            <a:cxnLst/>
            <a:rect l="l" t="t" r="r" b="b"/>
            <a:pathLst>
              <a:path w="5692140" h="962660">
                <a:moveTo>
                  <a:pt x="5607685" y="588517"/>
                </a:moveTo>
                <a:lnTo>
                  <a:pt x="5560411" y="600573"/>
                </a:lnTo>
                <a:lnTo>
                  <a:pt x="5529024" y="634364"/>
                </a:lnTo>
                <a:lnTo>
                  <a:pt x="5522849" y="664844"/>
                </a:lnTo>
                <a:lnTo>
                  <a:pt x="5524373" y="680323"/>
                </a:lnTo>
                <a:lnTo>
                  <a:pt x="5547233" y="719327"/>
                </a:lnTo>
                <a:lnTo>
                  <a:pt x="5593113" y="740277"/>
                </a:lnTo>
                <a:lnTo>
                  <a:pt x="5612638" y="741679"/>
                </a:lnTo>
                <a:lnTo>
                  <a:pt x="5628332" y="740277"/>
                </a:lnTo>
                <a:lnTo>
                  <a:pt x="5668391" y="719327"/>
                </a:lnTo>
                <a:lnTo>
                  <a:pt x="5690179" y="680323"/>
                </a:lnTo>
                <a:lnTo>
                  <a:pt x="5691632" y="664844"/>
                </a:lnTo>
                <a:lnTo>
                  <a:pt x="5690133" y="649061"/>
                </a:lnTo>
                <a:lnTo>
                  <a:pt x="5667756" y="610234"/>
                </a:lnTo>
                <a:lnTo>
                  <a:pt x="5625018" y="589875"/>
                </a:lnTo>
                <a:lnTo>
                  <a:pt x="5607685" y="588517"/>
                </a:lnTo>
                <a:close/>
              </a:path>
              <a:path w="5692140" h="962660">
                <a:moveTo>
                  <a:pt x="1671952" y="324611"/>
                </a:moveTo>
                <a:lnTo>
                  <a:pt x="1466469" y="324611"/>
                </a:lnTo>
                <a:lnTo>
                  <a:pt x="1505733" y="329995"/>
                </a:lnTo>
                <a:lnTo>
                  <a:pt x="1533794" y="346154"/>
                </a:lnTo>
                <a:lnTo>
                  <a:pt x="1550640" y="373100"/>
                </a:lnTo>
                <a:lnTo>
                  <a:pt x="1556258" y="410844"/>
                </a:lnTo>
                <a:lnTo>
                  <a:pt x="1420495" y="429132"/>
                </a:lnTo>
                <a:lnTo>
                  <a:pt x="1368806" y="440172"/>
                </a:lnTo>
                <a:lnTo>
                  <a:pt x="1326515" y="457802"/>
                </a:lnTo>
                <a:lnTo>
                  <a:pt x="1293622" y="482028"/>
                </a:lnTo>
                <a:lnTo>
                  <a:pt x="1270127" y="512858"/>
                </a:lnTo>
                <a:lnTo>
                  <a:pt x="1256030" y="550300"/>
                </a:lnTo>
                <a:lnTo>
                  <a:pt x="1251331" y="594359"/>
                </a:lnTo>
                <a:lnTo>
                  <a:pt x="1253954" y="626937"/>
                </a:lnTo>
                <a:lnTo>
                  <a:pt x="1275012" y="681281"/>
                </a:lnTo>
                <a:lnTo>
                  <a:pt x="1316305" y="720554"/>
                </a:lnTo>
                <a:lnTo>
                  <a:pt x="1372451" y="740469"/>
                </a:lnTo>
                <a:lnTo>
                  <a:pt x="1405762" y="742949"/>
                </a:lnTo>
                <a:lnTo>
                  <a:pt x="1451506" y="737711"/>
                </a:lnTo>
                <a:lnTo>
                  <a:pt x="1491392" y="721994"/>
                </a:lnTo>
                <a:lnTo>
                  <a:pt x="1525420" y="695801"/>
                </a:lnTo>
                <a:lnTo>
                  <a:pt x="1553591" y="659129"/>
                </a:lnTo>
                <a:lnTo>
                  <a:pt x="1692402" y="659129"/>
                </a:lnTo>
                <a:lnTo>
                  <a:pt x="1692402" y="639444"/>
                </a:lnTo>
                <a:lnTo>
                  <a:pt x="1454911" y="639444"/>
                </a:lnTo>
                <a:lnTo>
                  <a:pt x="1439646" y="638375"/>
                </a:lnTo>
                <a:lnTo>
                  <a:pt x="1403731" y="622426"/>
                </a:lnTo>
                <a:lnTo>
                  <a:pt x="1384808" y="577850"/>
                </a:lnTo>
                <a:lnTo>
                  <a:pt x="1389689" y="550797"/>
                </a:lnTo>
                <a:lnTo>
                  <a:pt x="1404334" y="530018"/>
                </a:lnTo>
                <a:lnTo>
                  <a:pt x="1428742" y="515502"/>
                </a:lnTo>
                <a:lnTo>
                  <a:pt x="1462912" y="507238"/>
                </a:lnTo>
                <a:lnTo>
                  <a:pt x="1556258" y="495172"/>
                </a:lnTo>
                <a:lnTo>
                  <a:pt x="1692402" y="495172"/>
                </a:lnTo>
                <a:lnTo>
                  <a:pt x="1692402" y="432688"/>
                </a:lnTo>
                <a:lnTo>
                  <a:pt x="1688172" y="377599"/>
                </a:lnTo>
                <a:lnTo>
                  <a:pt x="1675485" y="330985"/>
                </a:lnTo>
                <a:lnTo>
                  <a:pt x="1671952" y="324611"/>
                </a:lnTo>
                <a:close/>
              </a:path>
              <a:path w="5692140" h="962660">
                <a:moveTo>
                  <a:pt x="1692402" y="659129"/>
                </a:moveTo>
                <a:lnTo>
                  <a:pt x="1555369" y="659129"/>
                </a:lnTo>
                <a:lnTo>
                  <a:pt x="1555369" y="731011"/>
                </a:lnTo>
                <a:lnTo>
                  <a:pt x="1692402" y="731011"/>
                </a:lnTo>
                <a:lnTo>
                  <a:pt x="1692402" y="659129"/>
                </a:lnTo>
                <a:close/>
              </a:path>
              <a:path w="5692140" h="962660">
                <a:moveTo>
                  <a:pt x="1692402" y="495172"/>
                </a:moveTo>
                <a:lnTo>
                  <a:pt x="1556258" y="495172"/>
                </a:lnTo>
                <a:lnTo>
                  <a:pt x="1556258" y="530478"/>
                </a:lnTo>
                <a:lnTo>
                  <a:pt x="1554472" y="552767"/>
                </a:lnTo>
                <a:lnTo>
                  <a:pt x="1540184" y="591629"/>
                </a:lnTo>
                <a:lnTo>
                  <a:pt x="1512419" y="621871"/>
                </a:lnTo>
                <a:lnTo>
                  <a:pt x="1476033" y="637492"/>
                </a:lnTo>
                <a:lnTo>
                  <a:pt x="1454911" y="639444"/>
                </a:lnTo>
                <a:lnTo>
                  <a:pt x="1692402" y="639444"/>
                </a:lnTo>
                <a:lnTo>
                  <a:pt x="1692402" y="495172"/>
                </a:lnTo>
                <a:close/>
              </a:path>
              <a:path w="5692140" h="962660">
                <a:moveTo>
                  <a:pt x="1485265" y="225043"/>
                </a:moveTo>
                <a:lnTo>
                  <a:pt x="1441434" y="227980"/>
                </a:lnTo>
                <a:lnTo>
                  <a:pt x="1389507" y="236727"/>
                </a:lnTo>
                <a:lnTo>
                  <a:pt x="1339119" y="250094"/>
                </a:lnTo>
                <a:lnTo>
                  <a:pt x="1299971" y="267080"/>
                </a:lnTo>
                <a:lnTo>
                  <a:pt x="1299971" y="378205"/>
                </a:lnTo>
                <a:lnTo>
                  <a:pt x="1339667" y="354776"/>
                </a:lnTo>
                <a:lnTo>
                  <a:pt x="1380648" y="338026"/>
                </a:lnTo>
                <a:lnTo>
                  <a:pt x="1422915" y="327967"/>
                </a:lnTo>
                <a:lnTo>
                  <a:pt x="1466469" y="324611"/>
                </a:lnTo>
                <a:lnTo>
                  <a:pt x="1671952" y="324611"/>
                </a:lnTo>
                <a:lnTo>
                  <a:pt x="1654343" y="292846"/>
                </a:lnTo>
                <a:lnTo>
                  <a:pt x="1624747" y="263182"/>
                </a:lnTo>
                <a:lnTo>
                  <a:pt x="1586701" y="241994"/>
                </a:lnTo>
                <a:lnTo>
                  <a:pt x="1540206" y="229281"/>
                </a:lnTo>
                <a:lnTo>
                  <a:pt x="1485265" y="225043"/>
                </a:lnTo>
                <a:close/>
              </a:path>
              <a:path w="5692140" h="962660">
                <a:moveTo>
                  <a:pt x="4173347" y="225043"/>
                </a:moveTo>
                <a:lnTo>
                  <a:pt x="4114863" y="229401"/>
                </a:lnTo>
                <a:lnTo>
                  <a:pt x="4062666" y="242474"/>
                </a:lnTo>
                <a:lnTo>
                  <a:pt x="4016755" y="264263"/>
                </a:lnTo>
                <a:lnTo>
                  <a:pt x="3977131" y="294766"/>
                </a:lnTo>
                <a:lnTo>
                  <a:pt x="3945147" y="332817"/>
                </a:lnTo>
                <a:lnTo>
                  <a:pt x="3922331" y="377428"/>
                </a:lnTo>
                <a:lnTo>
                  <a:pt x="3908659" y="428587"/>
                </a:lnTo>
                <a:lnTo>
                  <a:pt x="3904106" y="486282"/>
                </a:lnTo>
                <a:lnTo>
                  <a:pt x="3908534" y="542526"/>
                </a:lnTo>
                <a:lnTo>
                  <a:pt x="3921807" y="592566"/>
                </a:lnTo>
                <a:lnTo>
                  <a:pt x="3943915" y="636391"/>
                </a:lnTo>
                <a:lnTo>
                  <a:pt x="3974846" y="673988"/>
                </a:lnTo>
                <a:lnTo>
                  <a:pt x="4013374" y="704159"/>
                </a:lnTo>
                <a:lnTo>
                  <a:pt x="4058094" y="725709"/>
                </a:lnTo>
                <a:lnTo>
                  <a:pt x="4109005" y="738639"/>
                </a:lnTo>
                <a:lnTo>
                  <a:pt x="4166108" y="742949"/>
                </a:lnTo>
                <a:lnTo>
                  <a:pt x="4224353" y="738469"/>
                </a:lnTo>
                <a:lnTo>
                  <a:pt x="4276217" y="725011"/>
                </a:lnTo>
                <a:lnTo>
                  <a:pt x="4321698" y="702552"/>
                </a:lnTo>
                <a:lnTo>
                  <a:pt x="4360799" y="671067"/>
                </a:lnTo>
                <a:lnTo>
                  <a:pt x="4392063" y="632332"/>
                </a:lnTo>
                <a:lnTo>
                  <a:pt x="4170679" y="632332"/>
                </a:lnTo>
                <a:lnTo>
                  <a:pt x="4127262" y="626419"/>
                </a:lnTo>
                <a:lnTo>
                  <a:pt x="4093482" y="608680"/>
                </a:lnTo>
                <a:lnTo>
                  <a:pt x="4069346" y="579114"/>
                </a:lnTo>
                <a:lnTo>
                  <a:pt x="4054860" y="537723"/>
                </a:lnTo>
                <a:lnTo>
                  <a:pt x="4050029" y="484504"/>
                </a:lnTo>
                <a:lnTo>
                  <a:pt x="4052004" y="450998"/>
                </a:lnTo>
                <a:lnTo>
                  <a:pt x="4067764" y="396083"/>
                </a:lnTo>
                <a:lnTo>
                  <a:pt x="4098889" y="357647"/>
                </a:lnTo>
                <a:lnTo>
                  <a:pt x="4142997" y="338216"/>
                </a:lnTo>
                <a:lnTo>
                  <a:pt x="4169791" y="335788"/>
                </a:lnTo>
                <a:lnTo>
                  <a:pt x="4395760" y="335788"/>
                </a:lnTo>
                <a:lnTo>
                  <a:pt x="4393247" y="330844"/>
                </a:lnTo>
                <a:lnTo>
                  <a:pt x="4362577" y="293623"/>
                </a:lnTo>
                <a:lnTo>
                  <a:pt x="4324473" y="263620"/>
                </a:lnTo>
                <a:lnTo>
                  <a:pt x="4280249" y="242188"/>
                </a:lnTo>
                <a:lnTo>
                  <a:pt x="4229881" y="229330"/>
                </a:lnTo>
                <a:lnTo>
                  <a:pt x="4173347" y="225043"/>
                </a:lnTo>
                <a:close/>
              </a:path>
              <a:path w="5692140" h="962660">
                <a:moveTo>
                  <a:pt x="4395760" y="335788"/>
                </a:moveTo>
                <a:lnTo>
                  <a:pt x="4169791" y="335788"/>
                </a:lnTo>
                <a:lnTo>
                  <a:pt x="4211699" y="341578"/>
                </a:lnTo>
                <a:lnTo>
                  <a:pt x="4244306" y="358944"/>
                </a:lnTo>
                <a:lnTo>
                  <a:pt x="4267604" y="387881"/>
                </a:lnTo>
                <a:lnTo>
                  <a:pt x="4281587" y="428382"/>
                </a:lnTo>
                <a:lnTo>
                  <a:pt x="4286250" y="480440"/>
                </a:lnTo>
                <a:lnTo>
                  <a:pt x="4281631" y="535105"/>
                </a:lnTo>
                <a:lnTo>
                  <a:pt x="4267770" y="577633"/>
                </a:lnTo>
                <a:lnTo>
                  <a:pt x="4244663" y="608018"/>
                </a:lnTo>
                <a:lnTo>
                  <a:pt x="4212301" y="626253"/>
                </a:lnTo>
                <a:lnTo>
                  <a:pt x="4170679" y="632332"/>
                </a:lnTo>
                <a:lnTo>
                  <a:pt x="4392063" y="632332"/>
                </a:lnTo>
                <a:lnTo>
                  <a:pt x="4392283" y="632061"/>
                </a:lnTo>
                <a:lnTo>
                  <a:pt x="4414742" y="586851"/>
                </a:lnTo>
                <a:lnTo>
                  <a:pt x="4428200" y="535426"/>
                </a:lnTo>
                <a:lnTo>
                  <a:pt x="4432681" y="477773"/>
                </a:lnTo>
                <a:lnTo>
                  <a:pt x="4428299" y="422908"/>
                </a:lnTo>
                <a:lnTo>
                  <a:pt x="4415155" y="373935"/>
                </a:lnTo>
                <a:lnTo>
                  <a:pt x="4395760" y="335788"/>
                </a:lnTo>
                <a:close/>
              </a:path>
              <a:path w="5692140" h="962660">
                <a:moveTo>
                  <a:pt x="4708779" y="237108"/>
                </a:moveTo>
                <a:lnTo>
                  <a:pt x="4564507" y="237108"/>
                </a:lnTo>
                <a:lnTo>
                  <a:pt x="4564507" y="534923"/>
                </a:lnTo>
                <a:lnTo>
                  <a:pt x="4568021" y="590114"/>
                </a:lnTo>
                <a:lnTo>
                  <a:pt x="4578568" y="636814"/>
                </a:lnTo>
                <a:lnTo>
                  <a:pt x="4596147" y="675023"/>
                </a:lnTo>
                <a:lnTo>
                  <a:pt x="4620763" y="704741"/>
                </a:lnTo>
                <a:lnTo>
                  <a:pt x="4652416" y="725968"/>
                </a:lnTo>
                <a:lnTo>
                  <a:pt x="4691110" y="738704"/>
                </a:lnTo>
                <a:lnTo>
                  <a:pt x="4736846" y="742949"/>
                </a:lnTo>
                <a:lnTo>
                  <a:pt x="4782306" y="737492"/>
                </a:lnTo>
                <a:lnTo>
                  <a:pt x="4822682" y="721105"/>
                </a:lnTo>
                <a:lnTo>
                  <a:pt x="4857986" y="693765"/>
                </a:lnTo>
                <a:lnTo>
                  <a:pt x="4888230" y="655446"/>
                </a:lnTo>
                <a:lnTo>
                  <a:pt x="5033772" y="655446"/>
                </a:lnTo>
                <a:lnTo>
                  <a:pt x="5033772" y="632332"/>
                </a:lnTo>
                <a:lnTo>
                  <a:pt x="4795393" y="632332"/>
                </a:lnTo>
                <a:lnTo>
                  <a:pt x="4757481" y="625405"/>
                </a:lnTo>
                <a:lnTo>
                  <a:pt x="4730416" y="604631"/>
                </a:lnTo>
                <a:lnTo>
                  <a:pt x="4714186" y="570021"/>
                </a:lnTo>
                <a:lnTo>
                  <a:pt x="4708779" y="521588"/>
                </a:lnTo>
                <a:lnTo>
                  <a:pt x="4708779" y="237108"/>
                </a:lnTo>
                <a:close/>
              </a:path>
              <a:path w="5692140" h="962660">
                <a:moveTo>
                  <a:pt x="5033772" y="655446"/>
                </a:moveTo>
                <a:lnTo>
                  <a:pt x="4890389" y="655446"/>
                </a:lnTo>
                <a:lnTo>
                  <a:pt x="4890389" y="731011"/>
                </a:lnTo>
                <a:lnTo>
                  <a:pt x="5033772" y="731011"/>
                </a:lnTo>
                <a:lnTo>
                  <a:pt x="5033772" y="655446"/>
                </a:lnTo>
                <a:close/>
              </a:path>
              <a:path w="5692140" h="962660">
                <a:moveTo>
                  <a:pt x="5033772" y="237108"/>
                </a:moveTo>
                <a:lnTo>
                  <a:pt x="4890389" y="237108"/>
                </a:lnTo>
                <a:lnTo>
                  <a:pt x="4890273" y="521588"/>
                </a:lnTo>
                <a:lnTo>
                  <a:pt x="4888789" y="544365"/>
                </a:lnTo>
                <a:lnTo>
                  <a:pt x="4875922" y="585426"/>
                </a:lnTo>
                <a:lnTo>
                  <a:pt x="4850560" y="615241"/>
                </a:lnTo>
                <a:lnTo>
                  <a:pt x="4795393" y="632332"/>
                </a:lnTo>
                <a:lnTo>
                  <a:pt x="5033772" y="632332"/>
                </a:lnTo>
                <a:lnTo>
                  <a:pt x="5033772" y="237108"/>
                </a:lnTo>
                <a:close/>
              </a:path>
              <a:path w="5692140" h="962660">
                <a:moveTo>
                  <a:pt x="3337687" y="835405"/>
                </a:moveTo>
                <a:lnTo>
                  <a:pt x="3337687" y="951102"/>
                </a:lnTo>
                <a:lnTo>
                  <a:pt x="3354667" y="956177"/>
                </a:lnTo>
                <a:lnTo>
                  <a:pt x="3374755" y="959786"/>
                </a:lnTo>
                <a:lnTo>
                  <a:pt x="3397962" y="961943"/>
                </a:lnTo>
                <a:lnTo>
                  <a:pt x="3424301" y="962659"/>
                </a:lnTo>
                <a:lnTo>
                  <a:pt x="3469523" y="957452"/>
                </a:lnTo>
                <a:lnTo>
                  <a:pt x="3510830" y="941831"/>
                </a:lnTo>
                <a:lnTo>
                  <a:pt x="3548221" y="915796"/>
                </a:lnTo>
                <a:lnTo>
                  <a:pt x="3581696" y="879347"/>
                </a:lnTo>
                <a:lnTo>
                  <a:pt x="3598999" y="851915"/>
                </a:lnTo>
                <a:lnTo>
                  <a:pt x="3401568" y="851915"/>
                </a:lnTo>
                <a:lnTo>
                  <a:pt x="3384514" y="850890"/>
                </a:lnTo>
                <a:lnTo>
                  <a:pt x="3368198" y="847804"/>
                </a:lnTo>
                <a:lnTo>
                  <a:pt x="3352597" y="842646"/>
                </a:lnTo>
                <a:lnTo>
                  <a:pt x="3337687" y="835405"/>
                </a:lnTo>
                <a:close/>
              </a:path>
              <a:path w="5692140" h="962660">
                <a:moveTo>
                  <a:pt x="3472179" y="237108"/>
                </a:moveTo>
                <a:lnTo>
                  <a:pt x="3312287" y="237108"/>
                </a:lnTo>
                <a:lnTo>
                  <a:pt x="3511930" y="730122"/>
                </a:lnTo>
                <a:lnTo>
                  <a:pt x="3484626" y="794765"/>
                </a:lnTo>
                <a:lnTo>
                  <a:pt x="3470380" y="819769"/>
                </a:lnTo>
                <a:lnTo>
                  <a:pt x="3451812" y="837628"/>
                </a:lnTo>
                <a:lnTo>
                  <a:pt x="3428886" y="848344"/>
                </a:lnTo>
                <a:lnTo>
                  <a:pt x="3401568" y="851915"/>
                </a:lnTo>
                <a:lnTo>
                  <a:pt x="3598999" y="851915"/>
                </a:lnTo>
                <a:lnTo>
                  <a:pt x="3611255" y="832484"/>
                </a:lnTo>
                <a:lnTo>
                  <a:pt x="3636899" y="775207"/>
                </a:lnTo>
                <a:lnTo>
                  <a:pt x="3699602" y="609472"/>
                </a:lnTo>
                <a:lnTo>
                  <a:pt x="3581527" y="609472"/>
                </a:lnTo>
                <a:lnTo>
                  <a:pt x="3579217" y="592470"/>
                </a:lnTo>
                <a:lnTo>
                  <a:pt x="3576288" y="576326"/>
                </a:lnTo>
                <a:lnTo>
                  <a:pt x="3572740" y="561038"/>
                </a:lnTo>
                <a:lnTo>
                  <a:pt x="3568573" y="546607"/>
                </a:lnTo>
                <a:lnTo>
                  <a:pt x="3472179" y="237108"/>
                </a:lnTo>
                <a:close/>
              </a:path>
              <a:path w="5692140" h="962660">
                <a:moveTo>
                  <a:pt x="3840479" y="237108"/>
                </a:moveTo>
                <a:lnTo>
                  <a:pt x="3697604" y="237108"/>
                </a:lnTo>
                <a:lnTo>
                  <a:pt x="3598926" y="547496"/>
                </a:lnTo>
                <a:lnTo>
                  <a:pt x="3593641" y="565735"/>
                </a:lnTo>
                <a:lnTo>
                  <a:pt x="3589416" y="582152"/>
                </a:lnTo>
                <a:lnTo>
                  <a:pt x="3586263" y="596735"/>
                </a:lnTo>
                <a:lnTo>
                  <a:pt x="3584194" y="609472"/>
                </a:lnTo>
                <a:lnTo>
                  <a:pt x="3699602" y="609472"/>
                </a:lnTo>
                <a:lnTo>
                  <a:pt x="3840479" y="237108"/>
                </a:lnTo>
                <a:close/>
              </a:path>
              <a:path w="5692140" h="962660">
                <a:moveTo>
                  <a:pt x="1998980" y="237108"/>
                </a:moveTo>
                <a:lnTo>
                  <a:pt x="1854834" y="237108"/>
                </a:lnTo>
                <a:lnTo>
                  <a:pt x="1854834" y="731011"/>
                </a:lnTo>
                <a:lnTo>
                  <a:pt x="1998980" y="731011"/>
                </a:lnTo>
                <a:lnTo>
                  <a:pt x="1998980" y="449198"/>
                </a:lnTo>
                <a:lnTo>
                  <a:pt x="2000692" y="425531"/>
                </a:lnTo>
                <a:lnTo>
                  <a:pt x="2014356" y="384815"/>
                </a:lnTo>
                <a:lnTo>
                  <a:pt x="2040764" y="353790"/>
                </a:lnTo>
                <a:lnTo>
                  <a:pt x="2094610" y="335788"/>
                </a:lnTo>
                <a:lnTo>
                  <a:pt x="2312197" y="335788"/>
                </a:lnTo>
                <a:lnTo>
                  <a:pt x="2310692" y="328948"/>
                </a:lnTo>
                <a:lnTo>
                  <a:pt x="2304762" y="315721"/>
                </a:lnTo>
                <a:lnTo>
                  <a:pt x="1998980" y="315721"/>
                </a:lnTo>
                <a:lnTo>
                  <a:pt x="1998980" y="237108"/>
                </a:lnTo>
                <a:close/>
              </a:path>
              <a:path w="5692140" h="962660">
                <a:moveTo>
                  <a:pt x="2312197" y="335788"/>
                </a:moveTo>
                <a:lnTo>
                  <a:pt x="2094610" y="335788"/>
                </a:lnTo>
                <a:lnTo>
                  <a:pt x="2132282" y="343265"/>
                </a:lnTo>
                <a:lnTo>
                  <a:pt x="2159190" y="365696"/>
                </a:lnTo>
                <a:lnTo>
                  <a:pt x="2175335" y="403082"/>
                </a:lnTo>
                <a:lnTo>
                  <a:pt x="2180717" y="455421"/>
                </a:lnTo>
                <a:lnTo>
                  <a:pt x="2180717" y="731011"/>
                </a:lnTo>
                <a:lnTo>
                  <a:pt x="2324099" y="731011"/>
                </a:lnTo>
                <a:lnTo>
                  <a:pt x="2324099" y="428625"/>
                </a:lnTo>
                <a:lnTo>
                  <a:pt x="2320748" y="374640"/>
                </a:lnTo>
                <a:lnTo>
                  <a:pt x="2312197" y="335788"/>
                </a:lnTo>
                <a:close/>
              </a:path>
              <a:path w="5692140" h="962660">
                <a:moveTo>
                  <a:pt x="2159761" y="225043"/>
                </a:moveTo>
                <a:lnTo>
                  <a:pt x="2110468" y="230711"/>
                </a:lnTo>
                <a:lnTo>
                  <a:pt x="2067544" y="247713"/>
                </a:lnTo>
                <a:lnTo>
                  <a:pt x="2030978" y="276050"/>
                </a:lnTo>
                <a:lnTo>
                  <a:pt x="2000758" y="315721"/>
                </a:lnTo>
                <a:lnTo>
                  <a:pt x="2304762" y="315721"/>
                </a:lnTo>
                <a:lnTo>
                  <a:pt x="2270456" y="262463"/>
                </a:lnTo>
                <a:lnTo>
                  <a:pt x="2203375" y="229203"/>
                </a:lnTo>
                <a:lnTo>
                  <a:pt x="2159761" y="225043"/>
                </a:lnTo>
                <a:close/>
              </a:path>
              <a:path w="5692140" h="962660">
                <a:moveTo>
                  <a:pt x="5682742" y="39369"/>
                </a:moveTo>
                <a:lnTo>
                  <a:pt x="5530850" y="39369"/>
                </a:lnTo>
                <a:lnTo>
                  <a:pt x="5547868" y="518032"/>
                </a:lnTo>
                <a:lnTo>
                  <a:pt x="5664835" y="518032"/>
                </a:lnTo>
                <a:lnTo>
                  <a:pt x="5682742" y="39369"/>
                </a:lnTo>
                <a:close/>
              </a:path>
              <a:path w="5692140" h="962660">
                <a:moveTo>
                  <a:pt x="344678" y="159892"/>
                </a:moveTo>
                <a:lnTo>
                  <a:pt x="196849" y="159892"/>
                </a:lnTo>
                <a:lnTo>
                  <a:pt x="196849" y="731011"/>
                </a:lnTo>
                <a:lnTo>
                  <a:pt x="344678" y="731011"/>
                </a:lnTo>
                <a:lnTo>
                  <a:pt x="344678" y="159892"/>
                </a:lnTo>
                <a:close/>
              </a:path>
              <a:path w="5692140" h="962660">
                <a:moveTo>
                  <a:pt x="542035" y="39369"/>
                </a:moveTo>
                <a:lnTo>
                  <a:pt x="0" y="39369"/>
                </a:lnTo>
                <a:lnTo>
                  <a:pt x="0" y="159892"/>
                </a:lnTo>
                <a:lnTo>
                  <a:pt x="542035" y="159892"/>
                </a:lnTo>
                <a:lnTo>
                  <a:pt x="542035" y="39369"/>
                </a:lnTo>
                <a:close/>
              </a:path>
              <a:path w="5692140" h="962660">
                <a:moveTo>
                  <a:pt x="2629916" y="0"/>
                </a:moveTo>
                <a:lnTo>
                  <a:pt x="2485771" y="0"/>
                </a:lnTo>
                <a:lnTo>
                  <a:pt x="2485771" y="731011"/>
                </a:lnTo>
                <a:lnTo>
                  <a:pt x="2629916" y="731011"/>
                </a:lnTo>
                <a:lnTo>
                  <a:pt x="2629916" y="486663"/>
                </a:lnTo>
                <a:lnTo>
                  <a:pt x="2787003" y="486663"/>
                </a:lnTo>
                <a:lnTo>
                  <a:pt x="2774569" y="470153"/>
                </a:lnTo>
                <a:lnTo>
                  <a:pt x="2778361" y="465327"/>
                </a:lnTo>
                <a:lnTo>
                  <a:pt x="2629916" y="465327"/>
                </a:lnTo>
                <a:lnTo>
                  <a:pt x="2629916" y="0"/>
                </a:lnTo>
                <a:close/>
              </a:path>
              <a:path w="5692140" h="962660">
                <a:moveTo>
                  <a:pt x="2787003" y="486663"/>
                </a:moveTo>
                <a:lnTo>
                  <a:pt x="2631694" y="486663"/>
                </a:lnTo>
                <a:lnTo>
                  <a:pt x="2796032" y="731011"/>
                </a:lnTo>
                <a:lnTo>
                  <a:pt x="2971037" y="731011"/>
                </a:lnTo>
                <a:lnTo>
                  <a:pt x="2787003" y="486663"/>
                </a:lnTo>
                <a:close/>
              </a:path>
              <a:path w="5692140" h="962660">
                <a:moveTo>
                  <a:pt x="2957703" y="237108"/>
                </a:moveTo>
                <a:lnTo>
                  <a:pt x="2785745" y="237108"/>
                </a:lnTo>
                <a:lnTo>
                  <a:pt x="2631694" y="465327"/>
                </a:lnTo>
                <a:lnTo>
                  <a:pt x="2778361" y="465327"/>
                </a:lnTo>
                <a:lnTo>
                  <a:pt x="2957703" y="237108"/>
                </a:lnTo>
                <a:close/>
              </a:path>
              <a:path w="5692140" h="962660">
                <a:moveTo>
                  <a:pt x="804164" y="0"/>
                </a:moveTo>
                <a:lnTo>
                  <a:pt x="660019" y="0"/>
                </a:lnTo>
                <a:lnTo>
                  <a:pt x="660019" y="731011"/>
                </a:lnTo>
                <a:lnTo>
                  <a:pt x="804164" y="731011"/>
                </a:lnTo>
                <a:lnTo>
                  <a:pt x="804164" y="449706"/>
                </a:lnTo>
                <a:lnTo>
                  <a:pt x="805854" y="425634"/>
                </a:lnTo>
                <a:lnTo>
                  <a:pt x="819380" y="384538"/>
                </a:lnTo>
                <a:lnTo>
                  <a:pt x="845645" y="353629"/>
                </a:lnTo>
                <a:lnTo>
                  <a:pt x="899794" y="335788"/>
                </a:lnTo>
                <a:lnTo>
                  <a:pt x="1114560" y="335788"/>
                </a:lnTo>
                <a:lnTo>
                  <a:pt x="1112903" y="328458"/>
                </a:lnTo>
                <a:lnTo>
                  <a:pt x="1104994" y="311276"/>
                </a:lnTo>
                <a:lnTo>
                  <a:pt x="804164" y="311276"/>
                </a:lnTo>
                <a:lnTo>
                  <a:pt x="804164" y="0"/>
                </a:lnTo>
                <a:close/>
              </a:path>
              <a:path w="5692140" h="962660">
                <a:moveTo>
                  <a:pt x="1114560" y="335788"/>
                </a:moveTo>
                <a:lnTo>
                  <a:pt x="899794" y="335788"/>
                </a:lnTo>
                <a:lnTo>
                  <a:pt x="936132" y="342907"/>
                </a:lnTo>
                <a:lnTo>
                  <a:pt x="962088" y="364267"/>
                </a:lnTo>
                <a:lnTo>
                  <a:pt x="977661" y="399867"/>
                </a:lnTo>
                <a:lnTo>
                  <a:pt x="982853" y="449706"/>
                </a:lnTo>
                <a:lnTo>
                  <a:pt x="982853" y="731011"/>
                </a:lnTo>
                <a:lnTo>
                  <a:pt x="1126617" y="731011"/>
                </a:lnTo>
                <a:lnTo>
                  <a:pt x="1126617" y="427735"/>
                </a:lnTo>
                <a:lnTo>
                  <a:pt x="1123188" y="373960"/>
                </a:lnTo>
                <a:lnTo>
                  <a:pt x="1114560" y="335788"/>
                </a:lnTo>
                <a:close/>
              </a:path>
              <a:path w="5692140" h="962660">
                <a:moveTo>
                  <a:pt x="958722" y="225043"/>
                </a:moveTo>
                <a:lnTo>
                  <a:pt x="913169" y="230445"/>
                </a:lnTo>
                <a:lnTo>
                  <a:pt x="872521" y="246633"/>
                </a:lnTo>
                <a:lnTo>
                  <a:pt x="836779" y="273585"/>
                </a:lnTo>
                <a:lnTo>
                  <a:pt x="805942" y="311276"/>
                </a:lnTo>
                <a:lnTo>
                  <a:pt x="1104994" y="311276"/>
                </a:lnTo>
                <a:lnTo>
                  <a:pt x="1071776" y="262273"/>
                </a:lnTo>
                <a:lnTo>
                  <a:pt x="1003252" y="229180"/>
                </a:lnTo>
                <a:lnTo>
                  <a:pt x="958722" y="2250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8715882" y="3606164"/>
            <a:ext cx="180975" cy="1653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4577841" y="3512820"/>
            <a:ext cx="183642" cy="1564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7249159" y="3359530"/>
            <a:ext cx="236220" cy="296545"/>
          </a:xfrm>
          <a:custGeom>
            <a:avLst/>
            <a:gdLst/>
            <a:ahLst/>
            <a:cxnLst/>
            <a:rect l="l" t="t" r="r" b="b"/>
            <a:pathLst>
              <a:path w="236220" h="296545">
                <a:moveTo>
                  <a:pt x="119761" y="0"/>
                </a:moveTo>
                <a:lnTo>
                  <a:pt x="69342" y="9715"/>
                </a:lnTo>
                <a:lnTo>
                  <a:pt x="31496" y="38862"/>
                </a:lnTo>
                <a:lnTo>
                  <a:pt x="7889" y="85740"/>
                </a:lnTo>
                <a:lnTo>
                  <a:pt x="0" y="148716"/>
                </a:lnTo>
                <a:lnTo>
                  <a:pt x="4830" y="201935"/>
                </a:lnTo>
                <a:lnTo>
                  <a:pt x="19316" y="243326"/>
                </a:lnTo>
                <a:lnTo>
                  <a:pt x="43452" y="272892"/>
                </a:lnTo>
                <a:lnTo>
                  <a:pt x="77232" y="290631"/>
                </a:lnTo>
                <a:lnTo>
                  <a:pt x="120650" y="296544"/>
                </a:lnTo>
                <a:lnTo>
                  <a:pt x="162271" y="290465"/>
                </a:lnTo>
                <a:lnTo>
                  <a:pt x="194633" y="272230"/>
                </a:lnTo>
                <a:lnTo>
                  <a:pt x="217740" y="241845"/>
                </a:lnTo>
                <a:lnTo>
                  <a:pt x="231601" y="199317"/>
                </a:lnTo>
                <a:lnTo>
                  <a:pt x="236220" y="144652"/>
                </a:lnTo>
                <a:lnTo>
                  <a:pt x="231557" y="92594"/>
                </a:lnTo>
                <a:lnTo>
                  <a:pt x="217574" y="52093"/>
                </a:lnTo>
                <a:lnTo>
                  <a:pt x="194276" y="23156"/>
                </a:lnTo>
                <a:lnTo>
                  <a:pt x="161669" y="5790"/>
                </a:lnTo>
                <a:lnTo>
                  <a:pt x="119761" y="0"/>
                </a:lnTo>
                <a:close/>
              </a:path>
            </a:pathLst>
          </a:custGeom>
          <a:ln w="12192">
            <a:solidFill>
              <a:srgbClr val="F5F7F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7763636" y="3260852"/>
            <a:ext cx="469265" cy="506095"/>
          </a:xfrm>
          <a:custGeom>
            <a:avLst/>
            <a:gdLst/>
            <a:ahLst/>
            <a:cxnLst/>
            <a:rect l="l" t="t" r="r" b="b"/>
            <a:pathLst>
              <a:path w="469265" h="506095">
                <a:moveTo>
                  <a:pt x="0" y="0"/>
                </a:moveTo>
                <a:lnTo>
                  <a:pt x="144272" y="0"/>
                </a:lnTo>
                <a:lnTo>
                  <a:pt x="144272" y="284480"/>
                </a:lnTo>
                <a:lnTo>
                  <a:pt x="149679" y="332912"/>
                </a:lnTo>
                <a:lnTo>
                  <a:pt x="165909" y="367522"/>
                </a:lnTo>
                <a:lnTo>
                  <a:pt x="192974" y="388296"/>
                </a:lnTo>
                <a:lnTo>
                  <a:pt x="230886" y="395224"/>
                </a:lnTo>
                <a:lnTo>
                  <a:pt x="251434" y="393320"/>
                </a:lnTo>
                <a:lnTo>
                  <a:pt x="300101" y="364871"/>
                </a:lnTo>
                <a:lnTo>
                  <a:pt x="319468" y="329120"/>
                </a:lnTo>
                <a:lnTo>
                  <a:pt x="325882" y="282701"/>
                </a:lnTo>
                <a:lnTo>
                  <a:pt x="325882" y="0"/>
                </a:lnTo>
                <a:lnTo>
                  <a:pt x="469265" y="0"/>
                </a:lnTo>
                <a:lnTo>
                  <a:pt x="469265" y="493903"/>
                </a:lnTo>
                <a:lnTo>
                  <a:pt x="325882" y="493903"/>
                </a:lnTo>
                <a:lnTo>
                  <a:pt x="325882" y="418338"/>
                </a:lnTo>
                <a:lnTo>
                  <a:pt x="323723" y="418338"/>
                </a:lnTo>
                <a:lnTo>
                  <a:pt x="293479" y="456656"/>
                </a:lnTo>
                <a:lnTo>
                  <a:pt x="258175" y="483997"/>
                </a:lnTo>
                <a:lnTo>
                  <a:pt x="217799" y="500383"/>
                </a:lnTo>
                <a:lnTo>
                  <a:pt x="172339" y="505841"/>
                </a:lnTo>
                <a:lnTo>
                  <a:pt x="126603" y="501595"/>
                </a:lnTo>
                <a:lnTo>
                  <a:pt x="87909" y="488859"/>
                </a:lnTo>
                <a:lnTo>
                  <a:pt x="56256" y="467632"/>
                </a:lnTo>
                <a:lnTo>
                  <a:pt x="31640" y="437914"/>
                </a:lnTo>
                <a:lnTo>
                  <a:pt x="14061" y="399705"/>
                </a:lnTo>
                <a:lnTo>
                  <a:pt x="3514" y="353005"/>
                </a:lnTo>
                <a:lnTo>
                  <a:pt x="0" y="297814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F5F7F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6511417" y="3260852"/>
            <a:ext cx="528320" cy="725805"/>
          </a:xfrm>
          <a:custGeom>
            <a:avLst/>
            <a:gdLst/>
            <a:ahLst/>
            <a:cxnLst/>
            <a:rect l="l" t="t" r="r" b="b"/>
            <a:pathLst>
              <a:path w="528320" h="725804">
                <a:moveTo>
                  <a:pt x="0" y="0"/>
                </a:moveTo>
                <a:lnTo>
                  <a:pt x="159892" y="0"/>
                </a:lnTo>
                <a:lnTo>
                  <a:pt x="256285" y="309499"/>
                </a:lnTo>
                <a:lnTo>
                  <a:pt x="260453" y="323929"/>
                </a:lnTo>
                <a:lnTo>
                  <a:pt x="264001" y="339217"/>
                </a:lnTo>
                <a:lnTo>
                  <a:pt x="266930" y="355361"/>
                </a:lnTo>
                <a:lnTo>
                  <a:pt x="269239" y="372364"/>
                </a:lnTo>
                <a:lnTo>
                  <a:pt x="271906" y="372364"/>
                </a:lnTo>
                <a:lnTo>
                  <a:pt x="281354" y="328626"/>
                </a:lnTo>
                <a:lnTo>
                  <a:pt x="385317" y="0"/>
                </a:lnTo>
                <a:lnTo>
                  <a:pt x="528192" y="0"/>
                </a:lnTo>
                <a:lnTo>
                  <a:pt x="324611" y="538099"/>
                </a:lnTo>
                <a:lnTo>
                  <a:pt x="298968" y="595376"/>
                </a:lnTo>
                <a:lnTo>
                  <a:pt x="269409" y="642238"/>
                </a:lnTo>
                <a:lnTo>
                  <a:pt x="235934" y="678688"/>
                </a:lnTo>
                <a:lnTo>
                  <a:pt x="198543" y="704723"/>
                </a:lnTo>
                <a:lnTo>
                  <a:pt x="157236" y="720344"/>
                </a:lnTo>
                <a:lnTo>
                  <a:pt x="112013" y="725551"/>
                </a:lnTo>
                <a:lnTo>
                  <a:pt x="85675" y="724834"/>
                </a:lnTo>
                <a:lnTo>
                  <a:pt x="62468" y="722677"/>
                </a:lnTo>
                <a:lnTo>
                  <a:pt x="42380" y="719068"/>
                </a:lnTo>
                <a:lnTo>
                  <a:pt x="25400" y="713994"/>
                </a:lnTo>
                <a:lnTo>
                  <a:pt x="25400" y="598297"/>
                </a:lnTo>
                <a:lnTo>
                  <a:pt x="40310" y="605537"/>
                </a:lnTo>
                <a:lnTo>
                  <a:pt x="55911" y="610695"/>
                </a:lnTo>
                <a:lnTo>
                  <a:pt x="72227" y="613781"/>
                </a:lnTo>
                <a:lnTo>
                  <a:pt x="89280" y="614807"/>
                </a:lnTo>
                <a:lnTo>
                  <a:pt x="116599" y="611235"/>
                </a:lnTo>
                <a:lnTo>
                  <a:pt x="139525" y="600519"/>
                </a:lnTo>
                <a:lnTo>
                  <a:pt x="158093" y="582660"/>
                </a:lnTo>
                <a:lnTo>
                  <a:pt x="172338" y="557657"/>
                </a:lnTo>
                <a:lnTo>
                  <a:pt x="199643" y="493014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F5F7F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7103236" y="3248786"/>
            <a:ext cx="528955" cy="518159"/>
          </a:xfrm>
          <a:custGeom>
            <a:avLst/>
            <a:gdLst/>
            <a:ahLst/>
            <a:cxnLst/>
            <a:rect l="l" t="t" r="r" b="b"/>
            <a:pathLst>
              <a:path w="528954" h="518160">
                <a:moveTo>
                  <a:pt x="269240" y="0"/>
                </a:moveTo>
                <a:lnTo>
                  <a:pt x="325774" y="4286"/>
                </a:lnTo>
                <a:lnTo>
                  <a:pt x="376142" y="17144"/>
                </a:lnTo>
                <a:lnTo>
                  <a:pt x="420366" y="38576"/>
                </a:lnTo>
                <a:lnTo>
                  <a:pt x="458470" y="68579"/>
                </a:lnTo>
                <a:lnTo>
                  <a:pt x="489140" y="105800"/>
                </a:lnTo>
                <a:lnTo>
                  <a:pt x="511048" y="148891"/>
                </a:lnTo>
                <a:lnTo>
                  <a:pt x="524192" y="197864"/>
                </a:lnTo>
                <a:lnTo>
                  <a:pt x="528574" y="252729"/>
                </a:lnTo>
                <a:lnTo>
                  <a:pt x="524093" y="310382"/>
                </a:lnTo>
                <a:lnTo>
                  <a:pt x="510635" y="361807"/>
                </a:lnTo>
                <a:lnTo>
                  <a:pt x="488176" y="407017"/>
                </a:lnTo>
                <a:lnTo>
                  <a:pt x="456692" y="446024"/>
                </a:lnTo>
                <a:lnTo>
                  <a:pt x="417591" y="477508"/>
                </a:lnTo>
                <a:lnTo>
                  <a:pt x="372110" y="499967"/>
                </a:lnTo>
                <a:lnTo>
                  <a:pt x="320246" y="513425"/>
                </a:lnTo>
                <a:lnTo>
                  <a:pt x="262001" y="517906"/>
                </a:lnTo>
                <a:lnTo>
                  <a:pt x="204898" y="513595"/>
                </a:lnTo>
                <a:lnTo>
                  <a:pt x="153987" y="500665"/>
                </a:lnTo>
                <a:lnTo>
                  <a:pt x="109267" y="479115"/>
                </a:lnTo>
                <a:lnTo>
                  <a:pt x="70739" y="448944"/>
                </a:lnTo>
                <a:lnTo>
                  <a:pt x="39808" y="411347"/>
                </a:lnTo>
                <a:lnTo>
                  <a:pt x="17700" y="367522"/>
                </a:lnTo>
                <a:lnTo>
                  <a:pt x="4427" y="317482"/>
                </a:lnTo>
                <a:lnTo>
                  <a:pt x="0" y="261238"/>
                </a:lnTo>
                <a:lnTo>
                  <a:pt x="4552" y="203543"/>
                </a:lnTo>
                <a:lnTo>
                  <a:pt x="18224" y="152384"/>
                </a:lnTo>
                <a:lnTo>
                  <a:pt x="41040" y="107773"/>
                </a:lnTo>
                <a:lnTo>
                  <a:pt x="73025" y="69723"/>
                </a:lnTo>
                <a:lnTo>
                  <a:pt x="112649" y="39219"/>
                </a:lnTo>
                <a:lnTo>
                  <a:pt x="158559" y="17430"/>
                </a:lnTo>
                <a:lnTo>
                  <a:pt x="210756" y="4357"/>
                </a:lnTo>
                <a:lnTo>
                  <a:pt x="269240" y="0"/>
                </a:lnTo>
                <a:close/>
              </a:path>
            </a:pathLst>
          </a:custGeom>
          <a:ln w="12191">
            <a:solidFill>
              <a:srgbClr val="F5F7F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5053965" y="3248786"/>
            <a:ext cx="469265" cy="506095"/>
          </a:xfrm>
          <a:custGeom>
            <a:avLst/>
            <a:gdLst/>
            <a:ahLst/>
            <a:cxnLst/>
            <a:rect l="l" t="t" r="r" b="b"/>
            <a:pathLst>
              <a:path w="469264" h="506095">
                <a:moveTo>
                  <a:pt x="304926" y="0"/>
                </a:moveTo>
                <a:lnTo>
                  <a:pt x="348540" y="4159"/>
                </a:lnTo>
                <a:lnTo>
                  <a:pt x="385437" y="16633"/>
                </a:lnTo>
                <a:lnTo>
                  <a:pt x="439093" y="66510"/>
                </a:lnTo>
                <a:lnTo>
                  <a:pt x="455857" y="103904"/>
                </a:lnTo>
                <a:lnTo>
                  <a:pt x="465913" y="149596"/>
                </a:lnTo>
                <a:lnTo>
                  <a:pt x="469264" y="203581"/>
                </a:lnTo>
                <a:lnTo>
                  <a:pt x="469264" y="505968"/>
                </a:lnTo>
                <a:lnTo>
                  <a:pt x="325882" y="505968"/>
                </a:lnTo>
                <a:lnTo>
                  <a:pt x="325882" y="230377"/>
                </a:lnTo>
                <a:lnTo>
                  <a:pt x="320500" y="178038"/>
                </a:lnTo>
                <a:lnTo>
                  <a:pt x="304355" y="140652"/>
                </a:lnTo>
                <a:lnTo>
                  <a:pt x="277447" y="118221"/>
                </a:lnTo>
                <a:lnTo>
                  <a:pt x="239775" y="110744"/>
                </a:lnTo>
                <a:lnTo>
                  <a:pt x="220081" y="112744"/>
                </a:lnTo>
                <a:lnTo>
                  <a:pt x="171450" y="142748"/>
                </a:lnTo>
                <a:lnTo>
                  <a:pt x="150987" y="179022"/>
                </a:lnTo>
                <a:lnTo>
                  <a:pt x="144145" y="224154"/>
                </a:lnTo>
                <a:lnTo>
                  <a:pt x="144145" y="505968"/>
                </a:lnTo>
                <a:lnTo>
                  <a:pt x="0" y="505968"/>
                </a:lnTo>
                <a:lnTo>
                  <a:pt x="0" y="12064"/>
                </a:lnTo>
                <a:lnTo>
                  <a:pt x="144145" y="12064"/>
                </a:lnTo>
                <a:lnTo>
                  <a:pt x="144145" y="90677"/>
                </a:lnTo>
                <a:lnTo>
                  <a:pt x="145923" y="90677"/>
                </a:lnTo>
                <a:lnTo>
                  <a:pt x="176143" y="51006"/>
                </a:lnTo>
                <a:lnTo>
                  <a:pt x="212709" y="22669"/>
                </a:lnTo>
                <a:lnTo>
                  <a:pt x="255633" y="5667"/>
                </a:lnTo>
                <a:lnTo>
                  <a:pt x="304926" y="0"/>
                </a:lnTo>
                <a:close/>
              </a:path>
            </a:pathLst>
          </a:custGeom>
          <a:ln w="12192">
            <a:solidFill>
              <a:srgbClr val="F5F7F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4450460" y="3248786"/>
            <a:ext cx="441325" cy="518159"/>
          </a:xfrm>
          <a:custGeom>
            <a:avLst/>
            <a:gdLst/>
            <a:ahLst/>
            <a:cxnLst/>
            <a:rect l="l" t="t" r="r" b="b"/>
            <a:pathLst>
              <a:path w="441325" h="518160">
                <a:moveTo>
                  <a:pt x="233934" y="0"/>
                </a:moveTo>
                <a:lnTo>
                  <a:pt x="288875" y="4237"/>
                </a:lnTo>
                <a:lnTo>
                  <a:pt x="335370" y="16950"/>
                </a:lnTo>
                <a:lnTo>
                  <a:pt x="373416" y="38138"/>
                </a:lnTo>
                <a:lnTo>
                  <a:pt x="403012" y="67802"/>
                </a:lnTo>
                <a:lnTo>
                  <a:pt x="424154" y="105941"/>
                </a:lnTo>
                <a:lnTo>
                  <a:pt x="436841" y="152555"/>
                </a:lnTo>
                <a:lnTo>
                  <a:pt x="441071" y="207645"/>
                </a:lnTo>
                <a:lnTo>
                  <a:pt x="441071" y="505968"/>
                </a:lnTo>
                <a:lnTo>
                  <a:pt x="304038" y="505968"/>
                </a:lnTo>
                <a:lnTo>
                  <a:pt x="304038" y="434086"/>
                </a:lnTo>
                <a:lnTo>
                  <a:pt x="302260" y="434086"/>
                </a:lnTo>
                <a:lnTo>
                  <a:pt x="274089" y="470757"/>
                </a:lnTo>
                <a:lnTo>
                  <a:pt x="240061" y="496950"/>
                </a:lnTo>
                <a:lnTo>
                  <a:pt x="200175" y="512667"/>
                </a:lnTo>
                <a:lnTo>
                  <a:pt x="154431" y="517906"/>
                </a:lnTo>
                <a:lnTo>
                  <a:pt x="121120" y="515425"/>
                </a:lnTo>
                <a:lnTo>
                  <a:pt x="64974" y="495510"/>
                </a:lnTo>
                <a:lnTo>
                  <a:pt x="23681" y="456237"/>
                </a:lnTo>
                <a:lnTo>
                  <a:pt x="2623" y="401893"/>
                </a:lnTo>
                <a:lnTo>
                  <a:pt x="0" y="369316"/>
                </a:lnTo>
                <a:lnTo>
                  <a:pt x="4699" y="325256"/>
                </a:lnTo>
                <a:lnTo>
                  <a:pt x="18796" y="287814"/>
                </a:lnTo>
                <a:lnTo>
                  <a:pt x="42291" y="256984"/>
                </a:lnTo>
                <a:lnTo>
                  <a:pt x="75184" y="232758"/>
                </a:lnTo>
                <a:lnTo>
                  <a:pt x="117475" y="215128"/>
                </a:lnTo>
                <a:lnTo>
                  <a:pt x="169163" y="204088"/>
                </a:lnTo>
                <a:lnTo>
                  <a:pt x="304926" y="185800"/>
                </a:lnTo>
                <a:lnTo>
                  <a:pt x="299309" y="148056"/>
                </a:lnTo>
                <a:lnTo>
                  <a:pt x="282463" y="121110"/>
                </a:lnTo>
                <a:lnTo>
                  <a:pt x="254402" y="104951"/>
                </a:lnTo>
                <a:lnTo>
                  <a:pt x="215137" y="99567"/>
                </a:lnTo>
                <a:lnTo>
                  <a:pt x="171584" y="102923"/>
                </a:lnTo>
                <a:lnTo>
                  <a:pt x="129317" y="112982"/>
                </a:lnTo>
                <a:lnTo>
                  <a:pt x="88336" y="129732"/>
                </a:lnTo>
                <a:lnTo>
                  <a:pt x="48640" y="153162"/>
                </a:lnTo>
                <a:lnTo>
                  <a:pt x="48640" y="42037"/>
                </a:lnTo>
                <a:lnTo>
                  <a:pt x="87788" y="25050"/>
                </a:lnTo>
                <a:lnTo>
                  <a:pt x="138175" y="11684"/>
                </a:lnTo>
                <a:lnTo>
                  <a:pt x="190103" y="2936"/>
                </a:lnTo>
                <a:lnTo>
                  <a:pt x="213024" y="736"/>
                </a:lnTo>
                <a:lnTo>
                  <a:pt x="233934" y="0"/>
                </a:lnTo>
                <a:close/>
              </a:path>
            </a:pathLst>
          </a:custGeom>
          <a:ln w="12192">
            <a:solidFill>
              <a:srgbClr val="F5F7F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8729980" y="3063113"/>
            <a:ext cx="152400" cy="478790"/>
          </a:xfrm>
          <a:custGeom>
            <a:avLst/>
            <a:gdLst/>
            <a:ahLst/>
            <a:cxnLst/>
            <a:rect l="l" t="t" r="r" b="b"/>
            <a:pathLst>
              <a:path w="152400" h="478789">
                <a:moveTo>
                  <a:pt x="0" y="0"/>
                </a:moveTo>
                <a:lnTo>
                  <a:pt x="151892" y="0"/>
                </a:lnTo>
                <a:lnTo>
                  <a:pt x="133985" y="478663"/>
                </a:lnTo>
                <a:lnTo>
                  <a:pt x="17018" y="4786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F5F7F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3199129" y="3063113"/>
            <a:ext cx="542290" cy="692150"/>
          </a:xfrm>
          <a:custGeom>
            <a:avLst/>
            <a:gdLst/>
            <a:ahLst/>
            <a:cxnLst/>
            <a:rect l="l" t="t" r="r" b="b"/>
            <a:pathLst>
              <a:path w="542289" h="692150">
                <a:moveTo>
                  <a:pt x="0" y="0"/>
                </a:moveTo>
                <a:lnTo>
                  <a:pt x="542035" y="0"/>
                </a:lnTo>
                <a:lnTo>
                  <a:pt x="542035" y="120523"/>
                </a:lnTo>
                <a:lnTo>
                  <a:pt x="344678" y="120523"/>
                </a:lnTo>
                <a:lnTo>
                  <a:pt x="344678" y="691642"/>
                </a:lnTo>
                <a:lnTo>
                  <a:pt x="196849" y="691642"/>
                </a:lnTo>
                <a:lnTo>
                  <a:pt x="196849" y="120523"/>
                </a:lnTo>
                <a:lnTo>
                  <a:pt x="0" y="12052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F5F7F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bk object 30"/>
          <p:cNvSpPr/>
          <p:nvPr/>
        </p:nvSpPr>
        <p:spPr>
          <a:xfrm>
            <a:off x="5684901" y="3023742"/>
            <a:ext cx="485775" cy="731520"/>
          </a:xfrm>
          <a:custGeom>
            <a:avLst/>
            <a:gdLst/>
            <a:ahLst/>
            <a:cxnLst/>
            <a:rect l="l" t="t" r="r" b="b"/>
            <a:pathLst>
              <a:path w="485775" h="731520">
                <a:moveTo>
                  <a:pt x="0" y="0"/>
                </a:moveTo>
                <a:lnTo>
                  <a:pt x="144145" y="0"/>
                </a:lnTo>
                <a:lnTo>
                  <a:pt x="144145" y="465327"/>
                </a:lnTo>
                <a:lnTo>
                  <a:pt x="145923" y="465327"/>
                </a:lnTo>
                <a:lnTo>
                  <a:pt x="299974" y="237108"/>
                </a:lnTo>
                <a:lnTo>
                  <a:pt x="471932" y="237108"/>
                </a:lnTo>
                <a:lnTo>
                  <a:pt x="288798" y="470153"/>
                </a:lnTo>
                <a:lnTo>
                  <a:pt x="485266" y="731011"/>
                </a:lnTo>
                <a:lnTo>
                  <a:pt x="310261" y="731011"/>
                </a:lnTo>
                <a:lnTo>
                  <a:pt x="145923" y="486663"/>
                </a:lnTo>
                <a:lnTo>
                  <a:pt x="144145" y="486663"/>
                </a:lnTo>
                <a:lnTo>
                  <a:pt x="144145" y="731011"/>
                </a:lnTo>
                <a:lnTo>
                  <a:pt x="0" y="73101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F5F7F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bk object 31"/>
          <p:cNvSpPr/>
          <p:nvPr/>
        </p:nvSpPr>
        <p:spPr>
          <a:xfrm>
            <a:off x="3859148" y="3023742"/>
            <a:ext cx="466725" cy="731520"/>
          </a:xfrm>
          <a:custGeom>
            <a:avLst/>
            <a:gdLst/>
            <a:ahLst/>
            <a:cxnLst/>
            <a:rect l="l" t="t" r="r" b="b"/>
            <a:pathLst>
              <a:path w="466725" h="731520">
                <a:moveTo>
                  <a:pt x="0" y="0"/>
                </a:moveTo>
                <a:lnTo>
                  <a:pt x="144145" y="0"/>
                </a:lnTo>
                <a:lnTo>
                  <a:pt x="144145" y="311276"/>
                </a:lnTo>
                <a:lnTo>
                  <a:pt x="145923" y="311276"/>
                </a:lnTo>
                <a:lnTo>
                  <a:pt x="176760" y="273585"/>
                </a:lnTo>
                <a:lnTo>
                  <a:pt x="212502" y="246633"/>
                </a:lnTo>
                <a:lnTo>
                  <a:pt x="253150" y="230445"/>
                </a:lnTo>
                <a:lnTo>
                  <a:pt x="298703" y="225043"/>
                </a:lnTo>
                <a:lnTo>
                  <a:pt x="343233" y="229180"/>
                </a:lnTo>
                <a:lnTo>
                  <a:pt x="380919" y="241590"/>
                </a:lnTo>
                <a:lnTo>
                  <a:pt x="435746" y="291229"/>
                </a:lnTo>
                <a:lnTo>
                  <a:pt x="452884" y="328458"/>
                </a:lnTo>
                <a:lnTo>
                  <a:pt x="463169" y="373960"/>
                </a:lnTo>
                <a:lnTo>
                  <a:pt x="466598" y="427735"/>
                </a:lnTo>
                <a:lnTo>
                  <a:pt x="466598" y="731011"/>
                </a:lnTo>
                <a:lnTo>
                  <a:pt x="322834" y="731011"/>
                </a:lnTo>
                <a:lnTo>
                  <a:pt x="322834" y="449706"/>
                </a:lnTo>
                <a:lnTo>
                  <a:pt x="317642" y="399867"/>
                </a:lnTo>
                <a:lnTo>
                  <a:pt x="302069" y="364267"/>
                </a:lnTo>
                <a:lnTo>
                  <a:pt x="276113" y="342907"/>
                </a:lnTo>
                <a:lnTo>
                  <a:pt x="239775" y="335788"/>
                </a:lnTo>
                <a:lnTo>
                  <a:pt x="219916" y="337766"/>
                </a:lnTo>
                <a:lnTo>
                  <a:pt x="171196" y="367538"/>
                </a:lnTo>
                <a:lnTo>
                  <a:pt x="150907" y="403907"/>
                </a:lnTo>
                <a:lnTo>
                  <a:pt x="144145" y="449706"/>
                </a:lnTo>
                <a:lnTo>
                  <a:pt x="144145" y="731011"/>
                </a:lnTo>
                <a:lnTo>
                  <a:pt x="0" y="73101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F5F7F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0475" cy="68595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70863" y="439623"/>
            <a:ext cx="1445895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9858" y="1315110"/>
            <a:ext cx="10292283" cy="3684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83845"/>
            <a:ext cx="3901440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83845"/>
            <a:ext cx="2804160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83845"/>
            <a:ext cx="2804160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1.pn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1.pn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1.pn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1.pn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1.png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1.pn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1.pn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04470" y="-6350"/>
            <a:ext cx="12601575" cy="687705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10615" y="2351405"/>
            <a:ext cx="9983470" cy="3890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br>
              <a:rPr lang="zh-CN" altLang="zh-CN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zh-CN" sz="4800" dirty="0">
                <a:solidFill>
                  <a:schemeClr val="bg1"/>
                </a:solidFill>
                <a:ea typeface="微软雅黑" panose="020B0503020204020204" charset="-122"/>
                <a:sym typeface="+mn-ea"/>
              </a:rPr>
              <a:t>昌平区崔村镇地块情况简介</a:t>
            </a:r>
            <a:br>
              <a:rPr lang="zh-CN" altLang="zh-CN" sz="4800" dirty="0">
                <a:solidFill>
                  <a:schemeClr val="bg1"/>
                </a:solidFill>
                <a:ea typeface="微软雅黑" panose="020B0503020204020204" charset="-122"/>
                <a:sym typeface="+mn-ea"/>
              </a:rPr>
            </a:br>
            <a:br>
              <a:rPr lang="zh-CN" altLang="zh-CN" sz="4800" dirty="0">
                <a:solidFill>
                  <a:schemeClr val="bg1"/>
                </a:solidFill>
                <a:ea typeface="微软雅黑" panose="020B0503020204020204" charset="-122"/>
                <a:sym typeface="+mn-ea"/>
              </a:rPr>
            </a:br>
            <a:br>
              <a:rPr lang="zh-CN" altLang="zh-CN" sz="2400" dirty="0">
                <a:solidFill>
                  <a:schemeClr val="bg1"/>
                </a:solidFill>
                <a:ea typeface="微软雅黑" panose="020B0503020204020204" charset="-122"/>
                <a:sym typeface="+mn-ea"/>
              </a:rPr>
            </a:br>
            <a:r>
              <a:rPr lang="zh-CN" altLang="en-US" sz="2400" dirty="0">
                <a:solidFill>
                  <a:schemeClr val="bg1"/>
                </a:solidFill>
                <a:ea typeface="微软雅黑" panose="020B0503020204020204" charset="-122"/>
                <a:sym typeface="+mn-ea"/>
              </a:rPr>
              <a:t>时间：</a:t>
            </a:r>
            <a:r>
              <a:rPr lang="en-US" altLang="zh-CN" sz="2400" dirty="0">
                <a:solidFill>
                  <a:schemeClr val="bg1"/>
                </a:solidFill>
                <a:ea typeface="微软雅黑" panose="020B0503020204020204" charset="-122"/>
                <a:sym typeface="+mn-ea"/>
              </a:rPr>
              <a:t>2020</a:t>
            </a:r>
            <a:r>
              <a:rPr lang="zh-CN" altLang="en-US" sz="2400" dirty="0">
                <a:solidFill>
                  <a:schemeClr val="bg1"/>
                </a:solidFill>
                <a:ea typeface="微软雅黑" panose="020B0503020204020204" charset="-122"/>
                <a:sym typeface="+mn-ea"/>
              </a:rPr>
              <a:t>年</a:t>
            </a:r>
            <a:r>
              <a:rPr lang="en-US" altLang="zh-CN" sz="2400" dirty="0">
                <a:solidFill>
                  <a:schemeClr val="bg1"/>
                </a:solidFill>
                <a:ea typeface="微软雅黑" panose="020B0503020204020204" charset="-122"/>
                <a:sym typeface="+mn-ea"/>
              </a:rPr>
              <a:t>8</a:t>
            </a:r>
            <a:r>
              <a:rPr lang="zh-CN" altLang="en-US" sz="2400" dirty="0">
                <a:solidFill>
                  <a:schemeClr val="bg1"/>
                </a:solidFill>
                <a:ea typeface="微软雅黑" panose="020B0503020204020204" charset="-122"/>
                <a:sym typeface="+mn-ea"/>
              </a:rPr>
              <a:t>月</a:t>
            </a:r>
            <a:br>
              <a:rPr lang="zh-CN" altLang="zh-CN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endParaRPr sz="60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464" y="836712"/>
            <a:ext cx="1471073" cy="1514287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04470" y="3175"/>
            <a:ext cx="12601575" cy="68580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384935" y="1191005"/>
            <a:ext cx="3659124" cy="5210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745098" y="1191005"/>
            <a:ext cx="3659124" cy="5210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2291" name="组合 14"/>
          <p:cNvGrpSpPr/>
          <p:nvPr/>
        </p:nvGrpSpPr>
        <p:grpSpPr>
          <a:xfrm>
            <a:off x="312738" y="247650"/>
            <a:ext cx="3978275" cy="942975"/>
            <a:chOff x="493" y="375"/>
            <a:chExt cx="6264" cy="1484"/>
          </a:xfrm>
        </p:grpSpPr>
        <p:grpSp>
          <p:nvGrpSpPr>
            <p:cNvPr id="12308" name="组合 13"/>
            <p:cNvGrpSpPr/>
            <p:nvPr/>
          </p:nvGrpSpPr>
          <p:grpSpPr>
            <a:xfrm>
              <a:off x="1587" y="1473"/>
              <a:ext cx="5170" cy="135"/>
              <a:chOff x="2266" y="1466"/>
              <a:chExt cx="5170" cy="135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2267" y="1602"/>
                <a:ext cx="5169" cy="0"/>
              </a:xfrm>
              <a:prstGeom prst="line">
                <a:avLst/>
              </a:prstGeom>
              <a:ln w="825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2267" y="1465"/>
                <a:ext cx="5169" cy="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309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93" y="375"/>
              <a:ext cx="1442" cy="148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2292" name="TextBox 4"/>
          <p:cNvSpPr txBox="1"/>
          <p:nvPr/>
        </p:nvSpPr>
        <p:spPr>
          <a:xfrm>
            <a:off x="1327468" y="413385"/>
            <a:ext cx="285750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备选地块寻找情况 </a:t>
            </a:r>
            <a:r>
              <a:rPr lang="en-US" altLang="zh-CN" sz="2400" b="1" dirty="0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endParaRPr lang="en-US" altLang="zh-CN" sz="2400" b="1" dirty="0">
              <a:solidFill>
                <a:srgbClr val="04346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09085" y="469900"/>
            <a:ext cx="72523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批复文件   昌政文【</a:t>
            </a:r>
            <a:r>
              <a:rPr lang="en-US" altLang="zh-CN" sz="2000" b="1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2015</a:t>
            </a:r>
            <a:r>
              <a:rPr lang="zh-CN" altLang="en-US" sz="2000" b="1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en-US" altLang="zh-CN" sz="2000" b="1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34</a:t>
            </a:r>
            <a:r>
              <a:rPr lang="zh-CN" altLang="en-US" sz="2000" b="1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号</a:t>
            </a:r>
            <a:endParaRPr lang="zh-CN" altLang="en-US" sz="2000" b="1">
              <a:solidFill>
                <a:srgbClr val="04346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04470" y="3175"/>
            <a:ext cx="12601575" cy="68580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146047" y="922019"/>
            <a:ext cx="3916679" cy="5577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853684" y="922019"/>
            <a:ext cx="3916679" cy="5577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2291" name="组合 14"/>
          <p:cNvGrpSpPr/>
          <p:nvPr/>
        </p:nvGrpSpPr>
        <p:grpSpPr>
          <a:xfrm>
            <a:off x="312738" y="247650"/>
            <a:ext cx="3978275" cy="942975"/>
            <a:chOff x="493" y="375"/>
            <a:chExt cx="6264" cy="1484"/>
          </a:xfrm>
        </p:grpSpPr>
        <p:grpSp>
          <p:nvGrpSpPr>
            <p:cNvPr id="12308" name="组合 13"/>
            <p:cNvGrpSpPr/>
            <p:nvPr/>
          </p:nvGrpSpPr>
          <p:grpSpPr>
            <a:xfrm>
              <a:off x="1587" y="1473"/>
              <a:ext cx="5170" cy="135"/>
              <a:chOff x="2266" y="1466"/>
              <a:chExt cx="5170" cy="135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2267" y="1602"/>
                <a:ext cx="5169" cy="0"/>
              </a:xfrm>
              <a:prstGeom prst="line">
                <a:avLst/>
              </a:prstGeom>
              <a:ln w="825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2267" y="1465"/>
                <a:ext cx="5169" cy="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309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93" y="375"/>
              <a:ext cx="1442" cy="148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2292" name="TextBox 4"/>
          <p:cNvSpPr txBox="1"/>
          <p:nvPr/>
        </p:nvSpPr>
        <p:spPr>
          <a:xfrm>
            <a:off x="1327468" y="413385"/>
            <a:ext cx="285750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备选地块寻找情况 </a:t>
            </a:r>
            <a:r>
              <a:rPr lang="en-US" altLang="zh-CN" sz="2400" b="1" dirty="0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endParaRPr lang="en-US" altLang="zh-CN" sz="2400" b="1" dirty="0">
              <a:solidFill>
                <a:srgbClr val="04346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09085" y="469900"/>
            <a:ext cx="72523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批复文件   市规划国土函【</a:t>
            </a:r>
            <a:r>
              <a:rPr lang="en-US" altLang="zh-CN" sz="2000" b="1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2016</a:t>
            </a:r>
            <a:r>
              <a:rPr lang="zh-CN" altLang="en-US" sz="2000" b="1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en-US" altLang="zh-CN" sz="2000" b="1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1139</a:t>
            </a:r>
            <a:r>
              <a:rPr lang="zh-CN" altLang="en-US" sz="2000" b="1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号</a:t>
            </a:r>
            <a:endParaRPr lang="zh-CN" altLang="en-US" sz="2000" b="1">
              <a:solidFill>
                <a:srgbClr val="04346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04470" y="3175"/>
            <a:ext cx="12601575" cy="68580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237488" y="1002791"/>
            <a:ext cx="3622548" cy="5157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510784" y="1002791"/>
            <a:ext cx="3622548" cy="5157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2291" name="组合 14"/>
          <p:cNvGrpSpPr/>
          <p:nvPr/>
        </p:nvGrpSpPr>
        <p:grpSpPr>
          <a:xfrm>
            <a:off x="312738" y="247650"/>
            <a:ext cx="3978275" cy="942975"/>
            <a:chOff x="493" y="375"/>
            <a:chExt cx="6264" cy="1484"/>
          </a:xfrm>
        </p:grpSpPr>
        <p:grpSp>
          <p:nvGrpSpPr>
            <p:cNvPr id="12308" name="组合 13"/>
            <p:cNvGrpSpPr/>
            <p:nvPr/>
          </p:nvGrpSpPr>
          <p:grpSpPr>
            <a:xfrm>
              <a:off x="1587" y="1473"/>
              <a:ext cx="5170" cy="135"/>
              <a:chOff x="2266" y="1466"/>
              <a:chExt cx="5170" cy="135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2267" y="1602"/>
                <a:ext cx="5169" cy="0"/>
              </a:xfrm>
              <a:prstGeom prst="line">
                <a:avLst/>
              </a:prstGeom>
              <a:ln w="825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2267" y="1465"/>
                <a:ext cx="5169" cy="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309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93" y="375"/>
              <a:ext cx="1442" cy="148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2292" name="TextBox 4"/>
          <p:cNvSpPr txBox="1"/>
          <p:nvPr/>
        </p:nvSpPr>
        <p:spPr>
          <a:xfrm>
            <a:off x="1327468" y="413385"/>
            <a:ext cx="285750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备选地块寻找情况 </a:t>
            </a:r>
            <a:r>
              <a:rPr lang="en-US" altLang="zh-CN" sz="2400" b="1" dirty="0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endParaRPr lang="en-US" altLang="zh-CN" sz="2400" b="1" dirty="0">
              <a:solidFill>
                <a:srgbClr val="04346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09085" y="469900"/>
            <a:ext cx="72523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批复文件   市规划国土函【</a:t>
            </a:r>
            <a:r>
              <a:rPr lang="en-US" altLang="zh-CN" sz="2000" b="1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2016</a:t>
            </a:r>
            <a:r>
              <a:rPr lang="zh-CN" altLang="en-US" sz="2000" b="1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en-US" altLang="zh-CN" sz="2000" b="1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1139</a:t>
            </a:r>
            <a:r>
              <a:rPr lang="zh-CN" altLang="en-US" sz="2000" b="1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号</a:t>
            </a:r>
            <a:endParaRPr lang="zh-CN" altLang="en-US" sz="2000" b="1">
              <a:solidFill>
                <a:srgbClr val="04346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04470" y="3175"/>
            <a:ext cx="12601575" cy="68580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312163" y="1072895"/>
            <a:ext cx="3736848" cy="5321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762244" y="1072895"/>
            <a:ext cx="3736848" cy="5321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2291" name="组合 14"/>
          <p:cNvGrpSpPr/>
          <p:nvPr/>
        </p:nvGrpSpPr>
        <p:grpSpPr>
          <a:xfrm>
            <a:off x="312738" y="247650"/>
            <a:ext cx="3978275" cy="942975"/>
            <a:chOff x="493" y="375"/>
            <a:chExt cx="6264" cy="1484"/>
          </a:xfrm>
        </p:grpSpPr>
        <p:grpSp>
          <p:nvGrpSpPr>
            <p:cNvPr id="12308" name="组合 13"/>
            <p:cNvGrpSpPr/>
            <p:nvPr/>
          </p:nvGrpSpPr>
          <p:grpSpPr>
            <a:xfrm>
              <a:off x="1587" y="1473"/>
              <a:ext cx="5170" cy="135"/>
              <a:chOff x="2266" y="1466"/>
              <a:chExt cx="5170" cy="135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2267" y="1602"/>
                <a:ext cx="5169" cy="0"/>
              </a:xfrm>
              <a:prstGeom prst="line">
                <a:avLst/>
              </a:prstGeom>
              <a:ln w="825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2267" y="1465"/>
                <a:ext cx="5169" cy="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309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93" y="375"/>
              <a:ext cx="1442" cy="148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2292" name="TextBox 4"/>
          <p:cNvSpPr txBox="1"/>
          <p:nvPr/>
        </p:nvSpPr>
        <p:spPr>
          <a:xfrm>
            <a:off x="1327468" y="413385"/>
            <a:ext cx="285750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备选地块寻找情况 </a:t>
            </a:r>
            <a:r>
              <a:rPr lang="en-US" altLang="zh-CN" sz="2400" b="1" dirty="0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endParaRPr lang="en-US" altLang="zh-CN" sz="2400" b="1" dirty="0">
              <a:solidFill>
                <a:srgbClr val="04346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09085" y="469900"/>
            <a:ext cx="72523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批复文件   崔政报【</a:t>
            </a:r>
            <a:r>
              <a:rPr lang="en-US" altLang="zh-CN" sz="2000" b="1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2017</a:t>
            </a:r>
            <a:r>
              <a:rPr lang="zh-CN" altLang="en-US" sz="2000" b="1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en-US" altLang="zh-CN" sz="2000" b="1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200</a:t>
            </a:r>
            <a:r>
              <a:rPr lang="zh-CN" altLang="en-US" sz="2000" b="1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号</a:t>
            </a:r>
            <a:endParaRPr lang="zh-CN" altLang="en-US" sz="2000" b="1">
              <a:solidFill>
                <a:srgbClr val="04346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18" descr="雪覆盖着&#10;&#10;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04787" y="0"/>
            <a:ext cx="12601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object 4"/>
          <p:cNvSpPr/>
          <p:nvPr/>
        </p:nvSpPr>
        <p:spPr>
          <a:xfrm>
            <a:off x="1101852" y="1072895"/>
            <a:ext cx="3764279" cy="5321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753100" y="1072895"/>
            <a:ext cx="3764279" cy="5321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2291" name="组合 14"/>
          <p:cNvGrpSpPr/>
          <p:nvPr/>
        </p:nvGrpSpPr>
        <p:grpSpPr>
          <a:xfrm>
            <a:off x="312738" y="247650"/>
            <a:ext cx="3978275" cy="942975"/>
            <a:chOff x="493" y="375"/>
            <a:chExt cx="6264" cy="1484"/>
          </a:xfrm>
        </p:grpSpPr>
        <p:grpSp>
          <p:nvGrpSpPr>
            <p:cNvPr id="12308" name="组合 13"/>
            <p:cNvGrpSpPr/>
            <p:nvPr/>
          </p:nvGrpSpPr>
          <p:grpSpPr>
            <a:xfrm>
              <a:off x="1587" y="1473"/>
              <a:ext cx="5170" cy="135"/>
              <a:chOff x="2266" y="1466"/>
              <a:chExt cx="5170" cy="135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2267" y="1602"/>
                <a:ext cx="5169" cy="0"/>
              </a:xfrm>
              <a:prstGeom prst="line">
                <a:avLst/>
              </a:prstGeom>
              <a:ln w="825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2267" y="1465"/>
                <a:ext cx="5169" cy="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309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93" y="375"/>
              <a:ext cx="1442" cy="148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2292" name="TextBox 4"/>
          <p:cNvSpPr txBox="1"/>
          <p:nvPr/>
        </p:nvSpPr>
        <p:spPr>
          <a:xfrm>
            <a:off x="1327468" y="413385"/>
            <a:ext cx="285750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备选地块寻找情况 </a:t>
            </a:r>
            <a:r>
              <a:rPr lang="en-US" altLang="zh-CN" sz="2400" b="1" dirty="0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endParaRPr lang="en-US" altLang="zh-CN" sz="2400" b="1" dirty="0">
              <a:solidFill>
                <a:srgbClr val="04346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09085" y="469900"/>
            <a:ext cx="72523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批复文件   </a:t>
            </a:r>
            <a:r>
              <a:rPr lang="en-US" sz="2000" b="1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2017</a:t>
            </a:r>
            <a:r>
              <a:rPr lang="zh-CN" altLang="en-US" sz="2000" b="1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en-US" altLang="zh-CN" sz="2000" b="1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2000" b="1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期协调会议纪要</a:t>
            </a:r>
            <a:endParaRPr lang="zh-CN" altLang="en-US" sz="2000" b="1">
              <a:solidFill>
                <a:srgbClr val="04346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04470" y="3175"/>
            <a:ext cx="12601575" cy="68580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614680" y="1191260"/>
            <a:ext cx="4889500" cy="5184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本地块交通方便，距南邵地铁站</a:t>
            </a:r>
            <a:r>
              <a:rPr lang="en-US" altLang="zh-CN" sz="16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3.5</a:t>
            </a: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公里，距北六环入口</a:t>
            </a:r>
            <a:r>
              <a:rPr lang="en-US" altLang="zh-CN" sz="16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公里，距离中心城区</a:t>
            </a:r>
            <a:r>
              <a:rPr lang="en-US" altLang="zh-CN" sz="16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34</a:t>
            </a: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公里，环境优美，交通较便利；周边商业中心、学校、医院配套成熟。</a:t>
            </a:r>
            <a:endParaRPr lang="en-US" altLang="zh-CN" sz="1600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本项目位于崔村镇中心区南部，规划用途为二类居住；周边商品房售价在</a:t>
            </a:r>
            <a:r>
              <a:rPr lang="en-US" altLang="zh-CN" sz="16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45000</a:t>
            </a: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元</a:t>
            </a:r>
            <a:r>
              <a:rPr lang="en-US" altLang="zh-CN" sz="16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平方米</a:t>
            </a:r>
            <a:endParaRPr lang="en-US" altLang="zh-CN" sz="1600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昌平区属于北京市土地开发热点地区，经过近几年的土地开发，昌平区的新城东区、未来科技城、</a:t>
            </a:r>
            <a:r>
              <a:rPr lang="en-US" altLang="zh-CN" sz="16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TBD</a:t>
            </a: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、创新基地等四大功能区的部分土地已经陆续入市，吸引了大量高新技术企业入驻昌平，同时也吸引了大批高新技术人才来昌平工作。</a:t>
            </a:r>
            <a:endParaRPr lang="en-US" altLang="zh-CN" sz="1600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该地块控制规划已获批复，项目公司账目清晰，已无任何债务纠纷；</a:t>
            </a:r>
            <a:endParaRPr lang="en-US" altLang="zh-CN" sz="1600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央企或国有企业接手后即可进行后续的一级土地开发工作。</a:t>
            </a:r>
            <a:endParaRPr sz="1600" b="1">
              <a:latin typeface="方正黑体_GBK" panose="03000509000000000000" charset="-122"/>
              <a:ea typeface="方正黑体_GBK" panose="03000509000000000000" charset="-122"/>
              <a:cs typeface="方正黑体_GBK" panose="03000509000000000000" charset="-122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15130" y="559435"/>
            <a:ext cx="2317750" cy="319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2000" dirty="0">
                <a:solidFill>
                  <a:srgbClr val="043465"/>
                </a:solidFill>
                <a:ea typeface="微软雅黑" panose="020B0503020204020204" charset="-122"/>
                <a:sym typeface="微软雅黑" panose="020B0503020204020204" charset="-122"/>
              </a:rPr>
              <a:t>宗地优势</a:t>
            </a:r>
            <a:endParaRPr lang="zh-CN" altLang="en-US" sz="2000" spc="-10" dirty="0">
              <a:solidFill>
                <a:srgbClr val="043465"/>
              </a:solidFill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386" y="1373285"/>
            <a:ext cx="6343281" cy="4654603"/>
          </a:xfrm>
          <a:prstGeom prst="rect">
            <a:avLst/>
          </a:prstGeom>
        </p:spPr>
      </p:pic>
      <p:grpSp>
        <p:nvGrpSpPr>
          <p:cNvPr id="12291" name="组合 14"/>
          <p:cNvGrpSpPr/>
          <p:nvPr/>
        </p:nvGrpSpPr>
        <p:grpSpPr>
          <a:xfrm>
            <a:off x="312738" y="247650"/>
            <a:ext cx="3978275" cy="942975"/>
            <a:chOff x="493" y="375"/>
            <a:chExt cx="6264" cy="1484"/>
          </a:xfrm>
        </p:grpSpPr>
        <p:grpSp>
          <p:nvGrpSpPr>
            <p:cNvPr id="12308" name="组合 13"/>
            <p:cNvGrpSpPr/>
            <p:nvPr/>
          </p:nvGrpSpPr>
          <p:grpSpPr>
            <a:xfrm>
              <a:off x="1587" y="1473"/>
              <a:ext cx="5170" cy="135"/>
              <a:chOff x="2266" y="1466"/>
              <a:chExt cx="5170" cy="135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2267" y="1602"/>
                <a:ext cx="5169" cy="0"/>
              </a:xfrm>
              <a:prstGeom prst="line">
                <a:avLst/>
              </a:prstGeom>
              <a:ln w="825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2267" y="1465"/>
                <a:ext cx="5169" cy="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309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93" y="375"/>
              <a:ext cx="1442" cy="148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2292" name="TextBox 4"/>
          <p:cNvSpPr txBox="1"/>
          <p:nvPr/>
        </p:nvSpPr>
        <p:spPr>
          <a:xfrm>
            <a:off x="1330643" y="451485"/>
            <a:ext cx="285750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备选地块寻找情况 </a:t>
            </a:r>
            <a:r>
              <a:rPr lang="en-US" altLang="zh-CN" sz="2400" b="1" dirty="0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endParaRPr lang="en-US" altLang="zh-CN" sz="2400" b="1" dirty="0">
              <a:solidFill>
                <a:srgbClr val="04346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0645" y="26670"/>
            <a:ext cx="12353925" cy="6810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18" descr="雪覆盖着&#10;&#10;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04787" y="0"/>
            <a:ext cx="12601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object 3"/>
          <p:cNvSpPr txBox="1"/>
          <p:nvPr/>
        </p:nvSpPr>
        <p:spPr>
          <a:xfrm>
            <a:off x="7676515" y="2157095"/>
            <a:ext cx="4146550" cy="348107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299085" indent="-287020" defTabSz="914400" fontAlgn="auto">
              <a:lnSpc>
                <a:spcPts val="3500"/>
              </a:lnSpc>
              <a:spcBef>
                <a:spcPts val="1200"/>
              </a:spcBef>
              <a:buFont typeface="Wingdings" panose="05000000000000000000"/>
              <a:buChar char=""/>
              <a:tabLst>
                <a:tab pos="299720" algn="l"/>
              </a:tabLst>
            </a:pPr>
            <a:r>
              <a:rPr sz="20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本地块位于</a:t>
            </a:r>
            <a:r>
              <a:rPr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昌平区东6公里昌崔路南侧，怀昌路北，距北六</a:t>
            </a:r>
            <a:r>
              <a:rPr sz="2400" b="1" spc="-1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环</a:t>
            </a:r>
            <a:r>
              <a:rPr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入口</a:t>
            </a:r>
            <a:r>
              <a:rPr sz="2400"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sz="2400" b="1" spc="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</a:t>
            </a:r>
            <a:r>
              <a:rPr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里</a:t>
            </a:r>
            <a:endParaRPr sz="2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99085" indent="-287020" defTabSz="914400" fontAlgn="auto">
              <a:lnSpc>
                <a:spcPts val="2660"/>
              </a:lnSpc>
              <a:spcBef>
                <a:spcPts val="1060"/>
              </a:spcBef>
              <a:buFont typeface="Wingdings" panose="05000000000000000000"/>
              <a:buChar char=""/>
              <a:tabLst>
                <a:tab pos="299720" algn="l"/>
              </a:tabLst>
            </a:pPr>
            <a:r>
              <a:rPr sz="20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距离三环约25公里；</a:t>
            </a:r>
            <a:endParaRPr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99085" indent="-287020" defTabSz="914400" fontAlgn="auto">
              <a:lnSpc>
                <a:spcPts val="3560"/>
              </a:lnSpc>
              <a:spcBef>
                <a:spcPts val="900"/>
              </a:spcBef>
              <a:buFont typeface="Wingdings" panose="05000000000000000000"/>
              <a:buChar char=""/>
              <a:tabLst>
                <a:tab pos="299720" algn="l"/>
              </a:tabLst>
            </a:pPr>
            <a:r>
              <a:rPr sz="20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距离通州北京市行政副中心约40公</a:t>
            </a:r>
            <a:r>
              <a:rPr sz="2000" b="1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里</a:t>
            </a:r>
            <a:r>
              <a:rPr sz="20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99085" indent="-287020" defTabSz="914400" fontAlgn="auto">
              <a:lnSpc>
                <a:spcPts val="2660"/>
              </a:lnSpc>
              <a:spcBef>
                <a:spcPts val="965"/>
              </a:spcBef>
              <a:buFont typeface="Wingdings" panose="05000000000000000000"/>
              <a:buChar char=""/>
              <a:tabLst>
                <a:tab pos="299720" algn="l"/>
              </a:tabLst>
            </a:pPr>
            <a:r>
              <a:rPr sz="20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距离首都机场T3航站楼约26公里；</a:t>
            </a:r>
            <a:endParaRPr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3419" y="1467611"/>
            <a:ext cx="6719316" cy="4753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85411" y="943355"/>
            <a:ext cx="1273810" cy="1174750"/>
          </a:xfrm>
          <a:custGeom>
            <a:avLst/>
            <a:gdLst/>
            <a:ahLst/>
            <a:cxnLst/>
            <a:rect l="l" t="t" r="r" b="b"/>
            <a:pathLst>
              <a:path w="1273810" h="1174750">
                <a:moveTo>
                  <a:pt x="733043" y="457200"/>
                </a:moveTo>
                <a:lnTo>
                  <a:pt x="501396" y="457200"/>
                </a:lnTo>
                <a:lnTo>
                  <a:pt x="0" y="1174368"/>
                </a:lnTo>
                <a:lnTo>
                  <a:pt x="733043" y="457200"/>
                </a:lnTo>
                <a:close/>
              </a:path>
              <a:path w="1273810" h="1174750">
                <a:moveTo>
                  <a:pt x="1273555" y="0"/>
                </a:moveTo>
                <a:lnTo>
                  <a:pt x="346963" y="0"/>
                </a:lnTo>
                <a:lnTo>
                  <a:pt x="346963" y="457200"/>
                </a:lnTo>
                <a:lnTo>
                  <a:pt x="1273555" y="457200"/>
                </a:lnTo>
                <a:lnTo>
                  <a:pt x="127355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679696" y="1029969"/>
            <a:ext cx="633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本地块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2291" name="组合 14"/>
          <p:cNvGrpSpPr/>
          <p:nvPr/>
        </p:nvGrpSpPr>
        <p:grpSpPr>
          <a:xfrm>
            <a:off x="312738" y="247650"/>
            <a:ext cx="3978275" cy="942975"/>
            <a:chOff x="493" y="375"/>
            <a:chExt cx="6264" cy="1484"/>
          </a:xfrm>
        </p:grpSpPr>
        <p:grpSp>
          <p:nvGrpSpPr>
            <p:cNvPr id="12308" name="组合 13"/>
            <p:cNvGrpSpPr/>
            <p:nvPr/>
          </p:nvGrpSpPr>
          <p:grpSpPr>
            <a:xfrm>
              <a:off x="1587" y="1473"/>
              <a:ext cx="5170" cy="135"/>
              <a:chOff x="2266" y="1466"/>
              <a:chExt cx="5170" cy="135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2267" y="1602"/>
                <a:ext cx="5169" cy="0"/>
              </a:xfrm>
              <a:prstGeom prst="line">
                <a:avLst/>
              </a:prstGeom>
              <a:ln w="825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2267" y="1465"/>
                <a:ext cx="5169" cy="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309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93" y="375"/>
              <a:ext cx="1442" cy="148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2292" name="TextBox 4"/>
          <p:cNvSpPr txBox="1"/>
          <p:nvPr/>
        </p:nvSpPr>
        <p:spPr>
          <a:xfrm>
            <a:off x="1327468" y="413385"/>
            <a:ext cx="285750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备选地块寻找情况 </a:t>
            </a:r>
            <a:r>
              <a:rPr lang="en-US" altLang="zh-CN" sz="2400" b="1" dirty="0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endParaRPr lang="en-US" altLang="zh-CN" sz="2400" b="1" dirty="0">
              <a:solidFill>
                <a:srgbClr val="04346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85285" y="443865"/>
            <a:ext cx="15398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所</a:t>
            </a:r>
            <a:r>
              <a:rPr lang="zh-CN" altLang="en-US" sz="2000" b="1" kern="0" dirty="0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处区域</a:t>
            </a:r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445" y="3175"/>
            <a:ext cx="122015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04470" y="3175"/>
            <a:ext cx="12601575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950208" y="2290572"/>
            <a:ext cx="350520" cy="208915"/>
          </a:xfrm>
          <a:custGeom>
            <a:avLst/>
            <a:gdLst/>
            <a:ahLst/>
            <a:cxnLst/>
            <a:rect l="l" t="t" r="r" b="b"/>
            <a:pathLst>
              <a:path w="350520" h="208914">
                <a:moveTo>
                  <a:pt x="350519" y="79755"/>
                </a:moveTo>
                <a:lnTo>
                  <a:pt x="0" y="79755"/>
                </a:lnTo>
                <a:lnTo>
                  <a:pt x="108330" y="129031"/>
                </a:lnTo>
                <a:lnTo>
                  <a:pt x="66928" y="208787"/>
                </a:lnTo>
                <a:lnTo>
                  <a:pt x="175259" y="159512"/>
                </a:lnTo>
                <a:lnTo>
                  <a:pt x="258011" y="159512"/>
                </a:lnTo>
                <a:lnTo>
                  <a:pt x="242188" y="129031"/>
                </a:lnTo>
                <a:lnTo>
                  <a:pt x="350519" y="79755"/>
                </a:lnTo>
                <a:close/>
              </a:path>
              <a:path w="350520" h="208914">
                <a:moveTo>
                  <a:pt x="258011" y="159512"/>
                </a:moveTo>
                <a:lnTo>
                  <a:pt x="175259" y="159512"/>
                </a:lnTo>
                <a:lnTo>
                  <a:pt x="283590" y="208787"/>
                </a:lnTo>
                <a:lnTo>
                  <a:pt x="258011" y="159512"/>
                </a:lnTo>
                <a:close/>
              </a:path>
              <a:path w="350520" h="208914">
                <a:moveTo>
                  <a:pt x="175259" y="0"/>
                </a:moveTo>
                <a:lnTo>
                  <a:pt x="133857" y="79755"/>
                </a:lnTo>
                <a:lnTo>
                  <a:pt x="216662" y="79755"/>
                </a:lnTo>
                <a:lnTo>
                  <a:pt x="17525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484109" y="2211095"/>
            <a:ext cx="4297680" cy="258635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60"/>
              </a:spcBef>
              <a:buFont typeface="Wingdings" panose="05000000000000000000"/>
              <a:buChar char=""/>
              <a:tabLst>
                <a:tab pos="299720" algn="l"/>
              </a:tabLst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高速公里崔村镇距市中心约</a:t>
            </a:r>
            <a:r>
              <a:rPr sz="1600" b="1" spc="-10" dirty="0">
                <a:latin typeface="微软雅黑" panose="020B0503020204020204" charset="-122"/>
                <a:cs typeface="微软雅黑" panose="020B0503020204020204" charset="-122"/>
              </a:rPr>
              <a:t>34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公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里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，位于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marR="5080">
              <a:lnSpc>
                <a:spcPct val="150000"/>
              </a:lnSpc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昌平新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城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正东</a:t>
            </a:r>
            <a:r>
              <a:rPr sz="1600" b="1" spc="10" dirty="0">
                <a:latin typeface="微软雅黑" panose="020B0503020204020204" charset="-122"/>
                <a:cs typeface="微软雅黑" panose="020B0503020204020204" charset="-122"/>
              </a:rPr>
              <a:t>约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5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公里，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昌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崔路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双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向六车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道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， 从昌平城区直达崔村镇，连通立汤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路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。另外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marR="137795" algn="just">
              <a:lnSpc>
                <a:spcPct val="150000"/>
              </a:lnSpc>
            </a:pP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还有怀昌路、昌金路、崔阿路等十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多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条要道 交错编织，同京藏高速公路、立汤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路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、六环 路形成了便捷的交通网。镇中心区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距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京藏高 速约8公里、距北六环约</a:t>
            </a:r>
            <a:r>
              <a:rPr sz="1600" b="1" spc="-10" dirty="0">
                <a:latin typeface="微软雅黑" panose="020B0503020204020204" charset="-122"/>
                <a:cs typeface="微软雅黑" panose="020B0503020204020204" charset="-122"/>
              </a:rPr>
              <a:t>3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公里。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3419" y="1440179"/>
            <a:ext cx="6539483" cy="4631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96258" y="1648967"/>
            <a:ext cx="240665" cy="410845"/>
          </a:xfrm>
          <a:custGeom>
            <a:avLst/>
            <a:gdLst/>
            <a:ahLst/>
            <a:cxnLst/>
            <a:rect l="l" t="t" r="r" b="b"/>
            <a:pathLst>
              <a:path w="240664" h="410844">
                <a:moveTo>
                  <a:pt x="240664" y="0"/>
                </a:moveTo>
                <a:lnTo>
                  <a:pt x="8636" y="0"/>
                </a:lnTo>
                <a:lnTo>
                  <a:pt x="0" y="410463"/>
                </a:lnTo>
                <a:lnTo>
                  <a:pt x="24066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950208" y="1193291"/>
            <a:ext cx="928369" cy="45593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97790" rIns="0" bIns="0" rtlCol="0">
            <a:spAutoFit/>
          </a:bodyPr>
          <a:lstStyle/>
          <a:p>
            <a:pPr marL="160655">
              <a:lnSpc>
                <a:spcPct val="100000"/>
              </a:lnSpc>
              <a:spcBef>
                <a:spcPts val="770"/>
              </a:spcBef>
            </a:pP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本地块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2291" name="组合 14"/>
          <p:cNvGrpSpPr/>
          <p:nvPr/>
        </p:nvGrpSpPr>
        <p:grpSpPr>
          <a:xfrm>
            <a:off x="312738" y="247650"/>
            <a:ext cx="3978275" cy="942975"/>
            <a:chOff x="493" y="375"/>
            <a:chExt cx="6264" cy="1484"/>
          </a:xfrm>
        </p:grpSpPr>
        <p:grpSp>
          <p:nvGrpSpPr>
            <p:cNvPr id="12308" name="组合 13"/>
            <p:cNvGrpSpPr/>
            <p:nvPr/>
          </p:nvGrpSpPr>
          <p:grpSpPr>
            <a:xfrm>
              <a:off x="1587" y="1473"/>
              <a:ext cx="5170" cy="135"/>
              <a:chOff x="2266" y="1466"/>
              <a:chExt cx="5170" cy="135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2267" y="1602"/>
                <a:ext cx="5169" cy="0"/>
              </a:xfrm>
              <a:prstGeom prst="line">
                <a:avLst/>
              </a:prstGeom>
              <a:ln w="825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2267" y="1465"/>
                <a:ext cx="5169" cy="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309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93" y="375"/>
              <a:ext cx="1442" cy="148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2292" name="TextBox 4"/>
          <p:cNvSpPr txBox="1"/>
          <p:nvPr/>
        </p:nvSpPr>
        <p:spPr>
          <a:xfrm>
            <a:off x="1327468" y="413385"/>
            <a:ext cx="285750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备选地块寻找情况 </a:t>
            </a:r>
            <a:r>
              <a:rPr lang="en-US" altLang="zh-CN" sz="2400" b="1" dirty="0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endParaRPr lang="en-US" altLang="zh-CN" sz="2400" b="1" dirty="0">
              <a:solidFill>
                <a:srgbClr val="04346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85285" y="443865"/>
            <a:ext cx="15398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交通条件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04470" y="3175"/>
            <a:ext cx="12601575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005701" y="2029357"/>
            <a:ext cx="4408170" cy="3674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50000"/>
              </a:lnSpc>
              <a:spcBef>
                <a:spcPts val="100"/>
              </a:spcBef>
              <a:buFont typeface="Wingdings" panose="05000000000000000000"/>
              <a:buChar char=""/>
              <a:tabLst>
                <a:tab pos="299720" algn="l"/>
              </a:tabLst>
            </a:pPr>
            <a:r>
              <a:rPr sz="20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北京市昌平区崔村镇中心区局部地</a:t>
            </a:r>
            <a:r>
              <a:rPr sz="2000" b="1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块</a:t>
            </a:r>
            <a:r>
              <a:rPr sz="20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土地</a:t>
            </a:r>
            <a:r>
              <a:rPr sz="2000" b="1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</a:t>
            </a:r>
            <a:r>
              <a:rPr sz="20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级 开项目位于昌平区崔村镇，项目四</a:t>
            </a:r>
            <a:r>
              <a:rPr sz="2000" b="1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至</a:t>
            </a:r>
            <a:r>
              <a:rPr sz="20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为东</a:t>
            </a:r>
            <a:r>
              <a:rPr sz="2000" b="1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至</a:t>
            </a:r>
            <a:r>
              <a:rPr sz="20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规 </a:t>
            </a:r>
            <a:r>
              <a:rPr sz="2000" b="1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划路顺峰街，西至规划</a:t>
            </a:r>
            <a:r>
              <a:rPr sz="20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26-1地</a:t>
            </a:r>
            <a:r>
              <a:rPr sz="2000" b="1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块</a:t>
            </a:r>
            <a:r>
              <a:rPr sz="20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西</a:t>
            </a:r>
            <a:r>
              <a:rPr sz="2000" b="1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边</a:t>
            </a:r>
            <a:r>
              <a:rPr sz="20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界</a:t>
            </a:r>
            <a:r>
              <a:rPr sz="2000" b="1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北</a:t>
            </a:r>
            <a:r>
              <a:rPr sz="20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至 昌崔路，南至怀昌路。项目用地面</a:t>
            </a:r>
            <a:r>
              <a:rPr sz="2000" b="1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积</a:t>
            </a:r>
            <a:r>
              <a:rPr sz="20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约</a:t>
            </a:r>
            <a:r>
              <a:rPr sz="2000" b="1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39.95  </a:t>
            </a:r>
            <a:r>
              <a:rPr sz="20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公顷（合</a:t>
            </a:r>
            <a:r>
              <a:rPr sz="2000" b="1" spc="-1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599.22</a:t>
            </a:r>
            <a:r>
              <a:rPr sz="20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亩）,代拆范围约15.08公顷</a:t>
            </a:r>
            <a:endParaRPr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99085">
              <a:lnSpc>
                <a:spcPct val="100000"/>
              </a:lnSpc>
              <a:spcBef>
                <a:spcPts val="960"/>
              </a:spcBef>
            </a:pPr>
            <a:r>
              <a:rPr sz="20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（合226亩）</a:t>
            </a:r>
            <a:endParaRPr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8683" y="1651253"/>
            <a:ext cx="6027420" cy="4821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357878" y="1320419"/>
            <a:ext cx="15576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项目红线</a:t>
            </a:r>
            <a:r>
              <a:rPr sz="2000" b="1" spc="-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范围</a:t>
            </a:r>
            <a:endParaRPr sz="20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65195" y="1478280"/>
            <a:ext cx="826135" cy="1306830"/>
          </a:xfrm>
          <a:custGeom>
            <a:avLst/>
            <a:gdLst/>
            <a:ahLst/>
            <a:cxnLst/>
            <a:rect l="l" t="t" r="r" b="b"/>
            <a:pathLst>
              <a:path w="521335" h="1191895">
                <a:moveTo>
                  <a:pt x="0" y="1064133"/>
                </a:moveTo>
                <a:lnTo>
                  <a:pt x="8636" y="1191640"/>
                </a:lnTo>
                <a:lnTo>
                  <a:pt x="102169" y="1110996"/>
                </a:lnTo>
                <a:lnTo>
                  <a:pt x="62864" y="1110996"/>
                </a:lnTo>
                <a:lnTo>
                  <a:pt x="27812" y="1096390"/>
                </a:lnTo>
                <a:lnTo>
                  <a:pt x="35149" y="1078827"/>
                </a:lnTo>
                <a:lnTo>
                  <a:pt x="0" y="1064133"/>
                </a:lnTo>
                <a:close/>
              </a:path>
              <a:path w="521335" h="1191895">
                <a:moveTo>
                  <a:pt x="35149" y="1078827"/>
                </a:moveTo>
                <a:lnTo>
                  <a:pt x="27812" y="1096390"/>
                </a:lnTo>
                <a:lnTo>
                  <a:pt x="62864" y="1110996"/>
                </a:lnTo>
                <a:lnTo>
                  <a:pt x="70184" y="1093475"/>
                </a:lnTo>
                <a:lnTo>
                  <a:pt x="35149" y="1078827"/>
                </a:lnTo>
                <a:close/>
              </a:path>
              <a:path w="521335" h="1191895">
                <a:moveTo>
                  <a:pt x="70184" y="1093475"/>
                </a:moveTo>
                <a:lnTo>
                  <a:pt x="62864" y="1110996"/>
                </a:lnTo>
                <a:lnTo>
                  <a:pt x="102169" y="1110996"/>
                </a:lnTo>
                <a:lnTo>
                  <a:pt x="105410" y="1108202"/>
                </a:lnTo>
                <a:lnTo>
                  <a:pt x="70184" y="1093475"/>
                </a:lnTo>
                <a:close/>
              </a:path>
              <a:path w="521335" h="1191895">
                <a:moveTo>
                  <a:pt x="485775" y="0"/>
                </a:moveTo>
                <a:lnTo>
                  <a:pt x="35149" y="1078827"/>
                </a:lnTo>
                <a:lnTo>
                  <a:pt x="70184" y="1093475"/>
                </a:lnTo>
                <a:lnTo>
                  <a:pt x="520826" y="14732"/>
                </a:lnTo>
                <a:lnTo>
                  <a:pt x="4857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291" name="组合 14"/>
          <p:cNvGrpSpPr/>
          <p:nvPr/>
        </p:nvGrpSpPr>
        <p:grpSpPr>
          <a:xfrm>
            <a:off x="312738" y="247650"/>
            <a:ext cx="3978275" cy="942975"/>
            <a:chOff x="493" y="375"/>
            <a:chExt cx="6264" cy="1484"/>
          </a:xfrm>
        </p:grpSpPr>
        <p:grpSp>
          <p:nvGrpSpPr>
            <p:cNvPr id="12308" name="组合 13"/>
            <p:cNvGrpSpPr/>
            <p:nvPr/>
          </p:nvGrpSpPr>
          <p:grpSpPr>
            <a:xfrm>
              <a:off x="1587" y="1473"/>
              <a:ext cx="5170" cy="135"/>
              <a:chOff x="2266" y="1466"/>
              <a:chExt cx="5170" cy="135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2267" y="1602"/>
                <a:ext cx="5169" cy="0"/>
              </a:xfrm>
              <a:prstGeom prst="line">
                <a:avLst/>
              </a:prstGeom>
              <a:ln w="825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2267" y="1465"/>
                <a:ext cx="5169" cy="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309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93" y="375"/>
              <a:ext cx="1442" cy="148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2292" name="TextBox 4"/>
          <p:cNvSpPr txBox="1"/>
          <p:nvPr/>
        </p:nvSpPr>
        <p:spPr>
          <a:xfrm>
            <a:off x="1327468" y="413385"/>
            <a:ext cx="285750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备选地块寻找情况 </a:t>
            </a:r>
            <a:r>
              <a:rPr lang="en-US" altLang="zh-CN" sz="2400" b="1" dirty="0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endParaRPr lang="en-US" altLang="zh-CN" sz="2400" b="1" dirty="0">
              <a:solidFill>
                <a:srgbClr val="04346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85285" y="443865"/>
            <a:ext cx="20853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b="1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地块基本情况</a:t>
            </a:r>
            <a:endParaRPr lang="zh-CN" altLang="zh-CN" sz="2000" b="1">
              <a:solidFill>
                <a:srgbClr val="04346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04470" y="3175"/>
            <a:ext cx="12601575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659242" y="2134133"/>
            <a:ext cx="4164965" cy="935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50000"/>
              </a:lnSpc>
              <a:spcBef>
                <a:spcPts val="100"/>
              </a:spcBef>
              <a:buFont typeface="Wingdings" panose="05000000000000000000"/>
              <a:buChar char=""/>
              <a:tabLst>
                <a:tab pos="299720" algn="l"/>
              </a:tabLst>
            </a:pPr>
            <a:r>
              <a:rPr sz="20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本地块原有建筑物均已拆除完毕，</a:t>
            </a:r>
            <a:r>
              <a:rPr sz="2000" b="1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</a:t>
            </a:r>
            <a:r>
              <a:rPr sz="2000"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上林木 均为项目公司后期自种；</a:t>
            </a:r>
            <a:endParaRPr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52900" y="1223771"/>
            <a:ext cx="3192779" cy="2484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93419" y="1223771"/>
            <a:ext cx="3040380" cy="2481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152900" y="3747515"/>
            <a:ext cx="3192779" cy="2551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78180" y="3747515"/>
            <a:ext cx="3055620" cy="23911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2291" name="组合 14"/>
          <p:cNvGrpSpPr/>
          <p:nvPr/>
        </p:nvGrpSpPr>
        <p:grpSpPr>
          <a:xfrm>
            <a:off x="312738" y="247650"/>
            <a:ext cx="3978275" cy="942975"/>
            <a:chOff x="493" y="375"/>
            <a:chExt cx="6264" cy="1484"/>
          </a:xfrm>
        </p:grpSpPr>
        <p:grpSp>
          <p:nvGrpSpPr>
            <p:cNvPr id="12308" name="组合 13"/>
            <p:cNvGrpSpPr/>
            <p:nvPr/>
          </p:nvGrpSpPr>
          <p:grpSpPr>
            <a:xfrm>
              <a:off x="1587" y="1473"/>
              <a:ext cx="5170" cy="135"/>
              <a:chOff x="2266" y="1466"/>
              <a:chExt cx="5170" cy="135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2267" y="1602"/>
                <a:ext cx="5169" cy="0"/>
              </a:xfrm>
              <a:prstGeom prst="line">
                <a:avLst/>
              </a:prstGeom>
              <a:ln w="825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2267" y="1465"/>
                <a:ext cx="5169" cy="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309" name="图片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493" y="375"/>
              <a:ext cx="1442" cy="148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2292" name="TextBox 4"/>
          <p:cNvSpPr txBox="1"/>
          <p:nvPr/>
        </p:nvSpPr>
        <p:spPr>
          <a:xfrm>
            <a:off x="1327468" y="413385"/>
            <a:ext cx="285750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备选地块寻找情况 </a:t>
            </a:r>
            <a:r>
              <a:rPr lang="en-US" altLang="zh-CN" sz="2400" b="1" dirty="0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endParaRPr lang="en-US" altLang="zh-CN" sz="2400" b="1" dirty="0">
              <a:solidFill>
                <a:srgbClr val="04346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85285" y="443865"/>
            <a:ext cx="15398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内部现状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04470" y="3175"/>
            <a:ext cx="12601575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96265" y="1400810"/>
            <a:ext cx="10984865" cy="458089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99085" indent="-287020" defTabSz="914400" fontAlgn="auto">
              <a:lnSpc>
                <a:spcPts val="3000"/>
              </a:lnSpc>
              <a:spcBef>
                <a:spcPts val="1060"/>
              </a:spcBef>
              <a:tabLst>
                <a:tab pos="299720" algn="l"/>
              </a:tabLst>
            </a:pPr>
            <a:endParaRPr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99085" marR="231140" indent="-287020" defTabSz="914400" fontAlgn="auto">
              <a:lnSpc>
                <a:spcPts val="3000"/>
              </a:lnSpc>
              <a:spcBef>
                <a:spcPts val="5"/>
              </a:spcBef>
              <a:buFont typeface="Wingdings" panose="05000000000000000000"/>
              <a:buChar char=""/>
              <a:tabLst>
                <a:tab pos="299720" algn="l"/>
              </a:tabLst>
            </a:pPr>
            <a:r>
              <a:rPr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房地产开发；销售自行开发的商品</a:t>
            </a:r>
            <a:r>
              <a:rPr b="1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房</a:t>
            </a:r>
            <a:r>
              <a:rPr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。（</a:t>
            </a:r>
            <a:r>
              <a:rPr b="1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</a:t>
            </a:r>
            <a:r>
              <a:rPr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业依</a:t>
            </a:r>
            <a:r>
              <a:rPr b="1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法</a:t>
            </a:r>
            <a:r>
              <a:rPr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自主</a:t>
            </a:r>
            <a:r>
              <a:rPr b="1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</a:t>
            </a:r>
            <a:r>
              <a:rPr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择经</a:t>
            </a:r>
            <a:r>
              <a:rPr b="1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营</a:t>
            </a:r>
            <a:r>
              <a:rPr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</a:t>
            </a:r>
            <a:r>
              <a:rPr b="1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开展</a:t>
            </a:r>
            <a:r>
              <a:rPr b="1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</a:t>
            </a:r>
            <a:r>
              <a:rPr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营活</a:t>
            </a:r>
            <a:r>
              <a:rPr b="1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</a:t>
            </a:r>
            <a:r>
              <a:rPr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；依</a:t>
            </a:r>
            <a:r>
              <a:rPr b="1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法</a:t>
            </a:r>
            <a:r>
              <a:rPr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须经</a:t>
            </a:r>
            <a:r>
              <a:rPr b="1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批</a:t>
            </a:r>
            <a:r>
              <a:rPr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准的</a:t>
            </a:r>
            <a:r>
              <a:rPr b="1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</a:t>
            </a:r>
            <a:r>
              <a:rPr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目， 经相关部门批准后依批准的内容开</a:t>
            </a:r>
            <a:r>
              <a:rPr b="1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展</a:t>
            </a:r>
            <a:r>
              <a:rPr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经营</a:t>
            </a:r>
            <a:r>
              <a:rPr b="1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活</a:t>
            </a:r>
            <a:r>
              <a:rPr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动；</a:t>
            </a:r>
            <a:r>
              <a:rPr b="1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</a:t>
            </a:r>
            <a:r>
              <a:rPr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得从</a:t>
            </a:r>
            <a:r>
              <a:rPr b="1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事</a:t>
            </a:r>
            <a:r>
              <a:rPr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本市</a:t>
            </a:r>
            <a:r>
              <a:rPr b="1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</a:t>
            </a:r>
            <a:r>
              <a:rPr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业政</a:t>
            </a:r>
            <a:r>
              <a:rPr b="1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策</a:t>
            </a:r>
            <a:r>
              <a:rPr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禁止</a:t>
            </a:r>
            <a:r>
              <a:rPr b="1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限制</a:t>
            </a:r>
            <a:r>
              <a:rPr b="1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类</a:t>
            </a:r>
            <a:r>
              <a:rPr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</a:t>
            </a:r>
            <a:r>
              <a:rPr b="1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经营</a:t>
            </a:r>
            <a:r>
              <a:rPr b="1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活</a:t>
            </a:r>
            <a:r>
              <a:rPr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动。</a:t>
            </a:r>
            <a:r>
              <a:rPr b="1" spc="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b="1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99085" indent="-287020" defTabSz="914400" fontAlgn="auto">
              <a:lnSpc>
                <a:spcPts val="3000"/>
              </a:lnSpc>
              <a:spcBef>
                <a:spcPts val="960"/>
              </a:spcBef>
              <a:buFont typeface="Wingdings" panose="05000000000000000000"/>
              <a:buChar char=""/>
              <a:tabLst>
                <a:tab pos="299720" algn="l"/>
              </a:tabLst>
            </a:pP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现状：目标公司</a:t>
            </a:r>
            <a:r>
              <a:rPr b="1" spc="-1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从2005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年开始</a:t>
            </a:r>
            <a:r>
              <a:rPr b="1" spc="1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进该</a:t>
            </a:r>
            <a:r>
              <a:rPr b="1" spc="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块的</a:t>
            </a:r>
            <a:r>
              <a:rPr b="1" spc="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级土</a:t>
            </a:r>
            <a:r>
              <a:rPr b="1" spc="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开发</a:t>
            </a:r>
            <a:r>
              <a:rPr b="1" spc="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作，</a:t>
            </a:r>
            <a:r>
              <a:rPr b="1" spc="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并</a:t>
            </a:r>
            <a:r>
              <a:rPr b="1" spc="-3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于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</a:t>
            </a:r>
            <a:r>
              <a:rPr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7年</a:t>
            </a:r>
            <a:r>
              <a:rPr b="1" spc="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取得</a:t>
            </a:r>
            <a:r>
              <a:rPr b="1" spc="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市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规委</a:t>
            </a:r>
            <a:r>
              <a:rPr b="1" spc="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该地</a:t>
            </a:r>
            <a:r>
              <a:rPr b="1" spc="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</a:t>
            </a:r>
            <a:r>
              <a:rPr b="1" spc="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规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划</a:t>
            </a:r>
            <a:r>
              <a:rPr b="1" spc="-1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市规函【2007】2025号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，2015</a:t>
            </a:r>
            <a:r>
              <a:rPr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取</a:t>
            </a:r>
            <a:r>
              <a:rPr b="1" spc="-1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得</a:t>
            </a:r>
            <a:r>
              <a:rPr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北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京</a:t>
            </a:r>
            <a:r>
              <a:rPr b="1" spc="-1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市</a:t>
            </a:r>
            <a:r>
              <a:rPr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土</a:t>
            </a:r>
            <a:r>
              <a:rPr b="1" spc="-1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</a:t>
            </a:r>
            <a:r>
              <a:rPr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源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局</a:t>
            </a:r>
            <a:r>
              <a:rPr b="1" spc="-1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</a:t>
            </a:r>
            <a:r>
              <a:rPr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于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该</a:t>
            </a:r>
            <a:r>
              <a:rPr b="1" spc="-1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</a:t>
            </a:r>
            <a:r>
              <a:rPr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块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b="1" spc="-1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</a:t>
            </a:r>
            <a:r>
              <a:rPr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批</a:t>
            </a:r>
            <a:r>
              <a:rPr b="1" spc="-1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件</a:t>
            </a:r>
            <a:r>
              <a:rPr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昌</a:t>
            </a:r>
            <a:r>
              <a:rPr b="1" spc="-1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政</a:t>
            </a:r>
            <a:r>
              <a:rPr b="1" spc="2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</a:t>
            </a:r>
            <a:r>
              <a:rPr b="1" spc="-1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2015</a:t>
            </a:r>
            <a:r>
              <a:rPr b="1" spc="-1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</a:t>
            </a:r>
            <a:r>
              <a:rPr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34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</a:t>
            </a:r>
            <a:r>
              <a:rPr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”，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同年取</a:t>
            </a:r>
            <a:r>
              <a:rPr b="1" spc="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得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北京</a:t>
            </a:r>
            <a:r>
              <a:rPr b="1" spc="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市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昌平区</a:t>
            </a:r>
            <a:r>
              <a:rPr b="1" spc="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政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府关</a:t>
            </a:r>
            <a:r>
              <a:rPr b="1" spc="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于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该地的</a:t>
            </a:r>
            <a:r>
              <a:rPr b="1" spc="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批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示</a:t>
            </a:r>
            <a:r>
              <a:rPr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，2017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b="1" spc="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北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京市</a:t>
            </a:r>
            <a:r>
              <a:rPr b="1" spc="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昌平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区批复</a:t>
            </a:r>
            <a:r>
              <a:rPr b="1" spc="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进一</a:t>
            </a:r>
            <a:r>
              <a:rPr b="1" spc="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级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开发“</a:t>
            </a:r>
            <a:r>
              <a:rPr b="1" spc="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</a:t>
            </a:r>
            <a:r>
              <a:rPr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文03</a:t>
            </a:r>
            <a:r>
              <a:rPr b="1" spc="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字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第003号”，</a:t>
            </a:r>
            <a:r>
              <a:rPr b="1" spc="-1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2017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年年</a:t>
            </a:r>
            <a:r>
              <a:rPr b="1" spc="-1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月份昌平国土分局</a:t>
            </a:r>
            <a:r>
              <a:rPr b="1" spc="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同区</a:t>
            </a:r>
            <a:r>
              <a:rPr b="1" spc="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规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划局</a:t>
            </a:r>
            <a:r>
              <a:rPr b="1" spc="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区发</a:t>
            </a:r>
            <a:r>
              <a:rPr b="1" spc="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委、</a:t>
            </a:r>
            <a:r>
              <a:rPr b="1" spc="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住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建委</a:t>
            </a:r>
            <a:r>
              <a:rPr b="1" spc="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财政</a:t>
            </a:r>
            <a:r>
              <a:rPr b="1" spc="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局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、园</a:t>
            </a:r>
            <a:r>
              <a:rPr b="1" spc="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林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绿化</a:t>
            </a:r>
            <a:r>
              <a:rPr b="1" spc="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局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、市</a:t>
            </a:r>
            <a:r>
              <a:rPr b="1" spc="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政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市容</a:t>
            </a:r>
            <a:r>
              <a:rPr b="1" spc="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委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、崔村镇有关</a:t>
            </a:r>
            <a:r>
              <a:rPr b="1" spc="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领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导参</a:t>
            </a:r>
            <a:r>
              <a:rPr b="1" spc="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了该地</a:t>
            </a:r>
            <a:r>
              <a:rPr b="1" spc="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一级</a:t>
            </a:r>
            <a:r>
              <a:rPr b="1" spc="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发协调</a:t>
            </a:r>
            <a:r>
              <a:rPr b="1" spc="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会</a:t>
            </a:r>
            <a:r>
              <a:rPr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b="1" spc="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b="1" spc="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</a:t>
            </a:r>
            <a:r>
              <a:rPr b="1" spc="-1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期</a:t>
            </a:r>
            <a:r>
              <a:rPr b="1" spc="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，后</a:t>
            </a:r>
            <a:r>
              <a:rPr b="1" spc="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因项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目方为</a:t>
            </a:r>
            <a:r>
              <a:rPr b="1" spc="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民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营企</a:t>
            </a:r>
            <a:r>
              <a:rPr b="1" spc="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业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，不具</a:t>
            </a:r>
            <a:r>
              <a:rPr b="1" spc="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备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一级</a:t>
            </a:r>
            <a:r>
              <a:rPr b="1" spc="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土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地开发</a:t>
            </a:r>
            <a:r>
              <a:rPr b="1" spc="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质， 项目停滞。</a:t>
            </a:r>
            <a:endParaRPr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99085" indent="-287020" defTabSz="914400" fontAlgn="auto">
              <a:lnSpc>
                <a:spcPts val="3000"/>
              </a:lnSpc>
              <a:spcBef>
                <a:spcPts val="710"/>
              </a:spcBef>
              <a:buFont typeface="Wingdings" panose="05000000000000000000"/>
              <a:buChar char=""/>
              <a:tabLst>
                <a:tab pos="299720" algn="l"/>
              </a:tabLst>
            </a:pP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诉求：央企或国企背景企业收购该</a:t>
            </a:r>
            <a:r>
              <a:rPr b="1" spc="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</a:t>
            </a:r>
            <a:r>
              <a:rPr b="1" spc="-5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</a:t>
            </a:r>
            <a:endParaRPr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2291" name="组合 14"/>
          <p:cNvGrpSpPr/>
          <p:nvPr/>
        </p:nvGrpSpPr>
        <p:grpSpPr>
          <a:xfrm>
            <a:off x="312738" y="247650"/>
            <a:ext cx="3978275" cy="942975"/>
            <a:chOff x="493" y="375"/>
            <a:chExt cx="6264" cy="1484"/>
          </a:xfrm>
        </p:grpSpPr>
        <p:grpSp>
          <p:nvGrpSpPr>
            <p:cNvPr id="12308" name="组合 13"/>
            <p:cNvGrpSpPr/>
            <p:nvPr/>
          </p:nvGrpSpPr>
          <p:grpSpPr>
            <a:xfrm>
              <a:off x="1587" y="1473"/>
              <a:ext cx="5170" cy="135"/>
              <a:chOff x="2266" y="1466"/>
              <a:chExt cx="5170" cy="135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2267" y="1602"/>
                <a:ext cx="5169" cy="0"/>
              </a:xfrm>
              <a:prstGeom prst="line">
                <a:avLst/>
              </a:prstGeom>
              <a:ln w="825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2267" y="1465"/>
                <a:ext cx="5169" cy="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309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493" y="375"/>
              <a:ext cx="1442" cy="148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2292" name="TextBox 4"/>
          <p:cNvSpPr txBox="1"/>
          <p:nvPr/>
        </p:nvSpPr>
        <p:spPr>
          <a:xfrm>
            <a:off x="1327468" y="413385"/>
            <a:ext cx="285750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备选地块寻找情况 </a:t>
            </a:r>
            <a:r>
              <a:rPr lang="en-US" altLang="zh-CN" sz="2400" b="1" dirty="0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endParaRPr lang="en-US" altLang="zh-CN" sz="2400" b="1" dirty="0">
              <a:solidFill>
                <a:srgbClr val="04346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04470" y="3175"/>
            <a:ext cx="12601575" cy="68580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327785" y="1374140"/>
            <a:ext cx="3658870" cy="5215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495925" y="1261110"/>
            <a:ext cx="3728720" cy="525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2291" name="组合 14"/>
          <p:cNvGrpSpPr/>
          <p:nvPr/>
        </p:nvGrpSpPr>
        <p:grpSpPr>
          <a:xfrm>
            <a:off x="312738" y="247650"/>
            <a:ext cx="3978275" cy="942975"/>
            <a:chOff x="493" y="375"/>
            <a:chExt cx="6264" cy="1484"/>
          </a:xfrm>
        </p:grpSpPr>
        <p:grpSp>
          <p:nvGrpSpPr>
            <p:cNvPr id="12308" name="组合 13"/>
            <p:cNvGrpSpPr/>
            <p:nvPr/>
          </p:nvGrpSpPr>
          <p:grpSpPr>
            <a:xfrm>
              <a:off x="1587" y="1473"/>
              <a:ext cx="5170" cy="135"/>
              <a:chOff x="2266" y="1466"/>
              <a:chExt cx="5170" cy="135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2267" y="1602"/>
                <a:ext cx="5169" cy="0"/>
              </a:xfrm>
              <a:prstGeom prst="line">
                <a:avLst/>
              </a:prstGeom>
              <a:ln w="825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2267" y="1465"/>
                <a:ext cx="5169" cy="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309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93" y="375"/>
              <a:ext cx="1442" cy="148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2292" name="TextBox 4"/>
          <p:cNvSpPr txBox="1"/>
          <p:nvPr/>
        </p:nvSpPr>
        <p:spPr>
          <a:xfrm>
            <a:off x="1327468" y="413385"/>
            <a:ext cx="285750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备选地块寻找情况 </a:t>
            </a:r>
            <a:r>
              <a:rPr lang="en-US" altLang="zh-CN" sz="2400" b="1" dirty="0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endParaRPr lang="en-US" altLang="zh-CN" sz="2400" b="1" dirty="0">
              <a:solidFill>
                <a:srgbClr val="04346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09085" y="469900"/>
            <a:ext cx="72523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批复文件   市规函【</a:t>
            </a:r>
            <a:r>
              <a:rPr lang="en-US" altLang="zh-CN" sz="2000" b="1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2007</a:t>
            </a:r>
            <a:r>
              <a:rPr lang="zh-CN" altLang="en-US" sz="2000" b="1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en-US" altLang="zh-CN" sz="2000" b="1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2025</a:t>
            </a:r>
            <a:r>
              <a:rPr lang="zh-CN" altLang="en-US" sz="2000" b="1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号</a:t>
            </a:r>
            <a:endParaRPr lang="zh-CN" altLang="en-US" sz="2000" b="1">
              <a:solidFill>
                <a:srgbClr val="04346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04470" y="3175"/>
            <a:ext cx="12601575" cy="68580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077467" y="900683"/>
            <a:ext cx="3977639" cy="5666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844540" y="900683"/>
            <a:ext cx="3977640" cy="5666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2291" name="组合 14"/>
          <p:cNvGrpSpPr/>
          <p:nvPr/>
        </p:nvGrpSpPr>
        <p:grpSpPr>
          <a:xfrm>
            <a:off x="312738" y="247650"/>
            <a:ext cx="3978275" cy="942975"/>
            <a:chOff x="493" y="375"/>
            <a:chExt cx="6264" cy="1484"/>
          </a:xfrm>
        </p:grpSpPr>
        <p:grpSp>
          <p:nvGrpSpPr>
            <p:cNvPr id="12308" name="组合 13"/>
            <p:cNvGrpSpPr/>
            <p:nvPr/>
          </p:nvGrpSpPr>
          <p:grpSpPr>
            <a:xfrm>
              <a:off x="1587" y="1473"/>
              <a:ext cx="5170" cy="135"/>
              <a:chOff x="2266" y="1466"/>
              <a:chExt cx="5170" cy="135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2267" y="1602"/>
                <a:ext cx="5169" cy="0"/>
              </a:xfrm>
              <a:prstGeom prst="line">
                <a:avLst/>
              </a:prstGeom>
              <a:ln w="825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2267" y="1465"/>
                <a:ext cx="5169" cy="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309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93" y="375"/>
              <a:ext cx="1442" cy="148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2292" name="TextBox 4"/>
          <p:cNvSpPr txBox="1"/>
          <p:nvPr/>
        </p:nvSpPr>
        <p:spPr>
          <a:xfrm>
            <a:off x="1327468" y="413385"/>
            <a:ext cx="285750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备选地块寻找情况 </a:t>
            </a:r>
            <a:r>
              <a:rPr lang="en-US" altLang="zh-CN" sz="2400" b="1" dirty="0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endParaRPr lang="en-US" altLang="zh-CN" sz="2400" b="1" dirty="0">
              <a:solidFill>
                <a:srgbClr val="04346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09085" y="469900"/>
            <a:ext cx="72523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批复文件   昌政文【</a:t>
            </a:r>
            <a:r>
              <a:rPr lang="en-US" altLang="zh-CN" sz="2000" b="1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2015</a:t>
            </a:r>
            <a:r>
              <a:rPr lang="zh-CN" altLang="en-US" sz="2000" b="1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en-US" altLang="zh-CN" sz="2000" b="1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34</a:t>
            </a:r>
            <a:r>
              <a:rPr lang="zh-CN" altLang="en-US" sz="2000" b="1">
                <a:solidFill>
                  <a:srgbClr val="043465"/>
                </a:solidFill>
                <a:latin typeface="微软雅黑" panose="020B0503020204020204" charset="-122"/>
                <a:ea typeface="微软雅黑" panose="020B0503020204020204" charset="-122"/>
              </a:rPr>
              <a:t>号</a:t>
            </a:r>
            <a:endParaRPr lang="zh-CN" altLang="en-US" sz="2000" b="1">
              <a:solidFill>
                <a:srgbClr val="04346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1353</Words>
  <Application>WPS 演示</Application>
  <PresentationFormat>自定义</PresentationFormat>
  <Paragraphs>82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方正黑体_GBK</vt:lpstr>
      <vt:lpstr>Wingdings</vt:lpstr>
      <vt:lpstr>黑体</vt:lpstr>
      <vt:lpstr>Arial Unicode MS</vt:lpstr>
      <vt:lpstr>Calibri</vt:lpstr>
      <vt:lpstr>Office Theme</vt:lpstr>
      <vt:lpstr> 昌平区崔村镇地块情况简介   时间：2020年8月 </vt:lpstr>
      <vt:lpstr>宗地优势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常备力量第一总队关于选址征地工作 昌平区崔村镇地块情况简介   时间：2020年8月 </dc:title>
  <dc:creator>SDWM</dc:creator>
  <cp:lastModifiedBy>汤夏</cp:lastModifiedBy>
  <cp:revision>11</cp:revision>
  <dcterms:created xsi:type="dcterms:W3CDTF">2020-07-31T13:35:00Z</dcterms:created>
  <dcterms:modified xsi:type="dcterms:W3CDTF">2020-11-09T06:50:35Z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2020-07-12T00:00:00Z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2020-07-31T00:00:00Z</vt:filetime>
  </property>
  <property fmtid="{D5CDD505-2E9C-101B-9397-08002B2CF9AE}" pid="5" name="KSOProductBuildVer">
    <vt:lpwstr>2052-10.8.2.6990</vt:lpwstr>
  </property>
</Properties>
</file>