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34" r:id="rId5"/>
    <p:sldId id="335" r:id="rId6"/>
    <p:sldId id="336" r:id="rId7"/>
    <p:sldId id="337" r:id="rId8"/>
    <p:sldId id="259" r:id="rId9"/>
    <p:sldId id="284" r:id="rId10"/>
    <p:sldId id="338" r:id="rId11"/>
    <p:sldId id="260" r:id="rId12"/>
    <p:sldId id="286" r:id="rId13"/>
    <p:sldId id="287" r:id="rId14"/>
    <p:sldId id="289" r:id="rId15"/>
    <p:sldId id="288" r:id="rId16"/>
    <p:sldId id="291" r:id="rId17"/>
    <p:sldId id="317" r:id="rId18"/>
    <p:sldId id="283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D9F"/>
    <a:srgbClr val="F3F4F7"/>
    <a:srgbClr val="DDD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85225" autoAdjust="0"/>
  </p:normalViewPr>
  <p:slideViewPr>
    <p:cSldViewPr snapToGrid="0">
      <p:cViewPr varScale="1">
        <p:scale>
          <a:sx n="44" d="100"/>
          <a:sy n="44" d="100"/>
        </p:scale>
        <p:origin x="10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8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土地出让金</c:v>
                </c:pt>
              </c:strCache>
            </c:strRef>
          </c:tx>
          <c:spPr>
            <a:solidFill>
              <a:srgbClr val="305BA6"/>
            </a:solidFill>
            <a:ln>
              <a:solidFill>
                <a:srgbClr val="305BA6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1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2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3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4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5"/>
            <c:invertIfNegative val="0"/>
            <c:bubble3D val="0"/>
            <c:spPr>
              <a:solidFill>
                <a:srgbClr val="305BA6"/>
              </a:solidFill>
            </c:spPr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17H2</c:v>
                </c:pt>
                <c:pt idx="1">
                  <c:v>18H1</c:v>
                </c:pt>
                <c:pt idx="2">
                  <c:v>18H2</c:v>
                </c:pt>
                <c:pt idx="3">
                  <c:v>19H1</c:v>
                </c:pt>
                <c:pt idx="4">
                  <c:v>19H2</c:v>
                </c:pt>
                <c:pt idx="5">
                  <c:v>20H1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170.44</c:v>
                </c:pt>
                <c:pt idx="1">
                  <c:v>134.27</c:v>
                </c:pt>
                <c:pt idx="2">
                  <c:v>359.1</c:v>
                </c:pt>
                <c:pt idx="3">
                  <c:v>282.8</c:v>
                </c:pt>
                <c:pt idx="4">
                  <c:v>235.63</c:v>
                </c:pt>
                <c:pt idx="5">
                  <c:v>170.93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67451136"/>
        <c:axId val="66437120"/>
      </c:barChart>
      <c:lineChart>
        <c:grouping val="none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溢价率</c:v>
                </c:pt>
              </c:strCache>
            </c:strRef>
          </c:tx>
          <c:spPr>
            <a:ln w="28575" cap="rnd" cmpd="sng" algn="ctr">
              <a:solidFill>
                <a:srgbClr val="FFC107"/>
              </a:solidFill>
              <a:prstDash val="solid"/>
              <a:round/>
            </a:ln>
          </c:spPr>
          <c:marker>
            <c:symbol val="circle"/>
            <c:size val="7"/>
            <c:spPr>
              <a:solidFill>
                <a:srgbClr val="FFC107"/>
              </a:solidFill>
              <a:ln w="9525" cap="flat" cmpd="sng" algn="ctr">
                <a:solidFill>
                  <a:srgbClr val="FFC107"/>
                </a:solidFill>
                <a:prstDash val="solid"/>
                <a:round/>
              </a:ln>
            </c:spPr>
          </c:marker>
          <c:dPt>
            <c:idx val="0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1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2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3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4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5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17H2</c:v>
                </c:pt>
                <c:pt idx="1">
                  <c:v>18H1</c:v>
                </c:pt>
                <c:pt idx="2">
                  <c:v>18H2</c:v>
                </c:pt>
                <c:pt idx="3">
                  <c:v>19H1</c:v>
                </c:pt>
                <c:pt idx="4">
                  <c:v>19H2</c:v>
                </c:pt>
                <c:pt idx="5">
                  <c:v>20H1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9.1</c:v>
                </c:pt>
                <c:pt idx="1">
                  <c:v>9.9</c:v>
                </c:pt>
                <c:pt idx="2">
                  <c:v>14.2</c:v>
                </c:pt>
                <c:pt idx="3">
                  <c:v>20.4</c:v>
                </c:pt>
                <c:pt idx="4">
                  <c:v>10.6</c:v>
                </c:pt>
                <c:pt idx="5">
                  <c:v>13.8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1"/>
        <c:axId val="493880091"/>
        <c:axId val="576786285"/>
      </c:line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67451136"/>
        <c:crosses val="autoZero"/>
        <c:crossBetween val="between"/>
      </c:valAx>
      <c:catAx>
        <c:axId val="4938800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576786285"/>
        <c:crosses val="autoZero"/>
        <c:auto val="0"/>
        <c:lblAlgn val="ctr"/>
        <c:lblOffset val="100"/>
        <c:noMultiLvlLbl val="0"/>
      </c:catAx>
      <c:valAx>
        <c:axId val="576786285"/>
        <c:scaling>
          <c:orientation val="minMax"/>
        </c:scaling>
        <c:delete val="0"/>
        <c:axPos val="r"/>
        <c:numFmt formatCode="General" sourceLinked="1"/>
        <c:majorTickMark val="in"/>
        <c:minorTickMark val="none"/>
        <c:tickLblPos val="high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493880091"/>
        <c:crosses val="max"/>
        <c:crossBetween val="between"/>
      </c:valAx>
      <c:dTable>
        <c:showHorzBorder val="1"/>
        <c:showVertBorder val="1"/>
        <c:showOutline val="1"/>
        <c:showKeys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</c:dTable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cs"/>
            </a:defRPr>
          </a:pPr>
        </a:p>
      </c:txPr>
    </c:legend>
    <c:plotVisOnly val="1"/>
    <c:dispBlanksAs val="gap"/>
    <c:showDLblsOverMax val="1"/>
  </c:chart>
  <c:spPr>
    <a:solidFill>
      <a:srgbClr val="FFFFFF"/>
    </a:solidFill>
  </c:spPr>
  <c:txPr>
    <a:bodyPr/>
    <a:lstStyle/>
    <a:p>
      <a:pPr>
        <a:defRPr lang="zh-CN" sz="900" b="0">
          <a:latin typeface="楷体" panose="02010609060101010101" charset="-122"/>
          <a:ea typeface="楷体" panose="02010609060101010101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45072093715795"/>
          <c:y val="0.0296066204849432"/>
          <c:w val="0.895832171972602"/>
          <c:h val="0.766672915469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成交面积</c:v>
                </c:pt>
              </c:strCache>
            </c:strRef>
          </c:tx>
          <c:spPr>
            <a:solidFill>
              <a:srgbClr val="305BA6"/>
            </a:solidFill>
            <a:ln>
              <a:solidFill>
                <a:srgbClr val="305BA6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1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2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3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4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5"/>
            <c:invertIfNegative val="0"/>
            <c:bubble3D val="0"/>
            <c:spPr>
              <a:solidFill>
                <a:srgbClr val="305BA6"/>
              </a:solidFill>
            </c:spPr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17H2</c:v>
                </c:pt>
                <c:pt idx="1">
                  <c:v>18H1</c:v>
                </c:pt>
                <c:pt idx="2">
                  <c:v>18H2</c:v>
                </c:pt>
                <c:pt idx="3">
                  <c:v>19H1</c:v>
                </c:pt>
                <c:pt idx="4">
                  <c:v>19H2</c:v>
                </c:pt>
                <c:pt idx="5">
                  <c:v>20H1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63.09</c:v>
                </c:pt>
                <c:pt idx="3">
                  <c:v>97.74</c:v>
                </c:pt>
                <c:pt idx="4">
                  <c:v>94.33</c:v>
                </c:pt>
                <c:pt idx="5">
                  <c:v>88.04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67451136"/>
        <c:axId val="66437120"/>
      </c:barChart>
      <c:lineChart>
        <c:grouping val="none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成交价格</c:v>
                </c:pt>
              </c:strCache>
            </c:strRef>
          </c:tx>
          <c:spPr>
            <a:ln w="28575" cap="rnd" cmpd="sng" algn="ctr">
              <a:solidFill>
                <a:srgbClr val="FFC107"/>
              </a:solidFill>
              <a:prstDash val="solid"/>
              <a:round/>
            </a:ln>
          </c:spPr>
          <c:marker>
            <c:symbol val="circle"/>
            <c:size val="7"/>
            <c:spPr>
              <a:solidFill>
                <a:srgbClr val="FFC107"/>
              </a:solidFill>
              <a:ln w="9525" cap="flat" cmpd="sng" algn="ctr">
                <a:solidFill>
                  <a:srgbClr val="FFC107"/>
                </a:solidFill>
                <a:prstDash val="solid"/>
                <a:round/>
              </a:ln>
            </c:spPr>
          </c:marker>
          <c:dPt>
            <c:idx val="0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1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2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3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4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Pt>
            <c:idx val="5"/>
            <c:marker>
              <c:symbol val="circle"/>
              <c:size val="7"/>
              <c:spPr>
                <a:solidFill>
                  <a:srgbClr val="FFC107"/>
                </a:solidFill>
                <a:ln w="9525" cap="flat" cmpd="sng" algn="ctr">
                  <a:solidFill>
                    <a:srgbClr val="FFC107"/>
                  </a:solidFill>
                  <a:prstDash val="solid"/>
                  <a:round/>
                </a:ln>
              </c:spPr>
            </c:marker>
            <c:bubble3D val="0"/>
            <c:spPr>
              <a:ln w="28575" cap="rnd" cmpd="sng" algn="ctr">
                <a:solidFill>
                  <a:srgbClr val="FFC107"/>
                </a:solidFill>
                <a:prstDash val="solid"/>
                <a:round/>
              </a:ln>
            </c:spPr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17H2</c:v>
                </c:pt>
                <c:pt idx="1">
                  <c:v>18H1</c:v>
                </c:pt>
                <c:pt idx="2">
                  <c:v>18H2</c:v>
                </c:pt>
                <c:pt idx="3">
                  <c:v>19H1</c:v>
                </c:pt>
                <c:pt idx="4">
                  <c:v>19H2</c:v>
                </c:pt>
                <c:pt idx="5">
                  <c:v>20H1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2">
                  <c:v>12099</c:v>
                </c:pt>
                <c:pt idx="3">
                  <c:v>14521</c:v>
                </c:pt>
                <c:pt idx="4">
                  <c:v>16912</c:v>
                </c:pt>
                <c:pt idx="5">
                  <c:v>16882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1"/>
        <c:axId val="2089582926"/>
        <c:axId val="1824005870"/>
      </c:line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67451136"/>
        <c:crosses val="autoZero"/>
        <c:crossBetween val="between"/>
      </c:valAx>
      <c:catAx>
        <c:axId val="208958292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1824005870"/>
        <c:crosses val="autoZero"/>
        <c:auto val="0"/>
        <c:lblAlgn val="ctr"/>
        <c:lblOffset val="100"/>
        <c:noMultiLvlLbl val="0"/>
      </c:catAx>
      <c:valAx>
        <c:axId val="1824005870"/>
        <c:scaling>
          <c:orientation val="minMax"/>
        </c:scaling>
        <c:delete val="0"/>
        <c:axPos val="r"/>
        <c:numFmt formatCode="General" sourceLinked="1"/>
        <c:majorTickMark val="in"/>
        <c:minorTickMark val="none"/>
        <c:tickLblPos val="high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2089582926"/>
        <c:crosses val="max"/>
        <c:crossBetween val="between"/>
      </c:valAx>
      <c:dTable>
        <c:showHorzBorder val="1"/>
        <c:showVertBorder val="1"/>
        <c:showOutline val="1"/>
        <c:showKeys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</c:dTable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cs"/>
            </a:defRPr>
          </a:pPr>
        </a:p>
      </c:txPr>
    </c:legend>
    <c:plotVisOnly val="1"/>
    <c:dispBlanksAs val="gap"/>
    <c:showDLblsOverMax val="1"/>
  </c:chart>
  <c:spPr>
    <a:solidFill>
      <a:srgbClr val="FFFFFF"/>
    </a:solidFill>
  </c:spPr>
  <c:txPr>
    <a:bodyPr/>
    <a:lstStyle/>
    <a:p>
      <a:pPr>
        <a:defRPr lang="zh-CN" sz="900" b="0">
          <a:latin typeface="楷体" panose="02010609060101010101" charset="-122"/>
          <a:ea typeface="楷体" panose="02010609060101010101" charset="-122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成交金额</c:v>
                </c:pt>
              </c:strCache>
            </c:strRef>
          </c:tx>
          <c:spPr>
            <a:solidFill>
              <a:srgbClr val="305BA6"/>
            </a:solidFill>
            <a:ln>
              <a:solidFill>
                <a:srgbClr val="305BA6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1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2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3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4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5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6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7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8"/>
            <c:invertIfNegative val="0"/>
            <c:bubble3D val="0"/>
            <c:spPr>
              <a:solidFill>
                <a:srgbClr val="305BA6"/>
              </a:solidFill>
            </c:spPr>
          </c:dPt>
          <c:dPt>
            <c:idx val="9"/>
            <c:invertIfNegative val="0"/>
            <c:bubble3D val="0"/>
            <c:spPr>
              <a:solidFill>
                <a:srgbClr val="305BA6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Sheet1!$A$2:$A$11</c:f>
              <c:strCache>
                <c:ptCount val="10"/>
                <c:pt idx="0">
                  <c:v>国赫天著</c:v>
                </c:pt>
                <c:pt idx="1">
                  <c:v>融创中心</c:v>
                </c:pt>
                <c:pt idx="2">
                  <c:v>恒大御景半岛</c:v>
                </c:pt>
                <c:pt idx="3">
                  <c:v>荣熙苑</c:v>
                </c:pt>
                <c:pt idx="4">
                  <c:v>融慧园</c:v>
                </c:pt>
                <c:pt idx="5">
                  <c:v>保利和光尘樾</c:v>
                </c:pt>
                <c:pt idx="6">
                  <c:v>天海容域园</c:v>
                </c:pt>
                <c:pt idx="7">
                  <c:v>润德万科翡翠公园</c:v>
                </c:pt>
                <c:pt idx="8">
                  <c:v>东南智汇城</c:v>
                </c:pt>
                <c:pt idx="9">
                  <c:v>万科翡翠书院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5.2</c:v>
                </c:pt>
                <c:pt idx="1">
                  <c:v>5.55</c:v>
                </c:pt>
                <c:pt idx="2">
                  <c:v>6.09</c:v>
                </c:pt>
                <c:pt idx="3">
                  <c:v>6.14</c:v>
                </c:pt>
                <c:pt idx="4">
                  <c:v>6.38</c:v>
                </c:pt>
                <c:pt idx="5">
                  <c:v>6.54</c:v>
                </c:pt>
                <c:pt idx="6">
                  <c:v>6.85</c:v>
                </c:pt>
                <c:pt idx="7">
                  <c:v>7.03</c:v>
                </c:pt>
                <c:pt idx="8">
                  <c:v>7.13</c:v>
                </c:pt>
                <c:pt idx="9">
                  <c:v>7.57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67451136"/>
        <c:axId val="66437120"/>
      </c:barChart>
      <c:catAx>
        <c:axId val="6745113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1"/>
        <c:axPos val="b"/>
        <c:numFmt formatCode="General" sourceLinked="1"/>
        <c:majorTickMark val="in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</a:p>
        </c:txPr>
        <c:crossAx val="67451136"/>
        <c:crosses val="autoZero"/>
        <c:crossBetween val="between"/>
      </c:valAx>
    </c:plotArea>
    <c:plotVisOnly val="1"/>
    <c:dispBlanksAs val="gap"/>
    <c:showDLblsOverMax val="1"/>
  </c:chart>
  <c:spPr>
    <a:solidFill>
      <a:srgbClr val="FFFFFF"/>
    </a:solidFill>
  </c:spPr>
  <c:txPr>
    <a:bodyPr/>
    <a:lstStyle/>
    <a:p>
      <a:pPr>
        <a:defRPr lang="zh-CN" sz="900" b="0">
          <a:latin typeface="楷体" panose="02010609060101010101" charset="-122"/>
          <a:ea typeface="楷体" panose="02010609060101010101" charset="-122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3C316-E72C-45F7-A44C-C8A945073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6050A-287D-4AC2-9DEB-C38056286F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98BAA-1270-4A87-AC08-86055C84F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E106C-8908-4CCD-981F-AFFF01DA88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771697" y="2852908"/>
            <a:ext cx="420303" cy="1453415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3575963" y="2962975"/>
            <a:ext cx="819573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石家庄市鹿泉区石铜路项目概况</a:t>
            </a:r>
            <a:endParaRPr lang="zh-CN" altLang="en-US" sz="4000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681845" y="3669665"/>
            <a:ext cx="166433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</a:rPr>
              <a:t>2020.8 </a:t>
            </a:r>
            <a:endParaRPr lang="zh-CN" altLang="en-US" sz="1400" dirty="0">
              <a:latin typeface="Agency FB" panose="020B0503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 rot="20188283">
            <a:off x="-2196977" y="-729553"/>
            <a:ext cx="6915001" cy="6212268"/>
            <a:chOff x="-407906" y="-877464"/>
            <a:chExt cx="6915001" cy="6212268"/>
          </a:xfrm>
          <a:solidFill>
            <a:schemeClr val="tx1">
              <a:lumMod val="65000"/>
              <a:lumOff val="35000"/>
              <a:alpha val="21000"/>
            </a:schemeClr>
          </a:solidFill>
        </p:grpSpPr>
        <p:sp>
          <p:nvSpPr>
            <p:cNvPr id="37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8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9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99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项目介绍</a:t>
            </a:r>
            <a:endParaRPr lang="zh-CN" altLang="en-US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12" name="图片 11" descr="第38页"/>
          <p:cNvPicPr>
            <a:picLocks noChangeAspect="1"/>
          </p:cNvPicPr>
          <p:nvPr/>
        </p:nvPicPr>
        <p:blipFill>
          <a:blip r:embed="rId1"/>
          <a:srcRect l="2834" t="4948" r="1096" b="6812"/>
          <a:stretch>
            <a:fillRect/>
          </a:stretch>
        </p:blipFill>
        <p:spPr>
          <a:xfrm>
            <a:off x="608965" y="1587500"/>
            <a:ext cx="5744210" cy="3730625"/>
          </a:xfrm>
          <a:prstGeom prst="rect">
            <a:avLst/>
          </a:prstGeom>
        </p:spPr>
      </p:pic>
      <p:pic>
        <p:nvPicPr>
          <p:cNvPr id="13" name="图片 12" descr="第39页"/>
          <p:cNvPicPr>
            <a:picLocks noChangeAspect="1"/>
          </p:cNvPicPr>
          <p:nvPr/>
        </p:nvPicPr>
        <p:blipFill>
          <a:blip r:embed="rId2"/>
          <a:srcRect t="4185" r="7276"/>
          <a:stretch>
            <a:fillRect/>
          </a:stretch>
        </p:blipFill>
        <p:spPr>
          <a:xfrm>
            <a:off x="6612890" y="1587500"/>
            <a:ext cx="5086985" cy="3716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项目介绍</a:t>
            </a:r>
            <a:endParaRPr lang="zh-CN" altLang="en-US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3" name="图片 2" descr="红树湾总平面图(最终版)_3-布局1"/>
          <p:cNvPicPr>
            <a:picLocks noChangeAspect="1"/>
          </p:cNvPicPr>
          <p:nvPr/>
        </p:nvPicPr>
        <p:blipFill>
          <a:blip r:embed="rId1"/>
          <a:srcRect l="2014" t="7925" r="833" b="7925"/>
          <a:stretch>
            <a:fillRect/>
          </a:stretch>
        </p:blipFill>
        <p:spPr>
          <a:xfrm>
            <a:off x="1685925" y="218440"/>
            <a:ext cx="9070340" cy="6452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数据分析</a:t>
            </a:r>
            <a:endParaRPr lang="zh-CN" altLang="en-US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3" name="图片 2" descr="指标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6820" y="1607820"/>
            <a:ext cx="3650615" cy="3642360"/>
          </a:xfrm>
          <a:prstGeom prst="rect">
            <a:avLst/>
          </a:prstGeom>
        </p:spPr>
      </p:pic>
      <p:pic>
        <p:nvPicPr>
          <p:cNvPr id="6" name="图片 5" descr="指标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" y="1961515"/>
            <a:ext cx="6281420" cy="293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数据分析</a:t>
            </a:r>
            <a:endParaRPr lang="zh-CN" altLang="en-US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4" name="图片 3" descr="指标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073150"/>
            <a:ext cx="7150735" cy="4711065"/>
          </a:xfrm>
          <a:prstGeom prst="rect">
            <a:avLst/>
          </a:prstGeom>
        </p:spPr>
      </p:pic>
      <p:pic>
        <p:nvPicPr>
          <p:cNvPr id="5" name="图片 4" descr="指标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635" y="756285"/>
            <a:ext cx="4069715" cy="545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03200" y="306705"/>
          <a:ext cx="5647055" cy="5964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7900"/>
                <a:gridCol w="833120"/>
                <a:gridCol w="1223645"/>
                <a:gridCol w="868045"/>
                <a:gridCol w="857885"/>
                <a:gridCol w="886460"/>
              </a:tblGrid>
              <a:tr h="192405"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规划技术指标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土地面积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41.17亩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综合容积率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2.00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绿化率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0.36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净用地面积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41.17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土地价格（万元）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582.95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总地价（万元）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24000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地上建筑面积（㎡）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地下建筑面积（㎡）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24208.11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总建筑面积（㎡）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79105.29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规划产品类型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高层住宅面积（㎡）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49953.44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沿街商业（㎡）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3648.13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公建配套（㎡）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1295.61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奖励面积（㎡）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176.5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车库（㎡）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16516.42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储藏室（㎡）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7515.19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成本利润测算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序号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项目费用名称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计算标准及方法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规划面积（㎡）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总成本（万元）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地上面积单位成本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建安工程费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计算标准及方法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规划面积（㎡）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总成本（万元）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1-1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高层住宅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49953.44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6993.48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1-2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公建配套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1295.61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129.56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1-3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沿街商业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3648.13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364.81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1-4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地下车库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1700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16516.42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2807.79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1-5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储藏室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1700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7515.19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1277.58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汇总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11573.23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2108.16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工程前期费用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计算标准及方法（元/㎡）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测算面积（㎡）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总成本（万元）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地上面积单位成本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2-1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规划设计费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79105.29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118.66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2-2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勘察费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27446.80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13.72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2-3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地基处理费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79105.29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474.63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2-4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图纸审查费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79105.29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23.73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2-5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监理费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79105.29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79.11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汇总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709.85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129.31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政府规费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计算标准及方法（元/㎡）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测算面积（㎡）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总成本（万元）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地上面积单位成本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3-1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配套费（住宅）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178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49953.44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889.17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3-2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配套费（非住宅）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3648.13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57.64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3-3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电力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109.79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3-4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供热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109.79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3-5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供水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109.79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3-6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燃气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499.53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149.86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汇总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1426.06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259.77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252210" y="354330"/>
          <a:ext cx="5649595" cy="5916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215"/>
                <a:gridCol w="1247140"/>
                <a:gridCol w="1225550"/>
                <a:gridCol w="720090"/>
                <a:gridCol w="911225"/>
                <a:gridCol w="968375"/>
              </a:tblGrid>
              <a:tr h="2730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工程后期费用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计算标准及方法（元/㎡）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测算面积（㎡）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总成本（万元）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地上面积单位成本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4-1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园林绿化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164.69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4-2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消防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274.49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4-3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道路工程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82.35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36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4-4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电梯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548.97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4-5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安装费（含给排水、门窗）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54897.18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1097.94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36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汇总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2168.44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274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管理费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15877.57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476.33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不可预见费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15877.57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158.78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营销策划费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68881.48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1377.63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374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汇总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2012.73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366.64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土地出让金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582.95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41.17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24000.05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3117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销售收入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销售单价（元/㎡）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销售面积（㎡）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总销售额（万元）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36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9-1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沿街商业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7000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3648.13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2553.69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9-2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高层住宅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12000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49953.44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59944.13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374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9-3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地下车库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100000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412.91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4129.11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36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9-4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储藏室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3000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7515.19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2254.56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汇总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68881.48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274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税费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68881.48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13776.30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总成本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41890.36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7630.69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36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净利润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13214.83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利润率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31.55%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工作节点</a:t>
            </a:r>
            <a:endParaRPr lang="zh-CN" altLang="zh-CN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24125" y="4026535"/>
            <a:ext cx="5080000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  <p:pic>
        <p:nvPicPr>
          <p:cNvPr id="3" name="图片 2" descr="进度表"/>
          <p:cNvPicPr>
            <a:picLocks noChangeAspect="1"/>
          </p:cNvPicPr>
          <p:nvPr/>
        </p:nvPicPr>
        <p:blipFill>
          <a:blip r:embed="rId1"/>
          <a:srcRect l="10038" t="30264" r="40625" b="36703"/>
          <a:stretch>
            <a:fillRect/>
          </a:stretch>
        </p:blipFill>
        <p:spPr>
          <a:xfrm>
            <a:off x="1894205" y="1725930"/>
            <a:ext cx="8277225" cy="3917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771697" y="2852908"/>
            <a:ext cx="420303" cy="1453415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575963" y="2962975"/>
            <a:ext cx="819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谢谢您的欣赏</a:t>
            </a:r>
            <a:endParaRPr lang="zh-CN" altLang="en-US" sz="4000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575963" y="3689682"/>
            <a:ext cx="8195734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</a:rPr>
              <a:t>2020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</a:rPr>
              <a:t>年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</a:rPr>
              <a:t>8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</a:rPr>
              <a:t>月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gency FB" panose="020B0503020202020204" pitchFamily="34" charset="0"/>
              </a:rPr>
              <a:t> </a:t>
            </a:r>
            <a:endParaRPr lang="zh-CN" altLang="en-US" sz="14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 rot="20188283">
            <a:off x="-2126637" y="-476285"/>
            <a:ext cx="6915001" cy="6212268"/>
            <a:chOff x="-407906" y="-877464"/>
            <a:chExt cx="6915001" cy="6212268"/>
          </a:xfrm>
          <a:solidFill>
            <a:schemeClr val="tx1">
              <a:lumMod val="65000"/>
              <a:lumOff val="35000"/>
              <a:alpha val="21000"/>
            </a:schemeClr>
          </a:solidFill>
        </p:grpSpPr>
        <p:sp>
          <p:nvSpPr>
            <p:cNvPr id="37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8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9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市场分析</a:t>
            </a:r>
            <a:endParaRPr lang="zh-CN" altLang="zh-CN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24125" y="4026535"/>
            <a:ext cx="5080000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  <p:graphicFrame>
        <p:nvGraphicFramePr>
          <p:cNvPr id="7" name="ChartObject"/>
          <p:cNvGraphicFramePr/>
          <p:nvPr/>
        </p:nvGraphicFramePr>
        <p:xfrm>
          <a:off x="487704" y="1924553"/>
          <a:ext cx="11217198" cy="4718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" name="New shape"/>
          <p:cNvSpPr/>
          <p:nvPr/>
        </p:nvSpPr>
        <p:spPr>
          <a:xfrm>
            <a:off x="826913" y="1679672"/>
            <a:ext cx="848021" cy="339208"/>
          </a:xfrm>
          <a:prstGeom prst="rect">
            <a:avLst/>
          </a:prstGeom>
          <a:noFill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sz="1200" b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亿元</a:t>
            </a:r>
            <a:endParaRPr sz="1200" b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New shape"/>
          <p:cNvSpPr/>
          <p:nvPr/>
        </p:nvSpPr>
        <p:spPr>
          <a:xfrm>
            <a:off x="11026485" y="1679672"/>
            <a:ext cx="848021" cy="339208"/>
          </a:xfrm>
          <a:prstGeom prst="rect">
            <a:avLst/>
          </a:prstGeom>
          <a:noFill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sz="1200" b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%</a:t>
            </a:r>
            <a:endParaRPr sz="1200" b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New shape"/>
          <p:cNvSpPr/>
          <p:nvPr/>
        </p:nvSpPr>
        <p:spPr>
          <a:xfrm>
            <a:off x="487704" y="1483252"/>
            <a:ext cx="11217198" cy="22542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p>
            <a:pPr algn="ctr"/>
            <a:r>
              <a:rPr sz="1470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石家庄市土地出让金&amp;溢价率走势</a:t>
            </a:r>
            <a:endParaRPr sz="1470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New shape"/>
          <p:cNvSpPr/>
          <p:nvPr/>
        </p:nvSpPr>
        <p:spPr>
          <a:xfrm>
            <a:off x="1579880" y="1032510"/>
            <a:ext cx="9031605" cy="22542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p>
            <a:pPr algn="l"/>
            <a:r>
              <a:rPr sz="1470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2020年上半年，石家庄市成交土地出让金达170.93亿元，平均溢价率为13.8%，较上个半年增长3.2个百分点。</a:t>
            </a:r>
            <a:endParaRPr sz="1470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New shape"/>
          <p:cNvSpPr/>
          <p:nvPr/>
        </p:nvSpPr>
        <p:spPr>
          <a:xfrm>
            <a:off x="4503420" y="454025"/>
            <a:ext cx="3192145" cy="37020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p>
            <a:pPr algn="l"/>
            <a:r>
              <a:rPr sz="2405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宅地市场|土地出让金</a:t>
            </a:r>
            <a:endParaRPr sz="2405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503574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市场分析</a:t>
            </a:r>
            <a:endParaRPr lang="zh-CN" altLang="zh-CN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24125" y="4026535"/>
            <a:ext cx="5080000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  <p:sp>
        <p:nvSpPr>
          <p:cNvPr id="3" name="New shape"/>
          <p:cNvSpPr/>
          <p:nvPr/>
        </p:nvSpPr>
        <p:spPr>
          <a:xfrm>
            <a:off x="4931410" y="467995"/>
            <a:ext cx="2328545" cy="37020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p>
            <a:pPr algn="l"/>
            <a:r>
              <a:rPr sz="2405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排行榜|企业排行</a:t>
            </a:r>
            <a:endParaRPr sz="2405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New shape"/>
          <p:cNvSpPr/>
          <p:nvPr/>
        </p:nvSpPr>
        <p:spPr>
          <a:xfrm>
            <a:off x="414679" y="979868"/>
            <a:ext cx="5364746" cy="22542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p>
            <a:pPr algn="ctr"/>
            <a:r>
              <a:rPr sz="1470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2020年上半年石家庄市企业成交金额排行榜</a:t>
            </a:r>
            <a:endParaRPr sz="1470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New shape"/>
          <p:cNvSpPr/>
          <p:nvPr/>
        </p:nvSpPr>
        <p:spPr>
          <a:xfrm>
            <a:off x="6020737" y="979868"/>
            <a:ext cx="5364746" cy="22542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p>
            <a:pPr algn="ctr"/>
            <a:r>
              <a:rPr sz="1470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2020年上半年石家庄市企业成交面积排行榜</a:t>
            </a:r>
            <a:endParaRPr sz="1470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12" name="New Table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7704" y="1344262"/>
          <a:ext cx="5364480" cy="4671060"/>
        </p:xfrm>
        <a:graphic>
          <a:graphicData uri="http://schemas.openxmlformats.org/drawingml/2006/table">
            <a:tbl>
              <a:tblPr firstRow="1">
                <a:solidFill>
                  <a:srgbClr val="FFFFFF"/>
                </a:solidFill>
                <a:tableStyleId>{2D5ABB26-0587-4C30-8999-92F81FD0307C}</a:tableStyleId>
              </a:tblPr>
              <a:tblGrid>
                <a:gridCol w="429260"/>
                <a:gridCol w="1501775"/>
                <a:gridCol w="859155"/>
                <a:gridCol w="857885"/>
                <a:gridCol w="858520"/>
                <a:gridCol w="857885"/>
              </a:tblGrid>
              <a:tr h="481965"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排名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企业名称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成交金额
(亿元)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成交价格
(元/㎡)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成交套数
(套)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成交面积
(万㎡)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万科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17.24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19189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691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8.98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783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润德集团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7.39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18385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305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4.02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中宏置业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7.13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18902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295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3.77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中国恒大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6.09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15312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302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3.97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荣盛发展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5.90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21374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145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2.76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846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融创中国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5.74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15466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230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3.71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国赫控股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5.20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17927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227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2.90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中国奥园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3.31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16964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1.95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远洋集团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2.46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18983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85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1.29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金地集团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2.34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20690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85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1.13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New Table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096302" y="1344262"/>
          <a:ext cx="5364480" cy="4671060"/>
        </p:xfrm>
        <a:graphic>
          <a:graphicData uri="http://schemas.openxmlformats.org/drawingml/2006/table">
            <a:tbl>
              <a:tblPr firstRow="1">
                <a:solidFill>
                  <a:srgbClr val="FFFFFF"/>
                </a:solidFill>
                <a:tableStyleId>{2D5ABB26-0587-4C30-8999-92F81FD0307C}</a:tableStyleId>
              </a:tblPr>
              <a:tblGrid>
                <a:gridCol w="429260"/>
                <a:gridCol w="1501775"/>
                <a:gridCol w="859155"/>
                <a:gridCol w="857885"/>
                <a:gridCol w="858520"/>
                <a:gridCol w="857885"/>
              </a:tblGrid>
              <a:tr h="481965"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排名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企业名称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成交金额
(亿元)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成交价格
(元/㎡)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成交套数
(套)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成交面积
(万㎡)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万科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17.24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19189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691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8.98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783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润德集团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7.39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18385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305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4.02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中国恒大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6.09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15312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302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3.97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中宏置业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7.13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18902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295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3.77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融创中国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5.74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15466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230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3.71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846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国赫控股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5.20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17927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227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2.90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荣盛发展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5.90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21374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145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2.76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中国奥园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3.31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16964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1.95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河北高远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2.29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14979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144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1.53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1910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远洋集团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2.46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18983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85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1.29</a:t>
                      </a:r>
                      <a:endParaRPr sz="12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503574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市场分析</a:t>
            </a:r>
            <a:endParaRPr lang="zh-CN" altLang="zh-CN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24125" y="4026535"/>
            <a:ext cx="5080000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  <p:sp>
        <p:nvSpPr>
          <p:cNvPr id="4" name="New shape"/>
          <p:cNvSpPr/>
          <p:nvPr/>
        </p:nvSpPr>
        <p:spPr>
          <a:xfrm>
            <a:off x="4760595" y="464185"/>
            <a:ext cx="2696845" cy="37020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p>
            <a:pPr algn="l"/>
            <a:r>
              <a:rPr sz="2405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市场成交|成交量价</a:t>
            </a:r>
            <a:endParaRPr sz="2405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New shape"/>
          <p:cNvSpPr/>
          <p:nvPr/>
        </p:nvSpPr>
        <p:spPr>
          <a:xfrm>
            <a:off x="487704" y="1033843"/>
            <a:ext cx="11217198" cy="22542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p>
            <a:pPr algn="l"/>
            <a:r>
              <a:rPr sz="1470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2020年上半年，石家庄市商品住宅（不含保障性住房）成交均价为16882元/㎡，同比上升16.3%，成交面积为88.04万㎡，同比下降9.9%。</a:t>
            </a:r>
            <a:endParaRPr sz="1470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New shape"/>
          <p:cNvSpPr/>
          <p:nvPr/>
        </p:nvSpPr>
        <p:spPr>
          <a:xfrm>
            <a:off x="487704" y="1465472"/>
            <a:ext cx="11217198" cy="22542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p>
            <a:pPr algn="ctr"/>
            <a:r>
              <a:rPr sz="1470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石家庄市商品住宅（不含保障性住房）成交量价走势</a:t>
            </a:r>
            <a:endParaRPr sz="1470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New shape"/>
          <p:cNvSpPr/>
          <p:nvPr/>
        </p:nvSpPr>
        <p:spPr>
          <a:xfrm>
            <a:off x="826913" y="1679672"/>
            <a:ext cx="848021" cy="339208"/>
          </a:xfrm>
          <a:prstGeom prst="rect">
            <a:avLst/>
          </a:prstGeom>
          <a:noFill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sz="1200" b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万㎡</a:t>
            </a:r>
            <a:endParaRPr sz="1200" b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New shape"/>
          <p:cNvSpPr/>
          <p:nvPr/>
        </p:nvSpPr>
        <p:spPr>
          <a:xfrm>
            <a:off x="11026485" y="1679672"/>
            <a:ext cx="848021" cy="339208"/>
          </a:xfrm>
          <a:prstGeom prst="rect">
            <a:avLst/>
          </a:prstGeom>
          <a:noFill/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sz="1200" b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元/㎡</a:t>
            </a:r>
            <a:endParaRPr sz="1200" b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7" name="ChartObject"/>
          <p:cNvGraphicFramePr/>
          <p:nvPr/>
        </p:nvGraphicFramePr>
        <p:xfrm>
          <a:off x="487704" y="1934078"/>
          <a:ext cx="11217198" cy="4718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503574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市场分析</a:t>
            </a:r>
            <a:endParaRPr lang="zh-CN" altLang="zh-CN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24125" y="4026535"/>
            <a:ext cx="5080000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  <p:sp>
        <p:nvSpPr>
          <p:cNvPr id="4" name="New shape"/>
          <p:cNvSpPr/>
          <p:nvPr/>
        </p:nvSpPr>
        <p:spPr>
          <a:xfrm>
            <a:off x="3884295" y="386080"/>
            <a:ext cx="4448810" cy="37020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p>
            <a:pPr algn="l"/>
            <a:r>
              <a:rPr sz="2405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排行榜|项目排行（按成交金额）</a:t>
            </a:r>
            <a:endParaRPr sz="2405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New shape"/>
          <p:cNvSpPr/>
          <p:nvPr/>
        </p:nvSpPr>
        <p:spPr>
          <a:xfrm>
            <a:off x="487704" y="1012253"/>
            <a:ext cx="4935567" cy="225425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p>
            <a:pPr algn="ctr"/>
            <a:r>
              <a:rPr sz="1470" b="0" i="0" u="none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2020年上半年石家庄市新房项目成交金额TOP10（亿元）</a:t>
            </a:r>
            <a:endParaRPr sz="1470" b="0" i="0" u="none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7" name="ChartObject"/>
          <p:cNvGraphicFramePr/>
          <p:nvPr/>
        </p:nvGraphicFramePr>
        <p:xfrm>
          <a:off x="487704" y="1344262"/>
          <a:ext cx="4935567" cy="5308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6" name="New Table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535443" y="985583"/>
          <a:ext cx="6169025" cy="5189855"/>
        </p:xfrm>
        <a:graphic>
          <a:graphicData uri="http://schemas.openxmlformats.org/drawingml/2006/table">
            <a:tbl>
              <a:tblPr firstRow="1">
                <a:solidFill>
                  <a:srgbClr val="FFFFFF"/>
                </a:solidFill>
                <a:tableStyleId>{2D5ABB26-0587-4C30-8999-92F81FD0307C}</a:tableStyleId>
              </a:tblPr>
              <a:tblGrid>
                <a:gridCol w="370840"/>
                <a:gridCol w="862965"/>
                <a:gridCol w="740410"/>
                <a:gridCol w="740410"/>
                <a:gridCol w="739775"/>
                <a:gridCol w="740410"/>
                <a:gridCol w="740410"/>
                <a:gridCol w="740410"/>
                <a:gridCol w="493395"/>
              </a:tblGrid>
              <a:tr h="864870"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排名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项目名称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成交金额
(亿元)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成交面积
(万㎡)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成交套数
(套)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成交均价
(元/㎡)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套均面积
(㎡/套)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套均总价
(万元/套)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1">
                          <a:solidFill>
                            <a:srgbClr val="9C9EA2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区域</a:t>
                      </a:r>
                      <a:endParaRPr sz="1200" b="1">
                        <a:solidFill>
                          <a:srgbClr val="9C9EA2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万科翡翠书院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7.57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3.95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322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19165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123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235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长安区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9C9EA2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东南智汇城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7.13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3.77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295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18902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128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242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裕华区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润德万科翡翠公园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7.03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3.70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278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19004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133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253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桥西区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33070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天海容域园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6.85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4.29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434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15965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99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长安区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保利和光尘樾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6.54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3.37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218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19417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300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裕华区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融慧园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6.38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4.23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312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15078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136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205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裕华区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荣熙苑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6.14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4.74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287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12963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165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214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桥西区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恒大御景半岛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6.09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3.97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302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15312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132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202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长安区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融创中心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5.55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3.57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220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15535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162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252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裕华区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FFFFFF"/>
                      </a:solidFill>
                    </a:lnB>
                    <a:solidFill>
                      <a:srgbClr val="F6F7F9"/>
                    </a:solidFill>
                  </a:tcPr>
                </a:tc>
              </a:tr>
              <a:tr h="432435"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sz="1200" b="1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国赫天著</a:t>
                      </a:r>
                      <a:endParaRPr sz="1200" b="1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5.20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2.90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227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17927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128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229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1200" b="0">
                          <a:solidFill>
                            <a:srgbClr val="3A4043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长安区</a:t>
                      </a:r>
                      <a:endParaRPr sz="1200" b="0">
                        <a:solidFill>
                          <a:srgbClr val="3A4043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>
                    <a:lnL w="3810">
                      <a:solidFill>
                        <a:srgbClr val="FFFFFF"/>
                      </a:solidFill>
                    </a:lnL>
                    <a:lnR w="3810">
                      <a:solidFill>
                        <a:srgbClr val="FFFFFF"/>
                      </a:solidFill>
                    </a:lnR>
                    <a:lnT w="3810">
                      <a:solidFill>
                        <a:srgbClr val="FFFFFF"/>
                      </a:solidFill>
                    </a:lnT>
                    <a:lnB w="3810">
                      <a:solidFill>
                        <a:srgbClr val="9C9EA2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-1478896" y="-1167267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区域情况</a:t>
            </a:r>
            <a:endParaRPr lang="zh-CN" altLang="en-US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308850" y="1828800"/>
            <a:ext cx="3930650" cy="379095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415884" y="2022705"/>
            <a:ext cx="1755397" cy="368300"/>
            <a:chOff x="4947350" y="1048975"/>
            <a:chExt cx="1755397" cy="368300"/>
          </a:xfrm>
        </p:grpSpPr>
        <p:sp>
          <p:nvSpPr>
            <p:cNvPr id="31" name="文本框 30"/>
            <p:cNvSpPr txBox="1"/>
            <p:nvPr/>
          </p:nvSpPr>
          <p:spPr>
            <a:xfrm>
              <a:off x="4947350" y="1048975"/>
              <a:ext cx="1755397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014D9F"/>
                  </a:solidFill>
                  <a:latin typeface="造字工房尚黑 G0v1 粗体" pitchFamily="50" charset="-122"/>
                  <a:ea typeface="造字工房尚黑 G0v1 粗体" pitchFamily="50" charset="-122"/>
                </a:rPr>
                <a:t>简介</a:t>
              </a:r>
              <a:endParaRPr lang="zh-CN" altLang="en-US" dirty="0">
                <a:solidFill>
                  <a:srgbClr val="014D9F"/>
                </a:solidFill>
                <a:latin typeface="造字工房尚黑 G0v1 粗体" pitchFamily="50" charset="-122"/>
                <a:ea typeface="造字工房尚黑 G0v1 粗体" pitchFamily="50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5085403" y="1417037"/>
              <a:ext cx="551492" cy="0"/>
            </a:xfrm>
            <a:prstGeom prst="line">
              <a:avLst/>
            </a:prstGeom>
            <a:ln w="15875">
              <a:solidFill>
                <a:srgbClr val="014D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415925" y="2571115"/>
            <a:ext cx="387604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项目位于石家庄市鹿泉区石铜路。石家庄市南三环外，距离石家庄市中心约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17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分钟车程。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周边配套齐全，医疗有鹿泉区第六医院、学校有铜冶第二中学，银行、超市分部在项目周边。途径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311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312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316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路公交车。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北国奥特莱斯距离项目约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8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分钟车程。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 descr="位置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9640" y="956310"/>
            <a:ext cx="7118985" cy="4945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 rot="1738391">
            <a:off x="-1488421" y="-114377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区域情况</a:t>
            </a:r>
            <a:endParaRPr lang="zh-CN" altLang="en-US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4" name="图片 3" descr="41亩地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0090" y="525780"/>
            <a:ext cx="8212455" cy="5805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区域情况</a:t>
            </a:r>
            <a:endParaRPr lang="zh-CN" altLang="zh-CN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52" name="Title 20"/>
          <p:cNvSpPr txBox="1"/>
          <p:nvPr/>
        </p:nvSpPr>
        <p:spPr>
          <a:xfrm>
            <a:off x="5316220" y="1820545"/>
            <a:ext cx="1496060" cy="299085"/>
          </a:xfrm>
          <a:prstGeom prst="rect">
            <a:avLst/>
          </a:prstGeom>
        </p:spPr>
        <p:txBody>
          <a:bodyPr vert="horz" wrap="square" lIns="45714" tIns="0" rIns="45714" bIns="22857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1800" b="1" dirty="0">
                <a:solidFill>
                  <a:srgbClr val="014D9F"/>
                </a:solidFill>
                <a:latin typeface="Agency FB"/>
                <a:cs typeface="+mn-ea"/>
                <a:sym typeface="+mn-lt"/>
              </a:rPr>
              <a:t>周边项目分析</a:t>
            </a:r>
            <a:endParaRPr lang="zh-CN" altLang="en-US" sz="1800" b="1" dirty="0">
              <a:solidFill>
                <a:srgbClr val="014D9F"/>
              </a:solidFill>
              <a:latin typeface="Agency FB"/>
              <a:cs typeface="+mn-ea"/>
              <a:sym typeface="+mn-lt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49960" y="2407285"/>
          <a:ext cx="10229215" cy="2409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765"/>
                <a:gridCol w="842010"/>
                <a:gridCol w="1185545"/>
                <a:gridCol w="1203960"/>
                <a:gridCol w="1174115"/>
                <a:gridCol w="1161415"/>
                <a:gridCol w="1771015"/>
                <a:gridCol w="1496695"/>
                <a:gridCol w="988695"/>
              </a:tblGrid>
              <a:tr h="5073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项目名称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地理位置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开发商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建筑形态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占地面积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价格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交房时间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证件情况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6343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福临名邸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石铜路580号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河北国广基业房地产开发有限公司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多层、高层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65589平方米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12000元左右(预计实际成交价要低些）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2021年交房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四证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7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碧桂园星</a:t>
                      </a:r>
                      <a:r>
                        <a:rPr lang="zh-CN" alt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荟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铜冶镇莲祥路16号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石家庄明晟房地产开发有限公司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小高层、普通住宅（精装修）、花园洋房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51800平方米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12000元左右(预计实际成交价要低些）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2020年10月/2021年年底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五证齐全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43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石铜府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石铜路与南三环交叉口南行500米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河北佳诺房地产开发有限公司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多层、高层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46666平方米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12000元左右，优惠后11500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2021年8月底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五证齐全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2524125" y="4026535"/>
            <a:ext cx="5080000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7021"/>
            <a:ext cx="203200" cy="531179"/>
          </a:xfrm>
          <a:prstGeom prst="rect">
            <a:avLst/>
          </a:prstGeom>
          <a:solidFill>
            <a:srgbClr val="014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 rot="1738391">
            <a:off x="494049" y="-1066302"/>
            <a:ext cx="6915001" cy="6212268"/>
            <a:chOff x="-407906" y="-877464"/>
            <a:chExt cx="6915001" cy="6212268"/>
          </a:xfrm>
          <a:solidFill>
            <a:schemeClr val="tx1">
              <a:lumMod val="50000"/>
              <a:lumOff val="50000"/>
              <a:alpha val="12000"/>
            </a:schemeClr>
          </a:solidFill>
        </p:grpSpPr>
        <p:sp>
          <p:nvSpPr>
            <p:cNvPr id="66" name="Freeform 71"/>
            <p:cNvSpPr>
              <a:spLocks noEditPoints="1"/>
            </p:cNvSpPr>
            <p:nvPr/>
          </p:nvSpPr>
          <p:spPr bwMode="auto">
            <a:xfrm>
              <a:off x="-407906" y="2035963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-153906" y="-3093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 noEditPoints="1"/>
            </p:cNvSpPr>
            <p:nvPr/>
          </p:nvSpPr>
          <p:spPr bwMode="auto">
            <a:xfrm rot="3116213">
              <a:off x="2919494" y="-588704"/>
              <a:ext cx="3876361" cy="3298841"/>
            </a:xfrm>
            <a:custGeom>
              <a:avLst/>
              <a:gdLst>
                <a:gd name="T0" fmla="*/ 881 w 1104"/>
                <a:gd name="T1" fmla="*/ 119 h 938"/>
                <a:gd name="T2" fmla="*/ 834 w 1104"/>
                <a:gd name="T3" fmla="*/ 182 h 938"/>
                <a:gd name="T4" fmla="*/ 513 w 1104"/>
                <a:gd name="T5" fmla="*/ 191 h 938"/>
                <a:gd name="T6" fmla="*/ 17 w 1104"/>
                <a:gd name="T7" fmla="*/ 1 h 938"/>
                <a:gd name="T8" fmla="*/ 16 w 1104"/>
                <a:gd name="T9" fmla="*/ 2 h 938"/>
                <a:gd name="T10" fmla="*/ 135 w 1104"/>
                <a:gd name="T11" fmla="*/ 137 h 938"/>
                <a:gd name="T12" fmla="*/ 37 w 1104"/>
                <a:gd name="T13" fmla="*/ 496 h 938"/>
                <a:gd name="T14" fmla="*/ 502 w 1104"/>
                <a:gd name="T15" fmla="*/ 210 h 938"/>
                <a:gd name="T16" fmla="*/ 250 w 1104"/>
                <a:gd name="T17" fmla="*/ 509 h 938"/>
                <a:gd name="T18" fmla="*/ 1 w 1104"/>
                <a:gd name="T19" fmla="*/ 735 h 938"/>
                <a:gd name="T20" fmla="*/ 250 w 1104"/>
                <a:gd name="T21" fmla="*/ 770 h 938"/>
                <a:gd name="T22" fmla="*/ 823 w 1104"/>
                <a:gd name="T23" fmla="*/ 938 h 938"/>
                <a:gd name="T24" fmla="*/ 262 w 1104"/>
                <a:gd name="T25" fmla="*/ 525 h 938"/>
                <a:gd name="T26" fmla="*/ 554 w 1104"/>
                <a:gd name="T27" fmla="*/ 682 h 938"/>
                <a:gd name="T28" fmla="*/ 802 w 1104"/>
                <a:gd name="T29" fmla="*/ 802 h 938"/>
                <a:gd name="T30" fmla="*/ 1091 w 1104"/>
                <a:gd name="T31" fmla="*/ 488 h 938"/>
                <a:gd name="T32" fmla="*/ 763 w 1104"/>
                <a:gd name="T33" fmla="*/ 319 h 938"/>
                <a:gd name="T34" fmla="*/ 780 w 1104"/>
                <a:gd name="T35" fmla="*/ 288 h 938"/>
                <a:gd name="T36" fmla="*/ 855 w 1104"/>
                <a:gd name="T37" fmla="*/ 444 h 938"/>
                <a:gd name="T38" fmla="*/ 857 w 1104"/>
                <a:gd name="T39" fmla="*/ 437 h 938"/>
                <a:gd name="T40" fmla="*/ 761 w 1104"/>
                <a:gd name="T41" fmla="*/ 319 h 938"/>
                <a:gd name="T42" fmla="*/ 760 w 1104"/>
                <a:gd name="T43" fmla="*/ 320 h 938"/>
                <a:gd name="T44" fmla="*/ 760 w 1104"/>
                <a:gd name="T45" fmla="*/ 320 h 938"/>
                <a:gd name="T46" fmla="*/ 742 w 1104"/>
                <a:gd name="T47" fmla="*/ 311 h 938"/>
                <a:gd name="T48" fmla="*/ 524 w 1104"/>
                <a:gd name="T49" fmla="*/ 211 h 938"/>
                <a:gd name="T50" fmla="*/ 493 w 1104"/>
                <a:gd name="T51" fmla="*/ 228 h 938"/>
                <a:gd name="T52" fmla="*/ 739 w 1104"/>
                <a:gd name="T53" fmla="*/ 356 h 938"/>
                <a:gd name="T54" fmla="*/ 260 w 1104"/>
                <a:gd name="T55" fmla="*/ 514 h 938"/>
                <a:gd name="T56" fmla="*/ 855 w 1104"/>
                <a:gd name="T57" fmla="*/ 445 h 938"/>
                <a:gd name="T58" fmla="*/ 858 w 1104"/>
                <a:gd name="T59" fmla="*/ 435 h 938"/>
                <a:gd name="T60" fmla="*/ 1079 w 1104"/>
                <a:gd name="T61" fmla="*/ 475 h 938"/>
                <a:gd name="T62" fmla="*/ 863 w 1104"/>
                <a:gd name="T63" fmla="*/ 131 h 938"/>
                <a:gd name="T64" fmla="*/ 1083 w 1104"/>
                <a:gd name="T65" fmla="*/ 465 h 938"/>
                <a:gd name="T66" fmla="*/ 773 w 1104"/>
                <a:gd name="T67" fmla="*/ 286 h 938"/>
                <a:gd name="T68" fmla="*/ 525 w 1104"/>
                <a:gd name="T69" fmla="*/ 207 h 938"/>
                <a:gd name="T70" fmla="*/ 833 w 1104"/>
                <a:gd name="T71" fmla="*/ 184 h 938"/>
                <a:gd name="T72" fmla="*/ 161 w 1104"/>
                <a:gd name="T73" fmla="*/ 139 h 938"/>
                <a:gd name="T74" fmla="*/ 19 w 1104"/>
                <a:gd name="T75" fmla="*/ 4 h 938"/>
                <a:gd name="T76" fmla="*/ 145 w 1104"/>
                <a:gd name="T77" fmla="*/ 150 h 938"/>
                <a:gd name="T78" fmla="*/ 500 w 1104"/>
                <a:gd name="T79" fmla="*/ 204 h 938"/>
                <a:gd name="T80" fmla="*/ 239 w 1104"/>
                <a:gd name="T81" fmla="*/ 528 h 938"/>
                <a:gd name="T82" fmla="*/ 237 w 1104"/>
                <a:gd name="T83" fmla="*/ 755 h 938"/>
                <a:gd name="T84" fmla="*/ 262 w 1104"/>
                <a:gd name="T85" fmla="*/ 759 h 938"/>
                <a:gd name="T86" fmla="*/ 261 w 1104"/>
                <a:gd name="T87" fmla="*/ 527 h 938"/>
                <a:gd name="T88" fmla="*/ 262 w 1104"/>
                <a:gd name="T89" fmla="*/ 517 h 938"/>
                <a:gd name="T90" fmla="*/ 543 w 1104"/>
                <a:gd name="T91" fmla="*/ 663 h 938"/>
                <a:gd name="T92" fmla="*/ 566 w 1104"/>
                <a:gd name="T93" fmla="*/ 675 h 938"/>
                <a:gd name="T94" fmla="*/ 1080 w 1104"/>
                <a:gd name="T95" fmla="*/ 4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4" h="938">
                  <a:moveTo>
                    <a:pt x="1091" y="462"/>
                  </a:moveTo>
                  <a:cubicBezTo>
                    <a:pt x="1089" y="462"/>
                    <a:pt x="1087" y="463"/>
                    <a:pt x="1085" y="464"/>
                  </a:cubicBezTo>
                  <a:cubicBezTo>
                    <a:pt x="875" y="130"/>
                    <a:pt x="875" y="130"/>
                    <a:pt x="875" y="130"/>
                  </a:cubicBezTo>
                  <a:cubicBezTo>
                    <a:pt x="879" y="127"/>
                    <a:pt x="881" y="123"/>
                    <a:pt x="881" y="119"/>
                  </a:cubicBezTo>
                  <a:cubicBezTo>
                    <a:pt x="881" y="112"/>
                    <a:pt x="875" y="106"/>
                    <a:pt x="868" y="106"/>
                  </a:cubicBezTo>
                  <a:cubicBezTo>
                    <a:pt x="861" y="106"/>
                    <a:pt x="855" y="112"/>
                    <a:pt x="855" y="119"/>
                  </a:cubicBezTo>
                  <a:cubicBezTo>
                    <a:pt x="855" y="124"/>
                    <a:pt x="858" y="128"/>
                    <a:pt x="861" y="130"/>
                  </a:cubicBezTo>
                  <a:cubicBezTo>
                    <a:pt x="834" y="182"/>
                    <a:pt x="834" y="182"/>
                    <a:pt x="834" y="182"/>
                  </a:cubicBezTo>
                  <a:cubicBezTo>
                    <a:pt x="674" y="1"/>
                    <a:pt x="674" y="1"/>
                    <a:pt x="674" y="1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8" y="192"/>
                    <a:pt x="516" y="191"/>
                    <a:pt x="513" y="191"/>
                  </a:cubicBezTo>
                  <a:cubicBezTo>
                    <a:pt x="509" y="191"/>
                    <a:pt x="505" y="194"/>
                    <a:pt x="502" y="19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6" y="131"/>
                    <a:pt x="135" y="134"/>
                    <a:pt x="135" y="137"/>
                  </a:cubicBezTo>
                  <a:cubicBezTo>
                    <a:pt x="135" y="143"/>
                    <a:pt x="139" y="147"/>
                    <a:pt x="144" y="149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4"/>
                    <a:pt x="51" y="483"/>
                    <a:pt x="50" y="483"/>
                  </a:cubicBezTo>
                  <a:cubicBezTo>
                    <a:pt x="43" y="483"/>
                    <a:pt x="37" y="489"/>
                    <a:pt x="37" y="496"/>
                  </a:cubicBezTo>
                  <a:cubicBezTo>
                    <a:pt x="37" y="503"/>
                    <a:pt x="43" y="509"/>
                    <a:pt x="50" y="509"/>
                  </a:cubicBezTo>
                  <a:cubicBezTo>
                    <a:pt x="57" y="509"/>
                    <a:pt x="63" y="503"/>
                    <a:pt x="63" y="496"/>
                  </a:cubicBezTo>
                  <a:cubicBezTo>
                    <a:pt x="63" y="494"/>
                    <a:pt x="62" y="492"/>
                    <a:pt x="61" y="490"/>
                  </a:cubicBezTo>
                  <a:cubicBezTo>
                    <a:pt x="502" y="210"/>
                    <a:pt x="502" y="210"/>
                    <a:pt x="502" y="210"/>
                  </a:cubicBezTo>
                  <a:cubicBezTo>
                    <a:pt x="503" y="211"/>
                    <a:pt x="503" y="212"/>
                    <a:pt x="504" y="213"/>
                  </a:cubicBezTo>
                  <a:cubicBezTo>
                    <a:pt x="495" y="224"/>
                    <a:pt x="495" y="224"/>
                    <a:pt x="495" y="224"/>
                  </a:cubicBezTo>
                  <a:cubicBezTo>
                    <a:pt x="255" y="510"/>
                    <a:pt x="255" y="510"/>
                    <a:pt x="255" y="510"/>
                  </a:cubicBezTo>
                  <a:cubicBezTo>
                    <a:pt x="254" y="509"/>
                    <a:pt x="252" y="509"/>
                    <a:pt x="250" y="509"/>
                  </a:cubicBezTo>
                  <a:cubicBezTo>
                    <a:pt x="243" y="509"/>
                    <a:pt x="237" y="514"/>
                    <a:pt x="237" y="521"/>
                  </a:cubicBezTo>
                  <a:cubicBezTo>
                    <a:pt x="237" y="523"/>
                    <a:pt x="238" y="525"/>
                    <a:pt x="238" y="527"/>
                  </a:cubicBezTo>
                  <a:cubicBezTo>
                    <a:pt x="0" y="735"/>
                    <a:pt x="0" y="735"/>
                    <a:pt x="0" y="735"/>
                  </a:cubicBezTo>
                  <a:cubicBezTo>
                    <a:pt x="1" y="735"/>
                    <a:pt x="1" y="735"/>
                    <a:pt x="1" y="735"/>
                  </a:cubicBezTo>
                  <a:cubicBezTo>
                    <a:pt x="1" y="736"/>
                    <a:pt x="1" y="736"/>
                    <a:pt x="1" y="736"/>
                  </a:cubicBezTo>
                  <a:cubicBezTo>
                    <a:pt x="237" y="756"/>
                    <a:pt x="237" y="756"/>
                    <a:pt x="237" y="756"/>
                  </a:cubicBezTo>
                  <a:cubicBezTo>
                    <a:pt x="237" y="756"/>
                    <a:pt x="237" y="757"/>
                    <a:pt x="237" y="757"/>
                  </a:cubicBezTo>
                  <a:cubicBezTo>
                    <a:pt x="237" y="764"/>
                    <a:pt x="243" y="770"/>
                    <a:pt x="250" y="770"/>
                  </a:cubicBezTo>
                  <a:cubicBezTo>
                    <a:pt x="256" y="770"/>
                    <a:pt x="260" y="766"/>
                    <a:pt x="262" y="760"/>
                  </a:cubicBezTo>
                  <a:cubicBezTo>
                    <a:pt x="810" y="923"/>
                    <a:pt x="810" y="923"/>
                    <a:pt x="810" y="923"/>
                  </a:cubicBezTo>
                  <a:cubicBezTo>
                    <a:pt x="810" y="924"/>
                    <a:pt x="810" y="924"/>
                    <a:pt x="810" y="925"/>
                  </a:cubicBezTo>
                  <a:cubicBezTo>
                    <a:pt x="810" y="932"/>
                    <a:pt x="816" y="938"/>
                    <a:pt x="823" y="938"/>
                  </a:cubicBezTo>
                  <a:cubicBezTo>
                    <a:pt x="830" y="938"/>
                    <a:pt x="835" y="932"/>
                    <a:pt x="835" y="925"/>
                  </a:cubicBezTo>
                  <a:cubicBezTo>
                    <a:pt x="835" y="918"/>
                    <a:pt x="830" y="912"/>
                    <a:pt x="823" y="912"/>
                  </a:cubicBezTo>
                  <a:cubicBezTo>
                    <a:pt x="818" y="912"/>
                    <a:pt x="814" y="915"/>
                    <a:pt x="811" y="919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262" y="525"/>
                    <a:pt x="262" y="525"/>
                    <a:pt x="262" y="525"/>
                  </a:cubicBezTo>
                  <a:cubicBezTo>
                    <a:pt x="542" y="665"/>
                    <a:pt x="542" y="665"/>
                    <a:pt x="542" y="665"/>
                  </a:cubicBezTo>
                  <a:cubicBezTo>
                    <a:pt x="542" y="666"/>
                    <a:pt x="541" y="668"/>
                    <a:pt x="541" y="670"/>
                  </a:cubicBezTo>
                  <a:cubicBezTo>
                    <a:pt x="541" y="677"/>
                    <a:pt x="547" y="682"/>
                    <a:pt x="554" y="682"/>
                  </a:cubicBezTo>
                  <a:cubicBezTo>
                    <a:pt x="559" y="682"/>
                    <a:pt x="563" y="680"/>
                    <a:pt x="565" y="676"/>
                  </a:cubicBezTo>
                  <a:cubicBezTo>
                    <a:pt x="791" y="784"/>
                    <a:pt x="791" y="784"/>
                    <a:pt x="791" y="784"/>
                  </a:cubicBezTo>
                  <a:cubicBezTo>
                    <a:pt x="790" y="785"/>
                    <a:pt x="790" y="787"/>
                    <a:pt x="790" y="789"/>
                  </a:cubicBezTo>
                  <a:cubicBezTo>
                    <a:pt x="790" y="796"/>
                    <a:pt x="795" y="802"/>
                    <a:pt x="802" y="802"/>
                  </a:cubicBezTo>
                  <a:cubicBezTo>
                    <a:pt x="809" y="802"/>
                    <a:pt x="815" y="796"/>
                    <a:pt x="815" y="789"/>
                  </a:cubicBezTo>
                  <a:cubicBezTo>
                    <a:pt x="815" y="786"/>
                    <a:pt x="814" y="784"/>
                    <a:pt x="813" y="782"/>
                  </a:cubicBezTo>
                  <a:cubicBezTo>
                    <a:pt x="1083" y="485"/>
                    <a:pt x="1083" y="485"/>
                    <a:pt x="1083" y="485"/>
                  </a:cubicBezTo>
                  <a:cubicBezTo>
                    <a:pt x="1085" y="487"/>
                    <a:pt x="1088" y="488"/>
                    <a:pt x="1091" y="488"/>
                  </a:cubicBezTo>
                  <a:cubicBezTo>
                    <a:pt x="1098" y="488"/>
                    <a:pt x="1104" y="482"/>
                    <a:pt x="1104" y="475"/>
                  </a:cubicBezTo>
                  <a:cubicBezTo>
                    <a:pt x="1104" y="468"/>
                    <a:pt x="1098" y="462"/>
                    <a:pt x="1091" y="462"/>
                  </a:cubicBezTo>
                  <a:close/>
                  <a:moveTo>
                    <a:pt x="1080" y="469"/>
                  </a:moveTo>
                  <a:cubicBezTo>
                    <a:pt x="763" y="319"/>
                    <a:pt x="763" y="319"/>
                    <a:pt x="763" y="319"/>
                  </a:cubicBezTo>
                  <a:cubicBezTo>
                    <a:pt x="768" y="310"/>
                    <a:pt x="768" y="310"/>
                    <a:pt x="768" y="310"/>
                  </a:cubicBezTo>
                  <a:cubicBezTo>
                    <a:pt x="769" y="311"/>
                    <a:pt x="771" y="312"/>
                    <a:pt x="773" y="312"/>
                  </a:cubicBezTo>
                  <a:cubicBezTo>
                    <a:pt x="781" y="312"/>
                    <a:pt x="786" y="306"/>
                    <a:pt x="786" y="299"/>
                  </a:cubicBezTo>
                  <a:cubicBezTo>
                    <a:pt x="786" y="295"/>
                    <a:pt x="784" y="291"/>
                    <a:pt x="780" y="288"/>
                  </a:cubicBezTo>
                  <a:cubicBezTo>
                    <a:pt x="834" y="185"/>
                    <a:pt x="834" y="185"/>
                    <a:pt x="834" y="185"/>
                  </a:cubicBezTo>
                  <a:cubicBezTo>
                    <a:pt x="1082" y="466"/>
                    <a:pt x="1082" y="466"/>
                    <a:pt x="1082" y="466"/>
                  </a:cubicBezTo>
                  <a:cubicBezTo>
                    <a:pt x="1081" y="467"/>
                    <a:pt x="1081" y="468"/>
                    <a:pt x="1080" y="469"/>
                  </a:cubicBezTo>
                  <a:close/>
                  <a:moveTo>
                    <a:pt x="855" y="444"/>
                  </a:moveTo>
                  <a:cubicBezTo>
                    <a:pt x="676" y="465"/>
                    <a:pt x="676" y="465"/>
                    <a:pt x="676" y="465"/>
                  </a:cubicBezTo>
                  <a:cubicBezTo>
                    <a:pt x="703" y="420"/>
                    <a:pt x="703" y="420"/>
                    <a:pt x="703" y="420"/>
                  </a:cubicBezTo>
                  <a:cubicBezTo>
                    <a:pt x="740" y="357"/>
                    <a:pt x="740" y="357"/>
                    <a:pt x="740" y="357"/>
                  </a:cubicBezTo>
                  <a:cubicBezTo>
                    <a:pt x="857" y="437"/>
                    <a:pt x="857" y="437"/>
                    <a:pt x="857" y="437"/>
                  </a:cubicBezTo>
                  <a:cubicBezTo>
                    <a:pt x="856" y="438"/>
                    <a:pt x="855" y="441"/>
                    <a:pt x="855" y="443"/>
                  </a:cubicBezTo>
                  <a:cubicBezTo>
                    <a:pt x="855" y="443"/>
                    <a:pt x="855" y="444"/>
                    <a:pt x="855" y="444"/>
                  </a:cubicBezTo>
                  <a:close/>
                  <a:moveTo>
                    <a:pt x="766" y="310"/>
                  </a:moveTo>
                  <a:cubicBezTo>
                    <a:pt x="761" y="319"/>
                    <a:pt x="761" y="319"/>
                    <a:pt x="761" y="319"/>
                  </a:cubicBezTo>
                  <a:cubicBezTo>
                    <a:pt x="746" y="311"/>
                    <a:pt x="746" y="311"/>
                    <a:pt x="746" y="311"/>
                  </a:cubicBezTo>
                  <a:cubicBezTo>
                    <a:pt x="762" y="305"/>
                    <a:pt x="762" y="305"/>
                    <a:pt x="762" y="305"/>
                  </a:cubicBezTo>
                  <a:cubicBezTo>
                    <a:pt x="763" y="307"/>
                    <a:pt x="764" y="308"/>
                    <a:pt x="766" y="310"/>
                  </a:cubicBezTo>
                  <a:close/>
                  <a:moveTo>
                    <a:pt x="760" y="320"/>
                  </a:moveTo>
                  <a:cubicBezTo>
                    <a:pt x="740" y="355"/>
                    <a:pt x="740" y="355"/>
                    <a:pt x="740" y="355"/>
                  </a:cubicBezTo>
                  <a:cubicBezTo>
                    <a:pt x="702" y="330"/>
                    <a:pt x="702" y="330"/>
                    <a:pt x="702" y="330"/>
                  </a:cubicBezTo>
                  <a:cubicBezTo>
                    <a:pt x="744" y="312"/>
                    <a:pt x="744" y="312"/>
                    <a:pt x="744" y="312"/>
                  </a:cubicBezTo>
                  <a:lnTo>
                    <a:pt x="760" y="320"/>
                  </a:lnTo>
                  <a:close/>
                  <a:moveTo>
                    <a:pt x="701" y="329"/>
                  </a:moveTo>
                  <a:cubicBezTo>
                    <a:pt x="525" y="209"/>
                    <a:pt x="525" y="209"/>
                    <a:pt x="525" y="209"/>
                  </a:cubicBezTo>
                  <a:cubicBezTo>
                    <a:pt x="525" y="209"/>
                    <a:pt x="525" y="209"/>
                    <a:pt x="525" y="209"/>
                  </a:cubicBezTo>
                  <a:cubicBezTo>
                    <a:pt x="742" y="311"/>
                    <a:pt x="742" y="311"/>
                    <a:pt x="742" y="311"/>
                  </a:cubicBezTo>
                  <a:lnTo>
                    <a:pt x="701" y="329"/>
                  </a:lnTo>
                  <a:close/>
                  <a:moveTo>
                    <a:pt x="505" y="214"/>
                  </a:moveTo>
                  <a:cubicBezTo>
                    <a:pt x="507" y="215"/>
                    <a:pt x="510" y="217"/>
                    <a:pt x="513" y="217"/>
                  </a:cubicBezTo>
                  <a:cubicBezTo>
                    <a:pt x="518" y="217"/>
                    <a:pt x="522" y="214"/>
                    <a:pt x="524" y="211"/>
                  </a:cubicBezTo>
                  <a:cubicBezTo>
                    <a:pt x="699" y="329"/>
                    <a:pt x="699" y="329"/>
                    <a:pt x="699" y="329"/>
                  </a:cubicBezTo>
                  <a:cubicBezTo>
                    <a:pt x="259" y="513"/>
                    <a:pt x="259" y="513"/>
                    <a:pt x="259" y="513"/>
                  </a:cubicBezTo>
                  <a:cubicBezTo>
                    <a:pt x="259" y="512"/>
                    <a:pt x="258" y="511"/>
                    <a:pt x="257" y="511"/>
                  </a:cubicBezTo>
                  <a:cubicBezTo>
                    <a:pt x="493" y="228"/>
                    <a:pt x="493" y="228"/>
                    <a:pt x="493" y="228"/>
                  </a:cubicBezTo>
                  <a:lnTo>
                    <a:pt x="505" y="214"/>
                  </a:lnTo>
                  <a:close/>
                  <a:moveTo>
                    <a:pt x="260" y="514"/>
                  </a:moveTo>
                  <a:cubicBezTo>
                    <a:pt x="701" y="330"/>
                    <a:pt x="701" y="330"/>
                    <a:pt x="701" y="330"/>
                  </a:cubicBezTo>
                  <a:cubicBezTo>
                    <a:pt x="739" y="356"/>
                    <a:pt x="739" y="356"/>
                    <a:pt x="739" y="356"/>
                  </a:cubicBezTo>
                  <a:cubicBezTo>
                    <a:pt x="701" y="420"/>
                    <a:pt x="701" y="420"/>
                    <a:pt x="701" y="420"/>
                  </a:cubicBezTo>
                  <a:cubicBezTo>
                    <a:pt x="674" y="466"/>
                    <a:pt x="674" y="466"/>
                    <a:pt x="674" y="466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61" y="515"/>
                    <a:pt x="261" y="514"/>
                    <a:pt x="260" y="514"/>
                  </a:cubicBezTo>
                  <a:close/>
                  <a:moveTo>
                    <a:pt x="566" y="665"/>
                  </a:moveTo>
                  <a:cubicBezTo>
                    <a:pt x="565" y="662"/>
                    <a:pt x="563" y="661"/>
                    <a:pt x="562" y="659"/>
                  </a:cubicBezTo>
                  <a:cubicBezTo>
                    <a:pt x="675" y="467"/>
                    <a:pt x="675" y="467"/>
                    <a:pt x="675" y="467"/>
                  </a:cubicBezTo>
                  <a:cubicBezTo>
                    <a:pt x="855" y="445"/>
                    <a:pt x="855" y="445"/>
                    <a:pt x="855" y="445"/>
                  </a:cubicBezTo>
                  <a:cubicBezTo>
                    <a:pt x="857" y="451"/>
                    <a:pt x="862" y="456"/>
                    <a:pt x="868" y="456"/>
                  </a:cubicBezTo>
                  <a:cubicBezTo>
                    <a:pt x="875" y="456"/>
                    <a:pt x="881" y="450"/>
                    <a:pt x="881" y="443"/>
                  </a:cubicBezTo>
                  <a:cubicBezTo>
                    <a:pt x="881" y="436"/>
                    <a:pt x="875" y="430"/>
                    <a:pt x="868" y="430"/>
                  </a:cubicBezTo>
                  <a:cubicBezTo>
                    <a:pt x="864" y="430"/>
                    <a:pt x="860" y="432"/>
                    <a:pt x="858" y="435"/>
                  </a:cubicBezTo>
                  <a:cubicBezTo>
                    <a:pt x="741" y="356"/>
                    <a:pt x="741" y="356"/>
                    <a:pt x="741" y="356"/>
                  </a:cubicBezTo>
                  <a:cubicBezTo>
                    <a:pt x="762" y="320"/>
                    <a:pt x="762" y="320"/>
                    <a:pt x="762" y="320"/>
                  </a:cubicBezTo>
                  <a:cubicBezTo>
                    <a:pt x="1080" y="470"/>
                    <a:pt x="1080" y="470"/>
                    <a:pt x="1080" y="470"/>
                  </a:cubicBezTo>
                  <a:cubicBezTo>
                    <a:pt x="1079" y="472"/>
                    <a:pt x="1079" y="473"/>
                    <a:pt x="1079" y="475"/>
                  </a:cubicBezTo>
                  <a:cubicBezTo>
                    <a:pt x="1079" y="476"/>
                    <a:pt x="1079" y="477"/>
                    <a:pt x="1079" y="479"/>
                  </a:cubicBezTo>
                  <a:cubicBezTo>
                    <a:pt x="786" y="585"/>
                    <a:pt x="786" y="585"/>
                    <a:pt x="786" y="585"/>
                  </a:cubicBezTo>
                  <a:lnTo>
                    <a:pt x="566" y="665"/>
                  </a:lnTo>
                  <a:close/>
                  <a:moveTo>
                    <a:pt x="863" y="131"/>
                  </a:moveTo>
                  <a:cubicBezTo>
                    <a:pt x="864" y="132"/>
                    <a:pt x="866" y="132"/>
                    <a:pt x="868" y="132"/>
                  </a:cubicBezTo>
                  <a:cubicBezTo>
                    <a:pt x="870" y="132"/>
                    <a:pt x="872" y="131"/>
                    <a:pt x="874" y="130"/>
                  </a:cubicBezTo>
                  <a:cubicBezTo>
                    <a:pt x="1084" y="465"/>
                    <a:pt x="1084" y="465"/>
                    <a:pt x="1084" y="465"/>
                  </a:cubicBezTo>
                  <a:cubicBezTo>
                    <a:pt x="1084" y="465"/>
                    <a:pt x="1084" y="465"/>
                    <a:pt x="1083" y="465"/>
                  </a:cubicBezTo>
                  <a:cubicBezTo>
                    <a:pt x="835" y="184"/>
                    <a:pt x="835" y="184"/>
                    <a:pt x="835" y="184"/>
                  </a:cubicBezTo>
                  <a:lnTo>
                    <a:pt x="863" y="131"/>
                  </a:lnTo>
                  <a:close/>
                  <a:moveTo>
                    <a:pt x="779" y="288"/>
                  </a:moveTo>
                  <a:cubicBezTo>
                    <a:pt x="777" y="287"/>
                    <a:pt x="775" y="286"/>
                    <a:pt x="773" y="286"/>
                  </a:cubicBezTo>
                  <a:cubicBezTo>
                    <a:pt x="766" y="286"/>
                    <a:pt x="761" y="292"/>
                    <a:pt x="761" y="299"/>
                  </a:cubicBezTo>
                  <a:cubicBezTo>
                    <a:pt x="761" y="301"/>
                    <a:pt x="761" y="302"/>
                    <a:pt x="761" y="303"/>
                  </a:cubicBezTo>
                  <a:cubicBezTo>
                    <a:pt x="744" y="311"/>
                    <a:pt x="744" y="311"/>
                    <a:pt x="744" y="311"/>
                  </a:cubicBezTo>
                  <a:cubicBezTo>
                    <a:pt x="525" y="207"/>
                    <a:pt x="525" y="207"/>
                    <a:pt x="525" y="207"/>
                  </a:cubicBezTo>
                  <a:cubicBezTo>
                    <a:pt x="526" y="206"/>
                    <a:pt x="526" y="205"/>
                    <a:pt x="526" y="204"/>
                  </a:cubicBezTo>
                  <a:cubicBezTo>
                    <a:pt x="526" y="200"/>
                    <a:pt x="524" y="196"/>
                    <a:pt x="521" y="194"/>
                  </a:cubicBezTo>
                  <a:cubicBezTo>
                    <a:pt x="673" y="2"/>
                    <a:pt x="673" y="2"/>
                    <a:pt x="673" y="2"/>
                  </a:cubicBezTo>
                  <a:cubicBezTo>
                    <a:pt x="833" y="184"/>
                    <a:pt x="833" y="184"/>
                    <a:pt x="833" y="184"/>
                  </a:cubicBezTo>
                  <a:lnTo>
                    <a:pt x="779" y="288"/>
                  </a:lnTo>
                  <a:close/>
                  <a:moveTo>
                    <a:pt x="502" y="199"/>
                  </a:moveTo>
                  <a:cubicBezTo>
                    <a:pt x="502" y="199"/>
                    <a:pt x="501" y="199"/>
                    <a:pt x="501" y="20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7"/>
                  </a:cubicBezTo>
                  <a:cubicBezTo>
                    <a:pt x="161" y="130"/>
                    <a:pt x="155" y="124"/>
                    <a:pt x="148" y="124"/>
                  </a:cubicBezTo>
                  <a:cubicBezTo>
                    <a:pt x="145" y="124"/>
                    <a:pt x="142" y="126"/>
                    <a:pt x="139" y="128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502" y="199"/>
                  </a:lnTo>
                  <a:close/>
                  <a:moveTo>
                    <a:pt x="61" y="489"/>
                  </a:moveTo>
                  <a:cubicBezTo>
                    <a:pt x="59" y="487"/>
                    <a:pt x="57" y="485"/>
                    <a:pt x="54" y="484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54" y="150"/>
                    <a:pt x="159" y="146"/>
                    <a:pt x="160" y="140"/>
                  </a:cubicBezTo>
                  <a:cubicBezTo>
                    <a:pt x="501" y="201"/>
                    <a:pt x="501" y="201"/>
                    <a:pt x="501" y="201"/>
                  </a:cubicBezTo>
                  <a:cubicBezTo>
                    <a:pt x="501" y="202"/>
                    <a:pt x="500" y="203"/>
                    <a:pt x="500" y="204"/>
                  </a:cubicBezTo>
                  <a:cubicBezTo>
                    <a:pt x="500" y="206"/>
                    <a:pt x="501" y="208"/>
                    <a:pt x="502" y="209"/>
                  </a:cubicBezTo>
                  <a:lnTo>
                    <a:pt x="61" y="489"/>
                  </a:lnTo>
                  <a:close/>
                  <a:moveTo>
                    <a:pt x="2" y="735"/>
                  </a:moveTo>
                  <a:cubicBezTo>
                    <a:pt x="239" y="528"/>
                    <a:pt x="239" y="528"/>
                    <a:pt x="239" y="528"/>
                  </a:cubicBezTo>
                  <a:cubicBezTo>
                    <a:pt x="241" y="531"/>
                    <a:pt x="245" y="534"/>
                    <a:pt x="249" y="534"/>
                  </a:cubicBezTo>
                  <a:cubicBezTo>
                    <a:pt x="252" y="744"/>
                    <a:pt x="252" y="744"/>
                    <a:pt x="252" y="744"/>
                  </a:cubicBezTo>
                  <a:cubicBezTo>
                    <a:pt x="251" y="744"/>
                    <a:pt x="251" y="744"/>
                    <a:pt x="250" y="744"/>
                  </a:cubicBezTo>
                  <a:cubicBezTo>
                    <a:pt x="244" y="744"/>
                    <a:pt x="238" y="749"/>
                    <a:pt x="237" y="755"/>
                  </a:cubicBezTo>
                  <a:lnTo>
                    <a:pt x="2" y="735"/>
                  </a:lnTo>
                  <a:close/>
                  <a:moveTo>
                    <a:pt x="811" y="920"/>
                  </a:moveTo>
                  <a:cubicBezTo>
                    <a:pt x="811" y="921"/>
                    <a:pt x="810" y="921"/>
                    <a:pt x="810" y="922"/>
                  </a:cubicBezTo>
                  <a:cubicBezTo>
                    <a:pt x="262" y="759"/>
                    <a:pt x="262" y="759"/>
                    <a:pt x="262" y="759"/>
                  </a:cubicBezTo>
                  <a:cubicBezTo>
                    <a:pt x="263" y="758"/>
                    <a:pt x="263" y="758"/>
                    <a:pt x="263" y="757"/>
                  </a:cubicBezTo>
                  <a:cubicBezTo>
                    <a:pt x="263" y="751"/>
                    <a:pt x="259" y="746"/>
                    <a:pt x="253" y="744"/>
                  </a:cubicBezTo>
                  <a:cubicBezTo>
                    <a:pt x="251" y="534"/>
                    <a:pt x="251" y="534"/>
                    <a:pt x="251" y="534"/>
                  </a:cubicBezTo>
                  <a:cubicBezTo>
                    <a:pt x="255" y="534"/>
                    <a:pt x="259" y="531"/>
                    <a:pt x="261" y="527"/>
                  </a:cubicBezTo>
                  <a:lnTo>
                    <a:pt x="811" y="920"/>
                  </a:lnTo>
                  <a:close/>
                  <a:moveTo>
                    <a:pt x="263" y="523"/>
                  </a:moveTo>
                  <a:cubicBezTo>
                    <a:pt x="263" y="522"/>
                    <a:pt x="263" y="522"/>
                    <a:pt x="263" y="521"/>
                  </a:cubicBezTo>
                  <a:cubicBezTo>
                    <a:pt x="263" y="520"/>
                    <a:pt x="262" y="518"/>
                    <a:pt x="262" y="517"/>
                  </a:cubicBezTo>
                  <a:cubicBezTo>
                    <a:pt x="673" y="467"/>
                    <a:pt x="673" y="467"/>
                    <a:pt x="673" y="467"/>
                  </a:cubicBezTo>
                  <a:cubicBezTo>
                    <a:pt x="560" y="658"/>
                    <a:pt x="560" y="658"/>
                    <a:pt x="560" y="658"/>
                  </a:cubicBezTo>
                  <a:cubicBezTo>
                    <a:pt x="558" y="657"/>
                    <a:pt x="556" y="657"/>
                    <a:pt x="554" y="657"/>
                  </a:cubicBezTo>
                  <a:cubicBezTo>
                    <a:pt x="549" y="657"/>
                    <a:pt x="545" y="660"/>
                    <a:pt x="543" y="663"/>
                  </a:cubicBezTo>
                  <a:lnTo>
                    <a:pt x="263" y="523"/>
                  </a:lnTo>
                  <a:close/>
                  <a:moveTo>
                    <a:pt x="802" y="777"/>
                  </a:moveTo>
                  <a:cubicBezTo>
                    <a:pt x="798" y="777"/>
                    <a:pt x="794" y="779"/>
                    <a:pt x="792" y="782"/>
                  </a:cubicBezTo>
                  <a:cubicBezTo>
                    <a:pt x="566" y="675"/>
                    <a:pt x="566" y="675"/>
                    <a:pt x="566" y="675"/>
                  </a:cubicBezTo>
                  <a:cubicBezTo>
                    <a:pt x="567" y="673"/>
                    <a:pt x="567" y="671"/>
                    <a:pt x="567" y="670"/>
                  </a:cubicBezTo>
                  <a:cubicBezTo>
                    <a:pt x="567" y="668"/>
                    <a:pt x="567" y="667"/>
                    <a:pt x="566" y="666"/>
                  </a:cubicBezTo>
                  <a:cubicBezTo>
                    <a:pt x="777" y="590"/>
                    <a:pt x="777" y="590"/>
                    <a:pt x="777" y="590"/>
                  </a:cubicBezTo>
                  <a:cubicBezTo>
                    <a:pt x="1080" y="480"/>
                    <a:pt x="1080" y="480"/>
                    <a:pt x="1080" y="480"/>
                  </a:cubicBezTo>
                  <a:cubicBezTo>
                    <a:pt x="1080" y="481"/>
                    <a:pt x="1081" y="483"/>
                    <a:pt x="1082" y="484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809" y="778"/>
                    <a:pt x="806" y="777"/>
                    <a:pt x="802" y="7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03200" y="387926"/>
            <a:ext cx="11023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14D9F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项目介绍</a:t>
            </a:r>
            <a:endParaRPr lang="zh-CN" altLang="en-US" b="1" dirty="0">
              <a:solidFill>
                <a:srgbClr val="014D9F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49020" y="5165090"/>
            <a:ext cx="10100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2017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12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日成功摘牌，并在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12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19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日前缴纳全部土地款及契税，取得不动产权证书（土地证）。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 descr="第1页"/>
          <p:cNvPicPr>
            <a:picLocks noChangeAspect="1"/>
          </p:cNvPicPr>
          <p:nvPr/>
        </p:nvPicPr>
        <p:blipFill>
          <a:blip r:embed="rId1"/>
          <a:srcRect l="8008" t="7950" r="8619" b="9328"/>
          <a:stretch>
            <a:fillRect/>
          </a:stretch>
        </p:blipFill>
        <p:spPr>
          <a:xfrm>
            <a:off x="725170" y="1314450"/>
            <a:ext cx="2254250" cy="3164840"/>
          </a:xfrm>
          <a:prstGeom prst="rect">
            <a:avLst/>
          </a:prstGeom>
        </p:spPr>
      </p:pic>
      <p:pic>
        <p:nvPicPr>
          <p:cNvPr id="4" name="图片 3" descr="第4页"/>
          <p:cNvPicPr>
            <a:picLocks noChangeAspect="1"/>
          </p:cNvPicPr>
          <p:nvPr/>
        </p:nvPicPr>
        <p:blipFill>
          <a:blip r:embed="rId2"/>
          <a:srcRect l="7168" t="7599" r="9558" b="9574"/>
          <a:stretch>
            <a:fillRect/>
          </a:stretch>
        </p:blipFill>
        <p:spPr>
          <a:xfrm>
            <a:off x="6544310" y="1314450"/>
            <a:ext cx="2212975" cy="3114675"/>
          </a:xfrm>
          <a:prstGeom prst="rect">
            <a:avLst/>
          </a:prstGeom>
        </p:spPr>
      </p:pic>
      <p:pic>
        <p:nvPicPr>
          <p:cNvPr id="6" name="图片 5" descr="第3页"/>
          <p:cNvPicPr>
            <a:picLocks noChangeAspect="1"/>
          </p:cNvPicPr>
          <p:nvPr/>
        </p:nvPicPr>
        <p:blipFill>
          <a:blip r:embed="rId3"/>
          <a:srcRect l="7692" t="7884" r="10025" b="8701"/>
          <a:stretch>
            <a:fillRect/>
          </a:stretch>
        </p:blipFill>
        <p:spPr>
          <a:xfrm>
            <a:off x="3702685" y="1314450"/>
            <a:ext cx="2219325" cy="3183890"/>
          </a:xfrm>
          <a:prstGeom prst="rect">
            <a:avLst/>
          </a:prstGeom>
        </p:spPr>
      </p:pic>
      <p:pic>
        <p:nvPicPr>
          <p:cNvPr id="7" name="图片 6" descr="第6页"/>
          <p:cNvPicPr>
            <a:picLocks noChangeAspect="1"/>
          </p:cNvPicPr>
          <p:nvPr/>
        </p:nvPicPr>
        <p:blipFill>
          <a:blip r:embed="rId4"/>
          <a:srcRect l="9463" t="7838" r="8231" b="9284"/>
          <a:stretch>
            <a:fillRect/>
          </a:stretch>
        </p:blipFill>
        <p:spPr>
          <a:xfrm>
            <a:off x="9326245" y="1318260"/>
            <a:ext cx="2183765" cy="3110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tags/tag1.xml><?xml version="1.0" encoding="utf-8"?>
<p:tagLst xmlns:p="http://schemas.openxmlformats.org/presentationml/2006/main">
  <p:tag name="KSO_WM_UNIT_TABLE_BEAUTIFY" val="smartTable{1e5d7a10-d893-47a8-9439-5b36d0d43348}"/>
</p:tagLst>
</file>

<file path=ppt/tags/tag2.xml><?xml version="1.0" encoding="utf-8"?>
<p:tagLst xmlns:p="http://schemas.openxmlformats.org/presentationml/2006/main">
  <p:tag name="KSO_WM_UNIT_TABLE_BEAUTIFY" val="smartTable{4c7124d1-a152-4d2e-b087-733fc4f9a0e9}"/>
</p:tagLst>
</file>

<file path=ppt/tags/tag3.xml><?xml version="1.0" encoding="utf-8"?>
<p:tagLst xmlns:p="http://schemas.openxmlformats.org/presentationml/2006/main">
  <p:tag name="KSO_WM_UNIT_TABLE_BEAUTIFY" val="smartTable{25148198-8f08-4d75-82d0-f1fde838f575}"/>
</p:tagLst>
</file>

<file path=ppt/tags/tag4.xml><?xml version="1.0" encoding="utf-8"?>
<p:tagLst xmlns:p="http://schemas.openxmlformats.org/presentationml/2006/main">
  <p:tag name="KSO_WM_UNIT_PLACING_PICTURE_USER_VIEWPORT" val="{&quot;height&quot;:11198,&quot;width&quot;:15840}"/>
</p:tagLst>
</file>

<file path=ppt/tags/tag5.xml><?xml version="1.0" encoding="utf-8"?>
<p:tagLst xmlns:p="http://schemas.openxmlformats.org/presentationml/2006/main">
  <p:tag name="KSO_WM_UNIT_TABLE_BEAUTIFY" val="smartTable{66dc4e02-0f18-4374-a2fe-c44b93e8f700}"/>
</p:tagLst>
</file>

<file path=ppt/tags/tag6.xml><?xml version="1.0" encoding="utf-8"?>
<p:tagLst xmlns:p="http://schemas.openxmlformats.org/presentationml/2006/main">
  <p:tag name="KSO_WM_UNIT_TABLE_BEAUTIFY" val="smartTable{bca3af92-8f31-4efd-90da-ef85963bc4a8}"/>
</p:tagLst>
</file>

<file path=ppt/tags/tag7.xml><?xml version="1.0" encoding="utf-8"?>
<p:tagLst xmlns:p="http://schemas.openxmlformats.org/presentationml/2006/main">
  <p:tag name="KSO_WM_UNIT_TABLE_BEAUTIFY" val="smartTable{7219bd1e-d947-43c9-95d7-a975529f535a}"/>
</p:tagLst>
</file>

<file path=ppt/tags/tag8.xml><?xml version="1.0" encoding="utf-8"?>
<p:tagLst xmlns:p="http://schemas.openxmlformats.org/presentationml/2006/main">
  <p:tag name="ISPRING_PRESENTATION_TITLE" val="PowerPoint 演示文稿我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3174</Words>
  <Application>WPS 演示</Application>
  <PresentationFormat>宽屏</PresentationFormat>
  <Paragraphs>1255</Paragraphs>
  <Slides>16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张海山锐线体简</vt:lpstr>
      <vt:lpstr>Agency FB</vt:lpstr>
      <vt:lpstr>Calibri</vt:lpstr>
      <vt:lpstr>Times New Roman</vt:lpstr>
      <vt:lpstr>楷体</vt:lpstr>
      <vt:lpstr>造字工房尚黑 G0v1 粗体</vt:lpstr>
      <vt:lpstr>Source Sans Pro ExtraLight</vt:lpstr>
      <vt:lpstr>Agency FB</vt:lpstr>
      <vt:lpstr>Trebuchet MS</vt:lpstr>
      <vt:lpstr>微软雅黑</vt:lpstr>
      <vt:lpstr>Arial Unicode MS</vt:lpstr>
      <vt:lpstr>Calibri Light</vt:lpstr>
      <vt:lpstr>等线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演示文稿我</dc:title>
  <dc:creator>user</dc:creator>
  <cp:keywords>user</cp:keywords>
  <cp:lastModifiedBy>哥，好人</cp:lastModifiedBy>
  <cp:revision>75</cp:revision>
  <dcterms:created xsi:type="dcterms:W3CDTF">2016-06-29T18:35:00Z</dcterms:created>
  <dcterms:modified xsi:type="dcterms:W3CDTF">2020-08-10T07:15:02Z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