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260" r:id="rId2"/>
    <p:sldId id="2274" r:id="rId3"/>
    <p:sldId id="2259" r:id="rId4"/>
    <p:sldId id="2281" r:id="rId5"/>
    <p:sldId id="2296" r:id="rId6"/>
    <p:sldId id="2295" r:id="rId7"/>
    <p:sldId id="2282" r:id="rId8"/>
    <p:sldId id="2283" r:id="rId9"/>
    <p:sldId id="2284" r:id="rId10"/>
    <p:sldId id="2285" r:id="rId11"/>
    <p:sldId id="2293" r:id="rId12"/>
    <p:sldId id="2267" r:id="rId13"/>
    <p:sldId id="2294" r:id="rId14"/>
    <p:sldId id="2292" r:id="rId15"/>
    <p:sldId id="2273" r:id="rId16"/>
  </p:sldIdLst>
  <p:sldSz cx="12192000" cy="6858000"/>
  <p:notesSz cx="6799263" cy="99298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A3"/>
    <a:srgbClr val="75B0C6"/>
    <a:srgbClr val="7A452E"/>
    <a:srgbClr val="FF8181"/>
    <a:srgbClr val="92D050"/>
    <a:srgbClr val="FF4141"/>
    <a:srgbClr val="FFFF00"/>
    <a:srgbClr val="0B6FA4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579" autoAdjust="0"/>
    <p:restoredTop sz="96973"/>
  </p:normalViewPr>
  <p:slideViewPr>
    <p:cSldViewPr snapToGrid="0" snapToObjects="1">
      <p:cViewPr varScale="1">
        <p:scale>
          <a:sx n="103" d="100"/>
          <a:sy n="103" d="100"/>
        </p:scale>
        <p:origin x="90" y="378"/>
      </p:cViewPr>
      <p:guideLst>
        <p:guide orient="horz" pos="2164"/>
        <p:guide pos="3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Documents%20and%20Settings\Administrator\&#26700;&#38754;\&#36149;&#28207;2020&#24180;9&#26376;&#25968;&#25454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Documents%20and%20Settings\Administrator\&#26700;&#38754;\&#36149;&#28207;2020&#24180;9&#26376;&#25968;&#2545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zh-CN"/>
              <a:t>贵港市本级居住（含商住）用地年度量价走势（建面）</a:t>
            </a:r>
          </a:p>
        </c:rich>
      </c:tx>
      <c:layout>
        <c:manualLayout>
          <c:xMode val="edge"/>
          <c:yMode val="edge"/>
          <c:x val="0.21949962962962971"/>
          <c:y val="3.441141975308641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土地!$C$4</c:f>
              <c:strCache>
                <c:ptCount val="1"/>
                <c:pt idx="0">
                  <c:v>供应量（万㎡）</c:v>
                </c:pt>
              </c:strCache>
            </c:strRef>
          </c:tx>
          <c:spPr>
            <a:solidFill>
              <a:srgbClr val="A3937C"/>
            </a:solidFill>
            <a:ln>
              <a:noFill/>
            </a:ln>
            <a:effectLst/>
          </c:spPr>
          <c:invertIfNegative val="0"/>
          <c:cat>
            <c:strRef>
              <c:f>土地!$D$3:$J$3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
（1-9月）</c:v>
                </c:pt>
              </c:strCache>
            </c:strRef>
          </c:cat>
          <c:val>
            <c:numRef>
              <c:f>土地!$D$4:$J$4</c:f>
              <c:numCache>
                <c:formatCode>0.00</c:formatCode>
                <c:ptCount val="7"/>
                <c:pt idx="0">
                  <c:v>254.04</c:v>
                </c:pt>
                <c:pt idx="1">
                  <c:v>105.79</c:v>
                </c:pt>
                <c:pt idx="2">
                  <c:v>157.93</c:v>
                </c:pt>
                <c:pt idx="3">
                  <c:v>150.29</c:v>
                </c:pt>
                <c:pt idx="4">
                  <c:v>526.28</c:v>
                </c:pt>
                <c:pt idx="5">
                  <c:v>496.98</c:v>
                </c:pt>
                <c:pt idx="6" formatCode="0.00_ ">
                  <c:v>274.5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D0-4424-8668-2C955472AEF9}"/>
            </c:ext>
          </c:extLst>
        </c:ser>
        <c:ser>
          <c:idx val="1"/>
          <c:order val="1"/>
          <c:tx>
            <c:strRef>
              <c:f>土地!$C$5</c:f>
              <c:strCache>
                <c:ptCount val="1"/>
                <c:pt idx="0">
                  <c:v>成交量（万㎡）</c:v>
                </c:pt>
              </c:strCache>
            </c:strRef>
          </c:tx>
          <c:spPr>
            <a:solidFill>
              <a:srgbClr val="7E472F"/>
            </a:solidFill>
            <a:ln>
              <a:noFill/>
            </a:ln>
            <a:effectLst/>
          </c:spPr>
          <c:invertIfNegative val="0"/>
          <c:cat>
            <c:strRef>
              <c:f>土地!$D$3:$J$3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
（1-9月）</c:v>
                </c:pt>
              </c:strCache>
            </c:strRef>
          </c:cat>
          <c:val>
            <c:numRef>
              <c:f>土地!$D$5:$J$5</c:f>
              <c:numCache>
                <c:formatCode>0.00</c:formatCode>
                <c:ptCount val="7"/>
                <c:pt idx="0">
                  <c:v>189.56</c:v>
                </c:pt>
                <c:pt idx="1">
                  <c:v>55.7</c:v>
                </c:pt>
                <c:pt idx="2">
                  <c:v>38.590000000000003</c:v>
                </c:pt>
                <c:pt idx="3">
                  <c:v>98.13</c:v>
                </c:pt>
                <c:pt idx="4">
                  <c:v>179.57</c:v>
                </c:pt>
                <c:pt idx="5">
                  <c:v>446.23</c:v>
                </c:pt>
                <c:pt idx="6" formatCode="General">
                  <c:v>163.4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D0-4424-8668-2C955472A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9827584"/>
        <c:axId val="589828144"/>
      </c:barChart>
      <c:lineChart>
        <c:grouping val="standard"/>
        <c:varyColors val="0"/>
        <c:ser>
          <c:idx val="2"/>
          <c:order val="2"/>
          <c:tx>
            <c:strRef>
              <c:f>土地!$C$6</c:f>
              <c:strCache>
                <c:ptCount val="1"/>
                <c:pt idx="0">
                  <c:v>楼面地价（元/㎡）</c:v>
                </c:pt>
              </c:strCache>
            </c:strRef>
          </c:tx>
          <c:spPr>
            <a:ln w="28575" cap="rnd">
              <a:solidFill>
                <a:sysClr val="windowText" lastClr="000000">
                  <a:lumMod val="65000"/>
                  <a:lumOff val="35000"/>
                </a:sysClr>
              </a:solidFill>
              <a:round/>
            </a:ln>
            <a:effectLst/>
          </c:spPr>
          <c:marker>
            <c:symbol val="none"/>
          </c:marker>
          <c:cat>
            <c:strRef>
              <c:f>土地!$D$3:$J$3</c:f>
              <c:strCach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
（1-9月）</c:v>
                </c:pt>
              </c:strCache>
            </c:strRef>
          </c:cat>
          <c:val>
            <c:numRef>
              <c:f>土地!$D$6:$J$6</c:f>
              <c:numCache>
                <c:formatCode>General</c:formatCode>
                <c:ptCount val="7"/>
                <c:pt idx="0">
                  <c:v>864</c:v>
                </c:pt>
                <c:pt idx="1">
                  <c:v>155</c:v>
                </c:pt>
                <c:pt idx="2">
                  <c:v>915</c:v>
                </c:pt>
                <c:pt idx="3">
                  <c:v>657</c:v>
                </c:pt>
                <c:pt idx="4">
                  <c:v>982</c:v>
                </c:pt>
                <c:pt idx="5" formatCode="0">
                  <c:v>1393.5</c:v>
                </c:pt>
                <c:pt idx="6" formatCode="0_ ">
                  <c:v>1190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DD0-4424-8668-2C955472A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9829264"/>
        <c:axId val="589828704"/>
      </c:lineChart>
      <c:catAx>
        <c:axId val="58982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89828144"/>
        <c:crosses val="autoZero"/>
        <c:auto val="1"/>
        <c:lblAlgn val="ctr"/>
        <c:lblOffset val="100"/>
        <c:noMultiLvlLbl val="0"/>
      </c:catAx>
      <c:valAx>
        <c:axId val="58982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89827584"/>
        <c:crosses val="autoZero"/>
        <c:crossBetween val="between"/>
      </c:valAx>
      <c:valAx>
        <c:axId val="5898287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89829264"/>
        <c:crosses val="max"/>
        <c:crossBetween val="between"/>
      </c:valAx>
      <c:catAx>
        <c:axId val="589829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982870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>
          <a:solidFill>
            <a:schemeClr val="tx1"/>
          </a:solidFill>
          <a:latin typeface="楷体" panose="02010609060101010101" pitchFamily="49" charset="-122"/>
          <a:ea typeface="等线" panose="02010600030101010101"/>
        </a:defRPr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/>
              <a:t>贵港市本级</a:t>
            </a:r>
            <a:r>
              <a:rPr lang="en-US"/>
              <a:t>2019</a:t>
            </a:r>
            <a:r>
              <a:rPr lang="zh-CN"/>
              <a:t>年</a:t>
            </a:r>
            <a:r>
              <a:rPr lang="en-US"/>
              <a:t>7</a:t>
            </a:r>
            <a:r>
              <a:rPr lang="zh-CN"/>
              <a:t>月</a:t>
            </a:r>
            <a:r>
              <a:rPr lang="en-US"/>
              <a:t>-2020</a:t>
            </a:r>
            <a:r>
              <a:rPr lang="zh-CN"/>
              <a:t>年</a:t>
            </a:r>
            <a:r>
              <a:rPr lang="en-US"/>
              <a:t>9</a:t>
            </a:r>
            <a:r>
              <a:rPr lang="zh-CN"/>
              <a:t>月商品住宅供销价存市场分析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'[贵港2020年9月数据.xlsx]普通住宅（全市）'!$AG$2</c:f>
              <c:strCache>
                <c:ptCount val="1"/>
                <c:pt idx="0">
                  <c:v>供应量（万㎡）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'[贵港2020年9月数据.xlsx]普通住宅（全市）'!$AH$1:$AV$1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'[贵港2020年9月数据.xlsx]普通住宅（全市）'!$AH$2:$AV$2</c:f>
              <c:numCache>
                <c:formatCode>0.00_ </c:formatCode>
                <c:ptCount val="15"/>
                <c:pt idx="0">
                  <c:v>19.419499999999999</c:v>
                </c:pt>
                <c:pt idx="1">
                  <c:v>22.268999999999998</c:v>
                </c:pt>
                <c:pt idx="2">
                  <c:v>33.868200000000002</c:v>
                </c:pt>
                <c:pt idx="3">
                  <c:v>13.0311</c:v>
                </c:pt>
                <c:pt idx="4" formatCode="0.00_);[Red]\(0.00\)">
                  <c:v>11.913600000000001</c:v>
                </c:pt>
                <c:pt idx="5" formatCode="General">
                  <c:v>24.97</c:v>
                </c:pt>
                <c:pt idx="6">
                  <c:v>17.39</c:v>
                </c:pt>
                <c:pt idx="7">
                  <c:v>0</c:v>
                </c:pt>
                <c:pt idx="8">
                  <c:v>10.91</c:v>
                </c:pt>
                <c:pt idx="9">
                  <c:v>28.312899999999999</c:v>
                </c:pt>
                <c:pt idx="10" formatCode="0.00">
                  <c:v>16.240500000000001</c:v>
                </c:pt>
                <c:pt idx="11" formatCode="0.00">
                  <c:v>24.77</c:v>
                </c:pt>
                <c:pt idx="12" formatCode="0.00">
                  <c:v>14.085143</c:v>
                </c:pt>
                <c:pt idx="13" formatCode="0.00">
                  <c:v>12.2079</c:v>
                </c:pt>
                <c:pt idx="14" formatCode="0.00">
                  <c:v>29.2621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29-4AA7-A5B9-6CC56B800634}"/>
            </c:ext>
          </c:extLst>
        </c:ser>
        <c:ser>
          <c:idx val="1"/>
          <c:order val="1"/>
          <c:tx>
            <c:strRef>
              <c:f>'[贵港2020年9月数据.xlsx]普通住宅（全市）'!$AG$3</c:f>
              <c:strCache>
                <c:ptCount val="1"/>
                <c:pt idx="0">
                  <c:v>成交量（万㎡）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'[贵港2020年9月数据.xlsx]普通住宅（全市）'!$AH$1:$AV$1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'[贵港2020年9月数据.xlsx]普通住宅（全市）'!$AH$3:$AV$3</c:f>
              <c:numCache>
                <c:formatCode>0.00_ </c:formatCode>
                <c:ptCount val="15"/>
                <c:pt idx="0">
                  <c:v>15.6822</c:v>
                </c:pt>
                <c:pt idx="1">
                  <c:v>15.5311</c:v>
                </c:pt>
                <c:pt idx="2">
                  <c:v>15.018599999999999</c:v>
                </c:pt>
                <c:pt idx="3">
                  <c:v>19.299299999999999</c:v>
                </c:pt>
                <c:pt idx="4" formatCode="0.00_);[Red]\(0.00\)">
                  <c:v>11.498100000000001</c:v>
                </c:pt>
                <c:pt idx="5" formatCode="General">
                  <c:v>14.11</c:v>
                </c:pt>
                <c:pt idx="6" formatCode="0.00">
                  <c:v>10.23</c:v>
                </c:pt>
                <c:pt idx="7" formatCode="0.00">
                  <c:v>4.7300000000000004</c:v>
                </c:pt>
                <c:pt idx="8" formatCode="0.00">
                  <c:v>18.648</c:v>
                </c:pt>
                <c:pt idx="9" formatCode="0.00">
                  <c:v>19.588000000000001</c:v>
                </c:pt>
                <c:pt idx="10" formatCode="0.00">
                  <c:v>23.6189</c:v>
                </c:pt>
                <c:pt idx="11" formatCode="0.00">
                  <c:v>20.27</c:v>
                </c:pt>
                <c:pt idx="12" formatCode="0.00">
                  <c:v>21.137588000000001</c:v>
                </c:pt>
                <c:pt idx="13" formatCode="0.00">
                  <c:v>22.560099999999998</c:v>
                </c:pt>
                <c:pt idx="14" formatCode="0.00">
                  <c:v>10.3407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29-4AA7-A5B9-6CC56B800634}"/>
            </c:ext>
          </c:extLst>
        </c:ser>
        <c:ser>
          <c:idx val="2"/>
          <c:order val="2"/>
          <c:tx>
            <c:strRef>
              <c:f>'[贵港2020年9月数据.xlsx]普通住宅（全市）'!$AG$4</c:f>
              <c:strCache>
                <c:ptCount val="1"/>
                <c:pt idx="0">
                  <c:v>存量（万㎡）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'[贵港2020年9月数据.xlsx]普通住宅（全市）'!$AH$1:$AV$1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'[贵港2020年9月数据.xlsx]普通住宅（全市）'!$AH$4:$AV$4</c:f>
              <c:numCache>
                <c:formatCode>0.00</c:formatCode>
                <c:ptCount val="15"/>
                <c:pt idx="0">
                  <c:v>83.931700000000006</c:v>
                </c:pt>
                <c:pt idx="1">
                  <c:v>90.669600000000003</c:v>
                </c:pt>
                <c:pt idx="2">
                  <c:v>109.5192</c:v>
                </c:pt>
                <c:pt idx="3">
                  <c:v>103.251</c:v>
                </c:pt>
                <c:pt idx="4">
                  <c:v>103.6665</c:v>
                </c:pt>
                <c:pt idx="5">
                  <c:v>114.5265</c:v>
                </c:pt>
                <c:pt idx="6">
                  <c:v>121.6865</c:v>
                </c:pt>
                <c:pt idx="7">
                  <c:v>116.95650000000001</c:v>
                </c:pt>
                <c:pt idx="8">
                  <c:v>109.21850000000001</c:v>
                </c:pt>
                <c:pt idx="9">
                  <c:v>117.9434</c:v>
                </c:pt>
                <c:pt idx="10">
                  <c:v>110.565</c:v>
                </c:pt>
                <c:pt idx="11">
                  <c:v>115.065</c:v>
                </c:pt>
                <c:pt idx="12">
                  <c:v>108.01255500000001</c:v>
                </c:pt>
                <c:pt idx="13">
                  <c:v>97.660354999999996</c:v>
                </c:pt>
                <c:pt idx="14">
                  <c:v>116.581755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229-4AA7-A5B9-6CC56B800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77905568"/>
        <c:axId val="577906128"/>
      </c:barChart>
      <c:lineChart>
        <c:grouping val="standard"/>
        <c:varyColors val="0"/>
        <c:ser>
          <c:idx val="3"/>
          <c:order val="3"/>
          <c:tx>
            <c:strRef>
              <c:f>'[贵港2020年9月数据.xlsx]普通住宅（全市）'!$AG$5</c:f>
              <c:strCache>
                <c:ptCount val="1"/>
                <c:pt idx="0">
                  <c:v>成交均价（元/㎡）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900" b="0" i="0" u="none" strike="noStrike" kern="1200" baseline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'[贵港2020年9月数据.xlsx]普通住宅（全市）'!$AH$1:$AV$1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'[贵港2020年9月数据.xlsx]普通住宅（全市）'!$AH$5:$AV$5</c:f>
              <c:numCache>
                <c:formatCode>General</c:formatCode>
                <c:ptCount val="15"/>
                <c:pt idx="0">
                  <c:v>6415</c:v>
                </c:pt>
                <c:pt idx="1">
                  <c:v>6488</c:v>
                </c:pt>
                <c:pt idx="2">
                  <c:v>6388</c:v>
                </c:pt>
                <c:pt idx="3">
                  <c:v>6239</c:v>
                </c:pt>
                <c:pt idx="4">
                  <c:v>6646</c:v>
                </c:pt>
                <c:pt idx="5">
                  <c:v>6242</c:v>
                </c:pt>
                <c:pt idx="6">
                  <c:v>6352</c:v>
                </c:pt>
                <c:pt idx="7">
                  <c:v>6308</c:v>
                </c:pt>
                <c:pt idx="8">
                  <c:v>6236</c:v>
                </c:pt>
                <c:pt idx="9">
                  <c:v>6284</c:v>
                </c:pt>
                <c:pt idx="10">
                  <c:v>6291</c:v>
                </c:pt>
                <c:pt idx="11">
                  <c:v>6348</c:v>
                </c:pt>
                <c:pt idx="12">
                  <c:v>6306</c:v>
                </c:pt>
                <c:pt idx="13">
                  <c:v>6301</c:v>
                </c:pt>
                <c:pt idx="14">
                  <c:v>6285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229-4AA7-A5B9-6CC56B800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6060464"/>
        <c:axId val="556061024"/>
      </c:lineChart>
      <c:catAx>
        <c:axId val="57790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77906128"/>
        <c:crosses val="autoZero"/>
        <c:auto val="1"/>
        <c:lblAlgn val="ctr"/>
        <c:lblOffset val="100"/>
        <c:noMultiLvlLbl val="0"/>
      </c:catAx>
      <c:valAx>
        <c:axId val="57790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77905568"/>
        <c:crosses val="autoZero"/>
        <c:crossBetween val="between"/>
      </c:valAx>
      <c:catAx>
        <c:axId val="556060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56061024"/>
        <c:crosses val="autoZero"/>
        <c:auto val="1"/>
        <c:lblAlgn val="ctr"/>
        <c:lblOffset val="100"/>
        <c:noMultiLvlLbl val="0"/>
      </c:catAx>
      <c:valAx>
        <c:axId val="55606102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56060464"/>
        <c:crosses val="max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 lang="zh-CN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400" b="0" i="0" u="none" strike="noStrike" kern="1200" spc="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/>
              <a:t>港北区</a:t>
            </a:r>
            <a:r>
              <a:rPr lang="en-US"/>
              <a:t>2019</a:t>
            </a:r>
            <a:r>
              <a:rPr lang="zh-CN"/>
              <a:t>年</a:t>
            </a:r>
            <a:r>
              <a:rPr lang="en-US"/>
              <a:t>7</a:t>
            </a:r>
            <a:r>
              <a:rPr lang="zh-CN"/>
              <a:t>月</a:t>
            </a:r>
            <a:r>
              <a:rPr lang="en-US"/>
              <a:t>-2020</a:t>
            </a:r>
            <a:r>
              <a:rPr lang="zh-CN"/>
              <a:t>年</a:t>
            </a:r>
            <a:r>
              <a:rPr lang="en-US"/>
              <a:t>9</a:t>
            </a:r>
            <a:r>
              <a:rPr lang="zh-CN"/>
              <a:t>月商品住宅供销价存市场分析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400" b="0" i="0" u="none" strike="noStrike" kern="1200" spc="0" baseline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'[贵港2020年9月数据.xlsx]普通住宅（港北）'!$AG$2</c:f>
              <c:strCache>
                <c:ptCount val="1"/>
                <c:pt idx="0">
                  <c:v>供应量（万㎡）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'[贵港2020年9月数据.xlsx]普通住宅（港北）'!$AH$1:$AV$1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'[贵港2020年9月数据.xlsx]普通住宅（港北）'!$AH$2:$AV$2</c:f>
              <c:numCache>
                <c:formatCode>0.00_ </c:formatCode>
                <c:ptCount val="15"/>
                <c:pt idx="0">
                  <c:v>13.081799999999999</c:v>
                </c:pt>
                <c:pt idx="1">
                  <c:v>19.297899999999998</c:v>
                </c:pt>
                <c:pt idx="2">
                  <c:v>28.636700000000001</c:v>
                </c:pt>
                <c:pt idx="3">
                  <c:v>13.0311</c:v>
                </c:pt>
                <c:pt idx="4" formatCode="0.00_);[Red]\(0.00\)">
                  <c:v>8.6304999999999996</c:v>
                </c:pt>
                <c:pt idx="5" formatCode="General">
                  <c:v>18.82</c:v>
                </c:pt>
                <c:pt idx="6">
                  <c:v>11.12</c:v>
                </c:pt>
                <c:pt idx="7">
                  <c:v>0</c:v>
                </c:pt>
                <c:pt idx="8">
                  <c:v>8.83</c:v>
                </c:pt>
                <c:pt idx="9">
                  <c:v>22.848700000000001</c:v>
                </c:pt>
                <c:pt idx="10" formatCode="0.00">
                  <c:v>14.7338</c:v>
                </c:pt>
                <c:pt idx="11">
                  <c:v>19.21</c:v>
                </c:pt>
                <c:pt idx="12" formatCode="0.00">
                  <c:v>12.193142999999999</c:v>
                </c:pt>
                <c:pt idx="13">
                  <c:v>9.8376999999999999</c:v>
                </c:pt>
                <c:pt idx="14">
                  <c:v>27.861699999999999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DA-4C1A-8027-19E340D09627}"/>
            </c:ext>
          </c:extLst>
        </c:ser>
        <c:ser>
          <c:idx val="1"/>
          <c:order val="1"/>
          <c:tx>
            <c:strRef>
              <c:f>'[贵港2020年9月数据.xlsx]普通住宅（港北）'!$AG$3</c:f>
              <c:strCache>
                <c:ptCount val="1"/>
                <c:pt idx="0">
                  <c:v>成交量（万㎡）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'[贵港2020年9月数据.xlsx]普通住宅（港北）'!$AH$1:$AV$1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'[贵港2020年9月数据.xlsx]普通住宅（港北）'!$AH$3:$AV$3</c:f>
              <c:numCache>
                <c:formatCode>0.00_ </c:formatCode>
                <c:ptCount val="15"/>
                <c:pt idx="0">
                  <c:v>14.774100000000001</c:v>
                </c:pt>
                <c:pt idx="1">
                  <c:v>13.2988</c:v>
                </c:pt>
                <c:pt idx="2">
                  <c:v>12.4939</c:v>
                </c:pt>
                <c:pt idx="3">
                  <c:v>16.956199999999999</c:v>
                </c:pt>
                <c:pt idx="4" formatCode="0.00_);[Red]\(0.00\)">
                  <c:v>9.4979999999999993</c:v>
                </c:pt>
                <c:pt idx="5" formatCode="General">
                  <c:v>11.22</c:v>
                </c:pt>
                <c:pt idx="6">
                  <c:v>8.3000000000000007</c:v>
                </c:pt>
                <c:pt idx="7">
                  <c:v>4.01</c:v>
                </c:pt>
                <c:pt idx="8">
                  <c:v>16.62</c:v>
                </c:pt>
                <c:pt idx="9">
                  <c:v>15.478300000000001</c:v>
                </c:pt>
                <c:pt idx="10" formatCode="0.00">
                  <c:v>20.7987</c:v>
                </c:pt>
                <c:pt idx="11">
                  <c:v>17.760000000000002</c:v>
                </c:pt>
                <c:pt idx="12" formatCode="0.00">
                  <c:v>19.105888</c:v>
                </c:pt>
                <c:pt idx="13">
                  <c:v>20.298999999999999</c:v>
                </c:pt>
                <c:pt idx="14">
                  <c:v>9.1320999999999994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8DA-4C1A-8027-19E340D09627}"/>
            </c:ext>
          </c:extLst>
        </c:ser>
        <c:ser>
          <c:idx val="2"/>
          <c:order val="2"/>
          <c:tx>
            <c:strRef>
              <c:f>'[贵港2020年9月数据.xlsx]普通住宅（港北）'!$AG$4</c:f>
              <c:strCache>
                <c:ptCount val="1"/>
                <c:pt idx="0">
                  <c:v>存量（万㎡）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'[贵港2020年9月数据.xlsx]普通住宅（港北）'!$AH$1:$AV$1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'[贵港2020年9月数据.xlsx]普通住宅（港北）'!$AH$4:$AV$4</c:f>
              <c:numCache>
                <c:formatCode>0.00</c:formatCode>
                <c:ptCount val="15"/>
                <c:pt idx="0">
                  <c:v>66.438400000000001</c:v>
                </c:pt>
                <c:pt idx="1">
                  <c:v>72.437399999999997</c:v>
                </c:pt>
                <c:pt idx="2">
                  <c:v>88.580200000000005</c:v>
                </c:pt>
                <c:pt idx="3">
                  <c:v>84.655000000000001</c:v>
                </c:pt>
                <c:pt idx="4">
                  <c:v>83.787499999999994</c:v>
                </c:pt>
                <c:pt idx="5">
                  <c:v>91.387500000000003</c:v>
                </c:pt>
                <c:pt idx="6">
                  <c:v>94.207499999999996</c:v>
                </c:pt>
                <c:pt idx="7">
                  <c:v>90.197500000000005</c:v>
                </c:pt>
                <c:pt idx="8">
                  <c:v>82.407499999999999</c:v>
                </c:pt>
                <c:pt idx="9">
                  <c:v>89.777900000000002</c:v>
                </c:pt>
                <c:pt idx="10">
                  <c:v>83.712999999999994</c:v>
                </c:pt>
                <c:pt idx="11">
                  <c:v>85.162999999999997</c:v>
                </c:pt>
                <c:pt idx="12">
                  <c:v>78.250254999999996</c:v>
                </c:pt>
                <c:pt idx="13">
                  <c:v>67.788955000000001</c:v>
                </c:pt>
                <c:pt idx="14">
                  <c:v>86.518555000000006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8DA-4C1A-8027-19E340D09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79792288"/>
        <c:axId val="579792848"/>
      </c:barChart>
      <c:lineChart>
        <c:grouping val="standard"/>
        <c:varyColors val="0"/>
        <c:ser>
          <c:idx val="3"/>
          <c:order val="3"/>
          <c:tx>
            <c:strRef>
              <c:f>'[贵港2020年9月数据.xlsx]普通住宅（港北）'!$AG$5</c:f>
              <c:strCache>
                <c:ptCount val="1"/>
                <c:pt idx="0">
                  <c:v>成交均价（元/㎡）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900" b="0" i="0" u="none" strike="noStrike" kern="1200" baseline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'[贵港2020年9月数据.xlsx]普通住宅（港北）'!$AH$1:$AV$1</c:f>
              <c:strCache>
                <c:ptCount val="15"/>
                <c:pt idx="0">
                  <c:v>2019年7月</c:v>
                </c:pt>
                <c:pt idx="1">
                  <c:v>8月</c:v>
                </c:pt>
                <c:pt idx="2">
                  <c:v>9月</c:v>
                </c:pt>
                <c:pt idx="3">
                  <c:v>10月</c:v>
                </c:pt>
                <c:pt idx="4">
                  <c:v>11月</c:v>
                </c:pt>
                <c:pt idx="5">
                  <c:v>12月</c:v>
                </c:pt>
                <c:pt idx="6">
                  <c:v>2020年1月</c:v>
                </c:pt>
                <c:pt idx="7">
                  <c:v>2月</c:v>
                </c:pt>
                <c:pt idx="8">
                  <c:v>3月</c:v>
                </c:pt>
                <c:pt idx="9">
                  <c:v>4月</c:v>
                </c:pt>
                <c:pt idx="10">
                  <c:v>5月</c:v>
                </c:pt>
                <c:pt idx="11">
                  <c:v>6月</c:v>
                </c:pt>
                <c:pt idx="12">
                  <c:v>7月</c:v>
                </c:pt>
                <c:pt idx="13">
                  <c:v>8月</c:v>
                </c:pt>
                <c:pt idx="14">
                  <c:v>9月</c:v>
                </c:pt>
              </c:strCache>
            </c:strRef>
          </c:cat>
          <c:val>
            <c:numRef>
              <c:f>'[贵港2020年9月数据.xlsx]普通住宅（港北）'!$AH$5:$AV$5</c:f>
              <c:numCache>
                <c:formatCode>General</c:formatCode>
                <c:ptCount val="15"/>
                <c:pt idx="0">
                  <c:v>6514</c:v>
                </c:pt>
                <c:pt idx="1">
                  <c:v>6727</c:v>
                </c:pt>
                <c:pt idx="2">
                  <c:v>6553</c:v>
                </c:pt>
                <c:pt idx="3">
                  <c:v>6427</c:v>
                </c:pt>
                <c:pt idx="4">
                  <c:v>6818</c:v>
                </c:pt>
                <c:pt idx="5">
                  <c:v>6472</c:v>
                </c:pt>
                <c:pt idx="6">
                  <c:v>6615</c:v>
                </c:pt>
                <c:pt idx="7">
                  <c:v>6494</c:v>
                </c:pt>
                <c:pt idx="8">
                  <c:v>6332</c:v>
                </c:pt>
                <c:pt idx="9">
                  <c:v>6378</c:v>
                </c:pt>
                <c:pt idx="10">
                  <c:v>6415</c:v>
                </c:pt>
                <c:pt idx="11">
                  <c:v>6528</c:v>
                </c:pt>
                <c:pt idx="12">
                  <c:v>6493</c:v>
                </c:pt>
                <c:pt idx="13">
                  <c:v>6487</c:v>
                </c:pt>
                <c:pt idx="14">
                  <c:v>6468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8DA-4C1A-8027-19E340D096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9793408"/>
        <c:axId val="579793968"/>
      </c:lineChart>
      <c:catAx>
        <c:axId val="57979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79792848"/>
        <c:crosses val="autoZero"/>
        <c:auto val="1"/>
        <c:lblAlgn val="ctr"/>
        <c:lblOffset val="100"/>
        <c:noMultiLvlLbl val="0"/>
      </c:catAx>
      <c:valAx>
        <c:axId val="57979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79792288"/>
        <c:crosses val="autoZero"/>
        <c:crossBetween val="between"/>
      </c:valAx>
      <c:catAx>
        <c:axId val="579793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9793968"/>
        <c:crosses val="autoZero"/>
        <c:auto val="1"/>
        <c:lblAlgn val="ctr"/>
        <c:lblOffset val="100"/>
        <c:noMultiLvlLbl val="0"/>
      </c:catAx>
      <c:valAx>
        <c:axId val="57979396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579793408"/>
        <c:crosses val="max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lang="zh-CN" sz="9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 lang="zh-CN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8215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8215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2F352178-64B5-6F49-B398-354812CCEC87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5" tIns="46067" rIns="92135" bIns="46067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4"/>
          </a:xfrm>
          <a:prstGeom prst="rect">
            <a:avLst/>
          </a:prstGeom>
        </p:spPr>
        <p:txBody>
          <a:bodyPr vert="horz" lIns="92135" tIns="46067" rIns="92135" bIns="46067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8" cy="498214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8" cy="498214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520E0986-52CC-E947-910C-08A5A7874CA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078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14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349">
              <a:defRPr/>
            </a:pPr>
            <a:fld id="{33C277DC-0858-4FD6-A29A-6B5931A49C7A}" type="slidenum">
              <a:rPr lang="zh-CN" altLang="en-US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pPr defTabSz="921349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45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824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92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912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706397C-E4A4-46F3-878B-3536D13B33AC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3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bk object 17"/>
          <p:cNvSpPr/>
          <p:nvPr userDrawn="1"/>
        </p:nvSpPr>
        <p:spPr>
          <a:xfrm>
            <a:off x="761" y="6249160"/>
            <a:ext cx="12189778" cy="0"/>
          </a:xfrm>
          <a:custGeom>
            <a:avLst/>
            <a:gdLst/>
            <a:ahLst/>
            <a:cxnLst/>
            <a:rect l="l" t="t" r="r" b="b"/>
            <a:pathLst>
              <a:path w="12191365">
                <a:moveTo>
                  <a:pt x="0" y="0"/>
                </a:moveTo>
                <a:lnTo>
                  <a:pt x="12191238" y="0"/>
                </a:lnTo>
              </a:path>
            </a:pathLst>
          </a:custGeom>
          <a:ln w="28956">
            <a:solidFill>
              <a:srgbClr val="CD923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1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8B102-6119-0347-A3C3-077AA4EF0C7E}" type="datetimeFigureOut">
              <a:rPr kumimoji="1" lang="zh-CN" altLang="en-US" smtClean="0"/>
              <a:t>2020/11/10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A02E2-EE6C-5040-9B9F-D82ED03EF23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77655" y="551723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投资管理中心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贵港组</a:t>
            </a:r>
            <a:endParaRPr lang="en-US" altLang="zh-CN" sz="2000" b="1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10510" y="1804383"/>
            <a:ext cx="937078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贵港东鼎园博园酒店及配套商住用地</a:t>
            </a:r>
          </a:p>
          <a:p>
            <a:pPr algn="ctr">
              <a:lnSpc>
                <a:spcPct val="150000"/>
              </a:lnSpc>
            </a:pP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项目简报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88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48615" y="7970899"/>
            <a:ext cx="2518730" cy="297038"/>
          </a:xfrm>
        </p:spPr>
        <p:txBody>
          <a:bodyPr/>
          <a:lstStyle/>
          <a:p>
            <a:pPr>
              <a:defRPr/>
            </a:pPr>
            <a:fld id="{242C096D-C4E4-4D05-B489-4C31A6C024E3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47439" y="803897"/>
            <a:ext cx="11419906" cy="5777877"/>
            <a:chOff x="218620" y="1052736"/>
            <a:chExt cx="8422872" cy="5051502"/>
          </a:xfrm>
        </p:grpSpPr>
        <p:grpSp>
          <p:nvGrpSpPr>
            <p:cNvPr id="36" name="组合 35"/>
            <p:cNvGrpSpPr/>
            <p:nvPr/>
          </p:nvGrpSpPr>
          <p:grpSpPr>
            <a:xfrm>
              <a:off x="415099" y="1052736"/>
              <a:ext cx="8224588" cy="5040560"/>
              <a:chOff x="524019" y="1287780"/>
              <a:chExt cx="8008421" cy="4948263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9299" y="1287780"/>
                <a:ext cx="8003141" cy="494826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43" name="矩形 42"/>
              <p:cNvSpPr/>
              <p:nvPr/>
            </p:nvSpPr>
            <p:spPr>
              <a:xfrm>
                <a:off x="3852048" y="4040893"/>
                <a:ext cx="694931" cy="384570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碧桂园</a:t>
                </a:r>
              </a:p>
              <a:p>
                <a:pPr algn="ctr"/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金科博园府</a:t>
                </a: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5370391" y="3594007"/>
                <a:ext cx="641475" cy="225825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中梁 璟园</a:t>
                </a: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4671964" y="2913638"/>
                <a:ext cx="441999" cy="280541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8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辰光</a:t>
                </a: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624282" y="3910995"/>
                <a:ext cx="375138" cy="376815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万</a:t>
                </a:r>
                <a:r>
                  <a:rPr lang="zh-CN" altLang="en-US" sz="7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港</a:t>
                </a:r>
                <a:endParaRPr lang="en-US" altLang="zh-CN" sz="7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7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悦</a:t>
                </a:r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府</a:t>
                </a: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24019" y="3747870"/>
                <a:ext cx="375138" cy="413659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西</a:t>
                </a:r>
                <a:r>
                  <a:rPr lang="zh-CN" altLang="en-US" sz="7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江</a:t>
                </a:r>
                <a:endParaRPr lang="en-US" altLang="zh-CN" sz="7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7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领</a:t>
                </a:r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寓</a:t>
                </a: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4810858" y="4323903"/>
                <a:ext cx="938404" cy="281131"/>
              </a:xfrm>
              <a:prstGeom prst="rect">
                <a:avLst/>
              </a:prstGeom>
              <a:solidFill>
                <a:srgbClr val="FFC000">
                  <a:alpha val="47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交投荣和观园悦府</a:t>
                </a:r>
              </a:p>
            </p:txBody>
          </p:sp>
        </p:grpSp>
        <p:sp>
          <p:nvSpPr>
            <p:cNvPr id="84" name="矩形 83"/>
            <p:cNvSpPr/>
            <p:nvPr/>
          </p:nvSpPr>
          <p:spPr>
            <a:xfrm>
              <a:off x="4853302" y="3329649"/>
              <a:ext cx="522556" cy="315660"/>
            </a:xfrm>
            <a:prstGeom prst="rect">
              <a:avLst/>
            </a:prstGeom>
            <a:solidFill>
              <a:srgbClr val="FFC0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盛世青云府</a:t>
              </a:r>
            </a:p>
          </p:txBody>
        </p:sp>
        <p:sp>
          <p:nvSpPr>
            <p:cNvPr id="85" name="矩形 84"/>
            <p:cNvSpPr/>
            <p:nvPr/>
          </p:nvSpPr>
          <p:spPr>
            <a:xfrm>
              <a:off x="3109522" y="2442394"/>
              <a:ext cx="1409238" cy="792513"/>
            </a:xfrm>
            <a:prstGeom prst="rect">
              <a:avLst/>
            </a:prstGeom>
            <a:solidFill>
              <a:srgbClr val="0076A3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盛世青云府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88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开盘时间：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28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  <a:p>
              <a:pPr algn="l"/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在售毛坯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售价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5800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21.4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总规划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1176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</a:t>
              </a:r>
            </a:p>
          </p:txBody>
        </p:sp>
        <p:sp>
          <p:nvSpPr>
            <p:cNvPr id="91" name="矩形 90"/>
            <p:cNvSpPr/>
            <p:nvPr/>
          </p:nvSpPr>
          <p:spPr>
            <a:xfrm>
              <a:off x="4630741" y="1924922"/>
              <a:ext cx="1478467" cy="615547"/>
            </a:xfrm>
            <a:prstGeom prst="rect">
              <a:avLst/>
            </a:prstGeom>
            <a:solidFill>
              <a:srgbClr val="007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辰光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49.139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4.0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en-US" altLang="zh-CN" sz="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开盘在售毛坯售价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5800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</p:txBody>
        </p:sp>
        <p:sp>
          <p:nvSpPr>
            <p:cNvPr id="95" name="矩形 94"/>
            <p:cNvSpPr/>
            <p:nvPr/>
          </p:nvSpPr>
          <p:spPr>
            <a:xfrm>
              <a:off x="6223765" y="2355599"/>
              <a:ext cx="2157727" cy="837565"/>
            </a:xfrm>
            <a:prstGeom prst="rect">
              <a:avLst/>
            </a:prstGeom>
            <a:solidFill>
              <a:srgbClr val="0076A3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中梁 璟园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25.196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</a:p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开盘时间：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26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3#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5#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楼开盘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在售毛坯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售价</a:t>
              </a:r>
              <a:r>
                <a:rPr 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6000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总规划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5419024" y="4614625"/>
              <a:ext cx="1478467" cy="615547"/>
            </a:xfrm>
            <a:prstGeom prst="rect">
              <a:avLst/>
            </a:prstGeom>
            <a:solidFill>
              <a:srgbClr val="007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交投荣和观园悦府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143.37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开盘时间：未开盘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37.8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2380735" y="1062681"/>
              <a:ext cx="6260757" cy="362465"/>
            </a:xfrm>
            <a:custGeom>
              <a:avLst/>
              <a:gdLst>
                <a:gd name="connsiteX0" fmla="*/ 0 w 6260757"/>
                <a:gd name="connsiteY0" fmla="*/ 0 h 362465"/>
                <a:gd name="connsiteX1" fmla="*/ 650789 w 6260757"/>
                <a:gd name="connsiteY1" fmla="*/ 362465 h 362465"/>
                <a:gd name="connsiteX2" fmla="*/ 2545492 w 6260757"/>
                <a:gd name="connsiteY2" fmla="*/ 313038 h 362465"/>
                <a:gd name="connsiteX3" fmla="*/ 4728519 w 6260757"/>
                <a:gd name="connsiteY3" fmla="*/ 271849 h 362465"/>
                <a:gd name="connsiteX4" fmla="*/ 6260757 w 6260757"/>
                <a:gd name="connsiteY4" fmla="*/ 222422 h 362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0757" h="362465">
                  <a:moveTo>
                    <a:pt x="0" y="0"/>
                  </a:moveTo>
                  <a:lnTo>
                    <a:pt x="650789" y="362465"/>
                  </a:lnTo>
                  <a:lnTo>
                    <a:pt x="2545492" y="313038"/>
                  </a:lnTo>
                  <a:lnTo>
                    <a:pt x="4728519" y="271849"/>
                  </a:lnTo>
                  <a:lnTo>
                    <a:pt x="6260757" y="222422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任意多边形 108"/>
            <p:cNvSpPr/>
            <p:nvPr/>
          </p:nvSpPr>
          <p:spPr>
            <a:xfrm>
              <a:off x="3855308" y="1054443"/>
              <a:ext cx="741406" cy="5049795"/>
            </a:xfrm>
            <a:custGeom>
              <a:avLst/>
              <a:gdLst>
                <a:gd name="connsiteX0" fmla="*/ 683741 w 741406"/>
                <a:gd name="connsiteY0" fmla="*/ 0 h 5049795"/>
                <a:gd name="connsiteX1" fmla="*/ 675503 w 741406"/>
                <a:gd name="connsiteY1" fmla="*/ 403654 h 5049795"/>
                <a:gd name="connsiteX2" fmla="*/ 724930 w 741406"/>
                <a:gd name="connsiteY2" fmla="*/ 930876 h 5049795"/>
                <a:gd name="connsiteX3" fmla="*/ 741406 w 741406"/>
                <a:gd name="connsiteY3" fmla="*/ 1688757 h 5049795"/>
                <a:gd name="connsiteX4" fmla="*/ 741406 w 741406"/>
                <a:gd name="connsiteY4" fmla="*/ 2273643 h 5049795"/>
                <a:gd name="connsiteX5" fmla="*/ 741406 w 741406"/>
                <a:gd name="connsiteY5" fmla="*/ 3311611 h 5049795"/>
                <a:gd name="connsiteX6" fmla="*/ 724930 w 741406"/>
                <a:gd name="connsiteY6" fmla="*/ 3814119 h 5049795"/>
                <a:gd name="connsiteX7" fmla="*/ 518984 w 741406"/>
                <a:gd name="connsiteY7" fmla="*/ 4399006 h 5049795"/>
                <a:gd name="connsiteX8" fmla="*/ 0 w 741406"/>
                <a:gd name="connsiteY8" fmla="*/ 5049795 h 504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1406" h="5049795">
                  <a:moveTo>
                    <a:pt x="683741" y="0"/>
                  </a:moveTo>
                  <a:lnTo>
                    <a:pt x="675503" y="403654"/>
                  </a:lnTo>
                  <a:lnTo>
                    <a:pt x="724930" y="930876"/>
                  </a:lnTo>
                  <a:lnTo>
                    <a:pt x="741406" y="1688757"/>
                  </a:lnTo>
                  <a:lnTo>
                    <a:pt x="741406" y="2273643"/>
                  </a:lnTo>
                  <a:lnTo>
                    <a:pt x="741406" y="3311611"/>
                  </a:lnTo>
                  <a:lnTo>
                    <a:pt x="724930" y="3814119"/>
                  </a:lnTo>
                  <a:lnTo>
                    <a:pt x="518984" y="4399006"/>
                  </a:lnTo>
                  <a:lnTo>
                    <a:pt x="0" y="5049795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任意多边形 109"/>
            <p:cNvSpPr/>
            <p:nvPr/>
          </p:nvSpPr>
          <p:spPr>
            <a:xfrm>
              <a:off x="4613189" y="3278659"/>
              <a:ext cx="3188043" cy="1210963"/>
            </a:xfrm>
            <a:custGeom>
              <a:avLst/>
              <a:gdLst>
                <a:gd name="connsiteX0" fmla="*/ 0 w 3188043"/>
                <a:gd name="connsiteY0" fmla="*/ 0 h 1210963"/>
                <a:gd name="connsiteX1" fmla="*/ 1647568 w 3188043"/>
                <a:gd name="connsiteY1" fmla="*/ 24714 h 1210963"/>
                <a:gd name="connsiteX2" fmla="*/ 2042984 w 3188043"/>
                <a:gd name="connsiteY2" fmla="*/ 90617 h 1210963"/>
                <a:gd name="connsiteX3" fmla="*/ 3188043 w 3188043"/>
                <a:gd name="connsiteY3" fmla="*/ 1210963 h 121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8043" h="1210963">
                  <a:moveTo>
                    <a:pt x="0" y="0"/>
                  </a:moveTo>
                  <a:lnTo>
                    <a:pt x="1647568" y="24714"/>
                  </a:lnTo>
                  <a:lnTo>
                    <a:pt x="2042984" y="90617"/>
                  </a:lnTo>
                  <a:lnTo>
                    <a:pt x="3188043" y="1210963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5844625" y="3664500"/>
              <a:ext cx="1391671" cy="837565"/>
            </a:xfrm>
            <a:prstGeom prst="rect">
              <a:avLst/>
            </a:prstGeom>
            <a:solidFill>
              <a:srgbClr val="007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万港悦府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19.996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4.0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en-US" altLang="zh-CN" sz="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月在售毛坯售价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5600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5.03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总规划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</a:t>
              </a:r>
            </a:p>
          </p:txBody>
        </p:sp>
        <p:sp>
          <p:nvSpPr>
            <p:cNvPr id="111" name="任意多边形 110"/>
            <p:cNvSpPr/>
            <p:nvPr/>
          </p:nvSpPr>
          <p:spPr>
            <a:xfrm>
              <a:off x="2075935" y="1087395"/>
              <a:ext cx="1861751" cy="4950940"/>
            </a:xfrm>
            <a:custGeom>
              <a:avLst/>
              <a:gdLst>
                <a:gd name="connsiteX0" fmla="*/ 0 w 1861751"/>
                <a:gd name="connsiteY0" fmla="*/ 0 h 4950940"/>
                <a:gd name="connsiteX1" fmla="*/ 172995 w 1861751"/>
                <a:gd name="connsiteY1" fmla="*/ 1252151 h 4950940"/>
                <a:gd name="connsiteX2" fmla="*/ 271849 w 1861751"/>
                <a:gd name="connsiteY2" fmla="*/ 1507524 h 4950940"/>
                <a:gd name="connsiteX3" fmla="*/ 527222 w 1861751"/>
                <a:gd name="connsiteY3" fmla="*/ 1993556 h 4950940"/>
                <a:gd name="connsiteX4" fmla="*/ 947351 w 1861751"/>
                <a:gd name="connsiteY4" fmla="*/ 2660821 h 4950940"/>
                <a:gd name="connsiteX5" fmla="*/ 1054443 w 1861751"/>
                <a:gd name="connsiteY5" fmla="*/ 3220994 h 4950940"/>
                <a:gd name="connsiteX6" fmla="*/ 1079157 w 1861751"/>
                <a:gd name="connsiteY6" fmla="*/ 3715264 h 4950940"/>
                <a:gd name="connsiteX7" fmla="*/ 1136822 w 1861751"/>
                <a:gd name="connsiteY7" fmla="*/ 4069491 h 4950940"/>
                <a:gd name="connsiteX8" fmla="*/ 1375719 w 1861751"/>
                <a:gd name="connsiteY8" fmla="*/ 4522573 h 4950940"/>
                <a:gd name="connsiteX9" fmla="*/ 1861751 w 1861751"/>
                <a:gd name="connsiteY9" fmla="*/ 4950940 h 495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61751" h="4950940">
                  <a:moveTo>
                    <a:pt x="0" y="0"/>
                  </a:moveTo>
                  <a:lnTo>
                    <a:pt x="172995" y="1252151"/>
                  </a:lnTo>
                  <a:lnTo>
                    <a:pt x="271849" y="1507524"/>
                  </a:lnTo>
                  <a:lnTo>
                    <a:pt x="527222" y="1993556"/>
                  </a:lnTo>
                  <a:lnTo>
                    <a:pt x="947351" y="2660821"/>
                  </a:lnTo>
                  <a:lnTo>
                    <a:pt x="1054443" y="3220994"/>
                  </a:lnTo>
                  <a:lnTo>
                    <a:pt x="1079157" y="3715264"/>
                  </a:lnTo>
                  <a:lnTo>
                    <a:pt x="1136822" y="4069491"/>
                  </a:lnTo>
                  <a:lnTo>
                    <a:pt x="1375719" y="4522573"/>
                  </a:lnTo>
                  <a:lnTo>
                    <a:pt x="1861751" y="4950940"/>
                  </a:lnTo>
                </a:path>
              </a:pathLst>
            </a:cu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TextBox 18"/>
            <p:cNvSpPr txBox="1"/>
            <p:nvPr/>
          </p:nvSpPr>
          <p:spPr>
            <a:xfrm>
              <a:off x="3830739" y="1301066"/>
              <a:ext cx="627865" cy="2000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金港大道</a:t>
              </a:r>
            </a:p>
          </p:txBody>
        </p:sp>
        <p:sp>
          <p:nvSpPr>
            <p:cNvPr id="113" name="TextBox 18"/>
            <p:cNvSpPr txBox="1"/>
            <p:nvPr/>
          </p:nvSpPr>
          <p:spPr>
            <a:xfrm>
              <a:off x="5495910" y="3192852"/>
              <a:ext cx="503127" cy="1749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西南大道</a:t>
              </a:r>
            </a:p>
          </p:txBody>
        </p:sp>
        <p:sp>
          <p:nvSpPr>
            <p:cNvPr id="114" name="TextBox 18"/>
            <p:cNvSpPr txBox="1"/>
            <p:nvPr/>
          </p:nvSpPr>
          <p:spPr>
            <a:xfrm rot="20939831">
              <a:off x="2089497" y="1755193"/>
              <a:ext cx="207562" cy="41549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西环路</a:t>
              </a:r>
            </a:p>
          </p:txBody>
        </p:sp>
        <p:sp>
          <p:nvSpPr>
            <p:cNvPr id="115" name="TextBox 18"/>
            <p:cNvSpPr txBox="1"/>
            <p:nvPr/>
          </p:nvSpPr>
          <p:spPr>
            <a:xfrm>
              <a:off x="4496266" y="4174802"/>
              <a:ext cx="198478" cy="5232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迎宾大道</a:t>
              </a:r>
            </a:p>
          </p:txBody>
        </p:sp>
        <p:sp>
          <p:nvSpPr>
            <p:cNvPr id="119" name="矩形 118"/>
            <p:cNvSpPr/>
            <p:nvPr/>
          </p:nvSpPr>
          <p:spPr>
            <a:xfrm>
              <a:off x="218620" y="4281866"/>
              <a:ext cx="1833057" cy="700084"/>
            </a:xfrm>
            <a:prstGeom prst="rect">
              <a:avLst/>
            </a:prstGeom>
            <a:solidFill>
              <a:srgbClr val="0076A3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西江领寓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63.57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开盘时间：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在售毛坯售价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5300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14.5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总规划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1730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</a:t>
              </a:r>
            </a:p>
          </p:txBody>
        </p:sp>
        <p:sp>
          <p:nvSpPr>
            <p:cNvPr id="44" name="矩形 43"/>
            <p:cNvSpPr/>
            <p:nvPr/>
          </p:nvSpPr>
          <p:spPr>
            <a:xfrm>
              <a:off x="3830739" y="3480072"/>
              <a:ext cx="713689" cy="317601"/>
            </a:xfrm>
            <a:prstGeom prst="rect">
              <a:avLst/>
            </a:prstGeom>
            <a:solidFill>
              <a:srgbClr val="FFC000">
                <a:alpha val="47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广汇钰荷园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1782259" y="3056435"/>
              <a:ext cx="1263991" cy="828426"/>
            </a:xfrm>
            <a:prstGeom prst="rect">
              <a:avLst/>
            </a:prstGeom>
            <a:solidFill>
              <a:srgbClr val="0076A3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广汇钰荷园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176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3.5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开盘时间：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  <a:p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住宅在售毛坯售价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5800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58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总规划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3883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</a:t>
              </a:r>
            </a:p>
          </p:txBody>
        </p:sp>
        <p:sp>
          <p:nvSpPr>
            <p:cNvPr id="87" name="矩形 86"/>
            <p:cNvSpPr/>
            <p:nvPr/>
          </p:nvSpPr>
          <p:spPr>
            <a:xfrm>
              <a:off x="3766583" y="4739429"/>
              <a:ext cx="1532933" cy="887963"/>
            </a:xfrm>
            <a:prstGeom prst="rect">
              <a:avLst/>
            </a:prstGeom>
            <a:solidFill>
              <a:srgbClr val="0076A3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碧桂园 金科 博园府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占地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182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亩，容积率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3.0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开盘时间：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26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</a:p>
            <a:p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住宅毛坯售价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6518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endParaRPr lang="en-US" altLang="zh-CN" sz="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叠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拼毛坯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11000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㎡；</a:t>
              </a:r>
              <a:endParaRPr lang="en-US" altLang="zh-CN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销售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套数</a:t>
              </a:r>
              <a:r>
                <a: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39</a:t>
              </a:r>
              <a:r>
                <a:rPr lang="zh-CN" altLang="en-US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套</a:t>
              </a:r>
              <a:endParaRPr lang="zh-CN" altLang="en-US" sz="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总建面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48.7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</a:p>
            <a:p>
              <a:pPr algn="l"/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总规划</a:t>
              </a:r>
              <a:r>
                <a:rPr lang="en-US" altLang="zh-CN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3044</a:t>
              </a:r>
              <a:r>
                <a: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</a:t>
              </a:r>
            </a:p>
          </p:txBody>
        </p:sp>
      </p:grpSp>
      <p:sp>
        <p:nvSpPr>
          <p:cNvPr id="48" name="Freeform 7"/>
          <p:cNvSpPr/>
          <p:nvPr/>
        </p:nvSpPr>
        <p:spPr>
          <a:xfrm>
            <a:off x="621181" y="221884"/>
            <a:ext cx="1290785" cy="354965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89000">
                <a:schemeClr val="accent1">
                  <a:lumMod val="7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二、市场</a:t>
            </a:r>
            <a:r>
              <a:rPr lang="zh-CN" altLang="en-US" sz="1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sp>
        <p:nvSpPr>
          <p:cNvPr id="49" name="Shape 4230"/>
          <p:cNvSpPr/>
          <p:nvPr/>
        </p:nvSpPr>
        <p:spPr>
          <a:xfrm>
            <a:off x="2043176" y="237567"/>
            <a:ext cx="2254348" cy="288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 anchorCtr="0">
            <a:noAutofit/>
          </a:bodyPr>
          <a:lstStyle>
            <a:lvl1pPr algn="r">
              <a:lnSpc>
                <a:spcPct val="150000"/>
              </a:lnSpc>
              <a:spcBef>
                <a:spcPts val="2500"/>
              </a:spcBef>
              <a:defRPr sz="2200">
                <a:solidFill>
                  <a:srgbClr val="53585F"/>
                </a:solidFill>
                <a:latin typeface="Kontrapunkt Bob Light"/>
                <a:ea typeface="Kontrapunkt Bob Light"/>
                <a:cs typeface="Kontrapunkt Bob Light"/>
                <a:sym typeface="Kontrapunkt Bob Light"/>
              </a:defRPr>
            </a:lvl1pPr>
          </a:lstStyle>
          <a:p>
            <a:pPr algn="l"/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周边</a:t>
            </a: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项目在售情况</a:t>
            </a:r>
          </a:p>
        </p:txBody>
      </p:sp>
      <p:cxnSp>
        <p:nvCxnSpPr>
          <p:cNvPr id="50" name="直接连接符 25"/>
          <p:cNvCxnSpPr/>
          <p:nvPr/>
        </p:nvCxnSpPr>
        <p:spPr>
          <a:xfrm flipV="1">
            <a:off x="6915684" y="2422287"/>
            <a:ext cx="13433" cy="37400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25"/>
          <p:cNvCxnSpPr/>
          <p:nvPr/>
        </p:nvCxnSpPr>
        <p:spPr>
          <a:xfrm flipV="1">
            <a:off x="8155784" y="3226361"/>
            <a:ext cx="540078" cy="406819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25"/>
          <p:cNvCxnSpPr>
            <a:stCxn id="53" idx="3"/>
          </p:cNvCxnSpPr>
          <p:nvPr/>
        </p:nvCxnSpPr>
        <p:spPr>
          <a:xfrm flipV="1">
            <a:off x="6845457" y="4056318"/>
            <a:ext cx="1129837" cy="2348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25"/>
          <p:cNvCxnSpPr/>
          <p:nvPr/>
        </p:nvCxnSpPr>
        <p:spPr>
          <a:xfrm>
            <a:off x="7791730" y="4596496"/>
            <a:ext cx="4391" cy="35922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25"/>
          <p:cNvCxnSpPr/>
          <p:nvPr/>
        </p:nvCxnSpPr>
        <p:spPr>
          <a:xfrm>
            <a:off x="5905685" y="4372522"/>
            <a:ext cx="13175" cy="74218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25"/>
          <p:cNvCxnSpPr/>
          <p:nvPr/>
        </p:nvCxnSpPr>
        <p:spPr>
          <a:xfrm>
            <a:off x="881263" y="4122545"/>
            <a:ext cx="0" cy="40026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25"/>
          <p:cNvCxnSpPr/>
          <p:nvPr/>
        </p:nvCxnSpPr>
        <p:spPr>
          <a:xfrm flipH="1" flipV="1">
            <a:off x="4127726" y="3754063"/>
            <a:ext cx="1245452" cy="315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25"/>
          <p:cNvCxnSpPr/>
          <p:nvPr/>
        </p:nvCxnSpPr>
        <p:spPr>
          <a:xfrm flipH="1" flipV="1">
            <a:off x="6078327" y="3183780"/>
            <a:ext cx="639409" cy="29673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424330" y="4042440"/>
            <a:ext cx="318935" cy="16898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4422489" y="4262134"/>
            <a:ext cx="318935" cy="21009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421068" y="4522810"/>
            <a:ext cx="318935" cy="243908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4430169" y="4799624"/>
            <a:ext cx="318935" cy="29340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801073" y="4253275"/>
            <a:ext cx="318935" cy="210097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4448175" y="5200650"/>
            <a:ext cx="390525" cy="523875"/>
          </a:xfrm>
          <a:custGeom>
            <a:avLst/>
            <a:gdLst>
              <a:gd name="connsiteX0" fmla="*/ 0 w 390525"/>
              <a:gd name="connsiteY0" fmla="*/ 104775 h 523875"/>
              <a:gd name="connsiteX1" fmla="*/ 323850 w 390525"/>
              <a:gd name="connsiteY1" fmla="*/ 0 h 523875"/>
              <a:gd name="connsiteX2" fmla="*/ 361950 w 390525"/>
              <a:gd name="connsiteY2" fmla="*/ 47625 h 523875"/>
              <a:gd name="connsiteX3" fmla="*/ 390525 w 390525"/>
              <a:gd name="connsiteY3" fmla="*/ 76200 h 523875"/>
              <a:gd name="connsiteX4" fmla="*/ 371475 w 390525"/>
              <a:gd name="connsiteY4" fmla="*/ 114300 h 523875"/>
              <a:gd name="connsiteX5" fmla="*/ 361950 w 390525"/>
              <a:gd name="connsiteY5" fmla="*/ 190500 h 523875"/>
              <a:gd name="connsiteX6" fmla="*/ 304800 w 390525"/>
              <a:gd name="connsiteY6" fmla="*/ 295275 h 523875"/>
              <a:gd name="connsiteX7" fmla="*/ 304800 w 390525"/>
              <a:gd name="connsiteY7" fmla="*/ 295275 h 523875"/>
              <a:gd name="connsiteX8" fmla="*/ 276225 w 390525"/>
              <a:gd name="connsiteY8" fmla="*/ 466725 h 523875"/>
              <a:gd name="connsiteX9" fmla="*/ 228600 w 390525"/>
              <a:gd name="connsiteY9" fmla="*/ 495300 h 523875"/>
              <a:gd name="connsiteX10" fmla="*/ 200025 w 390525"/>
              <a:gd name="connsiteY10" fmla="*/ 523875 h 523875"/>
              <a:gd name="connsiteX11" fmla="*/ 0 w 390525"/>
              <a:gd name="connsiteY11" fmla="*/ 1047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0525" h="523875">
                <a:moveTo>
                  <a:pt x="0" y="104775"/>
                </a:moveTo>
                <a:lnTo>
                  <a:pt x="323850" y="0"/>
                </a:lnTo>
                <a:lnTo>
                  <a:pt x="361950" y="47625"/>
                </a:lnTo>
                <a:lnTo>
                  <a:pt x="390525" y="76200"/>
                </a:lnTo>
                <a:lnTo>
                  <a:pt x="371475" y="114300"/>
                </a:lnTo>
                <a:lnTo>
                  <a:pt x="361950" y="190500"/>
                </a:lnTo>
                <a:lnTo>
                  <a:pt x="304800" y="295275"/>
                </a:lnTo>
                <a:lnTo>
                  <a:pt x="304800" y="295275"/>
                </a:lnTo>
                <a:lnTo>
                  <a:pt x="276225" y="466725"/>
                </a:lnTo>
                <a:lnTo>
                  <a:pt x="228600" y="495300"/>
                </a:lnTo>
                <a:lnTo>
                  <a:pt x="200025" y="523875"/>
                </a:lnTo>
                <a:lnTo>
                  <a:pt x="0" y="10477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3" name="直接连接符 25"/>
          <p:cNvCxnSpPr>
            <a:stCxn id="15" idx="1"/>
          </p:cNvCxnSpPr>
          <p:nvPr/>
        </p:nvCxnSpPr>
        <p:spPr>
          <a:xfrm flipH="1">
            <a:off x="4181198" y="4126935"/>
            <a:ext cx="243132" cy="5667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3760672" y="4935223"/>
            <a:ext cx="492443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sz="800" b="1" dirty="0" smtClean="0">
                <a:solidFill>
                  <a:schemeClr val="bg1"/>
                </a:solidFill>
                <a:latin typeface="+mj-ea"/>
                <a:ea typeface="+mj-ea"/>
              </a:rPr>
              <a:t>地块四</a:t>
            </a:r>
            <a:endParaRPr lang="zh-CN" altLang="en-US" sz="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79" name="直接连接符 25"/>
          <p:cNvCxnSpPr/>
          <p:nvPr/>
        </p:nvCxnSpPr>
        <p:spPr>
          <a:xfrm flipH="1">
            <a:off x="4228044" y="4403022"/>
            <a:ext cx="243132" cy="5667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25"/>
          <p:cNvCxnSpPr/>
          <p:nvPr/>
        </p:nvCxnSpPr>
        <p:spPr>
          <a:xfrm flipH="1">
            <a:off x="4210048" y="4679109"/>
            <a:ext cx="243132" cy="5667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25"/>
          <p:cNvCxnSpPr/>
          <p:nvPr/>
        </p:nvCxnSpPr>
        <p:spPr>
          <a:xfrm flipH="1">
            <a:off x="4210048" y="4993766"/>
            <a:ext cx="243132" cy="5667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25"/>
          <p:cNvCxnSpPr/>
          <p:nvPr/>
        </p:nvCxnSpPr>
        <p:spPr>
          <a:xfrm>
            <a:off x="5036796" y="4367182"/>
            <a:ext cx="24864" cy="229314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文本框 92"/>
          <p:cNvSpPr txBox="1"/>
          <p:nvPr/>
        </p:nvSpPr>
        <p:spPr>
          <a:xfrm>
            <a:off x="3780751" y="4650779"/>
            <a:ext cx="492443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sz="800" b="1" dirty="0" smtClean="0">
                <a:solidFill>
                  <a:schemeClr val="bg1"/>
                </a:solidFill>
                <a:latin typeface="+mj-ea"/>
                <a:ea typeface="+mj-ea"/>
              </a:rPr>
              <a:t>地块五</a:t>
            </a:r>
            <a:endParaRPr lang="zh-CN" altLang="en-US" sz="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3780093" y="4383260"/>
            <a:ext cx="492443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sz="800" b="1" dirty="0" smtClean="0">
                <a:solidFill>
                  <a:schemeClr val="bg1"/>
                </a:solidFill>
                <a:latin typeface="+mj-ea"/>
                <a:ea typeface="+mj-ea"/>
              </a:rPr>
              <a:t>地块六</a:t>
            </a:r>
            <a:endParaRPr lang="zh-CN" altLang="en-US" sz="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4779167" y="4536135"/>
            <a:ext cx="492443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sz="800" b="1" dirty="0" smtClean="0">
                <a:solidFill>
                  <a:schemeClr val="bg1"/>
                </a:solidFill>
                <a:latin typeface="+mj-ea"/>
                <a:ea typeface="+mj-ea"/>
              </a:rPr>
              <a:t>地块八</a:t>
            </a:r>
            <a:endParaRPr lang="zh-CN" altLang="en-US" sz="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3770135" y="4116220"/>
            <a:ext cx="492443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sz="800" b="1" dirty="0" smtClean="0">
                <a:solidFill>
                  <a:schemeClr val="bg1"/>
                </a:solidFill>
                <a:latin typeface="+mj-ea"/>
                <a:ea typeface="+mj-ea"/>
              </a:rPr>
              <a:t>地块七</a:t>
            </a:r>
            <a:endParaRPr lang="zh-CN" altLang="en-US" sz="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99" name="直接连接符 25"/>
          <p:cNvCxnSpPr/>
          <p:nvPr/>
        </p:nvCxnSpPr>
        <p:spPr>
          <a:xfrm flipH="1">
            <a:off x="4352415" y="5486299"/>
            <a:ext cx="243132" cy="5667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3848074" y="5440638"/>
            <a:ext cx="595035" cy="21544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sz="800" b="1" dirty="0" smtClean="0">
                <a:solidFill>
                  <a:schemeClr val="bg1"/>
                </a:solidFill>
                <a:latin typeface="+mj-ea"/>
                <a:ea typeface="+mj-ea"/>
              </a:rPr>
              <a:t>酒店用地</a:t>
            </a:r>
            <a:endParaRPr lang="zh-CN" altLang="en-US" sz="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4371975" y="4981575"/>
            <a:ext cx="1914525" cy="285750"/>
          </a:xfrm>
          <a:custGeom>
            <a:avLst/>
            <a:gdLst>
              <a:gd name="connsiteX0" fmla="*/ 0 w 1914525"/>
              <a:gd name="connsiteY0" fmla="*/ 285750 h 285750"/>
              <a:gd name="connsiteX1" fmla="*/ 647700 w 1914525"/>
              <a:gd name="connsiteY1" fmla="*/ 66675 h 285750"/>
              <a:gd name="connsiteX2" fmla="*/ 800100 w 1914525"/>
              <a:gd name="connsiteY2" fmla="*/ 19050 h 285750"/>
              <a:gd name="connsiteX3" fmla="*/ 1914525 w 1914525"/>
              <a:gd name="connsiteY3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4525" h="285750">
                <a:moveTo>
                  <a:pt x="0" y="285750"/>
                </a:moveTo>
                <a:lnTo>
                  <a:pt x="647700" y="66675"/>
                </a:lnTo>
                <a:lnTo>
                  <a:pt x="800100" y="19050"/>
                </a:lnTo>
                <a:lnTo>
                  <a:pt x="1914525" y="0"/>
                </a:lnTo>
              </a:path>
            </a:pathLst>
          </a:cu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TextBox 18"/>
          <p:cNvSpPr txBox="1"/>
          <p:nvPr/>
        </p:nvSpPr>
        <p:spPr>
          <a:xfrm>
            <a:off x="5257210" y="4833502"/>
            <a:ext cx="581492" cy="20005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7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园博大道</a:t>
            </a:r>
            <a:endParaRPr lang="zh-CN" altLang="en-US" sz="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91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50087" y="97615"/>
            <a:ext cx="3667667" cy="354965"/>
            <a:chOff x="-68" y="1491"/>
            <a:chExt cx="5268" cy="559"/>
          </a:xfrm>
        </p:grpSpPr>
        <p:sp>
          <p:nvSpPr>
            <p:cNvPr id="4" name="Freeform 7"/>
            <p:cNvSpPr/>
            <p:nvPr/>
          </p:nvSpPr>
          <p:spPr>
            <a:xfrm>
              <a:off x="-68" y="1491"/>
              <a:ext cx="1915" cy="559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</a:t>
              </a:r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投资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测算</a:t>
              </a:r>
            </a:p>
          </p:txBody>
        </p:sp>
        <p:sp>
          <p:nvSpPr>
            <p:cNvPr id="7" name="Shape 4230"/>
            <p:cNvSpPr/>
            <p:nvPr/>
          </p:nvSpPr>
          <p:spPr>
            <a:xfrm>
              <a:off x="1962" y="1491"/>
              <a:ext cx="3238" cy="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配套商住用地价格建议</a:t>
              </a:r>
            </a:p>
          </p:txBody>
        </p:sp>
      </p:grp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167948"/>
              </p:ext>
            </p:extLst>
          </p:nvPr>
        </p:nvGraphicFramePr>
        <p:xfrm>
          <a:off x="350086" y="651034"/>
          <a:ext cx="11537115" cy="5146134"/>
        </p:xfrm>
        <a:graphic>
          <a:graphicData uri="http://schemas.openxmlformats.org/drawingml/2006/table">
            <a:tbl>
              <a:tblPr/>
              <a:tblGrid>
                <a:gridCol w="7305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86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94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32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384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465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538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538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1814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35194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54441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43306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贵港园博园产业配地价格建议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172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位置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地块面积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（亩）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占地面积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（㎡）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容积率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计容面积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（万㎡）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预计开发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时间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预计入市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时间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地块周边</a:t>
                      </a:r>
                      <a:b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</a:b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目前均价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/㎡</a:t>
                      </a:r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）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地块入市均价建议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/㎡</a:t>
                      </a:r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）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备注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41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D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园博大道与西环路交汇处西北角（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D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地块）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103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68485.68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3.0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2020.12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2021.6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5500-6500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5700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，按照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5%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年涨幅，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2022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年入整体市均价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6050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临近迎宾大道、西环路、园博大道、园博园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41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C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园博大道与西环路交汇处西北角（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C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地块）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91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59886.30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3.0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2022.6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2022.12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5500-6500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5700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，按照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5%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年涨幅，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2024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年入整体市均价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6400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临近迎宾大道、西环路、园博大道、园博园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41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B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园博大道与西环路交汇处西北角（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B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地块）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84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56273.61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3.0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16.8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2023.6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2023.12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5500-6500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5700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，按照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5%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年涨幅，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2025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年入整体市均价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6600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临近迎宾大道、西环路、园博大道、园博园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641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A</a:t>
                      </a:r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园博大道与西环路交汇处西北角（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A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地块）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84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56250.95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3.0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16.8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2026.6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2026.12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5500-6500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5700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，按照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5%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年涨幅，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2026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年入整体市均价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6800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临近迎宾大道、西环路、园博大道、园博园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6413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E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园博大道与西环路交汇处西北角（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E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地块）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58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39213.53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3.0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11.6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2027.6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2027.12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5500-6500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5700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，按照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5%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年涨幅，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2027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年入整体市均价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7000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临近迎宾大道、西环路、园博大道、园博园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22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合计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420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u="none" strike="noStrike" dirty="0" smtClean="0">
                          <a:effectLst/>
                          <a:latin typeface="+mj-ea"/>
                          <a:ea typeface="+mj-ea"/>
                        </a:rPr>
                        <a:t>280110.07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 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1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84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整体，高层当期综合入市均价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5650</a:t>
                      </a:r>
                      <a:r>
                        <a:rPr lang="zh-CN" altLang="en-US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/</a:t>
                      </a:r>
                      <a:r>
                        <a:rPr lang="zh-CN" altLang="en-US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㎡，洋房当期均价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7500</a:t>
                      </a:r>
                      <a:r>
                        <a:rPr lang="zh-CN" altLang="en-US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/</a:t>
                      </a:r>
                      <a:r>
                        <a:rPr lang="zh-CN" altLang="en-US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㎡整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盘年涨幅</a:t>
                      </a:r>
                      <a:r>
                        <a:rPr lang="en-US" altLang="zh-CN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%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临近迎宾大道、西环路、园博大道、园博园</a:t>
                      </a: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97541">
                <a:tc gridSpan="11"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地块共计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约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420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亩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，计容面积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约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84.1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万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㎡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，地块周边</a:t>
                      </a:r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目前配套、路网尚未完善，未来发展成型预计需要一定时间</a:t>
                      </a:r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，建议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</a:t>
                      </a:r>
                      <a:r>
                        <a:rPr lang="zh-CN" altLang="en-US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个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地块高层整体综合入市均价</a:t>
                      </a: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6500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/㎡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；商业</a:t>
                      </a:r>
                      <a:r>
                        <a:rPr lang="en-US" altLang="zh-CN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13000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/㎡</a:t>
                      </a:r>
                      <a:r>
                        <a:rPr lang="zh-CN" altLang="en-US" sz="1000" b="1" i="0" u="none" strike="noStrike" dirty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。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2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15798" y="302578"/>
            <a:ext cx="3715706" cy="354965"/>
            <a:chOff x="-137" y="1491"/>
            <a:chExt cx="5337" cy="559"/>
          </a:xfrm>
        </p:grpSpPr>
        <p:sp>
          <p:nvSpPr>
            <p:cNvPr id="5" name="Freeform 7"/>
            <p:cNvSpPr/>
            <p:nvPr/>
          </p:nvSpPr>
          <p:spPr>
            <a:xfrm>
              <a:off x="-137" y="1491"/>
              <a:ext cx="1984" cy="559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三、投资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测算</a:t>
              </a:r>
            </a:p>
          </p:txBody>
        </p:sp>
        <p:sp>
          <p:nvSpPr>
            <p:cNvPr id="7" name="Shape 4230"/>
            <p:cNvSpPr/>
            <p:nvPr/>
          </p:nvSpPr>
          <p:spPr>
            <a:xfrm>
              <a:off x="1962" y="1491"/>
              <a:ext cx="3238" cy="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配套商住用地静态测算</a:t>
              </a:r>
            </a:p>
          </p:txBody>
        </p:sp>
      </p:grp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760791"/>
              </p:ext>
            </p:extLst>
          </p:nvPr>
        </p:nvGraphicFramePr>
        <p:xfrm>
          <a:off x="315796" y="744970"/>
          <a:ext cx="11395912" cy="5665068"/>
        </p:xfrm>
        <a:graphic>
          <a:graphicData uri="http://schemas.openxmlformats.org/drawingml/2006/table">
            <a:tbl>
              <a:tblPr/>
              <a:tblGrid>
                <a:gridCol w="1094898"/>
                <a:gridCol w="1094898"/>
                <a:gridCol w="865681"/>
                <a:gridCol w="554182"/>
                <a:gridCol w="665018"/>
                <a:gridCol w="618836"/>
                <a:gridCol w="665018"/>
                <a:gridCol w="2253673"/>
                <a:gridCol w="3583708"/>
              </a:tblGrid>
              <a:tr h="313250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城西片区园博园酒店配置商住用地</a:t>
                      </a:r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420</a:t>
                      </a: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亩项目地块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7812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 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5082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销售收入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物业形态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总面积（㎡）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产权车位（个）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销售单价</a:t>
                      </a:r>
                      <a:b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</a:t>
                      </a:r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人防</a:t>
                      </a:r>
                      <a:r>
                        <a:rPr lang="zh-CN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车位</a:t>
                      </a:r>
                      <a:endParaRPr lang="en-US" altLang="zh-CN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销售均价</a:t>
                      </a:r>
                      <a:b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</a:t>
                      </a:r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销售收入（万元）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住宅</a:t>
                      </a:r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高层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802780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521807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住宅整体综合入市均价按毛坯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6500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出售（按地块开发时间设置涨幅初算）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6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沿街商业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16547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21510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商业按毛坯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13000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出售，按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2%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商业占比计算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2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幼儿园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27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车位</a:t>
                      </a:r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产权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264704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960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51020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车位按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去化计算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69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总建合计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1092031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货值合计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594338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549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 出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4609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项目支出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计算基数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单价（万元）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费用（万元）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0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交易对价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840330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126049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预计获取土地单价约为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契税、印花税、交易服务费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126049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</a:t>
                      </a:r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802780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0.2650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212745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毛坯单方按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2650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计算（按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档成本计算）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沿街商业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0.3113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毛坯单方按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3113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计算（按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档成本计算）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幼儿园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0.2618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毛坯单方按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2618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计算（按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档成本计算）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地下室（产权）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231091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0.2775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产权车位按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2775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计算（按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档成本计算）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地下室（人防）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33613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0.3430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11529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人防车位按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3430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计算（按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档成本计算）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管理费用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594338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17830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管理费用按销售额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3%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营销费用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594338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23774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营销费用按销售额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4%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2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财务费用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49865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自有资金出资按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地块全款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+ABCE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地块的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20%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保证金计算，年化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15%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，按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年期计算，共计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49865</a:t>
                      </a:r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万元，占总货值的</a:t>
                      </a:r>
                      <a:r>
                        <a:rPr lang="en-US" altLang="zh-CN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6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税费合计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594338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9.78%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58146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6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支出合计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533077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122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利 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7198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经济利润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净利润额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61261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除去所得税后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719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净利润率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10.31%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1719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自有资金投入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49865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9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自有资金回报率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122.85%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16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6262" y="4347848"/>
            <a:ext cx="10631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分期开发建议：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由于地块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420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亩区位为贵港市园博园核心，建议公司采用独立分期分区段滚动开发的模式获取项目地块，提高溢价。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首期，获取开发地块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D103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亩，该项目地块周边配套设施完善、路网健全，属于热销快速去化的区域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。通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过首开项目的现金流滚动开发后面的地块，与园博园酒店基本同步。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二期，建议在首期销售至70%时，即约1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年后开发地块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C90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三期，建议在二期销售至70%时，开发地块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B84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亩，即约2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.5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年后开发地块五。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剩余地块，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因该地块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位置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目前交通路网、配套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尚不完善，建议每年从南向北开发一期，以获取更大的溢价空间。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：，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本项目静态测算总体资金回正时间在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四季度。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0052490"/>
              </p:ext>
            </p:extLst>
          </p:nvPr>
        </p:nvGraphicFramePr>
        <p:xfrm>
          <a:off x="846262" y="745157"/>
          <a:ext cx="10782319" cy="3503573"/>
        </p:xfrm>
        <a:graphic>
          <a:graphicData uri="http://schemas.openxmlformats.org/drawingml/2006/table">
            <a:tbl>
              <a:tblPr/>
              <a:tblGrid>
                <a:gridCol w="8380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4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60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48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66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66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60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546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1546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99668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2486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996687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79112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地块名称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用地面积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容积率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计容面积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土地单价</a:t>
                      </a:r>
                      <a:b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</a:t>
                      </a:r>
                      <a:r>
                        <a:rPr lang="en-US" altLang="zh-CN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亩）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总价</a:t>
                      </a:r>
                      <a:endParaRPr lang="en-US" altLang="zh-CN" sz="950" b="1" i="0" u="none" strike="noStrike" dirty="0" smtClean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95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zh-CN" altLang="en-US" sz="95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楼面价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保证金</a:t>
                      </a:r>
                    </a:p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资金峰值</a:t>
                      </a:r>
                    </a:p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开发时间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开发节奏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07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酒店用地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132667.33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199.00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1.02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135320.68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19900.00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1470.58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3980.00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19900.00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2020.12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首开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2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D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68485.68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102.73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205457.03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30818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6164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30818.40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2020.12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首开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C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59886.30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89.83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179658.90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26949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5390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5389.74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2022.06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二期开发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2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B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56273.61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84.41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168820.84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25323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5065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5064.60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2023.06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三期开发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4001374"/>
                  </a:ext>
                </a:extLst>
              </a:tr>
              <a:tr h="452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A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56250.95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84.38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168752.84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25313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5063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5062.56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2026.06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四期开发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8661893"/>
                  </a:ext>
                </a:extLst>
              </a:tr>
              <a:tr h="452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E</a:t>
                      </a:r>
                      <a:r>
                        <a:rPr lang="zh-CN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39213.53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58.82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117640.59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17646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3529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3529.20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2027.06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五期开发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764432" y="267852"/>
            <a:ext cx="3514834" cy="344805"/>
            <a:chOff x="152" y="1491"/>
            <a:chExt cx="5048" cy="559"/>
          </a:xfrm>
        </p:grpSpPr>
        <p:sp>
          <p:nvSpPr>
            <p:cNvPr id="7" name="Freeform 7"/>
            <p:cNvSpPr/>
            <p:nvPr/>
          </p:nvSpPr>
          <p:spPr>
            <a:xfrm>
              <a:off x="152" y="1491"/>
              <a:ext cx="1695" cy="559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四、项目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建议</a:t>
              </a:r>
            </a:p>
          </p:txBody>
        </p:sp>
        <p:sp>
          <p:nvSpPr>
            <p:cNvPr id="8" name="Shape 4230"/>
            <p:cNvSpPr/>
            <p:nvPr/>
          </p:nvSpPr>
          <p:spPr>
            <a:xfrm>
              <a:off x="1962" y="1491"/>
              <a:ext cx="3238" cy="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项目开发建议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9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3296" y="742763"/>
            <a:ext cx="10847504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20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项目指标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：</a:t>
            </a:r>
            <a:endParaRPr lang="en-US" altLang="zh-CN" sz="14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200000"/>
              </a:lnSpc>
              <a:buClrTx/>
              <a:buSzTx/>
            </a:pP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取总规模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约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420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亩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的商住用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地（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ABCDE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地块），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容积率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，计容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面积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84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  <a:buClrTx/>
              <a:buSzTx/>
            </a:pP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项目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地价及资金需求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：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商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住用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地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420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亩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，以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30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0万元/亩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计（合计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126049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万元）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，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折合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楼面地价</a:t>
            </a:r>
            <a:r>
              <a:rPr lang="en-US" altLang="zh-CN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1500</a:t>
            </a:r>
            <a:r>
              <a:rPr lang="zh-CN" altLang="en-US" sz="1400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元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/㎡；</a:t>
            </a:r>
            <a:endParaRPr lang="en-US" altLang="zh-CN" sz="1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合作条件</a:t>
            </a: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：</a:t>
            </a:r>
            <a:endParaRPr lang="en-US" altLang="zh-CN" sz="14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400" b="1" kern="1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初</a:t>
            </a:r>
            <a:r>
              <a:rPr lang="zh-CN" altLang="en-US" sz="14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判意见：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项目位于贵港市港北区核心区域，通过与市政府签订招商</a:t>
            </a:r>
            <a:r>
              <a:rPr lang="zh-CN" altLang="en-US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协议、投资协议，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以产业勾地方式配套获取商住用地。</a:t>
            </a:r>
            <a:endParaRPr lang="en-US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根据初步测算，在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我司自有资金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投入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49865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地块全款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+ABCE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地块的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保证金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计算），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按开发节奏，住宅入市销售均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6500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㎡、底商入市销售均价为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㎡，产权车位均价为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个，车位去化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，其他物业均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去化的界面下，我司拟底价摘牌，获取土地总价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en-US" altLang="zh-CN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126049</a:t>
            </a:r>
            <a:r>
              <a:rPr lang="zh-CN" altLang="en-US" sz="1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，配套商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住用地折合楼面价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1500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元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㎡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司最终可获取整体项目计划利润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61261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项目静态测算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利润率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10.31%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投资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建议：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积极与市政府相关部门深入沟通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——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酒店用地及住宅用地以基准价定向出让，并争取土地出让金分批次支付、土地溢价扶持等优惠政策，力争今年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12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月前获取土地，为公司</a:t>
            </a:r>
            <a:r>
              <a:rPr lang="zh-CN" altLang="en-US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实现近</a:t>
            </a:r>
            <a:r>
              <a:rPr lang="en-US" altLang="zh-CN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420</a:t>
            </a:r>
            <a:r>
              <a:rPr lang="zh-CN" altLang="en-US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亩优质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商住土地储备及贡献近百亿货值</a:t>
            </a:r>
            <a:r>
              <a:rPr lang="zh-CN" altLang="en-US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。强烈</a:t>
            </a:r>
            <a:r>
              <a:rPr lang="zh-CN" altLang="en-US" sz="1400" kern="100" dirty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建议集团获取本项目，为我司在贵港的发展打下坚实的基础</a:t>
            </a:r>
            <a:r>
              <a:rPr lang="zh-CN" altLang="en-US" sz="1400" kern="1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。</a:t>
            </a:r>
            <a:endParaRPr lang="zh-CN" altLang="en-US" sz="1400" kern="100" dirty="0"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6278" y="198742"/>
            <a:ext cx="3482805" cy="344805"/>
            <a:chOff x="198" y="1491"/>
            <a:chExt cx="5002" cy="559"/>
          </a:xfrm>
        </p:grpSpPr>
        <p:sp>
          <p:nvSpPr>
            <p:cNvPr id="7" name="Freeform 7"/>
            <p:cNvSpPr/>
            <p:nvPr/>
          </p:nvSpPr>
          <p:spPr>
            <a:xfrm>
              <a:off x="198" y="1491"/>
              <a:ext cx="1649" cy="559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四、项目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建议</a:t>
              </a:r>
            </a:p>
          </p:txBody>
        </p:sp>
        <p:sp>
          <p:nvSpPr>
            <p:cNvPr id="8" name="Shape 4230"/>
            <p:cNvSpPr/>
            <p:nvPr/>
          </p:nvSpPr>
          <p:spPr>
            <a:xfrm>
              <a:off x="1962" y="1491"/>
              <a:ext cx="3238" cy="4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项目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整体</a:t>
              </a:r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建议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36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901054" y="2485854"/>
            <a:ext cx="4818072" cy="1231102"/>
          </a:xfrm>
          <a:prstGeom prst="rect">
            <a:avLst/>
          </a:prstGeom>
          <a:solidFill>
            <a:srgbClr val="7A452E"/>
          </a:solidFill>
          <a:ln w="9525">
            <a:noFill/>
            <a:miter lim="800000"/>
          </a:ln>
        </p:spPr>
        <p:txBody>
          <a:bodyPr wrap="square" lIns="121918" tIns="60958" rIns="121918" bIns="60958" anchor="ctr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 谢</a:t>
            </a:r>
          </a:p>
        </p:txBody>
      </p:sp>
    </p:spTree>
    <p:extLst>
      <p:ext uri="{BB962C8B-B14F-4D97-AF65-F5344CB8AC3E}">
        <p14:creationId xmlns:p14="http://schemas.microsoft.com/office/powerpoint/2010/main" val="34592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6" y="-8255"/>
            <a:ext cx="5565169" cy="6889299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334312" y="5207177"/>
            <a:ext cx="1122332" cy="5302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五星级酒店建设用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地，已调整为商业用地。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任意多边形 2"/>
          <p:cNvSpPr/>
          <p:nvPr/>
        </p:nvSpPr>
        <p:spPr>
          <a:xfrm>
            <a:off x="936492" y="1255621"/>
            <a:ext cx="818999" cy="444888"/>
          </a:xfrm>
          <a:custGeom>
            <a:avLst/>
            <a:gdLst>
              <a:gd name="connsiteX0" fmla="*/ 123568 w 667265"/>
              <a:gd name="connsiteY0" fmla="*/ 32951 h 362465"/>
              <a:gd name="connsiteX1" fmla="*/ 24714 w 667265"/>
              <a:gd name="connsiteY1" fmla="*/ 123568 h 362465"/>
              <a:gd name="connsiteX2" fmla="*/ 0 w 667265"/>
              <a:gd name="connsiteY2" fmla="*/ 205946 h 362465"/>
              <a:gd name="connsiteX3" fmla="*/ 16476 w 667265"/>
              <a:gd name="connsiteY3" fmla="*/ 280087 h 362465"/>
              <a:gd name="connsiteX4" fmla="*/ 74141 w 667265"/>
              <a:gd name="connsiteY4" fmla="*/ 362465 h 362465"/>
              <a:gd name="connsiteX5" fmla="*/ 667265 w 667265"/>
              <a:gd name="connsiteY5" fmla="*/ 345989 h 362465"/>
              <a:gd name="connsiteX6" fmla="*/ 667265 w 667265"/>
              <a:gd name="connsiteY6" fmla="*/ 65903 h 362465"/>
              <a:gd name="connsiteX7" fmla="*/ 609600 w 667265"/>
              <a:gd name="connsiteY7" fmla="*/ 24714 h 362465"/>
              <a:gd name="connsiteX8" fmla="*/ 387179 w 667265"/>
              <a:gd name="connsiteY8" fmla="*/ 0 h 362465"/>
              <a:gd name="connsiteX9" fmla="*/ 123568 w 667265"/>
              <a:gd name="connsiteY9" fmla="*/ 32951 h 36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7265" h="362465">
                <a:moveTo>
                  <a:pt x="123568" y="32951"/>
                </a:moveTo>
                <a:lnTo>
                  <a:pt x="24714" y="123568"/>
                </a:lnTo>
                <a:lnTo>
                  <a:pt x="0" y="205946"/>
                </a:lnTo>
                <a:lnTo>
                  <a:pt x="16476" y="280087"/>
                </a:lnTo>
                <a:lnTo>
                  <a:pt x="74141" y="362465"/>
                </a:lnTo>
                <a:lnTo>
                  <a:pt x="667265" y="345989"/>
                </a:lnTo>
                <a:lnTo>
                  <a:pt x="667265" y="65903"/>
                </a:lnTo>
                <a:lnTo>
                  <a:pt x="609600" y="24714"/>
                </a:lnTo>
                <a:lnTo>
                  <a:pt x="387179" y="0"/>
                </a:lnTo>
                <a:lnTo>
                  <a:pt x="123568" y="32951"/>
                </a:lnTo>
                <a:close/>
              </a:path>
            </a:pathLst>
          </a:custGeom>
          <a:solidFill>
            <a:schemeClr val="accent4">
              <a:lumMod val="75000"/>
              <a:alpha val="6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任意多边形 3"/>
          <p:cNvSpPr/>
          <p:nvPr/>
        </p:nvSpPr>
        <p:spPr>
          <a:xfrm>
            <a:off x="1007270" y="1740954"/>
            <a:ext cx="758332" cy="475222"/>
          </a:xfrm>
          <a:custGeom>
            <a:avLst/>
            <a:gdLst>
              <a:gd name="connsiteX0" fmla="*/ 57665 w 617838"/>
              <a:gd name="connsiteY0" fmla="*/ 0 h 387179"/>
              <a:gd name="connsiteX1" fmla="*/ 0 w 617838"/>
              <a:gd name="connsiteY1" fmla="*/ 57665 h 387179"/>
              <a:gd name="connsiteX2" fmla="*/ 65903 w 617838"/>
              <a:gd name="connsiteY2" fmla="*/ 345990 h 387179"/>
              <a:gd name="connsiteX3" fmla="*/ 123568 w 617838"/>
              <a:gd name="connsiteY3" fmla="*/ 387179 h 387179"/>
              <a:gd name="connsiteX4" fmla="*/ 593124 w 617838"/>
              <a:gd name="connsiteY4" fmla="*/ 370703 h 387179"/>
              <a:gd name="connsiteX5" fmla="*/ 617838 w 617838"/>
              <a:gd name="connsiteY5" fmla="*/ 296562 h 387179"/>
              <a:gd name="connsiteX6" fmla="*/ 593124 w 617838"/>
              <a:gd name="connsiteY6" fmla="*/ 0 h 387179"/>
              <a:gd name="connsiteX7" fmla="*/ 57665 w 617838"/>
              <a:gd name="connsiteY7" fmla="*/ 0 h 38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838" h="387179">
                <a:moveTo>
                  <a:pt x="57665" y="0"/>
                </a:moveTo>
                <a:lnTo>
                  <a:pt x="0" y="57665"/>
                </a:lnTo>
                <a:lnTo>
                  <a:pt x="65903" y="345990"/>
                </a:lnTo>
                <a:lnTo>
                  <a:pt x="123568" y="387179"/>
                </a:lnTo>
                <a:lnTo>
                  <a:pt x="593124" y="370703"/>
                </a:lnTo>
                <a:lnTo>
                  <a:pt x="617838" y="296562"/>
                </a:lnTo>
                <a:lnTo>
                  <a:pt x="593124" y="0"/>
                </a:lnTo>
                <a:lnTo>
                  <a:pt x="57665" y="0"/>
                </a:lnTo>
                <a:close/>
              </a:path>
            </a:pathLst>
          </a:custGeom>
          <a:solidFill>
            <a:schemeClr val="accent4">
              <a:lumMod val="75000"/>
              <a:alpha val="6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4" name="任意多边形 6"/>
          <p:cNvSpPr/>
          <p:nvPr/>
        </p:nvSpPr>
        <p:spPr>
          <a:xfrm>
            <a:off x="1886936" y="1730842"/>
            <a:ext cx="505555" cy="475222"/>
          </a:xfrm>
          <a:custGeom>
            <a:avLst/>
            <a:gdLst>
              <a:gd name="connsiteX0" fmla="*/ 16476 w 411892"/>
              <a:gd name="connsiteY0" fmla="*/ 0 h 387179"/>
              <a:gd name="connsiteX1" fmla="*/ 0 w 411892"/>
              <a:gd name="connsiteY1" fmla="*/ 387179 h 387179"/>
              <a:gd name="connsiteX2" fmla="*/ 387178 w 411892"/>
              <a:gd name="connsiteY2" fmla="*/ 387179 h 387179"/>
              <a:gd name="connsiteX3" fmla="*/ 411892 w 411892"/>
              <a:gd name="connsiteY3" fmla="*/ 345990 h 387179"/>
              <a:gd name="connsiteX4" fmla="*/ 387178 w 411892"/>
              <a:gd name="connsiteY4" fmla="*/ 16476 h 387179"/>
              <a:gd name="connsiteX5" fmla="*/ 354227 w 411892"/>
              <a:gd name="connsiteY5" fmla="*/ 8238 h 387179"/>
              <a:gd name="connsiteX6" fmla="*/ 16476 w 411892"/>
              <a:gd name="connsiteY6" fmla="*/ 0 h 38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892" h="387179">
                <a:moveTo>
                  <a:pt x="16476" y="0"/>
                </a:moveTo>
                <a:lnTo>
                  <a:pt x="0" y="387179"/>
                </a:lnTo>
                <a:lnTo>
                  <a:pt x="387178" y="387179"/>
                </a:lnTo>
                <a:lnTo>
                  <a:pt x="411892" y="345990"/>
                </a:lnTo>
                <a:lnTo>
                  <a:pt x="387178" y="16476"/>
                </a:lnTo>
                <a:lnTo>
                  <a:pt x="354227" y="8238"/>
                </a:lnTo>
                <a:lnTo>
                  <a:pt x="16476" y="0"/>
                </a:lnTo>
                <a:close/>
              </a:path>
            </a:pathLst>
          </a:custGeom>
          <a:solidFill>
            <a:schemeClr val="accent4">
              <a:lumMod val="75000"/>
              <a:alpha val="6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5" name="任意多边形 9"/>
          <p:cNvSpPr/>
          <p:nvPr/>
        </p:nvSpPr>
        <p:spPr>
          <a:xfrm>
            <a:off x="1088159" y="2297064"/>
            <a:ext cx="677443" cy="546000"/>
          </a:xfrm>
          <a:custGeom>
            <a:avLst/>
            <a:gdLst>
              <a:gd name="connsiteX0" fmla="*/ 0 w 551935"/>
              <a:gd name="connsiteY0" fmla="*/ 49427 h 444844"/>
              <a:gd name="connsiteX1" fmla="*/ 41189 w 551935"/>
              <a:gd name="connsiteY1" fmla="*/ 0 h 444844"/>
              <a:gd name="connsiteX2" fmla="*/ 518984 w 551935"/>
              <a:gd name="connsiteY2" fmla="*/ 16476 h 444844"/>
              <a:gd name="connsiteX3" fmla="*/ 551935 w 551935"/>
              <a:gd name="connsiteY3" fmla="*/ 41190 h 444844"/>
              <a:gd name="connsiteX4" fmla="*/ 543697 w 551935"/>
              <a:gd name="connsiteY4" fmla="*/ 411892 h 444844"/>
              <a:gd name="connsiteX5" fmla="*/ 543697 w 551935"/>
              <a:gd name="connsiteY5" fmla="*/ 411892 h 444844"/>
              <a:gd name="connsiteX6" fmla="*/ 543697 w 551935"/>
              <a:gd name="connsiteY6" fmla="*/ 411892 h 444844"/>
              <a:gd name="connsiteX7" fmla="*/ 543697 w 551935"/>
              <a:gd name="connsiteY7" fmla="*/ 411892 h 444844"/>
              <a:gd name="connsiteX8" fmla="*/ 510746 w 551935"/>
              <a:gd name="connsiteY8" fmla="*/ 444844 h 444844"/>
              <a:gd name="connsiteX9" fmla="*/ 65902 w 551935"/>
              <a:gd name="connsiteY9" fmla="*/ 444844 h 444844"/>
              <a:gd name="connsiteX10" fmla="*/ 8238 w 551935"/>
              <a:gd name="connsiteY10" fmla="*/ 378941 h 444844"/>
              <a:gd name="connsiteX11" fmla="*/ 0 w 551935"/>
              <a:gd name="connsiteY11" fmla="*/ 49427 h 4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1935" h="444844">
                <a:moveTo>
                  <a:pt x="0" y="49427"/>
                </a:moveTo>
                <a:lnTo>
                  <a:pt x="41189" y="0"/>
                </a:lnTo>
                <a:lnTo>
                  <a:pt x="518984" y="16476"/>
                </a:lnTo>
                <a:lnTo>
                  <a:pt x="551935" y="41190"/>
                </a:lnTo>
                <a:lnTo>
                  <a:pt x="543697" y="411892"/>
                </a:lnTo>
                <a:lnTo>
                  <a:pt x="543697" y="411892"/>
                </a:lnTo>
                <a:lnTo>
                  <a:pt x="543697" y="411892"/>
                </a:lnTo>
                <a:lnTo>
                  <a:pt x="543697" y="411892"/>
                </a:lnTo>
                <a:lnTo>
                  <a:pt x="510746" y="444844"/>
                </a:lnTo>
                <a:lnTo>
                  <a:pt x="65902" y="444844"/>
                </a:lnTo>
                <a:lnTo>
                  <a:pt x="8238" y="378941"/>
                </a:lnTo>
                <a:lnTo>
                  <a:pt x="0" y="49427"/>
                </a:lnTo>
                <a:close/>
              </a:path>
            </a:pathLst>
          </a:custGeom>
          <a:solidFill>
            <a:schemeClr val="accent4">
              <a:lumMod val="75000"/>
              <a:alpha val="6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任意多边形 11"/>
          <p:cNvSpPr/>
          <p:nvPr/>
        </p:nvSpPr>
        <p:spPr>
          <a:xfrm>
            <a:off x="1128603" y="2873397"/>
            <a:ext cx="616777" cy="798776"/>
          </a:xfrm>
          <a:custGeom>
            <a:avLst/>
            <a:gdLst>
              <a:gd name="connsiteX0" fmla="*/ 49427 w 502508"/>
              <a:gd name="connsiteY0" fmla="*/ 0 h 650789"/>
              <a:gd name="connsiteX1" fmla="*/ 0 w 502508"/>
              <a:gd name="connsiteY1" fmla="*/ 65903 h 650789"/>
              <a:gd name="connsiteX2" fmla="*/ 140043 w 502508"/>
              <a:gd name="connsiteY2" fmla="*/ 617838 h 650789"/>
              <a:gd name="connsiteX3" fmla="*/ 172995 w 502508"/>
              <a:gd name="connsiteY3" fmla="*/ 650789 h 650789"/>
              <a:gd name="connsiteX4" fmla="*/ 494270 w 502508"/>
              <a:gd name="connsiteY4" fmla="*/ 510746 h 650789"/>
              <a:gd name="connsiteX5" fmla="*/ 502508 w 502508"/>
              <a:gd name="connsiteY5" fmla="*/ 16476 h 650789"/>
              <a:gd name="connsiteX6" fmla="*/ 49427 w 502508"/>
              <a:gd name="connsiteY6" fmla="*/ 0 h 65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508" h="650789">
                <a:moveTo>
                  <a:pt x="49427" y="0"/>
                </a:moveTo>
                <a:lnTo>
                  <a:pt x="0" y="65903"/>
                </a:lnTo>
                <a:lnTo>
                  <a:pt x="140043" y="617838"/>
                </a:lnTo>
                <a:lnTo>
                  <a:pt x="172995" y="650789"/>
                </a:lnTo>
                <a:lnTo>
                  <a:pt x="494270" y="510746"/>
                </a:lnTo>
                <a:lnTo>
                  <a:pt x="502508" y="16476"/>
                </a:lnTo>
                <a:lnTo>
                  <a:pt x="49427" y="0"/>
                </a:lnTo>
                <a:close/>
              </a:path>
            </a:pathLst>
          </a:custGeom>
          <a:solidFill>
            <a:schemeClr val="accent4">
              <a:lumMod val="75000"/>
              <a:alpha val="6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1176714" y="131315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+mj-lt"/>
              </a:rPr>
              <a:t>A</a:t>
            </a:r>
            <a:endParaRPr kumimoji="1" lang="zh-CN" altLang="en-US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5" name="直接连接符 10"/>
          <p:cNvCxnSpPr>
            <a:stCxn id="54" idx="0"/>
          </p:cNvCxnSpPr>
          <p:nvPr/>
        </p:nvCxnSpPr>
        <p:spPr>
          <a:xfrm flipV="1">
            <a:off x="1350560" y="709243"/>
            <a:ext cx="357144" cy="603908"/>
          </a:xfrm>
          <a:prstGeom prst="line">
            <a:avLst/>
          </a:prstGeom>
          <a:ln w="28575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18"/>
          <p:cNvCxnSpPr/>
          <p:nvPr/>
        </p:nvCxnSpPr>
        <p:spPr>
          <a:xfrm>
            <a:off x="1201420" y="2031365"/>
            <a:ext cx="1101725" cy="1298575"/>
          </a:xfrm>
          <a:prstGeom prst="line">
            <a:avLst/>
          </a:prstGeom>
          <a:ln w="28575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21"/>
          <p:cNvCxnSpPr/>
          <p:nvPr/>
        </p:nvCxnSpPr>
        <p:spPr>
          <a:xfrm>
            <a:off x="1210945" y="2440305"/>
            <a:ext cx="1092200" cy="889635"/>
          </a:xfrm>
          <a:prstGeom prst="line">
            <a:avLst/>
          </a:prstGeom>
          <a:ln w="28575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25"/>
          <p:cNvCxnSpPr/>
          <p:nvPr/>
        </p:nvCxnSpPr>
        <p:spPr>
          <a:xfrm>
            <a:off x="1301750" y="3329940"/>
            <a:ext cx="1001395" cy="0"/>
          </a:xfrm>
          <a:prstGeom prst="line">
            <a:avLst/>
          </a:prstGeom>
          <a:ln w="28575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26"/>
          <p:cNvCxnSpPr>
            <a:endCxn id="64" idx="0"/>
          </p:cNvCxnSpPr>
          <p:nvPr/>
        </p:nvCxnSpPr>
        <p:spPr>
          <a:xfrm>
            <a:off x="1722311" y="709242"/>
            <a:ext cx="398504" cy="1091589"/>
          </a:xfrm>
          <a:prstGeom prst="line">
            <a:avLst/>
          </a:prstGeom>
          <a:ln w="28575">
            <a:solidFill>
              <a:srgbClr val="C0000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1207194" y="178051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+mj-lt"/>
              </a:rPr>
              <a:t>B</a:t>
            </a:r>
            <a:endParaRPr kumimoji="1" lang="zh-CN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247834" y="236289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+mj-lt"/>
              </a:rPr>
              <a:t>C</a:t>
            </a:r>
            <a:endParaRPr kumimoji="1" lang="zh-CN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308794" y="297939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+mj-lt"/>
              </a:rPr>
              <a:t>D</a:t>
            </a:r>
            <a:endParaRPr kumimoji="1" lang="zh-CN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938714" y="180083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+mj-lt"/>
              </a:rPr>
              <a:t>E</a:t>
            </a:r>
            <a:endParaRPr kumimoji="1" lang="zh-CN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571625" y="478790"/>
            <a:ext cx="1118235" cy="3054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84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58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</a:t>
            </a:r>
          </a:p>
        </p:txBody>
      </p:sp>
      <p:sp>
        <p:nvSpPr>
          <p:cNvPr id="49" name="矩形 48"/>
          <p:cNvSpPr/>
          <p:nvPr/>
        </p:nvSpPr>
        <p:spPr>
          <a:xfrm>
            <a:off x="2303145" y="3348990"/>
            <a:ext cx="1043940" cy="10344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84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亩，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r>
              <a:rPr lang="en-US" altLang="zh-CN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103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亩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9" name="直接连接符 25"/>
          <p:cNvCxnSpPr>
            <a:endCxn id="41" idx="0"/>
          </p:cNvCxnSpPr>
          <p:nvPr/>
        </p:nvCxnSpPr>
        <p:spPr>
          <a:xfrm flipH="1">
            <a:off x="887223" y="4509916"/>
            <a:ext cx="450514" cy="697261"/>
          </a:xfrm>
          <a:prstGeom prst="line">
            <a:avLst/>
          </a:prstGeom>
          <a:ln w="28575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752892" y="2834046"/>
            <a:ext cx="6014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配地方案：</a:t>
            </a:r>
            <a:endParaRPr lang="zh-CN" altLang="en-US" sz="16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城西A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(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84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.376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亩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+城西B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（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84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.41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亩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+城西C(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89.829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亩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+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城西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D （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102.728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亩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ea"/>
              </a:rPr>
              <a:t>+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</a:rPr>
              <a:t>城西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ea"/>
              </a:rPr>
              <a:t>E</a:t>
            </a: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ea"/>
              </a:rPr>
              <a:t>（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ea"/>
              </a:rPr>
              <a:t>58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ea"/>
              </a:rPr>
              <a:t>.82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sym typeface="+mn-ea"/>
              </a:rPr>
              <a:t>亩）</a:t>
            </a:r>
            <a:r>
              <a:rPr lang="zh-CN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=约</a:t>
            </a:r>
            <a:r>
              <a:rPr lang="en-US" altLang="zh-CN" sz="1600" b="1" dirty="0" smtClean="0">
                <a:solidFill>
                  <a:srgbClr val="FF0000"/>
                </a:solidFill>
                <a:latin typeface="+mj-ea"/>
                <a:ea typeface="+mj-ea"/>
              </a:rPr>
              <a:t>420.163</a:t>
            </a:r>
            <a:r>
              <a:rPr lang="zh-CN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亩</a:t>
            </a:r>
            <a:endParaRPr lang="zh-CN" altLang="en-US" sz="1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Freeform 7"/>
          <p:cNvSpPr/>
          <p:nvPr/>
        </p:nvSpPr>
        <p:spPr>
          <a:xfrm>
            <a:off x="5689344" y="589931"/>
            <a:ext cx="1335343" cy="354965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89000">
                <a:schemeClr val="accent1">
                  <a:lumMod val="7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（一）配地方案</a:t>
            </a:r>
            <a:endParaRPr lang="zh-CN" altLang="en-US" sz="1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1" name="直接连接符 25"/>
          <p:cNvCxnSpPr/>
          <p:nvPr/>
        </p:nvCxnSpPr>
        <p:spPr>
          <a:xfrm>
            <a:off x="7023957" y="2240988"/>
            <a:ext cx="140453" cy="199317"/>
          </a:xfrm>
          <a:prstGeom prst="line">
            <a:avLst/>
          </a:prstGeom>
          <a:ln w="28575">
            <a:solidFill>
              <a:schemeClr val="bg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8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/>
          <p:cNvSpPr/>
          <p:nvPr/>
        </p:nvSpPr>
        <p:spPr>
          <a:xfrm>
            <a:off x="36763" y="66299"/>
            <a:ext cx="1335343" cy="354965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89000">
                <a:schemeClr val="accent1">
                  <a:lumMod val="7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一、配地方案</a:t>
            </a:r>
            <a:endParaRPr lang="zh-CN" altLang="en-US" sz="12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Shape 4230"/>
          <p:cNvSpPr/>
          <p:nvPr/>
        </p:nvSpPr>
        <p:spPr>
          <a:xfrm>
            <a:off x="1440892" y="85034"/>
            <a:ext cx="2592288" cy="288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 anchorCtr="0">
            <a:noAutofit/>
          </a:bodyPr>
          <a:lstStyle>
            <a:lvl1pPr algn="r">
              <a:lnSpc>
                <a:spcPct val="150000"/>
              </a:lnSpc>
              <a:spcBef>
                <a:spcPts val="2500"/>
              </a:spcBef>
              <a:defRPr sz="2200">
                <a:solidFill>
                  <a:srgbClr val="53585F"/>
                </a:solidFill>
                <a:latin typeface="Kontrapunkt Bob Light"/>
                <a:ea typeface="Kontrapunkt Bob Light"/>
                <a:cs typeface="Kontrapunkt Bob Light"/>
                <a:sym typeface="Kontrapunkt Bob Light"/>
              </a:defRPr>
            </a:lvl1pPr>
          </a:lstStyle>
          <a:p>
            <a:pPr algn="l"/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地块区位分布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aphicFrame>
        <p:nvGraphicFramePr>
          <p:cNvPr id="60" name="表格 5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7565565"/>
              </p:ext>
            </p:extLst>
          </p:nvPr>
        </p:nvGraphicFramePr>
        <p:xfrm>
          <a:off x="36764" y="5134738"/>
          <a:ext cx="12122399" cy="1723261"/>
        </p:xfrm>
        <a:graphic>
          <a:graphicData uri="http://schemas.openxmlformats.org/drawingml/2006/table">
            <a:tbl>
              <a:tblPr/>
              <a:tblGrid>
                <a:gridCol w="5159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3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217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37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7171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2048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209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5650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099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3066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7526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82151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75206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680715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77961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1214876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402069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类别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城市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项目</a:t>
                      </a:r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名称（按开发节奏排序）</a:t>
                      </a:r>
                      <a:endParaRPr lang="zh-CN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用地面积（㎡）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用地面积（亩）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规划用地性质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容积率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计容</a:t>
                      </a:r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面积</a:t>
                      </a:r>
                      <a:endParaRPr lang="en-US" altLang="zh-CN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（㎡</a:t>
                      </a:r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建筑密度</a:t>
                      </a:r>
                      <a:endParaRPr lang="zh-CN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限高</a:t>
                      </a:r>
                      <a:endParaRPr lang="en-US" altLang="zh-CN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</a:t>
                      </a:r>
                      <a:r>
                        <a:rPr lang="en-US" altLang="zh-CN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m</a:t>
                      </a:r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）</a:t>
                      </a:r>
                      <a:endParaRPr lang="zh-CN" altLang="en-US" sz="8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商业占比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起拍价</a:t>
                      </a:r>
                      <a:endParaRPr lang="en-US" altLang="zh-CN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（万元</a:t>
                      </a:r>
                      <a:r>
                        <a:rPr lang="en-US" altLang="zh-CN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亩）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起拍楼板</a:t>
                      </a:r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价</a:t>
                      </a:r>
                      <a:endParaRPr lang="en-US" altLang="zh-CN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</a:t>
                      </a:r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/㎡</a:t>
                      </a:r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起拍土地</a:t>
                      </a:r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款</a:t>
                      </a:r>
                      <a:endParaRPr lang="en-US" altLang="zh-CN" sz="800" b="1" i="0" u="none" strike="noStrike" dirty="0" smtClean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rtl="0" fontAlgn="ctr"/>
                      <a:r>
                        <a:rPr lang="zh-CN" altLang="en-US" sz="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</a:t>
                      </a:r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万元）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保证金</a:t>
                      </a:r>
                    </a:p>
                    <a:p>
                      <a:pPr algn="ctr" rtl="0" fontAlgn="ctr"/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（万元）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备注</a:t>
                      </a: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230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产业勾地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贵港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D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latin typeface="+mj-ea"/>
                        <a:ea typeface="+mj-ea"/>
                      </a:endParaRPr>
                    </a:p>
                  </a:txBody>
                  <a:tcPr marL="3532" marR="3532" marT="3532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68485.68 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102.73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居住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205457.03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25%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60-80</a:t>
                      </a:r>
                      <a:endParaRPr lang="en-US" altLang="zh-CN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≤</a:t>
                      </a:r>
                      <a:r>
                        <a:rPr lang="en-US" altLang="zh-CN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3%</a:t>
                      </a:r>
                      <a:endParaRPr lang="en-US" altLang="zh-CN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30818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6164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800" b="0" i="0" u="none" strike="noStrike" kern="12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32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C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59886.30 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89.83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居住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179658.90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25%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3%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26949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5390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2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B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56273.61 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84.41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居住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168820.84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25%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3%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25323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32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A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56250.95 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84.38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居住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168752.84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25%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3%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25313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5063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800" b="0" i="0" u="none" strike="noStrike" kern="12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32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E</a:t>
                      </a:r>
                      <a:r>
                        <a:rPr lang="zh-CN" altLang="en-US" sz="800" b="0" i="0" u="none" strike="noStrike" dirty="0" smtClean="0">
                          <a:solidFill>
                            <a:srgbClr val="000000"/>
                          </a:solidFill>
                          <a:latin typeface="+mj-ea"/>
                          <a:ea typeface="+mj-ea"/>
                        </a:rPr>
                        <a:t>地块</a:t>
                      </a:r>
                    </a:p>
                  </a:txBody>
                  <a:tcPr marL="3532" marR="3532" marT="3532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39213.53 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58.82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商住</a:t>
                      </a:r>
                      <a:endParaRPr lang="zh-CN" altLang="en-US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117640.59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25%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j-ea"/>
                        </a:rPr>
                        <a:t>/</a:t>
                      </a:r>
                      <a:endParaRPr lang="en-US" altLang="zh-CN" sz="800" b="0" i="0" u="none" strike="noStrike" dirty="0">
                        <a:solidFill>
                          <a:srgbClr val="333333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800" b="0" i="0" u="none" strike="noStrike" kern="1200" dirty="0" smtClean="0">
                          <a:solidFill>
                            <a:srgbClr val="333333"/>
                          </a:solidFill>
                          <a:effectLst/>
                          <a:latin typeface="+mj-ea"/>
                          <a:ea typeface="+mn-ea"/>
                          <a:cs typeface="+mn-cs"/>
                        </a:rPr>
                        <a:t>10%</a:t>
                      </a:r>
                      <a:endParaRPr lang="en-US" altLang="zh-CN" sz="800" b="0" i="0" u="none" strike="noStrike" kern="1200" dirty="0">
                        <a:solidFill>
                          <a:srgbClr val="333333"/>
                        </a:solidFill>
                        <a:effectLst/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1500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17646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3529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800" b="0" i="0" u="none" strike="noStrike" kern="12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504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4960" marR="4960" marT="496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8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ea"/>
                          <a:ea typeface="+mj-ea"/>
                          <a:sym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ea"/>
                        <a:ea typeface="+mj-ea"/>
                        <a:sym typeface="+mn-ea"/>
                      </a:endParaRPr>
                    </a:p>
                  </a:txBody>
                  <a:tcPr marL="4960" marR="4960" marT="496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280110.07 </a:t>
                      </a:r>
                    </a:p>
                  </a:txBody>
                  <a:tcPr marL="0" marR="0" marT="0" marB="0" anchor="ctr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420.16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840330.20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800" dirty="0"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126049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25210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4960" marR="4960" marT="49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5" name="文本框 64"/>
          <p:cNvSpPr txBox="1"/>
          <p:nvPr/>
        </p:nvSpPr>
        <p:spPr>
          <a:xfrm>
            <a:off x="14238" y="487446"/>
            <a:ext cx="12144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 algn="just">
              <a:buFont typeface="Wingdings" panose="05000000000000000000" pitchFamily="2" charset="2"/>
              <a:buChar char="Ø"/>
            </a:pPr>
            <a:r>
              <a:rPr lang="zh-CN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位于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园博大道与西环路交汇处东北面</a:t>
            </a:r>
            <a:r>
              <a:rPr lang="zh-CN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</a:t>
            </a:r>
            <a:r>
              <a:rPr lang="zh-CN" altLang="zh-CN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建设用地面积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lang="zh-CN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en-US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280110.37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，折合</a:t>
            </a:r>
            <a:r>
              <a:rPr lang="zh-CN" altLang="zh-CN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面积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约</a:t>
            </a:r>
            <a:r>
              <a:rPr lang="zh-CN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en-US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420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亩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，容积率</a:t>
            </a:r>
            <a:r>
              <a:rPr lang="en-US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3.0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计容面积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lang="en-US" altLang="zh-CN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84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</a:t>
            </a:r>
            <a:r>
              <a:rPr lang="zh-CN" altLang="en-US" sz="12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㎡</a:t>
            </a:r>
            <a:r>
              <a:rPr lang="zh-CN" altLang="en-US" sz="1200" b="1" spc="13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2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66" name="直接连接符 25"/>
          <p:cNvCxnSpPr/>
          <p:nvPr/>
        </p:nvCxnSpPr>
        <p:spPr>
          <a:xfrm flipH="1" flipV="1">
            <a:off x="2254570" y="3639733"/>
            <a:ext cx="243015" cy="281544"/>
          </a:xfrm>
          <a:prstGeom prst="line">
            <a:avLst/>
          </a:prstGeom>
          <a:ln w="28575">
            <a:solidFill>
              <a:schemeClr val="bg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579665" y="793948"/>
            <a:ext cx="5034001" cy="4350063"/>
            <a:chOff x="563091" y="964531"/>
            <a:chExt cx="5549970" cy="5112568"/>
          </a:xfrm>
        </p:grpSpPr>
        <p:grpSp>
          <p:nvGrpSpPr>
            <p:cNvPr id="68" name="组合 67"/>
            <p:cNvGrpSpPr/>
            <p:nvPr/>
          </p:nvGrpSpPr>
          <p:grpSpPr>
            <a:xfrm>
              <a:off x="563091" y="964531"/>
              <a:ext cx="5549970" cy="5112568"/>
              <a:chOff x="563091" y="964531"/>
              <a:chExt cx="5549970" cy="5112568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563091" y="964531"/>
                <a:ext cx="5549970" cy="5112568"/>
                <a:chOff x="27837" y="1792503"/>
                <a:chExt cx="4659413" cy="3669183"/>
              </a:xfrm>
            </p:grpSpPr>
            <p:pic>
              <p:nvPicPr>
                <p:cNvPr id="94" name="图片 9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3870" y="1792503"/>
                  <a:ext cx="4563380" cy="365755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5" name="矩形 94"/>
                <p:cNvSpPr/>
                <p:nvPr/>
              </p:nvSpPr>
              <p:spPr>
                <a:xfrm>
                  <a:off x="2828552" y="2915744"/>
                  <a:ext cx="462978" cy="316808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96" name="任意多边形 95"/>
                <p:cNvSpPr/>
                <p:nvPr/>
              </p:nvSpPr>
              <p:spPr>
                <a:xfrm>
                  <a:off x="3536953" y="1896969"/>
                  <a:ext cx="462995" cy="263568"/>
                </a:xfrm>
                <a:custGeom>
                  <a:avLst/>
                  <a:gdLst>
                    <a:gd name="connisteX0" fmla="*/ 248920 w 472440"/>
                    <a:gd name="connsiteY0" fmla="*/ 17145 h 300990"/>
                    <a:gd name="connisteX1" fmla="*/ 154940 w 472440"/>
                    <a:gd name="connsiteY1" fmla="*/ 26035 h 300990"/>
                    <a:gd name="connisteX2" fmla="*/ 43180 w 472440"/>
                    <a:gd name="connsiteY2" fmla="*/ 68580 h 300990"/>
                    <a:gd name="connisteX3" fmla="*/ 0 w 472440"/>
                    <a:gd name="connsiteY3" fmla="*/ 94615 h 300990"/>
                    <a:gd name="connisteX4" fmla="*/ 17145 w 472440"/>
                    <a:gd name="connsiteY4" fmla="*/ 274955 h 300990"/>
                    <a:gd name="connisteX5" fmla="*/ 17145 w 472440"/>
                    <a:gd name="connsiteY5" fmla="*/ 300990 h 300990"/>
                    <a:gd name="connisteX6" fmla="*/ 318135 w 472440"/>
                    <a:gd name="connsiteY6" fmla="*/ 292100 h 300990"/>
                    <a:gd name="connisteX7" fmla="*/ 412750 w 472440"/>
                    <a:gd name="connsiteY7" fmla="*/ 274955 h 300990"/>
                    <a:gd name="connisteX8" fmla="*/ 464185 w 472440"/>
                    <a:gd name="connsiteY8" fmla="*/ 223520 h 300990"/>
                    <a:gd name="connisteX9" fmla="*/ 447040 w 472440"/>
                    <a:gd name="connsiteY9" fmla="*/ 94615 h 300990"/>
                    <a:gd name="connisteX10" fmla="*/ 472440 w 472440"/>
                    <a:gd name="connsiteY10" fmla="*/ 26035 h 300990"/>
                    <a:gd name="connisteX11" fmla="*/ 335280 w 472440"/>
                    <a:gd name="connsiteY11" fmla="*/ 0 h 300990"/>
                    <a:gd name="connisteX12" fmla="*/ 248920 w 472440"/>
                    <a:gd name="connsiteY12" fmla="*/ 17145 h 30099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  <a:cxn ang="0">
                      <a:pos x="connisteX8" y="connsiteY8"/>
                    </a:cxn>
                    <a:cxn ang="0">
                      <a:pos x="connisteX9" y="connsiteY9"/>
                    </a:cxn>
                    <a:cxn ang="0">
                      <a:pos x="connisteX10" y="connsiteY10"/>
                    </a:cxn>
                    <a:cxn ang="0">
                      <a:pos x="connisteX11" y="connsiteY11"/>
                    </a:cxn>
                    <a:cxn ang="0">
                      <a:pos x="connisteX12" y="connsiteY12"/>
                    </a:cxn>
                  </a:cxnLst>
                  <a:rect l="l" t="t" r="r" b="b"/>
                  <a:pathLst>
                    <a:path w="472440" h="300990">
                      <a:moveTo>
                        <a:pt x="248920" y="17145"/>
                      </a:moveTo>
                      <a:lnTo>
                        <a:pt x="154940" y="26035"/>
                      </a:lnTo>
                      <a:lnTo>
                        <a:pt x="43180" y="68580"/>
                      </a:lnTo>
                      <a:lnTo>
                        <a:pt x="0" y="94615"/>
                      </a:lnTo>
                      <a:lnTo>
                        <a:pt x="17145" y="274955"/>
                      </a:lnTo>
                      <a:lnTo>
                        <a:pt x="17145" y="300990"/>
                      </a:lnTo>
                      <a:lnTo>
                        <a:pt x="318135" y="292100"/>
                      </a:lnTo>
                      <a:lnTo>
                        <a:pt x="412750" y="274955"/>
                      </a:lnTo>
                      <a:lnTo>
                        <a:pt x="464185" y="223520"/>
                      </a:lnTo>
                      <a:lnTo>
                        <a:pt x="447040" y="94615"/>
                      </a:lnTo>
                      <a:lnTo>
                        <a:pt x="472440" y="26035"/>
                      </a:lnTo>
                      <a:lnTo>
                        <a:pt x="335280" y="0"/>
                      </a:lnTo>
                      <a:lnTo>
                        <a:pt x="248920" y="17145"/>
                      </a:lnTo>
                      <a:close/>
                    </a:path>
                  </a:pathLst>
                </a:cu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97" name="文本框 96"/>
                <p:cNvSpPr txBox="1"/>
                <p:nvPr/>
              </p:nvSpPr>
              <p:spPr>
                <a:xfrm>
                  <a:off x="3313880" y="1921861"/>
                  <a:ext cx="913543" cy="154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香格里拉</a:t>
                  </a:r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3925960" y="2938474"/>
                  <a:ext cx="207230" cy="196222"/>
                </a:xfrm>
                <a:prstGeom prst="rect">
                  <a:avLst/>
                </a:prstGeom>
                <a:solidFill>
                  <a:schemeClr val="accent1">
                    <a:alpha val="4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2928954" y="2729612"/>
                  <a:ext cx="370205" cy="168618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03" name="文本框 102"/>
                <p:cNvSpPr txBox="1"/>
                <p:nvPr/>
              </p:nvSpPr>
              <p:spPr>
                <a:xfrm>
                  <a:off x="2657284" y="2705357"/>
                  <a:ext cx="913543" cy="154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金港明珠</a:t>
                  </a:r>
                </a:p>
              </p:txBody>
            </p:sp>
            <p:sp>
              <p:nvSpPr>
                <p:cNvPr id="104" name="矩形 103"/>
                <p:cNvSpPr/>
                <p:nvPr/>
              </p:nvSpPr>
              <p:spPr>
                <a:xfrm>
                  <a:off x="3383059" y="2739750"/>
                  <a:ext cx="258522" cy="347430"/>
                </a:xfrm>
                <a:prstGeom prst="rect">
                  <a:avLst/>
                </a:prstGeom>
                <a:solidFill>
                  <a:srgbClr val="00B050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05" name="文本框 104"/>
                <p:cNvSpPr txBox="1"/>
                <p:nvPr/>
              </p:nvSpPr>
              <p:spPr>
                <a:xfrm>
                  <a:off x="3053670" y="2750273"/>
                  <a:ext cx="913543" cy="3313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贵港市</a:t>
                  </a: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卫生</a:t>
                  </a:r>
                  <a:endParaRPr lang="en-US" altLang="zh-CN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学校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>
                  <a:off x="3663606" y="2742633"/>
                  <a:ext cx="248848" cy="341664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07" name="文本框 106"/>
                <p:cNvSpPr txBox="1"/>
                <p:nvPr/>
              </p:nvSpPr>
              <p:spPr>
                <a:xfrm>
                  <a:off x="3551086" y="2787605"/>
                  <a:ext cx="489718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盛世</a:t>
                  </a:r>
                </a:p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青云府</a:t>
                  </a:r>
                </a:p>
              </p:txBody>
            </p:sp>
            <p:sp>
              <p:nvSpPr>
                <p:cNvPr id="108" name="文本框 107"/>
                <p:cNvSpPr txBox="1"/>
                <p:nvPr/>
              </p:nvSpPr>
              <p:spPr>
                <a:xfrm>
                  <a:off x="3814379" y="2899441"/>
                  <a:ext cx="451087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中梁</a:t>
                  </a: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璟园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9" name="矩形 108"/>
                <p:cNvSpPr/>
                <p:nvPr/>
              </p:nvSpPr>
              <p:spPr>
                <a:xfrm>
                  <a:off x="2829300" y="3253685"/>
                  <a:ext cx="460779" cy="398557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0" name="文本框 109"/>
                <p:cNvSpPr txBox="1"/>
                <p:nvPr/>
              </p:nvSpPr>
              <p:spPr>
                <a:xfrm>
                  <a:off x="2623410" y="3343837"/>
                  <a:ext cx="913543" cy="2429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碧桂园金科</a:t>
                  </a:r>
                </a:p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博园府</a:t>
                  </a:r>
                </a:p>
              </p:txBody>
            </p:sp>
            <p:sp>
              <p:nvSpPr>
                <p:cNvPr id="111" name="矩形 110"/>
                <p:cNvSpPr/>
                <p:nvPr/>
              </p:nvSpPr>
              <p:spPr>
                <a:xfrm>
                  <a:off x="3967213" y="2339120"/>
                  <a:ext cx="385206" cy="284698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3000595" y="1980119"/>
                  <a:ext cx="299344" cy="261980"/>
                </a:xfrm>
                <a:prstGeom prst="rect">
                  <a:avLst/>
                </a:prstGeom>
                <a:solidFill>
                  <a:srgbClr val="7030A0">
                    <a:alpha val="3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任意多边形 112"/>
                <p:cNvSpPr/>
                <p:nvPr/>
              </p:nvSpPr>
              <p:spPr>
                <a:xfrm>
                  <a:off x="2734962" y="1795849"/>
                  <a:ext cx="601362" cy="3657600"/>
                </a:xfrm>
                <a:custGeom>
                  <a:avLst/>
                  <a:gdLst>
                    <a:gd name="connsiteX0" fmla="*/ 593124 w 601362"/>
                    <a:gd name="connsiteY0" fmla="*/ 0 h 3657600"/>
                    <a:gd name="connsiteX1" fmla="*/ 601362 w 601362"/>
                    <a:gd name="connsiteY1" fmla="*/ 1787610 h 3657600"/>
                    <a:gd name="connsiteX2" fmla="*/ 576649 w 601362"/>
                    <a:gd name="connsiteY2" fmla="*/ 2545492 h 3657600"/>
                    <a:gd name="connsiteX3" fmla="*/ 543697 w 601362"/>
                    <a:gd name="connsiteY3" fmla="*/ 2809102 h 3657600"/>
                    <a:gd name="connsiteX4" fmla="*/ 0 w 601362"/>
                    <a:gd name="connsiteY4" fmla="*/ 3657600 h 3657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362" h="3657600">
                      <a:moveTo>
                        <a:pt x="593124" y="0"/>
                      </a:moveTo>
                      <a:lnTo>
                        <a:pt x="601362" y="1787610"/>
                      </a:lnTo>
                      <a:lnTo>
                        <a:pt x="576649" y="2545492"/>
                      </a:lnTo>
                      <a:lnTo>
                        <a:pt x="543697" y="2809102"/>
                      </a:lnTo>
                      <a:lnTo>
                        <a:pt x="0" y="365760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4" name="任意多边形 113"/>
                <p:cNvSpPr/>
                <p:nvPr/>
              </p:nvSpPr>
              <p:spPr>
                <a:xfrm>
                  <a:off x="1186249" y="1820562"/>
                  <a:ext cx="1482810" cy="3641124"/>
                </a:xfrm>
                <a:custGeom>
                  <a:avLst/>
                  <a:gdLst>
                    <a:gd name="connsiteX0" fmla="*/ 0 w 1482810"/>
                    <a:gd name="connsiteY0" fmla="*/ 0 h 3641124"/>
                    <a:gd name="connsiteX1" fmla="*/ 222421 w 1482810"/>
                    <a:gd name="connsiteY1" fmla="*/ 543697 h 3641124"/>
                    <a:gd name="connsiteX2" fmla="*/ 626075 w 1482810"/>
                    <a:gd name="connsiteY2" fmla="*/ 1235676 h 3641124"/>
                    <a:gd name="connsiteX3" fmla="*/ 766119 w 1482810"/>
                    <a:gd name="connsiteY3" fmla="*/ 1639330 h 3641124"/>
                    <a:gd name="connsiteX4" fmla="*/ 823783 w 1482810"/>
                    <a:gd name="connsiteY4" fmla="*/ 2463114 h 3641124"/>
                    <a:gd name="connsiteX5" fmla="*/ 881448 w 1482810"/>
                    <a:gd name="connsiteY5" fmla="*/ 2940908 h 3641124"/>
                    <a:gd name="connsiteX6" fmla="*/ 1037967 w 1482810"/>
                    <a:gd name="connsiteY6" fmla="*/ 3245708 h 3641124"/>
                    <a:gd name="connsiteX7" fmla="*/ 1482810 w 1482810"/>
                    <a:gd name="connsiteY7" fmla="*/ 3641124 h 3641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2810" h="3641124">
                      <a:moveTo>
                        <a:pt x="0" y="0"/>
                      </a:moveTo>
                      <a:lnTo>
                        <a:pt x="222421" y="543697"/>
                      </a:lnTo>
                      <a:lnTo>
                        <a:pt x="626075" y="1235676"/>
                      </a:lnTo>
                      <a:lnTo>
                        <a:pt x="766119" y="1639330"/>
                      </a:lnTo>
                      <a:lnTo>
                        <a:pt x="823783" y="2463114"/>
                      </a:lnTo>
                      <a:lnTo>
                        <a:pt x="881448" y="2940908"/>
                      </a:lnTo>
                      <a:lnTo>
                        <a:pt x="1037967" y="3245708"/>
                      </a:lnTo>
                      <a:lnTo>
                        <a:pt x="1482810" y="3641124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5" name="任意多边形 114"/>
                <p:cNvSpPr/>
                <p:nvPr/>
              </p:nvSpPr>
              <p:spPr>
                <a:xfrm>
                  <a:off x="2042984" y="4176584"/>
                  <a:ext cx="1260389" cy="238897"/>
                </a:xfrm>
                <a:custGeom>
                  <a:avLst/>
                  <a:gdLst>
                    <a:gd name="connsiteX0" fmla="*/ 0 w 1260389"/>
                    <a:gd name="connsiteY0" fmla="*/ 238897 h 238897"/>
                    <a:gd name="connsiteX1" fmla="*/ 486032 w 1260389"/>
                    <a:gd name="connsiteY1" fmla="*/ 24713 h 238897"/>
                    <a:gd name="connsiteX2" fmla="*/ 617838 w 1260389"/>
                    <a:gd name="connsiteY2" fmla="*/ 0 h 238897"/>
                    <a:gd name="connsiteX3" fmla="*/ 1260389 w 1260389"/>
                    <a:gd name="connsiteY3" fmla="*/ 0 h 2388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0389" h="238897">
                      <a:moveTo>
                        <a:pt x="0" y="238897"/>
                      </a:moveTo>
                      <a:lnTo>
                        <a:pt x="486032" y="24713"/>
                      </a:lnTo>
                      <a:lnTo>
                        <a:pt x="617838" y="0"/>
                      </a:lnTo>
                      <a:lnTo>
                        <a:pt x="1260389" y="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6" name="任意多边形 115"/>
                <p:cNvSpPr/>
                <p:nvPr/>
              </p:nvSpPr>
              <p:spPr>
                <a:xfrm>
                  <a:off x="3336324" y="1894703"/>
                  <a:ext cx="1334530" cy="288324"/>
                </a:xfrm>
                <a:custGeom>
                  <a:avLst/>
                  <a:gdLst>
                    <a:gd name="connsiteX0" fmla="*/ 0 w 1334530"/>
                    <a:gd name="connsiteY0" fmla="*/ 288324 h 288324"/>
                    <a:gd name="connsiteX1" fmla="*/ 494271 w 1334530"/>
                    <a:gd name="connsiteY1" fmla="*/ 271848 h 288324"/>
                    <a:gd name="connsiteX2" fmla="*/ 807308 w 1334530"/>
                    <a:gd name="connsiteY2" fmla="*/ 230659 h 288324"/>
                    <a:gd name="connsiteX3" fmla="*/ 1046206 w 1334530"/>
                    <a:gd name="connsiteY3" fmla="*/ 181232 h 288324"/>
                    <a:gd name="connsiteX4" fmla="*/ 1334530 w 1334530"/>
                    <a:gd name="connsiteY4" fmla="*/ 0 h 288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4530" h="288324">
                      <a:moveTo>
                        <a:pt x="0" y="288324"/>
                      </a:moveTo>
                      <a:lnTo>
                        <a:pt x="494271" y="271848"/>
                      </a:lnTo>
                      <a:lnTo>
                        <a:pt x="807308" y="230659"/>
                      </a:lnTo>
                      <a:lnTo>
                        <a:pt x="1046206" y="181232"/>
                      </a:lnTo>
                      <a:lnTo>
                        <a:pt x="1334530" y="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7" name="任意多边形 116"/>
                <p:cNvSpPr/>
                <p:nvPr/>
              </p:nvSpPr>
              <p:spPr>
                <a:xfrm>
                  <a:off x="3336324" y="2693773"/>
                  <a:ext cx="1342768" cy="8238"/>
                </a:xfrm>
                <a:custGeom>
                  <a:avLst/>
                  <a:gdLst>
                    <a:gd name="connsiteX0" fmla="*/ 0 w 1342768"/>
                    <a:gd name="connsiteY0" fmla="*/ 0 h 8238"/>
                    <a:gd name="connsiteX1" fmla="*/ 889687 w 1342768"/>
                    <a:gd name="connsiteY1" fmla="*/ 8238 h 8238"/>
                    <a:gd name="connsiteX2" fmla="*/ 1342768 w 1342768"/>
                    <a:gd name="connsiteY2" fmla="*/ 0 h 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2768" h="8238">
                      <a:moveTo>
                        <a:pt x="0" y="0"/>
                      </a:moveTo>
                      <a:lnTo>
                        <a:pt x="889687" y="8238"/>
                      </a:lnTo>
                      <a:lnTo>
                        <a:pt x="1342768" y="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8" name="任意多边形 117"/>
                <p:cNvSpPr/>
                <p:nvPr/>
              </p:nvSpPr>
              <p:spPr>
                <a:xfrm>
                  <a:off x="2124865" y="2660822"/>
                  <a:ext cx="1235675" cy="32951"/>
                </a:xfrm>
                <a:custGeom>
                  <a:avLst/>
                  <a:gdLst>
                    <a:gd name="connsiteX0" fmla="*/ 1235675 w 1235675"/>
                    <a:gd name="connsiteY0" fmla="*/ 32951 h 32951"/>
                    <a:gd name="connsiteX1" fmla="*/ 0 w 1235675"/>
                    <a:gd name="connsiteY1" fmla="*/ 0 h 32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35675" h="32951">
                      <a:moveTo>
                        <a:pt x="1235675" y="32951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19" name="任意多边形 118"/>
                <p:cNvSpPr/>
                <p:nvPr/>
              </p:nvSpPr>
              <p:spPr>
                <a:xfrm>
                  <a:off x="2041784" y="1812325"/>
                  <a:ext cx="345989" cy="650790"/>
                </a:xfrm>
                <a:custGeom>
                  <a:avLst/>
                  <a:gdLst>
                    <a:gd name="connsiteX0" fmla="*/ 0 w 345989"/>
                    <a:gd name="connsiteY0" fmla="*/ 0 h 650790"/>
                    <a:gd name="connsiteX1" fmla="*/ 345989 w 345989"/>
                    <a:gd name="connsiteY1" fmla="*/ 650790 h 650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5989" h="650790">
                      <a:moveTo>
                        <a:pt x="0" y="0"/>
                      </a:moveTo>
                      <a:lnTo>
                        <a:pt x="345989" y="650790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20692757">
                  <a:off x="3991424" y="2148522"/>
                  <a:ext cx="352739" cy="190616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21" name="文本框 120"/>
                <p:cNvSpPr txBox="1"/>
                <p:nvPr/>
              </p:nvSpPr>
              <p:spPr>
                <a:xfrm>
                  <a:off x="2928906" y="1957175"/>
                  <a:ext cx="472551" cy="2429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贵港</a:t>
                  </a:r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妇幼医院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2" name="矩形 121"/>
                <p:cNvSpPr/>
                <p:nvPr/>
              </p:nvSpPr>
              <p:spPr>
                <a:xfrm>
                  <a:off x="3356707" y="2195331"/>
                  <a:ext cx="300241" cy="226594"/>
                </a:xfrm>
                <a:prstGeom prst="rect">
                  <a:avLst/>
                </a:prstGeom>
                <a:solidFill>
                  <a:srgbClr val="004F87">
                    <a:alpha val="4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3" name="文本框 122"/>
                <p:cNvSpPr txBox="1"/>
                <p:nvPr/>
              </p:nvSpPr>
              <p:spPr>
                <a:xfrm>
                  <a:off x="3221423" y="2181432"/>
                  <a:ext cx="568549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辰光</a:t>
                  </a:r>
                  <a:endParaRPr lang="en-US" altLang="zh-CN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（世茂）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4" name="文本框 123"/>
                <p:cNvSpPr txBox="1"/>
                <p:nvPr/>
              </p:nvSpPr>
              <p:spPr>
                <a:xfrm>
                  <a:off x="3728760" y="2101028"/>
                  <a:ext cx="913543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鑫炎</a:t>
                  </a:r>
                </a:p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桃花源</a:t>
                  </a:r>
                </a:p>
              </p:txBody>
            </p:sp>
            <p:sp>
              <p:nvSpPr>
                <p:cNvPr id="125" name="矩形 124"/>
                <p:cNvSpPr/>
                <p:nvPr/>
              </p:nvSpPr>
              <p:spPr>
                <a:xfrm>
                  <a:off x="2741282" y="2256427"/>
                  <a:ext cx="465420" cy="145267"/>
                </a:xfrm>
                <a:prstGeom prst="rect">
                  <a:avLst/>
                </a:prstGeom>
                <a:solidFill>
                  <a:srgbClr val="00B050">
                    <a:alpha val="37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6" name="文本框 125"/>
                <p:cNvSpPr txBox="1"/>
                <p:nvPr/>
              </p:nvSpPr>
              <p:spPr>
                <a:xfrm>
                  <a:off x="2654890" y="2248502"/>
                  <a:ext cx="672823" cy="154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达开实验小学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文本框 126"/>
                <p:cNvSpPr txBox="1"/>
                <p:nvPr/>
              </p:nvSpPr>
              <p:spPr>
                <a:xfrm>
                  <a:off x="3728760" y="2336431"/>
                  <a:ext cx="913543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荷城二中</a:t>
                  </a:r>
                </a:p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（建设中）</a:t>
                  </a:r>
                </a:p>
              </p:txBody>
            </p:sp>
            <p:sp>
              <p:nvSpPr>
                <p:cNvPr id="128" name="TextBox 18"/>
                <p:cNvSpPr txBox="1"/>
                <p:nvPr/>
              </p:nvSpPr>
              <p:spPr>
                <a:xfrm rot="20722372">
                  <a:off x="4033581" y="1934209"/>
                  <a:ext cx="551760" cy="15462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建设西路</a:t>
                  </a:r>
                </a:p>
              </p:txBody>
            </p:sp>
            <p:sp>
              <p:nvSpPr>
                <p:cNvPr id="129" name="矩形 128"/>
                <p:cNvSpPr/>
                <p:nvPr/>
              </p:nvSpPr>
              <p:spPr>
                <a:xfrm rot="20436449">
                  <a:off x="1575072" y="2325109"/>
                  <a:ext cx="567244" cy="284698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30" name="矩形 129"/>
                <p:cNvSpPr/>
                <p:nvPr/>
              </p:nvSpPr>
              <p:spPr>
                <a:xfrm rot="20436449">
                  <a:off x="180046" y="2779785"/>
                  <a:ext cx="623425" cy="296684"/>
                </a:xfrm>
                <a:prstGeom prst="rect">
                  <a:avLst/>
                </a:prstGeom>
                <a:solidFill>
                  <a:srgbClr val="00B05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31" name="文本框 130"/>
                <p:cNvSpPr txBox="1"/>
                <p:nvPr/>
              </p:nvSpPr>
              <p:spPr>
                <a:xfrm rot="20555990">
                  <a:off x="1417058" y="2336944"/>
                  <a:ext cx="913543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贵港市</a:t>
                  </a:r>
                  <a:endParaRPr lang="en-US" altLang="zh-CN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达开高级中学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2" name="文本框 131"/>
                <p:cNvSpPr txBox="1"/>
                <p:nvPr/>
              </p:nvSpPr>
              <p:spPr>
                <a:xfrm rot="20555990">
                  <a:off x="27837" y="2819662"/>
                  <a:ext cx="913543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贵港市</a:t>
                  </a:r>
                  <a:endParaRPr lang="en-US" altLang="zh-CN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大将国际学校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3" name="矩形 132"/>
                <p:cNvSpPr/>
                <p:nvPr/>
              </p:nvSpPr>
              <p:spPr>
                <a:xfrm>
                  <a:off x="2974769" y="3894501"/>
                  <a:ext cx="307913" cy="236475"/>
                </a:xfrm>
                <a:prstGeom prst="rect">
                  <a:avLst/>
                </a:prstGeom>
                <a:solidFill>
                  <a:schemeClr val="accent1">
                    <a:alpha val="4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34" name="文本框 133"/>
                <p:cNvSpPr txBox="1"/>
                <p:nvPr/>
              </p:nvSpPr>
              <p:spPr>
                <a:xfrm>
                  <a:off x="2933303" y="3912621"/>
                  <a:ext cx="394410" cy="2429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凯旋领域</a:t>
                  </a:r>
                  <a:endParaRPr lang="zh-CN" altLang="en-US" sz="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5" name="任意多边形 134"/>
                <p:cNvSpPr/>
                <p:nvPr/>
              </p:nvSpPr>
              <p:spPr>
                <a:xfrm>
                  <a:off x="1869989" y="3212757"/>
                  <a:ext cx="1482811" cy="8238"/>
                </a:xfrm>
                <a:custGeom>
                  <a:avLst/>
                  <a:gdLst>
                    <a:gd name="connsiteX0" fmla="*/ 1482811 w 1482811"/>
                    <a:gd name="connsiteY0" fmla="*/ 0 h 8238"/>
                    <a:gd name="connsiteX1" fmla="*/ 0 w 1482811"/>
                    <a:gd name="connsiteY1" fmla="*/ 8238 h 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2811" h="8238">
                      <a:moveTo>
                        <a:pt x="1482811" y="0"/>
                      </a:moveTo>
                      <a:lnTo>
                        <a:pt x="0" y="8238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36" name="任意多边形 135"/>
                <p:cNvSpPr/>
                <p:nvPr/>
              </p:nvSpPr>
              <p:spPr>
                <a:xfrm>
                  <a:off x="1913485" y="3690428"/>
                  <a:ext cx="1482811" cy="8238"/>
                </a:xfrm>
                <a:custGeom>
                  <a:avLst/>
                  <a:gdLst>
                    <a:gd name="connsiteX0" fmla="*/ 1482811 w 1482811"/>
                    <a:gd name="connsiteY0" fmla="*/ 0 h 8238"/>
                    <a:gd name="connsiteX1" fmla="*/ 0 w 1482811"/>
                    <a:gd name="connsiteY1" fmla="*/ 8238 h 8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2811" h="8238">
                      <a:moveTo>
                        <a:pt x="1482811" y="0"/>
                      </a:moveTo>
                      <a:lnTo>
                        <a:pt x="0" y="8238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37" name="文本框 136"/>
                <p:cNvSpPr txBox="1"/>
                <p:nvPr/>
              </p:nvSpPr>
              <p:spPr>
                <a:xfrm>
                  <a:off x="2786168" y="2905837"/>
                  <a:ext cx="566455" cy="242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广</a:t>
                  </a:r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汇</a:t>
                  </a:r>
                  <a:endParaRPr lang="en-US" altLang="zh-CN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800" b="1" dirty="0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钰</a:t>
                  </a:r>
                  <a:r>
                    <a:rPr lang="zh-CN" altLang="en-US" sz="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荷园</a:t>
                  </a:r>
                </a:p>
              </p:txBody>
            </p:sp>
            <p:sp>
              <p:nvSpPr>
                <p:cNvPr id="138" name="矩形 137"/>
                <p:cNvSpPr/>
                <p:nvPr/>
              </p:nvSpPr>
              <p:spPr>
                <a:xfrm>
                  <a:off x="2410290" y="3227262"/>
                  <a:ext cx="388295" cy="199241"/>
                </a:xfrm>
                <a:prstGeom prst="rect">
                  <a:avLst/>
                </a:prstGeom>
                <a:solidFill>
                  <a:srgbClr val="00B05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6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园博园</a:t>
                  </a:r>
                  <a:endParaRPr lang="en-US" altLang="zh-CN" sz="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6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小学</a:t>
                  </a:r>
                  <a:endParaRPr lang="en-US" altLang="zh-CN" sz="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/>
                  <a:r>
                    <a:rPr lang="zh-CN" altLang="en-US" sz="6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（待建）</a:t>
                  </a:r>
                  <a:endParaRPr lang="en-US" altLang="zh-CN" sz="6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任意多边形 138"/>
                <p:cNvSpPr/>
                <p:nvPr/>
              </p:nvSpPr>
              <p:spPr>
                <a:xfrm>
                  <a:off x="2379870" y="2421925"/>
                  <a:ext cx="76785" cy="1936310"/>
                </a:xfrm>
                <a:custGeom>
                  <a:avLst/>
                  <a:gdLst>
                    <a:gd name="connsiteX0" fmla="*/ 0 w 82379"/>
                    <a:gd name="connsiteY0" fmla="*/ 0 h 1746421"/>
                    <a:gd name="connsiteX1" fmla="*/ 82379 w 82379"/>
                    <a:gd name="connsiteY1" fmla="*/ 1746421 h 1746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379" h="1746421">
                      <a:moveTo>
                        <a:pt x="0" y="0"/>
                      </a:moveTo>
                      <a:lnTo>
                        <a:pt x="82379" y="174642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40" name="任意多边形 139"/>
                <p:cNvSpPr/>
                <p:nvPr/>
              </p:nvSpPr>
              <p:spPr>
                <a:xfrm>
                  <a:off x="2798584" y="2655628"/>
                  <a:ext cx="45719" cy="1504138"/>
                </a:xfrm>
                <a:custGeom>
                  <a:avLst/>
                  <a:gdLst>
                    <a:gd name="connsiteX0" fmla="*/ 0 w 82379"/>
                    <a:gd name="connsiteY0" fmla="*/ 0 h 1746421"/>
                    <a:gd name="connsiteX1" fmla="*/ 82379 w 82379"/>
                    <a:gd name="connsiteY1" fmla="*/ 1746421 h 1746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379" h="1746421">
                      <a:moveTo>
                        <a:pt x="0" y="0"/>
                      </a:moveTo>
                      <a:lnTo>
                        <a:pt x="82379" y="174642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/>
                </a:p>
              </p:txBody>
            </p:sp>
            <p:sp>
              <p:nvSpPr>
                <p:cNvPr id="141" name="TextBox 18"/>
                <p:cNvSpPr txBox="1"/>
                <p:nvPr/>
              </p:nvSpPr>
              <p:spPr>
                <a:xfrm rot="20658400">
                  <a:off x="2172911" y="2118161"/>
                  <a:ext cx="215854" cy="41968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西江园路</a:t>
                  </a:r>
                  <a:endPara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2" name="TextBox 18"/>
                <p:cNvSpPr txBox="1"/>
                <p:nvPr/>
              </p:nvSpPr>
              <p:spPr>
                <a:xfrm>
                  <a:off x="2679639" y="2728127"/>
                  <a:ext cx="213343" cy="33132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康平路</a:t>
                  </a:r>
                  <a:endPara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3" name="任意多边形 142"/>
                <p:cNvSpPr/>
                <p:nvPr/>
              </p:nvSpPr>
              <p:spPr>
                <a:xfrm>
                  <a:off x="2067697" y="4217773"/>
                  <a:ext cx="1186249" cy="1186249"/>
                </a:xfrm>
                <a:custGeom>
                  <a:avLst/>
                  <a:gdLst>
                    <a:gd name="connsiteX0" fmla="*/ 0 w 1186249"/>
                    <a:gd name="connsiteY0" fmla="*/ 247135 h 1186249"/>
                    <a:gd name="connsiteX1" fmla="*/ 82379 w 1186249"/>
                    <a:gd name="connsiteY1" fmla="*/ 593124 h 1186249"/>
                    <a:gd name="connsiteX2" fmla="*/ 230660 w 1186249"/>
                    <a:gd name="connsiteY2" fmla="*/ 823784 h 1186249"/>
                    <a:gd name="connsiteX3" fmla="*/ 560173 w 1186249"/>
                    <a:gd name="connsiteY3" fmla="*/ 1136822 h 1186249"/>
                    <a:gd name="connsiteX4" fmla="*/ 659027 w 1186249"/>
                    <a:gd name="connsiteY4" fmla="*/ 1186249 h 1186249"/>
                    <a:gd name="connsiteX5" fmla="*/ 1169773 w 1186249"/>
                    <a:gd name="connsiteY5" fmla="*/ 378941 h 1186249"/>
                    <a:gd name="connsiteX6" fmla="*/ 1186249 w 1186249"/>
                    <a:gd name="connsiteY6" fmla="*/ 24713 h 1186249"/>
                    <a:gd name="connsiteX7" fmla="*/ 815546 w 1186249"/>
                    <a:gd name="connsiteY7" fmla="*/ 0 h 1186249"/>
                    <a:gd name="connsiteX8" fmla="*/ 148281 w 1186249"/>
                    <a:gd name="connsiteY8" fmla="*/ 164757 h 1186249"/>
                    <a:gd name="connsiteX9" fmla="*/ 0 w 1186249"/>
                    <a:gd name="connsiteY9" fmla="*/ 247135 h 1186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86249" h="1186249">
                      <a:moveTo>
                        <a:pt x="0" y="247135"/>
                      </a:moveTo>
                      <a:lnTo>
                        <a:pt x="82379" y="593124"/>
                      </a:lnTo>
                      <a:lnTo>
                        <a:pt x="230660" y="823784"/>
                      </a:lnTo>
                      <a:lnTo>
                        <a:pt x="560173" y="1136822"/>
                      </a:lnTo>
                      <a:lnTo>
                        <a:pt x="659027" y="1186249"/>
                      </a:lnTo>
                      <a:lnTo>
                        <a:pt x="1169773" y="378941"/>
                      </a:lnTo>
                      <a:lnTo>
                        <a:pt x="1186249" y="24713"/>
                      </a:lnTo>
                      <a:lnTo>
                        <a:pt x="815546" y="0"/>
                      </a:lnTo>
                      <a:lnTo>
                        <a:pt x="148281" y="164757"/>
                      </a:lnTo>
                      <a:lnTo>
                        <a:pt x="0" y="247135"/>
                      </a:lnTo>
                      <a:close/>
                    </a:path>
                  </a:pathLst>
                </a:custGeom>
                <a:solidFill>
                  <a:srgbClr val="00B050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800" b="1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园博园</a:t>
                  </a:r>
                  <a:endPara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0" name="任意多边形 79"/>
              <p:cNvSpPr/>
              <p:nvPr/>
            </p:nvSpPr>
            <p:spPr>
              <a:xfrm>
                <a:off x="2892001" y="3273281"/>
                <a:ext cx="486033" cy="277015"/>
              </a:xfrm>
              <a:custGeom>
                <a:avLst/>
                <a:gdLst>
                  <a:gd name="connsiteX0" fmla="*/ 0 w 486033"/>
                  <a:gd name="connsiteY0" fmla="*/ 16475 h 436605"/>
                  <a:gd name="connsiteX1" fmla="*/ 82379 w 486033"/>
                  <a:gd name="connsiteY1" fmla="*/ 428367 h 436605"/>
                  <a:gd name="connsiteX2" fmla="*/ 486033 w 486033"/>
                  <a:gd name="connsiteY2" fmla="*/ 436605 h 436605"/>
                  <a:gd name="connsiteX3" fmla="*/ 486033 w 486033"/>
                  <a:gd name="connsiteY3" fmla="*/ 0 h 436605"/>
                  <a:gd name="connsiteX4" fmla="*/ 0 w 486033"/>
                  <a:gd name="connsiteY4" fmla="*/ 16475 h 436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033" h="436605">
                    <a:moveTo>
                      <a:pt x="0" y="16475"/>
                    </a:moveTo>
                    <a:lnTo>
                      <a:pt x="82379" y="428367"/>
                    </a:lnTo>
                    <a:lnTo>
                      <a:pt x="486033" y="436605"/>
                    </a:lnTo>
                    <a:lnTo>
                      <a:pt x="486033" y="0"/>
                    </a:lnTo>
                    <a:lnTo>
                      <a:pt x="0" y="16475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任意多边形 80"/>
              <p:cNvSpPr/>
              <p:nvPr/>
            </p:nvSpPr>
            <p:spPr>
              <a:xfrm>
                <a:off x="2973660" y="4034300"/>
                <a:ext cx="421461" cy="462650"/>
              </a:xfrm>
              <a:custGeom>
                <a:avLst/>
                <a:gdLst>
                  <a:gd name="connsiteX0" fmla="*/ 0 w 386862"/>
                  <a:gd name="connsiteY0" fmla="*/ 8792 h 553915"/>
                  <a:gd name="connsiteX1" fmla="*/ 386862 w 386862"/>
                  <a:gd name="connsiteY1" fmla="*/ 0 h 553915"/>
                  <a:gd name="connsiteX2" fmla="*/ 386862 w 386862"/>
                  <a:gd name="connsiteY2" fmla="*/ 395654 h 553915"/>
                  <a:gd name="connsiteX3" fmla="*/ 79131 w 386862"/>
                  <a:gd name="connsiteY3" fmla="*/ 545123 h 553915"/>
                  <a:gd name="connsiteX4" fmla="*/ 43962 w 386862"/>
                  <a:gd name="connsiteY4" fmla="*/ 553915 h 553915"/>
                  <a:gd name="connsiteX5" fmla="*/ 0 w 386862"/>
                  <a:gd name="connsiteY5" fmla="*/ 8792 h 55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6862" h="553915">
                    <a:moveTo>
                      <a:pt x="0" y="8792"/>
                    </a:moveTo>
                    <a:lnTo>
                      <a:pt x="386862" y="0"/>
                    </a:lnTo>
                    <a:lnTo>
                      <a:pt x="386862" y="395654"/>
                    </a:lnTo>
                    <a:lnTo>
                      <a:pt x="79131" y="545123"/>
                    </a:lnTo>
                    <a:lnTo>
                      <a:pt x="43962" y="553915"/>
                    </a:lnTo>
                    <a:lnTo>
                      <a:pt x="0" y="8792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2992831" y="3658454"/>
                <a:ext cx="390044" cy="325391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文本框 83"/>
              <p:cNvSpPr txBox="1"/>
              <p:nvPr/>
            </p:nvSpPr>
            <p:spPr>
              <a:xfrm>
                <a:off x="3055460" y="4086368"/>
                <a:ext cx="3064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3050174" y="3295407"/>
                <a:ext cx="2904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文本框 85"/>
              <p:cNvSpPr txBox="1"/>
              <p:nvPr/>
            </p:nvSpPr>
            <p:spPr>
              <a:xfrm>
                <a:off x="3042621" y="3681972"/>
                <a:ext cx="2904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TextBox 18"/>
              <p:cNvSpPr txBox="1"/>
              <p:nvPr/>
            </p:nvSpPr>
            <p:spPr>
              <a:xfrm>
                <a:off x="2285023" y="3548040"/>
                <a:ext cx="604787" cy="22082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南侧支路</a:t>
                </a:r>
                <a:endPara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TextBox 18"/>
              <p:cNvSpPr txBox="1"/>
              <p:nvPr/>
            </p:nvSpPr>
            <p:spPr>
              <a:xfrm>
                <a:off x="2175965" y="2866710"/>
                <a:ext cx="604787" cy="22082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北</a:t>
                </a:r>
                <a:r>
                  <a:rPr lang="zh-CN" altLang="en-US" sz="8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侧支路</a:t>
                </a:r>
                <a:endPara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>
              <a:xfrm>
                <a:off x="4633735" y="3028570"/>
                <a:ext cx="548848" cy="429196"/>
              </a:xfrm>
              <a:prstGeom prst="rect">
                <a:avLst/>
              </a:prstGeom>
              <a:solidFill>
                <a:schemeClr val="accent1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  <p:sp>
            <p:nvSpPr>
              <p:cNvPr id="90" name="文本框 89"/>
              <p:cNvSpPr txBox="1"/>
              <p:nvPr/>
            </p:nvSpPr>
            <p:spPr>
              <a:xfrm>
                <a:off x="4379403" y="3092848"/>
                <a:ext cx="1088149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交投荣和</a:t>
                </a:r>
                <a:endParaRPr lang="en-US" altLang="zh-CN" sz="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观园悦府</a:t>
                </a:r>
                <a:endParaRPr lang="zh-CN" altLang="en-US" sz="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任意多边形 90"/>
              <p:cNvSpPr/>
              <p:nvPr/>
            </p:nvSpPr>
            <p:spPr>
              <a:xfrm>
                <a:off x="2990947" y="4490359"/>
                <a:ext cx="393812" cy="608046"/>
              </a:xfrm>
              <a:custGeom>
                <a:avLst/>
                <a:gdLst>
                  <a:gd name="connsiteX0" fmla="*/ 0 w 334107"/>
                  <a:gd name="connsiteY0" fmla="*/ 131885 h 545123"/>
                  <a:gd name="connsiteX1" fmla="*/ 334107 w 334107"/>
                  <a:gd name="connsiteY1" fmla="*/ 0 h 545123"/>
                  <a:gd name="connsiteX2" fmla="*/ 334107 w 334107"/>
                  <a:gd name="connsiteY2" fmla="*/ 105508 h 545123"/>
                  <a:gd name="connsiteX3" fmla="*/ 272561 w 334107"/>
                  <a:gd name="connsiteY3" fmla="*/ 175846 h 545123"/>
                  <a:gd name="connsiteX4" fmla="*/ 281353 w 334107"/>
                  <a:gd name="connsiteY4" fmla="*/ 290146 h 545123"/>
                  <a:gd name="connsiteX5" fmla="*/ 237392 w 334107"/>
                  <a:gd name="connsiteY5" fmla="*/ 404446 h 545123"/>
                  <a:gd name="connsiteX6" fmla="*/ 52753 w 334107"/>
                  <a:gd name="connsiteY6" fmla="*/ 545123 h 545123"/>
                  <a:gd name="connsiteX7" fmla="*/ 0 w 334107"/>
                  <a:gd name="connsiteY7" fmla="*/ 131885 h 545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107" h="545123">
                    <a:moveTo>
                      <a:pt x="0" y="131885"/>
                    </a:moveTo>
                    <a:lnTo>
                      <a:pt x="334107" y="0"/>
                    </a:lnTo>
                    <a:lnTo>
                      <a:pt x="334107" y="105508"/>
                    </a:lnTo>
                    <a:lnTo>
                      <a:pt x="272561" y="175846"/>
                    </a:lnTo>
                    <a:lnTo>
                      <a:pt x="281353" y="290146"/>
                    </a:lnTo>
                    <a:lnTo>
                      <a:pt x="237392" y="404446"/>
                    </a:lnTo>
                    <a:lnTo>
                      <a:pt x="52753" y="545123"/>
                    </a:lnTo>
                    <a:lnTo>
                      <a:pt x="0" y="131885"/>
                    </a:lnTo>
                    <a:close/>
                  </a:path>
                </a:pathLst>
              </a:custGeom>
              <a:solidFill>
                <a:srgbClr val="C00000">
                  <a:alpha val="30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酒店</a:t>
                </a:r>
                <a:endParaRPr lang="zh-CN" altLang="en-US" sz="1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任意多边形 91"/>
              <p:cNvSpPr/>
              <p:nvPr/>
            </p:nvSpPr>
            <p:spPr>
              <a:xfrm>
                <a:off x="2875790" y="3007030"/>
                <a:ext cx="477795" cy="214184"/>
              </a:xfrm>
              <a:custGeom>
                <a:avLst/>
                <a:gdLst>
                  <a:gd name="connsiteX0" fmla="*/ 0 w 477795"/>
                  <a:gd name="connsiteY0" fmla="*/ 0 h 214184"/>
                  <a:gd name="connsiteX1" fmla="*/ 32951 w 477795"/>
                  <a:gd name="connsiteY1" fmla="*/ 205946 h 214184"/>
                  <a:gd name="connsiteX2" fmla="*/ 477795 w 477795"/>
                  <a:gd name="connsiteY2" fmla="*/ 214184 h 214184"/>
                  <a:gd name="connsiteX3" fmla="*/ 469557 w 477795"/>
                  <a:gd name="connsiteY3" fmla="*/ 0 h 214184"/>
                  <a:gd name="connsiteX4" fmla="*/ 0 w 477795"/>
                  <a:gd name="connsiteY4" fmla="*/ 0 h 21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7795" h="214184">
                    <a:moveTo>
                      <a:pt x="0" y="0"/>
                    </a:moveTo>
                    <a:lnTo>
                      <a:pt x="32951" y="205946"/>
                    </a:lnTo>
                    <a:lnTo>
                      <a:pt x="477795" y="214184"/>
                    </a:lnTo>
                    <a:lnTo>
                      <a:pt x="4695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A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>
              <a:xfrm>
                <a:off x="3438467" y="3274048"/>
                <a:ext cx="414068" cy="288032"/>
              </a:xfrm>
              <a:prstGeom prst="rect">
                <a:avLst/>
              </a:prstGeom>
              <a:solidFill>
                <a:srgbClr val="FF0000">
                  <a:alpha val="30000"/>
                </a:srgbClr>
              </a:solidFill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</a:t>
                </a:r>
                <a:endPara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0" name="TextBox 18"/>
            <p:cNvSpPr txBox="1"/>
            <p:nvPr/>
          </p:nvSpPr>
          <p:spPr>
            <a:xfrm>
              <a:off x="4435201" y="2928826"/>
              <a:ext cx="257110" cy="5847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迎宾大道</a:t>
              </a:r>
            </a:p>
          </p:txBody>
        </p:sp>
        <p:sp>
          <p:nvSpPr>
            <p:cNvPr id="72" name="TextBox 18"/>
            <p:cNvSpPr txBox="1"/>
            <p:nvPr/>
          </p:nvSpPr>
          <p:spPr>
            <a:xfrm>
              <a:off x="3432129" y="2032567"/>
              <a:ext cx="720380" cy="2154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西南大道</a:t>
              </a:r>
            </a:p>
          </p:txBody>
        </p:sp>
        <p:sp>
          <p:nvSpPr>
            <p:cNvPr id="74" name="TextBox 18"/>
            <p:cNvSpPr txBox="1"/>
            <p:nvPr/>
          </p:nvSpPr>
          <p:spPr>
            <a:xfrm rot="20345136">
              <a:off x="2536732" y="2382763"/>
              <a:ext cx="257110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西环路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Box 18"/>
            <p:cNvSpPr txBox="1"/>
            <p:nvPr/>
          </p:nvSpPr>
          <p:spPr>
            <a:xfrm>
              <a:off x="3700049" y="4232899"/>
              <a:ext cx="722348" cy="2154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园博</a:t>
              </a:r>
              <a:r>
                <a:rPr lang="zh-CN" altLang="en-US" sz="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大道</a:t>
              </a:r>
              <a:endPara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6648997" y="756486"/>
            <a:ext cx="4924287" cy="4362658"/>
            <a:chOff x="6574594" y="1005296"/>
            <a:chExt cx="4924287" cy="5071803"/>
          </a:xfrm>
        </p:grpSpPr>
        <p:grpSp>
          <p:nvGrpSpPr>
            <p:cNvPr id="145" name="组合 144"/>
            <p:cNvGrpSpPr/>
            <p:nvPr/>
          </p:nvGrpSpPr>
          <p:grpSpPr>
            <a:xfrm>
              <a:off x="6574594" y="1005296"/>
              <a:ext cx="4924287" cy="5071803"/>
              <a:chOff x="4788161" y="1693752"/>
              <a:chExt cx="4215325" cy="3767935"/>
            </a:xfrm>
          </p:grpSpPr>
          <p:pic>
            <p:nvPicPr>
              <p:cNvPr id="159" name="图片 15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88161" y="1693752"/>
                <a:ext cx="4215325" cy="37679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0" name="Picture 8" descr="闪光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053367" y="3707061"/>
                <a:ext cx="136285" cy="11621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1" name="矩形标注 160"/>
              <p:cNvSpPr/>
              <p:nvPr/>
            </p:nvSpPr>
            <p:spPr>
              <a:xfrm>
                <a:off x="5324088" y="3770021"/>
                <a:ext cx="474156" cy="132060"/>
              </a:xfrm>
              <a:prstGeom prst="wedgeRectCallout">
                <a:avLst>
                  <a:gd name="adj1" fmla="val 50867"/>
                  <a:gd name="adj2" fmla="val 21519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</a:t>
                </a:r>
                <a:r>
                  <a:rPr lang="zh-CN" altLang="en-US" sz="9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地块</a:t>
                </a:r>
                <a:endParaRPr lang="zh-CN" altLang="en-US" sz="9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46" name="Picture 8" descr="闪光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43108" y="3517407"/>
              <a:ext cx="159206" cy="156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7" name="Picture 8" descr="闪光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24517" y="3333573"/>
              <a:ext cx="159206" cy="156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48" name="矩形标注 147"/>
            <p:cNvSpPr/>
            <p:nvPr/>
          </p:nvSpPr>
          <p:spPr>
            <a:xfrm>
              <a:off x="7200658" y="3550296"/>
              <a:ext cx="545583" cy="183378"/>
            </a:xfrm>
            <a:prstGeom prst="wedgeRectCallout">
              <a:avLst>
                <a:gd name="adj1" fmla="val 50867"/>
                <a:gd name="adj2" fmla="val 2151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</a:t>
              </a:r>
              <a:r>
                <a:rPr lang="zh-CN" altLang="en-US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标注 148"/>
            <p:cNvSpPr/>
            <p:nvPr/>
          </p:nvSpPr>
          <p:spPr>
            <a:xfrm>
              <a:off x="7215403" y="3357683"/>
              <a:ext cx="509636" cy="159428"/>
            </a:xfrm>
            <a:prstGeom prst="wedgeRectCallout">
              <a:avLst>
                <a:gd name="adj1" fmla="val 50867"/>
                <a:gd name="adj2" fmla="val 2151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r>
                <a:rPr lang="zh-CN" altLang="en-US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0" name="肘形连接符 149"/>
            <p:cNvCxnSpPr>
              <a:stCxn id="161" idx="3"/>
              <a:endCxn id="160" idx="1"/>
            </p:cNvCxnSpPr>
            <p:nvPr/>
          </p:nvCxnSpPr>
          <p:spPr>
            <a:xfrm flipV="1">
              <a:off x="7754560" y="3793512"/>
              <a:ext cx="298031" cy="95410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肘形连接符 150"/>
            <p:cNvCxnSpPr>
              <a:endCxn id="146" idx="1"/>
            </p:cNvCxnSpPr>
            <p:nvPr/>
          </p:nvCxnSpPr>
          <p:spPr>
            <a:xfrm flipV="1">
              <a:off x="7746242" y="3595622"/>
              <a:ext cx="296866" cy="45776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肘形连接符 151"/>
            <p:cNvCxnSpPr/>
            <p:nvPr/>
          </p:nvCxnSpPr>
          <p:spPr>
            <a:xfrm>
              <a:off x="7734334" y="3424152"/>
              <a:ext cx="299478" cy="7436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Picture 8" descr="闪光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24517" y="3159948"/>
              <a:ext cx="159206" cy="156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54" name="肘形连接符 153"/>
            <p:cNvCxnSpPr/>
            <p:nvPr/>
          </p:nvCxnSpPr>
          <p:spPr>
            <a:xfrm>
              <a:off x="7725039" y="3207408"/>
              <a:ext cx="299478" cy="7436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矩形标注 154"/>
            <p:cNvSpPr/>
            <p:nvPr/>
          </p:nvSpPr>
          <p:spPr>
            <a:xfrm>
              <a:off x="7244924" y="3141500"/>
              <a:ext cx="509636" cy="159428"/>
            </a:xfrm>
            <a:prstGeom prst="wedgeRectCallout">
              <a:avLst>
                <a:gd name="adj1" fmla="val 50867"/>
                <a:gd name="adj2" fmla="val 2151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r>
                <a:rPr lang="zh-CN" altLang="en-US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6" name="Picture 8" descr="闪光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86245" y="3333573"/>
              <a:ext cx="159206" cy="1564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7" name="矩形标注 156"/>
            <p:cNvSpPr/>
            <p:nvPr/>
          </p:nvSpPr>
          <p:spPr>
            <a:xfrm>
              <a:off x="8645256" y="3330575"/>
              <a:ext cx="509636" cy="159428"/>
            </a:xfrm>
            <a:prstGeom prst="wedgeRectCallout">
              <a:avLst>
                <a:gd name="adj1" fmla="val 50867"/>
                <a:gd name="adj2" fmla="val 21519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</a:t>
              </a:r>
              <a:r>
                <a:rPr lang="zh-CN" altLang="en-US" sz="9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地块</a:t>
              </a:r>
              <a:endPara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8" name="肘形连接符 157"/>
            <p:cNvCxnSpPr/>
            <p:nvPr/>
          </p:nvCxnSpPr>
          <p:spPr>
            <a:xfrm>
              <a:off x="8398234" y="3402853"/>
              <a:ext cx="299478" cy="7436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54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4230"/>
          <p:cNvSpPr/>
          <p:nvPr/>
        </p:nvSpPr>
        <p:spPr>
          <a:xfrm>
            <a:off x="1713799" y="210168"/>
            <a:ext cx="2620075" cy="288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19050" tIns="19050" rIns="19050" bIns="19050" numCol="1" anchor="ctr" anchorCtr="0">
            <a:noAutofit/>
          </a:bodyPr>
          <a:lstStyle>
            <a:lvl1pPr algn="r">
              <a:lnSpc>
                <a:spcPct val="150000"/>
              </a:lnSpc>
              <a:spcBef>
                <a:spcPts val="2500"/>
              </a:spcBef>
              <a:defRPr sz="2200">
                <a:solidFill>
                  <a:srgbClr val="53585F"/>
                </a:solidFill>
                <a:latin typeface="Kontrapunkt Bob Light"/>
                <a:ea typeface="Kontrapunkt Bob Light"/>
                <a:cs typeface="Kontrapunkt Bob Light"/>
                <a:sym typeface="Kontrapunkt Bob Light"/>
              </a:defRPr>
            </a:lvl1pPr>
          </a:lstStyle>
          <a:p>
            <a:pPr algn="l"/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配套商住用地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2" name="Freeform 7"/>
          <p:cNvSpPr/>
          <p:nvPr/>
        </p:nvSpPr>
        <p:spPr>
          <a:xfrm>
            <a:off x="354555" y="208280"/>
            <a:ext cx="1283127" cy="354965"/>
          </a:xfrm>
          <a:custGeom>
            <a:avLst/>
            <a:gdLst>
              <a:gd name="connsiteX0" fmla="*/ 32398 w 2360052"/>
              <a:gd name="connsiteY0" fmla="*/ 0 h 601742"/>
              <a:gd name="connsiteX1" fmla="*/ 2327654 w 2360052"/>
              <a:gd name="connsiteY1" fmla="*/ 0 h 601742"/>
              <a:gd name="connsiteX2" fmla="*/ 2360052 w 2360052"/>
              <a:gd name="connsiteY2" fmla="*/ 32398 h 601742"/>
              <a:gd name="connsiteX3" fmla="*/ 2360052 w 2360052"/>
              <a:gd name="connsiteY3" fmla="*/ 569344 h 601742"/>
              <a:gd name="connsiteX4" fmla="*/ 2327654 w 2360052"/>
              <a:gd name="connsiteY4" fmla="*/ 601742 h 601742"/>
              <a:gd name="connsiteX5" fmla="*/ 32398 w 2360052"/>
              <a:gd name="connsiteY5" fmla="*/ 601742 h 601742"/>
              <a:gd name="connsiteX6" fmla="*/ 0 w 2360052"/>
              <a:gd name="connsiteY6" fmla="*/ 569344 h 601742"/>
              <a:gd name="connsiteX7" fmla="*/ 0 w 2360052"/>
              <a:gd name="connsiteY7" fmla="*/ 32398 h 601742"/>
              <a:gd name="connsiteX8" fmla="*/ 32398 w 2360052"/>
              <a:gd name="connsiteY8" fmla="*/ 0 h 60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0052" h="601742">
                <a:moveTo>
                  <a:pt x="32398" y="0"/>
                </a:moveTo>
                <a:lnTo>
                  <a:pt x="2327654" y="0"/>
                </a:lnTo>
                <a:cubicBezTo>
                  <a:pt x="2345547" y="0"/>
                  <a:pt x="2360052" y="14505"/>
                  <a:pt x="2360052" y="32398"/>
                </a:cubicBezTo>
                <a:lnTo>
                  <a:pt x="2360052" y="569344"/>
                </a:lnTo>
                <a:cubicBezTo>
                  <a:pt x="2360052" y="587237"/>
                  <a:pt x="2345547" y="601742"/>
                  <a:pt x="2327654" y="601742"/>
                </a:cubicBezTo>
                <a:lnTo>
                  <a:pt x="32398" y="601742"/>
                </a:lnTo>
                <a:cubicBezTo>
                  <a:pt x="14505" y="601742"/>
                  <a:pt x="0" y="587237"/>
                  <a:pt x="0" y="569344"/>
                </a:cubicBezTo>
                <a:lnTo>
                  <a:pt x="0" y="32398"/>
                </a:lnTo>
                <a:cubicBezTo>
                  <a:pt x="0" y="14505"/>
                  <a:pt x="14505" y="0"/>
                  <a:pt x="32398" y="0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89000">
                <a:schemeClr val="accent1">
                  <a:lumMod val="75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</a:t>
            </a:r>
            <a:r>
              <a:rPr lang="zh-CN" altLang="en-US" sz="1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55" y="628354"/>
            <a:ext cx="11573833" cy="6163743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494270" y="1169773"/>
            <a:ext cx="5305168" cy="5601730"/>
          </a:xfrm>
          <a:custGeom>
            <a:avLst/>
            <a:gdLst>
              <a:gd name="connsiteX0" fmla="*/ 0 w 5305168"/>
              <a:gd name="connsiteY0" fmla="*/ 5601730 h 5601730"/>
              <a:gd name="connsiteX1" fmla="*/ 1054444 w 5305168"/>
              <a:gd name="connsiteY1" fmla="*/ 3583459 h 5601730"/>
              <a:gd name="connsiteX2" fmla="*/ 1837038 w 5305168"/>
              <a:gd name="connsiteY2" fmla="*/ 2084173 h 5601730"/>
              <a:gd name="connsiteX3" fmla="*/ 2051222 w 5305168"/>
              <a:gd name="connsiteY3" fmla="*/ 1631092 h 5601730"/>
              <a:gd name="connsiteX4" fmla="*/ 2529016 w 5305168"/>
              <a:gd name="connsiteY4" fmla="*/ 1301578 h 5601730"/>
              <a:gd name="connsiteX5" fmla="*/ 4497860 w 5305168"/>
              <a:gd name="connsiteY5" fmla="*/ 741405 h 5601730"/>
              <a:gd name="connsiteX6" fmla="*/ 4753233 w 5305168"/>
              <a:gd name="connsiteY6" fmla="*/ 659027 h 5601730"/>
              <a:gd name="connsiteX7" fmla="*/ 4786184 w 5305168"/>
              <a:gd name="connsiteY7" fmla="*/ 634313 h 5601730"/>
              <a:gd name="connsiteX8" fmla="*/ 4712044 w 5305168"/>
              <a:gd name="connsiteY8" fmla="*/ 535459 h 5601730"/>
              <a:gd name="connsiteX9" fmla="*/ 4596714 w 5305168"/>
              <a:gd name="connsiteY9" fmla="*/ 461319 h 5601730"/>
              <a:gd name="connsiteX10" fmla="*/ 4596714 w 5305168"/>
              <a:gd name="connsiteY10" fmla="*/ 444843 h 5601730"/>
              <a:gd name="connsiteX11" fmla="*/ 5305168 w 5305168"/>
              <a:gd name="connsiteY11" fmla="*/ 0 h 560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05168" h="5601730">
                <a:moveTo>
                  <a:pt x="0" y="5601730"/>
                </a:moveTo>
                <a:lnTo>
                  <a:pt x="1054444" y="3583459"/>
                </a:lnTo>
                <a:lnTo>
                  <a:pt x="1837038" y="2084173"/>
                </a:lnTo>
                <a:lnTo>
                  <a:pt x="2051222" y="1631092"/>
                </a:lnTo>
                <a:lnTo>
                  <a:pt x="2529016" y="1301578"/>
                </a:lnTo>
                <a:lnTo>
                  <a:pt x="4497860" y="741405"/>
                </a:lnTo>
                <a:lnTo>
                  <a:pt x="4753233" y="659027"/>
                </a:lnTo>
                <a:lnTo>
                  <a:pt x="4786184" y="634313"/>
                </a:lnTo>
                <a:lnTo>
                  <a:pt x="4712044" y="535459"/>
                </a:lnTo>
                <a:lnTo>
                  <a:pt x="4596714" y="461319"/>
                </a:lnTo>
                <a:lnTo>
                  <a:pt x="4596714" y="444843"/>
                </a:lnTo>
                <a:lnTo>
                  <a:pt x="5305168" y="0"/>
                </a:ln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2462866" y="2394657"/>
            <a:ext cx="5461686" cy="551935"/>
          </a:xfrm>
          <a:custGeom>
            <a:avLst/>
            <a:gdLst>
              <a:gd name="connsiteX0" fmla="*/ 0 w 5461686"/>
              <a:gd name="connsiteY0" fmla="*/ 551935 h 551935"/>
              <a:gd name="connsiteX1" fmla="*/ 2273643 w 5461686"/>
              <a:gd name="connsiteY1" fmla="*/ 461319 h 551935"/>
              <a:gd name="connsiteX2" fmla="*/ 3451654 w 5461686"/>
              <a:gd name="connsiteY2" fmla="*/ 387178 h 551935"/>
              <a:gd name="connsiteX3" fmla="*/ 4654378 w 5461686"/>
              <a:gd name="connsiteY3" fmla="*/ 205946 h 551935"/>
              <a:gd name="connsiteX4" fmla="*/ 5272216 w 5461686"/>
              <a:gd name="connsiteY4" fmla="*/ 82378 h 551935"/>
              <a:gd name="connsiteX5" fmla="*/ 5461686 w 5461686"/>
              <a:gd name="connsiteY5" fmla="*/ 0 h 551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1686" h="551935">
                <a:moveTo>
                  <a:pt x="0" y="551935"/>
                </a:moveTo>
                <a:lnTo>
                  <a:pt x="2273643" y="461319"/>
                </a:lnTo>
                <a:lnTo>
                  <a:pt x="3451654" y="387178"/>
                </a:lnTo>
                <a:lnTo>
                  <a:pt x="4654378" y="205946"/>
                </a:lnTo>
                <a:lnTo>
                  <a:pt x="5272216" y="82378"/>
                </a:lnTo>
                <a:lnTo>
                  <a:pt x="5461686" y="0"/>
                </a:ln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4950941" y="1911178"/>
            <a:ext cx="6985686" cy="1993557"/>
          </a:xfrm>
          <a:custGeom>
            <a:avLst/>
            <a:gdLst>
              <a:gd name="connsiteX0" fmla="*/ 0 w 6985686"/>
              <a:gd name="connsiteY0" fmla="*/ 0 h 1993557"/>
              <a:gd name="connsiteX1" fmla="*/ 1441621 w 6985686"/>
              <a:gd name="connsiteY1" fmla="*/ 156519 h 1993557"/>
              <a:gd name="connsiteX2" fmla="*/ 2347783 w 6985686"/>
              <a:gd name="connsiteY2" fmla="*/ 280087 h 1993557"/>
              <a:gd name="connsiteX3" fmla="*/ 3262183 w 6985686"/>
              <a:gd name="connsiteY3" fmla="*/ 601363 h 1993557"/>
              <a:gd name="connsiteX4" fmla="*/ 6219567 w 6985686"/>
              <a:gd name="connsiteY4" fmla="*/ 1705233 h 1993557"/>
              <a:gd name="connsiteX5" fmla="*/ 6985686 w 6985686"/>
              <a:gd name="connsiteY5" fmla="*/ 1993557 h 199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85686" h="1993557">
                <a:moveTo>
                  <a:pt x="0" y="0"/>
                </a:moveTo>
                <a:lnTo>
                  <a:pt x="1441621" y="156519"/>
                </a:lnTo>
                <a:lnTo>
                  <a:pt x="2347783" y="280087"/>
                </a:lnTo>
                <a:lnTo>
                  <a:pt x="3262183" y="601363"/>
                </a:lnTo>
                <a:lnTo>
                  <a:pt x="6219567" y="1705233"/>
                </a:lnTo>
                <a:lnTo>
                  <a:pt x="6985686" y="1993557"/>
                </a:ln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4909751" y="2899719"/>
            <a:ext cx="2125363" cy="3871784"/>
          </a:xfrm>
          <a:custGeom>
            <a:avLst/>
            <a:gdLst>
              <a:gd name="connsiteX0" fmla="*/ 0 w 2125363"/>
              <a:gd name="connsiteY0" fmla="*/ 0 h 3871784"/>
              <a:gd name="connsiteX1" fmla="*/ 527222 w 2125363"/>
              <a:gd name="connsiteY1" fmla="*/ 996778 h 3871784"/>
              <a:gd name="connsiteX2" fmla="*/ 1614617 w 2125363"/>
              <a:gd name="connsiteY2" fmla="*/ 3056238 h 3871784"/>
              <a:gd name="connsiteX3" fmla="*/ 2125363 w 2125363"/>
              <a:gd name="connsiteY3" fmla="*/ 3871784 h 3871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5363" h="3871784">
                <a:moveTo>
                  <a:pt x="0" y="0"/>
                </a:moveTo>
                <a:lnTo>
                  <a:pt x="527222" y="996778"/>
                </a:lnTo>
                <a:lnTo>
                  <a:pt x="1614617" y="3056238"/>
                </a:lnTo>
                <a:lnTo>
                  <a:pt x="2125363" y="3871784"/>
                </a:ln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6829168" y="2693773"/>
            <a:ext cx="4769708" cy="4085968"/>
          </a:xfrm>
          <a:custGeom>
            <a:avLst/>
            <a:gdLst>
              <a:gd name="connsiteX0" fmla="*/ 0 w 4769708"/>
              <a:gd name="connsiteY0" fmla="*/ 0 h 4085968"/>
              <a:gd name="connsiteX1" fmla="*/ 4769708 w 4769708"/>
              <a:gd name="connsiteY1" fmla="*/ 4085968 h 408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9708" h="4085968">
                <a:moveTo>
                  <a:pt x="0" y="0"/>
                </a:moveTo>
                <a:lnTo>
                  <a:pt x="4769708" y="4085968"/>
                </a:ln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18"/>
          <p:cNvSpPr txBox="1"/>
          <p:nvPr/>
        </p:nvSpPr>
        <p:spPr>
          <a:xfrm rot="18734313">
            <a:off x="9427384" y="4681268"/>
            <a:ext cx="297028" cy="7078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西江园路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2059863" y="3268906"/>
            <a:ext cx="8087990" cy="510258"/>
          </a:xfrm>
          <a:custGeom>
            <a:avLst/>
            <a:gdLst>
              <a:gd name="connsiteX0" fmla="*/ 0 w 8155459"/>
              <a:gd name="connsiteY0" fmla="*/ 576649 h 576649"/>
              <a:gd name="connsiteX1" fmla="*/ 6787978 w 8155459"/>
              <a:gd name="connsiteY1" fmla="*/ 140044 h 576649"/>
              <a:gd name="connsiteX2" fmla="*/ 8155459 w 8155459"/>
              <a:gd name="connsiteY2" fmla="*/ 0 h 57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5459" h="576649">
                <a:moveTo>
                  <a:pt x="0" y="576649"/>
                </a:moveTo>
                <a:lnTo>
                  <a:pt x="6787978" y="140044"/>
                </a:lnTo>
                <a:lnTo>
                  <a:pt x="8155459" y="0"/>
                </a:ln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1087395" y="4291914"/>
            <a:ext cx="10824519" cy="1334529"/>
          </a:xfrm>
          <a:custGeom>
            <a:avLst/>
            <a:gdLst>
              <a:gd name="connsiteX0" fmla="*/ 0 w 10824519"/>
              <a:gd name="connsiteY0" fmla="*/ 1334529 h 1334529"/>
              <a:gd name="connsiteX1" fmla="*/ 10824519 w 10824519"/>
              <a:gd name="connsiteY1" fmla="*/ 0 h 133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24519" h="1334529">
                <a:moveTo>
                  <a:pt x="0" y="1334529"/>
                </a:moveTo>
                <a:lnTo>
                  <a:pt x="10824519" y="0"/>
                </a:lnTo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18"/>
          <p:cNvSpPr txBox="1"/>
          <p:nvPr/>
        </p:nvSpPr>
        <p:spPr>
          <a:xfrm rot="21066862">
            <a:off x="4630893" y="5024928"/>
            <a:ext cx="870477" cy="2462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北侧支路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18"/>
          <p:cNvSpPr txBox="1"/>
          <p:nvPr/>
        </p:nvSpPr>
        <p:spPr>
          <a:xfrm rot="21310874">
            <a:off x="4080903" y="3463107"/>
            <a:ext cx="870477" cy="2462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</a:t>
            </a:r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侧支路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1577547" y="3621234"/>
            <a:ext cx="4242486" cy="1885044"/>
          </a:xfrm>
          <a:custGeom>
            <a:avLst/>
            <a:gdLst>
              <a:gd name="connsiteX0" fmla="*/ 469556 w 4242486"/>
              <a:gd name="connsiteY0" fmla="*/ 181232 h 1631092"/>
              <a:gd name="connsiteX1" fmla="*/ 0 w 4242486"/>
              <a:gd name="connsiteY1" fmla="*/ 1631092 h 1631092"/>
              <a:gd name="connsiteX2" fmla="*/ 1622854 w 4242486"/>
              <a:gd name="connsiteY2" fmla="*/ 1458097 h 1631092"/>
              <a:gd name="connsiteX3" fmla="*/ 4242486 w 4242486"/>
              <a:gd name="connsiteY3" fmla="*/ 1128584 h 1631092"/>
              <a:gd name="connsiteX4" fmla="*/ 3698789 w 4242486"/>
              <a:gd name="connsiteY4" fmla="*/ 0 h 1631092"/>
              <a:gd name="connsiteX5" fmla="*/ 469556 w 4242486"/>
              <a:gd name="connsiteY5" fmla="*/ 181232 h 1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2486" h="1631092">
                <a:moveTo>
                  <a:pt x="469556" y="181232"/>
                </a:moveTo>
                <a:lnTo>
                  <a:pt x="0" y="1631092"/>
                </a:lnTo>
                <a:lnTo>
                  <a:pt x="1622854" y="1458097"/>
                </a:lnTo>
                <a:lnTo>
                  <a:pt x="4242486" y="1128584"/>
                </a:lnTo>
                <a:lnTo>
                  <a:pt x="3698789" y="0"/>
                </a:lnTo>
                <a:lnTo>
                  <a:pt x="469556" y="181232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+mj-ea"/>
                <a:ea typeface="+mj-ea"/>
              </a:rPr>
              <a:t>碧桂园金科博园府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1169773" y="5107459"/>
            <a:ext cx="5675870" cy="1672282"/>
          </a:xfrm>
          <a:custGeom>
            <a:avLst/>
            <a:gdLst>
              <a:gd name="connsiteX0" fmla="*/ 395416 w 5675870"/>
              <a:gd name="connsiteY0" fmla="*/ 551936 h 1672282"/>
              <a:gd name="connsiteX1" fmla="*/ 395416 w 5675870"/>
              <a:gd name="connsiteY1" fmla="*/ 551936 h 1672282"/>
              <a:gd name="connsiteX2" fmla="*/ 345989 w 5675870"/>
              <a:gd name="connsiteY2" fmla="*/ 617838 h 1672282"/>
              <a:gd name="connsiteX3" fmla="*/ 0 w 5675870"/>
              <a:gd name="connsiteY3" fmla="*/ 1664044 h 1672282"/>
              <a:gd name="connsiteX4" fmla="*/ 5675870 w 5675870"/>
              <a:gd name="connsiteY4" fmla="*/ 1672282 h 1672282"/>
              <a:gd name="connsiteX5" fmla="*/ 4827373 w 5675870"/>
              <a:gd name="connsiteY5" fmla="*/ 0 h 1672282"/>
              <a:gd name="connsiteX6" fmla="*/ 395416 w 5675870"/>
              <a:gd name="connsiteY6" fmla="*/ 551936 h 167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5870" h="1672282">
                <a:moveTo>
                  <a:pt x="395416" y="551936"/>
                </a:moveTo>
                <a:lnTo>
                  <a:pt x="395416" y="551936"/>
                </a:lnTo>
                <a:lnTo>
                  <a:pt x="345989" y="617838"/>
                </a:lnTo>
                <a:lnTo>
                  <a:pt x="0" y="1664044"/>
                </a:lnTo>
                <a:lnTo>
                  <a:pt x="5675870" y="1672282"/>
                </a:lnTo>
                <a:lnTo>
                  <a:pt x="4827373" y="0"/>
                </a:lnTo>
                <a:lnTo>
                  <a:pt x="395416" y="551936"/>
                </a:ln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广</a:t>
            </a:r>
            <a:r>
              <a:rPr lang="zh-CN" altLang="en-US" dirty="0" smtClean="0">
                <a:latin typeface="+mj-ea"/>
                <a:ea typeface="+mj-ea"/>
              </a:rPr>
              <a:t>汇钰荷园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6966174" y="2468143"/>
            <a:ext cx="1505362" cy="544898"/>
          </a:xfrm>
          <a:custGeom>
            <a:avLst/>
            <a:gdLst>
              <a:gd name="connsiteX0" fmla="*/ 0 w 1176143"/>
              <a:gd name="connsiteY0" fmla="*/ 118974 h 326329"/>
              <a:gd name="connsiteX1" fmla="*/ 312731 w 1176143"/>
              <a:gd name="connsiteY1" fmla="*/ 326329 h 326329"/>
              <a:gd name="connsiteX2" fmla="*/ 1176143 w 1176143"/>
              <a:gd name="connsiteY2" fmla="*/ 156366 h 326329"/>
              <a:gd name="connsiteX3" fmla="*/ 693448 w 1176143"/>
              <a:gd name="connsiteY3" fmla="*/ 0 h 326329"/>
              <a:gd name="connsiteX4" fmla="*/ 0 w 1176143"/>
              <a:gd name="connsiteY4" fmla="*/ 118974 h 32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143" h="326329">
                <a:moveTo>
                  <a:pt x="0" y="118974"/>
                </a:moveTo>
                <a:lnTo>
                  <a:pt x="312731" y="326329"/>
                </a:lnTo>
                <a:lnTo>
                  <a:pt x="1176143" y="156366"/>
                </a:lnTo>
                <a:lnTo>
                  <a:pt x="693448" y="0"/>
                </a:lnTo>
                <a:lnTo>
                  <a:pt x="0" y="118974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latin typeface="+mj-ea"/>
                <a:ea typeface="+mj-ea"/>
              </a:rPr>
              <a:t>D</a:t>
            </a:r>
            <a:r>
              <a:rPr lang="zh-CN" altLang="en-US" sz="1400" b="1" dirty="0" smtClean="0">
                <a:latin typeface="+mj-ea"/>
                <a:ea typeface="+mj-ea"/>
              </a:rPr>
              <a:t>地块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0" name="任意多边形 49"/>
          <p:cNvSpPr/>
          <p:nvPr/>
        </p:nvSpPr>
        <p:spPr>
          <a:xfrm rot="21384684">
            <a:off x="7408279" y="2799837"/>
            <a:ext cx="1935833" cy="579467"/>
          </a:xfrm>
          <a:custGeom>
            <a:avLst/>
            <a:gdLst>
              <a:gd name="connsiteX0" fmla="*/ 0 w 1510748"/>
              <a:gd name="connsiteY0" fmla="*/ 248478 h 556591"/>
              <a:gd name="connsiteX1" fmla="*/ 337930 w 1510748"/>
              <a:gd name="connsiteY1" fmla="*/ 556591 h 556591"/>
              <a:gd name="connsiteX2" fmla="*/ 1510748 w 1510748"/>
              <a:gd name="connsiteY2" fmla="*/ 487017 h 556591"/>
              <a:gd name="connsiteX3" fmla="*/ 924339 w 1510748"/>
              <a:gd name="connsiteY3" fmla="*/ 0 h 556591"/>
              <a:gd name="connsiteX4" fmla="*/ 0 w 1510748"/>
              <a:gd name="connsiteY4" fmla="*/ 248478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748" h="556591">
                <a:moveTo>
                  <a:pt x="0" y="248478"/>
                </a:moveTo>
                <a:lnTo>
                  <a:pt x="337930" y="556591"/>
                </a:lnTo>
                <a:lnTo>
                  <a:pt x="1510748" y="487017"/>
                </a:lnTo>
                <a:lnTo>
                  <a:pt x="924339" y="0"/>
                </a:lnTo>
                <a:lnTo>
                  <a:pt x="0" y="248478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latin typeface="+mj-ea"/>
                <a:ea typeface="+mj-ea"/>
              </a:rPr>
              <a:t>C</a:t>
            </a:r>
            <a:r>
              <a:rPr lang="zh-CN" altLang="en-US" sz="1400" b="1" dirty="0" smtClean="0">
                <a:latin typeface="+mj-ea"/>
                <a:ea typeface="+mj-ea"/>
              </a:rPr>
              <a:t>地块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1" name="任意多边形 50"/>
          <p:cNvSpPr/>
          <p:nvPr/>
        </p:nvSpPr>
        <p:spPr>
          <a:xfrm>
            <a:off x="7924552" y="3372755"/>
            <a:ext cx="2226366" cy="626165"/>
          </a:xfrm>
          <a:custGeom>
            <a:avLst/>
            <a:gdLst>
              <a:gd name="connsiteX0" fmla="*/ 0 w 2226366"/>
              <a:gd name="connsiteY0" fmla="*/ 119269 h 626165"/>
              <a:gd name="connsiteX1" fmla="*/ 616227 w 2226366"/>
              <a:gd name="connsiteY1" fmla="*/ 626165 h 626165"/>
              <a:gd name="connsiteX2" fmla="*/ 1918253 w 2226366"/>
              <a:gd name="connsiteY2" fmla="*/ 437321 h 626165"/>
              <a:gd name="connsiteX3" fmla="*/ 2226366 w 2226366"/>
              <a:gd name="connsiteY3" fmla="*/ 377687 h 626165"/>
              <a:gd name="connsiteX4" fmla="*/ 1580322 w 2226366"/>
              <a:gd name="connsiteY4" fmla="*/ 0 h 626165"/>
              <a:gd name="connsiteX5" fmla="*/ 0 w 2226366"/>
              <a:gd name="connsiteY5" fmla="*/ 119269 h 62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6366" h="626165">
                <a:moveTo>
                  <a:pt x="0" y="119269"/>
                </a:moveTo>
                <a:lnTo>
                  <a:pt x="616227" y="626165"/>
                </a:lnTo>
                <a:lnTo>
                  <a:pt x="1918253" y="437321"/>
                </a:lnTo>
                <a:lnTo>
                  <a:pt x="2226366" y="377687"/>
                </a:lnTo>
                <a:lnTo>
                  <a:pt x="1580322" y="0"/>
                </a:lnTo>
                <a:lnTo>
                  <a:pt x="0" y="119269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latin typeface="+mj-ea"/>
                <a:ea typeface="+mj-ea"/>
              </a:rPr>
              <a:t>B</a:t>
            </a:r>
            <a:r>
              <a:rPr lang="zh-CN" altLang="en-US" sz="1400" b="1" dirty="0" smtClean="0">
                <a:latin typeface="+mj-ea"/>
                <a:ea typeface="+mj-ea"/>
              </a:rPr>
              <a:t>地块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2" name="任意多边形 51"/>
          <p:cNvSpPr/>
          <p:nvPr/>
        </p:nvSpPr>
        <p:spPr>
          <a:xfrm>
            <a:off x="8579293" y="3774711"/>
            <a:ext cx="2514600" cy="809006"/>
          </a:xfrm>
          <a:custGeom>
            <a:avLst/>
            <a:gdLst>
              <a:gd name="connsiteX0" fmla="*/ 0 w 2514600"/>
              <a:gd name="connsiteY0" fmla="*/ 258417 h 775252"/>
              <a:gd name="connsiteX1" fmla="*/ 596348 w 2514600"/>
              <a:gd name="connsiteY1" fmla="*/ 775252 h 775252"/>
              <a:gd name="connsiteX2" fmla="*/ 2514600 w 2514600"/>
              <a:gd name="connsiteY2" fmla="*/ 536713 h 775252"/>
              <a:gd name="connsiteX3" fmla="*/ 1610139 w 2514600"/>
              <a:gd name="connsiteY3" fmla="*/ 0 h 775252"/>
              <a:gd name="connsiteX4" fmla="*/ 0 w 2514600"/>
              <a:gd name="connsiteY4" fmla="*/ 258417 h 77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775252">
                <a:moveTo>
                  <a:pt x="0" y="258417"/>
                </a:moveTo>
                <a:lnTo>
                  <a:pt x="596348" y="775252"/>
                </a:lnTo>
                <a:lnTo>
                  <a:pt x="2514600" y="536713"/>
                </a:lnTo>
                <a:lnTo>
                  <a:pt x="1610139" y="0"/>
                </a:lnTo>
                <a:lnTo>
                  <a:pt x="0" y="258417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latin typeface="+mj-ea"/>
                <a:ea typeface="+mj-ea"/>
              </a:rPr>
              <a:t>A</a:t>
            </a:r>
            <a:r>
              <a:rPr lang="zh-CN" altLang="en-US" sz="1400" b="1" dirty="0" smtClean="0">
                <a:latin typeface="+mj-ea"/>
                <a:ea typeface="+mj-ea"/>
              </a:rPr>
              <a:t>地块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6" name="任意多边形 55"/>
          <p:cNvSpPr/>
          <p:nvPr/>
        </p:nvSpPr>
        <p:spPr>
          <a:xfrm>
            <a:off x="6380238" y="3497462"/>
            <a:ext cx="1808922" cy="596348"/>
          </a:xfrm>
          <a:custGeom>
            <a:avLst/>
            <a:gdLst>
              <a:gd name="connsiteX0" fmla="*/ 19878 w 1808922"/>
              <a:gd name="connsiteY0" fmla="*/ 139148 h 596348"/>
              <a:gd name="connsiteX1" fmla="*/ 357809 w 1808922"/>
              <a:gd name="connsiteY1" fmla="*/ 596348 h 596348"/>
              <a:gd name="connsiteX2" fmla="*/ 1808922 w 1808922"/>
              <a:gd name="connsiteY2" fmla="*/ 447261 h 596348"/>
              <a:gd name="connsiteX3" fmla="*/ 1331843 w 1808922"/>
              <a:gd name="connsiteY3" fmla="*/ 0 h 596348"/>
              <a:gd name="connsiteX4" fmla="*/ 0 w 1808922"/>
              <a:gd name="connsiteY4" fmla="*/ 59635 h 596348"/>
              <a:gd name="connsiteX5" fmla="*/ 19878 w 1808922"/>
              <a:gd name="connsiteY5" fmla="*/ 139148 h 59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8922" h="596348">
                <a:moveTo>
                  <a:pt x="19878" y="139148"/>
                </a:moveTo>
                <a:lnTo>
                  <a:pt x="357809" y="596348"/>
                </a:lnTo>
                <a:lnTo>
                  <a:pt x="1808922" y="447261"/>
                </a:lnTo>
                <a:lnTo>
                  <a:pt x="1331843" y="0"/>
                </a:lnTo>
                <a:lnTo>
                  <a:pt x="0" y="59635"/>
                </a:lnTo>
                <a:lnTo>
                  <a:pt x="19878" y="139148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 smtClean="0">
                <a:latin typeface="+mj-ea"/>
                <a:ea typeface="+mj-ea"/>
              </a:rPr>
              <a:t>E</a:t>
            </a:r>
            <a:r>
              <a:rPr lang="zh-CN" altLang="en-US" sz="1400" b="1" dirty="0" smtClean="0">
                <a:latin typeface="+mj-ea"/>
                <a:ea typeface="+mj-ea"/>
              </a:rPr>
              <a:t>地块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57" name="任意多边形 56"/>
          <p:cNvSpPr/>
          <p:nvPr/>
        </p:nvSpPr>
        <p:spPr>
          <a:xfrm>
            <a:off x="6798365" y="4015409"/>
            <a:ext cx="2057400" cy="785191"/>
          </a:xfrm>
          <a:custGeom>
            <a:avLst/>
            <a:gdLst>
              <a:gd name="connsiteX0" fmla="*/ 0 w 2057400"/>
              <a:gd name="connsiteY0" fmla="*/ 168965 h 785191"/>
              <a:gd name="connsiteX1" fmla="*/ 447261 w 2057400"/>
              <a:gd name="connsiteY1" fmla="*/ 785191 h 785191"/>
              <a:gd name="connsiteX2" fmla="*/ 2057400 w 2057400"/>
              <a:gd name="connsiteY2" fmla="*/ 566530 h 785191"/>
              <a:gd name="connsiteX3" fmla="*/ 1470992 w 2057400"/>
              <a:gd name="connsiteY3" fmla="*/ 0 h 785191"/>
              <a:gd name="connsiteX4" fmla="*/ 0 w 2057400"/>
              <a:gd name="connsiteY4" fmla="*/ 168965 h 78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400" h="785191">
                <a:moveTo>
                  <a:pt x="0" y="168965"/>
                </a:moveTo>
                <a:lnTo>
                  <a:pt x="447261" y="785191"/>
                </a:lnTo>
                <a:lnTo>
                  <a:pt x="2057400" y="566530"/>
                </a:lnTo>
                <a:lnTo>
                  <a:pt x="1470992" y="0"/>
                </a:lnTo>
                <a:lnTo>
                  <a:pt x="0" y="168965"/>
                </a:lnTo>
                <a:close/>
              </a:path>
            </a:pathLst>
          </a:cu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+mj-ea"/>
                <a:ea typeface="+mj-ea"/>
              </a:rPr>
              <a:t>园博园小学</a:t>
            </a:r>
            <a:endParaRPr lang="en-US" altLang="zh-CN" sz="1200" b="1" dirty="0" smtClean="0">
              <a:latin typeface="+mj-ea"/>
              <a:ea typeface="+mj-ea"/>
            </a:endParaRPr>
          </a:p>
          <a:p>
            <a:pPr algn="ctr"/>
            <a:r>
              <a:rPr lang="zh-CN" altLang="en-US" sz="1200" b="1" dirty="0" smtClean="0">
                <a:latin typeface="+mj-ea"/>
                <a:ea typeface="+mj-ea"/>
              </a:rPr>
              <a:t>幼儿园（在建）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58" name="TextBox 18"/>
          <p:cNvSpPr txBox="1"/>
          <p:nvPr/>
        </p:nvSpPr>
        <p:spPr>
          <a:xfrm rot="21290938">
            <a:off x="4055584" y="2708884"/>
            <a:ext cx="870477" cy="2462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园博大道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Box 18"/>
          <p:cNvSpPr txBox="1"/>
          <p:nvPr/>
        </p:nvSpPr>
        <p:spPr>
          <a:xfrm rot="1631028">
            <a:off x="1638741" y="3894844"/>
            <a:ext cx="297028" cy="7078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迎宾大道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18"/>
          <p:cNvSpPr txBox="1"/>
          <p:nvPr/>
        </p:nvSpPr>
        <p:spPr>
          <a:xfrm rot="1257194">
            <a:off x="10208725" y="3238471"/>
            <a:ext cx="717511" cy="24622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西环路</a:t>
            </a:r>
          </a:p>
        </p:txBody>
      </p:sp>
      <p:sp>
        <p:nvSpPr>
          <p:cNvPr id="65" name="任意多边形 64"/>
          <p:cNvSpPr/>
          <p:nvPr/>
        </p:nvSpPr>
        <p:spPr>
          <a:xfrm>
            <a:off x="6140824" y="2106706"/>
            <a:ext cx="1631576" cy="564776"/>
          </a:xfrm>
          <a:custGeom>
            <a:avLst/>
            <a:gdLst>
              <a:gd name="connsiteX0" fmla="*/ 233082 w 1631576"/>
              <a:gd name="connsiteY0" fmla="*/ 0 h 564776"/>
              <a:gd name="connsiteX1" fmla="*/ 251011 w 1631576"/>
              <a:gd name="connsiteY1" fmla="*/ 89647 h 564776"/>
              <a:gd name="connsiteX2" fmla="*/ 259976 w 1631576"/>
              <a:gd name="connsiteY2" fmla="*/ 188259 h 564776"/>
              <a:gd name="connsiteX3" fmla="*/ 134470 w 1631576"/>
              <a:gd name="connsiteY3" fmla="*/ 322729 h 564776"/>
              <a:gd name="connsiteX4" fmla="*/ 17929 w 1631576"/>
              <a:gd name="connsiteY4" fmla="*/ 403412 h 564776"/>
              <a:gd name="connsiteX5" fmla="*/ 0 w 1631576"/>
              <a:gd name="connsiteY5" fmla="*/ 564776 h 564776"/>
              <a:gd name="connsiteX6" fmla="*/ 0 w 1631576"/>
              <a:gd name="connsiteY6" fmla="*/ 564776 h 564776"/>
              <a:gd name="connsiteX7" fmla="*/ 1568823 w 1631576"/>
              <a:gd name="connsiteY7" fmla="*/ 331694 h 564776"/>
              <a:gd name="connsiteX8" fmla="*/ 1631576 w 1631576"/>
              <a:gd name="connsiteY8" fmla="*/ 304800 h 564776"/>
              <a:gd name="connsiteX9" fmla="*/ 1030941 w 1631576"/>
              <a:gd name="connsiteY9" fmla="*/ 98612 h 564776"/>
              <a:gd name="connsiteX10" fmla="*/ 600635 w 1631576"/>
              <a:gd name="connsiteY10" fmla="*/ 44823 h 564776"/>
              <a:gd name="connsiteX11" fmla="*/ 331694 w 1631576"/>
              <a:gd name="connsiteY11" fmla="*/ 0 h 564776"/>
              <a:gd name="connsiteX12" fmla="*/ 233082 w 1631576"/>
              <a:gd name="connsiteY12" fmla="*/ 0 h 56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1576" h="564776">
                <a:moveTo>
                  <a:pt x="233082" y="0"/>
                </a:moveTo>
                <a:lnTo>
                  <a:pt x="251011" y="89647"/>
                </a:lnTo>
                <a:lnTo>
                  <a:pt x="259976" y="188259"/>
                </a:lnTo>
                <a:lnTo>
                  <a:pt x="134470" y="322729"/>
                </a:lnTo>
                <a:lnTo>
                  <a:pt x="17929" y="403412"/>
                </a:lnTo>
                <a:lnTo>
                  <a:pt x="0" y="564776"/>
                </a:lnTo>
                <a:lnTo>
                  <a:pt x="0" y="564776"/>
                </a:lnTo>
                <a:lnTo>
                  <a:pt x="1568823" y="331694"/>
                </a:lnTo>
                <a:lnTo>
                  <a:pt x="1631576" y="304800"/>
                </a:lnTo>
                <a:lnTo>
                  <a:pt x="1030941" y="98612"/>
                </a:lnTo>
                <a:lnTo>
                  <a:pt x="600635" y="44823"/>
                </a:lnTo>
                <a:lnTo>
                  <a:pt x="331694" y="0"/>
                </a:lnTo>
                <a:lnTo>
                  <a:pt x="233082" y="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 smtClean="0">
                <a:latin typeface="+mj-ea"/>
                <a:ea typeface="+mj-ea"/>
              </a:rPr>
              <a:t>酒店用地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66" name="任意多边形 65"/>
          <p:cNvSpPr/>
          <p:nvPr/>
        </p:nvSpPr>
        <p:spPr>
          <a:xfrm>
            <a:off x="2680447" y="1945341"/>
            <a:ext cx="3666565" cy="959224"/>
          </a:xfrm>
          <a:custGeom>
            <a:avLst/>
            <a:gdLst>
              <a:gd name="connsiteX0" fmla="*/ 0 w 3666565"/>
              <a:gd name="connsiteY0" fmla="*/ 959224 h 959224"/>
              <a:gd name="connsiteX1" fmla="*/ 107577 w 3666565"/>
              <a:gd name="connsiteY1" fmla="*/ 753035 h 959224"/>
              <a:gd name="connsiteX2" fmla="*/ 394447 w 3666565"/>
              <a:gd name="connsiteY2" fmla="*/ 591671 h 959224"/>
              <a:gd name="connsiteX3" fmla="*/ 546847 w 3666565"/>
              <a:gd name="connsiteY3" fmla="*/ 528918 h 959224"/>
              <a:gd name="connsiteX4" fmla="*/ 2286000 w 3666565"/>
              <a:gd name="connsiteY4" fmla="*/ 0 h 959224"/>
              <a:gd name="connsiteX5" fmla="*/ 3648635 w 3666565"/>
              <a:gd name="connsiteY5" fmla="*/ 161365 h 959224"/>
              <a:gd name="connsiteX6" fmla="*/ 3666565 w 3666565"/>
              <a:gd name="connsiteY6" fmla="*/ 313765 h 959224"/>
              <a:gd name="connsiteX7" fmla="*/ 3603812 w 3666565"/>
              <a:gd name="connsiteY7" fmla="*/ 430306 h 959224"/>
              <a:gd name="connsiteX8" fmla="*/ 3424518 w 3666565"/>
              <a:gd name="connsiteY8" fmla="*/ 546847 h 959224"/>
              <a:gd name="connsiteX9" fmla="*/ 3397624 w 3666565"/>
              <a:gd name="connsiteY9" fmla="*/ 779930 h 959224"/>
              <a:gd name="connsiteX10" fmla="*/ 0 w 3666565"/>
              <a:gd name="connsiteY10" fmla="*/ 959224 h 95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66565" h="959224">
                <a:moveTo>
                  <a:pt x="0" y="959224"/>
                </a:moveTo>
                <a:lnTo>
                  <a:pt x="107577" y="753035"/>
                </a:lnTo>
                <a:lnTo>
                  <a:pt x="394447" y="591671"/>
                </a:lnTo>
                <a:lnTo>
                  <a:pt x="546847" y="528918"/>
                </a:lnTo>
                <a:lnTo>
                  <a:pt x="2286000" y="0"/>
                </a:lnTo>
                <a:lnTo>
                  <a:pt x="3648635" y="161365"/>
                </a:lnTo>
                <a:lnTo>
                  <a:pt x="3666565" y="313765"/>
                </a:lnTo>
                <a:lnTo>
                  <a:pt x="3603812" y="430306"/>
                </a:lnTo>
                <a:lnTo>
                  <a:pt x="3424518" y="546847"/>
                </a:lnTo>
                <a:lnTo>
                  <a:pt x="3397624" y="779930"/>
                </a:lnTo>
                <a:lnTo>
                  <a:pt x="0" y="959224"/>
                </a:ln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 smtClean="0">
                <a:latin typeface="+mj-ea"/>
                <a:ea typeface="+mj-ea"/>
              </a:rPr>
              <a:t>园博园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34" name="TextBox 18"/>
          <p:cNvSpPr txBox="1"/>
          <p:nvPr/>
        </p:nvSpPr>
        <p:spPr>
          <a:xfrm rot="20022992">
            <a:off x="5943574" y="4818105"/>
            <a:ext cx="297028" cy="5539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康平路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06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>
            <p:custDataLst>
              <p:tags r:id="rId1"/>
            </p:custDataLst>
          </p:nvPr>
        </p:nvGrpSpPr>
        <p:grpSpPr>
          <a:xfrm>
            <a:off x="606524" y="2869617"/>
            <a:ext cx="4221355" cy="2647615"/>
            <a:chOff x="6750080" y="3599266"/>
            <a:chExt cx="4385188" cy="2647615"/>
          </a:xfrm>
        </p:grpSpPr>
        <p:sp>
          <p:nvSpPr>
            <p:cNvPr id="10" name="TextBox 12"/>
            <p:cNvSpPr txBox="1"/>
            <p:nvPr>
              <p:custDataLst>
                <p:tags r:id="rId3"/>
              </p:custDataLst>
            </p:nvPr>
          </p:nvSpPr>
          <p:spPr>
            <a:xfrm>
              <a:off x="6750080" y="3599266"/>
              <a:ext cx="43851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E472F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土地市场：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E472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3"/>
            <p:cNvSpPr txBox="1"/>
            <p:nvPr>
              <p:custDataLst>
                <p:tags r:id="rId4"/>
              </p:custDataLst>
            </p:nvPr>
          </p:nvSpPr>
          <p:spPr>
            <a:xfrm>
              <a:off x="6750080" y="3846224"/>
              <a:ext cx="438518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2015-2016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年受城市发展影响，土地市场较为冷淡，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2017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年一二线城市房地产迅速发展，土地成本逐年增加，部分房企逐渐往三四线城市下沉，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2017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年起土地市场迅猛发展，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2018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年供应端集中放量后，</a:t>
              </a: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2019</a:t>
              </a:r>
              <a:r>
                <a: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年供速度放缓，但因大量品牌房企扎堆贵港，土地市场成交量暴涨，为贵港楼市“量变”的</a:t>
              </a:r>
              <a:r>
                <a:rPr kumimoji="0" lang="zh-CN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一年。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2020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年受疫情影响，第一季度土地供应成交量下降，第二季度复工复产后，土地成交量逐渐恢复正常</a:t>
              </a:r>
              <a:r>
                <a:rPr kumimoji="0" lang="zh-CN" alt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72A22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。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72A22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372A22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zh-CN" sz="1000" dirty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2020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1-9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月贵港市本</a:t>
              </a:r>
              <a:r>
                <a:rPr lang="zh-CN" altLang="en-US" sz="1000" dirty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级居住用地新增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供应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274.5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zh-CN" altLang="en-US" sz="1000" dirty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㎡，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成交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163.4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zh-CN" altLang="en-US" sz="1000" dirty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，同比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2019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1-9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月减少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118.98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万㎡；平均楼板价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1190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㎡，同比去年下降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204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㎡，同比下降</a:t>
              </a:r>
              <a:r>
                <a:rPr lang="en-US" altLang="zh-CN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14.63%</a:t>
              </a:r>
              <a:r>
                <a:rPr lang="zh-CN" altLang="en-US" sz="1000" dirty="0" smtClean="0">
                  <a:solidFill>
                    <a:srgbClr val="372A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000" dirty="0">
                <a:solidFill>
                  <a:srgbClr val="372A2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10"/>
          <p:cNvSpPr txBox="1"/>
          <p:nvPr>
            <p:custDataLst>
              <p:tags r:id="rId2"/>
            </p:custDataLst>
          </p:nvPr>
        </p:nvSpPr>
        <p:spPr>
          <a:xfrm>
            <a:off x="578501" y="1392173"/>
            <a:ext cx="4501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受疫情影响，贵港</a:t>
            </a:r>
            <a:r>
              <a:rPr lang="zh-CN" altLang="en-US" sz="4000" b="1" dirty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市场土地</a:t>
            </a:r>
            <a:r>
              <a:rPr lang="zh-CN" altLang="en-US" sz="4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成交下降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96200" y="5517232"/>
            <a:ext cx="3744416" cy="262012"/>
          </a:xfrm>
          <a:prstGeom prst="rect">
            <a:avLst/>
          </a:prstGeom>
        </p:spPr>
        <p:txBody>
          <a:bodyPr vert="horz" wrap="square" lIns="91440" tIns="45720" rIns="91440" bIns="45720" anchor="ctr">
            <a:noAutofit/>
          </a:bodyPr>
          <a:lstStyle/>
          <a:p>
            <a:pPr marL="171450" marR="0" lvl="0" indent="-17145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676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贵港自然资源局</a:t>
            </a:r>
            <a:r>
              <a:rPr kumimoji="0" lang="en-US" altLang="ko-K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64676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统计口径</a:t>
            </a: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64676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：</a:t>
            </a:r>
            <a:r>
              <a: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4676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住宅、商住用地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srgbClr val="646760"/>
              </a:solidFill>
              <a:effectLst/>
              <a:uLnTx/>
              <a:uFillTx/>
              <a:latin typeface="等线" panose="02010600030101010101" pitchFamily="2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4" name="图表 13"/>
          <p:cNvGraphicFramePr>
            <a:graphicFrameLocks/>
          </p:cNvGraphicFramePr>
          <p:nvPr>
            <p:extLst/>
          </p:nvPr>
        </p:nvGraphicFramePr>
        <p:xfrm>
          <a:off x="5015880" y="1620907"/>
          <a:ext cx="7056784" cy="3824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606524" y="682377"/>
            <a:ext cx="3840309" cy="354965"/>
            <a:chOff x="479210" y="165419"/>
            <a:chExt cx="3840309" cy="354965"/>
          </a:xfrm>
        </p:grpSpPr>
        <p:sp>
          <p:nvSpPr>
            <p:cNvPr id="15" name="Shape 4230"/>
            <p:cNvSpPr/>
            <p:nvPr/>
          </p:nvSpPr>
          <p:spPr>
            <a:xfrm>
              <a:off x="1871247" y="198439"/>
              <a:ext cx="2448272" cy="2889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贵港土地市场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6" name="Freeform 7"/>
            <p:cNvSpPr/>
            <p:nvPr/>
          </p:nvSpPr>
          <p:spPr>
            <a:xfrm>
              <a:off x="479210" y="165419"/>
              <a:ext cx="1290785" cy="354965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二、市场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2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表格 114"/>
          <p:cNvGraphicFramePr/>
          <p:nvPr>
            <p:custDataLst>
              <p:tags r:id="rId1"/>
            </p:custDataLst>
            <p:extLst/>
          </p:nvPr>
        </p:nvGraphicFramePr>
        <p:xfrm>
          <a:off x="679409" y="4162880"/>
          <a:ext cx="10836537" cy="2545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30"/>
                <a:gridCol w="647472"/>
                <a:gridCol w="437383"/>
                <a:gridCol w="699813"/>
                <a:gridCol w="633189"/>
                <a:gridCol w="416531"/>
                <a:gridCol w="591581"/>
                <a:gridCol w="720080"/>
                <a:gridCol w="648072"/>
                <a:gridCol w="576064"/>
                <a:gridCol w="792088"/>
                <a:gridCol w="792088"/>
                <a:gridCol w="576064"/>
                <a:gridCol w="792088"/>
                <a:gridCol w="2251594"/>
              </a:tblGrid>
              <a:tr h="37318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用地性质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 font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700" dirty="0" err="1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占地面积</a:t>
                      </a:r>
                      <a:endParaRPr lang="en-US" sz="700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36195" algn="ctr" font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700" dirty="0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㎡）</a:t>
                      </a:r>
                      <a:endParaRPr lang="zh-CN" altLang="en-US" sz="7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 font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占地面积</a:t>
                      </a:r>
                      <a:endParaRPr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94615" algn="ctr" font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（亩）</a:t>
                      </a:r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sz="700" spc="-5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容积率</a:t>
                      </a:r>
                      <a:endParaRPr lang="zh-CN" altLang="en-US" sz="700" spc="-5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起拍总价（万元）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ctr" font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 err="1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起拍</a:t>
                      </a:r>
                      <a:r>
                        <a:rPr sz="700" spc="-5" dirty="0" err="1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单价</a:t>
                      </a:r>
                      <a:endParaRPr lang="en-US" sz="700" spc="-5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R="48260" algn="ctr" font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万</a:t>
                      </a:r>
                      <a:r>
                        <a:rPr sz="700" spc="-5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元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亩</a:t>
                      </a:r>
                      <a:r>
                        <a:rPr sz="700" spc="-229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7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 font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 err="1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起拍楼面价</a:t>
                      </a:r>
                      <a:endParaRPr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R="12065" algn="ctr" fontAlgn="ctr">
                        <a:lnSpc>
                          <a:spcPts val="985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（元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㎡</a:t>
                      </a:r>
                      <a:r>
                        <a:rPr sz="700" spc="-495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成交</a:t>
                      </a:r>
                      <a:r>
                        <a:rPr lang="zh-CN" altLang="en-US" sz="7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总价</a:t>
                      </a:r>
                      <a:endParaRPr lang="en-US" altLang="zh-CN" sz="7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7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万元）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ctr" font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成交</a:t>
                      </a:r>
                      <a:r>
                        <a:rPr sz="700" spc="-5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单价 </a:t>
                      </a:r>
                    </a:p>
                    <a:p>
                      <a:pPr marR="76835" algn="ctr" font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（万元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亩）</a:t>
                      </a:r>
                      <a:endParaRPr lang="zh-CN" altLang="en-US" sz="700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 font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700" dirty="0" err="1" smtClean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成交楼面价</a:t>
                      </a:r>
                      <a:endParaRPr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R="16510" algn="ctr" fontAlgn="ctr">
                        <a:lnSpc>
                          <a:spcPts val="985"/>
                        </a:lnSpc>
                        <a:spcBef>
                          <a:spcPts val="5"/>
                        </a:spcBef>
                      </a:pP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（元</a:t>
                      </a:r>
                      <a:r>
                        <a:rPr sz="700" spc="-1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sz="70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㎡</a:t>
                      </a:r>
                      <a:r>
                        <a:rPr sz="700" spc="-650" dirty="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7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溢价率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拿地时间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7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受让人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7E472F"/>
                    </a:solidFill>
                  </a:tcPr>
                </a:tc>
              </a:tr>
              <a:tr h="142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万豪丽城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商住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9880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5187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656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5187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656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0%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2019/3/20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贵港市万豪房地产开发有限公司</a:t>
                      </a:r>
                      <a:endParaRPr lang="zh-CN" altLang="en-US" sz="700" b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2690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碧桂园 金科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7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博园府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商住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91901.56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137.85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41356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75420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414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2070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38%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2019/5/31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zh-CN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广西盛享碧桂园地产有限公司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26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17432.13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26.15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7845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26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12121.63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18.18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5455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2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中梁 璟园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16797.53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25.196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7559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7559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 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0%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2019/9/6</a:t>
                      </a:r>
                      <a:endParaRPr lang="en-US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广西梁恒置业有限公司</a:t>
                      </a:r>
                      <a:endParaRPr lang="zh-CN" altLang="en-US" sz="7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42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西江领寓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商住</a:t>
                      </a: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42382.24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63.57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6358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6358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0%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2019/9/18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贵港市福贵建设投资有限公司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69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交投荣和观园悦府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54387.79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81.582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26923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26923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1650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%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2019/11/28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广西地产集团有限公司（荣和合作）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690"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41243.50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61.865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20416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20416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00432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广业地块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住宅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28654.32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42.981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8597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2019/11/29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广西青云置业有限公司</a:t>
                      </a:r>
                      <a:endParaRPr lang="zh-CN" altLang="en-US" sz="7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432"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33548.61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50.323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432"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50905.59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76.358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万港悦府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商住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13330.79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19.996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3.5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%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2019/12/10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广西凯南投资有限公司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维特亚地块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商住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40600.34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60.901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2019/12/30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广西维特亚房地产开发有限公司</a:t>
                      </a:r>
                      <a:endParaRPr lang="zh-CN" altLang="en-US" sz="7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6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辰光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商住</a:t>
                      </a:r>
                      <a:endParaRPr lang="zh-CN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32759.56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49.139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7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4.0</a:t>
                      </a:r>
                      <a:endParaRPr lang="en-US" altLang="en-US" sz="7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2020/4/2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南宁润澎企业管理</a:t>
                      </a:r>
                      <a:r>
                        <a:rPr lang="zh-CN" altLang="en-US" sz="7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有限公司</a:t>
                      </a:r>
                      <a:r>
                        <a:rPr lang="en-US" altLang="zh-CN" sz="7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700" b="0" i="0" u="none" strike="noStrike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世茂）</a:t>
                      </a:r>
                      <a:endParaRPr lang="zh-CN" altLang="en-US" sz="700" b="0" i="0" u="none" strike="noStrike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27164" y="983406"/>
            <a:ext cx="8224588" cy="3005315"/>
            <a:chOff x="524019" y="1287780"/>
            <a:chExt cx="8008421" cy="494826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99" y="1287780"/>
              <a:ext cx="8003141" cy="4948263"/>
            </a:xfrm>
            <a:prstGeom prst="rect">
              <a:avLst/>
            </a:prstGeom>
          </p:spPr>
        </p:pic>
        <p:sp>
          <p:nvSpPr>
            <p:cNvPr id="96" name="矩形 95"/>
            <p:cNvSpPr/>
            <p:nvPr/>
          </p:nvSpPr>
          <p:spPr>
            <a:xfrm>
              <a:off x="3703073" y="4078161"/>
              <a:ext cx="694931" cy="453752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碧桂园</a:t>
              </a:r>
            </a:p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金科博园府</a:t>
              </a:r>
            </a:p>
          </p:txBody>
        </p:sp>
        <p:sp>
          <p:nvSpPr>
            <p:cNvPr id="97" name="矩形 96"/>
            <p:cNvSpPr/>
            <p:nvPr/>
          </p:nvSpPr>
          <p:spPr>
            <a:xfrm>
              <a:off x="5122965" y="1633589"/>
              <a:ext cx="617855" cy="210820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万豪丽城</a:t>
              </a:r>
            </a:p>
          </p:txBody>
        </p:sp>
        <p:sp>
          <p:nvSpPr>
            <p:cNvPr id="98" name="椭圆 97"/>
            <p:cNvSpPr/>
            <p:nvPr/>
          </p:nvSpPr>
          <p:spPr>
            <a:xfrm>
              <a:off x="4422149" y="4185048"/>
              <a:ext cx="144145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99" name="椭圆 98"/>
            <p:cNvSpPr/>
            <p:nvPr/>
          </p:nvSpPr>
          <p:spPr>
            <a:xfrm>
              <a:off x="4961381" y="1628016"/>
              <a:ext cx="144145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  <p:sp>
          <p:nvSpPr>
            <p:cNvPr id="100" name="矩形 99"/>
            <p:cNvSpPr/>
            <p:nvPr/>
          </p:nvSpPr>
          <p:spPr>
            <a:xfrm>
              <a:off x="5292510" y="3592931"/>
              <a:ext cx="725435" cy="309880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中梁 璟园</a:t>
              </a:r>
            </a:p>
          </p:txBody>
        </p:sp>
        <p:sp>
          <p:nvSpPr>
            <p:cNvPr id="101" name="椭圆 100"/>
            <p:cNvSpPr/>
            <p:nvPr/>
          </p:nvSpPr>
          <p:spPr>
            <a:xfrm>
              <a:off x="5122965" y="3592934"/>
              <a:ext cx="163392" cy="30987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102" name="椭圆 101"/>
            <p:cNvSpPr/>
            <p:nvPr/>
          </p:nvSpPr>
          <p:spPr>
            <a:xfrm>
              <a:off x="4601747" y="2996952"/>
              <a:ext cx="144145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</a:p>
          </p:txBody>
        </p:sp>
        <p:sp>
          <p:nvSpPr>
            <p:cNvPr id="103" name="矩形 102"/>
            <p:cNvSpPr/>
            <p:nvPr/>
          </p:nvSpPr>
          <p:spPr>
            <a:xfrm>
              <a:off x="4753037" y="2950091"/>
              <a:ext cx="441999" cy="280541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辰光</a:t>
              </a:r>
            </a:p>
          </p:txBody>
        </p:sp>
        <p:sp>
          <p:nvSpPr>
            <p:cNvPr id="104" name="椭圆 103"/>
            <p:cNvSpPr/>
            <p:nvPr/>
          </p:nvSpPr>
          <p:spPr>
            <a:xfrm>
              <a:off x="4602062" y="3904864"/>
              <a:ext cx="144145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</a:p>
          </p:txBody>
        </p:sp>
        <p:sp>
          <p:nvSpPr>
            <p:cNvPr id="105" name="矩形 104"/>
            <p:cNvSpPr/>
            <p:nvPr/>
          </p:nvSpPr>
          <p:spPr>
            <a:xfrm>
              <a:off x="4755483" y="3826615"/>
              <a:ext cx="375138" cy="376815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万港悦府</a:t>
              </a:r>
            </a:p>
          </p:txBody>
        </p:sp>
        <p:sp>
          <p:nvSpPr>
            <p:cNvPr id="106" name="矩形 105"/>
            <p:cNvSpPr/>
            <p:nvPr/>
          </p:nvSpPr>
          <p:spPr>
            <a:xfrm>
              <a:off x="524019" y="3747870"/>
              <a:ext cx="375138" cy="413659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西江领寓</a:t>
              </a:r>
            </a:p>
          </p:txBody>
        </p:sp>
        <p:sp>
          <p:nvSpPr>
            <p:cNvPr id="107" name="矩形 106"/>
            <p:cNvSpPr/>
            <p:nvPr/>
          </p:nvSpPr>
          <p:spPr>
            <a:xfrm>
              <a:off x="4909668" y="4246203"/>
              <a:ext cx="938404" cy="281131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交投荣和观园悦府</a:t>
              </a:r>
            </a:p>
          </p:txBody>
        </p:sp>
        <p:sp>
          <p:nvSpPr>
            <p:cNvPr id="109" name="椭圆 108"/>
            <p:cNvSpPr/>
            <p:nvPr/>
          </p:nvSpPr>
          <p:spPr>
            <a:xfrm>
              <a:off x="4753037" y="4270099"/>
              <a:ext cx="137104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</a:p>
          </p:txBody>
        </p:sp>
        <p:sp>
          <p:nvSpPr>
            <p:cNvPr id="110" name="椭圆 109"/>
            <p:cNvSpPr/>
            <p:nvPr/>
          </p:nvSpPr>
          <p:spPr>
            <a:xfrm>
              <a:off x="905734" y="3826614"/>
              <a:ext cx="144145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111" name="矩形 110"/>
            <p:cNvSpPr/>
            <p:nvPr/>
          </p:nvSpPr>
          <p:spPr>
            <a:xfrm>
              <a:off x="5683024" y="4742899"/>
              <a:ext cx="572579" cy="326528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广业地块</a:t>
              </a:r>
            </a:p>
          </p:txBody>
        </p:sp>
        <p:sp>
          <p:nvSpPr>
            <p:cNvPr id="112" name="椭圆 111"/>
            <p:cNvSpPr/>
            <p:nvPr/>
          </p:nvSpPr>
          <p:spPr>
            <a:xfrm>
              <a:off x="5511977" y="4707319"/>
              <a:ext cx="140143" cy="36210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</a:p>
          </p:txBody>
        </p:sp>
        <p:sp>
          <p:nvSpPr>
            <p:cNvPr id="113" name="矩形 112"/>
            <p:cNvSpPr/>
            <p:nvPr/>
          </p:nvSpPr>
          <p:spPr>
            <a:xfrm>
              <a:off x="524019" y="4237711"/>
              <a:ext cx="659493" cy="362036"/>
            </a:xfrm>
            <a:prstGeom prst="rect">
              <a:avLst/>
            </a:prstGeom>
            <a:solidFill>
              <a:srgbClr val="7E4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维特亚地块</a:t>
              </a:r>
            </a:p>
          </p:txBody>
        </p:sp>
        <p:sp>
          <p:nvSpPr>
            <p:cNvPr id="114" name="椭圆 113"/>
            <p:cNvSpPr/>
            <p:nvPr/>
          </p:nvSpPr>
          <p:spPr>
            <a:xfrm>
              <a:off x="1207315" y="4298541"/>
              <a:ext cx="144145" cy="2336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307513" y="1000622"/>
            <a:ext cx="2224076" cy="3147262"/>
            <a:chOff x="8594215" y="1104449"/>
            <a:chExt cx="2224076" cy="3147262"/>
          </a:xfrm>
        </p:grpSpPr>
        <p:sp>
          <p:nvSpPr>
            <p:cNvPr id="44" name="圆角矩形 3"/>
            <p:cNvSpPr/>
            <p:nvPr/>
          </p:nvSpPr>
          <p:spPr>
            <a:xfrm>
              <a:off x="8594215" y="1104449"/>
              <a:ext cx="2208433" cy="3147262"/>
            </a:xfrm>
            <a:prstGeom prst="roundRect">
              <a:avLst>
                <a:gd name="adj" fmla="val 2801"/>
              </a:avLst>
            </a:prstGeom>
            <a:solidFill>
              <a:srgbClr val="7E472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none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8556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Open Sans" charset="0"/>
              </a:endParaRPr>
            </a:p>
          </p:txBody>
        </p:sp>
        <p:sp>
          <p:nvSpPr>
            <p:cNvPr id="45" name="TextBox 13"/>
            <p:cNvSpPr txBox="1"/>
            <p:nvPr/>
          </p:nvSpPr>
          <p:spPr>
            <a:xfrm>
              <a:off x="8609761" y="1385040"/>
              <a:ext cx="2208530" cy="2585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00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kumimoji="1" lang="en-US" altLang="zh-CN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2019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年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至今，贵港市城西片区在本案周边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共有</a:t>
              </a:r>
              <a:r>
                <a:rPr kumimoji="1" lang="en-US" altLang="zh-CN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9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宗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地块成交，楼面价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在</a:t>
              </a:r>
              <a:r>
                <a:rPr kumimoji="1" lang="en-US" altLang="zh-CN" sz="1200" b="1" dirty="0" smtClean="0">
                  <a:solidFill>
                    <a:prstClr val="white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656</a:t>
              </a:r>
              <a:r>
                <a:rPr kumimoji="1" lang="en-US" altLang="zh-CN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-2070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元</a:t>
              </a:r>
              <a:r>
                <a:rPr kumimoji="1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/㎡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之间，城西片区作为贵港市新区，优质配套聚集，发展潜力巨大，目前碧桂园、金科、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中梁、世茂、广汇、交投</a:t>
              </a:r>
              <a:r>
                <a:rPr kumimoji="1" lang="en-US" altLang="zh-CN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-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荣和等</a:t>
              </a:r>
              <a:r>
                <a:rPr kumimoji="1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品牌开发商已抢先进驻，未来竞争格局将会逐渐升温</a:t>
              </a:r>
              <a:r>
                <a:rPr kumimoji="1" lang="zh-CN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微软雅黑" panose="020B0503020204020204" pitchFamily="34" charset="-122"/>
                  <a:sym typeface="+mn-ea"/>
                </a:rPr>
                <a:t>。</a:t>
              </a:r>
              <a:endPara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3291044" y="1601905"/>
            <a:ext cx="4317124" cy="2282298"/>
          </a:xfrm>
          <a:prstGeom prst="ellipse">
            <a:avLst/>
          </a:prstGeom>
          <a:noFill/>
          <a:ln>
            <a:solidFill>
              <a:srgbClr val="6C323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3744295" y="3060254"/>
            <a:ext cx="215900" cy="19714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+mn-ea"/>
              <a:cs typeface="+mn-cs"/>
            </a:endParaRPr>
          </a:p>
        </p:txBody>
      </p:sp>
      <p:sp>
        <p:nvSpPr>
          <p:cNvPr id="49" name="线形标注 1 48"/>
          <p:cNvSpPr/>
          <p:nvPr/>
        </p:nvSpPr>
        <p:spPr>
          <a:xfrm>
            <a:off x="2280775" y="3181022"/>
            <a:ext cx="1090976" cy="328577"/>
          </a:xfrm>
          <a:prstGeom prst="borderCallout1">
            <a:avLst>
              <a:gd name="adj1" fmla="val 94201"/>
              <a:gd name="adj2" fmla="val 54280"/>
              <a:gd name="adj3" fmla="val -12326"/>
              <a:gd name="adj4" fmla="val 136717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33" tIns="45716" rIns="91433" bIns="45716" rtlCol="0" anchor="ctr"/>
          <a:lstStyle/>
          <a:p>
            <a:pPr marL="0" marR="0" lvl="0" indent="0" algn="ctr" defTabSz="101663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本案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906108" y="427824"/>
            <a:ext cx="3840309" cy="354965"/>
            <a:chOff x="479210" y="165419"/>
            <a:chExt cx="3840309" cy="354965"/>
          </a:xfrm>
        </p:grpSpPr>
        <p:sp>
          <p:nvSpPr>
            <p:cNvPr id="34" name="Shape 4230"/>
            <p:cNvSpPr/>
            <p:nvPr/>
          </p:nvSpPr>
          <p:spPr>
            <a:xfrm>
              <a:off x="1871247" y="198439"/>
              <a:ext cx="2448272" cy="2889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周边部分成交土地情况</a:t>
              </a:r>
              <a:endPara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35" name="Freeform 7"/>
            <p:cNvSpPr/>
            <p:nvPr/>
          </p:nvSpPr>
          <p:spPr>
            <a:xfrm>
              <a:off x="479210" y="165419"/>
              <a:ext cx="1290785" cy="354965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二、市场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3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54227" y="789473"/>
            <a:ext cx="11607276" cy="66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1865" b="1" dirty="0">
                <a:solidFill>
                  <a:prstClr val="black"/>
                </a:solidFill>
                <a:latin typeface="+mj-ea"/>
                <a:ea typeface="+mj-ea"/>
              </a:rPr>
              <a:t>7-9</a:t>
            </a:r>
            <a:r>
              <a:rPr lang="zh-CN" altLang="en-US" sz="1865" b="1" dirty="0">
                <a:solidFill>
                  <a:prstClr val="black"/>
                </a:solidFill>
                <a:latin typeface="+mj-ea"/>
                <a:ea typeface="+mj-ea"/>
              </a:rPr>
              <a:t>月贵港市本级普通住宅供销量价环比同步下降；</a:t>
            </a:r>
            <a:endParaRPr lang="en-US" altLang="zh-CN" sz="1865" b="1" dirty="0">
              <a:solidFill>
                <a:prstClr val="black"/>
              </a:solidFill>
              <a:latin typeface="+mj-ea"/>
              <a:ea typeface="+mj-ea"/>
            </a:endParaRPr>
          </a:p>
          <a:p>
            <a:pPr defTabSz="914400">
              <a:defRPr/>
            </a:pPr>
            <a:r>
              <a:rPr lang="en-US" altLang="zh-CN" sz="1865" b="1" dirty="0">
                <a:solidFill>
                  <a:prstClr val="black"/>
                </a:solidFill>
                <a:latin typeface="+mj-ea"/>
                <a:ea typeface="+mj-ea"/>
              </a:rPr>
              <a:t>7-9</a:t>
            </a:r>
            <a:r>
              <a:rPr lang="zh-CN" altLang="en-US" sz="1865" b="1" dirty="0">
                <a:solidFill>
                  <a:prstClr val="black"/>
                </a:solidFill>
                <a:latin typeface="+mj-ea"/>
                <a:ea typeface="+mj-ea"/>
              </a:rPr>
              <a:t>月供应</a:t>
            </a:r>
            <a:r>
              <a:rPr lang="en-US" altLang="zh-CN" sz="1865" b="1" dirty="0">
                <a:solidFill>
                  <a:prstClr val="black"/>
                </a:solidFill>
                <a:latin typeface="+mj-ea"/>
                <a:ea typeface="+mj-ea"/>
              </a:rPr>
              <a:t>55.56</a:t>
            </a:r>
            <a:r>
              <a:rPr lang="zh-CN" altLang="en-US" sz="1865" b="1" dirty="0">
                <a:solidFill>
                  <a:prstClr val="black"/>
                </a:solidFill>
                <a:latin typeface="+mj-ea"/>
                <a:ea typeface="+mj-ea"/>
              </a:rPr>
              <a:t>万㎡，成交</a:t>
            </a:r>
            <a:r>
              <a:rPr lang="en-US" altLang="zh-CN" sz="1865" b="1" dirty="0">
                <a:solidFill>
                  <a:prstClr val="black"/>
                </a:solidFill>
                <a:latin typeface="+mj-ea"/>
                <a:ea typeface="+mj-ea"/>
              </a:rPr>
              <a:t>54.04</a:t>
            </a:r>
            <a:r>
              <a:rPr lang="zh-CN" altLang="en-US" sz="1865" b="1" dirty="0">
                <a:solidFill>
                  <a:prstClr val="black"/>
                </a:solidFill>
                <a:latin typeface="+mj-ea"/>
                <a:ea typeface="+mj-ea"/>
              </a:rPr>
              <a:t>万㎡，存量</a:t>
            </a:r>
            <a:r>
              <a:rPr lang="en-US" altLang="zh-CN" sz="1865" b="1" dirty="0">
                <a:solidFill>
                  <a:prstClr val="black"/>
                </a:solidFill>
                <a:latin typeface="+mj-ea"/>
                <a:ea typeface="+mj-ea"/>
              </a:rPr>
              <a:t>116.58</a:t>
            </a:r>
            <a:r>
              <a:rPr lang="zh-CN" altLang="en-US" sz="1865" b="1" dirty="0">
                <a:solidFill>
                  <a:prstClr val="black"/>
                </a:solidFill>
                <a:latin typeface="+mj-ea"/>
                <a:ea typeface="+mj-ea"/>
              </a:rPr>
              <a:t>万㎡，去化周期</a:t>
            </a:r>
            <a:r>
              <a:rPr lang="en-US" altLang="zh-CN" sz="1865" b="1" dirty="0">
                <a:solidFill>
                  <a:prstClr val="black"/>
                </a:solidFill>
                <a:latin typeface="+mj-ea"/>
                <a:ea typeface="+mj-ea"/>
              </a:rPr>
              <a:t>7.14</a:t>
            </a:r>
            <a:r>
              <a:rPr lang="zh-CN" altLang="en-US" sz="1865" b="1" dirty="0">
                <a:solidFill>
                  <a:prstClr val="black"/>
                </a:solidFill>
                <a:latin typeface="+mj-ea"/>
                <a:ea typeface="+mj-ea"/>
              </a:rPr>
              <a:t>个月。</a:t>
            </a:r>
            <a:endParaRPr lang="en-US" altLang="zh-CN" sz="1865" b="1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4227" y="1466568"/>
            <a:ext cx="115164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anose="05000000000000000000" pitchFamily="2" charset="2"/>
              <a:buChar char="n"/>
            </a:pP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2020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7-9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月贵港市本级普通住宅新增供应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55.56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万㎡，环比下降</a:t>
            </a:r>
            <a:r>
              <a:rPr lang="en-US" sz="1400" dirty="0">
                <a:solidFill>
                  <a:prstClr val="black"/>
                </a:solidFill>
                <a:latin typeface="+mj-ea"/>
                <a:ea typeface="+mj-ea"/>
              </a:rPr>
              <a:t>19.86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，同比下降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26.48%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；成交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54.04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万㎡，环比下降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14.87%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，同比上涨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16.89%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；成交均价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6300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元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㎡，与上季度基本持平。</a:t>
            </a:r>
            <a:endParaRPr lang="en-US" altLang="zh-CN" sz="1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435090218"/>
              </p:ext>
            </p:extLst>
          </p:nvPr>
        </p:nvGraphicFramePr>
        <p:xfrm>
          <a:off x="354227" y="2230453"/>
          <a:ext cx="11482173" cy="377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354227" y="360432"/>
            <a:ext cx="3840309" cy="354965"/>
            <a:chOff x="479210" y="165419"/>
            <a:chExt cx="3840309" cy="354965"/>
          </a:xfrm>
        </p:grpSpPr>
        <p:sp>
          <p:nvSpPr>
            <p:cNvPr id="13" name="Shape 4230"/>
            <p:cNvSpPr/>
            <p:nvPr/>
          </p:nvSpPr>
          <p:spPr>
            <a:xfrm>
              <a:off x="1871247" y="198439"/>
              <a:ext cx="2448272" cy="2889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en-US" altLang="zh-CN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2020</a:t>
              </a:r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年贵港市普通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住宅供销存走势</a:t>
              </a:r>
            </a:p>
          </p:txBody>
        </p:sp>
        <p:sp>
          <p:nvSpPr>
            <p:cNvPr id="14" name="Freeform 7"/>
            <p:cNvSpPr/>
            <p:nvPr/>
          </p:nvSpPr>
          <p:spPr>
            <a:xfrm>
              <a:off x="479210" y="165419"/>
              <a:ext cx="1290785" cy="354965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二、市场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6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15026" y="1614656"/>
            <a:ext cx="1144235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Font typeface="Wingdings" panose="05000000000000000000" pitchFamily="2" charset="2"/>
              <a:buChar char="n"/>
              <a:defRPr/>
            </a:pP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2020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年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7-9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月港南区普通住宅新增供应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49.89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万㎡，环比下降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12.15%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，同比下降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18.24%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；成交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48.54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万㎡，环比下降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10.18%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；同比上涨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19.64%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，成交均价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6482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元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㎡，环比上涨</a:t>
            </a:r>
            <a:r>
              <a:rPr lang="en-US" altLang="zh-CN" sz="1400" dirty="0">
                <a:solidFill>
                  <a:prstClr val="black"/>
                </a:solidFill>
                <a:latin typeface="+mj-ea"/>
                <a:ea typeface="+mj-ea"/>
              </a:rPr>
              <a:t>0.69%</a:t>
            </a:r>
            <a:r>
              <a:rPr lang="zh-CN" altLang="en-US" sz="1400" dirty="0">
                <a:solidFill>
                  <a:prstClr val="black"/>
                </a:solidFill>
                <a:latin typeface="+mj-ea"/>
                <a:ea typeface="+mj-ea"/>
              </a:rPr>
              <a:t>。</a:t>
            </a:r>
            <a:endParaRPr lang="en-US" altLang="zh-CN" sz="1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4822" y="889227"/>
            <a:ext cx="116072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7-9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月港北区普通住宅供应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月较少，成交量较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季度下降，价格有所回升；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>
              <a:defRPr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7-9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月供应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49.89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万㎡，成交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48.54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万㎡，存量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86.52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万㎡，去化周期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6.14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个月。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表 1"/>
          <p:cNvGraphicFramePr/>
          <p:nvPr>
            <p:extLst>
              <p:ext uri="{D42A27DB-BD31-4B8C-83A1-F6EECF244321}">
                <p14:modId xmlns:p14="http://schemas.microsoft.com/office/powerpoint/2010/main" val="2334371263"/>
              </p:ext>
            </p:extLst>
          </p:nvPr>
        </p:nvGraphicFramePr>
        <p:xfrm>
          <a:off x="352425" y="2234883"/>
          <a:ext cx="11504958" cy="3849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354227" y="360432"/>
            <a:ext cx="3840309" cy="354965"/>
            <a:chOff x="479210" y="165419"/>
            <a:chExt cx="3840309" cy="354965"/>
          </a:xfrm>
        </p:grpSpPr>
        <p:sp>
          <p:nvSpPr>
            <p:cNvPr id="12" name="Shape 4230"/>
            <p:cNvSpPr/>
            <p:nvPr/>
          </p:nvSpPr>
          <p:spPr>
            <a:xfrm>
              <a:off x="1871247" y="198439"/>
              <a:ext cx="2448272" cy="2889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en-US" altLang="zh-CN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2020</a:t>
              </a:r>
              <a:r>
                <a:rPr lang="zh-CN" alt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年港北区普通</a:t>
              </a: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住宅供销存走势</a:t>
              </a:r>
            </a:p>
          </p:txBody>
        </p:sp>
        <p:sp>
          <p:nvSpPr>
            <p:cNvPr id="13" name="Freeform 7"/>
            <p:cNvSpPr/>
            <p:nvPr/>
          </p:nvSpPr>
          <p:spPr>
            <a:xfrm>
              <a:off x="479210" y="165419"/>
              <a:ext cx="1290785" cy="354965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二、市场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72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63241" y="2067282"/>
            <a:ext cx="430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港北区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普通住宅成交面积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817196" y="2069632"/>
            <a:ext cx="4476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港北区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年三季度普通住宅成交面积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5051757"/>
              </p:ext>
            </p:extLst>
          </p:nvPr>
        </p:nvGraphicFramePr>
        <p:xfrm>
          <a:off x="365759" y="2535937"/>
          <a:ext cx="5634525" cy="3312666"/>
        </p:xfrm>
        <a:graphic>
          <a:graphicData uri="http://schemas.openxmlformats.org/drawingml/2006/table">
            <a:tbl>
              <a:tblPr/>
              <a:tblGrid>
                <a:gridCol w="4199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49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99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399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99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992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399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485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排行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楼盘名称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销售面积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（万㎡）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销售套数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销售均价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en-US" altLang="zh-C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(</a:t>
                      </a:r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元</a:t>
                      </a:r>
                      <a:r>
                        <a:rPr lang="en-US" altLang="zh-C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/㎡)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销售金额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（万元）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+mj-ea"/>
                          <a:ea typeface="+mj-ea"/>
                        </a:rPr>
                        <a:t>市场份额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碧桂园中央上城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6790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11.35%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盛世华府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5223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3577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融创九棠府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5911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2917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5.40%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鑫炎桃花源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5915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2819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5.22%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碧桂园城市之光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5783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2639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5.00%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博园府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6518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2794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广汇钰荷园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5842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2403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苏园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5668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2077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4.01%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华泰荣御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6449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2261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3.84%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616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润月公园里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0.35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5471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1914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3.83%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616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合计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5.05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484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——</a:t>
                      </a:r>
                      <a:endParaRPr lang="zh-CN" altLang="en-US" sz="10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30191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</a:rPr>
                        <a:t>55.35%</a:t>
                      </a:r>
                      <a:endParaRPr lang="en-US" altLang="zh-CN" sz="1000" b="1" i="0" u="none" strike="noStrike" dirty="0">
                        <a:solidFill>
                          <a:srgbClr val="000000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806985"/>
              </p:ext>
            </p:extLst>
          </p:nvPr>
        </p:nvGraphicFramePr>
        <p:xfrm>
          <a:off x="6127649" y="2552579"/>
          <a:ext cx="5735169" cy="3296026"/>
        </p:xfrm>
        <a:graphic>
          <a:graphicData uri="http://schemas.openxmlformats.org/drawingml/2006/table">
            <a:tbl>
              <a:tblPr/>
              <a:tblGrid>
                <a:gridCol w="427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30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49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49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49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49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5493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291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排行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楼盘名称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销售面积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（万㎡）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销售套数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销售均价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en-US" altLang="zh-C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元</a:t>
                      </a:r>
                      <a:r>
                        <a:rPr lang="en-US" altLang="zh-C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/㎡)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销售金额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（万元）</a:t>
                      </a:r>
                      <a:endParaRPr lang="en-US" altLang="zh-CN" sz="1000" b="1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市场份额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华泰荣御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27692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8.84%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碧桂园中央上城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19814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6.23%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盛世悦城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20076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5.77%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鑫炎桃花源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16356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5.69%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融创九棠府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15734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5.48%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盛世华府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13485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5.32%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广汇钰荷园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14400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5.08%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盛世青云府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14211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4.82%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阳光城文澜府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4.31%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4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雅庭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3.42%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4828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26.68</a:t>
                      </a:r>
                      <a:endParaRPr lang="en-US" altLang="zh-CN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2252</a:t>
                      </a:r>
                      <a:endParaRPr lang="en-US" altLang="zh-CN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——</a:t>
                      </a:r>
                      <a:endParaRPr lang="zh-CN" altLang="en-US" sz="10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163574</a:t>
                      </a:r>
                      <a:endParaRPr lang="en-US" altLang="zh-CN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US" altLang="zh-CN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54.96</a:t>
                      </a:r>
                      <a:r>
                        <a:rPr lang="en-US" altLang="zh-CN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53568" y="964601"/>
            <a:ext cx="11497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普通住宅成交量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TOP10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项目成交占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比超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，碧桂园中央上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城夺得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月销售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面积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冠军，销售面积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1.04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万㎡，销售金额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0.68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亿元；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华泰荣御夺得三季度普通住宅成交销售面积冠军，销售面积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4.29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万㎡ ，销售金额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2.77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亿元。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3416" y="401322"/>
            <a:ext cx="3649945" cy="354965"/>
            <a:chOff x="777181" y="372609"/>
            <a:chExt cx="3649945" cy="354965"/>
          </a:xfrm>
        </p:grpSpPr>
        <p:sp>
          <p:nvSpPr>
            <p:cNvPr id="16" name="Shape 4230"/>
            <p:cNvSpPr/>
            <p:nvPr/>
          </p:nvSpPr>
          <p:spPr>
            <a:xfrm>
              <a:off x="2172778" y="372609"/>
              <a:ext cx="2254348" cy="2889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 anchorCtr="0">
              <a:noAutofit/>
            </a:bodyPr>
            <a:lstStyle>
              <a:lvl1pPr algn="r">
                <a:lnSpc>
                  <a:spcPct val="150000"/>
                </a:lnSpc>
                <a:spcBef>
                  <a:spcPts val="2500"/>
                </a:spcBef>
                <a:defRPr sz="2200">
                  <a:solidFill>
                    <a:srgbClr val="53585F"/>
                  </a:solidFill>
                  <a:latin typeface="Kontrapunkt Bob Light"/>
                  <a:ea typeface="Kontrapunkt Bob Light"/>
                  <a:cs typeface="Kontrapunkt Bob Light"/>
                  <a:sym typeface="Kontrapunkt Bob Light"/>
                </a:defRPr>
              </a:lvl1pPr>
            </a:lstStyle>
            <a:p>
              <a:pPr algn="l"/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港北区项目排行</a:t>
              </a:r>
            </a:p>
          </p:txBody>
        </p:sp>
        <p:sp>
          <p:nvSpPr>
            <p:cNvPr id="17" name="Freeform 7"/>
            <p:cNvSpPr/>
            <p:nvPr/>
          </p:nvSpPr>
          <p:spPr>
            <a:xfrm>
              <a:off x="777181" y="372609"/>
              <a:ext cx="1290785" cy="354965"/>
            </a:xfrm>
            <a:custGeom>
              <a:avLst/>
              <a:gdLst>
                <a:gd name="connsiteX0" fmla="*/ 32398 w 2360052"/>
                <a:gd name="connsiteY0" fmla="*/ 0 h 601742"/>
                <a:gd name="connsiteX1" fmla="*/ 2327654 w 2360052"/>
                <a:gd name="connsiteY1" fmla="*/ 0 h 601742"/>
                <a:gd name="connsiteX2" fmla="*/ 2360052 w 2360052"/>
                <a:gd name="connsiteY2" fmla="*/ 32398 h 601742"/>
                <a:gd name="connsiteX3" fmla="*/ 2360052 w 2360052"/>
                <a:gd name="connsiteY3" fmla="*/ 569344 h 601742"/>
                <a:gd name="connsiteX4" fmla="*/ 2327654 w 2360052"/>
                <a:gd name="connsiteY4" fmla="*/ 601742 h 601742"/>
                <a:gd name="connsiteX5" fmla="*/ 32398 w 2360052"/>
                <a:gd name="connsiteY5" fmla="*/ 601742 h 601742"/>
                <a:gd name="connsiteX6" fmla="*/ 0 w 2360052"/>
                <a:gd name="connsiteY6" fmla="*/ 569344 h 601742"/>
                <a:gd name="connsiteX7" fmla="*/ 0 w 2360052"/>
                <a:gd name="connsiteY7" fmla="*/ 32398 h 601742"/>
                <a:gd name="connsiteX8" fmla="*/ 32398 w 2360052"/>
                <a:gd name="connsiteY8" fmla="*/ 0 h 60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052" h="601742">
                  <a:moveTo>
                    <a:pt x="32398" y="0"/>
                  </a:moveTo>
                  <a:lnTo>
                    <a:pt x="2327654" y="0"/>
                  </a:lnTo>
                  <a:cubicBezTo>
                    <a:pt x="2345547" y="0"/>
                    <a:pt x="2360052" y="14505"/>
                    <a:pt x="2360052" y="32398"/>
                  </a:cubicBezTo>
                  <a:lnTo>
                    <a:pt x="2360052" y="569344"/>
                  </a:lnTo>
                  <a:cubicBezTo>
                    <a:pt x="2360052" y="587237"/>
                    <a:pt x="2345547" y="601742"/>
                    <a:pt x="2327654" y="601742"/>
                  </a:cubicBezTo>
                  <a:lnTo>
                    <a:pt x="32398" y="601742"/>
                  </a:lnTo>
                  <a:cubicBezTo>
                    <a:pt x="14505" y="601742"/>
                    <a:pt x="0" y="587237"/>
                    <a:pt x="0" y="569344"/>
                  </a:cubicBezTo>
                  <a:lnTo>
                    <a:pt x="0" y="32398"/>
                  </a:lnTo>
                  <a:cubicBezTo>
                    <a:pt x="0" y="14505"/>
                    <a:pt x="14505" y="0"/>
                    <a:pt x="3239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89000">
                  <a:schemeClr val="accent1">
                    <a:lumMod val="7500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 smtClean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二、市场</a:t>
              </a:r>
              <a:r>
                <a:rPr lang="zh-CN" altLang="en-US" sz="12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2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8b5f454-a7fa-4a62-9216-3b8fbc6c052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49f2330-869c-4fb3-8ea0-c304bc71f90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1a48f1d-fcca-438d-bbaa-b7b63fef66e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447df3d-c381-484e-9afe-c41cf06edb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366ba4c-e533-4353-ad73-c67c176ad259}"/>
</p:tagLst>
</file>

<file path=ppt/theme/theme1.xml><?xml version="1.0" encoding="utf-8"?>
<a:theme xmlns:a="http://schemas.openxmlformats.org/drawingml/2006/main" name="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3621</Words>
  <Application>Microsoft Office PowerPoint</Application>
  <PresentationFormat>宽屏</PresentationFormat>
  <Paragraphs>988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Kontrapunkt Bob Light</vt:lpstr>
      <vt:lpstr>Open Sans</vt:lpstr>
      <vt:lpstr>等线</vt:lpstr>
      <vt:lpstr>黑体</vt:lpstr>
      <vt:lpstr>华文细黑</vt:lpstr>
      <vt:lpstr>楷体</vt:lpstr>
      <vt:lpstr>微软雅黑</vt:lpstr>
      <vt:lpstr>Arial</vt:lpstr>
      <vt:lpstr>Arial Black</vt:lpstr>
      <vt:lpstr>Segoe UI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Boris Pang</dc:creator>
  <cp:lastModifiedBy>Administrator</cp:lastModifiedBy>
  <cp:revision>659</cp:revision>
  <cp:lastPrinted>2020-10-21T08:50:34Z</cp:lastPrinted>
  <dcterms:created xsi:type="dcterms:W3CDTF">2020-09-08T01:14:00Z</dcterms:created>
  <dcterms:modified xsi:type="dcterms:W3CDTF">2020-11-10T01:11:55Z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