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3"/>
    <p:sldId id="257" r:id="rId4"/>
    <p:sldId id="256" r:id="rId5"/>
    <p:sldId id="258" r:id="rId7"/>
    <p:sldId id="259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7" autoAdjust="0"/>
  </p:normalViewPr>
  <p:slideViewPr>
    <p:cSldViewPr snapToGrid="0">
      <p:cViewPr varScale="1">
        <p:scale>
          <a:sx n="75" d="100"/>
          <a:sy n="75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902-B32D-4CB7-BEF2-CC00FDC48F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59F-6E0B-411D-B6BD-9536D1F82A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902-B32D-4CB7-BEF2-CC00FDC48F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59F-6E0B-411D-B6BD-9536D1F82A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902-B32D-4CB7-BEF2-CC00FDC48F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59F-6E0B-411D-B6BD-9536D1F82A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902-B32D-4CB7-BEF2-CC00FDC48F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59F-6E0B-411D-B6BD-9536D1F82A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902-B32D-4CB7-BEF2-CC00FDC48F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59F-6E0B-411D-B6BD-9536D1F82A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902-B32D-4CB7-BEF2-CC00FDC48F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59F-6E0B-411D-B6BD-9536D1F82A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902-B32D-4CB7-BEF2-CC00FDC48F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59F-6E0B-411D-B6BD-9536D1F82A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902-B32D-4CB7-BEF2-CC00FDC48F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59F-6E0B-411D-B6BD-9536D1F82A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902-B32D-4CB7-BEF2-CC00FDC48F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59F-6E0B-411D-B6BD-9536D1F82A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902-B32D-4CB7-BEF2-CC00FDC48F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59F-6E0B-411D-B6BD-9536D1F82A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902-B32D-4CB7-BEF2-CC00FDC48F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59F-6E0B-411D-B6BD-9536D1F82A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CE902-B32D-4CB7-BEF2-CC00FDC48F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F59F-6E0B-411D-B6BD-9536D1F82A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48465"/>
            <a:ext cx="12192000" cy="19369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99818" y="2309110"/>
            <a:ext cx="8141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黑体" panose="02010609060101010101" pitchFamily="49" charset="-122"/>
                <a:ea typeface="黑体" panose="02010609060101010101" pitchFamily="49" charset="-122"/>
              </a:rPr>
              <a:t>沈阳大溪地项目简介</a:t>
            </a:r>
            <a:endParaRPr lang="zh-CN" altLang="en-US" sz="6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0941" y="278321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一、项目位置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7963" y="647653"/>
            <a:ext cx="7553096" cy="599542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9419303" y="2025445"/>
            <a:ext cx="245807" cy="2458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26282" y="948045"/>
            <a:ext cx="3171463" cy="345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/>
              <a:t>       沈阳大溪地项目位于沈阳市东北部，隶属于沈北新区中的辉山开发区。紧邻棋盘山风景区</a:t>
            </a:r>
            <a:r>
              <a:rPr lang="en-US" altLang="zh-CN" dirty="0"/>
              <a:t>3</a:t>
            </a:r>
            <a:r>
              <a:rPr lang="zh-CN" altLang="en-US" dirty="0"/>
              <a:t>公里，距离沈北新区核心区</a:t>
            </a:r>
            <a:r>
              <a:rPr lang="en-US" altLang="zh-CN" dirty="0"/>
              <a:t>10</a:t>
            </a:r>
            <a:r>
              <a:rPr lang="zh-CN" altLang="en-US" dirty="0"/>
              <a:t>公里，距离沈阳北站</a:t>
            </a:r>
            <a:r>
              <a:rPr lang="en-US" altLang="zh-CN" dirty="0"/>
              <a:t>20</a:t>
            </a:r>
            <a:r>
              <a:rPr lang="zh-CN" altLang="en-US" dirty="0"/>
              <a:t>公里。</a:t>
            </a:r>
            <a:endParaRPr lang="en-US" altLang="zh-CN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/>
              <a:t>      项目共分为</a:t>
            </a:r>
            <a:r>
              <a:rPr lang="en-US" altLang="zh-CN" dirty="0"/>
              <a:t>7</a:t>
            </a:r>
            <a:r>
              <a:rPr lang="zh-CN" altLang="en-US" dirty="0"/>
              <a:t>宗土地，总用地</a:t>
            </a:r>
            <a:r>
              <a:rPr lang="en-US" altLang="zh-CN" dirty="0"/>
              <a:t>35</a:t>
            </a:r>
            <a:r>
              <a:rPr lang="zh-CN" altLang="en-US" dirty="0"/>
              <a:t>万㎡。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0941" y="278321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二、项目概况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1610" y="358235"/>
            <a:ext cx="7979449" cy="594285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928851" y="1474839"/>
            <a:ext cx="5801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endParaRPr lang="zh-CN" alt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78012" y="2379407"/>
            <a:ext cx="5801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endParaRPr lang="zh-CN" alt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23123" y="3429000"/>
            <a:ext cx="1238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BCD</a:t>
            </a:r>
            <a:endParaRPr lang="zh-CN" alt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717326" y="5355374"/>
            <a:ext cx="698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EF</a:t>
            </a:r>
            <a:endParaRPr lang="en-US" altLang="zh-C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4070555" y="383458"/>
            <a:ext cx="7826477" cy="2890684"/>
          </a:xfrm>
          <a:custGeom>
            <a:avLst/>
            <a:gdLst>
              <a:gd name="connsiteX0" fmla="*/ 0 w 7826477"/>
              <a:gd name="connsiteY0" fmla="*/ 0 h 2890684"/>
              <a:gd name="connsiteX1" fmla="*/ 707922 w 7826477"/>
              <a:gd name="connsiteY1" fmla="*/ 275303 h 2890684"/>
              <a:gd name="connsiteX2" fmla="*/ 1199535 w 7826477"/>
              <a:gd name="connsiteY2" fmla="*/ 383458 h 2890684"/>
              <a:gd name="connsiteX3" fmla="*/ 2212258 w 7826477"/>
              <a:gd name="connsiteY3" fmla="*/ 530942 h 2890684"/>
              <a:gd name="connsiteX4" fmla="*/ 2399071 w 7826477"/>
              <a:gd name="connsiteY4" fmla="*/ 599768 h 2890684"/>
              <a:gd name="connsiteX5" fmla="*/ 2792361 w 7826477"/>
              <a:gd name="connsiteY5" fmla="*/ 816077 h 2890684"/>
              <a:gd name="connsiteX6" fmla="*/ 3097161 w 7826477"/>
              <a:gd name="connsiteY6" fmla="*/ 1002890 h 2890684"/>
              <a:gd name="connsiteX7" fmla="*/ 4050890 w 7826477"/>
              <a:gd name="connsiteY7" fmla="*/ 1101213 h 2890684"/>
              <a:gd name="connsiteX8" fmla="*/ 4434348 w 7826477"/>
              <a:gd name="connsiteY8" fmla="*/ 1101213 h 2890684"/>
              <a:gd name="connsiteX9" fmla="*/ 5427406 w 7826477"/>
              <a:gd name="connsiteY9" fmla="*/ 1573161 h 2890684"/>
              <a:gd name="connsiteX10" fmla="*/ 5742039 w 7826477"/>
              <a:gd name="connsiteY10" fmla="*/ 1995948 h 2890684"/>
              <a:gd name="connsiteX11" fmla="*/ 5987845 w 7826477"/>
              <a:gd name="connsiteY11" fmla="*/ 2290916 h 2890684"/>
              <a:gd name="connsiteX12" fmla="*/ 7148051 w 7826477"/>
              <a:gd name="connsiteY12" fmla="*/ 2802194 h 2890684"/>
              <a:gd name="connsiteX13" fmla="*/ 7433187 w 7826477"/>
              <a:gd name="connsiteY13" fmla="*/ 2871019 h 2890684"/>
              <a:gd name="connsiteX14" fmla="*/ 7669161 w 7826477"/>
              <a:gd name="connsiteY14" fmla="*/ 2890684 h 2890684"/>
              <a:gd name="connsiteX15" fmla="*/ 7826477 w 7826477"/>
              <a:gd name="connsiteY15" fmla="*/ 2851355 h 289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26477" h="2890684">
                <a:moveTo>
                  <a:pt x="0" y="0"/>
                </a:moveTo>
                <a:lnTo>
                  <a:pt x="707922" y="275303"/>
                </a:lnTo>
                <a:lnTo>
                  <a:pt x="1199535" y="383458"/>
                </a:lnTo>
                <a:lnTo>
                  <a:pt x="2212258" y="530942"/>
                </a:lnTo>
                <a:lnTo>
                  <a:pt x="2399071" y="599768"/>
                </a:lnTo>
                <a:lnTo>
                  <a:pt x="2792361" y="816077"/>
                </a:lnTo>
                <a:lnTo>
                  <a:pt x="3097161" y="1002890"/>
                </a:lnTo>
                <a:lnTo>
                  <a:pt x="4050890" y="1101213"/>
                </a:lnTo>
                <a:lnTo>
                  <a:pt x="4434348" y="1101213"/>
                </a:lnTo>
                <a:lnTo>
                  <a:pt x="5427406" y="1573161"/>
                </a:lnTo>
                <a:lnTo>
                  <a:pt x="5742039" y="1995948"/>
                </a:lnTo>
                <a:lnTo>
                  <a:pt x="5987845" y="2290916"/>
                </a:lnTo>
                <a:lnTo>
                  <a:pt x="7148051" y="2802194"/>
                </a:lnTo>
                <a:lnTo>
                  <a:pt x="7433187" y="2871019"/>
                </a:lnTo>
                <a:lnTo>
                  <a:pt x="7669161" y="2890684"/>
                </a:lnTo>
                <a:lnTo>
                  <a:pt x="7826477" y="2851355"/>
                </a:lnTo>
              </a:path>
            </a:pathLst>
          </a:custGeom>
          <a:noFill/>
          <a:ln w="793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/>
        </p:nvSpPr>
        <p:spPr>
          <a:xfrm>
            <a:off x="7901609" y="1520687"/>
            <a:ext cx="725556" cy="4790661"/>
          </a:xfrm>
          <a:custGeom>
            <a:avLst/>
            <a:gdLst>
              <a:gd name="connsiteX0" fmla="*/ 188843 w 725556"/>
              <a:gd name="connsiteY0" fmla="*/ 0 h 4790661"/>
              <a:gd name="connsiteX1" fmla="*/ 19878 w 725556"/>
              <a:gd name="connsiteY1" fmla="*/ 496956 h 4790661"/>
              <a:gd name="connsiteX2" fmla="*/ 0 w 725556"/>
              <a:gd name="connsiteY2" fmla="*/ 964096 h 4790661"/>
              <a:gd name="connsiteX3" fmla="*/ 99391 w 725556"/>
              <a:gd name="connsiteY3" fmla="*/ 1600200 h 4790661"/>
              <a:gd name="connsiteX4" fmla="*/ 298174 w 725556"/>
              <a:gd name="connsiteY4" fmla="*/ 2107096 h 4790661"/>
              <a:gd name="connsiteX5" fmla="*/ 437321 w 725556"/>
              <a:gd name="connsiteY5" fmla="*/ 2713383 h 4790661"/>
              <a:gd name="connsiteX6" fmla="*/ 79513 w 725556"/>
              <a:gd name="connsiteY6" fmla="*/ 3130826 h 4790661"/>
              <a:gd name="connsiteX7" fmla="*/ 139148 w 725556"/>
              <a:gd name="connsiteY7" fmla="*/ 3389243 h 4790661"/>
              <a:gd name="connsiteX8" fmla="*/ 318052 w 725556"/>
              <a:gd name="connsiteY8" fmla="*/ 3637722 h 4790661"/>
              <a:gd name="connsiteX9" fmla="*/ 665921 w 725556"/>
              <a:gd name="connsiteY9" fmla="*/ 3935896 h 4790661"/>
              <a:gd name="connsiteX10" fmla="*/ 725556 w 725556"/>
              <a:gd name="connsiteY10" fmla="*/ 4253948 h 4790661"/>
              <a:gd name="connsiteX11" fmla="*/ 675861 w 725556"/>
              <a:gd name="connsiteY11" fmla="*/ 4552122 h 4790661"/>
              <a:gd name="connsiteX12" fmla="*/ 685800 w 725556"/>
              <a:gd name="connsiteY12" fmla="*/ 4790661 h 47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5556" h="4790661">
                <a:moveTo>
                  <a:pt x="188843" y="0"/>
                </a:moveTo>
                <a:lnTo>
                  <a:pt x="19878" y="496956"/>
                </a:lnTo>
                <a:lnTo>
                  <a:pt x="0" y="964096"/>
                </a:lnTo>
                <a:lnTo>
                  <a:pt x="99391" y="1600200"/>
                </a:lnTo>
                <a:lnTo>
                  <a:pt x="298174" y="2107096"/>
                </a:lnTo>
                <a:lnTo>
                  <a:pt x="437321" y="2713383"/>
                </a:lnTo>
                <a:lnTo>
                  <a:pt x="79513" y="3130826"/>
                </a:lnTo>
                <a:lnTo>
                  <a:pt x="139148" y="3389243"/>
                </a:lnTo>
                <a:lnTo>
                  <a:pt x="318052" y="3637722"/>
                </a:lnTo>
                <a:lnTo>
                  <a:pt x="665921" y="3935896"/>
                </a:lnTo>
                <a:lnTo>
                  <a:pt x="725556" y="4253948"/>
                </a:lnTo>
                <a:lnTo>
                  <a:pt x="675861" y="4552122"/>
                </a:lnTo>
                <a:lnTo>
                  <a:pt x="685800" y="4790661"/>
                </a:lnTo>
              </a:path>
            </a:pathLst>
          </a:cu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 rot="247261">
            <a:off x="7319866" y="1293135"/>
            <a:ext cx="576422" cy="161201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rmAutofit fontScale="92500" lnSpcReduction="10000"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沈北路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 rot="21377810">
            <a:off x="7907956" y="2573486"/>
            <a:ext cx="151670" cy="573800"/>
          </a:xfrm>
          <a:prstGeom prst="rect">
            <a:avLst/>
          </a:prstGeom>
          <a:solidFill>
            <a:schemeClr val="tx1"/>
          </a:solidFill>
        </p:spPr>
        <p:txBody>
          <a:bodyPr vert="eaVert" wrap="square" lIns="0" tIns="0" rIns="0" bIns="0" rtlCol="0" anchor="ctr" anchorCtr="0">
            <a:normAutofit fontScale="92500" lnSpcReduction="20000"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天时街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 rot="247261">
            <a:off x="7327479" y="2778705"/>
            <a:ext cx="436039" cy="368028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南沟水库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 rot="247261">
            <a:off x="7242646" y="1731251"/>
            <a:ext cx="566999" cy="36802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蒲河大溪地公园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 rot="247261">
            <a:off x="6702151" y="721390"/>
            <a:ext cx="838326" cy="296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原香墅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 rot="247261">
            <a:off x="8567975" y="1017740"/>
            <a:ext cx="581607" cy="482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富力星月湾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 rot="247261">
            <a:off x="9300340" y="1208407"/>
            <a:ext cx="581607" cy="482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金河湾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 rot="247261">
            <a:off x="4437304" y="1228522"/>
            <a:ext cx="442968" cy="482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风度柏林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 rot="247261">
            <a:off x="5351539" y="1213786"/>
            <a:ext cx="442968" cy="482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山水绿阁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 rot="247261">
            <a:off x="6724020" y="364576"/>
            <a:ext cx="838326" cy="296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2500"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恒大汇鑫山庄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93040" y="504825"/>
            <a:ext cx="3718560" cy="632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项目共分为四个区域，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7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宗土地。占地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519.1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亩，建面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38.29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万㎡。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其中：</a:t>
            </a:r>
            <a:endParaRPr lang="en-US" altLang="zh-CN" sz="12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、</a:t>
            </a:r>
            <a:r>
              <a:rPr lang="zh-CN" altLang="en-US" sz="1200" b="1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O区域：占</a:t>
            </a:r>
            <a:r>
              <a:rPr lang="zh-CN" altLang="en-US" sz="1200" b="1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地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31216</a:t>
            </a:r>
            <a:r>
              <a:rPr lang="zh-CN" altLang="en-US" sz="1200" b="1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㎡（</a:t>
            </a: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46.8</a:t>
            </a:r>
            <a:r>
              <a:rPr lang="zh-CN" altLang="en-US" sz="1200" b="1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亩</a:t>
            </a:r>
            <a:r>
              <a:rPr lang="zh-CN" altLang="en-US" sz="1200" b="1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），</a:t>
            </a: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R=0.64</a:t>
            </a:r>
            <a:r>
              <a:rPr lang="zh-CN" altLang="en-US" sz="1200" b="1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，建面</a:t>
            </a: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20000</a:t>
            </a:r>
            <a:r>
              <a:rPr lang="zh-CN" altLang="en-US" sz="1200" b="1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㎡。</a:t>
            </a:r>
            <a:endParaRPr lang="zh-CN" altLang="en-US" sz="1200" b="1" dirty="0">
              <a:solidFill>
                <a:schemeClr val="bg1">
                  <a:lumMod val="6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ClrTx/>
              <a:buSzTx/>
              <a:buFontTx/>
            </a:pPr>
            <a:r>
              <a:rPr lang="zh-CN" altLang="en-US" sz="1200" b="1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已经售罄，全部入驻，办理完产权证。</a:t>
            </a:r>
            <a:endParaRPr lang="zh-CN" altLang="en-US" sz="1200" b="1" dirty="0">
              <a:solidFill>
                <a:schemeClr val="bg1">
                  <a:lumMod val="6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、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A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区域：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占地</a:t>
            </a:r>
            <a:r>
              <a:rPr 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82482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㎡（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123.7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亩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），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R=1.02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，建面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84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000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㎡。</a:t>
            </a:r>
            <a:endParaRPr lang="zh-CN" altLang="en-US" sz="12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已经全部竣工，目前处于封盘状态。剩余货值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40000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万元，包括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107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个车位。</a:t>
            </a:r>
            <a:endParaRPr lang="en-US" altLang="zh-CN" sz="12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3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、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BCD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区域：占地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89929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㎡（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134.89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亩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），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R=1.2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，建面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107900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㎡。</a:t>
            </a:r>
            <a:endParaRPr lang="zh-CN" altLang="en-US" sz="12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主体已经封顶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84000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㎡，</a:t>
            </a:r>
            <a:r>
              <a:rPr 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已经投入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40000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万元建安费用，折合到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84000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㎡主体为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4706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元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/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㎡，考虑该部分为低密产品及其他未封顶建筑投入，该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4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亿元建安成本偏高，但票据足。</a:t>
            </a:r>
            <a:endParaRPr lang="en-US" altLang="zh-CN" sz="12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4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、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EF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区域：占地</a:t>
            </a:r>
            <a:r>
              <a:rPr 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142470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㎡（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213.71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亩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），</a:t>
            </a:r>
            <a:r>
              <a:rPr 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R=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1.2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，建面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170964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㎡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。</a:t>
            </a:r>
            <a:endParaRPr lang="zh-CN" altLang="en-US" sz="12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该部分未报开发手续，未建。</a:t>
            </a:r>
            <a:endParaRPr lang="zh-CN" altLang="en-US" sz="12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BCD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区域、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EF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区域总计占地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348.6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亩，土地款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25000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万元已经付清并办理土地证，折合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71.7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万</a:t>
            </a:r>
            <a:r>
              <a:rPr lang="en-US" altLang="zh-CN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/</a:t>
            </a:r>
            <a:r>
              <a:rPr lang="zh-CN" altLang="en-US" sz="12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亩。</a:t>
            </a:r>
            <a:endParaRPr lang="zh-CN" altLang="en-US" sz="12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0941" y="278321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三、土地指标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50932" y="1563871"/>
          <a:ext cx="10643876" cy="2325758"/>
        </p:xfrm>
        <a:graphic>
          <a:graphicData uri="http://schemas.openxmlformats.org/drawingml/2006/table">
            <a:tbl>
              <a:tblPr/>
              <a:tblGrid>
                <a:gridCol w="1302096"/>
                <a:gridCol w="1377799"/>
                <a:gridCol w="953861"/>
                <a:gridCol w="787313"/>
                <a:gridCol w="741891"/>
                <a:gridCol w="1317237"/>
                <a:gridCol w="1256674"/>
                <a:gridCol w="1256674"/>
                <a:gridCol w="1650331"/>
              </a:tblGrid>
              <a:tr h="50875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项目名称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地块编号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土地面积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用地性质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容积率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项目规模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土地证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土地出让金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现状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1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大溪地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31,216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住宅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已取得，无抵押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缴清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已入住，产权完毕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大溪地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82,482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住宅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0.8-1.2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84000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在售，可办产权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1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大溪地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BCD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89,929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住宅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0.8-1.2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107900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主体封顶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8.4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万㎡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1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大溪地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142,470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住宅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0.8-1.2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170964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未报方案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50931" y="4094896"/>
            <a:ext cx="3621640" cy="25411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4225" y="4131250"/>
            <a:ext cx="3340582" cy="254621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17600" y="4277360"/>
            <a:ext cx="960120" cy="106680"/>
          </a:xfrm>
          <a:prstGeom prst="rect">
            <a:avLst/>
          </a:prstGeom>
          <a:solidFill>
            <a:srgbClr val="DBD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414177" y="4400322"/>
            <a:ext cx="960120" cy="106680"/>
          </a:xfrm>
          <a:prstGeom prst="rect">
            <a:avLst/>
          </a:prstGeom>
          <a:solidFill>
            <a:srgbClr val="DBD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50931" y="872942"/>
            <a:ext cx="9472483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/>
              <a:t>项目重点为</a:t>
            </a:r>
            <a:r>
              <a:rPr lang="en-US" altLang="zh-CN" dirty="0"/>
              <a:t>BCD</a:t>
            </a:r>
            <a:r>
              <a:rPr lang="zh-CN" altLang="en-US" dirty="0"/>
              <a:t>、</a:t>
            </a:r>
            <a:r>
              <a:rPr lang="en-US" altLang="zh-CN" dirty="0"/>
              <a:t>EF</a:t>
            </a:r>
            <a:r>
              <a:rPr lang="zh-CN" altLang="en-US" dirty="0"/>
              <a:t>地块，总建筑面积约</a:t>
            </a:r>
            <a:r>
              <a:rPr lang="en-US" altLang="zh-CN" dirty="0"/>
              <a:t>28</a:t>
            </a:r>
            <a:r>
              <a:rPr lang="zh-CN" altLang="en-US" dirty="0"/>
              <a:t>万㎡（不含地下）。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129530" y="4870450"/>
            <a:ext cx="1707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未开发用地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0941" y="278321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四、项目收支情况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90079" y="1340081"/>
            <a:ext cx="10491442" cy="186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zh-CN" dirty="0"/>
              <a:t>1</a:t>
            </a:r>
            <a:r>
              <a:rPr lang="zh-CN" altLang="en-US" dirty="0"/>
              <a:t>、在售货值：</a:t>
            </a:r>
            <a:r>
              <a:rPr lang="en-US" altLang="zh-CN" dirty="0"/>
              <a:t>A</a:t>
            </a:r>
            <a:r>
              <a:rPr lang="zh-CN" altLang="en-US" dirty="0"/>
              <a:t>区域在售房源货值</a:t>
            </a:r>
            <a:r>
              <a:rPr lang="en-US" altLang="zh-CN" dirty="0"/>
              <a:t>4000</a:t>
            </a:r>
            <a:r>
              <a:rPr lang="zh-CN" altLang="en-US" dirty="0"/>
              <a:t>万元，含车位</a:t>
            </a:r>
            <a:r>
              <a:rPr lang="en-US" altLang="zh-CN" dirty="0"/>
              <a:t>170</a:t>
            </a:r>
            <a:r>
              <a:rPr lang="zh-CN" altLang="en-US" dirty="0"/>
              <a:t>个。</a:t>
            </a:r>
            <a:endParaRPr lang="en-US" altLang="zh-CN" dirty="0"/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altLang="zh-CN" dirty="0"/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zh-CN" dirty="0"/>
              <a:t>2</a:t>
            </a:r>
            <a:r>
              <a:rPr lang="zh-CN" altLang="en-US" dirty="0"/>
              <a:t>、成本情况：</a:t>
            </a:r>
            <a:r>
              <a:rPr lang="en-US" altLang="zh-CN" dirty="0"/>
              <a:t>BCD</a:t>
            </a:r>
            <a:r>
              <a:rPr lang="zh-CN" altLang="en-US" dirty="0"/>
              <a:t>、</a:t>
            </a:r>
            <a:r>
              <a:rPr lang="en-US" altLang="zh-CN" dirty="0"/>
              <a:t>EF</a:t>
            </a:r>
            <a:r>
              <a:rPr lang="zh-CN" altLang="en-US" dirty="0"/>
              <a:t>共计发生成本</a:t>
            </a:r>
            <a:r>
              <a:rPr lang="en-US" altLang="zh-CN" dirty="0"/>
              <a:t>6</a:t>
            </a:r>
            <a:r>
              <a:rPr lang="zh-CN" altLang="en-US" dirty="0"/>
              <a:t>亿元（全部有票据）。</a:t>
            </a:r>
            <a:r>
              <a:rPr lang="en-US" altLang="zh-CN" dirty="0"/>
              <a:t>BCD</a:t>
            </a:r>
            <a:r>
              <a:rPr lang="zh-CN" altLang="en-US" dirty="0"/>
              <a:t>区域已开发</a:t>
            </a:r>
            <a:r>
              <a:rPr lang="en-US" altLang="zh-CN" dirty="0"/>
              <a:t>8.5</a:t>
            </a:r>
            <a:r>
              <a:rPr lang="zh-CN" altLang="en-US" dirty="0"/>
              <a:t>万㎡，主体封顶，投资约</a:t>
            </a:r>
            <a:r>
              <a:rPr lang="en-US" altLang="zh-CN" dirty="0"/>
              <a:t>4</a:t>
            </a:r>
            <a:r>
              <a:rPr lang="zh-CN" altLang="en-US" dirty="0"/>
              <a:t>亿元；土地款项已经付清（有票</a:t>
            </a:r>
            <a:r>
              <a:rPr lang="en-US" altLang="zh-CN" dirty="0"/>
              <a:t>2.5</a:t>
            </a:r>
            <a:r>
              <a:rPr lang="zh-CN" altLang="en-US" dirty="0"/>
              <a:t>亿元），已取得土地证。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00940" y="3898533"/>
            <a:ext cx="6333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五、资产情况：上述土地全在一家公司名下。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0941" y="278321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六、交易诉求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51534" y="1403029"/>
            <a:ext cx="10212706" cy="243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zh-CN" dirty="0"/>
              <a:t>1</a:t>
            </a:r>
            <a:r>
              <a:rPr lang="zh-CN" altLang="en-US" dirty="0"/>
              <a:t>、在建部分：建议优先形成销售，并入买房指标后交易。</a:t>
            </a:r>
            <a:endParaRPr lang="en-US" altLang="zh-CN" dirty="0"/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altLang="zh-CN" dirty="0"/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zh-CN" dirty="0"/>
              <a:t>2</a:t>
            </a:r>
            <a:r>
              <a:rPr lang="zh-CN" altLang="en-US" dirty="0"/>
              <a:t>、交易方式灵活多样，交易价款能够实现双方共赢。</a:t>
            </a:r>
            <a:endParaRPr lang="en-US" altLang="zh-CN" dirty="0"/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altLang="zh-CN" dirty="0"/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/>
              <a:t>买房：提供合理的交易模式，预计交易价款。双方签订框架协议后，可进行尽职调查。</a:t>
            </a:r>
            <a:endParaRPr lang="en-US" altLang="zh-C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WPS 演示</Application>
  <PresentationFormat>宽屏</PresentationFormat>
  <Paragraphs>161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黑体</vt:lpstr>
      <vt:lpstr>微软雅黑 Light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鑫钢</dc:creator>
  <cp:lastModifiedBy>刘宪锋</cp:lastModifiedBy>
  <cp:revision>21</cp:revision>
  <dcterms:created xsi:type="dcterms:W3CDTF">2020-04-16T08:44:00Z</dcterms:created>
  <dcterms:modified xsi:type="dcterms:W3CDTF">2021-01-14T02:09:39Z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