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sldIdLst>
    <p:sldId id="258" r:id="rId4"/>
    <p:sldId id="312" r:id="rId5"/>
    <p:sldId id="371" r:id="rId6"/>
    <p:sldId id="257" r:id="rId7"/>
    <p:sldId id="287" r:id="rId8"/>
    <p:sldId id="344" r:id="rId9"/>
    <p:sldId id="259" r:id="rId10"/>
    <p:sldId id="260" r:id="rId11"/>
    <p:sldId id="372" r:id="rId12"/>
    <p:sldId id="373" r:id="rId13"/>
    <p:sldId id="374" r:id="rId14"/>
    <p:sldId id="375" r:id="rId15"/>
    <p:sldId id="336" r:id="rId16"/>
    <p:sldId id="337" r:id="rId17"/>
    <p:sldId id="338" r:id="rId18"/>
    <p:sldId id="339" r:id="rId19"/>
    <p:sldId id="340" r:id="rId20"/>
    <p:sldId id="262" r:id="rId21"/>
    <p:sldId id="342" r:id="rId22"/>
    <p:sldId id="321" r:id="rId23"/>
    <p:sldId id="322" r:id="rId24"/>
    <p:sldId id="323" r:id="rId25"/>
    <p:sldId id="324" r:id="rId26"/>
    <p:sldId id="325" r:id="rId27"/>
    <p:sldId id="328" r:id="rId28"/>
    <p:sldId id="32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7F0"/>
    <a:srgbClr val="B72FE4"/>
    <a:srgbClr val="DBE7E7"/>
    <a:srgbClr val="BCD1CF"/>
    <a:srgbClr val="ABC4C1"/>
    <a:srgbClr val="92B3AE"/>
    <a:srgbClr val="85AAA4"/>
    <a:srgbClr val="6E9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02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2" y="1"/>
            <a:ext cx="12188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 userDrawn="1"/>
        </p:nvCxnSpPr>
        <p:spPr>
          <a:xfrm>
            <a:off x="743903" y="719872"/>
            <a:ext cx="612092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0" y="0"/>
            <a:ext cx="1026885" cy="815331"/>
            <a:chOff x="0" y="0"/>
            <a:chExt cx="1026885" cy="815331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0" y="0"/>
              <a:ext cx="743903" cy="641444"/>
              <a:chOff x="540674" y="2478267"/>
              <a:chExt cx="1205922" cy="1039829"/>
            </a:xfrm>
          </p:grpSpPr>
          <p:sp>
            <p:nvSpPr>
              <p:cNvPr id="9" name="六边形 8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rgbClr val="0297F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282982" y="173887"/>
              <a:ext cx="743903" cy="641444"/>
              <a:chOff x="540674" y="2478267"/>
              <a:chExt cx="1205922" cy="1039829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2" y="1"/>
            <a:ext cx="12188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 userDrawn="1"/>
        </p:nvCxnSpPr>
        <p:spPr>
          <a:xfrm>
            <a:off x="743903" y="719872"/>
            <a:ext cx="612092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0" y="0"/>
            <a:ext cx="1026885" cy="815331"/>
            <a:chOff x="0" y="0"/>
            <a:chExt cx="1026885" cy="815331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0" y="0"/>
              <a:ext cx="743903" cy="641444"/>
              <a:chOff x="540674" y="2478267"/>
              <a:chExt cx="1205922" cy="1039829"/>
            </a:xfrm>
          </p:grpSpPr>
          <p:sp>
            <p:nvSpPr>
              <p:cNvPr id="9" name="六边形 8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rgbClr val="0297F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282982" y="173887"/>
              <a:ext cx="743903" cy="641444"/>
              <a:chOff x="540674" y="2478267"/>
              <a:chExt cx="1205922" cy="1039829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2" y="1"/>
            <a:ext cx="12188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 userDrawn="1"/>
        </p:nvCxnSpPr>
        <p:spPr>
          <a:xfrm>
            <a:off x="743903" y="719872"/>
            <a:ext cx="612092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0" y="0"/>
            <a:ext cx="1026885" cy="815331"/>
            <a:chOff x="0" y="0"/>
            <a:chExt cx="1026885" cy="815331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0" y="0"/>
              <a:ext cx="743903" cy="641444"/>
              <a:chOff x="540674" y="2478267"/>
              <a:chExt cx="1205922" cy="1039829"/>
            </a:xfrm>
          </p:grpSpPr>
          <p:sp>
            <p:nvSpPr>
              <p:cNvPr id="9" name="六边形 8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rgbClr val="0297F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282982" y="173887"/>
              <a:ext cx="743903" cy="641444"/>
              <a:chOff x="540674" y="2478267"/>
              <a:chExt cx="1205922" cy="1039829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2" y="1"/>
            <a:ext cx="12188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 userDrawn="1"/>
        </p:nvCxnSpPr>
        <p:spPr>
          <a:xfrm>
            <a:off x="743903" y="719872"/>
            <a:ext cx="612092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0" y="0"/>
            <a:ext cx="1026885" cy="815331"/>
            <a:chOff x="0" y="0"/>
            <a:chExt cx="1026885" cy="815331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0" y="0"/>
              <a:ext cx="743903" cy="641444"/>
              <a:chOff x="540674" y="2478267"/>
              <a:chExt cx="1205922" cy="1039829"/>
            </a:xfrm>
          </p:grpSpPr>
          <p:sp>
            <p:nvSpPr>
              <p:cNvPr id="9" name="六边形 8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rgbClr val="0297F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282982" y="173887"/>
              <a:ext cx="743903" cy="641444"/>
              <a:chOff x="540674" y="2478267"/>
              <a:chExt cx="1205922" cy="1039829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2" y="1"/>
            <a:ext cx="12188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 userDrawn="1"/>
        </p:nvCxnSpPr>
        <p:spPr>
          <a:xfrm>
            <a:off x="743903" y="719872"/>
            <a:ext cx="612092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0" y="0"/>
            <a:ext cx="1026885" cy="815331"/>
            <a:chOff x="0" y="0"/>
            <a:chExt cx="1026885" cy="815331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0" y="0"/>
              <a:ext cx="743903" cy="641444"/>
              <a:chOff x="540674" y="2478267"/>
              <a:chExt cx="1205922" cy="1039829"/>
            </a:xfrm>
          </p:grpSpPr>
          <p:sp>
            <p:nvSpPr>
              <p:cNvPr id="9" name="六边形 8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rgbClr val="0297F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282982" y="173887"/>
              <a:ext cx="743903" cy="641444"/>
              <a:chOff x="540674" y="2478267"/>
              <a:chExt cx="1205922" cy="1039829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2" y="1"/>
            <a:ext cx="12188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 userDrawn="1"/>
        </p:nvCxnSpPr>
        <p:spPr>
          <a:xfrm>
            <a:off x="743903" y="719872"/>
            <a:ext cx="612092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0" y="0"/>
            <a:ext cx="1026885" cy="815331"/>
            <a:chOff x="0" y="0"/>
            <a:chExt cx="1026885" cy="815331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0" y="0"/>
              <a:ext cx="743903" cy="641444"/>
              <a:chOff x="540674" y="2478267"/>
              <a:chExt cx="1205922" cy="1039829"/>
            </a:xfrm>
          </p:grpSpPr>
          <p:sp>
            <p:nvSpPr>
              <p:cNvPr id="9" name="六边形 8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rgbClr val="0297F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282982" y="173887"/>
              <a:ext cx="743903" cy="641444"/>
              <a:chOff x="540674" y="2478267"/>
              <a:chExt cx="1205922" cy="1039829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2" y="1"/>
            <a:ext cx="12188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 userDrawn="1"/>
        </p:nvCxnSpPr>
        <p:spPr>
          <a:xfrm>
            <a:off x="743903" y="719872"/>
            <a:ext cx="612092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0" y="0"/>
            <a:ext cx="1026885" cy="815331"/>
            <a:chOff x="0" y="0"/>
            <a:chExt cx="1026885" cy="815331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0" y="0"/>
              <a:ext cx="743903" cy="641444"/>
              <a:chOff x="540674" y="2478267"/>
              <a:chExt cx="1205922" cy="1039829"/>
            </a:xfrm>
          </p:grpSpPr>
          <p:sp>
            <p:nvSpPr>
              <p:cNvPr id="9" name="六边形 8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rgbClr val="0297F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282982" y="173887"/>
              <a:ext cx="743903" cy="641444"/>
              <a:chOff x="540674" y="2478267"/>
              <a:chExt cx="1205922" cy="1039829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2" y="1"/>
            <a:ext cx="121884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 userDrawn="1"/>
        </p:nvCxnSpPr>
        <p:spPr>
          <a:xfrm>
            <a:off x="743903" y="719872"/>
            <a:ext cx="612092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 userDrawn="1"/>
        </p:nvGrpSpPr>
        <p:grpSpPr>
          <a:xfrm>
            <a:off x="0" y="0"/>
            <a:ext cx="1026885" cy="815331"/>
            <a:chOff x="0" y="0"/>
            <a:chExt cx="1026885" cy="815331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0" y="0"/>
              <a:ext cx="743903" cy="641444"/>
              <a:chOff x="540674" y="2478267"/>
              <a:chExt cx="1205922" cy="1039829"/>
            </a:xfrm>
          </p:grpSpPr>
          <p:sp>
            <p:nvSpPr>
              <p:cNvPr id="9" name="六边形 8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0" name="六边形 9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rgbClr val="0297F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282982" y="173887"/>
              <a:ext cx="743903" cy="641444"/>
              <a:chOff x="540674" y="2478267"/>
              <a:chExt cx="1205922" cy="1039829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540674" y="2478267"/>
                <a:ext cx="1205922" cy="1039829"/>
              </a:xfrm>
              <a:prstGeom prst="hexagon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4" name="六边形 13"/>
              <p:cNvSpPr/>
              <p:nvPr/>
            </p:nvSpPr>
            <p:spPr>
              <a:xfrm>
                <a:off x="662776" y="2583551"/>
                <a:ext cx="961719" cy="829261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913505" y="2132965"/>
            <a:ext cx="451739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</a:pPr>
            <a:r>
              <a:rPr lang="zh-CN" sz="3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三亚海棠湾天房·海棠项目</a:t>
            </a:r>
            <a:r>
              <a:rPr lang="zh-CN" sz="3600" spc="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介绍</a:t>
            </a:r>
            <a:endParaRPr lang="zh-CN" altLang="en-US" sz="3600" spc="4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304800"/>
            <a:ext cx="6016625" cy="36893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"/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当前一期工程完成情况（截止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22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日）</a:t>
            </a:r>
            <a:endParaRPr lang="zh-CN" altLang="en-US" sz="2400" kern="0" spc="3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557145" y="1121410"/>
          <a:ext cx="6541770" cy="44818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80590"/>
                <a:gridCol w="2180590"/>
                <a:gridCol w="2180590"/>
              </a:tblGrid>
              <a:tr h="434975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bg1"/>
                          </a:solidFill>
                        </a:rPr>
                        <a:t>各工序完成工作汇总</a:t>
                      </a:r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9992"/>
                    </a:solidFill>
                  </a:tcPr>
                </a:tc>
                <a:tc hMerge="1">
                  <a:tcP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6280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项目名称</a:t>
                      </a:r>
                      <a:endParaRPr lang="zh-CN" altLang="en-US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1C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别墅（栋）</a:t>
                      </a:r>
                      <a:endParaRPr lang="zh-CN" altLang="en-US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1C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洋房（单元）</a:t>
                      </a:r>
                      <a:endParaRPr lang="zh-CN" altLang="en-US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D1CF"/>
                    </a:solidFill>
                  </a:tcPr>
                </a:tc>
              </a:tr>
              <a:tr h="4546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主体封顶</a:t>
                      </a:r>
                      <a:endParaRPr lang="zh-CN" altLang="en-US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258</a:t>
                      </a:r>
                      <a:endParaRPr lang="en-US" altLang="zh-CN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</a:tr>
              <a:tr h="4559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二次砌筑</a:t>
                      </a:r>
                      <a:endParaRPr lang="zh-CN" altLang="en-US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234</a:t>
                      </a:r>
                      <a:endParaRPr lang="en-US" altLang="zh-CN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</a:t>
                      </a:r>
                      <a:endParaRPr lang="en-US" altLang="zh-CN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</a:tr>
              <a:tr h="4552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外延抹灰</a:t>
                      </a:r>
                      <a:endParaRPr lang="zh-CN" altLang="en-US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89</a:t>
                      </a:r>
                      <a:endParaRPr lang="en-US" altLang="zh-CN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21</a:t>
                      </a:r>
                      <a:endParaRPr lang="en-US" altLang="zh-CN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</a:tr>
              <a:tr h="4552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铝合金门窗</a:t>
                      </a:r>
                      <a:endParaRPr lang="zh-CN" altLang="en-US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110</a:t>
                      </a:r>
                      <a:endParaRPr lang="en-US" altLang="zh-CN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21</a:t>
                      </a:r>
                      <a:endParaRPr lang="en-US" altLang="zh-CN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</a:tr>
              <a:tr h="4546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屋面防水</a:t>
                      </a:r>
                      <a:endParaRPr lang="zh-CN" altLang="en-US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134</a:t>
                      </a:r>
                      <a:endParaRPr lang="en-US" altLang="zh-CN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16</a:t>
                      </a:r>
                      <a:endParaRPr lang="en-US" altLang="zh-CN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</a:tr>
              <a:tr h="6877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屋面隔热及保护层</a:t>
                      </a:r>
                      <a:endParaRPr lang="zh-CN" altLang="en-US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104</a:t>
                      </a:r>
                      <a:endParaRPr lang="en-US" altLang="zh-CN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</a:t>
                      </a:r>
                      <a:endParaRPr lang="en-US" altLang="zh-CN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</a:tr>
              <a:tr h="4552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屋面瓦</a:t>
                      </a:r>
                      <a:endParaRPr lang="zh-CN" altLang="en-US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11</a:t>
                      </a:r>
                      <a:endParaRPr lang="en-US" altLang="zh-CN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83565" y="213360"/>
            <a:ext cx="7730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当前一期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工程完成情况分布（截止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22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日）</a:t>
            </a:r>
            <a:endParaRPr lang="zh-CN" altLang="en-US" sz="2400" dirty="0">
              <a:solidFill>
                <a:srgbClr val="0297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14735"/>
            <a:ext cx="4038156" cy="2314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932" y="1114735"/>
            <a:ext cx="3878146" cy="23142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854" y="1138865"/>
            <a:ext cx="3878146" cy="2314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43294"/>
            <a:ext cx="4038156" cy="24020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933" y="3943295"/>
            <a:ext cx="3878146" cy="24020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3855" y="3986832"/>
            <a:ext cx="3878146" cy="235901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007007" y="1137543"/>
            <a:ext cx="310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二次结构：洋房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单元，别墅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234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栋</a:t>
            </a:r>
            <a:endParaRPr lang="zh-CN" altLang="en-US" sz="14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1235" y="1138744"/>
            <a:ext cx="325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主体封顶：洋房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单元，别墅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258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栋</a:t>
            </a:r>
            <a:endParaRPr lang="zh-CN" altLang="en-US" sz="14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35122" y="1137543"/>
            <a:ext cx="305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外檐抹灰：洋房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单元，别墅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89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栋，</a:t>
            </a:r>
            <a:endParaRPr lang="en-US" altLang="zh-CN" sz="14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物业用房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栋</a:t>
            </a:r>
            <a:endParaRPr lang="zh-CN" altLang="en-US" sz="14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0315" y="3943294"/>
            <a:ext cx="332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铝合金门窗：洋房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单元，别墅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110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栋，</a:t>
            </a:r>
            <a:endParaRPr lang="en-US" altLang="zh-CN" sz="14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物业用房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栋</a:t>
            </a:r>
            <a:endParaRPr lang="zh-CN" altLang="en-US" sz="14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88764" y="3943294"/>
            <a:ext cx="332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屋面防水：洋房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单元，别墅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134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栋，</a:t>
            </a:r>
            <a:endParaRPr lang="en-US" altLang="zh-CN" sz="14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物业用房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栋</a:t>
            </a:r>
            <a:endParaRPr lang="zh-CN" altLang="en-US" sz="14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135122" y="3897297"/>
            <a:ext cx="305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屋面瓦：洋房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单元，别墅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栋，</a:t>
            </a:r>
            <a:endParaRPr lang="en-US" altLang="zh-CN" sz="14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物业用房</a:t>
            </a:r>
            <a:r>
              <a:rPr lang="en-US" altLang="zh-CN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栋</a:t>
            </a:r>
            <a:endParaRPr lang="zh-CN" altLang="en-US" sz="14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304800"/>
            <a:ext cx="3850640" cy="36893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"/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当前项目工程计划</a:t>
            </a:r>
            <a:endParaRPr lang="zh-CN" altLang="en-US" sz="2400" kern="0" spc="3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0533" y="252482"/>
            <a:ext cx="65321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 dirty="0">
              <a:solidFill>
                <a:srgbClr val="0297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0533" y="1049906"/>
            <a:ext cx="755157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按照当前工程进度，计划至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年底完成：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07172" y="4011410"/>
            <a:ext cx="4573295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一期项目计划竣工时间：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2021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23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前置条件：                          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日前确定精装材料。                                                  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31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日前确定精装专业施工队伍。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641350" y="1633855"/>
          <a:ext cx="6205855" cy="4572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865"/>
                <a:gridCol w="1645920"/>
                <a:gridCol w="1051560"/>
                <a:gridCol w="1327785"/>
                <a:gridCol w="1228725"/>
              </a:tblGrid>
              <a:tr h="457200"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三亚海棠湾</a:t>
                      </a:r>
                      <a:r>
                        <a:rPr lang="en-US" altLang="zh-CN" sz="1200"/>
                        <a:t>·</a:t>
                      </a:r>
                      <a:r>
                        <a:rPr lang="zh-CN" altLang="en-US" sz="1200"/>
                        <a:t>天房海棠项目一期</a:t>
                      </a:r>
                      <a:endParaRPr lang="zh-CN" altLang="en-US" sz="1200"/>
                    </a:p>
                    <a:p>
                      <a:pPr algn="ctr">
                        <a:buNone/>
                      </a:pPr>
                      <a:r>
                        <a:rPr lang="zh-CN" altLang="en-US" sz="1200"/>
                        <a:t>四季度总体计划安排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6E9992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业态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BCD1C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工作项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BCD1C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开始时间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BCD1C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完成时间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BCD1C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备注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BCD1CF"/>
                    </a:solidFill>
                  </a:tcPr>
                </a:tc>
              </a:tr>
              <a:tr h="274320">
                <a:tc row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洋房部分</a:t>
                      </a:r>
                      <a:endParaRPr lang="zh-CN" altLang="en-US" sz="1200">
                        <a:sym typeface="+mn-ea"/>
                      </a:endParaRPr>
                    </a:p>
                  </a:txBody>
                  <a:tcPr anchor="ctr" anchorCtr="0">
                    <a:solidFill>
                      <a:srgbClr val="BCD1C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屋面工程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9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26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2021</a:t>
                      </a:r>
                      <a:r>
                        <a:rPr lang="zh-CN" altLang="en-US" sz="1200"/>
                        <a:t>年</a:t>
                      </a:r>
                      <a:r>
                        <a:rPr lang="en-US" altLang="zh-CN" sz="1200"/>
                        <a:t>1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15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000"/>
                        <a:t>年底完成</a:t>
                      </a:r>
                      <a:r>
                        <a:rPr lang="en-US" altLang="zh-CN" sz="1000"/>
                        <a:t>25</a:t>
                      </a:r>
                      <a:r>
                        <a:rPr lang="zh-CN" altLang="en-US" sz="1000"/>
                        <a:t>单元</a:t>
                      </a:r>
                      <a:endParaRPr lang="zh-CN" altLang="en-US" sz="10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内外檐抹灰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8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1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11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28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</a:tr>
              <a:tr h="27495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外檐涂料、腻子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10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15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12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20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外墙构件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11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10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12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25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外架拆除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11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25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12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30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</a:tr>
              <a:tr h="274320"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别墅部分</a:t>
                      </a:r>
                      <a:endParaRPr lang="zh-CN" altLang="en-US" sz="1200"/>
                    </a:p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 anchorCtr="0">
                    <a:solidFill>
                      <a:srgbClr val="BCD1C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屋面工程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9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26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12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28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外檐抹灰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8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20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11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13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外檐腻子、涂料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9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20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2021</a:t>
                      </a:r>
                      <a:r>
                        <a:rPr lang="zh-CN" altLang="en-US" sz="1200"/>
                        <a:t>年</a:t>
                      </a:r>
                      <a:r>
                        <a:rPr lang="en-US" altLang="zh-CN" sz="1200"/>
                        <a:t>1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17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外檐石材、构件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11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10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2021</a:t>
                      </a:r>
                      <a:r>
                        <a:rPr lang="zh-CN" altLang="en-US" sz="1200"/>
                        <a:t>年</a:t>
                      </a:r>
                      <a:r>
                        <a:rPr lang="en-US" altLang="zh-CN" sz="1200"/>
                        <a:t>2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2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</a:tr>
              <a:tr h="274320"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临河别墅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BCD1C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主体封顶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9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26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10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31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二次结构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10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31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12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4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屋面工程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12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5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12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24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</a:tr>
              <a:tr h="27432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外墙抹灰及涂料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11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30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2021</a:t>
                      </a:r>
                      <a:r>
                        <a:rPr lang="zh-CN" altLang="en-US" sz="1200"/>
                        <a:t>年</a:t>
                      </a:r>
                      <a:r>
                        <a:rPr lang="en-US" altLang="zh-CN" sz="1200"/>
                        <a:t>1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15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</a:tr>
              <a:tr h="27432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/>
                        <a:t>装修装饰工程（别墅</a:t>
                      </a:r>
                      <a:r>
                        <a:rPr lang="en-US" altLang="zh-CN" sz="1200"/>
                        <a:t>AB</a:t>
                      </a:r>
                      <a:r>
                        <a:rPr lang="zh-CN" altLang="en-US" sz="1200"/>
                        <a:t>户型各</a:t>
                      </a:r>
                      <a:r>
                        <a:rPr lang="en-US" altLang="zh-CN" sz="1200"/>
                        <a:t>10</a:t>
                      </a:r>
                      <a:r>
                        <a:rPr lang="zh-CN" altLang="en-US" sz="1200"/>
                        <a:t>栋）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BCD1C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11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14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r">
                        <a:buNone/>
                      </a:pPr>
                      <a:r>
                        <a:rPr lang="en-US" altLang="zh-CN" sz="1200"/>
                        <a:t>2021</a:t>
                      </a:r>
                      <a:r>
                        <a:rPr lang="zh-CN" altLang="en-US" sz="1200"/>
                        <a:t>年</a:t>
                      </a:r>
                      <a:r>
                        <a:rPr lang="en-US" altLang="zh-CN" sz="1200"/>
                        <a:t>2</a:t>
                      </a:r>
                      <a:r>
                        <a:rPr lang="zh-CN" altLang="en-US" sz="1200"/>
                        <a:t>月</a:t>
                      </a:r>
                      <a:r>
                        <a:rPr lang="en-US" altLang="zh-CN" sz="1200"/>
                        <a:t>26</a:t>
                      </a:r>
                      <a:r>
                        <a:rPr lang="zh-CN" altLang="en-US" sz="1200"/>
                        <a:t>日</a:t>
                      </a: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 anchorCtr="0">
                    <a:solidFill>
                      <a:srgbClr val="DB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304800"/>
            <a:ext cx="4300220" cy="36893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"/>
            <a:r>
              <a:rPr lang="zh-CN" altLang="en-US" sz="2400" kern="0" spc="300">
                <a:solidFill>
                  <a:schemeClr val="tx1"/>
                </a:solidFill>
                <a:uFillTx/>
              </a:rPr>
              <a:t>洋房、别墅精装工程</a:t>
            </a:r>
            <a:endParaRPr lang="zh-CN" altLang="en-US" sz="2400" kern="0" spc="300">
              <a:solidFill>
                <a:schemeClr val="tx1"/>
              </a:solidFill>
              <a:uFillTx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2885" y="1722755"/>
            <a:ext cx="70104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1、施工图已下发，正在进行施工图现场图纸会审及技术交底；</a:t>
            </a:r>
            <a:endParaRPr lang="zh-CN" altLang="en-US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2、材料情况：精装材料正在进行选材确定中；</a:t>
            </a:r>
            <a:endParaRPr lang="zh-CN" altLang="en-US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ym typeface="+mn-ea"/>
              </a:rPr>
              <a:t>3、精装专业分包队伍，总包拟定4家队伍，但目前未签订合同。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358140" y="120015"/>
            <a:ext cx="7802245" cy="5537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kern="0" spc="300">
                <a:solidFill>
                  <a:schemeClr val="tx1"/>
                </a:solidFill>
                <a:uFillTx/>
              </a:rPr>
              <a:t>独栋别墅区</a:t>
            </a:r>
            <a:endParaRPr lang="zh-CN" altLang="en-US" sz="2400" kern="0" spc="300">
              <a:solidFill>
                <a:schemeClr val="tx1"/>
              </a:solidFill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" y="763583"/>
            <a:ext cx="11378935" cy="60931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120015"/>
            <a:ext cx="7519035" cy="110744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kern="0" spc="300">
                <a:uFillTx/>
                <a:sym typeface="+mn-ea"/>
              </a:rPr>
              <a:t>独栋别墅区</a:t>
            </a:r>
            <a:endParaRPr lang="zh-CN" altLang="en-US" sz="2400" kern="0" spc="300">
              <a:solidFill>
                <a:schemeClr val="tx1"/>
              </a:solidFill>
              <a:uFillTx/>
            </a:endParaRPr>
          </a:p>
          <a:p>
            <a:pPr algn="l">
              <a:lnSpc>
                <a:spcPct val="150000"/>
              </a:lnSpc>
            </a:pPr>
            <a:endParaRPr lang="zh-CN" altLang="en-US" sz="2400" kern="0" spc="300">
              <a:solidFill>
                <a:schemeClr val="tx1"/>
              </a:solidFill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" y="885825"/>
            <a:ext cx="11213465" cy="5714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120015"/>
            <a:ext cx="7519035" cy="5537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kern="0" spc="300">
                <a:solidFill>
                  <a:schemeClr val="tx1"/>
                </a:solidFill>
                <a:uFillTx/>
              </a:rPr>
              <a:t>洋房区</a:t>
            </a:r>
            <a:endParaRPr lang="zh-CN" altLang="en-US" sz="2400" kern="0" spc="300">
              <a:solidFill>
                <a:schemeClr val="tx1"/>
              </a:solidFill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715" y="895350"/>
            <a:ext cx="11113135" cy="56756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120015"/>
            <a:ext cx="7519035" cy="55372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kern="0" spc="300">
                <a:solidFill>
                  <a:schemeClr val="tx1"/>
                </a:solidFill>
                <a:uFillTx/>
              </a:rPr>
              <a:t>洋房区</a:t>
            </a:r>
            <a:endParaRPr lang="zh-CN" altLang="en-US" sz="2400" kern="0" spc="300">
              <a:solidFill>
                <a:schemeClr val="tx1"/>
              </a:solidFill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0" y="749935"/>
            <a:ext cx="10960100" cy="58921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080039" y="2618740"/>
            <a:ext cx="6032211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altLang="en-US" sz="3600" spc="400" dirty="0"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zh-CN" sz="3600" spc="4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3600" spc="4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自持</a:t>
            </a:r>
            <a:r>
              <a:rPr lang="en-US" altLang="zh-CN" sz="3600" spc="4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3600" spc="4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套别墅情况</a:t>
            </a:r>
            <a:endParaRPr lang="zh-CN" sz="3600" spc="4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1573530" y="1257300"/>
            <a:ext cx="8246745" cy="36931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公司持有的</a:t>
            </a:r>
            <a:r>
              <a:rPr lang="en-US" altLang="zh-CN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栋别墅位于三亚市海棠区海棠</a:t>
            </a:r>
            <a:r>
              <a:rPr lang="zh-CN" altLang="en-US" sz="2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北路</a:t>
            </a:r>
            <a:r>
              <a:rPr lang="en-US" altLang="zh-CN" sz="2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128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号（</a:t>
            </a:r>
            <a:r>
              <a:rPr lang="zh-CN" altLang="en-US" sz="2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三亚海棠湾免税店旁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），该项目由天</a:t>
            </a:r>
            <a:r>
              <a:rPr lang="zh-CN" altLang="en-US" sz="2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房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集团开发建设，共建有</a:t>
            </a:r>
            <a:r>
              <a:rPr lang="en-US" altLang="zh-CN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38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栋独栋一线海景别墅，公司目前持有</a:t>
            </a:r>
            <a:r>
              <a:rPr lang="en-US" altLang="zh-CN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栋，为最大业主。每栋占地面积约</a:t>
            </a:r>
            <a:r>
              <a:rPr lang="en-US" altLang="zh-CN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770 ㎡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，建筑面积约</a:t>
            </a:r>
            <a:r>
              <a:rPr lang="en-US" altLang="zh-CN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480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㎡，分为地上</a:t>
            </a:r>
            <a:r>
              <a:rPr lang="en-US" altLang="zh-CN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层地下</a:t>
            </a:r>
            <a:r>
              <a:rPr lang="en-US" altLang="zh-CN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层，其中</a:t>
            </a:r>
            <a:r>
              <a:rPr lang="en-US" altLang="zh-CN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房</a:t>
            </a:r>
            <a:r>
              <a:rPr lang="en-US" altLang="zh-CN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栋、</a:t>
            </a:r>
            <a:r>
              <a:rPr lang="en-US" altLang="zh-CN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房</a:t>
            </a:r>
            <a:r>
              <a:rPr lang="en-US" altLang="zh-CN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栋。</a:t>
            </a:r>
            <a:endParaRPr lang="zh-CN" altLang="en-US" sz="20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endParaRPr lang="en-US" altLang="zh-CN" sz="20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       此项目在洲际酒店范围内，</a:t>
            </a:r>
            <a:r>
              <a:rPr lang="zh-CN" altLang="en-US" sz="2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尊享洲际酒店五星级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物业管理，拥有</a:t>
            </a:r>
            <a:r>
              <a:rPr lang="zh-CN" altLang="en-US" sz="2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三亚最大单体私家草坪，纯独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栋</a:t>
            </a:r>
            <a:r>
              <a:rPr lang="zh-CN" altLang="en-US" sz="2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高档精装，海棠</a:t>
            </a:r>
            <a:r>
              <a:rPr lang="zh-CN" altLang="en-US" sz="20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湾王牌</a:t>
            </a:r>
            <a:r>
              <a:rPr lang="zh-CN" altLang="en-US" sz="2000" dirty="0" smtClean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别墅， 具有较大增值空间。</a:t>
            </a:r>
            <a:endParaRPr lang="zh-CN" altLang="en-US" sz="2000" dirty="0" smtClean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192635" cy="6856730"/>
          </a:xfrm>
          <a:prstGeom prst="rect">
            <a:avLst/>
          </a:prstGeom>
          <a:gradFill>
            <a:gsLst>
              <a:gs pos="67000">
                <a:schemeClr val="accent1">
                  <a:lumMod val="5000"/>
                  <a:lumOff val="95000"/>
                  <a:alpha val="100000"/>
                </a:schemeClr>
              </a:gs>
              <a:gs pos="0">
                <a:srgbClr val="85AAA4">
                  <a:alpha val="75000"/>
                </a:srgbClr>
              </a:gs>
              <a:gs pos="100000">
                <a:srgbClr val="84A8A2">
                  <a:lumMod val="85000"/>
                  <a:lumOff val="15000"/>
                  <a:alpha val="41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文本框 1"/>
          <p:cNvSpPr txBox="1"/>
          <p:nvPr/>
        </p:nvSpPr>
        <p:spPr>
          <a:xfrm>
            <a:off x="1202055" y="1135380"/>
            <a:ext cx="5448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/>
              <a:t>目录</a:t>
            </a:r>
            <a:endParaRPr lang="zh-CN" altLang="en-US" sz="4800"/>
          </a:p>
        </p:txBody>
      </p:sp>
      <p:sp>
        <p:nvSpPr>
          <p:cNvPr id="15" name="圆角矩形 14"/>
          <p:cNvSpPr/>
          <p:nvPr/>
        </p:nvSpPr>
        <p:spPr>
          <a:xfrm>
            <a:off x="2999105" y="1057275"/>
            <a:ext cx="3524250" cy="723900"/>
          </a:xfrm>
          <a:prstGeom prst="round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2000"/>
                </a:schemeClr>
              </a:gs>
              <a:gs pos="0">
                <a:srgbClr val="ABC4C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1、项目概况</a:t>
            </a:r>
            <a:endParaRPr lang="zh-CN" altLang="en-US" sz="28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999105" y="2132965"/>
            <a:ext cx="3524250" cy="723900"/>
          </a:xfrm>
          <a:prstGeom prst="round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2000"/>
                </a:schemeClr>
              </a:gs>
              <a:gs pos="0">
                <a:srgbClr val="ABC4C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2、</a:t>
            </a:r>
            <a:r>
              <a:rPr lang="zh-CN" altLang="en-US" sz="2800" dirty="0" smtClean="0">
                <a:solidFill>
                  <a:schemeClr val="tx1"/>
                </a:solidFill>
                <a:sym typeface="+mn-ea"/>
              </a:rPr>
              <a:t>项目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工程</a:t>
            </a:r>
            <a:r>
              <a:rPr lang="zh-CN" altLang="en-US" sz="2800" dirty="0" smtClean="0">
                <a:solidFill>
                  <a:schemeClr val="tx1"/>
                </a:solidFill>
                <a:sym typeface="+mn-ea"/>
              </a:rPr>
              <a:t>进度</a:t>
            </a:r>
            <a:endParaRPr lang="zh-CN" altLang="en-US" sz="28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999105" y="3208655"/>
            <a:ext cx="3524250" cy="723900"/>
          </a:xfrm>
          <a:prstGeom prst="round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2000"/>
                </a:schemeClr>
              </a:gs>
              <a:gs pos="0">
                <a:srgbClr val="ABC4C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sym typeface="+mn-ea"/>
              </a:rPr>
              <a:t>3、</a:t>
            </a:r>
            <a:r>
              <a:rPr lang="en-US" altLang="zh-CN" sz="2800" dirty="0" smtClean="0">
                <a:solidFill>
                  <a:schemeClr val="tx1"/>
                </a:solidFill>
                <a:sym typeface="+mn-ea"/>
              </a:rPr>
              <a:t>9</a:t>
            </a:r>
            <a:r>
              <a:rPr lang="zh-CN" altLang="en-US" sz="2800" dirty="0" smtClean="0">
                <a:solidFill>
                  <a:schemeClr val="tx1"/>
                </a:solidFill>
                <a:sym typeface="+mn-ea"/>
              </a:rPr>
              <a:t>套别墅情况</a:t>
            </a:r>
            <a:endParaRPr lang="zh-CN" altLang="en-US" sz="28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120015"/>
            <a:ext cx="7519035" cy="49673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kern="0" spc="300" dirty="0" smtClean="0">
                <a:solidFill>
                  <a:schemeClr val="tx1"/>
                </a:solidFill>
                <a:uFillTx/>
              </a:rPr>
              <a:t>私家花园</a:t>
            </a:r>
            <a:endParaRPr lang="zh-CN" altLang="en-US" sz="2400" kern="0" spc="300" dirty="0">
              <a:solidFill>
                <a:schemeClr val="tx1"/>
              </a:solidFill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28" y="723899"/>
            <a:ext cx="9211954" cy="61413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120015"/>
            <a:ext cx="7519035" cy="49673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kern="0" spc="300" dirty="0" smtClean="0">
                <a:solidFill>
                  <a:schemeClr val="tx1"/>
                </a:solidFill>
                <a:uFillTx/>
              </a:rPr>
              <a:t>私属泳池</a:t>
            </a:r>
            <a:endParaRPr lang="zh-CN" altLang="en-US" sz="2400" kern="0" spc="300" dirty="0">
              <a:solidFill>
                <a:schemeClr val="tx1"/>
              </a:solidFill>
              <a:uFillTx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68" y="750252"/>
            <a:ext cx="9089409" cy="60670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120015"/>
            <a:ext cx="7519035" cy="49673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kern="0" spc="300" dirty="0" smtClean="0">
                <a:solidFill>
                  <a:schemeClr val="tx1"/>
                </a:solidFill>
                <a:uFillTx/>
              </a:rPr>
              <a:t>一楼客厅</a:t>
            </a:r>
            <a:endParaRPr lang="zh-CN" altLang="en-US" sz="2400" kern="0" spc="300" dirty="0">
              <a:solidFill>
                <a:schemeClr val="tx1"/>
              </a:solidFill>
              <a:uFillTx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60" y="749935"/>
            <a:ext cx="9199245" cy="61328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120015"/>
            <a:ext cx="7519035" cy="49673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kern="0" spc="300" dirty="0" smtClean="0">
                <a:solidFill>
                  <a:schemeClr val="tx1"/>
                </a:solidFill>
                <a:uFillTx/>
              </a:rPr>
              <a:t>一楼餐厅</a:t>
            </a:r>
            <a:endParaRPr lang="zh-CN" altLang="en-US" sz="2400" kern="0" spc="300" dirty="0">
              <a:solidFill>
                <a:schemeClr val="tx1"/>
              </a:solidFill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808990"/>
            <a:ext cx="9310370" cy="60477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120015"/>
            <a:ext cx="7519035" cy="49673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kern="0" spc="300" dirty="0" smtClean="0">
                <a:solidFill>
                  <a:schemeClr val="tx1"/>
                </a:solidFill>
                <a:uFillTx/>
              </a:rPr>
              <a:t>二楼主卧</a:t>
            </a:r>
            <a:endParaRPr lang="zh-CN" altLang="en-US" sz="2400" kern="0" spc="300" dirty="0">
              <a:solidFill>
                <a:schemeClr val="tx1"/>
              </a:solidFill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35" y="723900"/>
            <a:ext cx="9773920" cy="612330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120015"/>
            <a:ext cx="7519035" cy="49673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kern="0" spc="300" dirty="0" smtClean="0">
                <a:solidFill>
                  <a:schemeClr val="tx1"/>
                </a:solidFill>
                <a:uFillTx/>
              </a:rPr>
              <a:t>二楼次卧</a:t>
            </a:r>
            <a:endParaRPr lang="zh-CN" altLang="en-US" sz="2400" kern="0" spc="300" dirty="0">
              <a:solidFill>
                <a:schemeClr val="tx1"/>
              </a:solidFill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60" y="749935"/>
            <a:ext cx="9695180" cy="61055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120015"/>
            <a:ext cx="7519035" cy="49673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kern="0" spc="300" dirty="0" smtClean="0">
                <a:solidFill>
                  <a:schemeClr val="tx1"/>
                </a:solidFill>
                <a:uFillTx/>
              </a:rPr>
              <a:t>卫浴洗漱间</a:t>
            </a:r>
            <a:endParaRPr lang="zh-CN" altLang="en-US" sz="2400" kern="0" spc="300" dirty="0">
              <a:solidFill>
                <a:schemeClr val="tx1"/>
              </a:solidFill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5" y="749935"/>
            <a:ext cx="9800590" cy="6106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646170" y="2628265"/>
            <a:ext cx="48996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600" spc="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</a:t>
            </a:r>
            <a:r>
              <a:rPr lang="zh-CN" sz="3600" spc="400" dirty="0" smtClean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altLang="en-US" sz="3600" spc="400" dirty="0" smtClean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项目概况</a:t>
            </a:r>
            <a:endParaRPr lang="zh-CN" sz="3600" spc="4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304800"/>
            <a:ext cx="2067560" cy="36893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"/>
            <a:r>
              <a:rPr lang="zh-CN" altLang="en-US" sz="2400" kern="0" spc="300">
                <a:solidFill>
                  <a:schemeClr val="tx1"/>
                </a:solidFill>
                <a:uFillTx/>
              </a:rPr>
              <a:t>项目位置</a:t>
            </a:r>
            <a:endParaRPr lang="zh-CN" altLang="en-US" sz="2400" kern="0" spc="300">
              <a:solidFill>
                <a:schemeClr val="tx1"/>
              </a:solidFill>
              <a:uFillTx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1943735" y="992505"/>
          <a:ext cx="8456930" cy="18326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57705"/>
                <a:gridCol w="2272030"/>
                <a:gridCol w="1948180"/>
                <a:gridCol w="2279015"/>
              </a:tblGrid>
              <a:tr h="579120"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20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三亚海棠湾天房·海棠项目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 h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规划总占地面积</a:t>
                      </a:r>
                      <a:endParaRPr lang="zh-CN" altLang="en-US"/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16.6万㎡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规划建筑总面积</a:t>
                      </a:r>
                      <a:endParaRPr lang="zh-CN" altLang="en-US" sz="1800"/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10.3万㎡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  <a:tr h="8458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地理位置</a:t>
                      </a:r>
                      <a:endParaRPr lang="zh-CN" altLang="en-US"/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海南省三亚市海棠湾中南部，紧邻解放军总医院（301医院）海南分院</a:t>
                      </a:r>
                      <a:r>
                        <a:rPr lang="zh-CN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东临规划河道，南至江林路，西至林旺大道。</a:t>
                      </a:r>
                      <a:endParaRPr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1018540" y="2929890"/>
            <a:ext cx="4790440" cy="3328035"/>
            <a:chOff x="1926" y="5361"/>
            <a:chExt cx="7274" cy="485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/>
            <a:srcRect l="46862" t="6832" r="2444" b="-629"/>
            <a:stretch>
              <a:fillRect/>
            </a:stretch>
          </p:blipFill>
          <p:spPr>
            <a:xfrm>
              <a:off x="5258" y="5496"/>
              <a:ext cx="3942" cy="47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/>
            <a:srcRect l="2688" t="3060" r="54462" b="10624"/>
            <a:stretch>
              <a:fillRect/>
            </a:stretch>
          </p:blipFill>
          <p:spPr>
            <a:xfrm>
              <a:off x="1926" y="5361"/>
              <a:ext cx="3332" cy="411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/>
          <a:srcRect l="1149" t="2818" r="1149" b="2344"/>
          <a:stretch>
            <a:fillRect/>
          </a:stretch>
        </p:blipFill>
        <p:spPr>
          <a:xfrm>
            <a:off x="6162675" y="3022600"/>
            <a:ext cx="5075555" cy="302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1018540" y="6041390"/>
            <a:ext cx="18662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2">
                    <a:lumMod val="50000"/>
                  </a:schemeClr>
                </a:solidFill>
              </a:rPr>
              <a:t>项目宏观位置图</a:t>
            </a:r>
            <a:endParaRPr lang="zh-CN" altLang="en-US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33280" y="6048375"/>
            <a:ext cx="15049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bg2">
                    <a:lumMod val="50000"/>
                  </a:schemeClr>
                </a:solidFill>
              </a:rPr>
              <a:t>项目微观位置图</a:t>
            </a:r>
            <a:endParaRPr lang="zh-CN" altLang="en-US" sz="140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304800"/>
            <a:ext cx="9032240" cy="36893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"/>
            <a:r>
              <a:rPr lang="zh-CN" altLang="en-US" sz="2400" kern="0" spc="300">
                <a:solidFill>
                  <a:schemeClr val="tx1"/>
                </a:solidFill>
                <a:uFillTx/>
              </a:rPr>
              <a:t>项目鸟瞰图</a:t>
            </a:r>
            <a:endParaRPr lang="zh-CN" altLang="en-US" sz="2400" kern="0" spc="300">
              <a:solidFill>
                <a:schemeClr val="tx1"/>
              </a:solidFill>
              <a:uFillTx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68400" y="899795"/>
            <a:ext cx="9772015" cy="5476240"/>
            <a:chOff x="161" y="1736"/>
            <a:chExt cx="14319" cy="7594"/>
          </a:xfrm>
        </p:grpSpPr>
        <p:grpSp>
          <p:nvGrpSpPr>
            <p:cNvPr id="2" name="组合 1"/>
            <p:cNvGrpSpPr/>
            <p:nvPr/>
          </p:nvGrpSpPr>
          <p:grpSpPr>
            <a:xfrm>
              <a:off x="161" y="1736"/>
              <a:ext cx="14319" cy="7594"/>
              <a:chOff x="161" y="1736"/>
              <a:chExt cx="14319" cy="7594"/>
            </a:xfrm>
          </p:grpSpPr>
          <p:pic>
            <p:nvPicPr>
              <p:cNvPr id="1026" name="Picture 2" descr="C:\Users\Administrator\Desktop\桌面\酒店效果图\20171127三亚海棠湾天房·海棠项目建筑设计方案本册_页面_007.jpg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 t="13333" b="11664"/>
              <a:stretch>
                <a:fillRect/>
              </a:stretch>
            </p:blipFill>
            <p:spPr bwMode="auto">
              <a:xfrm>
                <a:off x="161" y="1736"/>
                <a:ext cx="14319" cy="759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任意多边形 2"/>
              <p:cNvSpPr/>
              <p:nvPr/>
            </p:nvSpPr>
            <p:spPr>
              <a:xfrm>
                <a:off x="2661" y="2106"/>
                <a:ext cx="10950" cy="5385"/>
              </a:xfrm>
              <a:custGeom>
                <a:avLst/>
                <a:gdLst>
                  <a:gd name="connsiteX0" fmla="*/ 0 w 6953250"/>
                  <a:gd name="connsiteY0" fmla="*/ 1419225 h 3419475"/>
                  <a:gd name="connsiteX1" fmla="*/ 95250 w 6953250"/>
                  <a:gd name="connsiteY1" fmla="*/ 2428875 h 3419475"/>
                  <a:gd name="connsiteX2" fmla="*/ 1695450 w 6953250"/>
                  <a:gd name="connsiteY2" fmla="*/ 2209800 h 3419475"/>
                  <a:gd name="connsiteX3" fmla="*/ 2476500 w 6953250"/>
                  <a:gd name="connsiteY3" fmla="*/ 3419475 h 3419475"/>
                  <a:gd name="connsiteX4" fmla="*/ 4667250 w 6953250"/>
                  <a:gd name="connsiteY4" fmla="*/ 2400300 h 3419475"/>
                  <a:gd name="connsiteX5" fmla="*/ 6953250 w 6953250"/>
                  <a:gd name="connsiteY5" fmla="*/ 762000 h 3419475"/>
                  <a:gd name="connsiteX6" fmla="*/ 5467350 w 6953250"/>
                  <a:gd name="connsiteY6" fmla="*/ 0 h 3419475"/>
                  <a:gd name="connsiteX7" fmla="*/ 3162300 w 6953250"/>
                  <a:gd name="connsiteY7" fmla="*/ 752475 h 3419475"/>
                  <a:gd name="connsiteX8" fmla="*/ 0 w 6953250"/>
                  <a:gd name="connsiteY8" fmla="*/ 1419225 h 34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53250" h="3419475">
                    <a:moveTo>
                      <a:pt x="0" y="1419225"/>
                    </a:moveTo>
                    <a:lnTo>
                      <a:pt x="95250" y="2428875"/>
                    </a:lnTo>
                    <a:lnTo>
                      <a:pt x="1695450" y="2209800"/>
                    </a:lnTo>
                    <a:lnTo>
                      <a:pt x="2476500" y="3419475"/>
                    </a:lnTo>
                    <a:lnTo>
                      <a:pt x="4667250" y="2400300"/>
                    </a:lnTo>
                    <a:lnTo>
                      <a:pt x="6953250" y="762000"/>
                    </a:lnTo>
                    <a:lnTo>
                      <a:pt x="5467350" y="0"/>
                    </a:lnTo>
                    <a:lnTo>
                      <a:pt x="3162300" y="752475"/>
                    </a:lnTo>
                    <a:lnTo>
                      <a:pt x="0" y="1419225"/>
                    </a:lnTo>
                    <a:close/>
                  </a:path>
                </a:pathLst>
              </a:custGeom>
              <a:solidFill>
                <a:srgbClr val="00B0F0">
                  <a:alpha val="22000"/>
                </a:srgbClr>
              </a:solidFill>
              <a:ln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2019" y="4256"/>
                <a:ext cx="4575" cy="5010"/>
              </a:xfrm>
              <a:custGeom>
                <a:avLst/>
                <a:gdLst>
                  <a:gd name="connsiteX0" fmla="*/ 419100 w 2905125"/>
                  <a:gd name="connsiteY0" fmla="*/ 47625 h 3181350"/>
                  <a:gd name="connsiteX1" fmla="*/ 514350 w 2905125"/>
                  <a:gd name="connsiteY1" fmla="*/ 1095375 h 3181350"/>
                  <a:gd name="connsiteX2" fmla="*/ 2114550 w 2905125"/>
                  <a:gd name="connsiteY2" fmla="*/ 866775 h 3181350"/>
                  <a:gd name="connsiteX3" fmla="*/ 2905125 w 2905125"/>
                  <a:gd name="connsiteY3" fmla="*/ 2095500 h 3181350"/>
                  <a:gd name="connsiteX4" fmla="*/ 542925 w 2905125"/>
                  <a:gd name="connsiteY4" fmla="*/ 3181350 h 3181350"/>
                  <a:gd name="connsiteX5" fmla="*/ 238125 w 2905125"/>
                  <a:gd name="connsiteY5" fmla="*/ 2581275 h 3181350"/>
                  <a:gd name="connsiteX6" fmla="*/ 0 w 2905125"/>
                  <a:gd name="connsiteY6" fmla="*/ 76200 h 3181350"/>
                  <a:gd name="connsiteX7" fmla="*/ 400050 w 2905125"/>
                  <a:gd name="connsiteY7" fmla="*/ 28575 h 3181350"/>
                  <a:gd name="connsiteX8" fmla="*/ 419100 w 2905125"/>
                  <a:gd name="connsiteY8" fmla="*/ 47625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5125" h="3181350">
                    <a:moveTo>
                      <a:pt x="419100" y="47625"/>
                    </a:moveTo>
                    <a:lnTo>
                      <a:pt x="514350" y="1095375"/>
                    </a:lnTo>
                    <a:lnTo>
                      <a:pt x="2114550" y="866775"/>
                    </a:lnTo>
                    <a:lnTo>
                      <a:pt x="2905125" y="2095500"/>
                    </a:lnTo>
                    <a:lnTo>
                      <a:pt x="542925" y="3181350"/>
                    </a:lnTo>
                    <a:lnTo>
                      <a:pt x="238125" y="2581275"/>
                    </a:lnTo>
                    <a:lnTo>
                      <a:pt x="0" y="76200"/>
                    </a:lnTo>
                    <a:cubicBezTo>
                      <a:pt x="133350" y="60325"/>
                      <a:pt x="268024" y="53138"/>
                      <a:pt x="400050" y="28575"/>
                    </a:cubicBezTo>
                    <a:cubicBezTo>
                      <a:pt x="409921" y="26739"/>
                      <a:pt x="409575" y="0"/>
                      <a:pt x="419100" y="47625"/>
                    </a:cubicBezTo>
                    <a:close/>
                  </a:path>
                </a:pathLst>
              </a:custGeom>
              <a:solidFill>
                <a:srgbClr val="FFFF00">
                  <a:alpha val="19000"/>
                </a:srgbClr>
              </a:solidFill>
              <a:ln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TextBox 8"/>
            <p:cNvSpPr txBox="1"/>
            <p:nvPr/>
          </p:nvSpPr>
          <p:spPr>
            <a:xfrm rot="20263349">
              <a:off x="6518" y="3505"/>
              <a:ext cx="1906" cy="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一期</a:t>
              </a:r>
              <a:endParaRPr lang="zh-CN" altLang="en-US" sz="4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 rot="20263349">
              <a:off x="3354" y="6358"/>
              <a:ext cx="1906" cy="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二期</a:t>
              </a:r>
              <a:endParaRPr lang="zh-CN" altLang="en-US" sz="4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309370" y="1011555"/>
            <a:ext cx="2785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0" spc="300">
                <a:uFillTx/>
                <a:sym typeface="+mn-ea"/>
              </a:rPr>
              <a:t>三亚海棠湾天房</a:t>
            </a:r>
            <a:r>
              <a:rPr lang="en-US" altLang="zh-CN" sz="1600" b="1" kern="0" spc="300">
                <a:uFillTx/>
                <a:sym typeface="+mn-ea"/>
              </a:rPr>
              <a:t>·</a:t>
            </a:r>
            <a:r>
              <a:rPr lang="zh-CN" altLang="en-US" sz="1600" b="1" kern="0" spc="300">
                <a:uFillTx/>
                <a:sym typeface="+mn-ea"/>
              </a:rPr>
              <a:t>海棠</a:t>
            </a:r>
            <a:r>
              <a:rPr lang="zh-CN" altLang="en-US" b="1" kern="0" spc="300">
                <a:uFillTx/>
                <a:sym typeface="+mn-ea"/>
              </a:rPr>
              <a:t>    </a:t>
            </a:r>
            <a:endParaRPr lang="zh-CN" altLang="en-US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304800"/>
            <a:ext cx="2067560" cy="36893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"/>
            <a:r>
              <a:rPr lang="zh-CN" altLang="en-US" sz="2400" kern="0" spc="300">
                <a:solidFill>
                  <a:schemeClr val="tx1"/>
                </a:solidFill>
                <a:uFillTx/>
              </a:rPr>
              <a:t>项目整体规划</a:t>
            </a:r>
            <a:endParaRPr lang="zh-CN" altLang="en-US" sz="2400" kern="0" spc="300">
              <a:solidFill>
                <a:schemeClr val="tx1"/>
              </a:solidFill>
              <a:uFillTx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296540" y="749935"/>
          <a:ext cx="9103056" cy="58692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25434"/>
                <a:gridCol w="2705517"/>
                <a:gridCol w="941894"/>
                <a:gridCol w="1395212"/>
                <a:gridCol w="1036874"/>
                <a:gridCol w="1598125"/>
              </a:tblGrid>
              <a:tr h="668767">
                <a:tc gridSpan="6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                                      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项目总体情况                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（面积单位：平方米）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35866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规划占地面积</a:t>
                      </a:r>
                      <a:endParaRPr lang="zh-CN" altLang="en-US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166063.01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一期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130521.56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35866"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二期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35541</a:t>
                      </a: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.</a:t>
                      </a: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45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35866"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规划建筑面积</a:t>
                      </a:r>
                      <a:endParaRPr lang="zh-CN" altLang="en-US" sz="1800" b="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101967.95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地上：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79190.99</a:t>
                      </a:r>
                      <a:endParaRPr lang="en-US" altLang="zh-CN" sz="14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地下：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22776.96</a:t>
                      </a:r>
                      <a:endParaRPr lang="en-US" altLang="zh-CN" sz="14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一期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34759.71</a:t>
                      </a:r>
                      <a:r>
                        <a:rPr lang="zh-CN" altLang="en-US" sz="1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62557.19</a:t>
                      </a:r>
                      <a:r>
                        <a:rPr lang="zh-CN" altLang="en-US" sz="1100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含加建）</a:t>
                      </a:r>
                      <a:endParaRPr lang="zh-CN" altLang="en-US" sz="1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地上</a:t>
                      </a:r>
                      <a:endParaRPr lang="zh-CN" altLang="en-US" sz="16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1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34165.</a:t>
                      </a:r>
                      <a:r>
                        <a:rPr lang="zh-CN" altLang="en-US" sz="1100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71</a:t>
                      </a:r>
                      <a:endParaRPr lang="en-US" altLang="zh-CN" sz="1100" dirty="0" smtClean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100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60180.74</a:t>
                      </a:r>
                      <a:r>
                        <a:rPr lang="zh-CN" altLang="en-US" sz="1100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含加建）</a:t>
                      </a:r>
                      <a:endParaRPr lang="zh-CN" altLang="en-US" sz="1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  <a:tr h="435866"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rgbClr val="6E9992"/>
                      </a:solidFill>
                      <a:prstDash val="solid"/>
                    </a:lnT>
                    <a:lnB w="9525" cmpd="sng">
                      <a:solidFill>
                        <a:srgbClr val="6E9992"/>
                      </a:solidFill>
                      <a:prstDash val="solid"/>
                    </a:lnB>
                  </a:tcPr>
                </a:tc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rgbClr val="6E9992"/>
                      </a:solidFill>
                      <a:prstDash val="solid"/>
                    </a:lnT>
                    <a:lnB w="9525" cmpd="sng">
                      <a:solidFill>
                        <a:srgbClr val="6E9992"/>
                      </a:solidFill>
                      <a:prstDash val="solid"/>
                    </a:lnB>
                  </a:tcPr>
                </a:tc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100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594</a:t>
                      </a:r>
                      <a:endParaRPr lang="en-US" altLang="zh-CN" sz="1100" dirty="0" smtClean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100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en-US" altLang="zh-CN" sz="1100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2736.45</a:t>
                      </a:r>
                      <a:r>
                        <a:rPr lang="zh-CN" altLang="en-US" sz="1100" dirty="0" smtClean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含加建）</a:t>
                      </a:r>
                      <a:endParaRPr lang="zh-CN" altLang="en-US" sz="11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  <a:tr h="435866"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rgbClr val="6E9992"/>
                      </a:solidFill>
                      <a:prstDash val="solid"/>
                    </a:lnT>
                    <a:lnB w="9525" cmpd="sng">
                      <a:solidFill>
                        <a:srgbClr val="6E9992"/>
                      </a:solidFill>
                      <a:prstDash val="solid"/>
                    </a:lnB>
                  </a:tcPr>
                </a:tc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rgbClr val="6E9992"/>
                      </a:solidFill>
                      <a:prstDash val="solid"/>
                    </a:lnT>
                    <a:lnB w="9525" cmpd="sng">
                      <a:solidFill>
                        <a:srgbClr val="6E9992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二期</a:t>
                      </a:r>
                      <a:endParaRPr lang="zh-CN" altLang="en-US" sz="16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68537.24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地上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44290.53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  <a:tr h="435866"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地下</a:t>
                      </a:r>
                      <a:endParaRPr lang="zh-CN" altLang="en-US" sz="16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22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776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.96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  <a:tr h="4358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容积率</a:t>
                      </a:r>
                      <a:endParaRPr lang="zh-CN" altLang="en-US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0.48</a:t>
                      </a:r>
                      <a:r>
                        <a:rPr lang="en-US" altLang="zh-CN" sz="16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</a:t>
                      </a:r>
                      <a:endParaRPr lang="en-US" altLang="zh-CN" sz="16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358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建筑密度</a:t>
                      </a:r>
                      <a:endParaRPr lang="zh-CN" altLang="en-US" sz="18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23%</a:t>
                      </a:r>
                      <a:endParaRPr lang="en-US" altLang="zh-CN" sz="1600" b="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358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绿地率</a:t>
                      </a:r>
                      <a:endParaRPr lang="zh-CN" altLang="en-US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40%</a:t>
                      </a:r>
                      <a:endParaRPr lang="en-US" altLang="zh-CN" sz="16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8235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建设内容</a:t>
                      </a:r>
                      <a:endParaRPr lang="zh-CN" altLang="en-US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261栋低层独栋酒店（别墅）、14栋低层公寓式酒店（洋房180户）、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1栋多层公寓式酒店（一层商业1</a:t>
                      </a: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套，公寓7</a:t>
                      </a:r>
                      <a:r>
                        <a:rPr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户）及1栋四星级酒店。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541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0"/>
                        <a:t>开工日期</a:t>
                      </a:r>
                      <a:endParaRPr lang="zh-CN" altLang="en-US" b="0"/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2019年3月27日取得一期施工许可证，并于当日开工。</a:t>
                      </a:r>
                      <a:endParaRPr lang="zh-CN" altLang="en-US" sz="1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9525" cmpd="sng">
                      <a:solidFill>
                        <a:srgbClr val="6E9992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cPr anchor="ctr"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837305" y="2599690"/>
            <a:ext cx="45173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 spc="4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二、项目工程进度</a:t>
            </a:r>
            <a:endParaRPr lang="zh-CN" sz="3600" spc="40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304800"/>
            <a:ext cx="2067560" cy="36893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"/>
            <a:r>
              <a:rPr lang="zh-CN" altLang="en-US" sz="2400" kern="0" spc="300">
                <a:solidFill>
                  <a:schemeClr val="tx1"/>
                </a:solidFill>
                <a:uFillTx/>
              </a:rPr>
              <a:t>施工建设进度</a:t>
            </a:r>
            <a:endParaRPr lang="zh-CN" altLang="en-US" sz="2400" kern="0" spc="300">
              <a:solidFill>
                <a:schemeClr val="tx1"/>
              </a:solidFill>
              <a:uFillTx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655955" y="896620"/>
          <a:ext cx="10881360" cy="2787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530"/>
                <a:gridCol w="655320"/>
                <a:gridCol w="802640"/>
                <a:gridCol w="427355"/>
                <a:gridCol w="1008380"/>
                <a:gridCol w="932180"/>
                <a:gridCol w="760730"/>
                <a:gridCol w="826135"/>
                <a:gridCol w="760730"/>
                <a:gridCol w="1047750"/>
                <a:gridCol w="885190"/>
                <a:gridCol w="941705"/>
                <a:gridCol w="779145"/>
                <a:gridCol w="750570"/>
              </a:tblGrid>
              <a:tr h="73152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 h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主体结构封顶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 h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二次结构</a:t>
                      </a:r>
                      <a:endParaRPr lang="zh-CN" altLang="en-US" sz="1400" b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 b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砌筑</a:t>
                      </a:r>
                      <a:endParaRPr lang="zh-CN" altLang="en-US" sz="1400" b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外檐抹灰</a:t>
                      </a:r>
                      <a:endParaRPr lang="zh-CN" altLang="en-US" sz="1400" b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铝合金</a:t>
                      </a:r>
                      <a:endParaRPr lang="zh-CN" altLang="en-US" sz="1400" b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 b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门窗安装</a:t>
                      </a:r>
                      <a:endParaRPr lang="zh-CN" altLang="en-US" sz="1400" b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屋面找平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屋面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防水卷材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屋面保温、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细石混凝土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防水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聚氨酯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屋面隔热及保护层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屋面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挂瓦条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屋面瓦安装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</a:tr>
              <a:tr h="36576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别墅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户型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77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/>
                        <a:t>别墅封顶占比</a:t>
                      </a:r>
                      <a:r>
                        <a:rPr lang="en-US" altLang="zh-CN" sz="900"/>
                        <a:t>98%</a:t>
                      </a:r>
                      <a:endParaRPr lang="en-US" altLang="zh-CN" sz="900"/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/>
                        <a:t>55</a:t>
                      </a:r>
                      <a:r>
                        <a:rPr lang="zh-CN" altLang="en-US" sz="1200" b="0"/>
                        <a:t>栋</a:t>
                      </a:r>
                      <a:endParaRPr lang="zh-CN" altLang="en-US" sz="1200" b="0"/>
                    </a:p>
                    <a:p>
                      <a:pPr algn="ctr">
                        <a:buNone/>
                      </a:pPr>
                      <a:r>
                        <a:rPr lang="zh-CN" altLang="en-US" sz="800" b="0"/>
                        <a:t>（临河</a:t>
                      </a:r>
                      <a:r>
                        <a:rPr lang="en-US" altLang="zh-CN" sz="800" b="0"/>
                        <a:t>27</a:t>
                      </a:r>
                      <a:r>
                        <a:rPr lang="zh-CN" altLang="en-US" sz="800" b="0"/>
                        <a:t>栋未开始）</a:t>
                      </a:r>
                      <a:endParaRPr lang="zh-CN" altLang="en-US" sz="800" b="0"/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lang="zh-CN" alt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</a:t>
                      </a:r>
                      <a:r>
                        <a:rPr lang="en-US" altLang="zh-CN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90%</a:t>
                      </a:r>
                      <a:endParaRPr lang="en-US" altLang="zh-CN" sz="12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全部完成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除临河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27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栋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139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91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栋样板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  <a:tr h="372110">
                <a:tc vMerge="1">
                  <a:tcPr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>
                      <a:solidFill>
                        <a:srgbClr val="6E9992"/>
                      </a:solidFill>
                      <a:prstDash val="solid"/>
                    </a:lnT>
                    <a:lnB w="9525">
                      <a:solidFill>
                        <a:srgbClr val="6E999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户型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173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>
                      <a:solidFill>
                        <a:srgbClr val="6E9992"/>
                      </a:solidFill>
                      <a:prstDash val="solid"/>
                    </a:lnT>
                    <a:lnB w="9525">
                      <a:solidFill>
                        <a:srgbClr val="6E999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/>
                        <a:t>173</a:t>
                      </a:r>
                      <a:r>
                        <a:rPr lang="zh-CN" altLang="en-US" sz="1200" b="0"/>
                        <a:t>栋</a:t>
                      </a:r>
                      <a:endParaRPr lang="zh-CN" altLang="en-US" sz="1200" b="0"/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75</a:t>
                      </a:r>
                      <a:r>
                        <a:rPr lang="zh-CN" alt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</a:t>
                      </a:r>
                      <a:endParaRPr lang="zh-CN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  <a:tr h="372745">
                <a:tc vMerge="1">
                  <a:tcPr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原样板间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v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/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  <a:tr h="29400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洋房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 hMerge="1">
                  <a:tcPr>
                    <a:lnL w="9525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30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单元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/>
                        <a:t>30</a:t>
                      </a:r>
                      <a:r>
                        <a:rPr lang="zh-CN" altLang="en-US" sz="1200" b="0"/>
                        <a:t>单元</a:t>
                      </a:r>
                      <a:endParaRPr lang="zh-CN" altLang="en-US" sz="1200" b="0"/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r>
                        <a:rPr lang="zh-CN" alt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单元</a:t>
                      </a:r>
                      <a:r>
                        <a:rPr lang="en-US" altLang="zh-CN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100%</a:t>
                      </a:r>
                      <a:r>
                        <a:rPr lang="zh-CN" alt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lang="en-US" altLang="zh-CN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r>
                        <a:rPr lang="zh-CN" alt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单元</a:t>
                      </a:r>
                      <a:r>
                        <a:rPr lang="en-US" altLang="zh-CN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50%</a:t>
                      </a:r>
                      <a:endParaRPr lang="en-US" altLang="zh-CN" sz="12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</a:t>
                      </a:r>
                      <a:r>
                        <a:rPr lang="zh-CN" alt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单元</a:t>
                      </a:r>
                      <a:r>
                        <a:rPr lang="en-US" altLang="zh-CN" sz="12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90%</a:t>
                      </a:r>
                      <a:endParaRPr lang="en-US" altLang="zh-CN" sz="12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单元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单元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单元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单元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物业用房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 hMerge="1">
                  <a:tcPr>
                    <a:lnL w="9525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0"/>
                        <a:t>全部完成</a:t>
                      </a:r>
                      <a:endParaRPr lang="zh-CN" altLang="en-US" sz="1200" b="0"/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/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 b="0"/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屋面工作全部完成</a:t>
                      </a:r>
                      <a:endParaRPr lang="zh-CN" alt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 hMerge="1">
                  <a:tcPr anchor="ctr">
                    <a:lnL w="9525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/>
          <p:nvPr>
            <p:custDataLst>
              <p:tags r:id="rId3"/>
            </p:custDataLst>
          </p:nvPr>
        </p:nvGraphicFramePr>
        <p:xfrm>
          <a:off x="635000" y="3830955"/>
          <a:ext cx="5328285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670"/>
                <a:gridCol w="866140"/>
                <a:gridCol w="950595"/>
                <a:gridCol w="1758315"/>
                <a:gridCol w="1091565"/>
              </a:tblGrid>
              <a:tr h="30480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 hMerge="1">
                  <a:tcPr>
                    <a:lnL w="9525" cmpd="sng">
                      <a:solidFill>
                        <a:srgbClr val="6E9992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主体封顶</a:t>
                      </a:r>
                      <a:endParaRPr lang="zh-CN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一层支模钢筋绑扎</a:t>
                      </a:r>
                      <a:endParaRPr lang="zh-CN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</a:rPr>
                        <a:t>地下室</a:t>
                      </a:r>
                      <a:endParaRPr lang="zh-CN" alt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</a:tr>
              <a:tr h="219075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临河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别墅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第一排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栋完成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90%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  <a:tr h="248920">
                <a:tc vMerge="1">
                  <a:tcPr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rgbClr val="6E9992"/>
                      </a:solidFill>
                      <a:prstDash val="solid"/>
                    </a:lnT>
                    <a:lnB w="9525" cmpd="sng">
                      <a:solidFill>
                        <a:srgbClr val="6E999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第二排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栋完成</a:t>
                      </a:r>
                      <a:r>
                        <a:rPr lang="en-US" altLang="zh-CN" sz="12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80%</a:t>
                      </a:r>
                      <a:endParaRPr lang="en-US" altLang="zh-CN"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  <a:tr h="267335">
                <a:tc vMerge="1">
                  <a:tcPr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9525" cmpd="sng">
                      <a:solidFill>
                        <a:srgbClr val="6E9992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第三排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栋完成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80%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425565" y="3808730"/>
          <a:ext cx="4295140" cy="1136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650"/>
                <a:gridCol w="2650490"/>
              </a:tblGrid>
              <a:tr h="31369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物业用房室内外装修完成进度</a:t>
                      </a:r>
                      <a:endParaRPr lang="zh-CN" altLang="en-US" sz="140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  <a:tc hMerge="1"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6E9992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地上一层</a:t>
                      </a:r>
                      <a:endParaRPr 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已按平台公司指令完成至相应位置</a:t>
                      </a:r>
                      <a:endParaRPr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  <a:tr h="2336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地下一层</a:t>
                      </a:r>
                      <a:endParaRPr 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sz="12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装修整体工程量完成90%</a:t>
                      </a:r>
                      <a:endParaRPr sz="12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  <a:tr h="130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外装修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BCD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95%</a:t>
                      </a:r>
                      <a:endParaRPr lang="en-US" sz="12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solidFill>
                      <a:srgbClr val="DB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635" cy="6856730"/>
          </a:xfrm>
          <a:prstGeom prst="rect">
            <a:avLst/>
          </a:prstGeom>
          <a:gradFill>
            <a:gsLst>
              <a:gs pos="57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C7D8D7">
                  <a:alpha val="100000"/>
                </a:srgbClr>
              </a:gs>
              <a:gs pos="95000">
                <a:srgbClr val="84A8A2">
                  <a:lumMod val="85000"/>
                  <a:lumOff val="15000"/>
                  <a:alpha val="4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0" y="673735"/>
            <a:ext cx="6598920" cy="762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3000"/>
                </a:schemeClr>
              </a:gs>
              <a:gs pos="0">
                <a:srgbClr val="6E999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641350" y="304800"/>
            <a:ext cx="2067560" cy="36893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fontAlgn="b"/>
            <a:r>
              <a:rPr lang="zh-CN" altLang="en-US" sz="2400" kern="0" spc="300">
                <a:solidFill>
                  <a:schemeClr val="tx1"/>
                </a:solidFill>
                <a:uFillTx/>
              </a:rPr>
              <a:t>业态分布图</a:t>
            </a:r>
            <a:endParaRPr lang="zh-CN" altLang="en-US" sz="2400" kern="0" spc="300">
              <a:solidFill>
                <a:schemeClr val="tx1"/>
              </a:solidFill>
              <a:uFillTx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" y="920115"/>
            <a:ext cx="10220027" cy="49637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6107cd2d-53bf-4e09-953f-89af6fcadbcb}"/>
</p:tagLst>
</file>

<file path=ppt/tags/tag2.xml><?xml version="1.0" encoding="utf-8"?>
<p:tagLst xmlns:p="http://schemas.openxmlformats.org/presentationml/2006/main">
  <p:tag name="KSO_WM_UNIT_TABLE_BEAUTIFY" val="smartTable{6107cd2d-53bf-4e09-953f-89af6fcadbcb}"/>
</p:tagLst>
</file>

<file path=ppt/tags/tag3.xml><?xml version="1.0" encoding="utf-8"?>
<p:tagLst xmlns:p="http://schemas.openxmlformats.org/presentationml/2006/main">
  <p:tag name="KSO_WM_UNIT_TABLE_BEAUTIFY" val="smartTable{a3c88366-0f59-42f0-a2e5-8983781904fd}"/>
</p:tagLst>
</file>

<file path=ppt/tags/tag4.xml><?xml version="1.0" encoding="utf-8"?>
<p:tagLst xmlns:p="http://schemas.openxmlformats.org/presentationml/2006/main">
  <p:tag name="KSO_WM_UNIT_TABLE_BEAUTIFY" val="smartTable{fa92956e-a72c-4cc8-8a23-d3f1102505ba}"/>
</p:tagLst>
</file>

<file path=ppt/tags/tag5.xml><?xml version="1.0" encoding="utf-8"?>
<p:tagLst xmlns:p="http://schemas.openxmlformats.org/presentationml/2006/main">
  <p:tag name="KSO_WM_UNIT_TABLE_BEAUTIFY" val="smartTable{a3c88366-0f59-42f0-a2e5-8983781904fd}"/>
</p:tagLst>
</file>

<file path=ppt/tags/tag6.xml><?xml version="1.0" encoding="utf-8"?>
<p:tagLst xmlns:p="http://schemas.openxmlformats.org/presentationml/2006/main">
  <p:tag name="KSO_WM_UNIT_TABLE_BEAUTIFY" val="smartTable{45ee68ac-446f-4ed4-8810-71e4b8660026}"/>
</p:tagLst>
</file>

<file path=ppt/tags/tag7.xml><?xml version="1.0" encoding="utf-8"?>
<p:tagLst xmlns:p="http://schemas.openxmlformats.org/presentationml/2006/main">
  <p:tag name="KSO_WM_UNIT_TABLE_BEAUTIFY" val="smartTable{ac866c1c-fa26-4938-acda-df7578d7892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3565</Words>
  <Application>WPS 演示</Application>
  <PresentationFormat>自定义</PresentationFormat>
  <Paragraphs>660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信仰</cp:lastModifiedBy>
  <cp:revision>43</cp:revision>
  <dcterms:created xsi:type="dcterms:W3CDTF">2020-10-20T05:39:00Z</dcterms:created>
  <dcterms:modified xsi:type="dcterms:W3CDTF">2021-01-19T04:50:22Z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