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474" r:id="rId3"/>
    <p:sldId id="475" r:id="rId4"/>
    <p:sldId id="488" r:id="rId5"/>
    <p:sldId id="460" r:id="rId6"/>
    <p:sldId id="461" r:id="rId7"/>
    <p:sldId id="479" r:id="rId8"/>
    <p:sldId id="481" r:id="rId9"/>
    <p:sldId id="482" r:id="rId10"/>
    <p:sldId id="483" r:id="rId11"/>
    <p:sldId id="484" r:id="rId12"/>
    <p:sldId id="476" r:id="rId13"/>
    <p:sldId id="480" r:id="rId14"/>
    <p:sldId id="477" r:id="rId15"/>
    <p:sldId id="478" r:id="rId16"/>
    <p:sldId id="485" r:id="rId17"/>
    <p:sldId id="487" r:id="rId18"/>
    <p:sldId id="486" r:id="rId19"/>
  </p:sldIdLst>
  <p:sldSz cx="9144000" cy="6858000" type="screen4x3"/>
  <p:notesSz cx="6735763" cy="9866313"/>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FF99"/>
    <a:srgbClr val="FFFF66"/>
    <a:srgbClr val="00FF00"/>
    <a:srgbClr val="FFCC66"/>
    <a:srgbClr val="FF6600"/>
    <a:srgbClr val="FFF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9443" autoAdjust="0"/>
  </p:normalViewPr>
  <p:slideViewPr>
    <p:cSldViewPr>
      <p:cViewPr>
        <p:scale>
          <a:sx n="70" d="100"/>
          <a:sy n="70" d="100"/>
        </p:scale>
        <p:origin x="-1386" y="-102"/>
      </p:cViewPr>
      <p:guideLst>
        <p:guide orient="horz" pos="2160"/>
        <p:guide pos="2880"/>
      </p:guideLst>
    </p:cSldViewPr>
  </p:slideViewPr>
  <p:outlineViewPr>
    <p:cViewPr>
      <p:scale>
        <a:sx n="33" d="100"/>
        <a:sy n="33" d="100"/>
      </p:scale>
      <p:origin x="0" y="1080"/>
    </p:cViewPr>
  </p:outlineViewPr>
  <p:notesTextViewPr>
    <p:cViewPr>
      <p:scale>
        <a:sx n="1" d="1"/>
        <a:sy n="1" d="1"/>
      </p:scale>
      <p:origin x="0" y="0"/>
    </p:cViewPr>
  </p:notesTextViewPr>
  <p:sorterViewPr>
    <p:cViewPr>
      <p:scale>
        <a:sx n="50" d="100"/>
        <a:sy n="5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18831" cy="493316"/>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15373" y="0"/>
            <a:ext cx="2918831" cy="493316"/>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B2D741A4-E403-4BFD-89FC-D5A8702B7364}" type="datetimeFigureOut">
              <a:rPr lang="zh-CN" altLang="en-US"/>
              <a:pPr>
                <a:defRPr/>
              </a:pPr>
              <a:t>2021/1/6 Wednesday</a:t>
            </a:fld>
            <a:endParaRPr lang="zh-CN" altLang="en-US"/>
          </a:p>
        </p:txBody>
      </p:sp>
      <p:sp>
        <p:nvSpPr>
          <p:cNvPr id="4" name="幻灯片图像占位符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56A52B4A-3F49-49AC-9D9B-CE2DDAAF4C45}" type="slidenum">
              <a:rPr lang="zh-CN" altLang="en-US"/>
              <a:pPr>
                <a:defRPr/>
              </a:pPr>
              <a:t>‹#›</a:t>
            </a:fld>
            <a:endParaRPr lang="zh-CN" altLang="en-US"/>
          </a:p>
        </p:txBody>
      </p:sp>
    </p:spTree>
    <p:extLst>
      <p:ext uri="{BB962C8B-B14F-4D97-AF65-F5344CB8AC3E}">
        <p14:creationId xmlns:p14="http://schemas.microsoft.com/office/powerpoint/2010/main" xmlns="" val="12664509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幻灯片图像占位符 1"/>
          <p:cNvSpPr>
            <a:spLocks noGrp="1" noRot="1" noChangeAspect="1"/>
          </p:cNvSpPr>
          <p:nvPr>
            <p:ph type="sldImg"/>
          </p:nvPr>
        </p:nvSpPr>
        <p:spPr bwMode="auto">
          <a:noFill/>
          <a:ln>
            <a:solidFill>
              <a:srgbClr val="000000"/>
            </a:solidFill>
            <a:miter lim="800000"/>
            <a:headEnd/>
            <a:tailEnd/>
          </a:ln>
        </p:spPr>
      </p:sp>
      <p:sp>
        <p:nvSpPr>
          <p:cNvPr id="60416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2048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E4E3CF-D558-41CA-83FF-436D324E5619}" type="slidenum">
              <a:rPr lang="zh-CN" altLang="en-US"/>
              <a:pPr fontAlgn="base">
                <a:spcBef>
                  <a:spcPct val="0"/>
                </a:spcBef>
                <a:spcAft>
                  <a:spcPct val="0"/>
                </a:spcAft>
                <a:defRPr/>
              </a:pPr>
              <a:t>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xml"/><Relationship Id="rId7" Type="http://schemas.openxmlformats.org/officeDocument/2006/relationships/image" Target="../media/image1.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Master" Target="../slideMasters/slideMaster1.xml"/><Relationship Id="rId4" Type="http://schemas.openxmlformats.org/officeDocument/2006/relationships/tags" Target="../tags/tag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07CD8E74-939D-4758-97D5-39F0D69ADB9E}" type="datetimeFigureOut">
              <a:rPr lang="zh-CN" altLang="en-US"/>
              <a:pPr>
                <a:defRPr/>
              </a:pPr>
              <a:t>2021/1/6 Wednesday</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A6AB496-EDB9-4A6F-A57E-A5C011D04170}" type="slidenum">
              <a:rPr lang="zh-CN" altLang="en-US"/>
              <a:pPr>
                <a:defRPr/>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8C7EAAD2-83DA-451B-A502-952A473F55CF}" type="datetimeFigureOut">
              <a:rPr lang="zh-CN" altLang="en-US"/>
              <a:pPr>
                <a:defRPr/>
              </a:pPr>
              <a:t>2021/1/6 Wednesday</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D4F22B66-3AE3-42D9-8066-98117F52962A}" type="slidenum">
              <a:rPr lang="zh-CN" altLang="en-US"/>
              <a:pPr>
                <a:defRPr/>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F233A77D-7803-4C6D-AB4F-FA759535EAB6}" type="datetimeFigureOut">
              <a:rPr lang="zh-CN" altLang="en-US"/>
              <a:pPr>
                <a:defRPr/>
              </a:pPr>
              <a:t>2021/1/6 Wednesday</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02E08F9-2907-44D8-805B-DFEFC1060506}" type="slidenum">
              <a:rPr lang="zh-CN" altLang="en-US"/>
              <a:pPr>
                <a:defRPr/>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2" name="图片 1" descr="图片1.png"/>
          <p:cNvPicPr>
            <a:picLocks noChangeAspect="1"/>
          </p:cNvPicPr>
          <p:nvPr userDrawn="1"/>
        </p:nvPicPr>
        <p:blipFill>
          <a:blip r:embed="rId2" cstate="print">
            <a:duotone>
              <a:schemeClr val="accent1">
                <a:shade val="45000"/>
                <a:satMod val="135000"/>
              </a:schemeClr>
              <a:prstClr val="white"/>
            </a:duotone>
          </a:blip>
          <a:srcRect t="8144" r="21890" b="8143"/>
          <a:stretch>
            <a:fillRect/>
          </a:stretch>
        </p:blipFill>
        <p:spPr>
          <a:xfrm>
            <a:off x="-36512" y="-27384"/>
            <a:ext cx="9180513" cy="571504"/>
          </a:xfrm>
          <a:prstGeom prst="rect">
            <a:avLst/>
          </a:prstGeom>
        </p:spPr>
      </p:pic>
      <p:pic>
        <p:nvPicPr>
          <p:cNvPr id="3" name="Picture 2" descr="C:\Users\houshuo\Desktop\图片1_副本.png"/>
          <p:cNvPicPr>
            <a:picLocks noChangeAspect="1" noChangeArrowheads="1"/>
          </p:cNvPicPr>
          <p:nvPr userDrawn="1"/>
        </p:nvPicPr>
        <p:blipFill>
          <a:blip r:embed="rId3" cstate="print">
            <a:extLst/>
          </a:blip>
          <a:srcRect/>
          <a:stretch>
            <a:fillRect/>
          </a:stretch>
        </p:blipFill>
        <p:spPr bwMode="auto">
          <a:xfrm>
            <a:off x="6816648" y="63746"/>
            <a:ext cx="2267744" cy="356654"/>
          </a:xfrm>
          <a:prstGeom prst="rect">
            <a:avLst/>
          </a:prstGeom>
          <a:noFill/>
          <a:effectLst>
            <a:reflection blurRad="12700" stA="69000" endPos="32000" dir="5400000" sy="-100000" algn="bl" rotWithShape="0"/>
          </a:effectLst>
          <a:ex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graphicFrame>
        <p:nvGraphicFramePr>
          <p:cNvPr id="2" name="AutoShape 1"/>
          <p:cNvGraphicFramePr>
            <a:graphicFrameLocks/>
          </p:cNvGraphicFramePr>
          <p:nvPr/>
        </p:nvGraphicFramePr>
        <p:xfrm>
          <a:off x="0" y="0"/>
          <a:ext cx="161925" cy="161925"/>
        </p:xfrm>
        <a:graphic>
          <a:graphicData uri="http://schemas.openxmlformats.org/presentationml/2006/ole">
            <p:oleObj spid="_x0000_s656574" name="think-cell Slide" r:id="rId6" imgW="0" imgH="0" progId="">
              <p:embed/>
            </p:oleObj>
          </a:graphicData>
        </a:graphic>
      </p:graphicFrame>
      <p:sp>
        <p:nvSpPr>
          <p:cNvPr id="3" name="McK 1. On-page tracker" hidden="1"/>
          <p:cNvSpPr>
            <a:spLocks noChangeArrowheads="1"/>
          </p:cNvSpPr>
          <p:nvPr>
            <p:custDataLst>
              <p:tags r:id="rId2"/>
            </p:custDataLst>
          </p:nvPr>
        </p:nvSpPr>
        <p:spPr bwMode="auto">
          <a:xfrm>
            <a:off x="271463" y="36513"/>
            <a:ext cx="568325" cy="185737"/>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altLang="zh-CN" sz="1200" dirty="0">
                <a:solidFill>
                  <a:srgbClr val="808080"/>
                </a:solidFill>
                <a:latin typeface="+mn-lt"/>
                <a:ea typeface="华文楷体" pitchFamily="2" charset="-122"/>
              </a:rPr>
              <a:t>TRACKER</a:t>
            </a:r>
          </a:p>
        </p:txBody>
      </p:sp>
      <p:sp>
        <p:nvSpPr>
          <p:cNvPr id="4" name="McK 3. Unit of measure" hidden="1"/>
          <p:cNvSpPr txBox="1">
            <a:spLocks noChangeArrowheads="1"/>
          </p:cNvSpPr>
          <p:nvPr>
            <p:custDataLst>
              <p:tags r:id="rId3"/>
            </p:custDataLst>
          </p:nvPr>
        </p:nvSpPr>
        <p:spPr bwMode="auto">
          <a:xfrm>
            <a:off x="271463" y="763588"/>
            <a:ext cx="3730625" cy="215900"/>
          </a:xfrm>
          <a:prstGeom prst="rect">
            <a:avLst/>
          </a:prstGeom>
          <a:noFill/>
          <a:ln w="9525">
            <a:noFill/>
            <a:miter lim="800000"/>
            <a:headEnd/>
            <a:tailEnd/>
          </a:ln>
        </p:spPr>
        <p:txBody>
          <a:bodyPr lIns="0" tIns="0" rIns="0" bIns="0">
            <a:spAutoFit/>
          </a:bodyPr>
          <a:lstStyle/>
          <a:p>
            <a:pPr defTabSz="913526" fontAlgn="auto">
              <a:spcBef>
                <a:spcPts val="0"/>
              </a:spcBef>
              <a:spcAft>
                <a:spcPts val="0"/>
              </a:spcAft>
              <a:defRPr/>
            </a:pPr>
            <a:r>
              <a:rPr lang="en-US" altLang="zh-CN" sz="1400" dirty="0">
                <a:solidFill>
                  <a:srgbClr val="808080"/>
                </a:solidFill>
                <a:latin typeface="+mn-lt"/>
                <a:ea typeface="华文楷体" pitchFamily="2" charset="-122"/>
              </a:rPr>
              <a:t>Unit of measure</a:t>
            </a:r>
          </a:p>
        </p:txBody>
      </p:sp>
      <p:grpSp>
        <p:nvGrpSpPr>
          <p:cNvPr id="5" name="ACET" hidden="1"/>
          <p:cNvGrpSpPr>
            <a:grpSpLocks/>
          </p:cNvGrpSpPr>
          <p:nvPr>
            <p:custDataLst>
              <p:tags r:id="rId4"/>
            </p:custDataLst>
          </p:nvPr>
        </p:nvGrpSpPr>
        <p:grpSpPr bwMode="auto">
          <a:xfrm>
            <a:off x="1482725" y="1149350"/>
            <a:ext cx="4349750" cy="519113"/>
            <a:chOff x="915" y="710"/>
            <a:chExt cx="2686" cy="320"/>
          </a:xfrm>
        </p:grpSpPr>
        <p:cxnSp>
          <p:nvCxnSpPr>
            <p:cNvPr id="6" name="AutoShape 15" hidden="1"/>
            <p:cNvCxnSpPr>
              <a:cxnSpLocks noChangeShapeType="1"/>
            </p:cNvCxnSpPr>
            <p:nvPr/>
          </p:nvCxnSpPr>
          <p:spPr bwMode="auto">
            <a:xfrm>
              <a:off x="915" y="1030"/>
              <a:ext cx="2686" cy="0"/>
            </a:xfrm>
            <a:prstGeom prst="straightConnector1">
              <a:avLst/>
            </a:prstGeom>
            <a:noFill/>
            <a:ln w="9525">
              <a:solidFill>
                <a:schemeClr val="tx1"/>
              </a:solidFill>
              <a:round/>
              <a:headEnd/>
              <a:tailEnd/>
            </a:ln>
          </p:spPr>
        </p:cxnSp>
        <p:sp>
          <p:nvSpPr>
            <p:cNvPr id="7" name="AutoShape 16" hidden="1"/>
            <p:cNvSpPr>
              <a:spLocks noChangeArrowheads="1"/>
            </p:cNvSpPr>
            <p:nvPr/>
          </p:nvSpPr>
          <p:spPr bwMode="auto">
            <a:xfrm>
              <a:off x="915" y="710"/>
              <a:ext cx="2686" cy="320"/>
            </a:xfrm>
            <a:prstGeom prst="leftRightArrow">
              <a:avLst>
                <a:gd name="adj1" fmla="val 100000"/>
                <a:gd name="adj2" fmla="val 0"/>
              </a:avLst>
            </a:prstGeom>
            <a:noFill/>
            <a:ln w="9525">
              <a:noFill/>
              <a:miter lim="800000"/>
              <a:headEnd/>
              <a:tailEnd/>
            </a:ln>
          </p:spPr>
          <p:txBody>
            <a:bodyPr lIns="0" tIns="0" rIns="0" bIns="18286" anchor="b">
              <a:spAutoFit/>
            </a:bodyPr>
            <a:lstStyle/>
            <a:p>
              <a:pPr fontAlgn="auto">
                <a:spcBef>
                  <a:spcPts val="0"/>
                </a:spcBef>
                <a:spcAft>
                  <a:spcPts val="0"/>
                </a:spcAft>
                <a:defRPr/>
              </a:pPr>
              <a:r>
                <a:rPr lang="en-US" altLang="zh-CN" sz="1600" b="1" dirty="0">
                  <a:latin typeface="+mn-lt"/>
                  <a:ea typeface="华文楷体" pitchFamily="2" charset="-122"/>
                </a:rPr>
                <a:t>Title</a:t>
              </a:r>
            </a:p>
            <a:p>
              <a:pPr fontAlgn="auto">
                <a:spcBef>
                  <a:spcPts val="0"/>
                </a:spcBef>
                <a:spcAft>
                  <a:spcPts val="0"/>
                </a:spcAft>
                <a:defRPr/>
              </a:pPr>
              <a:r>
                <a:rPr lang="en-US" altLang="zh-CN" sz="1600" dirty="0">
                  <a:solidFill>
                    <a:srgbClr val="808080"/>
                  </a:solidFill>
                  <a:latin typeface="+mn-lt"/>
                  <a:ea typeface="华文楷体" pitchFamily="2" charset="-122"/>
                </a:rPr>
                <a:t>Unit of measure</a:t>
              </a:r>
            </a:p>
          </p:txBody>
        </p:sp>
      </p:grpSp>
      <p:pic>
        <p:nvPicPr>
          <p:cNvPr id="8" name="图片 7" descr="图片1.png"/>
          <p:cNvPicPr>
            <a:picLocks noChangeAspect="1"/>
          </p:cNvPicPr>
          <p:nvPr userDrawn="1"/>
        </p:nvPicPr>
        <p:blipFill>
          <a:blip r:embed="rId7" cstate="print">
            <a:duotone>
              <a:schemeClr val="accent1">
                <a:shade val="45000"/>
                <a:satMod val="135000"/>
              </a:schemeClr>
              <a:prstClr val="white"/>
            </a:duotone>
          </a:blip>
          <a:srcRect t="8144" r="21890" b="8143"/>
          <a:stretch>
            <a:fillRect/>
          </a:stretch>
        </p:blipFill>
        <p:spPr>
          <a:xfrm>
            <a:off x="-36512" y="-27384"/>
            <a:ext cx="9180513" cy="571504"/>
          </a:xfrm>
          <a:prstGeom prst="rect">
            <a:avLst/>
          </a:prstGeom>
        </p:spPr>
      </p:pic>
      <p:pic>
        <p:nvPicPr>
          <p:cNvPr id="9" name="Picture 2" descr="C:\Users\houshuo\Desktop\图片1_副本.png"/>
          <p:cNvPicPr>
            <a:picLocks noChangeAspect="1" noChangeArrowheads="1"/>
          </p:cNvPicPr>
          <p:nvPr userDrawn="1"/>
        </p:nvPicPr>
        <p:blipFill>
          <a:blip r:embed="rId8" cstate="print">
            <a:extLst/>
          </a:blip>
          <a:srcRect/>
          <a:stretch>
            <a:fillRect/>
          </a:stretch>
        </p:blipFill>
        <p:spPr bwMode="auto">
          <a:xfrm>
            <a:off x="6816648" y="63746"/>
            <a:ext cx="2267744" cy="356654"/>
          </a:xfrm>
          <a:prstGeom prst="rect">
            <a:avLst/>
          </a:prstGeom>
          <a:noFill/>
          <a:effectLst>
            <a:reflection blurRad="12700" stA="69000" endPos="32000" dir="5400000" sy="-100000" algn="bl" rotWithShape="0"/>
          </a:effectLst>
          <a:ex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duotone>
              <a:schemeClr val="accent1">
                <a:shade val="45000"/>
                <a:satMod val="135000"/>
              </a:schemeClr>
              <a:prstClr val="white"/>
            </a:duotone>
          </a:blip>
          <a:srcRect t="8144" r="21890" b="8143"/>
          <a:stretch>
            <a:fillRect/>
          </a:stretch>
        </p:blipFill>
        <p:spPr>
          <a:xfrm>
            <a:off x="-1" y="-27391"/>
            <a:ext cx="9144001" cy="571511"/>
          </a:xfrm>
          <a:prstGeom prst="rect">
            <a:avLst/>
          </a:prstGeom>
        </p:spPr>
      </p:pic>
      <p:pic>
        <p:nvPicPr>
          <p:cNvPr id="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16642" y="63746"/>
            <a:ext cx="2267744" cy="356654"/>
          </a:xfrm>
          <a:prstGeom prst="rect">
            <a:avLst/>
          </a:prstGeom>
          <a:noFill/>
          <a:effectLst>
            <a:reflection blurRad="12700" stA="69000" endPos="32000" dir="5400000" sy="-100000" algn="bl" rotWithShape="0"/>
          </a:effectLst>
          <a:extLst>
            <a:ext uri="{909E8E84-426E-40DD-AFC4-6F175D3DCCD1}">
              <a14:hiddenFill xmlns=""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AB210EBE-A833-42A0-BD7C-52A4EB649858}" type="datetimeFigureOut">
              <a:rPr lang="zh-CN" altLang="en-US"/>
              <a:pPr>
                <a:defRPr/>
              </a:pPr>
              <a:t>2021/1/6 Wednesday</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1A31C98-7B0E-4BB2-B4CC-1768992CD78D}" type="slidenum">
              <a:rPr lang="zh-CN" altLang="en-US"/>
              <a:pPr>
                <a:defRPr/>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CED5105F-ED8F-46DE-9388-52C9F0C6FC51}" type="datetimeFigureOut">
              <a:rPr lang="zh-CN" altLang="en-US"/>
              <a:pPr>
                <a:defRPr/>
              </a:pPr>
              <a:t>2021/1/6 Wednesday</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D9CAD449-8503-456A-9E31-0BE67081CFF1}" type="slidenum">
              <a:rPr lang="zh-CN" altLang="en-US"/>
              <a:pPr>
                <a:defRPr/>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B34387BC-D69E-42EE-ADF2-72A3AB6E33D9}" type="datetimeFigureOut">
              <a:rPr lang="zh-CN" altLang="en-US"/>
              <a:pPr>
                <a:defRPr/>
              </a:pPr>
              <a:t>2021/1/6 Wednesday</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C432CB5-2AE4-4DD4-9FB7-22B49434BE10}" type="slidenum">
              <a:rPr lang="zh-CN" altLang="en-US"/>
              <a:pPr>
                <a:defRPr/>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96233A7D-C99F-4914-BC59-9C508A574390}" type="datetimeFigureOut">
              <a:rPr lang="zh-CN" altLang="en-US"/>
              <a:pPr>
                <a:defRPr/>
              </a:pPr>
              <a:t>2021/1/6 Wednesday</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4063C295-2A81-4697-8BDA-E8365AB08C9E}" type="slidenum">
              <a:rPr lang="zh-CN" altLang="en-US"/>
              <a:pPr>
                <a:defRPr/>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5C50F748-A0A1-4F44-B00A-86AA8DA6C3D5}" type="datetimeFigureOut">
              <a:rPr lang="zh-CN" altLang="en-US"/>
              <a:pPr>
                <a:defRPr/>
              </a:pPr>
              <a:t>2021/1/6 Wednesday</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693957C0-51ED-4E34-A05F-AAC8979DEFF7}" type="slidenum">
              <a:rPr lang="zh-CN" altLang="en-US"/>
              <a:pPr>
                <a:defRPr/>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C92F55B4-CF22-4A38-9B47-CAF033D00A30}" type="datetimeFigureOut">
              <a:rPr lang="zh-CN" altLang="en-US"/>
              <a:pPr>
                <a:defRPr/>
              </a:pPr>
              <a:t>2021/1/6 Wednesday</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18FE8694-7BBC-4324-9B66-6C970767749A}" type="slidenum">
              <a:rPr lang="zh-CN" altLang="en-US"/>
              <a:pPr>
                <a:defRPr/>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4D16BD4-2E67-4BB1-BE1B-CE152651679E}" type="datetimeFigureOut">
              <a:rPr lang="zh-CN" altLang="en-US"/>
              <a:pPr>
                <a:defRPr/>
              </a:pPr>
              <a:t>2021/1/6 Wednesday</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268F35E0-FBD1-4344-B5E3-67AE6815AFCD}" type="slidenum">
              <a:rPr lang="zh-CN" altLang="en-US"/>
              <a:pPr>
                <a:defRPr/>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068370A8-63F0-4C86-A733-1AA288762073}" type="datetimeFigureOut">
              <a:rPr lang="zh-CN" altLang="en-US"/>
              <a:pPr>
                <a:defRPr/>
              </a:pPr>
              <a:t>2021/1/6 Wednesday</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CBF6D7FF-6254-4C8D-B184-2D5CEB4A0CD0}" type="slidenum">
              <a:rPr lang="zh-CN"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C240E2E6-20BC-42E8-8E4C-566060D1830D}" type="datetimeFigureOut">
              <a:rPr lang="zh-CN" altLang="en-US"/>
              <a:pPr>
                <a:defRPr/>
              </a:pPr>
              <a:t>2021/1/6 Wednesday</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6B2F4CF1-2E77-4106-9DB3-CC9A356CE98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5" r:id="rId13"/>
    <p:sldLayoutId id="2147483666"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charset="-122"/>
        </a:defRPr>
      </a:lvl2pPr>
      <a:lvl3pPr algn="ctr" rtl="0" eaLnBrk="0" fontAlgn="base" hangingPunct="0">
        <a:spcBef>
          <a:spcPct val="0"/>
        </a:spcBef>
        <a:spcAft>
          <a:spcPct val="0"/>
        </a:spcAft>
        <a:defRPr sz="4400">
          <a:solidFill>
            <a:schemeClr val="tx1"/>
          </a:solidFill>
          <a:latin typeface="Calibri" pitchFamily="34" charset="0"/>
          <a:ea typeface="宋体" charset="-122"/>
        </a:defRPr>
      </a:lvl3pPr>
      <a:lvl4pPr algn="ctr" rtl="0" eaLnBrk="0" fontAlgn="base" hangingPunct="0">
        <a:spcBef>
          <a:spcPct val="0"/>
        </a:spcBef>
        <a:spcAft>
          <a:spcPct val="0"/>
        </a:spcAft>
        <a:defRPr sz="4400">
          <a:solidFill>
            <a:schemeClr val="tx1"/>
          </a:solidFill>
          <a:latin typeface="Calibri" pitchFamily="34" charset="0"/>
          <a:ea typeface="宋体" charset="-122"/>
        </a:defRPr>
      </a:lvl4pPr>
      <a:lvl5pPr algn="ctr" rtl="0" eaLnBrk="0" fontAlgn="base" hangingPunct="0">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137" name="Picture 9" descr="三峡国画"/>
          <p:cNvPicPr>
            <a:picLocks noChangeAspect="1" noChangeArrowheads="1"/>
          </p:cNvPicPr>
          <p:nvPr/>
        </p:nvPicPr>
        <p:blipFill>
          <a:blip r:embed="rId3" cstate="print">
            <a:lum bright="70000" contrast="-70000"/>
            <a:grayscl/>
          </a:blip>
          <a:srcRect t="3151"/>
          <a:stretch>
            <a:fillRect/>
          </a:stretch>
        </p:blipFill>
        <p:spPr bwMode="auto">
          <a:xfrm>
            <a:off x="0" y="620688"/>
            <a:ext cx="9144000" cy="5905500"/>
          </a:xfrm>
          <a:prstGeom prst="rect">
            <a:avLst/>
          </a:prstGeom>
          <a:noFill/>
          <a:ln w="9525">
            <a:noFill/>
            <a:miter lim="800000"/>
            <a:headEnd/>
            <a:tailEnd/>
          </a:ln>
        </p:spPr>
      </p:pic>
      <p:sp>
        <p:nvSpPr>
          <p:cNvPr id="603138" name="TextBox 5"/>
          <p:cNvSpPr txBox="1">
            <a:spLocks noChangeArrowheads="1"/>
          </p:cNvSpPr>
          <p:nvPr/>
        </p:nvSpPr>
        <p:spPr bwMode="auto">
          <a:xfrm>
            <a:off x="7162800" y="6524625"/>
            <a:ext cx="2017713" cy="261938"/>
          </a:xfrm>
          <a:prstGeom prst="rect">
            <a:avLst/>
          </a:prstGeom>
          <a:noFill/>
          <a:ln w="9525">
            <a:noFill/>
            <a:miter lim="800000"/>
            <a:headEnd/>
            <a:tailEnd/>
          </a:ln>
        </p:spPr>
        <p:txBody>
          <a:bodyPr wrap="none">
            <a:spAutoFit/>
          </a:bodyPr>
          <a:lstStyle/>
          <a:p>
            <a:r>
              <a:rPr lang="zh-CN" altLang="en-US" sz="1100" dirty="0">
                <a:latin typeface="黑体" pitchFamily="49" charset="-122"/>
                <a:ea typeface="黑体" pitchFamily="49" charset="-122"/>
              </a:rPr>
              <a:t>高度商业机密，请勿复制传播</a:t>
            </a:r>
          </a:p>
        </p:txBody>
      </p:sp>
      <p:sp>
        <p:nvSpPr>
          <p:cNvPr id="603140" name="矩形 7"/>
          <p:cNvSpPr>
            <a:spLocks noChangeArrowheads="1"/>
          </p:cNvSpPr>
          <p:nvPr/>
        </p:nvSpPr>
        <p:spPr bwMode="auto">
          <a:xfrm>
            <a:off x="1331913" y="4040201"/>
            <a:ext cx="6696075" cy="923330"/>
          </a:xfrm>
          <a:prstGeom prst="rect">
            <a:avLst/>
          </a:prstGeom>
          <a:noFill/>
          <a:ln w="9525">
            <a:noFill/>
            <a:miter lim="800000"/>
            <a:headEnd/>
            <a:tailEnd/>
          </a:ln>
        </p:spPr>
        <p:txBody>
          <a:bodyPr>
            <a:spAutoFit/>
          </a:bodyPr>
          <a:lstStyle/>
          <a:p>
            <a:pPr algn="ctr">
              <a:lnSpc>
                <a:spcPct val="150000"/>
              </a:lnSpc>
            </a:pPr>
            <a:r>
              <a:rPr lang="zh-CN" altLang="en-US" b="1" dirty="0">
                <a:latin typeface="微软雅黑" pitchFamily="34" charset="-122"/>
                <a:ea typeface="微软雅黑" pitchFamily="34" charset="-122"/>
              </a:rPr>
              <a:t>荣盛房地产发展</a:t>
            </a:r>
            <a:r>
              <a:rPr lang="zh-CN" altLang="en-US" b="1" dirty="0" smtClean="0">
                <a:latin typeface="微软雅黑" pitchFamily="34" charset="-122"/>
                <a:ea typeface="微软雅黑" pitchFamily="34" charset="-122"/>
              </a:rPr>
              <a:t>股份有限公司保定公司     </a:t>
            </a:r>
            <a:endParaRPr lang="zh-CN" altLang="en-US" b="1" dirty="0">
              <a:latin typeface="微软雅黑" pitchFamily="34" charset="-122"/>
              <a:ea typeface="微软雅黑" pitchFamily="34" charset="-122"/>
            </a:endParaRPr>
          </a:p>
          <a:p>
            <a:pPr algn="ctr">
              <a:lnSpc>
                <a:spcPct val="150000"/>
              </a:lnSpc>
            </a:pPr>
            <a:r>
              <a:rPr lang="zh-CN" altLang="en-US" b="1" dirty="0" smtClean="0">
                <a:latin typeface="微软雅黑" pitchFamily="34" charset="-122"/>
                <a:ea typeface="微软雅黑" pitchFamily="34" charset="-122"/>
              </a:rPr>
              <a:t>二零二一年一月</a:t>
            </a:r>
            <a:endParaRPr lang="zh-CN" altLang="en-US" b="1" dirty="0">
              <a:latin typeface="微软雅黑" pitchFamily="34" charset="-122"/>
              <a:ea typeface="微软雅黑" pitchFamily="34" charset="-122"/>
            </a:endParaRPr>
          </a:p>
        </p:txBody>
      </p:sp>
      <p:sp>
        <p:nvSpPr>
          <p:cNvPr id="603141" name="文本框 1"/>
          <p:cNvSpPr txBox="1">
            <a:spLocks noChangeArrowheads="1"/>
          </p:cNvSpPr>
          <p:nvPr/>
        </p:nvSpPr>
        <p:spPr bwMode="auto">
          <a:xfrm>
            <a:off x="539750" y="2060575"/>
            <a:ext cx="7848600" cy="707886"/>
          </a:xfrm>
          <a:prstGeom prst="rect">
            <a:avLst/>
          </a:prstGeom>
          <a:noFill/>
          <a:ln w="9525">
            <a:noFill/>
            <a:miter lim="800000"/>
            <a:headEnd/>
            <a:tailEnd/>
          </a:ln>
        </p:spPr>
        <p:txBody>
          <a:bodyPr>
            <a:spAutoFit/>
          </a:bodyPr>
          <a:lstStyle/>
          <a:p>
            <a:pPr algn="ctr">
              <a:buFont typeface="Arial" charset="0"/>
              <a:buNone/>
            </a:pPr>
            <a:r>
              <a:rPr lang="zh-CN" altLang="en-US" sz="4000" b="1" dirty="0" smtClean="0">
                <a:latin typeface="微软雅黑" pitchFamily="34" charset="-122"/>
                <a:ea typeface="微软雅黑" pitchFamily="34" charset="-122"/>
              </a:rPr>
              <a:t>涿州市东庄头项目报告</a:t>
            </a:r>
            <a:endParaRPr lang="en-US" altLang="zh-CN" sz="4000" b="1"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6" name="Picture 2"/>
          <p:cNvPicPr>
            <a:picLocks noChangeAspect="1" noChangeArrowheads="1"/>
          </p:cNvPicPr>
          <p:nvPr/>
        </p:nvPicPr>
        <p:blipFill>
          <a:blip r:embed="rId2" cstate="print"/>
          <a:srcRect/>
          <a:stretch>
            <a:fillRect/>
          </a:stretch>
        </p:blipFill>
        <p:spPr bwMode="auto">
          <a:xfrm>
            <a:off x="251520" y="620688"/>
            <a:ext cx="4536504" cy="5976664"/>
          </a:xfrm>
          <a:prstGeom prst="rect">
            <a:avLst/>
          </a:prstGeom>
          <a:noFill/>
          <a:ln w="9525">
            <a:noFill/>
            <a:miter lim="800000"/>
            <a:headEnd/>
            <a:tailEnd/>
          </a:ln>
        </p:spPr>
      </p:pic>
      <p:pic>
        <p:nvPicPr>
          <p:cNvPr id="676867" name="Picture 3"/>
          <p:cNvPicPr>
            <a:picLocks noChangeAspect="1" noChangeArrowheads="1"/>
          </p:cNvPicPr>
          <p:nvPr/>
        </p:nvPicPr>
        <p:blipFill>
          <a:blip r:embed="rId3" cstate="print"/>
          <a:srcRect/>
          <a:stretch>
            <a:fillRect/>
          </a:stretch>
        </p:blipFill>
        <p:spPr bwMode="auto">
          <a:xfrm>
            <a:off x="4716016" y="620688"/>
            <a:ext cx="4176464" cy="5976664"/>
          </a:xfrm>
          <a:prstGeom prst="rect">
            <a:avLst/>
          </a:prstGeom>
          <a:noFill/>
          <a:ln w="9525">
            <a:noFill/>
            <a:miter lim="800000"/>
            <a:headEnd/>
            <a:tailEnd/>
          </a:ln>
        </p:spPr>
      </p:pic>
      <p:sp>
        <p:nvSpPr>
          <p:cNvPr id="6" name="TextBox 129"/>
          <p:cNvSpPr txBox="1"/>
          <p:nvPr/>
        </p:nvSpPr>
        <p:spPr>
          <a:xfrm>
            <a:off x="73026" y="0"/>
            <a:ext cx="6947247" cy="523220"/>
          </a:xfrm>
          <a:prstGeom prst="rect">
            <a:avLst/>
          </a:prstGeom>
          <a:noFill/>
          <a:ln w="9525">
            <a:noFill/>
          </a:ln>
        </p:spPr>
        <p:txBody>
          <a:bodyPr wrap="square" anchor="t">
            <a:spAutoFit/>
          </a:bodyPr>
          <a:lstStyle/>
          <a:p>
            <a:r>
              <a:rPr lang="en-US" altLang="zh-CN" sz="2400" b="1" dirty="0" smtClean="0">
                <a:solidFill>
                  <a:schemeClr val="bg1"/>
                </a:solidFill>
                <a:latin typeface="微软雅黑" panose="020B0503020204020204" pitchFamily="34" charset="-122"/>
                <a:ea typeface="微软雅黑" panose="020B0503020204020204" pitchFamily="34" charset="-122"/>
              </a:rPr>
              <a:t>PART</a:t>
            </a:r>
            <a:r>
              <a:rPr lang="zh-CN" altLang="en-US" sz="2000" b="1" dirty="0" smtClean="0">
                <a:solidFill>
                  <a:schemeClr val="bg1"/>
                </a:solidFill>
                <a:latin typeface="微软雅黑" panose="020B0503020204020204" pitchFamily="34" charset="-122"/>
                <a:ea typeface="微软雅黑" panose="020B0503020204020204" pitchFamily="34" charset="-122"/>
              </a:rPr>
              <a:t>  </a:t>
            </a:r>
            <a:r>
              <a:rPr lang="en-US" altLang="zh-CN" sz="2800" b="1" dirty="0" smtClean="0">
                <a:solidFill>
                  <a:schemeClr val="bg1"/>
                </a:solidFill>
                <a:latin typeface="微软雅黑" panose="020B0503020204020204" pitchFamily="34" charset="-122"/>
                <a:ea typeface="微软雅黑" panose="020B0503020204020204" pitchFamily="34" charset="-122"/>
              </a:rPr>
              <a:t>4-</a:t>
            </a:r>
            <a:r>
              <a:rPr lang="zh-CN" altLang="en-US" sz="2000" b="1" dirty="0" smtClean="0">
                <a:solidFill>
                  <a:schemeClr val="bg1"/>
                </a:solidFill>
                <a:latin typeface="微软雅黑" panose="020B0503020204020204" pitchFamily="34" charset="-122"/>
                <a:ea typeface="微软雅黑" panose="020B0503020204020204" pitchFamily="34" charset="-122"/>
              </a:rPr>
              <a:t>涿州市城改政策</a:t>
            </a:r>
          </a:p>
        </p:txBody>
      </p:sp>
    </p:spTree>
    <p:extLst>
      <p:ext uri="{BB962C8B-B14F-4D97-AF65-F5344CB8AC3E}">
        <p14:creationId xmlns="" xmlns:p14="http://schemas.microsoft.com/office/powerpoint/2010/main" val="10852512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7890" name="Picture 2"/>
          <p:cNvPicPr>
            <a:picLocks noChangeAspect="1" noChangeArrowheads="1"/>
          </p:cNvPicPr>
          <p:nvPr/>
        </p:nvPicPr>
        <p:blipFill>
          <a:blip r:embed="rId2" cstate="print"/>
          <a:srcRect/>
          <a:stretch>
            <a:fillRect/>
          </a:stretch>
        </p:blipFill>
        <p:spPr bwMode="auto">
          <a:xfrm>
            <a:off x="179512" y="620688"/>
            <a:ext cx="3848100" cy="5476875"/>
          </a:xfrm>
          <a:prstGeom prst="rect">
            <a:avLst/>
          </a:prstGeom>
          <a:noFill/>
          <a:ln w="9525">
            <a:noFill/>
            <a:miter lim="800000"/>
            <a:headEnd/>
            <a:tailEnd/>
          </a:ln>
        </p:spPr>
      </p:pic>
      <p:sp>
        <p:nvSpPr>
          <p:cNvPr id="5" name="矩形 4"/>
          <p:cNvSpPr/>
          <p:nvPr/>
        </p:nvSpPr>
        <p:spPr>
          <a:xfrm>
            <a:off x="4067944" y="548680"/>
            <a:ext cx="4896544" cy="6237974"/>
          </a:xfrm>
          <a:prstGeom prst="rect">
            <a:avLst/>
          </a:prstGeom>
          <a:solidFill>
            <a:schemeClr val="accent1">
              <a:lumMod val="20000"/>
              <a:lumOff val="80000"/>
            </a:schemeClr>
          </a:solidFill>
        </p:spPr>
        <p:txBody>
          <a:bodyPr wrap="square" lIns="91423" tIns="45711" rIns="91423" bIns="45711">
            <a:spAutoFit/>
          </a:bodyPr>
          <a:lstStyle/>
          <a:p>
            <a:pPr indent="457171">
              <a:lnSpc>
                <a:spcPct val="150000"/>
              </a:lnSpc>
              <a:defRPr/>
            </a:pPr>
            <a:r>
              <a:rPr lang="en-US" altLang="zh-CN" sz="2000" kern="0" dirty="0" smtClean="0">
                <a:solidFill>
                  <a:sysClr val="windowText" lastClr="000000"/>
                </a:solidFill>
                <a:latin typeface="宋体" pitchFamily="2" charset="-122"/>
              </a:rPr>
              <a:t>2020</a:t>
            </a:r>
            <a:r>
              <a:rPr lang="zh-CN" altLang="en-US" sz="2000" kern="0" dirty="0" smtClean="0">
                <a:solidFill>
                  <a:sysClr val="windowText" lastClr="000000"/>
                </a:solidFill>
                <a:latin typeface="宋体" pitchFamily="2" charset="-122"/>
              </a:rPr>
              <a:t>年</a:t>
            </a:r>
            <a:r>
              <a:rPr lang="en-US" altLang="zh-CN" sz="2000" kern="0" dirty="0" smtClean="0">
                <a:solidFill>
                  <a:sysClr val="windowText" lastClr="000000"/>
                </a:solidFill>
                <a:latin typeface="宋体" pitchFamily="2" charset="-122"/>
              </a:rPr>
              <a:t>7</a:t>
            </a:r>
            <a:r>
              <a:rPr lang="zh-CN" altLang="zh-CN" sz="2000" kern="0" dirty="0" smtClean="0">
                <a:solidFill>
                  <a:sysClr val="windowText" lastClr="000000"/>
                </a:solidFill>
                <a:latin typeface="宋体" pitchFamily="2" charset="-122"/>
              </a:rPr>
              <a:t>月</a:t>
            </a:r>
            <a:r>
              <a:rPr lang="en-US" altLang="zh-CN" sz="2000" kern="0" dirty="0" smtClean="0">
                <a:solidFill>
                  <a:sysClr val="windowText" lastClr="000000"/>
                </a:solidFill>
                <a:latin typeface="宋体" pitchFamily="2" charset="-122"/>
              </a:rPr>
              <a:t>22</a:t>
            </a:r>
            <a:r>
              <a:rPr lang="zh-CN" altLang="zh-CN" sz="2000" kern="0" dirty="0" smtClean="0">
                <a:solidFill>
                  <a:sysClr val="windowText" lastClr="000000"/>
                </a:solidFill>
                <a:latin typeface="宋体" pitchFamily="2" charset="-122"/>
              </a:rPr>
              <a:t>日，涿州</a:t>
            </a:r>
            <a:r>
              <a:rPr lang="zh-CN" altLang="en-US" sz="2000" kern="0" dirty="0" smtClean="0">
                <a:solidFill>
                  <a:sysClr val="windowText" lastClr="000000"/>
                </a:solidFill>
                <a:latin typeface="宋体" pitchFamily="2" charset="-122"/>
              </a:rPr>
              <a:t>市人民政府</a:t>
            </a:r>
            <a:r>
              <a:rPr lang="zh-CN" altLang="zh-CN" sz="2000" kern="0" dirty="0" smtClean="0">
                <a:solidFill>
                  <a:sysClr val="windowText" lastClr="000000"/>
                </a:solidFill>
                <a:latin typeface="宋体" pitchFamily="2" charset="-122"/>
              </a:rPr>
              <a:t>发布</a:t>
            </a:r>
            <a:r>
              <a:rPr lang="zh-CN" altLang="en-US" sz="2000" kern="0" dirty="0" smtClean="0">
                <a:solidFill>
                  <a:srgbClr val="FF0000"/>
                </a:solidFill>
                <a:latin typeface="宋体" pitchFamily="2" charset="-122"/>
              </a:rPr>
              <a:t>涿政发（</a:t>
            </a:r>
            <a:r>
              <a:rPr lang="en-US" altLang="zh-CN" sz="2000" kern="0" dirty="0" smtClean="0">
                <a:solidFill>
                  <a:srgbClr val="FF0000"/>
                </a:solidFill>
                <a:latin typeface="宋体" pitchFamily="2" charset="-122"/>
              </a:rPr>
              <a:t>2020</a:t>
            </a:r>
            <a:r>
              <a:rPr lang="zh-CN" altLang="en-US" sz="2000" kern="0" dirty="0" smtClean="0">
                <a:solidFill>
                  <a:srgbClr val="FF0000"/>
                </a:solidFill>
                <a:latin typeface="宋体" pitchFamily="2" charset="-122"/>
              </a:rPr>
              <a:t>）</a:t>
            </a:r>
            <a:r>
              <a:rPr lang="en-US" altLang="zh-CN" sz="2000" kern="0" dirty="0" smtClean="0">
                <a:solidFill>
                  <a:srgbClr val="FF0000"/>
                </a:solidFill>
                <a:latin typeface="宋体" pitchFamily="2" charset="-122"/>
              </a:rPr>
              <a:t>44</a:t>
            </a:r>
            <a:r>
              <a:rPr lang="zh-CN" altLang="en-US" sz="2000" kern="0" dirty="0" smtClean="0">
                <a:solidFill>
                  <a:srgbClr val="FF0000"/>
                </a:solidFill>
                <a:latin typeface="宋体" pitchFamily="2" charset="-122"/>
              </a:rPr>
              <a:t>号</a:t>
            </a:r>
            <a:r>
              <a:rPr lang="zh-CN" altLang="zh-CN" sz="2000" kern="0" dirty="0" smtClean="0">
                <a:solidFill>
                  <a:srgbClr val="FF0000"/>
                </a:solidFill>
                <a:latin typeface="宋体" pitchFamily="2" charset="-122"/>
              </a:rPr>
              <a:t>《关于</a:t>
            </a:r>
            <a:r>
              <a:rPr lang="zh-CN" altLang="en-US" sz="2000" kern="0" dirty="0" smtClean="0">
                <a:solidFill>
                  <a:srgbClr val="FF0000"/>
                </a:solidFill>
                <a:latin typeface="宋体" pitchFamily="2" charset="-122"/>
              </a:rPr>
              <a:t>调整城中村改造工作有关政策的通知（试行）</a:t>
            </a:r>
            <a:r>
              <a:rPr lang="zh-CN" altLang="zh-CN" sz="2000" kern="0" dirty="0" smtClean="0">
                <a:solidFill>
                  <a:srgbClr val="FF0000"/>
                </a:solidFill>
                <a:latin typeface="宋体" pitchFamily="2" charset="-122"/>
              </a:rPr>
              <a:t>》</a:t>
            </a:r>
            <a:r>
              <a:rPr lang="zh-CN" altLang="en-US" sz="2000" kern="0" dirty="0" smtClean="0">
                <a:solidFill>
                  <a:srgbClr val="FF0000"/>
                </a:solidFill>
                <a:latin typeface="宋体" pitchFamily="2" charset="-122"/>
              </a:rPr>
              <a:t>，</a:t>
            </a:r>
            <a:r>
              <a:rPr lang="zh-CN" altLang="en-US" sz="2000" kern="0" dirty="0" smtClean="0">
                <a:solidFill>
                  <a:sysClr val="windowText" lastClr="000000"/>
                </a:solidFill>
                <a:latin typeface="宋体" pitchFamily="2" charset="-122"/>
              </a:rPr>
              <a:t>具体方式如下</a:t>
            </a:r>
            <a:r>
              <a:rPr lang="zh-CN" altLang="en-US" sz="2000" kern="0" dirty="0" smtClean="0">
                <a:solidFill>
                  <a:srgbClr val="FF0000"/>
                </a:solidFill>
                <a:latin typeface="宋体" pitchFamily="2" charset="-122"/>
              </a:rPr>
              <a:t>：（一）容积率补偿，以容积率</a:t>
            </a:r>
            <a:r>
              <a:rPr lang="en-US" altLang="zh-CN" sz="2000" kern="0" dirty="0" smtClean="0">
                <a:solidFill>
                  <a:srgbClr val="FF0000"/>
                </a:solidFill>
                <a:latin typeface="宋体" pitchFamily="2" charset="-122"/>
              </a:rPr>
              <a:t>2.0</a:t>
            </a:r>
            <a:r>
              <a:rPr lang="zh-CN" altLang="en-US" sz="2000" kern="0" dirty="0" smtClean="0">
                <a:solidFill>
                  <a:srgbClr val="FF0000"/>
                </a:solidFill>
                <a:latin typeface="宋体" pitchFamily="2" charset="-122"/>
              </a:rPr>
              <a:t>为基数，不超过</a:t>
            </a:r>
            <a:r>
              <a:rPr lang="en-US" altLang="zh-CN" sz="2000" kern="0" dirty="0" smtClean="0">
                <a:solidFill>
                  <a:srgbClr val="FF0000"/>
                </a:solidFill>
                <a:latin typeface="宋体" pitchFamily="2" charset="-122"/>
              </a:rPr>
              <a:t>2.5</a:t>
            </a:r>
            <a:r>
              <a:rPr lang="zh-CN" altLang="en-US" sz="2000" kern="0" dirty="0" smtClean="0">
                <a:solidFill>
                  <a:srgbClr val="FF0000"/>
                </a:solidFill>
                <a:latin typeface="宋体" pitchFamily="2" charset="-122"/>
              </a:rPr>
              <a:t>可以实现占补平衡的，给予容积率补偿</a:t>
            </a:r>
            <a:r>
              <a:rPr lang="en-US" altLang="zh-CN" sz="2000" kern="0" dirty="0" smtClean="0">
                <a:solidFill>
                  <a:srgbClr val="FF0000"/>
                </a:solidFill>
                <a:latin typeface="宋体" pitchFamily="2" charset="-122"/>
              </a:rPr>
              <a:t>;</a:t>
            </a:r>
            <a:r>
              <a:rPr lang="zh-CN" altLang="en-US" sz="2000" kern="0" dirty="0" smtClean="0">
                <a:solidFill>
                  <a:srgbClr val="FF0000"/>
                </a:solidFill>
                <a:latin typeface="宋体" pitchFamily="2" charset="-122"/>
              </a:rPr>
              <a:t>（二）土地补偿，利用项目周围的边角地进行土地匹配，比例为</a:t>
            </a:r>
            <a:r>
              <a:rPr lang="en-US" altLang="zh-CN" sz="2000" kern="0" dirty="0" smtClean="0">
                <a:solidFill>
                  <a:srgbClr val="FF0000"/>
                </a:solidFill>
                <a:latin typeface="宋体" pitchFamily="2" charset="-122"/>
              </a:rPr>
              <a:t>1</a:t>
            </a:r>
            <a:r>
              <a:rPr lang="zh-CN" altLang="en-US" sz="2000" kern="0" dirty="0" smtClean="0">
                <a:solidFill>
                  <a:srgbClr val="FF0000"/>
                </a:solidFill>
                <a:latin typeface="宋体" pitchFamily="2" charset="-122"/>
              </a:rPr>
              <a:t>：</a:t>
            </a:r>
            <a:r>
              <a:rPr lang="en-US" altLang="zh-CN" sz="2000" kern="0" dirty="0" smtClean="0">
                <a:solidFill>
                  <a:srgbClr val="FF0000"/>
                </a:solidFill>
                <a:latin typeface="宋体" pitchFamily="2" charset="-122"/>
              </a:rPr>
              <a:t>1</a:t>
            </a:r>
            <a:r>
              <a:rPr lang="zh-CN" altLang="en-US" sz="2000" kern="0" dirty="0" smtClean="0">
                <a:solidFill>
                  <a:srgbClr val="FF0000"/>
                </a:solidFill>
                <a:latin typeface="宋体" pitchFamily="2" charset="-122"/>
              </a:rPr>
              <a:t>。</a:t>
            </a:r>
            <a:endParaRPr lang="en-US" altLang="zh-CN" sz="2000" kern="0" dirty="0" smtClean="0">
              <a:solidFill>
                <a:srgbClr val="FF0000"/>
              </a:solidFill>
              <a:latin typeface="宋体" pitchFamily="2" charset="-122"/>
            </a:endParaRPr>
          </a:p>
          <a:p>
            <a:pPr indent="457171">
              <a:lnSpc>
                <a:spcPct val="150000"/>
              </a:lnSpc>
              <a:defRPr/>
            </a:pPr>
            <a:r>
              <a:rPr lang="zh-CN" altLang="en-US" sz="2000" kern="0" dirty="0" smtClean="0">
                <a:latin typeface="宋体" pitchFamily="2" charset="-122"/>
              </a:rPr>
              <a:t>城中村改造项目批准后，</a:t>
            </a:r>
            <a:r>
              <a:rPr lang="zh-CN" altLang="en-US" sz="2000" kern="0" dirty="0" smtClean="0">
                <a:solidFill>
                  <a:srgbClr val="FF0000"/>
                </a:solidFill>
                <a:latin typeface="宋体" pitchFamily="2" charset="-122"/>
              </a:rPr>
              <a:t>两年内完成签约拆除应达到</a:t>
            </a:r>
            <a:r>
              <a:rPr lang="en-US" altLang="zh-CN" sz="2000" kern="0" dirty="0" smtClean="0">
                <a:solidFill>
                  <a:srgbClr val="FF0000"/>
                </a:solidFill>
                <a:latin typeface="宋体" pitchFamily="2" charset="-122"/>
              </a:rPr>
              <a:t>90%</a:t>
            </a:r>
            <a:r>
              <a:rPr lang="zh-CN" altLang="en-US" sz="2000" kern="0" dirty="0" smtClean="0">
                <a:solidFill>
                  <a:srgbClr val="FF0000"/>
                </a:solidFill>
                <a:latin typeface="宋体" pitchFamily="2" charset="-122"/>
              </a:rPr>
              <a:t>以上；</a:t>
            </a:r>
            <a:r>
              <a:rPr lang="zh-CN" altLang="en-US" sz="2000" kern="0" dirty="0" smtClean="0">
                <a:latin typeface="宋体" pitchFamily="2" charset="-122"/>
              </a:rPr>
              <a:t>对于出让已取得城中村改造补偿安置方案批复但无实质性进展的项目，如无法按照时限完成相应工作，</a:t>
            </a:r>
            <a:r>
              <a:rPr lang="zh-CN" altLang="en-US" sz="2000" kern="0" dirty="0" smtClean="0">
                <a:solidFill>
                  <a:srgbClr val="FF0000"/>
                </a:solidFill>
                <a:latin typeface="宋体" pitchFamily="2" charset="-122"/>
              </a:rPr>
              <a:t>可启动退出机制。</a:t>
            </a:r>
            <a:endParaRPr lang="en-US" altLang="zh-CN" sz="2000" kern="0" dirty="0">
              <a:solidFill>
                <a:srgbClr val="FF0000"/>
              </a:solidFill>
              <a:latin typeface="宋体" pitchFamily="2" charset="-122"/>
            </a:endParaRPr>
          </a:p>
        </p:txBody>
      </p:sp>
      <p:sp>
        <p:nvSpPr>
          <p:cNvPr id="6" name="TextBox 129"/>
          <p:cNvSpPr txBox="1"/>
          <p:nvPr/>
        </p:nvSpPr>
        <p:spPr>
          <a:xfrm>
            <a:off x="73026" y="0"/>
            <a:ext cx="6947247" cy="523220"/>
          </a:xfrm>
          <a:prstGeom prst="rect">
            <a:avLst/>
          </a:prstGeom>
          <a:noFill/>
          <a:ln w="9525">
            <a:noFill/>
          </a:ln>
        </p:spPr>
        <p:txBody>
          <a:bodyPr wrap="square" anchor="t">
            <a:spAutoFit/>
          </a:bodyPr>
          <a:lstStyle/>
          <a:p>
            <a:r>
              <a:rPr lang="en-US" altLang="zh-CN" sz="2400" b="1" dirty="0" smtClean="0">
                <a:solidFill>
                  <a:schemeClr val="bg1"/>
                </a:solidFill>
                <a:latin typeface="微软雅黑" panose="020B0503020204020204" pitchFamily="34" charset="-122"/>
                <a:ea typeface="微软雅黑" panose="020B0503020204020204" pitchFamily="34" charset="-122"/>
              </a:rPr>
              <a:t>PART</a:t>
            </a:r>
            <a:r>
              <a:rPr lang="zh-CN" altLang="en-US" sz="2000" b="1" dirty="0" smtClean="0">
                <a:solidFill>
                  <a:schemeClr val="bg1"/>
                </a:solidFill>
                <a:latin typeface="微软雅黑" panose="020B0503020204020204" pitchFamily="34" charset="-122"/>
                <a:ea typeface="微软雅黑" panose="020B0503020204020204" pitchFamily="34" charset="-122"/>
              </a:rPr>
              <a:t>  </a:t>
            </a:r>
            <a:r>
              <a:rPr lang="en-US" altLang="zh-CN" sz="2800" b="1" dirty="0" smtClean="0">
                <a:solidFill>
                  <a:schemeClr val="bg1"/>
                </a:solidFill>
                <a:latin typeface="微软雅黑" panose="020B0503020204020204" pitchFamily="34" charset="-122"/>
                <a:ea typeface="微软雅黑" panose="020B0503020204020204" pitchFamily="34" charset="-122"/>
              </a:rPr>
              <a:t>3-</a:t>
            </a:r>
            <a:r>
              <a:rPr lang="zh-CN" altLang="en-US" sz="2000" b="1" dirty="0" smtClean="0">
                <a:solidFill>
                  <a:schemeClr val="bg1"/>
                </a:solidFill>
                <a:latin typeface="微软雅黑" panose="020B0503020204020204" pitchFamily="34" charset="-122"/>
                <a:ea typeface="微软雅黑" panose="020B0503020204020204" pitchFamily="34" charset="-122"/>
              </a:rPr>
              <a:t>涿州市城改政策</a:t>
            </a:r>
          </a:p>
        </p:txBody>
      </p:sp>
    </p:spTree>
    <p:extLst>
      <p:ext uri="{BB962C8B-B14F-4D97-AF65-F5344CB8AC3E}">
        <p14:creationId xmlns="" xmlns:p14="http://schemas.microsoft.com/office/powerpoint/2010/main" val="10852512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0" y="0"/>
            <a:ext cx="8997315" cy="584775"/>
          </a:xfrm>
          <a:prstGeom prst="rect">
            <a:avLst/>
          </a:prstGeom>
          <a:noFill/>
          <a:ln w="9525">
            <a:noFill/>
            <a:miter lim="800000"/>
          </a:ln>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PART</a:t>
            </a:r>
            <a:r>
              <a:rPr lang="zh-CN" altLang="en-US" sz="2400" b="1" dirty="0">
                <a:solidFill>
                  <a:schemeClr val="bg1"/>
                </a:solidFill>
                <a:latin typeface="微软雅黑" panose="020B0503020204020204" pitchFamily="34" charset="-122"/>
                <a:ea typeface="微软雅黑" panose="020B0503020204020204" pitchFamily="34" charset="-122"/>
              </a:rPr>
              <a:t>  </a:t>
            </a:r>
            <a:r>
              <a:rPr lang="en-US" altLang="zh-CN" sz="3200" b="1" dirty="0" smtClean="0">
                <a:solidFill>
                  <a:schemeClr val="bg1"/>
                </a:solidFill>
                <a:latin typeface="微软雅黑" panose="020B0503020204020204" pitchFamily="34" charset="-122"/>
                <a:ea typeface="微软雅黑" panose="020B0503020204020204" pitchFamily="34" charset="-122"/>
              </a:rPr>
              <a:t>4-</a:t>
            </a:r>
            <a:r>
              <a:rPr lang="zh-CN" altLang="en-US" sz="2000" b="1" dirty="0" smtClean="0">
                <a:solidFill>
                  <a:schemeClr val="bg1"/>
                </a:solidFill>
                <a:latin typeface="微软雅黑" panose="020B0503020204020204" pitchFamily="34" charset="-122"/>
                <a:ea typeface="微软雅黑" panose="020B0503020204020204" pitchFamily="34" charset="-122"/>
              </a:rPr>
              <a:t>东庄头项目红头文件</a:t>
            </a:r>
          </a:p>
        </p:txBody>
      </p:sp>
      <p:pic>
        <p:nvPicPr>
          <p:cNvPr id="671746" name="Picture 2" descr="H:\2019年资料文件1-2\8月8日与旭辉传资料\东庄头项目红头文件(1)\东庄头项目红头文件\01 001.jpg"/>
          <p:cNvPicPr>
            <a:picLocks noChangeAspect="1" noChangeArrowheads="1"/>
          </p:cNvPicPr>
          <p:nvPr/>
        </p:nvPicPr>
        <p:blipFill>
          <a:blip r:embed="rId2" cstate="print"/>
          <a:srcRect/>
          <a:stretch>
            <a:fillRect/>
          </a:stretch>
        </p:blipFill>
        <p:spPr bwMode="auto">
          <a:xfrm>
            <a:off x="323528" y="764704"/>
            <a:ext cx="4149469" cy="5706740"/>
          </a:xfrm>
          <a:prstGeom prst="rect">
            <a:avLst/>
          </a:prstGeom>
          <a:noFill/>
        </p:spPr>
      </p:pic>
      <p:pic>
        <p:nvPicPr>
          <p:cNvPr id="671747" name="Picture 3" descr="H:\2019年资料文件1-2\8月8日与旭辉传资料\东庄头项目红头文件(1)\东庄头项目红头文件\02 001.jpg"/>
          <p:cNvPicPr>
            <a:picLocks noChangeAspect="1" noChangeArrowheads="1"/>
          </p:cNvPicPr>
          <p:nvPr/>
        </p:nvPicPr>
        <p:blipFill>
          <a:blip r:embed="rId3" cstate="print"/>
          <a:srcRect/>
          <a:stretch>
            <a:fillRect/>
          </a:stretch>
        </p:blipFill>
        <p:spPr bwMode="auto">
          <a:xfrm>
            <a:off x="4644008" y="620688"/>
            <a:ext cx="4248472" cy="5472608"/>
          </a:xfrm>
          <a:prstGeom prst="rect">
            <a:avLst/>
          </a:prstGeom>
          <a:noFill/>
        </p:spPr>
      </p:pic>
    </p:spTree>
    <p:extLst>
      <p:ext uri="{BB962C8B-B14F-4D97-AF65-F5344CB8AC3E}">
        <p14:creationId xmlns:p14="http://schemas.microsoft.com/office/powerpoint/2010/main" xmlns="" val="20874300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0" y="0"/>
            <a:ext cx="8997315" cy="584775"/>
          </a:xfrm>
          <a:prstGeom prst="rect">
            <a:avLst/>
          </a:prstGeom>
          <a:noFill/>
          <a:ln w="9525">
            <a:noFill/>
            <a:miter lim="800000"/>
          </a:ln>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PART</a:t>
            </a:r>
            <a:r>
              <a:rPr lang="zh-CN" altLang="en-US" sz="2400" b="1" dirty="0">
                <a:solidFill>
                  <a:schemeClr val="bg1"/>
                </a:solidFill>
                <a:latin typeface="微软雅黑" panose="020B0503020204020204" pitchFamily="34" charset="-122"/>
                <a:ea typeface="微软雅黑" panose="020B0503020204020204" pitchFamily="34" charset="-122"/>
              </a:rPr>
              <a:t>  </a:t>
            </a:r>
            <a:r>
              <a:rPr lang="en-US" altLang="zh-CN" sz="3200" b="1" dirty="0" smtClean="0">
                <a:solidFill>
                  <a:schemeClr val="bg1"/>
                </a:solidFill>
                <a:latin typeface="微软雅黑" panose="020B0503020204020204" pitchFamily="34" charset="-122"/>
                <a:ea typeface="微软雅黑" panose="020B0503020204020204" pitchFamily="34" charset="-122"/>
              </a:rPr>
              <a:t>4-</a:t>
            </a:r>
            <a:r>
              <a:rPr lang="zh-CN" altLang="en-US" sz="2000" b="1" dirty="0" smtClean="0">
                <a:solidFill>
                  <a:schemeClr val="bg1"/>
                </a:solidFill>
                <a:latin typeface="微软雅黑" panose="020B0503020204020204" pitchFamily="34" charset="-122"/>
                <a:ea typeface="微软雅黑" panose="020B0503020204020204" pitchFamily="34" charset="-122"/>
              </a:rPr>
              <a:t>东庄头项目红头文件</a:t>
            </a:r>
          </a:p>
        </p:txBody>
      </p:sp>
      <p:pic>
        <p:nvPicPr>
          <p:cNvPr id="670722" name="Picture 2"/>
          <p:cNvPicPr>
            <a:picLocks noChangeAspect="1" noChangeArrowheads="1"/>
          </p:cNvPicPr>
          <p:nvPr/>
        </p:nvPicPr>
        <p:blipFill>
          <a:blip r:embed="rId2" cstate="print"/>
          <a:srcRect/>
          <a:stretch>
            <a:fillRect/>
          </a:stretch>
        </p:blipFill>
        <p:spPr bwMode="auto">
          <a:xfrm>
            <a:off x="395536" y="620688"/>
            <a:ext cx="3952875" cy="5610225"/>
          </a:xfrm>
          <a:prstGeom prst="rect">
            <a:avLst/>
          </a:prstGeom>
          <a:noFill/>
          <a:ln w="9525">
            <a:noFill/>
            <a:miter lim="800000"/>
            <a:headEnd/>
            <a:tailEnd/>
          </a:ln>
        </p:spPr>
      </p:pic>
      <p:pic>
        <p:nvPicPr>
          <p:cNvPr id="670723" name="Picture 3"/>
          <p:cNvPicPr>
            <a:picLocks noChangeAspect="1" noChangeArrowheads="1"/>
          </p:cNvPicPr>
          <p:nvPr/>
        </p:nvPicPr>
        <p:blipFill>
          <a:blip r:embed="rId3" cstate="print"/>
          <a:srcRect/>
          <a:stretch>
            <a:fillRect/>
          </a:stretch>
        </p:blipFill>
        <p:spPr bwMode="auto">
          <a:xfrm>
            <a:off x="4716016" y="620688"/>
            <a:ext cx="3771900" cy="5616624"/>
          </a:xfrm>
          <a:prstGeom prst="rect">
            <a:avLst/>
          </a:prstGeom>
          <a:noFill/>
          <a:ln w="9525">
            <a:noFill/>
            <a:miter lim="800000"/>
            <a:headEnd/>
            <a:tailEnd/>
          </a:ln>
        </p:spPr>
      </p:pic>
    </p:spTree>
    <p:extLst>
      <p:ext uri="{BB962C8B-B14F-4D97-AF65-F5344CB8AC3E}">
        <p14:creationId xmlns:p14="http://schemas.microsoft.com/office/powerpoint/2010/main" xmlns="" val="20874300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0" y="0"/>
            <a:ext cx="8997315" cy="584775"/>
          </a:xfrm>
          <a:prstGeom prst="rect">
            <a:avLst/>
          </a:prstGeom>
          <a:noFill/>
          <a:ln w="9525">
            <a:noFill/>
            <a:miter lim="800000"/>
          </a:ln>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PART</a:t>
            </a:r>
            <a:r>
              <a:rPr lang="zh-CN" altLang="en-US" sz="2400" b="1" dirty="0">
                <a:solidFill>
                  <a:schemeClr val="bg1"/>
                </a:solidFill>
                <a:latin typeface="微软雅黑" panose="020B0503020204020204" pitchFamily="34" charset="-122"/>
                <a:ea typeface="微软雅黑" panose="020B0503020204020204" pitchFamily="34" charset="-122"/>
              </a:rPr>
              <a:t>  </a:t>
            </a:r>
            <a:r>
              <a:rPr lang="en-US" altLang="zh-CN" sz="3200" b="1" dirty="0" smtClean="0">
                <a:solidFill>
                  <a:schemeClr val="bg1"/>
                </a:solidFill>
                <a:latin typeface="微软雅黑" panose="020B0503020204020204" pitchFamily="34" charset="-122"/>
                <a:ea typeface="微软雅黑" panose="020B0503020204020204" pitchFamily="34" charset="-122"/>
              </a:rPr>
              <a:t>4</a:t>
            </a:r>
            <a:r>
              <a:rPr lang="zh-CN" altLang="en-US" sz="2000" b="1" dirty="0" smtClean="0">
                <a:solidFill>
                  <a:schemeClr val="bg1"/>
                </a:solidFill>
                <a:latin typeface="微软雅黑" panose="020B0503020204020204" pitchFamily="34" charset="-122"/>
                <a:ea typeface="微软雅黑" panose="020B0503020204020204" pitchFamily="34" charset="-122"/>
              </a:rPr>
              <a:t>东庄头项目红头文件</a:t>
            </a:r>
          </a:p>
        </p:txBody>
      </p:sp>
      <p:pic>
        <p:nvPicPr>
          <p:cNvPr id="672770" name="Picture 2" descr="H:\2019年资料文件1-2\8月8日与旭辉传资料\东庄头项目红头文件(1)\东庄头项目红头文件\社稳批复1.jpg"/>
          <p:cNvPicPr>
            <a:picLocks noChangeAspect="1" noChangeArrowheads="1"/>
          </p:cNvPicPr>
          <p:nvPr/>
        </p:nvPicPr>
        <p:blipFill>
          <a:blip r:embed="rId2" cstate="print"/>
          <a:srcRect/>
          <a:stretch>
            <a:fillRect/>
          </a:stretch>
        </p:blipFill>
        <p:spPr bwMode="auto">
          <a:xfrm>
            <a:off x="0" y="548680"/>
            <a:ext cx="4355976" cy="5760640"/>
          </a:xfrm>
          <a:prstGeom prst="rect">
            <a:avLst/>
          </a:prstGeom>
          <a:noFill/>
        </p:spPr>
      </p:pic>
      <p:pic>
        <p:nvPicPr>
          <p:cNvPr id="672771" name="Picture 3" descr="H:\2019年资料文件1-2\8月8日与旭辉传资料\东庄头项目红头文件(1)\东庄头项目红头文件\社稳批复2.jpg"/>
          <p:cNvPicPr>
            <a:picLocks noChangeAspect="1" noChangeArrowheads="1"/>
          </p:cNvPicPr>
          <p:nvPr/>
        </p:nvPicPr>
        <p:blipFill>
          <a:blip r:embed="rId3" cstate="print"/>
          <a:srcRect/>
          <a:stretch>
            <a:fillRect/>
          </a:stretch>
        </p:blipFill>
        <p:spPr bwMode="auto">
          <a:xfrm>
            <a:off x="4427984" y="620688"/>
            <a:ext cx="4228471" cy="5760640"/>
          </a:xfrm>
          <a:prstGeom prst="rect">
            <a:avLst/>
          </a:prstGeom>
          <a:noFill/>
        </p:spPr>
      </p:pic>
    </p:spTree>
    <p:extLst>
      <p:ext uri="{BB962C8B-B14F-4D97-AF65-F5344CB8AC3E}">
        <p14:creationId xmlns:p14="http://schemas.microsoft.com/office/powerpoint/2010/main" xmlns="" val="20874300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0" y="0"/>
            <a:ext cx="8997315" cy="584775"/>
          </a:xfrm>
          <a:prstGeom prst="rect">
            <a:avLst/>
          </a:prstGeom>
          <a:noFill/>
          <a:ln w="9525">
            <a:noFill/>
            <a:miter lim="800000"/>
          </a:ln>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PART</a:t>
            </a:r>
            <a:r>
              <a:rPr lang="zh-CN" altLang="en-US" sz="2400" b="1" dirty="0">
                <a:solidFill>
                  <a:schemeClr val="bg1"/>
                </a:solidFill>
                <a:latin typeface="微软雅黑" panose="020B0503020204020204" pitchFamily="34" charset="-122"/>
                <a:ea typeface="微软雅黑" panose="020B0503020204020204" pitchFamily="34" charset="-122"/>
              </a:rPr>
              <a:t>  </a:t>
            </a:r>
            <a:r>
              <a:rPr lang="en-US" altLang="zh-CN" sz="3200" b="1" dirty="0" smtClean="0">
                <a:solidFill>
                  <a:schemeClr val="bg1"/>
                </a:solidFill>
                <a:latin typeface="微软雅黑" panose="020B0503020204020204" pitchFamily="34" charset="-122"/>
                <a:ea typeface="微软雅黑" panose="020B0503020204020204" pitchFamily="34" charset="-122"/>
              </a:rPr>
              <a:t>4-</a:t>
            </a:r>
            <a:r>
              <a:rPr lang="zh-CN" altLang="en-US" sz="2000" b="1" dirty="0" smtClean="0">
                <a:solidFill>
                  <a:schemeClr val="bg1"/>
                </a:solidFill>
                <a:latin typeface="微软雅黑" panose="020B0503020204020204" pitchFamily="34" charset="-122"/>
                <a:ea typeface="微软雅黑" panose="020B0503020204020204" pitchFamily="34" charset="-122"/>
              </a:rPr>
              <a:t>东庄头项目红头文件</a:t>
            </a:r>
          </a:p>
        </p:txBody>
      </p:sp>
      <p:pic>
        <p:nvPicPr>
          <p:cNvPr id="673794" name="Picture 2" descr="H:\2019年资料文件1-2\8月8日与旭辉传资料\东庄头项目红头文件(1)\东庄头项目红头文件\土地预审1.jpg"/>
          <p:cNvPicPr>
            <a:picLocks noChangeAspect="1" noChangeArrowheads="1"/>
          </p:cNvPicPr>
          <p:nvPr/>
        </p:nvPicPr>
        <p:blipFill>
          <a:blip r:embed="rId2" cstate="print"/>
          <a:srcRect/>
          <a:stretch>
            <a:fillRect/>
          </a:stretch>
        </p:blipFill>
        <p:spPr bwMode="auto">
          <a:xfrm>
            <a:off x="323528" y="620688"/>
            <a:ext cx="4220493" cy="5979469"/>
          </a:xfrm>
          <a:prstGeom prst="rect">
            <a:avLst/>
          </a:prstGeom>
          <a:noFill/>
        </p:spPr>
      </p:pic>
      <p:pic>
        <p:nvPicPr>
          <p:cNvPr id="673795" name="Picture 3" descr="H:\2019年资料文件1-2\8月8日与旭辉传资料\东庄头项目红头文件(1)\东庄头项目红头文件\土地预审2.jpg"/>
          <p:cNvPicPr>
            <a:picLocks noChangeAspect="1" noChangeArrowheads="1"/>
          </p:cNvPicPr>
          <p:nvPr/>
        </p:nvPicPr>
        <p:blipFill>
          <a:blip r:embed="rId3" cstate="print"/>
          <a:srcRect/>
          <a:stretch>
            <a:fillRect/>
          </a:stretch>
        </p:blipFill>
        <p:spPr bwMode="auto">
          <a:xfrm>
            <a:off x="4644008" y="620688"/>
            <a:ext cx="4248472" cy="5976664"/>
          </a:xfrm>
          <a:prstGeom prst="rect">
            <a:avLst/>
          </a:prstGeom>
          <a:noFill/>
        </p:spPr>
      </p:pic>
    </p:spTree>
    <p:extLst>
      <p:ext uri="{BB962C8B-B14F-4D97-AF65-F5344CB8AC3E}">
        <p14:creationId xmlns:p14="http://schemas.microsoft.com/office/powerpoint/2010/main" xmlns="" val="20874300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0" y="0"/>
            <a:ext cx="8997315" cy="584775"/>
          </a:xfrm>
          <a:prstGeom prst="rect">
            <a:avLst/>
          </a:prstGeom>
          <a:noFill/>
          <a:ln w="9525">
            <a:noFill/>
            <a:miter lim="800000"/>
          </a:ln>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PART</a:t>
            </a:r>
            <a:r>
              <a:rPr lang="zh-CN" altLang="en-US" sz="2400" b="1" dirty="0">
                <a:solidFill>
                  <a:schemeClr val="bg1"/>
                </a:solidFill>
                <a:latin typeface="微软雅黑" panose="020B0503020204020204" pitchFamily="34" charset="-122"/>
                <a:ea typeface="微软雅黑" panose="020B0503020204020204" pitchFamily="34" charset="-122"/>
              </a:rPr>
              <a:t>  </a:t>
            </a:r>
            <a:r>
              <a:rPr lang="en-US" altLang="zh-CN" sz="3200" b="1" dirty="0" smtClean="0">
                <a:solidFill>
                  <a:schemeClr val="bg1"/>
                </a:solidFill>
                <a:latin typeface="微软雅黑" panose="020B0503020204020204" pitchFamily="34" charset="-122"/>
                <a:ea typeface="微软雅黑" panose="020B0503020204020204" pitchFamily="34" charset="-122"/>
              </a:rPr>
              <a:t>5-</a:t>
            </a:r>
            <a:r>
              <a:rPr lang="zh-CN" altLang="en-US" sz="2000" b="1" dirty="0" smtClean="0">
                <a:solidFill>
                  <a:schemeClr val="bg1"/>
                </a:solidFill>
                <a:latin typeface="微软雅黑" panose="020B0503020204020204" pitchFamily="34" charset="-122"/>
                <a:ea typeface="微软雅黑" panose="020B0503020204020204" pitchFamily="34" charset="-122"/>
              </a:rPr>
              <a:t>东庄头效果图文件</a:t>
            </a:r>
          </a:p>
        </p:txBody>
      </p:sp>
      <p:pic>
        <p:nvPicPr>
          <p:cNvPr id="671746" name="Picture 2" descr="H:\新建文件夹\东庄头测绘图纸\保定涿州项目02.jpg"/>
          <p:cNvPicPr>
            <a:picLocks noChangeAspect="1" noChangeArrowheads="1"/>
          </p:cNvPicPr>
          <p:nvPr/>
        </p:nvPicPr>
        <p:blipFill>
          <a:blip r:embed="rId2" cstate="print"/>
          <a:srcRect/>
          <a:stretch>
            <a:fillRect/>
          </a:stretch>
        </p:blipFill>
        <p:spPr bwMode="auto">
          <a:xfrm>
            <a:off x="755576" y="836712"/>
            <a:ext cx="7596336" cy="5697252"/>
          </a:xfrm>
          <a:prstGeom prst="rect">
            <a:avLst/>
          </a:prstGeom>
          <a:noFill/>
        </p:spPr>
      </p:pic>
    </p:spTree>
    <p:extLst>
      <p:ext uri="{BB962C8B-B14F-4D97-AF65-F5344CB8AC3E}">
        <p14:creationId xmlns:p14="http://schemas.microsoft.com/office/powerpoint/2010/main" xmlns="" val="20874300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0" y="0"/>
            <a:ext cx="8997315" cy="584775"/>
          </a:xfrm>
          <a:prstGeom prst="rect">
            <a:avLst/>
          </a:prstGeom>
          <a:noFill/>
          <a:ln w="9525">
            <a:noFill/>
            <a:miter lim="800000"/>
          </a:ln>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PART</a:t>
            </a:r>
            <a:r>
              <a:rPr lang="zh-CN" altLang="en-US" sz="2400" b="1" dirty="0">
                <a:solidFill>
                  <a:schemeClr val="bg1"/>
                </a:solidFill>
                <a:latin typeface="微软雅黑" panose="020B0503020204020204" pitchFamily="34" charset="-122"/>
                <a:ea typeface="微软雅黑" panose="020B0503020204020204" pitchFamily="34" charset="-122"/>
              </a:rPr>
              <a:t>  </a:t>
            </a:r>
            <a:r>
              <a:rPr lang="en-US" altLang="zh-CN" sz="3200" b="1" dirty="0" smtClean="0">
                <a:solidFill>
                  <a:schemeClr val="bg1"/>
                </a:solidFill>
                <a:latin typeface="微软雅黑" panose="020B0503020204020204" pitchFamily="34" charset="-122"/>
                <a:ea typeface="微软雅黑" panose="020B0503020204020204" pitchFamily="34" charset="-122"/>
              </a:rPr>
              <a:t>5-</a:t>
            </a:r>
            <a:r>
              <a:rPr lang="zh-CN" altLang="en-US" sz="2000" b="1" dirty="0" smtClean="0">
                <a:solidFill>
                  <a:schemeClr val="bg1"/>
                </a:solidFill>
                <a:latin typeface="微软雅黑" panose="020B0503020204020204" pitchFamily="34" charset="-122"/>
                <a:ea typeface="微软雅黑" panose="020B0503020204020204" pitchFamily="34" charset="-122"/>
              </a:rPr>
              <a:t>东庄头效果图文件</a:t>
            </a:r>
          </a:p>
        </p:txBody>
      </p:sp>
      <p:pic>
        <p:nvPicPr>
          <p:cNvPr id="672770" name="Picture 2" descr="H:\新建文件夹\东庄头测绘图纸\保定涿州项目03.jpg"/>
          <p:cNvPicPr>
            <a:picLocks noChangeAspect="1" noChangeArrowheads="1"/>
          </p:cNvPicPr>
          <p:nvPr/>
        </p:nvPicPr>
        <p:blipFill>
          <a:blip r:embed="rId2" cstate="print"/>
          <a:srcRect/>
          <a:stretch>
            <a:fillRect/>
          </a:stretch>
        </p:blipFill>
        <p:spPr bwMode="auto">
          <a:xfrm>
            <a:off x="2123728" y="764704"/>
            <a:ext cx="4522333" cy="5916008"/>
          </a:xfrm>
          <a:prstGeom prst="rect">
            <a:avLst/>
          </a:prstGeom>
          <a:noFill/>
        </p:spPr>
      </p:pic>
    </p:spTree>
    <p:extLst>
      <p:ext uri="{BB962C8B-B14F-4D97-AF65-F5344CB8AC3E}">
        <p14:creationId xmlns:p14="http://schemas.microsoft.com/office/powerpoint/2010/main" xmlns="" val="20874300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0" y="0"/>
            <a:ext cx="8997315" cy="584775"/>
          </a:xfrm>
          <a:prstGeom prst="rect">
            <a:avLst/>
          </a:prstGeom>
          <a:noFill/>
          <a:ln w="9525">
            <a:noFill/>
            <a:miter lim="800000"/>
          </a:ln>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PART</a:t>
            </a:r>
            <a:r>
              <a:rPr lang="zh-CN" altLang="en-US" sz="2400" b="1" dirty="0">
                <a:solidFill>
                  <a:schemeClr val="bg1"/>
                </a:solidFill>
                <a:latin typeface="微软雅黑" panose="020B0503020204020204" pitchFamily="34" charset="-122"/>
                <a:ea typeface="微软雅黑" panose="020B0503020204020204" pitchFamily="34" charset="-122"/>
              </a:rPr>
              <a:t>  </a:t>
            </a:r>
            <a:r>
              <a:rPr lang="en-US" altLang="zh-CN" sz="3200" b="1" dirty="0" smtClean="0">
                <a:solidFill>
                  <a:schemeClr val="bg1"/>
                </a:solidFill>
                <a:latin typeface="微软雅黑" panose="020B0503020204020204" pitchFamily="34" charset="-122"/>
                <a:ea typeface="微软雅黑" panose="020B0503020204020204" pitchFamily="34" charset="-122"/>
              </a:rPr>
              <a:t>5-</a:t>
            </a:r>
            <a:r>
              <a:rPr lang="zh-CN" altLang="en-US" sz="2000" b="1" dirty="0" smtClean="0">
                <a:solidFill>
                  <a:schemeClr val="bg1"/>
                </a:solidFill>
                <a:latin typeface="微软雅黑" panose="020B0503020204020204" pitchFamily="34" charset="-122"/>
                <a:ea typeface="微软雅黑" panose="020B0503020204020204" pitchFamily="34" charset="-122"/>
              </a:rPr>
              <a:t>东庄头效果图文件</a:t>
            </a:r>
          </a:p>
        </p:txBody>
      </p:sp>
      <p:pic>
        <p:nvPicPr>
          <p:cNvPr id="670722" name="Picture 2" descr="H:\新建文件夹\东庄头测绘图纸\保定涿州项目01.jpg"/>
          <p:cNvPicPr>
            <a:picLocks noChangeAspect="1" noChangeArrowheads="1"/>
          </p:cNvPicPr>
          <p:nvPr/>
        </p:nvPicPr>
        <p:blipFill>
          <a:blip r:embed="rId2" cstate="print"/>
          <a:srcRect/>
          <a:stretch>
            <a:fillRect/>
          </a:stretch>
        </p:blipFill>
        <p:spPr bwMode="auto">
          <a:xfrm>
            <a:off x="179512" y="548680"/>
            <a:ext cx="8183893" cy="6137920"/>
          </a:xfrm>
          <a:prstGeom prst="rect">
            <a:avLst/>
          </a:prstGeom>
          <a:noFill/>
        </p:spPr>
      </p:pic>
    </p:spTree>
    <p:extLst>
      <p:ext uri="{BB962C8B-B14F-4D97-AF65-F5344CB8AC3E}">
        <p14:creationId xmlns:p14="http://schemas.microsoft.com/office/powerpoint/2010/main" xmlns="" val="20874300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410" name="图片 10" descr="10606040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11295" y="728100"/>
            <a:ext cx="3088897" cy="34267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657412" name="Picture 4" descr="http://www.958suncity.com/images/nfwwomjom52gs3lhfzrw63i/house/pics/hv1/106/243/1629/105987796.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669837"/>
            <a:ext cx="3123221" cy="3569395"/>
          </a:xfrm>
          <a:prstGeom prst="rect">
            <a:avLst/>
          </a:prstGeom>
          <a:noFill/>
          <a:extLst>
            <a:ext uri="{909E8E84-426E-40DD-AFC4-6F175D3DCCD1}">
              <a14:hiddenFill xmlns="" xmlns:a14="http://schemas.microsoft.com/office/drawing/2010/main">
                <a:solidFill>
                  <a:srgbClr val="FFFFFF"/>
                </a:solidFill>
              </a14:hiddenFill>
            </a:ext>
          </a:extLst>
        </p:spPr>
      </p:pic>
      <p:sp>
        <p:nvSpPr>
          <p:cNvPr id="606210" name="TextBox 1"/>
          <p:cNvSpPr txBox="1">
            <a:spLocks noChangeArrowheads="1"/>
          </p:cNvSpPr>
          <p:nvPr/>
        </p:nvSpPr>
        <p:spPr bwMode="auto">
          <a:xfrm>
            <a:off x="73025" y="-90488"/>
            <a:ext cx="4641850" cy="645160"/>
          </a:xfrm>
          <a:prstGeom prst="rect">
            <a:avLst/>
          </a:prstGeom>
          <a:noFill/>
          <a:ln w="9525">
            <a:noFill/>
            <a:miter lim="800000"/>
          </a:ln>
        </p:spPr>
        <p:txBody>
          <a:bodyPr>
            <a:spAutoFit/>
          </a:bodyPr>
          <a:lstStyle/>
          <a:p>
            <a:r>
              <a:rPr lang="en-US" altLang="zh-CN" sz="2400" b="1">
                <a:solidFill>
                  <a:schemeClr val="bg1"/>
                </a:solidFill>
                <a:latin typeface="微软雅黑" panose="020B0503020204020204" pitchFamily="34" charset="-122"/>
                <a:ea typeface="微软雅黑" panose="020B0503020204020204" pitchFamily="34" charset="-122"/>
              </a:rPr>
              <a:t>PART</a:t>
            </a:r>
            <a:r>
              <a:rPr lang="zh-CN" altLang="en-US" sz="2400" b="1">
                <a:solidFill>
                  <a:schemeClr val="bg1"/>
                </a:solidFill>
                <a:latin typeface="微软雅黑" panose="020B0503020204020204" pitchFamily="34" charset="-122"/>
                <a:ea typeface="微软雅黑" panose="020B0503020204020204" pitchFamily="34" charset="-122"/>
              </a:rPr>
              <a:t>  </a:t>
            </a:r>
            <a:r>
              <a:rPr lang="en-US" altLang="zh-CN" sz="3600" b="1">
                <a:solidFill>
                  <a:schemeClr val="bg1"/>
                </a:solidFill>
                <a:latin typeface="微软雅黑" panose="020B0503020204020204" pitchFamily="34" charset="-122"/>
                <a:ea typeface="微软雅黑" panose="020B0503020204020204" pitchFamily="34" charset="-122"/>
              </a:rPr>
              <a:t>1 </a:t>
            </a:r>
            <a:r>
              <a:rPr lang="zh-CN" altLang="en-US" sz="2400" b="1">
                <a:solidFill>
                  <a:schemeClr val="bg1"/>
                </a:solidFill>
                <a:latin typeface="微软雅黑" panose="020B0503020204020204" pitchFamily="34" charset="-122"/>
                <a:ea typeface="微软雅黑" panose="020B0503020204020204" pitchFamily="34" charset="-122"/>
              </a:rPr>
              <a:t> 城市概况</a:t>
            </a:r>
            <a:r>
              <a:rPr lang="en-US" altLang="zh-CN" sz="2400" b="1">
                <a:solidFill>
                  <a:schemeClr val="bg1"/>
                </a:solidFill>
                <a:latin typeface="微软雅黑" panose="020B0503020204020204" pitchFamily="34" charset="-122"/>
                <a:ea typeface="微软雅黑" panose="020B0503020204020204" pitchFamily="34" charset="-122"/>
              </a:rPr>
              <a:t>-</a:t>
            </a:r>
            <a:r>
              <a:rPr lang="zh-CN" altLang="en-US" sz="2000" b="1">
                <a:solidFill>
                  <a:schemeClr val="bg1"/>
                </a:solidFill>
                <a:latin typeface="微软雅黑" panose="020B0503020204020204" pitchFamily="34" charset="-122"/>
                <a:ea typeface="微软雅黑" panose="020B0503020204020204" pitchFamily="34" charset="-122"/>
              </a:rPr>
              <a:t>宏观区位</a:t>
            </a:r>
            <a:endParaRPr lang="zh-CN" altLang="en-US" sz="2400" b="1">
              <a:solidFill>
                <a:schemeClr val="bg1"/>
              </a:solidFill>
              <a:latin typeface="微软雅黑" panose="020B0503020204020204" pitchFamily="34" charset="-122"/>
              <a:ea typeface="微软雅黑" panose="020B0503020204020204" pitchFamily="34" charset="-122"/>
            </a:endParaRPr>
          </a:p>
        </p:txBody>
      </p:sp>
      <p:pic>
        <p:nvPicPr>
          <p:cNvPr id="606211" name="Picture 3" descr="D:\图片\工具类\红色定位点.png"/>
          <p:cNvPicPr>
            <a:picLocks noChangeAspect="1" noChangeArrowheads="1"/>
          </p:cNvPicPr>
          <p:nvPr/>
        </p:nvPicPr>
        <p:blipFill>
          <a:blip r:embed="rId4" cstate="print"/>
          <a:srcRect l="19881" t="21561" r="52069" b="18332"/>
          <a:stretch>
            <a:fillRect/>
          </a:stretch>
        </p:blipFill>
        <p:spPr bwMode="auto">
          <a:xfrm>
            <a:off x="1567817" y="2252663"/>
            <a:ext cx="268288" cy="317500"/>
          </a:xfrm>
          <a:prstGeom prst="rect">
            <a:avLst/>
          </a:prstGeom>
          <a:noFill/>
          <a:ln w="9525">
            <a:noFill/>
            <a:miter lim="800000"/>
            <a:headEnd/>
            <a:tailEnd/>
          </a:ln>
        </p:spPr>
      </p:pic>
      <p:sp>
        <p:nvSpPr>
          <p:cNvPr id="606212" name="椭圆 17"/>
          <p:cNvSpPr>
            <a:spLocks noChangeArrowheads="1"/>
          </p:cNvSpPr>
          <p:nvPr/>
        </p:nvSpPr>
        <p:spPr bwMode="auto">
          <a:xfrm>
            <a:off x="1473687" y="2337338"/>
            <a:ext cx="481469" cy="301022"/>
          </a:xfrm>
          <a:prstGeom prst="ellipse">
            <a:avLst/>
          </a:prstGeom>
          <a:noFill/>
          <a:ln w="38100" algn="ctr">
            <a:solidFill>
              <a:srgbClr val="FF3300"/>
            </a:solidFill>
            <a:prstDash val="dash"/>
            <a:round/>
          </a:ln>
        </p:spPr>
        <p:txBody>
          <a:bodyPr lIns="72164" tIns="36082" rIns="72164" bIns="36082" anchor="ctr"/>
          <a:lstStyle/>
          <a:p>
            <a:pPr algn="ctr"/>
            <a:endParaRPr lang="zh-CN" altLang="en-US" sz="1400" dirty="0">
              <a:solidFill>
                <a:srgbClr val="FFFFFF"/>
              </a:solidFill>
              <a:latin typeface="微软雅黑" panose="020B0503020204020204" pitchFamily="34" charset="-122"/>
              <a:ea typeface="微软雅黑" panose="020B0503020204020204" pitchFamily="34" charset="-122"/>
            </a:endParaRPr>
          </a:p>
        </p:txBody>
      </p:sp>
      <p:grpSp>
        <p:nvGrpSpPr>
          <p:cNvPr id="2" name="组合 2"/>
          <p:cNvGrpSpPr/>
          <p:nvPr/>
        </p:nvGrpSpPr>
        <p:grpSpPr>
          <a:xfrm>
            <a:off x="882650" y="4412615"/>
            <a:ext cx="3597423" cy="2037715"/>
            <a:chOff x="0" y="6796"/>
            <a:chExt cx="4594" cy="3209"/>
          </a:xfrm>
        </p:grpSpPr>
        <p:sp>
          <p:nvSpPr>
            <p:cNvPr id="28" name="矩形 27"/>
            <p:cNvSpPr/>
            <p:nvPr/>
          </p:nvSpPr>
          <p:spPr>
            <a:xfrm>
              <a:off x="115" y="6875"/>
              <a:ext cx="4479" cy="3130"/>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430">
                <a:latin typeface="微软雅黑" panose="020B0503020204020204" pitchFamily="34" charset="-122"/>
                <a:ea typeface="微软雅黑" panose="020B0503020204020204" pitchFamily="34" charset="-122"/>
              </a:endParaRPr>
            </a:p>
          </p:txBody>
        </p:sp>
        <p:sp>
          <p:nvSpPr>
            <p:cNvPr id="606216" name="Shape 131"/>
            <p:cNvSpPr>
              <a:spLocks noChangeArrowheads="1"/>
            </p:cNvSpPr>
            <p:nvPr/>
          </p:nvSpPr>
          <p:spPr bwMode="auto">
            <a:xfrm>
              <a:off x="0" y="7510"/>
              <a:ext cx="4365" cy="1890"/>
            </a:xfrm>
            <a:prstGeom prst="rect">
              <a:avLst/>
            </a:prstGeom>
            <a:noFill/>
            <a:ln w="12700">
              <a:noFill/>
              <a:miter lim="400000"/>
            </a:ln>
          </p:spPr>
          <p:txBody>
            <a:bodyPr wrap="square" lIns="0" tIns="0" rIns="0" bIns="0">
              <a:spAutoFit/>
            </a:bodyPr>
            <a:lstStyle/>
            <a:p>
              <a:pPr marL="227330" indent="-227330" algn="just">
                <a:lnSpc>
                  <a:spcPct val="150000"/>
                </a:lnSpc>
                <a:buSzPct val="45000"/>
                <a:buFont typeface="Arial" panose="020B0604020202020204" pitchFamily="34" charset="0"/>
                <a:buChar char="•"/>
              </a:pPr>
              <a:r>
                <a:rPr lang="zh-CN" altLang="en-US" sz="1300" dirty="0">
                  <a:latin typeface="微软雅黑" panose="020B0503020204020204" pitchFamily="34" charset="-122"/>
                  <a:ea typeface="微软雅黑" panose="020B0503020204020204" pitchFamily="34" charset="-122"/>
                  <a:cs typeface="Times New Roman" panose="02020603050405020304" pitchFamily="18" charset="0"/>
                </a:rPr>
                <a:t>保定，</a:t>
              </a:r>
              <a:r>
                <a:rPr lang="zh-CN" altLang="en-US" sz="1300" dirty="0" smtClean="0">
                  <a:latin typeface="微软雅黑" panose="020B0503020204020204" pitchFamily="34" charset="-122"/>
                  <a:ea typeface="微软雅黑" panose="020B0503020204020204" pitchFamily="34" charset="-122"/>
                  <a:cs typeface="Times New Roman" panose="02020603050405020304" pitchFamily="18" charset="0"/>
                </a:rPr>
                <a:t>位于华北平原北部、河北省中部</a:t>
              </a:r>
              <a:r>
                <a:rPr lang="zh-CN" altLang="en-US" sz="13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300" dirty="0" smtClean="0">
                  <a:latin typeface="微软雅黑" panose="020B0503020204020204" pitchFamily="34" charset="-122"/>
                  <a:ea typeface="微软雅黑" panose="020B0503020204020204" pitchFamily="34" charset="-122"/>
                  <a:cs typeface="Times New Roman" panose="02020603050405020304" pitchFamily="18" charset="0"/>
                </a:rPr>
                <a:t>与北京、天津构成</a:t>
              </a:r>
              <a:r>
                <a:rPr lang="zh-CN" altLang="en-US" sz="1300" dirty="0">
                  <a:latin typeface="微软雅黑" panose="020B0503020204020204" pitchFamily="34" charset="-122"/>
                  <a:ea typeface="微软雅黑" panose="020B0503020204020204" pitchFamily="34" charset="-122"/>
                  <a:cs typeface="Times New Roman" panose="02020603050405020304" pitchFamily="18" charset="0"/>
                </a:rPr>
                <a:t>黄金三角，互</a:t>
              </a:r>
              <a:r>
                <a:rPr lang="zh-CN" altLang="en-US" sz="1300" dirty="0" smtClean="0">
                  <a:latin typeface="微软雅黑" panose="020B0503020204020204" pitchFamily="34" charset="-122"/>
                  <a:ea typeface="微软雅黑" panose="020B0503020204020204" pitchFamily="34" charset="-122"/>
                  <a:cs typeface="Times New Roman" panose="02020603050405020304" pitchFamily="18" charset="0"/>
                </a:rPr>
                <a:t>成掎角之势</a:t>
              </a:r>
              <a:r>
                <a:rPr lang="zh-CN" altLang="en-US" sz="1300" dirty="0" smtClean="0">
                  <a:latin typeface="微软雅黑" panose="020B0503020204020204" pitchFamily="34" charset="-122"/>
                  <a:ea typeface="微软雅黑" panose="020B0503020204020204" pitchFamily="34" charset="-122"/>
                  <a:cs typeface="Times New Roman" panose="02020603050405020304" pitchFamily="18" charset="0"/>
                  <a:sym typeface="华文楷体" panose="02010600040101010101" pitchFamily="2" charset="-122"/>
                </a:rPr>
                <a:t>；</a:t>
              </a:r>
              <a:r>
                <a:rPr lang="zh-CN" altLang="en-US" sz="1300" dirty="0">
                  <a:latin typeface="微软雅黑" panose="020B0503020204020204" pitchFamily="34" charset="-122"/>
                  <a:ea typeface="微软雅黑" panose="020B0503020204020204" pitchFamily="34" charset="-122"/>
                  <a:cs typeface="Times New Roman" panose="02020603050405020304" pitchFamily="18" charset="0"/>
                </a:rPr>
                <a:t>全国首个创新驱动发展示范</a:t>
              </a:r>
              <a:r>
                <a:rPr lang="zh-CN" altLang="en-US" sz="1300" dirty="0" smtClean="0">
                  <a:latin typeface="微软雅黑" panose="020B0503020204020204" pitchFamily="34" charset="-122"/>
                  <a:ea typeface="微软雅黑" panose="020B0503020204020204" pitchFamily="34" charset="-122"/>
                  <a:cs typeface="Times New Roman" panose="02020603050405020304" pitchFamily="18" charset="0"/>
                </a:rPr>
                <a:t>市。</a:t>
              </a:r>
              <a:endParaRPr lang="en-US" altLang="zh-CN" sz="1300" dirty="0">
                <a:latin typeface="微软雅黑" panose="020B0503020204020204" pitchFamily="34" charset="-122"/>
                <a:ea typeface="微软雅黑" panose="020B0503020204020204" pitchFamily="34" charset="-122"/>
                <a:cs typeface="Times New Roman" panose="02020603050405020304" pitchFamily="18" charset="0"/>
                <a:sym typeface="华文楷体" panose="02010600040101010101" pitchFamily="2" charset="-122"/>
              </a:endParaRPr>
            </a:p>
            <a:p>
              <a:pPr marL="227330" indent="-227330" algn="just">
                <a:lnSpc>
                  <a:spcPct val="150000"/>
                </a:lnSpc>
                <a:buSzPct val="45000"/>
                <a:buFont typeface="Arial" panose="020B0604020202020204" pitchFamily="34" charset="0"/>
                <a:buChar char="•"/>
              </a:pPr>
              <a:endParaRPr lang="en-US" altLang="zh-CN" sz="1300" dirty="0">
                <a:latin typeface="微软雅黑" panose="020B0503020204020204" pitchFamily="34" charset="-122"/>
                <a:ea typeface="微软雅黑" panose="020B0503020204020204" pitchFamily="34" charset="-122"/>
                <a:cs typeface="Times New Roman" panose="02020603050405020304" pitchFamily="18" charset="0"/>
                <a:sym typeface="华文楷体" panose="02010600040101010101" pitchFamily="2" charset="-122"/>
              </a:endParaRPr>
            </a:p>
          </p:txBody>
        </p:sp>
        <p:sp>
          <p:nvSpPr>
            <p:cNvPr id="606218" name="Shape 138"/>
            <p:cNvSpPr>
              <a:spLocks noChangeArrowheads="1"/>
            </p:cNvSpPr>
            <p:nvPr/>
          </p:nvSpPr>
          <p:spPr bwMode="auto">
            <a:xfrm>
              <a:off x="1613" y="6796"/>
              <a:ext cx="1360" cy="627"/>
            </a:xfrm>
            <a:prstGeom prst="rect">
              <a:avLst/>
            </a:prstGeom>
            <a:noFill/>
            <a:ln w="12700">
              <a:noFill/>
              <a:miter lim="400000"/>
            </a:ln>
          </p:spPr>
          <p:txBody>
            <a:bodyPr lIns="42328" tIns="42328" rIns="42328" bIns="42328" anchor="ctr"/>
            <a:lstStyle/>
            <a:p>
              <a:pPr>
                <a:lnSpc>
                  <a:spcPct val="120000"/>
                </a:lnSpc>
              </a:pPr>
              <a:r>
                <a:rPr lang="zh-CN" altLang="en-US" sz="1400" b="1" dirty="0" smtClean="0">
                  <a:solidFill>
                    <a:srgbClr val="FF0000"/>
                  </a:solidFill>
                  <a:latin typeface="微软雅黑" panose="020B0503020204020204" pitchFamily="34" charset="-122"/>
                  <a:ea typeface="微软雅黑" panose="020B0503020204020204" pitchFamily="34" charset="-122"/>
                </a:rPr>
                <a:t>保定市</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grpSp>
      <p:grpSp>
        <p:nvGrpSpPr>
          <p:cNvPr id="3" name="组合 1"/>
          <p:cNvGrpSpPr/>
          <p:nvPr/>
        </p:nvGrpSpPr>
        <p:grpSpPr>
          <a:xfrm>
            <a:off x="4850192" y="4464535"/>
            <a:ext cx="3411793" cy="1985795"/>
            <a:chOff x="6727" y="6990"/>
            <a:chExt cx="4848" cy="3628"/>
          </a:xfrm>
        </p:grpSpPr>
        <p:sp>
          <p:nvSpPr>
            <p:cNvPr id="29" name="矩形 28"/>
            <p:cNvSpPr/>
            <p:nvPr/>
          </p:nvSpPr>
          <p:spPr>
            <a:xfrm>
              <a:off x="6727" y="6990"/>
              <a:ext cx="4848" cy="3628"/>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430">
                <a:latin typeface="微软雅黑" panose="020B0503020204020204" pitchFamily="34" charset="-122"/>
                <a:ea typeface="微软雅黑" panose="020B0503020204020204" pitchFamily="34" charset="-122"/>
              </a:endParaRPr>
            </a:p>
          </p:txBody>
        </p:sp>
        <p:sp>
          <p:nvSpPr>
            <p:cNvPr id="606217" name="Shape 131"/>
            <p:cNvSpPr>
              <a:spLocks noChangeArrowheads="1"/>
            </p:cNvSpPr>
            <p:nvPr/>
          </p:nvSpPr>
          <p:spPr bwMode="auto">
            <a:xfrm>
              <a:off x="7014" y="7622"/>
              <a:ext cx="4274" cy="2740"/>
            </a:xfrm>
            <a:prstGeom prst="rect">
              <a:avLst/>
            </a:prstGeom>
            <a:noFill/>
            <a:ln w="12700">
              <a:noFill/>
              <a:miter lim="400000"/>
            </a:ln>
          </p:spPr>
          <p:txBody>
            <a:bodyPr wrap="square" lIns="0" tIns="0" rIns="0" bIns="0">
              <a:spAutoFit/>
            </a:bodyPr>
            <a:lstStyle/>
            <a:p>
              <a:pPr marL="0" indent="0" algn="just">
                <a:lnSpc>
                  <a:spcPct val="150000"/>
                </a:lnSpc>
                <a:buSzPct val="45000"/>
                <a:buFont typeface="Wingdings" panose="05000000000000000000" pitchFamily="2" charset="2"/>
                <a:buNone/>
              </a:pPr>
              <a:r>
                <a:rPr lang="zh-CN" altLang="en-US" sz="1300" dirty="0">
                  <a:latin typeface="微软雅黑" panose="020B0503020204020204" pitchFamily="34" charset="-122"/>
                  <a:ea typeface="微软雅黑" panose="020B0503020204020204" pitchFamily="34" charset="-122"/>
                  <a:cs typeface="Times New Roman" panose="02020603050405020304" pitchFamily="18" charset="0"/>
                </a:rPr>
                <a:t>涿州市地处环首都经济圈紧密层，京津保三角地带</a:t>
              </a:r>
              <a:r>
                <a:rPr lang="zh-CN" altLang="en-US" sz="1300" dirty="0" smtClean="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300" b="1" dirty="0" smtClean="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环京</a:t>
              </a:r>
              <a:r>
                <a:rPr lang="en-US" altLang="zh-CN" sz="1300" b="1" dirty="0" smtClean="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8</a:t>
              </a:r>
              <a:r>
                <a:rPr lang="zh-CN" altLang="en-US" sz="1300" b="1" dirty="0" smtClean="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市县之一</a:t>
              </a:r>
              <a:r>
                <a:rPr lang="zh-CN" altLang="en-US" sz="1300" dirty="0" smtClean="0">
                  <a:latin typeface="微软雅黑" panose="020B0503020204020204" pitchFamily="34" charset="-122"/>
                  <a:ea typeface="微软雅黑" panose="020B0503020204020204" pitchFamily="34" charset="-122"/>
                  <a:cs typeface="Times New Roman" panose="02020603050405020304" pitchFamily="18" charset="0"/>
                </a:rPr>
                <a:t>，素有</a:t>
              </a:r>
              <a:r>
                <a:rPr lang="zh-CN" altLang="en-US" sz="1300" dirty="0">
                  <a:latin typeface="微软雅黑" panose="020B0503020204020204" pitchFamily="34" charset="-122"/>
                  <a:ea typeface="微软雅黑" panose="020B0503020204020204" pitchFamily="34" charset="-122"/>
                  <a:cs typeface="Times New Roman" panose="02020603050405020304" pitchFamily="18" charset="0"/>
                </a:rPr>
                <a:t>“北京南大门”之称，全市总面积 </a:t>
              </a:r>
              <a:r>
                <a:rPr lang="en-US" altLang="zh-CN" sz="1300" dirty="0">
                  <a:latin typeface="微软雅黑" panose="020B0503020204020204" pitchFamily="34" charset="-122"/>
                  <a:ea typeface="微软雅黑" panose="020B0503020204020204" pitchFamily="34" charset="-122"/>
                  <a:cs typeface="Times New Roman" panose="02020603050405020304" pitchFamily="18" charset="0"/>
                </a:rPr>
                <a:t>742 .5</a:t>
              </a:r>
              <a:r>
                <a:rPr lang="zh-CN" altLang="en-US" sz="1300" dirty="0">
                  <a:latin typeface="微软雅黑" panose="020B0503020204020204" pitchFamily="34" charset="-122"/>
                  <a:ea typeface="微软雅黑" panose="020B0503020204020204" pitchFamily="34" charset="-122"/>
                  <a:cs typeface="Times New Roman" panose="02020603050405020304" pitchFamily="18" charset="0"/>
                </a:rPr>
                <a:t>平方公里，辖</a:t>
              </a:r>
              <a:r>
                <a:rPr lang="en-US" altLang="zh-CN" sz="1300" dirty="0">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300" dirty="0">
                  <a:latin typeface="微软雅黑" panose="020B0503020204020204" pitchFamily="34" charset="-122"/>
                  <a:ea typeface="微软雅黑" panose="020B0503020204020204" pitchFamily="34" charset="-122"/>
                  <a:cs typeface="Times New Roman" panose="02020603050405020304" pitchFamily="18" charset="0"/>
                </a:rPr>
                <a:t>乡</a:t>
              </a:r>
              <a:r>
                <a:rPr lang="en-US" altLang="zh-CN" sz="1300" dirty="0">
                  <a:latin typeface="微软雅黑" panose="020B0503020204020204" pitchFamily="34" charset="-122"/>
                  <a:ea typeface="微软雅黑" panose="020B0503020204020204" pitchFamily="34" charset="-122"/>
                  <a:cs typeface="Times New Roman" panose="02020603050405020304" pitchFamily="18" charset="0"/>
                </a:rPr>
                <a:t>10</a:t>
              </a:r>
              <a:r>
                <a:rPr lang="zh-CN" altLang="en-US" sz="1300" dirty="0">
                  <a:latin typeface="微软雅黑" panose="020B0503020204020204" pitchFamily="34" charset="-122"/>
                  <a:ea typeface="微软雅黑" panose="020B0503020204020204" pitchFamily="34" charset="-122"/>
                  <a:cs typeface="Times New Roman" panose="02020603050405020304" pitchFamily="18" charset="0"/>
                </a:rPr>
                <a:t>镇、</a:t>
              </a:r>
              <a:r>
                <a:rPr lang="en-US" altLang="zh-CN" sz="1300" dirty="0">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300" dirty="0">
                  <a:latin typeface="微软雅黑" panose="020B0503020204020204" pitchFamily="34" charset="-122"/>
                  <a:ea typeface="微软雅黑" panose="020B0503020204020204" pitchFamily="34" charset="-122"/>
                  <a:cs typeface="Times New Roman" panose="02020603050405020304" pitchFamily="18" charset="0"/>
                </a:rPr>
                <a:t>个城市办事处及</a:t>
              </a:r>
              <a:r>
                <a:rPr lang="en-US" altLang="zh-CN" sz="1300" dirty="0">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300" dirty="0">
                  <a:latin typeface="微软雅黑" panose="020B0503020204020204" pitchFamily="34" charset="-122"/>
                  <a:ea typeface="微软雅黑" panose="020B0503020204020204" pitchFamily="34" charset="-122"/>
                  <a:cs typeface="Times New Roman" panose="02020603050405020304" pitchFamily="18" charset="0"/>
                </a:rPr>
                <a:t>个省重点产业</a:t>
              </a:r>
              <a:r>
                <a:rPr lang="zh-CN" altLang="en-US" sz="1300" dirty="0" smtClean="0">
                  <a:latin typeface="微软雅黑" panose="020B0503020204020204" pitchFamily="34" charset="-122"/>
                  <a:ea typeface="微软雅黑" panose="020B0503020204020204" pitchFamily="34" charset="-122"/>
                  <a:cs typeface="Times New Roman" panose="02020603050405020304" pitchFamily="18" charset="0"/>
                </a:rPr>
                <a:t>园区。</a:t>
              </a:r>
              <a:endParaRPr lang="zh-CN" altLang="en-US" sz="1300" dirty="0">
                <a:latin typeface="微软雅黑" panose="020B0503020204020204" pitchFamily="34" charset="-122"/>
                <a:ea typeface="微软雅黑" panose="020B0503020204020204" pitchFamily="34" charset="-122"/>
                <a:cs typeface="Times New Roman" panose="02020603050405020304" pitchFamily="18" charset="0"/>
                <a:sym typeface="华文楷体" panose="02010600040101010101" pitchFamily="2" charset="-122"/>
              </a:endParaRPr>
            </a:p>
          </p:txBody>
        </p:sp>
        <p:sp>
          <p:nvSpPr>
            <p:cNvPr id="606219" name="Shape 138"/>
            <p:cNvSpPr>
              <a:spLocks noChangeArrowheads="1"/>
            </p:cNvSpPr>
            <p:nvPr/>
          </p:nvSpPr>
          <p:spPr bwMode="auto">
            <a:xfrm>
              <a:off x="8463" y="6995"/>
              <a:ext cx="1343" cy="628"/>
            </a:xfrm>
            <a:prstGeom prst="rect">
              <a:avLst/>
            </a:prstGeom>
            <a:noFill/>
            <a:ln w="12700">
              <a:noFill/>
              <a:miter lim="400000"/>
            </a:ln>
          </p:spPr>
          <p:txBody>
            <a:bodyPr lIns="42328" tIns="42328" rIns="42328" bIns="42328" anchor="ctr"/>
            <a:lstStyle/>
            <a:p>
              <a:pPr algn="ctr">
                <a:lnSpc>
                  <a:spcPct val="120000"/>
                </a:lnSpc>
              </a:pPr>
              <a:r>
                <a:rPr lang="zh-CN" altLang="en-US" sz="1400" b="1" dirty="0" smtClean="0">
                  <a:solidFill>
                    <a:srgbClr val="FF0000"/>
                  </a:solidFill>
                  <a:latin typeface="微软雅黑" panose="020B0503020204020204" pitchFamily="34" charset="-122"/>
                  <a:ea typeface="微软雅黑" panose="020B0503020204020204" pitchFamily="34" charset="-122"/>
                </a:rPr>
                <a:t>涿州市</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grpSp>
      <p:sp>
        <p:nvSpPr>
          <p:cNvPr id="24" name="TextBox 23"/>
          <p:cNvSpPr txBox="1"/>
          <p:nvPr/>
        </p:nvSpPr>
        <p:spPr>
          <a:xfrm>
            <a:off x="3392963" y="2343326"/>
            <a:ext cx="855996" cy="307777"/>
          </a:xfrm>
          <a:prstGeom prst="rect">
            <a:avLst/>
          </a:prstGeom>
          <a:solidFill>
            <a:schemeClr val="bg1">
              <a:lumMod val="85000"/>
            </a:schemeClr>
          </a:solidFill>
        </p:spPr>
        <p:txBody>
          <a:bodyPr wrap="square">
            <a:spAutoFit/>
          </a:bodyPr>
          <a:lstStyle/>
          <a:p>
            <a:pPr fontAlgn="auto">
              <a:spcBef>
                <a:spcPts val="0"/>
              </a:spcBef>
              <a:spcAft>
                <a:spcPts val="0"/>
              </a:spcAft>
              <a:defRPr/>
            </a:pPr>
            <a:r>
              <a:rPr lang="zh-CN" altLang="en-US" sz="1400" b="1" dirty="0" smtClean="0">
                <a:latin typeface="+mn-lt"/>
                <a:ea typeface="+mn-ea"/>
              </a:rPr>
              <a:t>房山区</a:t>
            </a:r>
            <a:endParaRPr lang="zh-CN" altLang="en-US" sz="1400" b="1" dirty="0">
              <a:latin typeface="+mn-lt"/>
              <a:ea typeface="+mn-ea"/>
            </a:endParaRPr>
          </a:p>
        </p:txBody>
      </p:sp>
      <p:sp>
        <p:nvSpPr>
          <p:cNvPr id="606230" name="任意多边形 26"/>
          <p:cNvSpPr/>
          <p:nvPr/>
        </p:nvSpPr>
        <p:spPr bwMode="auto">
          <a:xfrm flipV="1">
            <a:off x="1918959" y="2453986"/>
            <a:ext cx="2148986" cy="975014"/>
          </a:xfrm>
          <a:custGeom>
            <a:avLst/>
            <a:gdLst>
              <a:gd name="T0" fmla="*/ 0 w 2039815"/>
              <a:gd name="T1" fmla="*/ 461275 h 1527349"/>
              <a:gd name="T2" fmla="*/ 3920054 w 2039815"/>
              <a:gd name="T3" fmla="*/ 461275 h 1527349"/>
              <a:gd name="T4" fmla="*/ 3920054 w 2039815"/>
              <a:gd name="T5" fmla="*/ 0 h 1527349"/>
              <a:gd name="T6" fmla="*/ 18506273 w 2039815"/>
              <a:gd name="T7" fmla="*/ 0 h 1527349"/>
              <a:gd name="T8" fmla="*/ 18506273 w 2039815"/>
              <a:gd name="T9" fmla="*/ 3035 h 1527349"/>
              <a:gd name="T10" fmla="*/ 0 60000 65536"/>
              <a:gd name="T11" fmla="*/ 0 60000 65536"/>
              <a:gd name="T12" fmla="*/ 0 60000 65536"/>
              <a:gd name="T13" fmla="*/ 0 60000 65536"/>
              <a:gd name="T14" fmla="*/ 0 60000 65536"/>
              <a:gd name="T15" fmla="*/ 0 w 2039815"/>
              <a:gd name="T16" fmla="*/ 0 h 1527349"/>
              <a:gd name="T17" fmla="*/ 2039815 w 2039815"/>
              <a:gd name="T18" fmla="*/ 1527349 h 1527349"/>
            </a:gdLst>
            <a:ahLst/>
            <a:cxnLst>
              <a:cxn ang="T10">
                <a:pos x="T0" y="T1"/>
              </a:cxn>
              <a:cxn ang="T11">
                <a:pos x="T2" y="T3"/>
              </a:cxn>
              <a:cxn ang="T12">
                <a:pos x="T4" y="T5"/>
              </a:cxn>
              <a:cxn ang="T13">
                <a:pos x="T6" y="T7"/>
              </a:cxn>
              <a:cxn ang="T14">
                <a:pos x="T8" y="T9"/>
              </a:cxn>
            </a:cxnLst>
            <a:rect l="T15" t="T16" r="T17" b="T18"/>
            <a:pathLst>
              <a:path w="2039815" h="1527349">
                <a:moveTo>
                  <a:pt x="0" y="1527349"/>
                </a:moveTo>
                <a:lnTo>
                  <a:pt x="432079" y="1527349"/>
                </a:lnTo>
                <a:lnTo>
                  <a:pt x="432079" y="0"/>
                </a:lnTo>
                <a:lnTo>
                  <a:pt x="2039815" y="0"/>
                </a:lnTo>
                <a:lnTo>
                  <a:pt x="2039815" y="10048"/>
                </a:lnTo>
              </a:path>
            </a:pathLst>
          </a:custGeom>
          <a:noFill/>
          <a:ln w="38100" cap="flat" cmpd="sng" algn="ctr">
            <a:solidFill>
              <a:srgbClr val="FF3300"/>
            </a:solidFill>
            <a:prstDash val="dash"/>
            <a:round/>
            <a:headEnd type="oval" w="med" len="med"/>
            <a:tailEnd type="triangle" w="med" len="med"/>
          </a:ln>
        </p:spPr>
        <p:txBody>
          <a:bodyPr anchor="ctr"/>
          <a:lstStyle/>
          <a:p>
            <a:endParaRPr lang="zh-CN" altLang="en-US"/>
          </a:p>
        </p:txBody>
      </p:sp>
      <p:sp>
        <p:nvSpPr>
          <p:cNvPr id="606232" name="Text Box 36"/>
          <p:cNvSpPr txBox="1">
            <a:spLocks noChangeArrowheads="1"/>
          </p:cNvSpPr>
          <p:nvPr/>
        </p:nvSpPr>
        <p:spPr bwMode="auto">
          <a:xfrm>
            <a:off x="6516688" y="1052513"/>
            <a:ext cx="936625" cy="581025"/>
          </a:xfrm>
          <a:prstGeom prst="rect">
            <a:avLst/>
          </a:prstGeom>
          <a:solidFill>
            <a:schemeClr val="bg2"/>
          </a:solidFill>
          <a:ln w="9525">
            <a:noFill/>
            <a:miter lim="800000"/>
          </a:ln>
        </p:spPr>
        <p:txBody>
          <a:bodyPr>
            <a:spAutoFit/>
          </a:bodyPr>
          <a:lstStyle/>
          <a:p>
            <a:pPr>
              <a:spcBef>
                <a:spcPct val="50000"/>
              </a:spcBef>
            </a:pPr>
            <a:r>
              <a:rPr lang="zh-CN" altLang="en-US" sz="1600" b="1">
                <a:solidFill>
                  <a:srgbClr val="FF3300"/>
                </a:solidFill>
              </a:rPr>
              <a:t>汉沽东扩区</a:t>
            </a:r>
          </a:p>
        </p:txBody>
      </p:sp>
      <p:sp>
        <p:nvSpPr>
          <p:cNvPr id="606233" name="Line 37"/>
          <p:cNvSpPr>
            <a:spLocks noChangeShapeType="1"/>
          </p:cNvSpPr>
          <p:nvPr/>
        </p:nvSpPr>
        <p:spPr bwMode="auto">
          <a:xfrm>
            <a:off x="7451725" y="1341438"/>
            <a:ext cx="936625" cy="142875"/>
          </a:xfrm>
          <a:prstGeom prst="line">
            <a:avLst/>
          </a:prstGeom>
          <a:noFill/>
          <a:ln w="38100">
            <a:solidFill>
              <a:srgbClr val="FF0000"/>
            </a:solidFill>
            <a:prstDash val="dash"/>
            <a:round/>
            <a:tailEnd type="triangle" w="med" len="med"/>
          </a:ln>
        </p:spPr>
        <p:txBody>
          <a:bodyPr/>
          <a:lstStyle/>
          <a:p>
            <a:endParaRPr lang="zh-CN" altLang="en-US"/>
          </a:p>
        </p:txBody>
      </p:sp>
      <p:pic>
        <p:nvPicPr>
          <p:cNvPr id="657414" name="Picture 6" descr="http://p2.so.qhmsg.com/bdr/_240_/t01660511aa1874e2b7.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153945" y="820837"/>
            <a:ext cx="2810668" cy="3334024"/>
          </a:xfrm>
          <a:prstGeom prst="rect">
            <a:avLst/>
          </a:prstGeom>
          <a:noFill/>
          <a:extLst>
            <a:ext uri="{909E8E84-426E-40DD-AFC4-6F175D3DCCD1}">
              <a14:hiddenFill xmlns="" xmlns:a14="http://schemas.microsoft.com/office/drawing/2010/main">
                <a:solidFill>
                  <a:srgbClr val="FFFFFF"/>
                </a:solidFill>
              </a14:hiddenFill>
            </a:ext>
          </a:extLst>
        </p:spPr>
      </p:pic>
      <p:sp>
        <p:nvSpPr>
          <p:cNvPr id="35" name="TextBox 34"/>
          <p:cNvSpPr txBox="1"/>
          <p:nvPr/>
        </p:nvSpPr>
        <p:spPr>
          <a:xfrm>
            <a:off x="4788194" y="3673095"/>
            <a:ext cx="855996" cy="307777"/>
          </a:xfrm>
          <a:prstGeom prst="rect">
            <a:avLst/>
          </a:prstGeom>
          <a:solidFill>
            <a:schemeClr val="bg1">
              <a:lumMod val="85000"/>
            </a:schemeClr>
          </a:solidFill>
        </p:spPr>
        <p:txBody>
          <a:bodyPr wrap="square">
            <a:spAutoFit/>
          </a:bodyPr>
          <a:lstStyle/>
          <a:p>
            <a:pPr fontAlgn="auto">
              <a:spcBef>
                <a:spcPts val="0"/>
              </a:spcBef>
              <a:spcAft>
                <a:spcPts val="0"/>
              </a:spcAft>
              <a:defRPr/>
            </a:pPr>
            <a:r>
              <a:rPr lang="zh-CN" altLang="en-US" sz="1400" b="1" dirty="0" smtClean="0">
                <a:latin typeface="+mn-lt"/>
                <a:ea typeface="+mn-ea"/>
              </a:rPr>
              <a:t>固安县</a:t>
            </a:r>
            <a:endParaRPr lang="zh-CN" altLang="en-US" sz="1400" b="1" dirty="0">
              <a:latin typeface="+mn-lt"/>
              <a:ea typeface="+mn-ea"/>
            </a:endParaRPr>
          </a:p>
        </p:txBody>
      </p:sp>
      <p:sp>
        <p:nvSpPr>
          <p:cNvPr id="36" name="TextBox 35"/>
          <p:cNvSpPr txBox="1"/>
          <p:nvPr/>
        </p:nvSpPr>
        <p:spPr>
          <a:xfrm>
            <a:off x="5216192" y="2803503"/>
            <a:ext cx="855996" cy="307777"/>
          </a:xfrm>
          <a:prstGeom prst="rect">
            <a:avLst/>
          </a:prstGeom>
          <a:solidFill>
            <a:schemeClr val="bg1">
              <a:lumMod val="85000"/>
            </a:schemeClr>
          </a:solidFill>
        </p:spPr>
        <p:txBody>
          <a:bodyPr wrap="square">
            <a:spAutoFit/>
          </a:bodyPr>
          <a:lstStyle/>
          <a:p>
            <a:pPr fontAlgn="auto">
              <a:spcBef>
                <a:spcPts val="0"/>
              </a:spcBef>
              <a:spcAft>
                <a:spcPts val="0"/>
              </a:spcAft>
              <a:defRPr/>
            </a:pPr>
            <a:r>
              <a:rPr lang="zh-CN" altLang="en-US" sz="1400" b="1" dirty="0" smtClean="0">
                <a:latin typeface="+mn-lt"/>
                <a:ea typeface="+mn-ea"/>
              </a:rPr>
              <a:t>大兴区</a:t>
            </a:r>
            <a:endParaRPr lang="zh-CN" altLang="en-US" sz="1400" b="1" dirty="0">
              <a:latin typeface="+mn-lt"/>
              <a:ea typeface="+mn-ea"/>
            </a:endParaRPr>
          </a:p>
        </p:txBody>
      </p:sp>
      <p:sp>
        <p:nvSpPr>
          <p:cNvPr id="37" name="TextBox 36"/>
          <p:cNvSpPr txBox="1"/>
          <p:nvPr/>
        </p:nvSpPr>
        <p:spPr>
          <a:xfrm>
            <a:off x="4067944" y="2957391"/>
            <a:ext cx="855996" cy="307777"/>
          </a:xfrm>
          <a:prstGeom prst="rect">
            <a:avLst/>
          </a:prstGeom>
          <a:solidFill>
            <a:schemeClr val="bg1">
              <a:lumMod val="85000"/>
            </a:schemeClr>
          </a:solidFill>
        </p:spPr>
        <p:txBody>
          <a:bodyPr wrap="square">
            <a:spAutoFit/>
          </a:bodyPr>
          <a:lstStyle/>
          <a:p>
            <a:pPr fontAlgn="auto">
              <a:spcBef>
                <a:spcPts val="0"/>
              </a:spcBef>
              <a:spcAft>
                <a:spcPts val="0"/>
              </a:spcAft>
              <a:defRPr/>
            </a:pPr>
            <a:r>
              <a:rPr lang="zh-CN" altLang="en-US" sz="1400" b="1" dirty="0" smtClean="0">
                <a:solidFill>
                  <a:srgbClr val="FF0000"/>
                </a:solidFill>
                <a:latin typeface="+mn-lt"/>
                <a:ea typeface="+mn-ea"/>
              </a:rPr>
              <a:t>涿州市</a:t>
            </a:r>
            <a:endParaRPr lang="zh-CN" altLang="en-US" sz="1400" b="1" dirty="0">
              <a:solidFill>
                <a:srgbClr val="FF0000"/>
              </a:solidFill>
              <a:latin typeface="+mn-lt"/>
              <a:ea typeface="+mn-ea"/>
            </a:endParaRPr>
          </a:p>
        </p:txBody>
      </p:sp>
      <p:pic>
        <p:nvPicPr>
          <p:cNvPr id="38" name="Picture 3" descr="D:\图片\工具类\红色定位点.png"/>
          <p:cNvPicPr>
            <a:picLocks noChangeAspect="1" noChangeArrowheads="1"/>
          </p:cNvPicPr>
          <p:nvPr/>
        </p:nvPicPr>
        <p:blipFill>
          <a:blip r:embed="rId6" cstate="print">
            <a:biLevel thresh="25000"/>
            <a:extLst>
              <a:ext uri="{BEBA8EAE-BF5A-486C-A8C5-ECC9F3942E4B}">
                <a14:imgProps xmlns="" xmlns:a14="http://schemas.microsoft.com/office/drawing/2010/main">
                  <a14:imgLayer r:embed="rId7">
                    <a14:imgEffect>
                      <a14:colorTemperature colorTemp="5300"/>
                    </a14:imgEffect>
                  </a14:imgLayer>
                </a14:imgProps>
              </a:ext>
            </a:extLst>
          </a:blip>
          <a:srcRect l="19881" t="21561" r="52069" b="18332"/>
          <a:stretch>
            <a:fillRect/>
          </a:stretch>
        </p:blipFill>
        <p:spPr bwMode="auto">
          <a:xfrm>
            <a:off x="7653803" y="2247203"/>
            <a:ext cx="268288" cy="317500"/>
          </a:xfrm>
          <a:prstGeom prst="rect">
            <a:avLst/>
          </a:prstGeom>
          <a:noFill/>
          <a:ln w="9525">
            <a:noFill/>
            <a:miter lim="800000"/>
            <a:headEnd/>
            <a:tailEnd/>
          </a:ln>
        </p:spPr>
      </p:pic>
      <p:sp>
        <p:nvSpPr>
          <p:cNvPr id="39" name="椭圆 17"/>
          <p:cNvSpPr>
            <a:spLocks noChangeArrowheads="1"/>
          </p:cNvSpPr>
          <p:nvPr/>
        </p:nvSpPr>
        <p:spPr bwMode="auto">
          <a:xfrm>
            <a:off x="7342010" y="1735374"/>
            <a:ext cx="307414" cy="761840"/>
          </a:xfrm>
          <a:prstGeom prst="ellipse">
            <a:avLst/>
          </a:prstGeom>
          <a:noFill/>
          <a:ln w="38100" algn="ctr">
            <a:solidFill>
              <a:schemeClr val="bg1"/>
            </a:solidFill>
            <a:prstDash val="dash"/>
            <a:round/>
          </a:ln>
        </p:spPr>
        <p:txBody>
          <a:bodyPr lIns="72164" tIns="36082" rIns="72164" bIns="36082" anchor="ctr"/>
          <a:lstStyle/>
          <a:p>
            <a:pPr algn="ctr"/>
            <a:endParaRPr lang="zh-CN" altLang="en-US" sz="1400" dirty="0">
              <a:solidFill>
                <a:srgbClr val="FFFFFF"/>
              </a:solidFill>
              <a:latin typeface="微软雅黑" panose="020B0503020204020204" pitchFamily="34" charset="-122"/>
              <a:ea typeface="微软雅黑" panose="020B0503020204020204" pitchFamily="34" charset="-122"/>
            </a:endParaRPr>
          </a:p>
        </p:txBody>
      </p:sp>
      <p:pic>
        <p:nvPicPr>
          <p:cNvPr id="40" name="Picture 3" descr="D:\图片\工具类\红色定位点.png"/>
          <p:cNvPicPr>
            <a:picLocks noChangeAspect="1" noChangeArrowheads="1"/>
          </p:cNvPicPr>
          <p:nvPr/>
        </p:nvPicPr>
        <p:blipFill>
          <a:blip r:embed="rId4" cstate="print"/>
          <a:srcRect l="19881" t="21561" r="52069" b="18332"/>
          <a:stretch>
            <a:fillRect/>
          </a:stretch>
        </p:blipFill>
        <p:spPr bwMode="auto">
          <a:xfrm>
            <a:off x="4002995" y="3146759"/>
            <a:ext cx="268288" cy="317500"/>
          </a:xfrm>
          <a:prstGeom prst="rect">
            <a:avLst/>
          </a:prstGeom>
          <a:noFill/>
          <a:ln w="9525">
            <a:noFill/>
            <a:miter lim="800000"/>
            <a:headEnd/>
            <a:tailEnd/>
          </a:ln>
        </p:spPr>
      </p:pic>
      <p:sp>
        <p:nvSpPr>
          <p:cNvPr id="41" name="任意多边形 26"/>
          <p:cNvSpPr/>
          <p:nvPr/>
        </p:nvSpPr>
        <p:spPr bwMode="auto">
          <a:xfrm>
            <a:off x="4215497" y="2636912"/>
            <a:ext cx="3092807" cy="792088"/>
          </a:xfrm>
          <a:custGeom>
            <a:avLst/>
            <a:gdLst>
              <a:gd name="T0" fmla="*/ 0 w 2039815"/>
              <a:gd name="T1" fmla="*/ 461275 h 1527349"/>
              <a:gd name="T2" fmla="*/ 3920054 w 2039815"/>
              <a:gd name="T3" fmla="*/ 461275 h 1527349"/>
              <a:gd name="T4" fmla="*/ 3920054 w 2039815"/>
              <a:gd name="T5" fmla="*/ 0 h 1527349"/>
              <a:gd name="T6" fmla="*/ 18506273 w 2039815"/>
              <a:gd name="T7" fmla="*/ 0 h 1527349"/>
              <a:gd name="T8" fmla="*/ 18506273 w 2039815"/>
              <a:gd name="T9" fmla="*/ 3035 h 1527349"/>
              <a:gd name="T10" fmla="*/ 0 60000 65536"/>
              <a:gd name="T11" fmla="*/ 0 60000 65536"/>
              <a:gd name="T12" fmla="*/ 0 60000 65536"/>
              <a:gd name="T13" fmla="*/ 0 60000 65536"/>
              <a:gd name="T14" fmla="*/ 0 60000 65536"/>
              <a:gd name="T15" fmla="*/ 0 w 2039815"/>
              <a:gd name="T16" fmla="*/ 0 h 1527349"/>
              <a:gd name="T17" fmla="*/ 2039815 w 2039815"/>
              <a:gd name="T18" fmla="*/ 1527349 h 1527349"/>
            </a:gdLst>
            <a:ahLst/>
            <a:cxnLst>
              <a:cxn ang="T10">
                <a:pos x="T0" y="T1"/>
              </a:cxn>
              <a:cxn ang="T11">
                <a:pos x="T2" y="T3"/>
              </a:cxn>
              <a:cxn ang="T12">
                <a:pos x="T4" y="T5"/>
              </a:cxn>
              <a:cxn ang="T13">
                <a:pos x="T6" y="T7"/>
              </a:cxn>
              <a:cxn ang="T14">
                <a:pos x="T8" y="T9"/>
              </a:cxn>
            </a:cxnLst>
            <a:rect l="T15" t="T16" r="T17" b="T18"/>
            <a:pathLst>
              <a:path w="2039815" h="1527349">
                <a:moveTo>
                  <a:pt x="0" y="1527349"/>
                </a:moveTo>
                <a:lnTo>
                  <a:pt x="432079" y="1527349"/>
                </a:lnTo>
                <a:lnTo>
                  <a:pt x="432079" y="0"/>
                </a:lnTo>
                <a:lnTo>
                  <a:pt x="2039815" y="0"/>
                </a:lnTo>
                <a:lnTo>
                  <a:pt x="2039815" y="10048"/>
                </a:lnTo>
              </a:path>
            </a:pathLst>
          </a:custGeom>
          <a:noFill/>
          <a:ln w="38100" cap="flat" cmpd="sng" algn="ctr">
            <a:solidFill>
              <a:srgbClr val="FF3300"/>
            </a:solidFill>
            <a:prstDash val="dash"/>
            <a:round/>
            <a:headEnd type="oval" w="med" len="med"/>
            <a:tailEnd type="triangle" w="med" len="med"/>
          </a:ln>
        </p:spPr>
        <p:txBody>
          <a:bodyPr anchor="ctr"/>
          <a:lstStyle/>
          <a:p>
            <a:endParaRPr lang="zh-CN"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83" name="TextBox 1"/>
          <p:cNvSpPr txBox="1">
            <a:spLocks noChangeArrowheads="1"/>
          </p:cNvSpPr>
          <p:nvPr/>
        </p:nvSpPr>
        <p:spPr bwMode="auto">
          <a:xfrm>
            <a:off x="-85725" y="-140970"/>
            <a:ext cx="8997315" cy="645160"/>
          </a:xfrm>
          <a:prstGeom prst="rect">
            <a:avLst/>
          </a:prstGeom>
          <a:noFill/>
          <a:ln w="9525">
            <a:noFill/>
            <a:miter lim="800000"/>
          </a:ln>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PART</a:t>
            </a:r>
            <a:r>
              <a:rPr lang="zh-CN" altLang="en-US" sz="2400" b="1" dirty="0">
                <a:solidFill>
                  <a:schemeClr val="bg1"/>
                </a:solidFill>
                <a:latin typeface="微软雅黑" panose="020B0503020204020204" pitchFamily="34" charset="-122"/>
                <a:ea typeface="微软雅黑" panose="020B0503020204020204" pitchFamily="34" charset="-122"/>
              </a:rPr>
              <a:t>  </a:t>
            </a:r>
            <a:r>
              <a:rPr lang="en-US" altLang="zh-CN" sz="3600" b="1" dirty="0">
                <a:solidFill>
                  <a:schemeClr val="bg1"/>
                </a:solidFill>
                <a:latin typeface="微软雅黑" panose="020B0503020204020204" pitchFamily="34" charset="-122"/>
                <a:ea typeface="微软雅黑" panose="020B0503020204020204" pitchFamily="34" charset="-122"/>
              </a:rPr>
              <a:t>1</a:t>
            </a:r>
            <a:r>
              <a:rPr lang="zh-CN" altLang="en-US" sz="2400" b="1" dirty="0">
                <a:solidFill>
                  <a:schemeClr val="bg1"/>
                </a:solidFill>
                <a:latin typeface="微软雅黑" panose="020B0503020204020204" pitchFamily="34" charset="-122"/>
                <a:ea typeface="微软雅黑" panose="020B0503020204020204" pitchFamily="34" charset="-122"/>
              </a:rPr>
              <a:t>城市概况</a:t>
            </a:r>
            <a:r>
              <a:rPr lang="en-US" altLang="zh-CN" sz="2400" b="1" dirty="0" smtClean="0">
                <a:solidFill>
                  <a:schemeClr val="bg1"/>
                </a:solidFill>
                <a:latin typeface="微软雅黑" panose="020B0503020204020204" pitchFamily="34" charset="-122"/>
                <a:ea typeface="微软雅黑" panose="020B0503020204020204" pitchFamily="34" charset="-122"/>
              </a:rPr>
              <a:t>-</a:t>
            </a:r>
            <a:r>
              <a:rPr lang="zh-CN" altLang="en-US" sz="2000" b="1" dirty="0" smtClean="0">
                <a:solidFill>
                  <a:schemeClr val="bg1"/>
                </a:solidFill>
                <a:latin typeface="微软雅黑" panose="020B0503020204020204" pitchFamily="34" charset="-122"/>
                <a:ea typeface="微软雅黑" panose="020B0503020204020204" pitchFamily="34" charset="-122"/>
              </a:rPr>
              <a:t>城市发展方向</a:t>
            </a:r>
          </a:p>
        </p:txBody>
      </p:sp>
      <p:pic>
        <p:nvPicPr>
          <p:cNvPr id="68" name="Picture 2"/>
          <p:cNvPicPr>
            <a:picLocks noChangeAspect="1" noChangeArrowheads="1"/>
          </p:cNvPicPr>
          <p:nvPr/>
        </p:nvPicPr>
        <p:blipFill>
          <a:blip r:embed="rId2" cstate="print"/>
          <a:srcRect t="10062"/>
          <a:stretch>
            <a:fillRect/>
          </a:stretch>
        </p:blipFill>
        <p:spPr bwMode="auto">
          <a:xfrm>
            <a:off x="100965" y="1400810"/>
            <a:ext cx="6010910" cy="5128895"/>
          </a:xfrm>
          <a:prstGeom prst="rect">
            <a:avLst/>
          </a:prstGeom>
          <a:noFill/>
          <a:ln w="9525">
            <a:noFill/>
            <a:miter lim="800000"/>
            <a:headEnd/>
            <a:tailEnd/>
          </a:ln>
        </p:spPr>
      </p:pic>
      <p:sp>
        <p:nvSpPr>
          <p:cNvPr id="85" name="Rectangle 5"/>
          <p:cNvSpPr>
            <a:spLocks noChangeArrowheads="1"/>
          </p:cNvSpPr>
          <p:nvPr/>
        </p:nvSpPr>
        <p:spPr bwMode="auto">
          <a:xfrm>
            <a:off x="-85725" y="666115"/>
            <a:ext cx="9097010" cy="427355"/>
          </a:xfrm>
          <a:prstGeom prst="rect">
            <a:avLst/>
          </a:prstGeom>
          <a:noFill/>
          <a:ln w="9525">
            <a:noFill/>
            <a:miter lim="800000"/>
          </a:ln>
        </p:spPr>
        <p:txBody>
          <a:bodyPr lIns="91428" tIns="45713" rIns="91428" bIns="45713"/>
          <a:lstStyle/>
          <a:p>
            <a:pPr marL="342900" indent="-342900">
              <a:lnSpc>
                <a:spcPts val="1800"/>
              </a:lnSpc>
              <a:spcBef>
                <a:spcPct val="20000"/>
              </a:spcBef>
              <a:buFont typeface="Arial" panose="020B0604020202020204" pitchFamily="34" charset="0"/>
              <a:buChar char="•"/>
            </a:pPr>
            <a:r>
              <a:rPr lang="zh-CN" altLang="en-US" sz="16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发展方向：</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规划形成</a:t>
            </a:r>
            <a:r>
              <a:rPr lang="zh-CN" altLang="zh-CN" sz="16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“两轴、六心、七片、多点”的功能布局结构</a:t>
            </a:r>
            <a:r>
              <a:rPr lang="zh-CN" altLang="en-US" sz="1600" b="1" dirty="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东扩北延，</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sym typeface="+mn-ea"/>
              </a:rPr>
              <a:t>重点向北、向东发展。</a:t>
            </a:r>
            <a:endPar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grpSp>
        <p:nvGrpSpPr>
          <p:cNvPr id="2" name="组合 104"/>
          <p:cNvGrpSpPr/>
          <p:nvPr/>
        </p:nvGrpSpPr>
        <p:grpSpPr>
          <a:xfrm>
            <a:off x="6252845" y="1651000"/>
            <a:ext cx="2775585" cy="3364568"/>
            <a:chOff x="898324" y="3501813"/>
            <a:chExt cx="4080997" cy="3092810"/>
          </a:xfrm>
        </p:grpSpPr>
        <p:sp>
          <p:nvSpPr>
            <p:cNvPr id="95" name="圆角矩形 94"/>
            <p:cNvSpPr/>
            <p:nvPr/>
          </p:nvSpPr>
          <p:spPr>
            <a:xfrm>
              <a:off x="898324" y="3501813"/>
              <a:ext cx="4030430" cy="3092810"/>
            </a:xfrm>
            <a:prstGeom prst="roundRect">
              <a:avLst>
                <a:gd name="adj" fmla="val 6744"/>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lIns="99702" tIns="49851" rIns="99702" bIns="49851" anchor="ctr"/>
            <a:lstStyle/>
            <a:p>
              <a:pPr algn="ctr" eaLnBrk="1" hangingPunct="1">
                <a:buFont typeface="Arial" panose="020B0604020202020204" pitchFamily="34" charset="0"/>
                <a:buNone/>
                <a:defRPr/>
              </a:pPr>
              <a:endParaRPr lang="zh-CN" altLang="en-US" sz="1400" noProof="1">
                <a:latin typeface="微软雅黑" panose="020B0503020204020204" pitchFamily="34" charset="-122"/>
                <a:ea typeface="微软雅黑" panose="020B0503020204020204" pitchFamily="34" charset="-122"/>
              </a:endParaRPr>
            </a:p>
          </p:txBody>
        </p:sp>
        <p:sp>
          <p:nvSpPr>
            <p:cNvPr id="96" name="TextBox 95"/>
            <p:cNvSpPr txBox="1">
              <a:spLocks noChangeArrowheads="1"/>
            </p:cNvSpPr>
            <p:nvPr/>
          </p:nvSpPr>
          <p:spPr bwMode="auto">
            <a:xfrm>
              <a:off x="1020329" y="3580773"/>
              <a:ext cx="3958992" cy="2988599"/>
            </a:xfrm>
            <a:prstGeom prst="rect">
              <a:avLst/>
            </a:prstGeom>
            <a:noFill/>
            <a:ln w="9525">
              <a:noFill/>
              <a:miter lim="800000"/>
            </a:ln>
          </p:spPr>
          <p:txBody>
            <a:bodyPr wrap="square" lIns="99702" tIns="49851" rIns="99702" bIns="49851">
              <a:spAutoFit/>
            </a:bodyPr>
            <a:lstStyle/>
            <a:p>
              <a:pPr eaLnBrk="1" latinLnBrk="0" hangingPunct="1">
                <a:lnSpc>
                  <a:spcPct val="130000"/>
                </a:lnSpc>
                <a:spcAft>
                  <a:spcPts val="600"/>
                </a:spcAft>
                <a:buFont typeface="Arial" panose="020B0604020202020204" pitchFamily="34" charset="0"/>
                <a:buChar char="•"/>
                <a:defRPr/>
              </a:pPr>
              <a:r>
                <a:rPr lang="zh-CN" altLang="en-US" sz="1200" b="1" noProof="1">
                  <a:latin typeface="微软雅黑" panose="020B0503020204020204" pitchFamily="34" charset="-122"/>
                  <a:ea typeface="微软雅黑" panose="020B0503020204020204" pitchFamily="34" charset="-122"/>
                  <a:cs typeface="+mn-ea"/>
                </a:rPr>
                <a:t> </a:t>
              </a:r>
              <a:r>
                <a:rPr lang="zh-CN" altLang="en-US" sz="1400" b="1" noProof="1">
                  <a:latin typeface="微软雅黑" panose="020B0503020204020204" pitchFamily="34" charset="-122"/>
                  <a:ea typeface="微软雅黑" panose="020B0503020204020204" pitchFamily="34" charset="-122"/>
                  <a:cs typeface="+mn-ea"/>
                </a:rPr>
                <a:t>新兴产业示范区实施一区三园一带</a:t>
              </a:r>
              <a:endParaRPr lang="en-US" altLang="zh-CN" sz="1400" b="1" noProof="1">
                <a:latin typeface="微软雅黑" panose="020B0503020204020204" pitchFamily="34" charset="-122"/>
                <a:ea typeface="微软雅黑" panose="020B0503020204020204" pitchFamily="34" charset="-122"/>
              </a:endParaRPr>
            </a:p>
            <a:p>
              <a:pPr eaLnBrk="1" latinLnBrk="0" hangingPunct="1">
                <a:lnSpc>
                  <a:spcPct val="130000"/>
                </a:lnSpc>
                <a:buFont typeface="Arial" panose="020B0604020202020204" pitchFamily="34" charset="0"/>
                <a:buNone/>
                <a:defRPr/>
              </a:pPr>
              <a:r>
                <a:rPr lang="zh-CN" altLang="en-US" sz="1400" b="1" noProof="1">
                  <a:latin typeface="微软雅黑" panose="020B0503020204020204" pitchFamily="34" charset="-122"/>
                  <a:ea typeface="微软雅黑" panose="020B0503020204020204" pitchFamily="34" charset="-122"/>
                  <a:cs typeface="+mn-ea"/>
                </a:rPr>
                <a:t>一区：</a:t>
              </a:r>
              <a:r>
                <a:rPr lang="zh-CN" altLang="en-US" sz="1400" noProof="1">
                  <a:latin typeface="微软雅黑" panose="020B0503020204020204" pitchFamily="34" charset="-122"/>
                  <a:ea typeface="微软雅黑" panose="020B0503020204020204" pitchFamily="34" charset="-122"/>
                  <a:cs typeface="+mn-ea"/>
                </a:rPr>
                <a:t>新兴产业</a:t>
              </a:r>
              <a:r>
                <a:rPr lang="zh-CN" altLang="en-US" sz="1400" noProof="1" smtClean="0">
                  <a:latin typeface="微软雅黑" panose="020B0503020204020204" pitchFamily="34" charset="-122"/>
                  <a:ea typeface="微软雅黑" panose="020B0503020204020204" pitchFamily="34" charset="-122"/>
                  <a:cs typeface="+mn-ea"/>
                </a:rPr>
                <a:t>示范区</a:t>
              </a:r>
              <a:endParaRPr lang="en-US" altLang="zh-CN" sz="1400" noProof="1">
                <a:latin typeface="微软雅黑" panose="020B0503020204020204" pitchFamily="34" charset="-122"/>
                <a:ea typeface="微软雅黑" panose="020B0503020204020204" pitchFamily="34" charset="-122"/>
              </a:endParaRPr>
            </a:p>
            <a:p>
              <a:pPr eaLnBrk="1" latinLnBrk="0" hangingPunct="1">
                <a:lnSpc>
                  <a:spcPct val="130000"/>
                </a:lnSpc>
                <a:buFont typeface="Arial" panose="020B0604020202020204" pitchFamily="34" charset="0"/>
                <a:buNone/>
                <a:defRPr/>
              </a:pPr>
              <a:r>
                <a:rPr lang="zh-CN" altLang="en-US" sz="1400" b="1" noProof="1">
                  <a:latin typeface="微软雅黑" panose="020B0503020204020204" pitchFamily="34" charset="-122"/>
                  <a:ea typeface="微软雅黑" panose="020B0503020204020204" pitchFamily="34" charset="-122"/>
                  <a:cs typeface="+mn-ea"/>
                </a:rPr>
                <a:t>三园：</a:t>
              </a:r>
              <a:r>
                <a:rPr lang="zh-CN" altLang="en-US" sz="1400" noProof="1">
                  <a:latin typeface="微软雅黑" panose="020B0503020204020204" pitchFamily="34" charset="-122"/>
                  <a:ea typeface="微软雅黑" panose="020B0503020204020204" pitchFamily="34" charset="-122"/>
                  <a:cs typeface="+mn-ea"/>
                </a:rPr>
                <a:t>松林店高端制造产业园、</a:t>
              </a:r>
              <a:endParaRPr lang="en-US" altLang="zh-CN" sz="1400" noProof="1">
                <a:latin typeface="微软雅黑" panose="020B0503020204020204" pitchFamily="34" charset="-122"/>
                <a:ea typeface="微软雅黑" panose="020B0503020204020204" pitchFamily="34" charset="-122"/>
              </a:endParaRPr>
            </a:p>
            <a:p>
              <a:pPr eaLnBrk="1" latinLnBrk="0" hangingPunct="1">
                <a:lnSpc>
                  <a:spcPct val="130000"/>
                </a:lnSpc>
                <a:buFont typeface="Arial" panose="020B0604020202020204" pitchFamily="34" charset="0"/>
                <a:buNone/>
                <a:defRPr/>
              </a:pPr>
              <a:r>
                <a:rPr lang="zh-CN" altLang="en-US" sz="1400" noProof="1">
                  <a:latin typeface="微软雅黑" panose="020B0503020204020204" pitchFamily="34" charset="-122"/>
                  <a:ea typeface="微软雅黑" panose="020B0503020204020204" pitchFamily="34" charset="-122"/>
                  <a:cs typeface="+mn-ea"/>
                </a:rPr>
                <a:t>         </a:t>
              </a:r>
              <a:r>
                <a:rPr lang="zh-CN" altLang="en-US" sz="1400" noProof="1" smtClean="0">
                  <a:latin typeface="微软雅黑" panose="020B0503020204020204" pitchFamily="34" charset="-122"/>
                  <a:ea typeface="微软雅黑" panose="020B0503020204020204" pitchFamily="34" charset="-122"/>
                  <a:cs typeface="+mn-ea"/>
                </a:rPr>
                <a:t> 码头</a:t>
              </a:r>
              <a:r>
                <a:rPr lang="zh-CN" altLang="en-US" sz="1400" noProof="1">
                  <a:latin typeface="微软雅黑" panose="020B0503020204020204" pitchFamily="34" charset="-122"/>
                  <a:ea typeface="微软雅黑" panose="020B0503020204020204" pitchFamily="34" charset="-122"/>
                  <a:cs typeface="+mn-ea"/>
                </a:rPr>
                <a:t>健康产业园、</a:t>
              </a:r>
              <a:endParaRPr lang="en-US" altLang="zh-CN" sz="1400" noProof="1">
                <a:latin typeface="微软雅黑" panose="020B0503020204020204" pitchFamily="34" charset="-122"/>
                <a:ea typeface="微软雅黑" panose="020B0503020204020204" pitchFamily="34" charset="-122"/>
              </a:endParaRPr>
            </a:p>
            <a:p>
              <a:pPr eaLnBrk="1" latinLnBrk="0" hangingPunct="1">
                <a:lnSpc>
                  <a:spcPct val="130000"/>
                </a:lnSpc>
                <a:buFont typeface="Arial" panose="020B0604020202020204" pitchFamily="34" charset="0"/>
                <a:buNone/>
                <a:defRPr/>
              </a:pPr>
              <a:r>
                <a:rPr lang="zh-CN" altLang="en-US" sz="1400" noProof="1">
                  <a:latin typeface="微软雅黑" panose="020B0503020204020204" pitchFamily="34" charset="-122"/>
                  <a:ea typeface="微软雅黑" panose="020B0503020204020204" pitchFamily="34" charset="-122"/>
                  <a:cs typeface="+mn-ea"/>
                </a:rPr>
                <a:t>         </a:t>
              </a:r>
              <a:r>
                <a:rPr lang="zh-CN" altLang="en-US" sz="1400" noProof="1" smtClean="0">
                  <a:latin typeface="微软雅黑" panose="020B0503020204020204" pitchFamily="34" charset="-122"/>
                  <a:ea typeface="微软雅黑" panose="020B0503020204020204" pitchFamily="34" charset="-122"/>
                  <a:cs typeface="+mn-ea"/>
                </a:rPr>
                <a:t> 高</a:t>
              </a:r>
              <a:r>
                <a:rPr lang="zh-CN" altLang="en-US" sz="1400" noProof="1">
                  <a:latin typeface="微软雅黑" panose="020B0503020204020204" pitchFamily="34" charset="-122"/>
                  <a:ea typeface="微软雅黑" panose="020B0503020204020204" pitchFamily="34" charset="-122"/>
                  <a:cs typeface="+mn-ea"/>
                </a:rPr>
                <a:t>官庄现代物流园</a:t>
              </a:r>
              <a:endParaRPr lang="en-US" altLang="zh-CN" sz="1400" noProof="1">
                <a:latin typeface="微软雅黑" panose="020B0503020204020204" pitchFamily="34" charset="-122"/>
                <a:ea typeface="微软雅黑" panose="020B0503020204020204" pitchFamily="34" charset="-122"/>
              </a:endParaRPr>
            </a:p>
            <a:p>
              <a:pPr eaLnBrk="1" latinLnBrk="0" hangingPunct="1">
                <a:lnSpc>
                  <a:spcPct val="130000"/>
                </a:lnSpc>
                <a:buFont typeface="Arial" panose="020B0604020202020204" pitchFamily="34" charset="0"/>
                <a:buNone/>
                <a:defRPr/>
              </a:pPr>
              <a:r>
                <a:rPr lang="zh-CN" altLang="en-US" sz="1400" b="1" noProof="1">
                  <a:latin typeface="微软雅黑" panose="020B0503020204020204" pitchFamily="34" charset="-122"/>
                  <a:ea typeface="微软雅黑" panose="020B0503020204020204" pitchFamily="34" charset="-122"/>
                  <a:cs typeface="+mn-ea"/>
                </a:rPr>
                <a:t>一带：</a:t>
              </a:r>
              <a:r>
                <a:rPr lang="zh-CN" altLang="en-US" sz="1400" noProof="1">
                  <a:latin typeface="微软雅黑" panose="020B0503020204020204" pitchFamily="34" charset="-122"/>
                  <a:ea typeface="微软雅黑" panose="020B0503020204020204" pitchFamily="34" charset="-122"/>
                  <a:cs typeface="+mn-ea"/>
                </a:rPr>
                <a:t>拒马河生态文化发展带</a:t>
              </a:r>
              <a:endParaRPr lang="en-US" altLang="zh-CN" sz="1400" noProof="1">
                <a:latin typeface="微软雅黑" panose="020B0503020204020204" pitchFamily="34" charset="-122"/>
                <a:ea typeface="微软雅黑" panose="020B0503020204020204" pitchFamily="34" charset="-122"/>
              </a:endParaRPr>
            </a:p>
            <a:p>
              <a:pPr eaLnBrk="1" latinLnBrk="0" hangingPunct="1">
                <a:lnSpc>
                  <a:spcPct val="130000"/>
                </a:lnSpc>
                <a:defRPr/>
              </a:pPr>
              <a:r>
                <a:rPr lang="zh-CN" altLang="en-US" sz="1400" b="1" noProof="1" smtClean="0">
                  <a:latin typeface="微软雅黑" panose="020B0503020204020204" pitchFamily="34" charset="-122"/>
                  <a:ea typeface="微软雅黑" panose="020B0503020204020204" pitchFamily="34" charset="-122"/>
                  <a:cs typeface="+mn-ea"/>
                </a:rPr>
                <a:t>开发区</a:t>
              </a:r>
              <a:r>
                <a:rPr lang="zh-CN" altLang="en-US" sz="1400" b="1" noProof="1">
                  <a:latin typeface="微软雅黑" panose="020B0503020204020204" pitchFamily="34" charset="-122"/>
                  <a:ea typeface="微软雅黑" panose="020B0503020204020204" pitchFamily="34" charset="-122"/>
                  <a:cs typeface="+mn-ea"/>
                </a:rPr>
                <a:t>实施一区两园</a:t>
              </a:r>
              <a:endParaRPr lang="en-US" altLang="zh-CN" sz="1400" b="1" noProof="1">
                <a:latin typeface="微软雅黑" panose="020B0503020204020204" pitchFamily="34" charset="-122"/>
                <a:ea typeface="微软雅黑" panose="020B0503020204020204" pitchFamily="34" charset="-122"/>
              </a:endParaRPr>
            </a:p>
            <a:p>
              <a:pPr eaLnBrk="1" latinLnBrk="0" hangingPunct="1">
                <a:lnSpc>
                  <a:spcPct val="130000"/>
                </a:lnSpc>
                <a:buFont typeface="Arial" panose="020B0604020202020204" pitchFamily="34" charset="0"/>
                <a:buNone/>
                <a:defRPr/>
              </a:pPr>
              <a:r>
                <a:rPr lang="zh-CN" altLang="en-US" sz="1400" b="1" noProof="1">
                  <a:latin typeface="微软雅黑" panose="020B0503020204020204" pitchFamily="34" charset="-122"/>
                  <a:ea typeface="微软雅黑" panose="020B0503020204020204" pitchFamily="34" charset="-122"/>
                  <a:cs typeface="+mn-ea"/>
                </a:rPr>
                <a:t>一区</a:t>
              </a:r>
              <a:r>
                <a:rPr lang="zh-CN" altLang="en-US" sz="1400" b="1" noProof="1" smtClean="0">
                  <a:latin typeface="微软雅黑" panose="020B0503020204020204" pitchFamily="34" charset="-122"/>
                  <a:ea typeface="微软雅黑" panose="020B0503020204020204" pitchFamily="34" charset="-122"/>
                  <a:cs typeface="+mn-ea"/>
                </a:rPr>
                <a:t>：</a:t>
              </a:r>
              <a:r>
                <a:rPr lang="zh-CN" altLang="en-US" sz="1400" noProof="1" smtClean="0">
                  <a:latin typeface="微软雅黑" panose="020B0503020204020204" pitchFamily="34" charset="-122"/>
                  <a:ea typeface="微软雅黑" panose="020B0503020204020204" pitchFamily="34" charset="-122"/>
                  <a:cs typeface="+mn-ea"/>
                </a:rPr>
                <a:t>高新区</a:t>
              </a:r>
              <a:endParaRPr lang="en-US" altLang="zh-CN" sz="1400" noProof="1">
                <a:latin typeface="微软雅黑" panose="020B0503020204020204" pitchFamily="34" charset="-122"/>
                <a:ea typeface="微软雅黑" panose="020B0503020204020204" pitchFamily="34" charset="-122"/>
              </a:endParaRPr>
            </a:p>
            <a:p>
              <a:pPr eaLnBrk="1" latinLnBrk="0" hangingPunct="1">
                <a:lnSpc>
                  <a:spcPct val="130000"/>
                </a:lnSpc>
                <a:buFont typeface="Arial" panose="020B0604020202020204" pitchFamily="34" charset="0"/>
                <a:buNone/>
                <a:defRPr/>
              </a:pPr>
              <a:r>
                <a:rPr lang="zh-CN" altLang="en-US" sz="1400" b="1" noProof="1">
                  <a:latin typeface="微软雅黑" panose="020B0503020204020204" pitchFamily="34" charset="-122"/>
                  <a:ea typeface="微软雅黑" panose="020B0503020204020204" pitchFamily="34" charset="-122"/>
                  <a:cs typeface="+mn-ea"/>
                </a:rPr>
                <a:t>两园：</a:t>
              </a:r>
              <a:r>
                <a:rPr lang="zh-CN" altLang="en-US" sz="1400" noProof="1">
                  <a:latin typeface="微软雅黑" panose="020B0503020204020204" pitchFamily="34" charset="-122"/>
                  <a:ea typeface="微软雅黑" panose="020B0503020204020204" pitchFamily="34" charset="-122"/>
                  <a:cs typeface="+mn-ea"/>
                </a:rPr>
                <a:t>研发中试产业园</a:t>
              </a:r>
              <a:endParaRPr lang="en-US" altLang="zh-CN" sz="1400" noProof="1">
                <a:latin typeface="微软雅黑" panose="020B0503020204020204" pitchFamily="34" charset="-122"/>
                <a:ea typeface="微软雅黑" panose="020B0503020204020204" pitchFamily="34" charset="-122"/>
              </a:endParaRPr>
            </a:p>
            <a:p>
              <a:pPr eaLnBrk="1" latinLnBrk="0" hangingPunct="1">
                <a:lnSpc>
                  <a:spcPct val="130000"/>
                </a:lnSpc>
                <a:buFont typeface="Arial" panose="020B0604020202020204" pitchFamily="34" charset="0"/>
                <a:buNone/>
                <a:defRPr/>
              </a:pPr>
              <a:r>
                <a:rPr lang="en-US" altLang="zh-CN" sz="1400" noProof="1">
                  <a:latin typeface="微软雅黑" panose="020B0503020204020204" pitchFamily="34" charset="-122"/>
                  <a:ea typeface="微软雅黑" panose="020B0503020204020204" pitchFamily="34" charset="-122"/>
                  <a:cs typeface="+mn-ea"/>
                </a:rPr>
                <a:t>        </a:t>
              </a:r>
              <a:r>
                <a:rPr lang="en-US" altLang="zh-CN" sz="1400" noProof="1" smtClean="0">
                  <a:latin typeface="微软雅黑" panose="020B0503020204020204" pitchFamily="34" charset="-122"/>
                  <a:ea typeface="微软雅黑" panose="020B0503020204020204" pitchFamily="34" charset="-122"/>
                  <a:cs typeface="+mn-ea"/>
                </a:rPr>
                <a:t>  </a:t>
              </a:r>
              <a:r>
                <a:rPr lang="zh-CN" altLang="en-US" sz="1400" noProof="1" smtClean="0">
                  <a:latin typeface="微软雅黑" panose="020B0503020204020204" pitchFamily="34" charset="-122"/>
                  <a:ea typeface="微软雅黑" panose="020B0503020204020204" pitchFamily="34" charset="-122"/>
                  <a:cs typeface="+mn-ea"/>
                </a:rPr>
                <a:t>中国</a:t>
              </a:r>
              <a:r>
                <a:rPr lang="zh-CN" altLang="en-US" sz="1400" noProof="1">
                  <a:latin typeface="微软雅黑" panose="020B0503020204020204" pitchFamily="34" charset="-122"/>
                  <a:ea typeface="微软雅黑" panose="020B0503020204020204" pitchFamily="34" charset="-122"/>
                  <a:cs typeface="+mn-ea"/>
                </a:rPr>
                <a:t>农大科技</a:t>
              </a:r>
              <a:r>
                <a:rPr lang="zh-CN" altLang="en-US" sz="1400" noProof="1" smtClean="0">
                  <a:latin typeface="微软雅黑" panose="020B0503020204020204" pitchFamily="34" charset="-122"/>
                  <a:ea typeface="微软雅黑" panose="020B0503020204020204" pitchFamily="34" charset="-122"/>
                  <a:cs typeface="+mn-ea"/>
                </a:rPr>
                <a:t>园</a:t>
              </a:r>
              <a:endParaRPr lang="en-US" altLang="zh-CN" sz="1400" noProof="1">
                <a:latin typeface="微软雅黑" panose="020B0503020204020204" pitchFamily="34" charset="-122"/>
                <a:ea typeface="微软雅黑" panose="020B0503020204020204" pitchFamily="34" charset="-122"/>
              </a:endParaRPr>
            </a:p>
          </p:txBody>
        </p:sp>
      </p:grpSp>
      <p:sp>
        <p:nvSpPr>
          <p:cNvPr id="4" name="Rectangle 1"/>
          <p:cNvSpPr>
            <a:spLocks noChangeArrowheads="1"/>
          </p:cNvSpPr>
          <p:nvPr/>
        </p:nvSpPr>
        <p:spPr bwMode="auto">
          <a:xfrm>
            <a:off x="6252845" y="5271135"/>
            <a:ext cx="2950210" cy="108648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203200" algn="l" defTabSz="914400" rtl="0" eaLnBrk="1" fontAlgn="base" latinLnBrk="0" hangingPunct="1">
              <a:lnSpc>
                <a:spcPct val="200000"/>
              </a:lnSpc>
              <a:spcBef>
                <a:spcPct val="0"/>
              </a:spcBef>
              <a:spcAft>
                <a:spcPct val="0"/>
              </a:spcAft>
              <a:buClrTx/>
              <a:buSzTx/>
              <a:buFontTx/>
              <a:buNone/>
            </a:pPr>
            <a:r>
              <a:rPr kumimoji="0" lang="zh-CN" sz="1400"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Calibri" panose="020F0502020204030204" pitchFamily="34" charset="0"/>
              </a:rPr>
              <a:t>中心城区用地布局与空间结构</a:t>
            </a:r>
            <a:endParaRPr kumimoji="0" lang="en-US" altLang="zh-CN" sz="1400"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Calibri" panose="020F0502020204030204" pitchFamily="34" charset="0"/>
            </a:endParaRPr>
          </a:p>
          <a:p>
            <a:pPr marL="0" marR="0" lvl="0" indent="203200" algn="l" defTabSz="914400" rtl="0" eaLnBrk="1" fontAlgn="base" latinLnBrk="0" hangingPunct="1">
              <a:lnSpc>
                <a:spcPts val="2200"/>
              </a:lnSpc>
              <a:spcBef>
                <a:spcPct val="0"/>
              </a:spcBef>
              <a:spcAft>
                <a:spcPct val="0"/>
              </a:spcAft>
              <a:buClrTx/>
              <a:buSzTx/>
              <a:buFontTx/>
              <a:buNone/>
            </a:pPr>
            <a:r>
              <a:rPr kumimoji="0" lang="zh-CN" sz="120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Calibri" panose="020F0502020204030204" pitchFamily="34" charset="0"/>
              </a:rPr>
              <a:t>规划形成“两轴、六心、七片、多点”的功能</a:t>
            </a:r>
            <a:r>
              <a:rPr kumimoji="0" lang="en-US" altLang="zh-CN" sz="120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Calibri" panose="020F0502020204030204" pitchFamily="34" charset="0"/>
              </a:rPr>
              <a:t> </a:t>
            </a:r>
            <a:r>
              <a:rPr kumimoji="0" lang="zh-CN" sz="120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Calibri" panose="020F0502020204030204" pitchFamily="34" charset="0"/>
              </a:rPr>
              <a:t>布局结构。</a:t>
            </a:r>
            <a:endParaRPr kumimoji="0" lang="zh-CN" sz="140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2"/>
          <p:cNvSpPr>
            <a:spLocks noChangeArrowheads="1"/>
          </p:cNvSpPr>
          <p:nvPr/>
        </p:nvSpPr>
        <p:spPr bwMode="white">
          <a:xfrm>
            <a:off x="66675" y="374650"/>
            <a:ext cx="5524500" cy="609600"/>
          </a:xfrm>
          <a:prstGeom prst="rect">
            <a:avLst/>
          </a:prstGeom>
          <a:noFill/>
          <a:ln w="9525">
            <a:noFill/>
            <a:miter lim="800000"/>
            <a:headEnd/>
            <a:tailEnd/>
          </a:ln>
        </p:spPr>
        <p:txBody>
          <a:bodyPr anchor="ctr"/>
          <a:lstStyle/>
          <a:p>
            <a:r>
              <a:rPr lang="zh-CN" altLang="en-US" dirty="0" smtClean="0">
                <a:latin typeface="微软雅黑" pitchFamily="34" charset="-122"/>
                <a:ea typeface="微软雅黑" pitchFamily="34" charset="-122"/>
                <a:cs typeface="맑은 고딕" pitchFamily="34" charset="-127"/>
              </a:rPr>
              <a:t>项目简介</a:t>
            </a:r>
            <a:endParaRPr lang="en-US" altLang="zh-CN" dirty="0">
              <a:latin typeface="微软雅黑" pitchFamily="34" charset="-122"/>
              <a:ea typeface="微软雅黑" pitchFamily="34" charset="-122"/>
              <a:cs typeface="맑은 고딕" pitchFamily="34" charset="-127"/>
            </a:endParaRPr>
          </a:p>
        </p:txBody>
      </p:sp>
      <p:sp>
        <p:nvSpPr>
          <p:cNvPr id="2" name="TextBox 1"/>
          <p:cNvSpPr txBox="1"/>
          <p:nvPr/>
        </p:nvSpPr>
        <p:spPr>
          <a:xfrm>
            <a:off x="4427984" y="620688"/>
            <a:ext cx="4536504" cy="5909310"/>
          </a:xfrm>
          <a:prstGeom prst="rect">
            <a:avLst/>
          </a:prstGeom>
          <a:solidFill>
            <a:srgbClr val="FFFF99"/>
          </a:solidFill>
        </p:spPr>
        <p:txBody>
          <a:bodyPr wrap="square" rtlCol="0">
            <a:spAutoFit/>
          </a:bodyPr>
          <a:lstStyle/>
          <a:p>
            <a:r>
              <a:rPr lang="zh-CN" altLang="en-US" b="1" dirty="0" smtClean="0">
                <a:solidFill>
                  <a:srgbClr val="FF3300"/>
                </a:solidFill>
              </a:rPr>
              <a:t>项目手续完成情况</a:t>
            </a:r>
            <a:r>
              <a:rPr lang="en-US" altLang="zh-CN" b="1" dirty="0" smtClean="0">
                <a:solidFill>
                  <a:srgbClr val="FF3300"/>
                </a:solidFill>
              </a:rPr>
              <a:t>:</a:t>
            </a:r>
          </a:p>
          <a:p>
            <a:r>
              <a:rPr lang="en-US" altLang="zh-CN" b="1" dirty="0" smtClean="0">
                <a:solidFill>
                  <a:srgbClr val="FF3300"/>
                </a:solidFill>
              </a:rPr>
              <a:t>2016</a:t>
            </a:r>
            <a:r>
              <a:rPr lang="zh-CN" altLang="en-US" b="1" dirty="0" smtClean="0">
                <a:solidFill>
                  <a:srgbClr val="FF3300"/>
                </a:solidFill>
              </a:rPr>
              <a:t>年</a:t>
            </a:r>
            <a:r>
              <a:rPr lang="en-US" altLang="zh-CN" b="1" dirty="0" smtClean="0">
                <a:solidFill>
                  <a:srgbClr val="FF3300"/>
                </a:solidFill>
              </a:rPr>
              <a:t>4</a:t>
            </a:r>
            <a:r>
              <a:rPr lang="zh-CN" altLang="en-US" b="1" dirty="0" smtClean="0">
                <a:solidFill>
                  <a:srgbClr val="FF3300"/>
                </a:solidFill>
              </a:rPr>
              <a:t>月与村委会签署了改造框架协议；</a:t>
            </a:r>
            <a:endParaRPr lang="en-US" altLang="zh-CN" b="1" dirty="0" smtClean="0">
              <a:solidFill>
                <a:srgbClr val="FF3300"/>
              </a:solidFill>
            </a:endParaRPr>
          </a:p>
          <a:p>
            <a:r>
              <a:rPr lang="en-US" altLang="zh-CN" b="1" dirty="0" smtClean="0">
                <a:solidFill>
                  <a:srgbClr val="FF3300"/>
                </a:solidFill>
              </a:rPr>
              <a:t>2016</a:t>
            </a:r>
            <a:r>
              <a:rPr lang="zh-CN" altLang="en-US" b="1" dirty="0" smtClean="0">
                <a:solidFill>
                  <a:srgbClr val="FF3300"/>
                </a:solidFill>
              </a:rPr>
              <a:t>年</a:t>
            </a:r>
            <a:r>
              <a:rPr lang="en-US" altLang="zh-CN" b="1" dirty="0" smtClean="0">
                <a:solidFill>
                  <a:srgbClr val="FF3300"/>
                </a:solidFill>
              </a:rPr>
              <a:t>5</a:t>
            </a:r>
            <a:r>
              <a:rPr lang="zh-CN" altLang="en-US" b="1" dirty="0" smtClean="0">
                <a:solidFill>
                  <a:srgbClr val="FF3300"/>
                </a:solidFill>
              </a:rPr>
              <a:t>月取得涿州市城改办的改造批复，完成项目开发主体的确认；</a:t>
            </a:r>
            <a:endParaRPr lang="en-US" altLang="zh-CN" b="1" dirty="0" smtClean="0">
              <a:solidFill>
                <a:srgbClr val="FF3300"/>
              </a:solidFill>
            </a:endParaRPr>
          </a:p>
          <a:p>
            <a:r>
              <a:rPr lang="en-US" altLang="zh-CN" b="1" dirty="0" smtClean="0">
                <a:solidFill>
                  <a:srgbClr val="FF3300"/>
                </a:solidFill>
              </a:rPr>
              <a:t>2017</a:t>
            </a:r>
            <a:r>
              <a:rPr lang="zh-CN" altLang="en-US" b="1" dirty="0" smtClean="0">
                <a:solidFill>
                  <a:srgbClr val="FF3300"/>
                </a:solidFill>
              </a:rPr>
              <a:t>年</a:t>
            </a:r>
            <a:r>
              <a:rPr lang="en-US" altLang="zh-CN" b="1" dirty="0" smtClean="0">
                <a:solidFill>
                  <a:srgbClr val="FF3300"/>
                </a:solidFill>
              </a:rPr>
              <a:t>4</a:t>
            </a:r>
            <a:r>
              <a:rPr lang="zh-CN" altLang="en-US" b="1" dirty="0" smtClean="0">
                <a:solidFill>
                  <a:srgbClr val="FF3300"/>
                </a:solidFill>
              </a:rPr>
              <a:t>月我司与东庄头村委会完成了村庄改造执行协议的签署；</a:t>
            </a:r>
            <a:endParaRPr lang="en-US" altLang="zh-CN" b="1" dirty="0" smtClean="0">
              <a:solidFill>
                <a:srgbClr val="FF3300"/>
              </a:solidFill>
            </a:endParaRPr>
          </a:p>
          <a:p>
            <a:r>
              <a:rPr lang="en-US" altLang="zh-CN" b="1" dirty="0" smtClean="0">
                <a:solidFill>
                  <a:srgbClr val="FF3300"/>
                </a:solidFill>
              </a:rPr>
              <a:t>2017</a:t>
            </a:r>
            <a:r>
              <a:rPr lang="zh-CN" altLang="en-US" b="1" dirty="0" smtClean="0">
                <a:solidFill>
                  <a:srgbClr val="FF3300"/>
                </a:solidFill>
              </a:rPr>
              <a:t>年</a:t>
            </a:r>
            <a:r>
              <a:rPr lang="en-US" altLang="zh-CN" b="1" dirty="0" smtClean="0">
                <a:solidFill>
                  <a:srgbClr val="FF3300"/>
                </a:solidFill>
              </a:rPr>
              <a:t>9</a:t>
            </a:r>
            <a:r>
              <a:rPr lang="zh-CN" altLang="en-US" b="1" dirty="0" smtClean="0">
                <a:solidFill>
                  <a:srgbClr val="FF3300"/>
                </a:solidFill>
              </a:rPr>
              <a:t>月会同土地局完成了建设用地报批组卷手续；</a:t>
            </a:r>
            <a:endParaRPr lang="en-US" altLang="zh-CN" b="1" dirty="0" smtClean="0">
              <a:solidFill>
                <a:srgbClr val="FF3300"/>
              </a:solidFill>
            </a:endParaRPr>
          </a:p>
          <a:p>
            <a:r>
              <a:rPr lang="en-US" altLang="zh-CN" b="1" dirty="0" smtClean="0">
                <a:solidFill>
                  <a:srgbClr val="FF3300"/>
                </a:solidFill>
              </a:rPr>
              <a:t>2017</a:t>
            </a:r>
            <a:r>
              <a:rPr lang="zh-CN" altLang="en-US" b="1" dirty="0" smtClean="0">
                <a:solidFill>
                  <a:srgbClr val="FF3300"/>
                </a:solidFill>
              </a:rPr>
              <a:t>年</a:t>
            </a:r>
            <a:r>
              <a:rPr lang="en-US" altLang="zh-CN" b="1" dirty="0" smtClean="0">
                <a:solidFill>
                  <a:srgbClr val="FF3300"/>
                </a:solidFill>
              </a:rPr>
              <a:t>11</a:t>
            </a:r>
            <a:r>
              <a:rPr lang="zh-CN" altLang="en-US" b="1" dirty="0" smtClean="0">
                <a:solidFill>
                  <a:srgbClr val="FF3300"/>
                </a:solidFill>
              </a:rPr>
              <a:t>月份完成全村</a:t>
            </a:r>
            <a:r>
              <a:rPr lang="en-US" altLang="zh-CN" b="1" dirty="0" smtClean="0">
                <a:solidFill>
                  <a:srgbClr val="FF3300"/>
                </a:solidFill>
              </a:rPr>
              <a:t>572</a:t>
            </a:r>
            <a:r>
              <a:rPr lang="zh-CN" altLang="en-US" b="1" dirty="0" smtClean="0">
                <a:solidFill>
                  <a:srgbClr val="FF3300"/>
                </a:solidFill>
              </a:rPr>
              <a:t>户入户评估工作；</a:t>
            </a:r>
            <a:endParaRPr lang="en-US" altLang="zh-CN" b="1" dirty="0" smtClean="0">
              <a:solidFill>
                <a:srgbClr val="FF3300"/>
              </a:solidFill>
            </a:endParaRPr>
          </a:p>
          <a:p>
            <a:r>
              <a:rPr lang="en-US" altLang="zh-CN" b="1" dirty="0" smtClean="0">
                <a:solidFill>
                  <a:srgbClr val="FF3300"/>
                </a:solidFill>
              </a:rPr>
              <a:t>2018</a:t>
            </a:r>
            <a:r>
              <a:rPr lang="zh-CN" altLang="zh-CN" b="1" dirty="0" smtClean="0">
                <a:solidFill>
                  <a:srgbClr val="FF3300"/>
                </a:solidFill>
              </a:rPr>
              <a:t>年</a:t>
            </a:r>
            <a:r>
              <a:rPr lang="en-US" altLang="zh-CN" b="1" dirty="0" smtClean="0">
                <a:solidFill>
                  <a:srgbClr val="FF3300"/>
                </a:solidFill>
              </a:rPr>
              <a:t>5</a:t>
            </a:r>
            <a:r>
              <a:rPr lang="zh-CN" altLang="zh-CN" b="1" dirty="0" smtClean="0">
                <a:solidFill>
                  <a:srgbClr val="FF3300"/>
                </a:solidFill>
              </a:rPr>
              <a:t>月份取得涿州市国土资源局关于东庄头城镇棚户区改造项目用地预审意见</a:t>
            </a:r>
            <a:r>
              <a:rPr lang="zh-CN" altLang="en-US" b="1" dirty="0" smtClean="0">
                <a:solidFill>
                  <a:srgbClr val="FF3300"/>
                </a:solidFill>
              </a:rPr>
              <a:t>；</a:t>
            </a:r>
            <a:endParaRPr lang="zh-CN" altLang="zh-CN" b="1" dirty="0" smtClean="0">
              <a:solidFill>
                <a:srgbClr val="FF3300"/>
              </a:solidFill>
            </a:endParaRPr>
          </a:p>
          <a:p>
            <a:r>
              <a:rPr lang="en-US" altLang="zh-CN" b="1" dirty="0" smtClean="0">
                <a:solidFill>
                  <a:srgbClr val="FF3300"/>
                </a:solidFill>
              </a:rPr>
              <a:t>2018</a:t>
            </a:r>
            <a:r>
              <a:rPr lang="zh-CN" altLang="zh-CN" b="1" dirty="0" smtClean="0">
                <a:solidFill>
                  <a:srgbClr val="FF3300"/>
                </a:solidFill>
              </a:rPr>
              <a:t>年</a:t>
            </a:r>
            <a:r>
              <a:rPr lang="en-US" altLang="zh-CN" b="1" dirty="0" smtClean="0">
                <a:solidFill>
                  <a:srgbClr val="FF3300"/>
                </a:solidFill>
              </a:rPr>
              <a:t>5</a:t>
            </a:r>
            <a:r>
              <a:rPr lang="zh-CN" altLang="zh-CN" b="1" dirty="0" smtClean="0">
                <a:solidFill>
                  <a:srgbClr val="FF3300"/>
                </a:solidFill>
              </a:rPr>
              <a:t>月份取得涿州市发展改革局关于东庄头项目社会稳定风险评估审查意见、东庄头城镇棚户区改造项目核准的批复</a:t>
            </a:r>
            <a:r>
              <a:rPr lang="zh-CN" altLang="en-US" b="1" dirty="0" smtClean="0">
                <a:solidFill>
                  <a:srgbClr val="FF3300"/>
                </a:solidFill>
              </a:rPr>
              <a:t>；</a:t>
            </a:r>
            <a:endParaRPr lang="zh-CN" altLang="zh-CN" b="1" dirty="0" smtClean="0">
              <a:solidFill>
                <a:srgbClr val="FF3300"/>
              </a:solidFill>
            </a:endParaRPr>
          </a:p>
          <a:p>
            <a:r>
              <a:rPr lang="en-US" altLang="zh-CN" b="1" dirty="0" smtClean="0">
                <a:solidFill>
                  <a:srgbClr val="FF3300"/>
                </a:solidFill>
              </a:rPr>
              <a:t>2019</a:t>
            </a:r>
            <a:r>
              <a:rPr lang="zh-CN" altLang="zh-CN" b="1" dirty="0" smtClean="0">
                <a:solidFill>
                  <a:srgbClr val="FF3300"/>
                </a:solidFill>
              </a:rPr>
              <a:t>年</a:t>
            </a:r>
            <a:r>
              <a:rPr lang="en-US" altLang="zh-CN" b="1" dirty="0" smtClean="0">
                <a:solidFill>
                  <a:srgbClr val="FF3300"/>
                </a:solidFill>
              </a:rPr>
              <a:t>5</a:t>
            </a:r>
            <a:r>
              <a:rPr lang="zh-CN" altLang="zh-CN" b="1" dirty="0" smtClean="0">
                <a:solidFill>
                  <a:srgbClr val="FF3300"/>
                </a:solidFill>
              </a:rPr>
              <a:t>月份取得涿州市发展改革局关于东庄头项目节能审查意见的批复。</a:t>
            </a:r>
            <a:endParaRPr lang="en-US" altLang="zh-CN" b="1" dirty="0" smtClean="0">
              <a:solidFill>
                <a:srgbClr val="FF3300"/>
              </a:solidFill>
            </a:endParaRPr>
          </a:p>
          <a:p>
            <a:r>
              <a:rPr lang="en-US" altLang="zh-CN" b="1" dirty="0" smtClean="0">
                <a:solidFill>
                  <a:srgbClr val="FF3300"/>
                </a:solidFill>
              </a:rPr>
              <a:t>2019</a:t>
            </a:r>
            <a:r>
              <a:rPr lang="zh-CN" altLang="en-US" b="1" dirty="0" smtClean="0">
                <a:solidFill>
                  <a:srgbClr val="FF3300"/>
                </a:solidFill>
              </a:rPr>
              <a:t>年</a:t>
            </a:r>
            <a:r>
              <a:rPr lang="en-US" altLang="zh-CN" b="1" dirty="0" smtClean="0">
                <a:solidFill>
                  <a:srgbClr val="FF3300"/>
                </a:solidFill>
              </a:rPr>
              <a:t>11</a:t>
            </a:r>
            <a:r>
              <a:rPr lang="zh-CN" altLang="en-US" b="1" dirty="0" smtClean="0">
                <a:solidFill>
                  <a:srgbClr val="FF3300"/>
                </a:solidFill>
              </a:rPr>
              <a:t>月</a:t>
            </a:r>
            <a:r>
              <a:rPr lang="en-US" altLang="zh-CN" b="1" dirty="0" smtClean="0">
                <a:solidFill>
                  <a:srgbClr val="FF3300"/>
                </a:solidFill>
              </a:rPr>
              <a:t>28</a:t>
            </a:r>
            <a:r>
              <a:rPr lang="zh-CN" altLang="en-US" b="1" dirty="0" smtClean="0">
                <a:solidFill>
                  <a:srgbClr val="FF3300"/>
                </a:solidFill>
              </a:rPr>
              <a:t>日完成片区控详规划入库并于</a:t>
            </a:r>
            <a:r>
              <a:rPr lang="en-US" altLang="zh-CN" b="1" dirty="0" smtClean="0">
                <a:solidFill>
                  <a:srgbClr val="FF3300"/>
                </a:solidFill>
              </a:rPr>
              <a:t>12</a:t>
            </a:r>
            <a:r>
              <a:rPr lang="zh-CN" altLang="en-US" b="1" dirty="0" smtClean="0">
                <a:solidFill>
                  <a:srgbClr val="FF3300"/>
                </a:solidFill>
              </a:rPr>
              <a:t>月</a:t>
            </a:r>
            <a:r>
              <a:rPr lang="en-US" altLang="zh-CN" b="1" dirty="0" smtClean="0">
                <a:solidFill>
                  <a:srgbClr val="FF3300"/>
                </a:solidFill>
              </a:rPr>
              <a:t>10</a:t>
            </a:r>
            <a:r>
              <a:rPr lang="zh-CN" altLang="en-US" b="1" dirty="0" smtClean="0">
                <a:solidFill>
                  <a:srgbClr val="FF3300"/>
                </a:solidFill>
              </a:rPr>
              <a:t>日获取规划设计要点出具工作。</a:t>
            </a:r>
            <a:endParaRPr lang="en-US" altLang="zh-CN" b="1" dirty="0" smtClean="0">
              <a:solidFill>
                <a:srgbClr val="FF3300"/>
              </a:solidFill>
            </a:endParaRPr>
          </a:p>
          <a:p>
            <a:r>
              <a:rPr lang="en-US" altLang="zh-CN" b="1" dirty="0" smtClean="0">
                <a:solidFill>
                  <a:srgbClr val="FF3300"/>
                </a:solidFill>
              </a:rPr>
              <a:t>2020</a:t>
            </a:r>
            <a:r>
              <a:rPr lang="zh-CN" altLang="en-US" b="1" dirty="0" smtClean="0">
                <a:solidFill>
                  <a:srgbClr val="FF3300"/>
                </a:solidFill>
              </a:rPr>
              <a:t>年</a:t>
            </a:r>
            <a:r>
              <a:rPr lang="en-US" altLang="zh-CN" b="1" dirty="0" smtClean="0">
                <a:solidFill>
                  <a:srgbClr val="FF3300"/>
                </a:solidFill>
              </a:rPr>
              <a:t>4</a:t>
            </a:r>
            <a:r>
              <a:rPr lang="zh-CN" altLang="en-US" b="1" dirty="0" smtClean="0">
                <a:solidFill>
                  <a:srgbClr val="FF3300"/>
                </a:solidFill>
              </a:rPr>
              <a:t>月</a:t>
            </a:r>
            <a:r>
              <a:rPr lang="en-US" altLang="zh-CN" b="1" dirty="0" smtClean="0">
                <a:solidFill>
                  <a:srgbClr val="FF3300"/>
                </a:solidFill>
              </a:rPr>
              <a:t>26</a:t>
            </a:r>
            <a:r>
              <a:rPr lang="zh-CN" altLang="en-US" b="1" dirty="0" smtClean="0">
                <a:solidFill>
                  <a:srgbClr val="FF3300"/>
                </a:solidFill>
              </a:rPr>
              <a:t>日获取涿州市政府关于东庄头项目匹配地申请函的批复工作。</a:t>
            </a:r>
            <a:endParaRPr lang="en-US" altLang="zh-CN" b="1" dirty="0" smtClean="0">
              <a:solidFill>
                <a:srgbClr val="FF3300"/>
              </a:solidFill>
            </a:endParaRPr>
          </a:p>
        </p:txBody>
      </p:sp>
      <p:pic>
        <p:nvPicPr>
          <p:cNvPr id="670722" name="Picture 2"/>
          <p:cNvPicPr>
            <a:picLocks noChangeAspect="1" noChangeArrowheads="1"/>
          </p:cNvPicPr>
          <p:nvPr/>
        </p:nvPicPr>
        <p:blipFill>
          <a:blip r:embed="rId2" cstate="print"/>
          <a:srcRect/>
          <a:stretch>
            <a:fillRect/>
          </a:stretch>
        </p:blipFill>
        <p:spPr bwMode="auto">
          <a:xfrm>
            <a:off x="323528" y="908720"/>
            <a:ext cx="4032448" cy="5760640"/>
          </a:xfrm>
          <a:prstGeom prst="rect">
            <a:avLst/>
          </a:prstGeom>
          <a:noFill/>
          <a:ln w="9525">
            <a:noFill/>
            <a:miter lim="800000"/>
            <a:headEnd/>
            <a:tailEnd/>
          </a:ln>
        </p:spPr>
      </p:pic>
      <p:sp>
        <p:nvSpPr>
          <p:cNvPr id="6" name="TextBox 1"/>
          <p:cNvSpPr txBox="1">
            <a:spLocks noChangeArrowheads="1"/>
          </p:cNvSpPr>
          <p:nvPr/>
        </p:nvSpPr>
        <p:spPr bwMode="auto">
          <a:xfrm>
            <a:off x="0" y="0"/>
            <a:ext cx="8997315" cy="584775"/>
          </a:xfrm>
          <a:prstGeom prst="rect">
            <a:avLst/>
          </a:prstGeom>
          <a:noFill/>
          <a:ln w="9525">
            <a:noFill/>
            <a:miter lim="800000"/>
          </a:ln>
        </p:spPr>
        <p:txBody>
          <a:bodyPr wrap="square">
            <a:spAutoFit/>
          </a:bodyPr>
          <a:lstStyle/>
          <a:p>
            <a:r>
              <a:rPr lang="en-US" altLang="zh-CN" sz="2400" b="1" dirty="0" smtClean="0">
                <a:solidFill>
                  <a:schemeClr val="bg1"/>
                </a:solidFill>
                <a:latin typeface="微软雅黑" panose="020B0503020204020204" pitchFamily="34" charset="-122"/>
                <a:ea typeface="微软雅黑" panose="020B0503020204020204" pitchFamily="34" charset="-122"/>
              </a:rPr>
              <a:t>PART  </a:t>
            </a:r>
            <a:r>
              <a:rPr lang="en-US" altLang="zh-CN" sz="2800" b="1" dirty="0" smtClean="0">
                <a:solidFill>
                  <a:schemeClr val="bg1"/>
                </a:solidFill>
                <a:latin typeface="微软雅黑" panose="020B0503020204020204" pitchFamily="34" charset="-122"/>
                <a:ea typeface="微软雅黑" panose="020B0503020204020204" pitchFamily="34" charset="-122"/>
              </a:rPr>
              <a:t>1</a:t>
            </a:r>
            <a:r>
              <a:rPr lang="zh-CN" altLang="en-US" sz="2400" b="1" dirty="0" smtClean="0">
                <a:solidFill>
                  <a:schemeClr val="bg1"/>
                </a:solidFill>
                <a:latin typeface="微软雅黑" panose="020B0503020204020204" pitchFamily="34" charset="-122"/>
                <a:ea typeface="微软雅黑" panose="020B0503020204020204" pitchFamily="34" charset="-122"/>
              </a:rPr>
              <a:t>  </a:t>
            </a:r>
            <a:r>
              <a:rPr lang="en-US" altLang="zh-CN" sz="3200" b="1" dirty="0" smtClean="0">
                <a:solidFill>
                  <a:schemeClr val="bg1"/>
                </a:solidFill>
                <a:latin typeface="微软雅黑" panose="020B0503020204020204" pitchFamily="34" charset="-122"/>
                <a:ea typeface="微软雅黑" panose="020B0503020204020204" pitchFamily="34" charset="-122"/>
              </a:rPr>
              <a:t>-</a:t>
            </a:r>
            <a:r>
              <a:rPr lang="zh-CN" altLang="en-US" sz="2000" b="1" dirty="0" smtClean="0">
                <a:solidFill>
                  <a:schemeClr val="bg1"/>
                </a:solidFill>
                <a:latin typeface="微软雅黑" panose="020B0503020204020204" pitchFamily="34" charset="-122"/>
                <a:ea typeface="微软雅黑" panose="020B0503020204020204" pitchFamily="34" charset="-122"/>
              </a:rPr>
              <a:t>东庄头项目手续完成情况</a:t>
            </a:r>
          </a:p>
        </p:txBody>
      </p:sp>
    </p:spTree>
    <p:extLst>
      <p:ext uri="{BB962C8B-B14F-4D97-AF65-F5344CB8AC3E}">
        <p14:creationId xmlns:p14="http://schemas.microsoft.com/office/powerpoint/2010/main" xmlns="" val="20874300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2"/>
          <p:cNvSpPr>
            <a:spLocks noChangeArrowheads="1"/>
          </p:cNvSpPr>
          <p:nvPr/>
        </p:nvSpPr>
        <p:spPr bwMode="white">
          <a:xfrm>
            <a:off x="66675" y="374650"/>
            <a:ext cx="5524500" cy="609600"/>
          </a:xfrm>
          <a:prstGeom prst="rect">
            <a:avLst/>
          </a:prstGeom>
          <a:noFill/>
          <a:ln w="9525">
            <a:noFill/>
            <a:miter lim="800000"/>
            <a:headEnd/>
            <a:tailEnd/>
          </a:ln>
        </p:spPr>
        <p:txBody>
          <a:bodyPr anchor="ctr"/>
          <a:lstStyle/>
          <a:p>
            <a:r>
              <a:rPr lang="zh-CN" altLang="en-US" dirty="0" smtClean="0">
                <a:latin typeface="微软雅黑" pitchFamily="34" charset="-122"/>
                <a:ea typeface="微软雅黑" pitchFamily="34" charset="-122"/>
                <a:cs typeface="맑은 고딕" pitchFamily="34" charset="-127"/>
              </a:rPr>
              <a:t>项目简介</a:t>
            </a:r>
            <a:endParaRPr lang="en-US" altLang="zh-CN" dirty="0">
              <a:latin typeface="微软雅黑" pitchFamily="34" charset="-122"/>
              <a:ea typeface="微软雅黑" pitchFamily="34" charset="-122"/>
              <a:cs typeface="맑은 고딕" pitchFamily="34" charset="-127"/>
            </a:endParaRPr>
          </a:p>
        </p:txBody>
      </p:sp>
      <p:pic>
        <p:nvPicPr>
          <p:cNvPr id="6" name="Picture 2" descr="C:\Users\guowubei\AppData\Roaming\Tencent\Users\2545269851\QQ\WinTemp\RichOle\%FXM49_]$`NN)M62M3BJBCT.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0852" y="908620"/>
            <a:ext cx="3471863" cy="5591175"/>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3707904" y="836712"/>
            <a:ext cx="5201781" cy="1938992"/>
          </a:xfrm>
          <a:prstGeom prst="rect">
            <a:avLst/>
          </a:prstGeom>
          <a:solidFill>
            <a:schemeClr val="accent1">
              <a:lumMod val="40000"/>
              <a:lumOff val="60000"/>
            </a:schemeClr>
          </a:solidFill>
        </p:spPr>
        <p:txBody>
          <a:bodyPr wrap="square" rtlCol="0">
            <a:spAutoFit/>
          </a:bodyPr>
          <a:lstStyle/>
          <a:p>
            <a:r>
              <a:rPr lang="zh-CN" altLang="en-US" sz="2000" dirty="0" smtClean="0"/>
              <a:t>         村址总占地面积</a:t>
            </a:r>
            <a:r>
              <a:rPr lang="en-US" altLang="zh-CN" sz="2000" dirty="0" smtClean="0"/>
              <a:t>374</a:t>
            </a:r>
            <a:r>
              <a:rPr lang="zh-CN" altLang="en-US" sz="2000" dirty="0" smtClean="0"/>
              <a:t>亩，涉及拆迁村民</a:t>
            </a:r>
            <a:r>
              <a:rPr lang="en-US" altLang="zh-CN" sz="2000" dirty="0" smtClean="0"/>
              <a:t>2200</a:t>
            </a:r>
            <a:r>
              <a:rPr lang="zh-CN" altLang="en-US" sz="2000" dirty="0" smtClean="0"/>
              <a:t>人，</a:t>
            </a:r>
            <a:r>
              <a:rPr lang="en-US" altLang="zh-CN" sz="2000" dirty="0" smtClean="0"/>
              <a:t>572</a:t>
            </a:r>
            <a:r>
              <a:rPr lang="zh-CN" altLang="en-US" sz="2000" dirty="0" smtClean="0"/>
              <a:t>户，地上物以一至二层砖瓦房为主（一层住宅占比</a:t>
            </a:r>
            <a:r>
              <a:rPr lang="en-US" altLang="zh-CN" sz="2000" dirty="0" smtClean="0"/>
              <a:t>60%</a:t>
            </a:r>
            <a:r>
              <a:rPr lang="zh-CN" altLang="en-US" sz="2000" dirty="0" smtClean="0"/>
              <a:t>以上），三层院落</a:t>
            </a:r>
            <a:r>
              <a:rPr lang="en-US" altLang="zh-CN" sz="2000" dirty="0" smtClean="0"/>
              <a:t>15</a:t>
            </a:r>
            <a:r>
              <a:rPr lang="zh-CN" altLang="en-US" sz="2000" dirty="0" smtClean="0"/>
              <a:t>处，四层院落</a:t>
            </a:r>
            <a:r>
              <a:rPr lang="en-US" altLang="zh-CN" sz="2000" dirty="0" smtClean="0"/>
              <a:t>2</a:t>
            </a:r>
            <a:r>
              <a:rPr lang="zh-CN" altLang="en-US" sz="2000" dirty="0" smtClean="0"/>
              <a:t>处。</a:t>
            </a:r>
            <a:endParaRPr lang="en-US" altLang="zh-CN" sz="2000" dirty="0" smtClean="0"/>
          </a:p>
          <a:p>
            <a:r>
              <a:rPr lang="en-US" altLang="zh-CN" sz="2000" dirty="0" smtClean="0"/>
              <a:t>         2016</a:t>
            </a:r>
            <a:r>
              <a:rPr lang="zh-CN" altLang="en-US" sz="2000" dirty="0" smtClean="0"/>
              <a:t>年</a:t>
            </a:r>
            <a:r>
              <a:rPr lang="en-US" altLang="zh-CN" sz="2000" dirty="0" smtClean="0"/>
              <a:t>4</a:t>
            </a:r>
            <a:r>
              <a:rPr lang="zh-CN" altLang="en-US" sz="2000" dirty="0" smtClean="0"/>
              <a:t>月我司签约该项目以来，村庄未发生一起抢盖房屋事件，村庄控制较好。</a:t>
            </a:r>
            <a:endParaRPr lang="zh-CN" altLang="en-US" sz="2000" dirty="0"/>
          </a:p>
        </p:txBody>
      </p:sp>
      <p:pic>
        <p:nvPicPr>
          <p:cNvPr id="10" name="Picture 3" descr="C:\Users\guowubei\AppData\Roaming\Tencent\Users\2545269851\QQ\WinTemp\RichOle\XKMZ15O}@K7JZ7$A}X(D%E2.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438787" y="3647742"/>
            <a:ext cx="2470898" cy="279558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组合 5"/>
          <p:cNvGrpSpPr/>
          <p:nvPr/>
        </p:nvGrpSpPr>
        <p:grpSpPr>
          <a:xfrm>
            <a:off x="3816610" y="3704207"/>
            <a:ext cx="2470898" cy="2682661"/>
            <a:chOff x="4881281" y="907704"/>
            <a:chExt cx="3294531" cy="2682661"/>
          </a:xfrm>
        </p:grpSpPr>
        <p:pic>
          <p:nvPicPr>
            <p:cNvPr id="12" name="Picture 4" descr="C:\Users\guowubei\AppData\Roaming\Tencent\Users\2545269851\QQ\WinTemp\RichOle\R9$4PMKIGNG6QRK2MOJI%PB.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881281" y="907704"/>
              <a:ext cx="3294531" cy="2682661"/>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任意多边形 12"/>
            <p:cNvSpPr/>
            <p:nvPr/>
          </p:nvSpPr>
          <p:spPr>
            <a:xfrm>
              <a:off x="5701553" y="1573306"/>
              <a:ext cx="826995" cy="1075765"/>
            </a:xfrm>
            <a:custGeom>
              <a:avLst/>
              <a:gdLst>
                <a:gd name="connsiteX0" fmla="*/ 121023 w 1008529"/>
                <a:gd name="connsiteY0" fmla="*/ 0 h 1075765"/>
                <a:gd name="connsiteX1" fmla="*/ 0 w 1008529"/>
                <a:gd name="connsiteY1" fmla="*/ 699247 h 1075765"/>
                <a:gd name="connsiteX2" fmla="*/ 67235 w 1008529"/>
                <a:gd name="connsiteY2" fmla="*/ 887506 h 1075765"/>
                <a:gd name="connsiteX3" fmla="*/ 295835 w 1008529"/>
                <a:gd name="connsiteY3" fmla="*/ 874059 h 1075765"/>
                <a:gd name="connsiteX4" fmla="*/ 295835 w 1008529"/>
                <a:gd name="connsiteY4" fmla="*/ 954741 h 1075765"/>
                <a:gd name="connsiteX5" fmla="*/ 510988 w 1008529"/>
                <a:gd name="connsiteY5" fmla="*/ 981635 h 1075765"/>
                <a:gd name="connsiteX6" fmla="*/ 510988 w 1008529"/>
                <a:gd name="connsiteY6" fmla="*/ 1048870 h 1075765"/>
                <a:gd name="connsiteX7" fmla="*/ 632012 w 1008529"/>
                <a:gd name="connsiteY7" fmla="*/ 1075765 h 1075765"/>
                <a:gd name="connsiteX8" fmla="*/ 726141 w 1008529"/>
                <a:gd name="connsiteY8" fmla="*/ 1062318 h 1075765"/>
                <a:gd name="connsiteX9" fmla="*/ 739588 w 1008529"/>
                <a:gd name="connsiteY9" fmla="*/ 887506 h 1075765"/>
                <a:gd name="connsiteX10" fmla="*/ 779929 w 1008529"/>
                <a:gd name="connsiteY10" fmla="*/ 887506 h 1075765"/>
                <a:gd name="connsiteX11" fmla="*/ 847165 w 1008529"/>
                <a:gd name="connsiteY11" fmla="*/ 510988 h 1075765"/>
                <a:gd name="connsiteX12" fmla="*/ 927847 w 1008529"/>
                <a:gd name="connsiteY12" fmla="*/ 510988 h 1075765"/>
                <a:gd name="connsiteX13" fmla="*/ 1008529 w 1008529"/>
                <a:gd name="connsiteY13" fmla="*/ 174812 h 1075765"/>
                <a:gd name="connsiteX14" fmla="*/ 121023 w 1008529"/>
                <a:gd name="connsiteY14" fmla="*/ 0 h 107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8529" h="1075765">
                  <a:moveTo>
                    <a:pt x="121023" y="0"/>
                  </a:moveTo>
                  <a:lnTo>
                    <a:pt x="0" y="699247"/>
                  </a:lnTo>
                  <a:lnTo>
                    <a:pt x="67235" y="887506"/>
                  </a:lnTo>
                  <a:lnTo>
                    <a:pt x="295835" y="874059"/>
                  </a:lnTo>
                  <a:lnTo>
                    <a:pt x="295835" y="954741"/>
                  </a:lnTo>
                  <a:lnTo>
                    <a:pt x="510988" y="981635"/>
                  </a:lnTo>
                  <a:lnTo>
                    <a:pt x="510988" y="1048870"/>
                  </a:lnTo>
                  <a:lnTo>
                    <a:pt x="632012" y="1075765"/>
                  </a:lnTo>
                  <a:lnTo>
                    <a:pt x="726141" y="1062318"/>
                  </a:lnTo>
                  <a:lnTo>
                    <a:pt x="739588" y="887506"/>
                  </a:lnTo>
                  <a:lnTo>
                    <a:pt x="779929" y="887506"/>
                  </a:lnTo>
                  <a:lnTo>
                    <a:pt x="847165" y="510988"/>
                  </a:lnTo>
                  <a:lnTo>
                    <a:pt x="927847" y="510988"/>
                  </a:lnTo>
                  <a:lnTo>
                    <a:pt x="1008529" y="174812"/>
                  </a:lnTo>
                  <a:lnTo>
                    <a:pt x="121023" y="0"/>
                  </a:lnTo>
                  <a:close/>
                </a:path>
              </a:pathLst>
            </a:cu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TextBox 14"/>
          <p:cNvSpPr txBox="1"/>
          <p:nvPr/>
        </p:nvSpPr>
        <p:spPr>
          <a:xfrm>
            <a:off x="4684734" y="3200400"/>
            <a:ext cx="998444" cy="369332"/>
          </a:xfrm>
          <a:prstGeom prst="rect">
            <a:avLst/>
          </a:prstGeom>
          <a:solidFill>
            <a:schemeClr val="accent6">
              <a:lumMod val="40000"/>
              <a:lumOff val="60000"/>
            </a:schemeClr>
          </a:solidFill>
        </p:spPr>
        <p:txBody>
          <a:bodyPr wrap="square" rtlCol="0">
            <a:spAutoFit/>
          </a:bodyPr>
          <a:lstStyle/>
          <a:p>
            <a:pPr algn="ctr"/>
            <a:r>
              <a:rPr lang="zh-CN" altLang="en-US" b="1" dirty="0" smtClean="0"/>
              <a:t>土规</a:t>
            </a:r>
            <a:endParaRPr lang="zh-CN" altLang="en-US" b="1" dirty="0"/>
          </a:p>
        </p:txBody>
      </p:sp>
      <p:sp>
        <p:nvSpPr>
          <p:cNvPr id="16" name="TextBox 15"/>
          <p:cNvSpPr txBox="1"/>
          <p:nvPr/>
        </p:nvSpPr>
        <p:spPr>
          <a:xfrm>
            <a:off x="7078310" y="3168134"/>
            <a:ext cx="998444" cy="369332"/>
          </a:xfrm>
          <a:prstGeom prst="rect">
            <a:avLst/>
          </a:prstGeom>
          <a:solidFill>
            <a:schemeClr val="accent6">
              <a:lumMod val="40000"/>
              <a:lumOff val="60000"/>
            </a:schemeClr>
          </a:solidFill>
        </p:spPr>
        <p:txBody>
          <a:bodyPr wrap="square" rtlCol="0">
            <a:spAutoFit/>
          </a:bodyPr>
          <a:lstStyle/>
          <a:p>
            <a:pPr algn="ctr"/>
            <a:r>
              <a:rPr lang="zh-CN" altLang="en-US" b="1" dirty="0" smtClean="0"/>
              <a:t>城规</a:t>
            </a:r>
            <a:endParaRPr lang="zh-CN" altLang="en-US" b="1" dirty="0"/>
          </a:p>
        </p:txBody>
      </p:sp>
      <p:sp>
        <p:nvSpPr>
          <p:cNvPr id="14" name="TextBox 1"/>
          <p:cNvSpPr txBox="1">
            <a:spLocks noChangeArrowheads="1"/>
          </p:cNvSpPr>
          <p:nvPr/>
        </p:nvSpPr>
        <p:spPr bwMode="auto">
          <a:xfrm>
            <a:off x="0" y="0"/>
            <a:ext cx="8997315" cy="584775"/>
          </a:xfrm>
          <a:prstGeom prst="rect">
            <a:avLst/>
          </a:prstGeom>
          <a:noFill/>
          <a:ln w="9525">
            <a:noFill/>
            <a:miter lim="800000"/>
          </a:ln>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PART</a:t>
            </a:r>
            <a:r>
              <a:rPr lang="zh-CN" altLang="en-US" sz="2400" b="1" dirty="0">
                <a:solidFill>
                  <a:schemeClr val="bg1"/>
                </a:solidFill>
                <a:latin typeface="微软雅黑" panose="020B0503020204020204" pitchFamily="34" charset="-122"/>
                <a:ea typeface="微软雅黑" panose="020B0503020204020204" pitchFamily="34" charset="-122"/>
              </a:rPr>
              <a:t>  </a:t>
            </a:r>
            <a:r>
              <a:rPr lang="en-US" altLang="zh-CN" sz="3200" b="1" dirty="0" smtClean="0">
                <a:solidFill>
                  <a:schemeClr val="bg1"/>
                </a:solidFill>
                <a:latin typeface="微软雅黑" panose="020B0503020204020204" pitchFamily="34" charset="-122"/>
                <a:ea typeface="微软雅黑" panose="020B0503020204020204" pitchFamily="34" charset="-122"/>
              </a:rPr>
              <a:t>2-</a:t>
            </a:r>
            <a:r>
              <a:rPr lang="zh-CN" altLang="en-US" sz="2000" b="1" dirty="0" smtClean="0">
                <a:solidFill>
                  <a:schemeClr val="bg1"/>
                </a:solidFill>
                <a:latin typeface="微软雅黑" panose="020B0503020204020204" pitchFamily="34" charset="-122"/>
                <a:ea typeface="微软雅黑" panose="020B0503020204020204" pitchFamily="34" charset="-122"/>
              </a:rPr>
              <a:t>东庄头项目规划</a:t>
            </a:r>
          </a:p>
        </p:txBody>
      </p:sp>
    </p:spTree>
    <p:extLst>
      <p:ext uri="{BB962C8B-B14F-4D97-AF65-F5344CB8AC3E}">
        <p14:creationId xmlns:p14="http://schemas.microsoft.com/office/powerpoint/2010/main" xmlns="" val="20874300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descr="C:\Users\Administrator\Desktop\43406720948080592.jpg"/>
          <p:cNvPicPr>
            <a:picLocks noChangeAspect="1" noChangeArrowheads="1"/>
          </p:cNvPicPr>
          <p:nvPr/>
        </p:nvPicPr>
        <p:blipFill>
          <a:blip r:embed="rId2" cstate="print"/>
          <a:srcRect/>
          <a:stretch>
            <a:fillRect/>
          </a:stretch>
        </p:blipFill>
        <p:spPr bwMode="auto">
          <a:xfrm>
            <a:off x="203200" y="835379"/>
            <a:ext cx="4013200" cy="5901497"/>
          </a:xfrm>
          <a:prstGeom prst="rect">
            <a:avLst/>
          </a:prstGeom>
          <a:noFill/>
        </p:spPr>
      </p:pic>
      <p:sp>
        <p:nvSpPr>
          <p:cNvPr id="6" name="任意多边形: 形状 1">
            <a:extLst>
              <a:ext uri="{FF2B5EF4-FFF2-40B4-BE49-F238E27FC236}">
                <a16:creationId xmlns="" xmlns:a16="http://schemas.microsoft.com/office/drawing/2014/main" id="{1C77124A-C4FA-44A0-A065-407DA0DE80F2}"/>
              </a:ext>
            </a:extLst>
          </p:cNvPr>
          <p:cNvSpPr/>
          <p:nvPr/>
        </p:nvSpPr>
        <p:spPr>
          <a:xfrm>
            <a:off x="827584" y="1052736"/>
            <a:ext cx="1450282" cy="4234693"/>
          </a:xfrm>
          <a:custGeom>
            <a:avLst/>
            <a:gdLst>
              <a:gd name="connsiteX0" fmla="*/ 28281 w 2064470"/>
              <a:gd name="connsiteY0" fmla="*/ 37707 h 4289196"/>
              <a:gd name="connsiteX1" fmla="*/ 1046376 w 2064470"/>
              <a:gd name="connsiteY1" fmla="*/ 0 h 4289196"/>
              <a:gd name="connsiteX2" fmla="*/ 1187778 w 2064470"/>
              <a:gd name="connsiteY2" fmla="*/ 113121 h 4289196"/>
              <a:gd name="connsiteX3" fmla="*/ 1234912 w 2064470"/>
              <a:gd name="connsiteY3" fmla="*/ 103694 h 4289196"/>
              <a:gd name="connsiteX4" fmla="*/ 1498862 w 2064470"/>
              <a:gd name="connsiteY4" fmla="*/ 28280 h 4289196"/>
              <a:gd name="connsiteX5" fmla="*/ 2064470 w 2064470"/>
              <a:gd name="connsiteY5" fmla="*/ 65987 h 4289196"/>
              <a:gd name="connsiteX6" fmla="*/ 2055044 w 2064470"/>
              <a:gd name="connsiteY6" fmla="*/ 1159497 h 4289196"/>
              <a:gd name="connsiteX7" fmla="*/ 1998483 w 2064470"/>
              <a:gd name="connsiteY7" fmla="*/ 1725105 h 4289196"/>
              <a:gd name="connsiteX8" fmla="*/ 1791093 w 2064470"/>
              <a:gd name="connsiteY8" fmla="*/ 1715678 h 4289196"/>
              <a:gd name="connsiteX9" fmla="*/ 1696825 w 2064470"/>
              <a:gd name="connsiteY9" fmla="*/ 2733773 h 4289196"/>
              <a:gd name="connsiteX10" fmla="*/ 1640264 w 2064470"/>
              <a:gd name="connsiteY10" fmla="*/ 3412503 h 4289196"/>
              <a:gd name="connsiteX11" fmla="*/ 1404594 w 2064470"/>
              <a:gd name="connsiteY11" fmla="*/ 3393649 h 4289196"/>
              <a:gd name="connsiteX12" fmla="*/ 1329180 w 2064470"/>
              <a:gd name="connsiteY12" fmla="*/ 4289196 h 4289196"/>
              <a:gd name="connsiteX13" fmla="*/ 1216058 w 2064470"/>
              <a:gd name="connsiteY13" fmla="*/ 4251488 h 4289196"/>
              <a:gd name="connsiteX14" fmla="*/ 1225485 w 2064470"/>
              <a:gd name="connsiteY14" fmla="*/ 4034672 h 4289196"/>
              <a:gd name="connsiteX15" fmla="*/ 565609 w 2064470"/>
              <a:gd name="connsiteY15" fmla="*/ 4062952 h 4289196"/>
              <a:gd name="connsiteX16" fmla="*/ 612743 w 2064470"/>
              <a:gd name="connsiteY16" fmla="*/ 3535051 h 4289196"/>
              <a:gd name="connsiteX17" fmla="*/ 301658 w 2064470"/>
              <a:gd name="connsiteY17" fmla="*/ 3619892 h 4289196"/>
              <a:gd name="connsiteX18" fmla="*/ 47134 w 2064470"/>
              <a:gd name="connsiteY18" fmla="*/ 3110845 h 4289196"/>
              <a:gd name="connsiteX19" fmla="*/ 0 w 2064470"/>
              <a:gd name="connsiteY19" fmla="*/ 2573517 h 4289196"/>
              <a:gd name="connsiteX20" fmla="*/ 28281 w 2064470"/>
              <a:gd name="connsiteY20" fmla="*/ 37707 h 4289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64470" h="4289196">
                <a:moveTo>
                  <a:pt x="28281" y="37707"/>
                </a:moveTo>
                <a:lnTo>
                  <a:pt x="1046376" y="0"/>
                </a:lnTo>
                <a:lnTo>
                  <a:pt x="1187778" y="113121"/>
                </a:lnTo>
                <a:lnTo>
                  <a:pt x="1234912" y="103694"/>
                </a:lnTo>
                <a:lnTo>
                  <a:pt x="1498862" y="28280"/>
                </a:lnTo>
                <a:lnTo>
                  <a:pt x="2064470" y="65987"/>
                </a:lnTo>
                <a:lnTo>
                  <a:pt x="2055044" y="1159497"/>
                </a:lnTo>
                <a:lnTo>
                  <a:pt x="1998483" y="1725105"/>
                </a:lnTo>
                <a:lnTo>
                  <a:pt x="1791093" y="1715678"/>
                </a:lnTo>
                <a:lnTo>
                  <a:pt x="1696825" y="2733773"/>
                </a:lnTo>
                <a:lnTo>
                  <a:pt x="1640264" y="3412503"/>
                </a:lnTo>
                <a:lnTo>
                  <a:pt x="1404594" y="3393649"/>
                </a:lnTo>
                <a:lnTo>
                  <a:pt x="1329180" y="4289196"/>
                </a:lnTo>
                <a:lnTo>
                  <a:pt x="1216058" y="4251488"/>
                </a:lnTo>
                <a:lnTo>
                  <a:pt x="1225485" y="4034672"/>
                </a:lnTo>
                <a:lnTo>
                  <a:pt x="565609" y="4062952"/>
                </a:lnTo>
                <a:lnTo>
                  <a:pt x="612743" y="3535051"/>
                </a:lnTo>
                <a:lnTo>
                  <a:pt x="301658" y="3619892"/>
                </a:lnTo>
                <a:lnTo>
                  <a:pt x="47134" y="3110845"/>
                </a:lnTo>
                <a:lnTo>
                  <a:pt x="0" y="2573517"/>
                </a:lnTo>
                <a:cubicBezTo>
                  <a:pt x="3142" y="1731389"/>
                  <a:pt x="6285" y="889262"/>
                  <a:pt x="28281" y="37707"/>
                </a:cubicBezTo>
                <a:close/>
              </a:path>
            </a:pathLst>
          </a:custGeom>
          <a:solidFill>
            <a:schemeClr val="bg1">
              <a:alpha val="0"/>
            </a:schemeClr>
          </a:solidFill>
          <a:ln w="762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7"/>
          <p:cNvSpPr/>
          <p:nvPr/>
        </p:nvSpPr>
        <p:spPr>
          <a:xfrm rot="21148188">
            <a:off x="1810295" y="1134407"/>
            <a:ext cx="649699" cy="1096849"/>
          </a:xfrm>
          <a:custGeom>
            <a:avLst/>
            <a:gdLst>
              <a:gd name="connsiteX0" fmla="*/ 0 w 1072896"/>
              <a:gd name="connsiteY0" fmla="*/ 1085088 h 1280160"/>
              <a:gd name="connsiteX1" fmla="*/ 48768 w 1072896"/>
              <a:gd name="connsiteY1" fmla="*/ 1182624 h 1280160"/>
              <a:gd name="connsiteX2" fmla="*/ 853440 w 1072896"/>
              <a:gd name="connsiteY2" fmla="*/ 1280160 h 1280160"/>
              <a:gd name="connsiteX3" fmla="*/ 1072896 w 1072896"/>
              <a:gd name="connsiteY3" fmla="*/ 85344 h 1280160"/>
              <a:gd name="connsiteX4" fmla="*/ 365760 w 1072896"/>
              <a:gd name="connsiteY4" fmla="*/ 0 h 1280160"/>
              <a:gd name="connsiteX5" fmla="*/ 170688 w 1072896"/>
              <a:gd name="connsiteY5" fmla="*/ 97536 h 1280160"/>
              <a:gd name="connsiteX6" fmla="*/ 0 w 1072896"/>
              <a:gd name="connsiteY6" fmla="*/ 1085088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896" h="1280160">
                <a:moveTo>
                  <a:pt x="0" y="1085088"/>
                </a:moveTo>
                <a:lnTo>
                  <a:pt x="48768" y="1182624"/>
                </a:lnTo>
                <a:lnTo>
                  <a:pt x="853440" y="1280160"/>
                </a:lnTo>
                <a:lnTo>
                  <a:pt x="1072896" y="85344"/>
                </a:lnTo>
                <a:lnTo>
                  <a:pt x="365760" y="0"/>
                </a:lnTo>
                <a:lnTo>
                  <a:pt x="170688" y="97536"/>
                </a:lnTo>
                <a:lnTo>
                  <a:pt x="0" y="1085088"/>
                </a:lnTo>
                <a:close/>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rot="21096487">
            <a:off x="858341" y="1086655"/>
            <a:ext cx="971020" cy="1141534"/>
          </a:xfrm>
          <a:custGeom>
            <a:avLst/>
            <a:gdLst>
              <a:gd name="connsiteX0" fmla="*/ 125730 w 2491740"/>
              <a:gd name="connsiteY0" fmla="*/ 1485900 h 1737360"/>
              <a:gd name="connsiteX1" fmla="*/ 125730 w 2491740"/>
              <a:gd name="connsiteY1" fmla="*/ 1485900 h 1737360"/>
              <a:gd name="connsiteX2" fmla="*/ 0 w 2491740"/>
              <a:gd name="connsiteY2" fmla="*/ 1348740 h 1737360"/>
              <a:gd name="connsiteX3" fmla="*/ 217170 w 2491740"/>
              <a:gd name="connsiteY3" fmla="*/ 0 h 1737360"/>
              <a:gd name="connsiteX4" fmla="*/ 2400300 w 2491740"/>
              <a:gd name="connsiteY4" fmla="*/ 285750 h 1737360"/>
              <a:gd name="connsiteX5" fmla="*/ 2491740 w 2491740"/>
              <a:gd name="connsiteY5" fmla="*/ 468630 h 1737360"/>
              <a:gd name="connsiteX6" fmla="*/ 2366010 w 2491740"/>
              <a:gd name="connsiteY6" fmla="*/ 1645920 h 1737360"/>
              <a:gd name="connsiteX7" fmla="*/ 2228850 w 2491740"/>
              <a:gd name="connsiteY7" fmla="*/ 1737360 h 1737360"/>
              <a:gd name="connsiteX8" fmla="*/ 125730 w 2491740"/>
              <a:gd name="connsiteY8" fmla="*/ 148590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1740" h="1737360">
                <a:moveTo>
                  <a:pt x="125730" y="1485900"/>
                </a:moveTo>
                <a:lnTo>
                  <a:pt x="125730" y="1485900"/>
                </a:lnTo>
                <a:lnTo>
                  <a:pt x="0" y="1348740"/>
                </a:lnTo>
                <a:lnTo>
                  <a:pt x="217170" y="0"/>
                </a:lnTo>
                <a:lnTo>
                  <a:pt x="2400300" y="285750"/>
                </a:lnTo>
                <a:lnTo>
                  <a:pt x="2491740" y="468630"/>
                </a:lnTo>
                <a:lnTo>
                  <a:pt x="2366010" y="1645920"/>
                </a:lnTo>
                <a:lnTo>
                  <a:pt x="2228850" y="1737360"/>
                </a:lnTo>
                <a:lnTo>
                  <a:pt x="125730" y="1485900"/>
                </a:lnTo>
                <a:close/>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899642" y="2348880"/>
            <a:ext cx="903758" cy="1296143"/>
          </a:xfrm>
          <a:custGeom>
            <a:avLst/>
            <a:gdLst>
              <a:gd name="connsiteX0" fmla="*/ 0 w 1266738"/>
              <a:gd name="connsiteY0" fmla="*/ 0 h 973123"/>
              <a:gd name="connsiteX1" fmla="*/ 1258349 w 1266738"/>
              <a:gd name="connsiteY1" fmla="*/ 8389 h 973123"/>
              <a:gd name="connsiteX2" fmla="*/ 1266738 w 1266738"/>
              <a:gd name="connsiteY2" fmla="*/ 931178 h 973123"/>
              <a:gd name="connsiteX3" fmla="*/ 8389 w 1266738"/>
              <a:gd name="connsiteY3" fmla="*/ 973123 h 973123"/>
              <a:gd name="connsiteX4" fmla="*/ 0 w 1266738"/>
              <a:gd name="connsiteY4" fmla="*/ 0 h 973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738" h="973123">
                <a:moveTo>
                  <a:pt x="0" y="0"/>
                </a:moveTo>
                <a:lnTo>
                  <a:pt x="1258349" y="8389"/>
                </a:lnTo>
                <a:cubicBezTo>
                  <a:pt x="1261145" y="315985"/>
                  <a:pt x="1263942" y="623582"/>
                  <a:pt x="1266738" y="931178"/>
                </a:cubicBezTo>
                <a:lnTo>
                  <a:pt x="8389" y="973123"/>
                </a:lnTo>
                <a:cubicBezTo>
                  <a:pt x="5593" y="648749"/>
                  <a:pt x="2796" y="324374"/>
                  <a:pt x="0" y="0"/>
                </a:cubicBezTo>
                <a:close/>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678337" y="2475868"/>
            <a:ext cx="1309866" cy="584775"/>
          </a:xfrm>
          <a:prstGeom prst="rect">
            <a:avLst/>
          </a:prstGeom>
          <a:noFill/>
        </p:spPr>
        <p:txBody>
          <a:bodyPr wrap="square" lIns="91440" tIns="45720" rIns="91440" bIns="45720">
            <a:spAutoFit/>
          </a:bodyPr>
          <a:lstStyle/>
          <a:p>
            <a:pPr algn="ctr"/>
            <a:r>
              <a:rPr lang="zh-CN" altLang="en-US" sz="3200" b="1" cap="none" spc="0" dirty="0">
                <a:ln w="12700">
                  <a:solidFill>
                    <a:schemeClr val="tx2">
                      <a:satMod val="155000"/>
                    </a:schemeClr>
                  </a:solidFill>
                  <a:prstDash val="solid"/>
                </a:ln>
                <a:effectLst>
                  <a:outerShdw blurRad="41275" dist="20320" dir="1800000" algn="tl" rotWithShape="0">
                    <a:srgbClr val="000000">
                      <a:alpha val="40000"/>
                    </a:srgbClr>
                  </a:outerShdw>
                </a:effectLst>
              </a:rPr>
              <a:t>三期</a:t>
            </a:r>
          </a:p>
        </p:txBody>
      </p:sp>
      <p:sp>
        <p:nvSpPr>
          <p:cNvPr id="12" name="矩形 11"/>
          <p:cNvSpPr/>
          <p:nvPr/>
        </p:nvSpPr>
        <p:spPr>
          <a:xfrm>
            <a:off x="704553" y="1210529"/>
            <a:ext cx="1309866" cy="584775"/>
          </a:xfrm>
          <a:prstGeom prst="rect">
            <a:avLst/>
          </a:prstGeom>
          <a:noFill/>
        </p:spPr>
        <p:txBody>
          <a:bodyPr wrap="square" lIns="91440" tIns="45720" rIns="91440" bIns="45720">
            <a:spAutoFit/>
          </a:bodyPr>
          <a:lstStyle/>
          <a:p>
            <a:pPr algn="ctr"/>
            <a:r>
              <a:rPr lang="zh-CN" altLang="en-US" sz="3200" b="1" cap="none" spc="0" dirty="0">
                <a:ln w="12700">
                  <a:solidFill>
                    <a:schemeClr val="tx2">
                      <a:satMod val="155000"/>
                    </a:schemeClr>
                  </a:solidFill>
                  <a:prstDash val="solid"/>
                </a:ln>
                <a:effectLst>
                  <a:outerShdw blurRad="41275" dist="20320" dir="1800000" algn="tl" rotWithShape="0">
                    <a:srgbClr val="000000">
                      <a:alpha val="40000"/>
                    </a:srgbClr>
                  </a:outerShdw>
                </a:effectLst>
              </a:rPr>
              <a:t>二期</a:t>
            </a:r>
          </a:p>
        </p:txBody>
      </p:sp>
      <p:sp>
        <p:nvSpPr>
          <p:cNvPr id="13" name="矩形 12"/>
          <p:cNvSpPr/>
          <p:nvPr/>
        </p:nvSpPr>
        <p:spPr>
          <a:xfrm>
            <a:off x="1566756" y="1152971"/>
            <a:ext cx="1200966" cy="1077218"/>
          </a:xfrm>
          <a:prstGeom prst="rect">
            <a:avLst/>
          </a:prstGeom>
          <a:noFill/>
        </p:spPr>
        <p:txBody>
          <a:bodyPr wrap="square" lIns="91440" tIns="45720" rIns="91440" bIns="45720">
            <a:spAutoFit/>
          </a:bodyPr>
          <a:lstStyle/>
          <a:p>
            <a:pPr algn="ctr"/>
            <a:r>
              <a:rPr lang="zh-CN" altLang="en-US" sz="3200" b="1" cap="none" spc="0" dirty="0">
                <a:ln w="12700">
                  <a:solidFill>
                    <a:schemeClr val="tx2">
                      <a:satMod val="155000"/>
                    </a:schemeClr>
                  </a:solidFill>
                  <a:prstDash val="solid"/>
                </a:ln>
                <a:effectLst>
                  <a:outerShdw blurRad="41275" dist="20320" dir="1800000" algn="tl" rotWithShape="0">
                    <a:srgbClr val="000000">
                      <a:alpha val="40000"/>
                    </a:srgbClr>
                  </a:outerShdw>
                </a:effectLst>
              </a:rPr>
              <a:t>一</a:t>
            </a:r>
            <a:endParaRPr lang="en-US" altLang="zh-CN" sz="3200" b="1" cap="none" spc="0"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ctr"/>
            <a:r>
              <a:rPr lang="zh-CN" altLang="en-US" sz="3200" b="1" cap="none" spc="0" dirty="0">
                <a:ln w="12700">
                  <a:solidFill>
                    <a:schemeClr val="tx2">
                      <a:satMod val="155000"/>
                    </a:schemeClr>
                  </a:solidFill>
                  <a:prstDash val="solid"/>
                </a:ln>
                <a:effectLst>
                  <a:outerShdw blurRad="41275" dist="20320" dir="1800000" algn="tl" rotWithShape="0">
                    <a:srgbClr val="000000">
                      <a:alpha val="40000"/>
                    </a:srgbClr>
                  </a:outerShdw>
                </a:effectLst>
              </a:rPr>
              <a:t>期</a:t>
            </a:r>
          </a:p>
        </p:txBody>
      </p:sp>
      <p:sp>
        <p:nvSpPr>
          <p:cNvPr id="14" name="矩形 13"/>
          <p:cNvSpPr/>
          <p:nvPr/>
        </p:nvSpPr>
        <p:spPr>
          <a:xfrm>
            <a:off x="925813" y="3680063"/>
            <a:ext cx="1249610" cy="584775"/>
          </a:xfrm>
          <a:prstGeom prst="rect">
            <a:avLst/>
          </a:prstGeom>
          <a:noFill/>
        </p:spPr>
        <p:txBody>
          <a:bodyPr wrap="square" lIns="91440" tIns="45720" rIns="91440" bIns="45720">
            <a:spAutoFit/>
          </a:bodyPr>
          <a:lstStyle/>
          <a:p>
            <a:pPr algn="ctr"/>
            <a:r>
              <a:rPr lang="zh-CN" altLang="en-US" sz="3200" b="1" cap="none" spc="0" dirty="0">
                <a:ln w="12700">
                  <a:solidFill>
                    <a:schemeClr val="tx2">
                      <a:satMod val="155000"/>
                    </a:schemeClr>
                  </a:solidFill>
                  <a:prstDash val="solid"/>
                </a:ln>
                <a:effectLst>
                  <a:outerShdw blurRad="41275" dist="20320" dir="1800000" algn="tl" rotWithShape="0">
                    <a:srgbClr val="000000">
                      <a:alpha val="40000"/>
                    </a:srgbClr>
                  </a:outerShdw>
                </a:effectLst>
              </a:rPr>
              <a:t>四期</a:t>
            </a:r>
          </a:p>
        </p:txBody>
      </p:sp>
      <p:sp>
        <p:nvSpPr>
          <p:cNvPr id="15" name="对话气泡: 矩形 3">
            <a:extLst>
              <a:ext uri="{FF2B5EF4-FFF2-40B4-BE49-F238E27FC236}">
                <a16:creationId xmlns="" xmlns:a16="http://schemas.microsoft.com/office/drawing/2014/main" id="{C421624D-F02E-482F-B90E-12028F3D67B1}"/>
              </a:ext>
            </a:extLst>
          </p:cNvPr>
          <p:cNvSpPr/>
          <p:nvPr/>
        </p:nvSpPr>
        <p:spPr>
          <a:xfrm>
            <a:off x="2817812" y="3587713"/>
            <a:ext cx="596390" cy="591745"/>
          </a:xfrm>
          <a:prstGeom prst="wedgeRectCallout">
            <a:avLst>
              <a:gd name="adj1" fmla="val -159963"/>
              <a:gd name="adj2" fmla="val 74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村址边界</a:t>
            </a:r>
          </a:p>
        </p:txBody>
      </p:sp>
      <p:sp>
        <p:nvSpPr>
          <p:cNvPr id="16" name="文本框 4">
            <a:extLst>
              <a:ext uri="{FF2B5EF4-FFF2-40B4-BE49-F238E27FC236}">
                <a16:creationId xmlns="" xmlns:a16="http://schemas.microsoft.com/office/drawing/2014/main" id="{9B85AFA6-21AA-4071-9BF3-D6E5D5D42DFB}"/>
              </a:ext>
            </a:extLst>
          </p:cNvPr>
          <p:cNvSpPr txBox="1"/>
          <p:nvPr/>
        </p:nvSpPr>
        <p:spPr>
          <a:xfrm>
            <a:off x="4283968" y="836712"/>
            <a:ext cx="4680520" cy="5940088"/>
          </a:xfrm>
          <a:prstGeom prst="rect">
            <a:avLst/>
          </a:prstGeom>
          <a:solidFill>
            <a:schemeClr val="bg1">
              <a:lumMod val="85000"/>
            </a:schemeClr>
          </a:solidFill>
        </p:spPr>
        <p:txBody>
          <a:bodyPr wrap="square" rtlCol="0">
            <a:spAutoFit/>
          </a:bodyPr>
          <a:lstStyle/>
          <a:p>
            <a:pPr marL="285750" indent="-285750"/>
            <a:r>
              <a:rPr lang="en-US" altLang="zh-CN" dirty="0" smtClean="0">
                <a:latin typeface="+mn-ea"/>
              </a:rPr>
              <a:t>1</a:t>
            </a:r>
            <a:r>
              <a:rPr lang="zh-CN" altLang="en-US" sz="2000" dirty="0" smtClean="0">
                <a:solidFill>
                  <a:srgbClr val="FF0000"/>
                </a:solidFill>
                <a:latin typeface="+mn-ea"/>
              </a:rPr>
              <a:t>、根</a:t>
            </a:r>
            <a:r>
              <a:rPr lang="zh-CN" altLang="en-US" sz="2000" dirty="0">
                <a:solidFill>
                  <a:srgbClr val="FF0000"/>
                </a:solidFill>
                <a:latin typeface="+mn-ea"/>
              </a:rPr>
              <a:t>据控</a:t>
            </a:r>
            <a:r>
              <a:rPr lang="zh-CN" altLang="en-US" sz="2000" dirty="0" smtClean="0">
                <a:solidFill>
                  <a:srgbClr val="FF0000"/>
                </a:solidFill>
                <a:latin typeface="+mn-ea"/>
              </a:rPr>
              <a:t>规规划情况，项目需进行分</a:t>
            </a:r>
            <a:r>
              <a:rPr lang="zh-CN" altLang="en-US" sz="2000" dirty="0">
                <a:solidFill>
                  <a:srgbClr val="FF0000"/>
                </a:solidFill>
                <a:latin typeface="+mn-ea"/>
              </a:rPr>
              <a:t>步拆迁，优先拆迁图中所示一、二、三</a:t>
            </a:r>
            <a:r>
              <a:rPr lang="zh-CN" altLang="en-US" sz="2000" dirty="0" smtClean="0">
                <a:solidFill>
                  <a:srgbClr val="FF0000"/>
                </a:solidFill>
                <a:latin typeface="+mn-ea"/>
              </a:rPr>
              <a:t>期；四</a:t>
            </a:r>
            <a:r>
              <a:rPr lang="zh-CN" altLang="en-US" sz="2000" dirty="0">
                <a:solidFill>
                  <a:srgbClr val="FF0000"/>
                </a:solidFill>
                <a:latin typeface="+mn-ea"/>
              </a:rPr>
              <a:t>期地块中公园用地及教育科研用</a:t>
            </a:r>
            <a:r>
              <a:rPr lang="zh-CN" altLang="en-US" sz="2000" dirty="0" smtClean="0">
                <a:solidFill>
                  <a:srgbClr val="FF0000"/>
                </a:solidFill>
                <a:latin typeface="+mn-ea"/>
              </a:rPr>
              <a:t>地需政府按城改政策补偿匹配地后启动拆迁工作。</a:t>
            </a:r>
            <a:endParaRPr lang="en-US" altLang="zh-CN" sz="2000" dirty="0" smtClean="0">
              <a:solidFill>
                <a:srgbClr val="FF0000"/>
              </a:solidFill>
              <a:latin typeface="+mn-ea"/>
            </a:endParaRPr>
          </a:p>
          <a:p>
            <a:pPr marL="285750" indent="-285750"/>
            <a:r>
              <a:rPr lang="en-US" altLang="zh-CN" sz="2000" dirty="0" smtClean="0">
                <a:solidFill>
                  <a:srgbClr val="FF0000"/>
                </a:solidFill>
                <a:latin typeface="+mn-ea"/>
              </a:rPr>
              <a:t>2</a:t>
            </a:r>
            <a:r>
              <a:rPr lang="zh-CN" altLang="en-US" sz="2000" dirty="0" smtClean="0">
                <a:solidFill>
                  <a:srgbClr val="FF0000"/>
                </a:solidFill>
                <a:latin typeface="+mn-ea"/>
              </a:rPr>
              <a:t>、已完成手续：土地组卷资料编制完成，待协调政府后上报省厅审批；片区控详规划</a:t>
            </a:r>
            <a:r>
              <a:rPr lang="en-US" altLang="zh-CN" sz="2000" dirty="0" smtClean="0">
                <a:solidFill>
                  <a:srgbClr val="FF0000"/>
                </a:solidFill>
                <a:latin typeface="+mn-ea"/>
              </a:rPr>
              <a:t>3-05</a:t>
            </a:r>
            <a:r>
              <a:rPr lang="zh-CN" altLang="en-US" sz="2000" dirty="0" smtClean="0">
                <a:solidFill>
                  <a:srgbClr val="FF0000"/>
                </a:solidFill>
                <a:latin typeface="+mn-ea"/>
              </a:rPr>
              <a:t>、</a:t>
            </a:r>
            <a:r>
              <a:rPr lang="en-US" altLang="zh-CN" sz="2000" dirty="0" smtClean="0">
                <a:solidFill>
                  <a:srgbClr val="FF0000"/>
                </a:solidFill>
                <a:latin typeface="+mn-ea"/>
              </a:rPr>
              <a:t>06</a:t>
            </a:r>
            <a:r>
              <a:rPr lang="zh-CN" altLang="en-US" sz="2000" dirty="0" smtClean="0">
                <a:solidFill>
                  <a:srgbClr val="FF0000"/>
                </a:solidFill>
                <a:latin typeface="+mn-ea"/>
              </a:rPr>
              <a:t>编制完成并已入库；村委会所有协议签署完成；村址宅基地</a:t>
            </a:r>
            <a:r>
              <a:rPr lang="en-US" altLang="zh-CN" sz="2000" dirty="0" smtClean="0">
                <a:solidFill>
                  <a:srgbClr val="FF0000"/>
                </a:solidFill>
                <a:latin typeface="+mn-ea"/>
              </a:rPr>
              <a:t>572</a:t>
            </a:r>
            <a:r>
              <a:rPr lang="zh-CN" altLang="en-US" sz="2000" dirty="0" smtClean="0">
                <a:solidFill>
                  <a:srgbClr val="FF0000"/>
                </a:solidFill>
                <a:latin typeface="+mn-ea"/>
              </a:rPr>
              <a:t>户地上物评估完成。</a:t>
            </a:r>
            <a:endParaRPr lang="en-US" altLang="zh-CN" sz="2000" dirty="0" smtClean="0">
              <a:solidFill>
                <a:srgbClr val="FF0000"/>
              </a:solidFill>
              <a:latin typeface="+mn-ea"/>
            </a:endParaRPr>
          </a:p>
          <a:p>
            <a:pPr marL="285750" indent="-285750"/>
            <a:r>
              <a:rPr lang="en-US" altLang="zh-CN" sz="2000" dirty="0" smtClean="0">
                <a:solidFill>
                  <a:srgbClr val="FF0000"/>
                </a:solidFill>
                <a:latin typeface="+mn-ea"/>
              </a:rPr>
              <a:t>3</a:t>
            </a:r>
            <a:r>
              <a:rPr lang="zh-CN" altLang="en-US" sz="2000" dirty="0" smtClean="0">
                <a:solidFill>
                  <a:srgbClr val="FF0000"/>
                </a:solidFill>
                <a:latin typeface="+mn-ea"/>
              </a:rPr>
              <a:t>、未完手续工作：拆迁启动、宅基地用户协议签署、土地收储、土地挂牌、回迁和商品房建设及销售工作；未完成工作如公司资金充足最持半年时间完成土地挂牌节点。</a:t>
            </a:r>
            <a:endParaRPr lang="en-US" altLang="zh-CN" sz="2000" dirty="0" smtClean="0">
              <a:solidFill>
                <a:srgbClr val="FF0000"/>
              </a:solidFill>
              <a:latin typeface="+mn-ea"/>
            </a:endParaRPr>
          </a:p>
          <a:p>
            <a:pPr marL="285750" indent="-285750"/>
            <a:r>
              <a:rPr lang="en-US" altLang="zh-CN" sz="2000" dirty="0" smtClean="0">
                <a:solidFill>
                  <a:srgbClr val="FF0000"/>
                </a:solidFill>
                <a:latin typeface="+mn-ea"/>
              </a:rPr>
              <a:t>4</a:t>
            </a:r>
            <a:r>
              <a:rPr lang="zh-CN" altLang="en-US" sz="2000" dirty="0" smtClean="0">
                <a:solidFill>
                  <a:srgbClr val="FF0000"/>
                </a:solidFill>
                <a:latin typeface="+mn-ea"/>
              </a:rPr>
              <a:t>、项目总成本</a:t>
            </a:r>
            <a:r>
              <a:rPr lang="en-US" altLang="zh-CN" sz="2000" dirty="0" smtClean="0">
                <a:solidFill>
                  <a:srgbClr val="FF0000"/>
                </a:solidFill>
                <a:latin typeface="+mn-ea"/>
              </a:rPr>
              <a:t>20.79</a:t>
            </a:r>
            <a:r>
              <a:rPr lang="zh-CN" altLang="en-US" sz="2000" dirty="0" smtClean="0">
                <a:solidFill>
                  <a:srgbClr val="FF0000"/>
                </a:solidFill>
                <a:latin typeface="+mn-ea"/>
              </a:rPr>
              <a:t>亿元，其中拆迁费用</a:t>
            </a:r>
            <a:r>
              <a:rPr lang="en-US" altLang="zh-CN" sz="2000" dirty="0" smtClean="0">
                <a:solidFill>
                  <a:srgbClr val="FF0000"/>
                </a:solidFill>
                <a:latin typeface="+mn-ea"/>
              </a:rPr>
              <a:t>4.96</a:t>
            </a:r>
            <a:r>
              <a:rPr lang="zh-CN" altLang="en-US" sz="2000" dirty="0" smtClean="0">
                <a:solidFill>
                  <a:srgbClr val="FF0000"/>
                </a:solidFill>
                <a:latin typeface="+mn-ea"/>
              </a:rPr>
              <a:t>亿元、建安费用</a:t>
            </a:r>
            <a:r>
              <a:rPr lang="en-US" altLang="zh-CN" sz="2000" dirty="0" smtClean="0">
                <a:solidFill>
                  <a:srgbClr val="FF0000"/>
                </a:solidFill>
                <a:latin typeface="+mn-ea"/>
              </a:rPr>
              <a:t>14.58</a:t>
            </a:r>
            <a:r>
              <a:rPr lang="zh-CN" altLang="en-US" sz="2000" dirty="0" smtClean="0">
                <a:solidFill>
                  <a:srgbClr val="FF0000"/>
                </a:solidFill>
                <a:latin typeface="+mn-ea"/>
              </a:rPr>
              <a:t>亿元、交纳各种费用</a:t>
            </a:r>
            <a:r>
              <a:rPr lang="en-US" altLang="zh-CN" sz="2000" dirty="0" smtClean="0">
                <a:solidFill>
                  <a:srgbClr val="FF0000"/>
                </a:solidFill>
                <a:latin typeface="+mn-ea"/>
              </a:rPr>
              <a:t>1.25</a:t>
            </a:r>
            <a:r>
              <a:rPr lang="zh-CN" altLang="en-US" sz="2000" dirty="0" smtClean="0">
                <a:solidFill>
                  <a:srgbClr val="FF0000"/>
                </a:solidFill>
                <a:latin typeface="+mn-ea"/>
              </a:rPr>
              <a:t>亿元；项目总收入</a:t>
            </a:r>
            <a:r>
              <a:rPr lang="en-US" altLang="zh-CN" sz="2000" dirty="0" smtClean="0">
                <a:solidFill>
                  <a:srgbClr val="FF0000"/>
                </a:solidFill>
                <a:latin typeface="+mn-ea"/>
              </a:rPr>
              <a:t>26.90</a:t>
            </a:r>
            <a:r>
              <a:rPr lang="zh-CN" altLang="en-US" sz="2000" dirty="0" smtClean="0">
                <a:solidFill>
                  <a:srgbClr val="FF0000"/>
                </a:solidFill>
                <a:latin typeface="+mn-ea"/>
              </a:rPr>
              <a:t>万元，项目利润</a:t>
            </a:r>
            <a:r>
              <a:rPr lang="en-US" altLang="zh-CN" sz="2000" dirty="0" smtClean="0">
                <a:solidFill>
                  <a:srgbClr val="FF0000"/>
                </a:solidFill>
                <a:latin typeface="+mn-ea"/>
              </a:rPr>
              <a:t>6.11</a:t>
            </a:r>
            <a:r>
              <a:rPr lang="zh-CN" altLang="en-US" sz="2000" dirty="0" smtClean="0">
                <a:solidFill>
                  <a:srgbClr val="FF0000"/>
                </a:solidFill>
                <a:latin typeface="+mn-ea"/>
              </a:rPr>
              <a:t>亿元。</a:t>
            </a:r>
            <a:endParaRPr lang="zh-CN" altLang="en-US" sz="2000" dirty="0">
              <a:solidFill>
                <a:srgbClr val="FF0000"/>
              </a:solidFill>
            </a:endParaRPr>
          </a:p>
        </p:txBody>
      </p:sp>
      <p:sp>
        <p:nvSpPr>
          <p:cNvPr id="17" name="任意多边形: 形状 6">
            <a:extLst>
              <a:ext uri="{FF2B5EF4-FFF2-40B4-BE49-F238E27FC236}">
                <a16:creationId xmlns="" xmlns:a16="http://schemas.microsoft.com/office/drawing/2014/main" id="{C35F991D-F2E1-40FE-AC37-A1693D89F7E4}"/>
              </a:ext>
            </a:extLst>
          </p:cNvPr>
          <p:cNvSpPr/>
          <p:nvPr/>
        </p:nvSpPr>
        <p:spPr>
          <a:xfrm>
            <a:off x="899592" y="2780928"/>
            <a:ext cx="1368152" cy="2400673"/>
          </a:xfrm>
          <a:custGeom>
            <a:avLst/>
            <a:gdLst>
              <a:gd name="connsiteX0" fmla="*/ 1240403 w 1956021"/>
              <a:gd name="connsiteY0" fmla="*/ 0 h 3053301"/>
              <a:gd name="connsiteX1" fmla="*/ 1956021 w 1956021"/>
              <a:gd name="connsiteY1" fmla="*/ 15902 h 3053301"/>
              <a:gd name="connsiteX2" fmla="*/ 1908313 w 1956021"/>
              <a:gd name="connsiteY2" fmla="*/ 477078 h 3053301"/>
              <a:gd name="connsiteX3" fmla="*/ 1701579 w 1956021"/>
              <a:gd name="connsiteY3" fmla="*/ 508883 h 3053301"/>
              <a:gd name="connsiteX4" fmla="*/ 1582309 w 1956021"/>
              <a:gd name="connsiteY4" fmla="*/ 2162755 h 3053301"/>
              <a:gd name="connsiteX5" fmla="*/ 1311965 w 1956021"/>
              <a:gd name="connsiteY5" fmla="*/ 2218414 h 3053301"/>
              <a:gd name="connsiteX6" fmla="*/ 1256306 w 1956021"/>
              <a:gd name="connsiteY6" fmla="*/ 3053301 h 3053301"/>
              <a:gd name="connsiteX7" fmla="*/ 1144988 w 1956021"/>
              <a:gd name="connsiteY7" fmla="*/ 3045349 h 3053301"/>
              <a:gd name="connsiteX8" fmla="*/ 1113182 w 1956021"/>
              <a:gd name="connsiteY8" fmla="*/ 2798859 h 3053301"/>
              <a:gd name="connsiteX9" fmla="*/ 596348 w 1956021"/>
              <a:gd name="connsiteY9" fmla="*/ 2830664 h 3053301"/>
              <a:gd name="connsiteX10" fmla="*/ 588396 w 1956021"/>
              <a:gd name="connsiteY10" fmla="*/ 2361537 h 3053301"/>
              <a:gd name="connsiteX11" fmla="*/ 294198 w 1956021"/>
              <a:gd name="connsiteY11" fmla="*/ 2401294 h 3053301"/>
              <a:gd name="connsiteX12" fmla="*/ 95415 w 1956021"/>
              <a:gd name="connsiteY12" fmla="*/ 2011680 h 3053301"/>
              <a:gd name="connsiteX13" fmla="*/ 7951 w 1956021"/>
              <a:gd name="connsiteY13" fmla="*/ 1470991 h 3053301"/>
              <a:gd name="connsiteX14" fmla="*/ 0 w 1956021"/>
              <a:gd name="connsiteY14" fmla="*/ 1129085 h 3053301"/>
              <a:gd name="connsiteX15" fmla="*/ 1224501 w 1956021"/>
              <a:gd name="connsiteY15" fmla="*/ 1081377 h 3053301"/>
              <a:gd name="connsiteX16" fmla="*/ 1240403 w 1956021"/>
              <a:gd name="connsiteY16" fmla="*/ 0 h 305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6021" h="3053301">
                <a:moveTo>
                  <a:pt x="1240403" y="0"/>
                </a:moveTo>
                <a:lnTo>
                  <a:pt x="1956021" y="15902"/>
                </a:lnTo>
                <a:lnTo>
                  <a:pt x="1908313" y="477078"/>
                </a:lnTo>
                <a:lnTo>
                  <a:pt x="1701579" y="508883"/>
                </a:lnTo>
                <a:lnTo>
                  <a:pt x="1582309" y="2162755"/>
                </a:lnTo>
                <a:lnTo>
                  <a:pt x="1311965" y="2218414"/>
                </a:lnTo>
                <a:lnTo>
                  <a:pt x="1256306" y="3053301"/>
                </a:lnTo>
                <a:lnTo>
                  <a:pt x="1144988" y="3045349"/>
                </a:lnTo>
                <a:lnTo>
                  <a:pt x="1113182" y="2798859"/>
                </a:lnTo>
                <a:lnTo>
                  <a:pt x="596348" y="2830664"/>
                </a:lnTo>
                <a:lnTo>
                  <a:pt x="588396" y="2361537"/>
                </a:lnTo>
                <a:lnTo>
                  <a:pt x="294198" y="2401294"/>
                </a:lnTo>
                <a:lnTo>
                  <a:pt x="95415" y="2011680"/>
                </a:lnTo>
                <a:lnTo>
                  <a:pt x="7951" y="1470991"/>
                </a:lnTo>
                <a:lnTo>
                  <a:pt x="0" y="1129085"/>
                </a:lnTo>
                <a:lnTo>
                  <a:pt x="1224501" y="1081377"/>
                </a:lnTo>
                <a:lnTo>
                  <a:pt x="1240403" y="0"/>
                </a:lnTo>
                <a:close/>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
          <p:cNvSpPr txBox="1">
            <a:spLocks noChangeArrowheads="1"/>
          </p:cNvSpPr>
          <p:nvPr/>
        </p:nvSpPr>
        <p:spPr bwMode="auto">
          <a:xfrm>
            <a:off x="0" y="0"/>
            <a:ext cx="8997315" cy="584775"/>
          </a:xfrm>
          <a:prstGeom prst="rect">
            <a:avLst/>
          </a:prstGeom>
          <a:noFill/>
          <a:ln w="9525">
            <a:noFill/>
            <a:miter lim="800000"/>
          </a:ln>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PART</a:t>
            </a:r>
            <a:r>
              <a:rPr lang="zh-CN" altLang="en-US" sz="2400" b="1" dirty="0">
                <a:solidFill>
                  <a:schemeClr val="bg1"/>
                </a:solidFill>
                <a:latin typeface="微软雅黑" panose="020B0503020204020204" pitchFamily="34" charset="-122"/>
                <a:ea typeface="微软雅黑" panose="020B0503020204020204" pitchFamily="34" charset="-122"/>
              </a:rPr>
              <a:t>  </a:t>
            </a:r>
            <a:r>
              <a:rPr lang="en-US" altLang="zh-CN" sz="3200" b="1" dirty="0" smtClean="0">
                <a:solidFill>
                  <a:schemeClr val="bg1"/>
                </a:solidFill>
                <a:latin typeface="微软雅黑" panose="020B0503020204020204" pitchFamily="34" charset="-122"/>
                <a:ea typeface="微软雅黑" panose="020B0503020204020204" pitchFamily="34" charset="-122"/>
              </a:rPr>
              <a:t>2-</a:t>
            </a:r>
            <a:r>
              <a:rPr lang="zh-CN" altLang="en-US" sz="2000" b="1" dirty="0" smtClean="0">
                <a:solidFill>
                  <a:schemeClr val="bg1"/>
                </a:solidFill>
                <a:latin typeface="微软雅黑" panose="020B0503020204020204" pitchFamily="34" charset="-122"/>
                <a:ea typeface="微软雅黑" panose="020B0503020204020204" pitchFamily="34" charset="-122"/>
              </a:rPr>
              <a:t>东庄头项目规划及测算指标</a:t>
            </a:r>
          </a:p>
        </p:txBody>
      </p:sp>
    </p:spTree>
    <p:extLst>
      <p:ext uri="{BB962C8B-B14F-4D97-AF65-F5344CB8AC3E}">
        <p14:creationId xmlns:p14="http://schemas.microsoft.com/office/powerpoint/2010/main" xmlns="" val="20874300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29"/>
          <p:cNvSpPr txBox="1"/>
          <p:nvPr/>
        </p:nvSpPr>
        <p:spPr>
          <a:xfrm>
            <a:off x="73026" y="0"/>
            <a:ext cx="6947247" cy="523220"/>
          </a:xfrm>
          <a:prstGeom prst="rect">
            <a:avLst/>
          </a:prstGeom>
          <a:noFill/>
          <a:ln w="9525">
            <a:noFill/>
          </a:ln>
        </p:spPr>
        <p:txBody>
          <a:bodyPr wrap="square" anchor="t">
            <a:spAutoFit/>
          </a:bodyPr>
          <a:lstStyle/>
          <a:p>
            <a:r>
              <a:rPr lang="en-US" altLang="zh-CN" sz="2400" b="1" dirty="0" smtClean="0">
                <a:solidFill>
                  <a:schemeClr val="bg1"/>
                </a:solidFill>
                <a:latin typeface="微软雅黑" panose="020B0503020204020204" pitchFamily="34" charset="-122"/>
                <a:ea typeface="微软雅黑" panose="020B0503020204020204" pitchFamily="34" charset="-122"/>
              </a:rPr>
              <a:t>PART</a:t>
            </a:r>
            <a:r>
              <a:rPr lang="zh-CN" altLang="en-US" sz="2000" b="1" dirty="0" smtClean="0">
                <a:solidFill>
                  <a:schemeClr val="bg1"/>
                </a:solidFill>
                <a:latin typeface="微软雅黑" panose="020B0503020204020204" pitchFamily="34" charset="-122"/>
                <a:ea typeface="微软雅黑" panose="020B0503020204020204" pitchFamily="34" charset="-122"/>
              </a:rPr>
              <a:t>  </a:t>
            </a:r>
            <a:r>
              <a:rPr lang="en-US" altLang="zh-CN" sz="2800" b="1" dirty="0" smtClean="0">
                <a:solidFill>
                  <a:schemeClr val="bg1"/>
                </a:solidFill>
                <a:latin typeface="微软雅黑" panose="020B0503020204020204" pitchFamily="34" charset="-122"/>
                <a:ea typeface="微软雅黑" panose="020B0503020204020204" pitchFamily="34" charset="-122"/>
              </a:rPr>
              <a:t>3-</a:t>
            </a:r>
            <a:r>
              <a:rPr lang="zh-CN" altLang="en-US" sz="2000" b="1" dirty="0" smtClean="0">
                <a:solidFill>
                  <a:schemeClr val="bg1"/>
                </a:solidFill>
                <a:latin typeface="微软雅黑" panose="020B0503020204020204" pitchFamily="34" charset="-122"/>
                <a:ea typeface="微软雅黑" panose="020B0503020204020204" pitchFamily="34" charset="-122"/>
              </a:rPr>
              <a:t>涿州市城改政策</a:t>
            </a:r>
          </a:p>
        </p:txBody>
      </p:sp>
      <p:pic>
        <p:nvPicPr>
          <p:cNvPr id="673795" name="Picture 3"/>
          <p:cNvPicPr>
            <a:picLocks noChangeAspect="1" noChangeArrowheads="1"/>
          </p:cNvPicPr>
          <p:nvPr/>
        </p:nvPicPr>
        <p:blipFill>
          <a:blip r:embed="rId2" cstate="print"/>
          <a:srcRect/>
          <a:stretch>
            <a:fillRect/>
          </a:stretch>
        </p:blipFill>
        <p:spPr bwMode="auto">
          <a:xfrm>
            <a:off x="251520" y="692696"/>
            <a:ext cx="4464496" cy="5832648"/>
          </a:xfrm>
          <a:prstGeom prst="rect">
            <a:avLst/>
          </a:prstGeom>
          <a:noFill/>
          <a:ln w="9525">
            <a:noFill/>
            <a:miter lim="800000"/>
            <a:headEnd/>
            <a:tailEnd/>
          </a:ln>
        </p:spPr>
      </p:pic>
      <p:pic>
        <p:nvPicPr>
          <p:cNvPr id="673796" name="Picture 4"/>
          <p:cNvPicPr>
            <a:picLocks noChangeAspect="1" noChangeArrowheads="1"/>
          </p:cNvPicPr>
          <p:nvPr/>
        </p:nvPicPr>
        <p:blipFill>
          <a:blip r:embed="rId3" cstate="print"/>
          <a:srcRect/>
          <a:stretch>
            <a:fillRect/>
          </a:stretch>
        </p:blipFill>
        <p:spPr bwMode="auto">
          <a:xfrm>
            <a:off x="4860032" y="692696"/>
            <a:ext cx="4283968" cy="5904656"/>
          </a:xfrm>
          <a:prstGeom prst="rect">
            <a:avLst/>
          </a:prstGeom>
          <a:noFill/>
          <a:ln w="9525">
            <a:noFill/>
            <a:miter lim="800000"/>
            <a:headEnd/>
            <a:tailEnd/>
          </a:ln>
        </p:spPr>
      </p:pic>
    </p:spTree>
    <p:extLst>
      <p:ext uri="{BB962C8B-B14F-4D97-AF65-F5344CB8AC3E}">
        <p14:creationId xmlns="" xmlns:p14="http://schemas.microsoft.com/office/powerpoint/2010/main" val="10852512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818" name="Picture 2"/>
          <p:cNvPicPr>
            <a:picLocks noChangeAspect="1" noChangeArrowheads="1"/>
          </p:cNvPicPr>
          <p:nvPr/>
        </p:nvPicPr>
        <p:blipFill>
          <a:blip r:embed="rId2" cstate="print"/>
          <a:srcRect/>
          <a:stretch>
            <a:fillRect/>
          </a:stretch>
        </p:blipFill>
        <p:spPr bwMode="auto">
          <a:xfrm>
            <a:off x="251521" y="620688"/>
            <a:ext cx="4536504" cy="5832648"/>
          </a:xfrm>
          <a:prstGeom prst="rect">
            <a:avLst/>
          </a:prstGeom>
          <a:noFill/>
          <a:ln w="9525">
            <a:noFill/>
            <a:miter lim="800000"/>
            <a:headEnd/>
            <a:tailEnd/>
          </a:ln>
        </p:spPr>
      </p:pic>
      <p:pic>
        <p:nvPicPr>
          <p:cNvPr id="674819" name="Picture 3"/>
          <p:cNvPicPr>
            <a:picLocks noChangeAspect="1" noChangeArrowheads="1"/>
          </p:cNvPicPr>
          <p:nvPr/>
        </p:nvPicPr>
        <p:blipFill>
          <a:blip r:embed="rId3" cstate="print"/>
          <a:srcRect/>
          <a:stretch>
            <a:fillRect/>
          </a:stretch>
        </p:blipFill>
        <p:spPr bwMode="auto">
          <a:xfrm>
            <a:off x="4860032" y="764704"/>
            <a:ext cx="4016499" cy="5688632"/>
          </a:xfrm>
          <a:prstGeom prst="rect">
            <a:avLst/>
          </a:prstGeom>
          <a:noFill/>
          <a:ln w="9525">
            <a:noFill/>
            <a:miter lim="800000"/>
            <a:headEnd/>
            <a:tailEnd/>
          </a:ln>
        </p:spPr>
      </p:pic>
      <p:sp>
        <p:nvSpPr>
          <p:cNvPr id="8" name="TextBox 129"/>
          <p:cNvSpPr txBox="1"/>
          <p:nvPr/>
        </p:nvSpPr>
        <p:spPr>
          <a:xfrm>
            <a:off x="73026" y="0"/>
            <a:ext cx="6947247" cy="523220"/>
          </a:xfrm>
          <a:prstGeom prst="rect">
            <a:avLst/>
          </a:prstGeom>
          <a:noFill/>
          <a:ln w="9525">
            <a:noFill/>
          </a:ln>
        </p:spPr>
        <p:txBody>
          <a:bodyPr wrap="square" anchor="t">
            <a:spAutoFit/>
          </a:bodyPr>
          <a:lstStyle/>
          <a:p>
            <a:r>
              <a:rPr lang="en-US" altLang="zh-CN" sz="2400" b="1" dirty="0" smtClean="0">
                <a:solidFill>
                  <a:schemeClr val="bg1"/>
                </a:solidFill>
                <a:latin typeface="微软雅黑" panose="020B0503020204020204" pitchFamily="34" charset="-122"/>
                <a:ea typeface="微软雅黑" panose="020B0503020204020204" pitchFamily="34" charset="-122"/>
              </a:rPr>
              <a:t>PART</a:t>
            </a:r>
            <a:r>
              <a:rPr lang="zh-CN" altLang="en-US" sz="2000" b="1" dirty="0" smtClean="0">
                <a:solidFill>
                  <a:schemeClr val="bg1"/>
                </a:solidFill>
                <a:latin typeface="微软雅黑" panose="020B0503020204020204" pitchFamily="34" charset="-122"/>
                <a:ea typeface="微软雅黑" panose="020B0503020204020204" pitchFamily="34" charset="-122"/>
              </a:rPr>
              <a:t>  </a:t>
            </a:r>
            <a:r>
              <a:rPr lang="en-US" altLang="zh-CN" sz="2800" b="1" dirty="0" smtClean="0">
                <a:solidFill>
                  <a:schemeClr val="bg1"/>
                </a:solidFill>
                <a:latin typeface="微软雅黑" panose="020B0503020204020204" pitchFamily="34" charset="-122"/>
                <a:ea typeface="微软雅黑" panose="020B0503020204020204" pitchFamily="34" charset="-122"/>
              </a:rPr>
              <a:t>3-</a:t>
            </a:r>
            <a:r>
              <a:rPr lang="zh-CN" altLang="en-US" sz="2000" b="1" dirty="0" smtClean="0">
                <a:solidFill>
                  <a:schemeClr val="bg1"/>
                </a:solidFill>
                <a:latin typeface="微软雅黑" panose="020B0503020204020204" pitchFamily="34" charset="-122"/>
                <a:ea typeface="微软雅黑" panose="020B0503020204020204" pitchFamily="34" charset="-122"/>
              </a:rPr>
              <a:t>涿州市城改政策</a:t>
            </a:r>
          </a:p>
        </p:txBody>
      </p:sp>
    </p:spTree>
    <p:extLst>
      <p:ext uri="{BB962C8B-B14F-4D97-AF65-F5344CB8AC3E}">
        <p14:creationId xmlns="" xmlns:p14="http://schemas.microsoft.com/office/powerpoint/2010/main" val="10852512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42" name="Picture 2"/>
          <p:cNvPicPr>
            <a:picLocks noChangeAspect="1" noChangeArrowheads="1"/>
          </p:cNvPicPr>
          <p:nvPr/>
        </p:nvPicPr>
        <p:blipFill>
          <a:blip r:embed="rId2" cstate="print"/>
          <a:srcRect/>
          <a:stretch>
            <a:fillRect/>
          </a:stretch>
        </p:blipFill>
        <p:spPr bwMode="auto">
          <a:xfrm>
            <a:off x="323528" y="620688"/>
            <a:ext cx="4248472" cy="5832648"/>
          </a:xfrm>
          <a:prstGeom prst="rect">
            <a:avLst/>
          </a:prstGeom>
          <a:noFill/>
          <a:ln w="9525">
            <a:noFill/>
            <a:miter lim="800000"/>
            <a:headEnd/>
            <a:tailEnd/>
          </a:ln>
        </p:spPr>
      </p:pic>
      <p:pic>
        <p:nvPicPr>
          <p:cNvPr id="675843" name="Picture 3"/>
          <p:cNvPicPr>
            <a:picLocks noChangeAspect="1" noChangeArrowheads="1"/>
          </p:cNvPicPr>
          <p:nvPr/>
        </p:nvPicPr>
        <p:blipFill>
          <a:blip r:embed="rId3" cstate="print"/>
          <a:srcRect/>
          <a:stretch>
            <a:fillRect/>
          </a:stretch>
        </p:blipFill>
        <p:spPr bwMode="auto">
          <a:xfrm>
            <a:off x="4572000" y="764704"/>
            <a:ext cx="4320480" cy="5832648"/>
          </a:xfrm>
          <a:prstGeom prst="rect">
            <a:avLst/>
          </a:prstGeom>
          <a:noFill/>
          <a:ln w="9525">
            <a:noFill/>
            <a:miter lim="800000"/>
            <a:headEnd/>
            <a:tailEnd/>
          </a:ln>
        </p:spPr>
      </p:pic>
      <p:sp>
        <p:nvSpPr>
          <p:cNvPr id="6" name="TextBox 129"/>
          <p:cNvSpPr txBox="1"/>
          <p:nvPr/>
        </p:nvSpPr>
        <p:spPr>
          <a:xfrm>
            <a:off x="73026" y="0"/>
            <a:ext cx="6947247" cy="523220"/>
          </a:xfrm>
          <a:prstGeom prst="rect">
            <a:avLst/>
          </a:prstGeom>
          <a:noFill/>
          <a:ln w="9525">
            <a:noFill/>
          </a:ln>
        </p:spPr>
        <p:txBody>
          <a:bodyPr wrap="square" anchor="t">
            <a:spAutoFit/>
          </a:bodyPr>
          <a:lstStyle/>
          <a:p>
            <a:r>
              <a:rPr lang="en-US" altLang="zh-CN" sz="2400" b="1" dirty="0" smtClean="0">
                <a:solidFill>
                  <a:schemeClr val="bg1"/>
                </a:solidFill>
                <a:latin typeface="微软雅黑" panose="020B0503020204020204" pitchFamily="34" charset="-122"/>
                <a:ea typeface="微软雅黑" panose="020B0503020204020204" pitchFamily="34" charset="-122"/>
              </a:rPr>
              <a:t>PART</a:t>
            </a:r>
            <a:r>
              <a:rPr lang="zh-CN" altLang="en-US" sz="2000" b="1" dirty="0" smtClean="0">
                <a:solidFill>
                  <a:schemeClr val="bg1"/>
                </a:solidFill>
                <a:latin typeface="微软雅黑" panose="020B0503020204020204" pitchFamily="34" charset="-122"/>
                <a:ea typeface="微软雅黑" panose="020B0503020204020204" pitchFamily="34" charset="-122"/>
              </a:rPr>
              <a:t>  </a:t>
            </a:r>
            <a:r>
              <a:rPr lang="en-US" altLang="zh-CN" sz="2800" b="1" dirty="0" smtClean="0">
                <a:solidFill>
                  <a:schemeClr val="bg1"/>
                </a:solidFill>
                <a:latin typeface="微软雅黑" panose="020B0503020204020204" pitchFamily="34" charset="-122"/>
                <a:ea typeface="微软雅黑" panose="020B0503020204020204" pitchFamily="34" charset="-122"/>
              </a:rPr>
              <a:t>3-</a:t>
            </a:r>
            <a:r>
              <a:rPr lang="zh-CN" altLang="en-US" sz="2000" b="1" dirty="0" smtClean="0">
                <a:solidFill>
                  <a:schemeClr val="bg1"/>
                </a:solidFill>
                <a:latin typeface="微软雅黑" panose="020B0503020204020204" pitchFamily="34" charset="-122"/>
                <a:ea typeface="微软雅黑" panose="020B0503020204020204" pitchFamily="34" charset="-122"/>
              </a:rPr>
              <a:t>涿州市城改政策</a:t>
            </a:r>
          </a:p>
        </p:txBody>
      </p:sp>
    </p:spTree>
    <p:extLst>
      <p:ext uri="{BB962C8B-B14F-4D97-AF65-F5344CB8AC3E}">
        <p14:creationId xmlns="" xmlns:p14="http://schemas.microsoft.com/office/powerpoint/2010/main" val="108525121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zt.Bg4VfBkmHaS4aJmfV_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sDNgD0dFFka_MHOIWx_Ao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MFEZlUtbK0WhCr_p1uMkGw"/>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FF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20936</TotalTime>
  <Words>1493</Words>
  <Application>Microsoft Office PowerPoint</Application>
  <PresentationFormat>全屏显示(4:3)</PresentationFormat>
  <Paragraphs>73</Paragraphs>
  <Slides>18</Slides>
  <Notes>1</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18</vt:i4>
      </vt:variant>
    </vt:vector>
  </HeadingPairs>
  <TitlesOfParts>
    <vt:vector size="20" baseType="lpstr">
      <vt:lpstr>Office 主题​​</vt:lpstr>
      <vt:lpstr>think-cell Slide</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王天舒</dc:creator>
  <cp:lastModifiedBy>姚春超</cp:lastModifiedBy>
  <cp:revision>920</cp:revision>
  <cp:lastPrinted>2017-07-10T08:53:10Z</cp:lastPrinted>
  <dcterms:created xsi:type="dcterms:W3CDTF">2016-09-21T00:47:23Z</dcterms:created>
  <dcterms:modified xsi:type="dcterms:W3CDTF">2021-01-06T08:14:41Z</dcterms:modified>
</cp:coreProperties>
</file>