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370" r:id="rId5"/>
    <p:sldId id="387" r:id="rId6"/>
    <p:sldId id="275" r:id="rId7"/>
    <p:sldId id="420" r:id="rId8"/>
    <p:sldId id="351" r:id="rId9"/>
    <p:sldId id="348" r:id="rId10"/>
    <p:sldId id="349" r:id="rId11"/>
    <p:sldId id="346" r:id="rId12"/>
    <p:sldId id="347" r:id="rId13"/>
    <p:sldId id="363" r:id="rId14"/>
    <p:sldId id="357" r:id="rId15"/>
    <p:sldId id="360" r:id="rId16"/>
    <p:sldId id="358" r:id="rId17"/>
    <p:sldId id="361" r:id="rId18"/>
    <p:sldId id="364" r:id="rId19"/>
    <p:sldId id="406" r:id="rId20"/>
    <p:sldId id="407" r:id="rId21"/>
    <p:sldId id="408" r:id="rId22"/>
    <p:sldId id="409" r:id="rId23"/>
    <p:sldId id="410" r:id="rId24"/>
    <p:sldId id="415" r:id="rId25"/>
    <p:sldId id="412" r:id="rId26"/>
    <p:sldId id="413" r:id="rId27"/>
    <p:sldId id="414" r:id="rId28"/>
    <p:sldId id="34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iaZaiMa.COM" initials="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B7D"/>
    <a:srgbClr val="BFA214"/>
    <a:srgbClr val="987D0A"/>
    <a:srgbClr val="C77021"/>
    <a:srgbClr val="DD953A"/>
    <a:srgbClr val="C57D27"/>
    <a:srgbClr val="E09B3F"/>
    <a:srgbClr val="D87A30"/>
    <a:srgbClr val="D691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4" d="100"/>
          <a:sy n="74" d="100"/>
        </p:scale>
        <p:origin x="69" y="103"/>
      </p:cViewPr>
      <p:guideLst>
        <p:guide orient="horz" pos="223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669924" y="171450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8763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736282" y="6356350"/>
            <a:ext cx="3543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2" descr="C:\Documents and Settings\DELL\桌面\QQ截图未命名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0251" y="3929063"/>
            <a:ext cx="2571749" cy="2424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571751" y="6381750"/>
            <a:ext cx="2844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hangingPunct="1"/>
            <a:fld id="{9A0DB2DC-4C9A-4742-B13C-FB6460FD3503}" type="slidenum">
              <a:rPr lang="en-US" altLang="zh-CN" dirty="0">
                <a:latin typeface="Calibri" panose="020F0502020204030204" pitchFamily="34" charset="0"/>
              </a:rPr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01-封面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5496" y="243353"/>
            <a:ext cx="11631704" cy="647495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34376" y="2679932"/>
            <a:ext cx="6646908" cy="2927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5496" y="4879466"/>
            <a:ext cx="4300538" cy="2483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 smtClean="0"/>
              <a:t>**</a:t>
            </a:r>
            <a:r>
              <a:rPr lang="zh-CN" altLang="en-US" dirty="0" smtClean="0"/>
              <a:t>年</a:t>
            </a:r>
            <a:r>
              <a:rPr lang="en-US" altLang="zh-CN" dirty="0" smtClean="0"/>
              <a:t>**</a:t>
            </a:r>
            <a:r>
              <a:rPr lang="zh-CN" altLang="en-US" dirty="0" smtClean="0"/>
              <a:t>月</a:t>
            </a:r>
            <a:r>
              <a:rPr lang="en-US" altLang="zh-CN" dirty="0" smtClean="0"/>
              <a:t>**</a:t>
            </a:r>
            <a:r>
              <a:rPr lang="zh-CN" altLang="en-US" dirty="0" smtClean="0"/>
              <a:t>日</a:t>
            </a:r>
            <a:endParaRPr lang="zh-CN" altLang="en-US" dirty="0"/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93159" y="4077022"/>
            <a:ext cx="5902325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汇报人：中心总姓名</a:t>
            </a:r>
            <a:endParaRPr lang="zh-CN" altLang="en-US" dirty="0"/>
          </a:p>
        </p:txBody>
      </p:sp>
      <p:sp>
        <p:nvSpPr>
          <p:cNvPr id="12" name="标题 1"/>
          <p:cNvSpPr>
            <a:spLocks noGrp="1"/>
          </p:cNvSpPr>
          <p:nvPr>
            <p:ph type="ctrTitle" hasCustomPrompt="1"/>
          </p:nvPr>
        </p:nvSpPr>
        <p:spPr>
          <a:xfrm>
            <a:off x="293159" y="3194281"/>
            <a:ext cx="5902325" cy="6985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 smtClean="0"/>
              <a:t>成本管理中心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9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0.xml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7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64000">
              <a:srgbClr val="EEEEEE">
                <a:alpha val="100000"/>
              </a:srgbClr>
            </a:gs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9882" y="2522241"/>
            <a:ext cx="10852237" cy="899167"/>
          </a:xfrm>
        </p:spPr>
        <p:txBody>
          <a:bodyPr/>
          <a:lstStyle/>
          <a:p>
            <a:r>
              <a:rPr lang="zh-CN" altLang="en-US" dirty="0"/>
              <a:t>大寺新家园土地招商简介</a:t>
            </a:r>
            <a:endParaRPr lang="en-US" altLang="zh-CN" dirty="0"/>
          </a:p>
        </p:txBody>
      </p:sp>
      <p:sp>
        <p:nvSpPr>
          <p:cNvPr id="3" name="矩形 2"/>
          <p:cNvSpPr/>
          <p:nvPr/>
        </p:nvSpPr>
        <p:spPr>
          <a:xfrm>
            <a:off x="0" y="1579880"/>
            <a:ext cx="12203430" cy="326834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南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057390" y="623570"/>
            <a:ext cx="4318000" cy="6150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895" name="矩形 37894"/>
          <p:cNvSpPr/>
          <p:nvPr/>
        </p:nvSpPr>
        <p:spPr>
          <a:xfrm>
            <a:off x="339725" y="104775"/>
            <a:ext cx="80098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L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地块（南侧）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（万平方米）</a:t>
            </a: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9725" y="561975"/>
            <a:ext cx="8990965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可用地：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5.75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（二类居住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4.25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；小学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1.50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）</a:t>
            </a:r>
            <a:endParaRPr lang="zh-CN" altLang="en-US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总建筑面积：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11.24</a:t>
            </a:r>
            <a:endParaRPr lang="zh-CN" altLang="en-US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二类居住建筑面积：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10.19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（含商业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0.2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）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小学建筑面积：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1.05 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2.4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l2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2120" y="2592070"/>
            <a:ext cx="3852545" cy="4182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33" name="标题 1"/>
          <p:cNvSpPr>
            <a:spLocks noGrp="1"/>
          </p:cNvSpPr>
          <p:nvPr/>
        </p:nvSpPr>
        <p:spPr>
          <a:xfrm>
            <a:off x="716279" y="155575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大寺新家园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公建</a:t>
            </a:r>
            <a:r>
              <a:rPr lang="zh-CN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地块介绍</a:t>
            </a:r>
            <a:endParaRPr lang="zh-CN" altLang="zh-CN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0240" y="1116330"/>
            <a:ext cx="51695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为便于招商引资需要，大寺新家园有公建地块（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Q</a:t>
            </a:r>
            <a:r>
              <a:rPr lang="zh-CN" altLang="en-US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地块及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S</a:t>
            </a:r>
            <a:r>
              <a:rPr lang="zh-CN" altLang="en-US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地块大卖场、停车楼、菜市场）。</a:t>
            </a:r>
            <a:endParaRPr lang="zh-CN" altLang="en-US" sz="2000" b="1" dirty="0" err="1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buNone/>
            </a:pPr>
            <a:endParaRPr lang="zh-CN" altLang="en-US" sz="2000" b="1" dirty="0" err="1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buNone/>
            </a:pPr>
            <a:r>
              <a:rPr lang="zh-CN" altLang="en-US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其中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S</a:t>
            </a:r>
            <a:r>
              <a:rPr lang="zh-CN" altLang="en-US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地块（</a:t>
            </a:r>
            <a:r>
              <a:rPr lang="zh-CN" altLang="en-US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大卖场、停车楼、菜市场）</a:t>
            </a:r>
            <a:r>
              <a:rPr lang="zh-CN" altLang="en-US" sz="20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已完成规划条件的审批。</a:t>
            </a:r>
            <a:endParaRPr lang="zh-CN" altLang="en-US" sz="2000" b="1" dirty="0" err="1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4" name="图片 3" descr="Q商业地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0130" y="913765"/>
            <a:ext cx="4922520" cy="5944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08065" y="2097405"/>
            <a:ext cx="1283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地块商业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43445" y="342265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菜市场</a:t>
            </a:r>
            <a:endParaRPr 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10650" y="305435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大卖场</a:t>
            </a:r>
            <a:endParaRPr 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5240" y="418846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停车楼</a:t>
            </a:r>
            <a:endParaRPr 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7268845" y="2324100"/>
            <a:ext cx="366395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8076565" y="3649345"/>
            <a:ext cx="542925" cy="13906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8480425" y="4015740"/>
            <a:ext cx="201930" cy="3276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9010650" y="3371850"/>
            <a:ext cx="315595" cy="3784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6090" y="572135"/>
            <a:ext cx="88245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用地：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0.87 </a:t>
            </a: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（商业服务业设施用地）</a:t>
            </a:r>
            <a:endParaRPr lang="zh-CN" altLang="en-US" sz="20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建筑面积：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2.31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2.65</a:t>
            </a:r>
            <a:endParaRPr lang="zh-CN" altLang="en-US" sz="20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6090" y="96520"/>
            <a:ext cx="83350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S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地块（大卖场）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  （万平方米）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N2加S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820" y="2468880"/>
            <a:ext cx="4011930" cy="3903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0" y="885825"/>
            <a:ext cx="5374005" cy="54864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任意多边形 10"/>
          <p:cNvSpPr/>
          <p:nvPr/>
        </p:nvSpPr>
        <p:spPr>
          <a:xfrm>
            <a:off x="2124075" y="4549140"/>
            <a:ext cx="756285" cy="819150"/>
          </a:xfrm>
          <a:custGeom>
            <a:avLst/>
            <a:gdLst>
              <a:gd name="connisteX0" fmla="*/ 0 w 542925"/>
              <a:gd name="connsiteY0" fmla="*/ 176530 h 492125"/>
              <a:gd name="connisteX1" fmla="*/ 403860 w 542925"/>
              <a:gd name="connsiteY1" fmla="*/ 0 h 492125"/>
              <a:gd name="connisteX2" fmla="*/ 542925 w 542925"/>
              <a:gd name="connsiteY2" fmla="*/ 265430 h 492125"/>
              <a:gd name="connisteX3" fmla="*/ 201930 w 542925"/>
              <a:gd name="connsiteY3" fmla="*/ 492125 h 492125"/>
              <a:gd name="connisteX4" fmla="*/ 0 w 542925"/>
              <a:gd name="connsiteY4" fmla="*/ 176530 h 4921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42925" h="492125">
                <a:moveTo>
                  <a:pt x="0" y="176530"/>
                </a:moveTo>
                <a:lnTo>
                  <a:pt x="403860" y="0"/>
                </a:lnTo>
                <a:lnTo>
                  <a:pt x="542925" y="265430"/>
                </a:lnTo>
                <a:lnTo>
                  <a:pt x="201930" y="492125"/>
                </a:lnTo>
                <a:lnTo>
                  <a:pt x="0" y="176530"/>
                </a:lnTo>
                <a:close/>
              </a:path>
            </a:pathLst>
          </a:custGeom>
          <a:solidFill>
            <a:schemeClr val="bg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638935" y="454914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大卖场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1950" y="596900"/>
            <a:ext cx="88245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用地：</a:t>
            </a:r>
            <a:r>
              <a:rPr 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0.64 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（社会停车场用地）</a:t>
            </a:r>
            <a:endParaRPr lang="zh-CN" altLang="en-US" sz="20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建筑面积：不小于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1.25</a:t>
            </a:r>
            <a:endParaRPr lang="en-US" altLang="zh-CN" sz="20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</a:t>
            </a:r>
            <a:r>
              <a:rPr 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2.0</a:t>
            </a:r>
            <a:endParaRPr lang="en-US" sz="20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950" y="94615"/>
            <a:ext cx="83350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S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地块（停车楼）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  （万平方米）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N2加S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455" y="1898650"/>
            <a:ext cx="3771900" cy="36696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05" y="713740"/>
            <a:ext cx="5560060" cy="543052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任意多边形 6"/>
          <p:cNvSpPr/>
          <p:nvPr/>
        </p:nvSpPr>
        <p:spPr>
          <a:xfrm>
            <a:off x="2999740" y="3442335"/>
            <a:ext cx="833120" cy="996315"/>
          </a:xfrm>
          <a:custGeom>
            <a:avLst/>
            <a:gdLst>
              <a:gd name="connisteX0" fmla="*/ 0 w 795020"/>
              <a:gd name="connsiteY0" fmla="*/ 302895 h 908685"/>
              <a:gd name="connisteX1" fmla="*/ 429260 w 795020"/>
              <a:gd name="connsiteY1" fmla="*/ 0 h 908685"/>
              <a:gd name="connisteX2" fmla="*/ 795020 w 795020"/>
              <a:gd name="connsiteY2" fmla="*/ 655955 h 908685"/>
              <a:gd name="connisteX3" fmla="*/ 668655 w 795020"/>
              <a:gd name="connsiteY3" fmla="*/ 732155 h 908685"/>
              <a:gd name="connisteX4" fmla="*/ 378460 w 795020"/>
              <a:gd name="connsiteY4" fmla="*/ 908685 h 908685"/>
              <a:gd name="connisteX5" fmla="*/ 0 w 795020"/>
              <a:gd name="connsiteY5" fmla="*/ 302895 h 9086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795020" h="908685">
                <a:moveTo>
                  <a:pt x="0" y="302895"/>
                </a:moveTo>
                <a:lnTo>
                  <a:pt x="429260" y="0"/>
                </a:lnTo>
                <a:lnTo>
                  <a:pt x="795020" y="655955"/>
                </a:lnTo>
                <a:lnTo>
                  <a:pt x="668655" y="732155"/>
                </a:lnTo>
                <a:lnTo>
                  <a:pt x="378460" y="908685"/>
                </a:lnTo>
                <a:lnTo>
                  <a:pt x="0" y="3028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41880" y="344233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停车楼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3860" y="855345"/>
            <a:ext cx="88245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用地：</a:t>
            </a:r>
            <a:r>
              <a:rPr 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0.36     </a:t>
            </a: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（商业服务业设施用地；）</a:t>
            </a:r>
            <a:endParaRPr lang="en-US" sz="20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建筑面积：</a:t>
            </a:r>
            <a:r>
              <a:rPr 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0.2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endParaRPr lang="en-US" altLang="zh-CN" sz="20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</a:t>
            </a:r>
            <a:r>
              <a:rPr lang="en-US" altLang="zh-CN" sz="20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0.56</a:t>
            </a:r>
            <a:endParaRPr lang="zh-CN" altLang="en-US" sz="20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3860" y="273050"/>
            <a:ext cx="83350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S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地块（菜市场）            （万平方米）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N北加菜市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440" y="2126615"/>
            <a:ext cx="3598545" cy="33775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465" y="1056005"/>
            <a:ext cx="5568950" cy="551815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8641080" y="3198495"/>
            <a:ext cx="3264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地块商业</a:t>
            </a:r>
            <a:r>
              <a:rPr lang="zh-CN" altLang="en-US" sz="2400" b="0" dirty="0">
                <a:latin typeface="+mj-ea"/>
                <a:ea typeface="+mj-ea"/>
                <a:cs typeface="+mj-ea"/>
              </a:rPr>
              <a:t>   </a:t>
            </a:r>
            <a:endParaRPr lang="zh-CN" altLang="en-US" sz="2400" b="0" dirty="0">
              <a:latin typeface="+mj-ea"/>
              <a:ea typeface="+mj-ea"/>
              <a:cs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10375" y="3964940"/>
            <a:ext cx="509524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占地面积：</a:t>
            </a:r>
            <a:r>
              <a:rPr lang="en-US" altLang="zh-CN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2.1</a:t>
            </a:r>
            <a:r>
              <a:rPr lang="zh-CN" altLang="en-US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万平米</a:t>
            </a:r>
            <a:endParaRPr lang="zh-CN" altLang="en-US" sz="20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建筑面积：</a:t>
            </a:r>
            <a:r>
              <a:rPr lang="en-US" altLang="zh-CN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6.2</a:t>
            </a:r>
            <a:r>
              <a:rPr lang="zh-CN" altLang="en-US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万平米</a:t>
            </a:r>
            <a:endParaRPr lang="zh-CN" altLang="en-US" sz="2000" b="1" dirty="0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容积率：</a:t>
            </a:r>
            <a:r>
              <a:rPr lang="en-US" altLang="zh-CN" sz="2000" b="1" dirty="0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3.0</a:t>
            </a:r>
            <a:endParaRPr lang="en-US" altLang="zh-CN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规划地铁M12线沿储厚道地下敷设通过，设大寺新家园站，该站在本规划范围内设出入口4个，风亭2个。</a:t>
            </a:r>
            <a:endParaRPr lang="zh-CN" altLang="en-US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900" y="786765"/>
            <a:ext cx="6583680" cy="5116830"/>
            <a:chOff x="3545" y="81"/>
            <a:chExt cx="11490" cy="7854"/>
          </a:xfrm>
        </p:grpSpPr>
        <p:grpSp>
          <p:nvGrpSpPr>
            <p:cNvPr id="3" name="组合 2"/>
            <p:cNvGrpSpPr/>
            <p:nvPr/>
          </p:nvGrpSpPr>
          <p:grpSpPr>
            <a:xfrm>
              <a:off x="3545" y="81"/>
              <a:ext cx="11490" cy="7854"/>
              <a:chOff x="3545" y="81"/>
              <a:chExt cx="11490" cy="7854"/>
            </a:xfrm>
          </p:grpSpPr>
          <p:pic>
            <p:nvPicPr>
              <p:cNvPr id="4" name="图片 3" descr="3.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545" y="81"/>
                <a:ext cx="11490" cy="7855"/>
              </a:xfrm>
              <a:prstGeom prst="rect">
                <a:avLst/>
              </a:prstGeom>
            </p:spPr>
          </p:pic>
          <p:cxnSp>
            <p:nvCxnSpPr>
              <p:cNvPr id="13" name="直接连接符 12"/>
              <p:cNvCxnSpPr/>
              <p:nvPr/>
            </p:nvCxnSpPr>
            <p:spPr>
              <a:xfrm flipV="1">
                <a:off x="6809" y="2679"/>
                <a:ext cx="3132" cy="1556"/>
              </a:xfrm>
              <a:prstGeom prst="line">
                <a:avLst/>
              </a:prstGeom>
              <a:ln w="66675" cmpd="sng">
                <a:solidFill>
                  <a:srgbClr val="FE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V="1">
                <a:off x="9328" y="3926"/>
                <a:ext cx="2313" cy="3618"/>
              </a:xfrm>
              <a:prstGeom prst="line">
                <a:avLst/>
              </a:prstGeom>
              <a:ln w="66675" cmpd="sng">
                <a:solidFill>
                  <a:srgbClr val="FE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6765" y="4266"/>
                <a:ext cx="2495" cy="3289"/>
              </a:xfrm>
              <a:prstGeom prst="line">
                <a:avLst/>
              </a:prstGeom>
              <a:ln w="66675" cmpd="sng">
                <a:solidFill>
                  <a:srgbClr val="FE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>
              <a:off x="9827" y="2679"/>
              <a:ext cx="1701" cy="1247"/>
            </a:xfrm>
            <a:prstGeom prst="line">
              <a:avLst/>
            </a:prstGeom>
            <a:ln w="66675" cmpd="sng">
              <a:solidFill>
                <a:srgbClr val="FE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6" t="19441" r="18850" b="42800"/>
          <a:stretch>
            <a:fillRect/>
          </a:stretch>
        </p:blipFill>
        <p:spPr>
          <a:xfrm>
            <a:off x="6810375" y="787400"/>
            <a:ext cx="3554730" cy="2966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8900" y="25400"/>
            <a:ext cx="52717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Q</a:t>
            </a:r>
            <a:r>
              <a:rPr lang="zh-CN" altLang="en-US" sz="2400" b="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地块商业</a:t>
            </a:r>
            <a:r>
              <a:rPr lang="en-US" altLang="zh-CN" sz="2400" b="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—</a:t>
            </a:r>
            <a:r>
              <a:rPr lang="zh-CN" altLang="en-US" sz="2400" b="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方案效果图</a:t>
            </a:r>
            <a:r>
              <a:rPr lang="zh-CN" altLang="en-US" b="0" dirty="0">
                <a:latin typeface="+mj-ea"/>
                <a:ea typeface="+mj-ea"/>
                <a:cs typeface="+mj-ea"/>
                <a:sym typeface="+mn-ea"/>
              </a:rPr>
              <a:t>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98335" y="327025"/>
            <a:ext cx="33667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0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已批控规</a:t>
            </a:r>
            <a:r>
              <a:rPr lang="zh-CN" altLang="en-US" b="0" dirty="0">
                <a:latin typeface="+mj-ea"/>
                <a:ea typeface="+mj-ea"/>
                <a:cs typeface="+mj-ea"/>
                <a:sym typeface="+mn-ea"/>
              </a:rPr>
              <a:t> </a:t>
            </a:r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4438015" y="2199005"/>
            <a:ext cx="3032760" cy="80962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33" name="标题 1"/>
          <p:cNvSpPr>
            <a:spLocks noGrp="1"/>
          </p:cNvSpPr>
          <p:nvPr/>
        </p:nvSpPr>
        <p:spPr>
          <a:xfrm>
            <a:off x="716279" y="155575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大寺新家园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出让价格</a:t>
            </a:r>
            <a:endParaRPr lang="zh-CN" altLang="en-US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7060" y="1084580"/>
            <a:ext cx="105632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endParaRPr lang="zh-CN" altLang="en-US" sz="2400" dirty="0" err="1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200000"/>
              </a:lnSpc>
              <a:buNone/>
            </a:pPr>
            <a:r>
              <a:rPr lang="zh-CN" altLang="en-US" sz="24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目前关于大寺新家园土地出让价格尚未最终审定，预计土地出让价格，住宅楼面价不高于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9000</a:t>
            </a:r>
            <a:r>
              <a:rPr lang="zh-CN" altLang="en-US" sz="24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元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/</a:t>
            </a:r>
            <a:r>
              <a:rPr lang="zh-CN" altLang="en-US" sz="2400" b="1" dirty="0" err="1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㎡</a:t>
            </a:r>
            <a:r>
              <a:rPr lang="zh-CN" altLang="en-US" sz="24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altLang="en-US" sz="2400" b="1" dirty="0" err="1" smtClean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1844993" y="1141730"/>
            <a:ext cx="8501063" cy="1870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ea"/>
              </a:rPr>
              <a:t>宝坻区学府新区商业地块项</a:t>
            </a:r>
            <a:r>
              <a:rPr kumimoji="0" lang="zh-CN" altLang="en-US" sz="4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ea"/>
              </a:rPr>
              <a:t>目简介</a:t>
            </a:r>
            <a:endParaRPr kumimoji="0" lang="zh-CN" altLang="en-US" sz="4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ea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895600" y="4249738"/>
            <a:ext cx="6400800" cy="750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3"/>
          <p:cNvSpPr txBox="1"/>
          <p:nvPr/>
        </p:nvSpPr>
        <p:spPr>
          <a:xfrm>
            <a:off x="408305" y="139700"/>
            <a:ext cx="9144000" cy="561975"/>
          </a:xfrm>
          <a:prstGeom prst="rect">
            <a:avLst/>
          </a:prstGeom>
          <a:noFill/>
          <a:ln w="9525">
            <a:noFill/>
          </a:ln>
        </p:spPr>
        <p:txBody>
          <a:bodyPr lIns="91427" tIns="45714" rIns="91427" bIns="45714" anchor="t"/>
          <a:p>
            <a:pPr algn="l"/>
            <a:r>
              <a:rPr lang="zh-CN" altLang="en-US" sz="2400" dirty="0">
                <a:latin typeface="Arial" panose="020B0604020202020204" pitchFamily="34" charset="0"/>
                <a:ea typeface="黑体" panose="02010609060101010101" pitchFamily="2" charset="-122"/>
              </a:rPr>
              <a:t>项目区位</a:t>
            </a:r>
            <a:endParaRPr lang="zh-CN" altLang="en-US" sz="24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8434" name="Rectangle 3"/>
          <p:cNvSpPr/>
          <p:nvPr/>
        </p:nvSpPr>
        <p:spPr>
          <a:xfrm>
            <a:off x="529590" y="1063625"/>
            <a:ext cx="4023360" cy="37039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indent="357505"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</a:rPr>
              <a:t>项目区位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 indent="357505"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宝坻学府新区项目，位于宝坻城区东北部，北起通唐路，南至现状津围路北边界，东起通唐路，西至东环路东边界，项目开发面积约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1.32km</a:t>
            </a:r>
            <a:r>
              <a:rPr lang="en-US" altLang="zh-CN" sz="2000" b="1" baseline="300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000" dirty="0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。</a:t>
            </a:r>
            <a:r>
              <a:rPr lang="zh-CN" altLang="en-US" sz="1600" dirty="0">
                <a:latin typeface="Arial" panose="020B0604020202020204" pitchFamily="34" charset="0"/>
                <a:ea typeface="黑体" panose="02010609060101010101" pitchFamily="2" charset="-122"/>
                <a:sym typeface="宋体" panose="02010600030101010101" pitchFamily="2" charset="-122"/>
              </a:rPr>
              <a:t> 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18435" name="图片 1" descr="宝坻新城控规总图2017.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25" y="923925"/>
            <a:ext cx="4730750" cy="5421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6" name="组合 7175"/>
          <p:cNvGrpSpPr/>
          <p:nvPr/>
        </p:nvGrpSpPr>
        <p:grpSpPr>
          <a:xfrm>
            <a:off x="6383338" y="1063625"/>
            <a:ext cx="3209925" cy="1716088"/>
            <a:chOff x="0" y="0"/>
            <a:chExt cx="5859" cy="2607"/>
          </a:xfrm>
        </p:grpSpPr>
        <p:sp>
          <p:nvSpPr>
            <p:cNvPr id="18437" name="任意多边形 201"/>
            <p:cNvSpPr/>
            <p:nvPr/>
          </p:nvSpPr>
          <p:spPr>
            <a:xfrm>
              <a:off x="0" y="0"/>
              <a:ext cx="5859" cy="2607"/>
            </a:xfrm>
            <a:custGeom>
              <a:avLst/>
              <a:gdLst/>
              <a:ahLst/>
              <a:cxnLst>
                <a:cxn ang="0">
                  <a:pos x="21600" y="16935"/>
                </a:cxn>
                <a:cxn ang="0">
                  <a:pos x="13529" y="2941"/>
                </a:cxn>
                <a:cxn ang="0">
                  <a:pos x="8917" y="0"/>
                </a:cxn>
                <a:cxn ang="0">
                  <a:pos x="7918" y="8119"/>
                </a:cxn>
                <a:cxn ang="0">
                  <a:pos x="464" y="6222"/>
                </a:cxn>
                <a:cxn ang="0">
                  <a:pos x="0" y="19520"/>
                </a:cxn>
                <a:cxn ang="0">
                  <a:pos x="3229" y="21252"/>
                </a:cxn>
                <a:cxn ang="0">
                  <a:pos x="7380" y="21600"/>
                </a:cxn>
                <a:cxn ang="0">
                  <a:pos x="17448" y="19354"/>
                </a:cxn>
                <a:cxn ang="0">
                  <a:pos x="20523" y="18144"/>
                </a:cxn>
                <a:cxn ang="0">
                  <a:pos x="21600" y="16935"/>
                </a:cxn>
              </a:cxnLst>
              <a:pathLst>
                <a:path w="21600" h="21600">
                  <a:moveTo>
                    <a:pt x="21600" y="16935"/>
                  </a:moveTo>
                  <a:lnTo>
                    <a:pt x="13529" y="2941"/>
                  </a:lnTo>
                  <a:lnTo>
                    <a:pt x="8917" y="0"/>
                  </a:lnTo>
                  <a:lnTo>
                    <a:pt x="7918" y="8119"/>
                  </a:lnTo>
                  <a:lnTo>
                    <a:pt x="464" y="6222"/>
                  </a:lnTo>
                  <a:lnTo>
                    <a:pt x="0" y="19520"/>
                  </a:lnTo>
                  <a:lnTo>
                    <a:pt x="3229" y="21252"/>
                  </a:lnTo>
                  <a:lnTo>
                    <a:pt x="7380" y="21600"/>
                  </a:lnTo>
                  <a:lnTo>
                    <a:pt x="17448" y="19354"/>
                  </a:lnTo>
                  <a:lnTo>
                    <a:pt x="20523" y="18144"/>
                  </a:lnTo>
                  <a:lnTo>
                    <a:pt x="21600" y="16935"/>
                  </a:lnTo>
                  <a:close/>
                </a:path>
              </a:pathLst>
            </a:custGeom>
            <a:solidFill>
              <a:schemeClr val="bg2">
                <a:alpha val="50195"/>
              </a:schemeClr>
            </a:solidFill>
            <a:ln w="38100" cap="flat" cmpd="sng">
              <a:solidFill>
                <a:srgbClr val="FF0000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438" name="文本框 7177"/>
            <p:cNvSpPr txBox="1"/>
            <p:nvPr/>
          </p:nvSpPr>
          <p:spPr>
            <a:xfrm>
              <a:off x="1586" y="1097"/>
              <a:ext cx="3175" cy="79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800" dirty="0">
                  <a:latin typeface="Arial" panose="020B0604020202020204" pitchFamily="34" charset="0"/>
                  <a:ea typeface="隶书" panose="02010509060101010101" pitchFamily="49" charset="-122"/>
                </a:rPr>
                <a:t>海滨街</a:t>
              </a:r>
              <a:endParaRPr lang="zh-CN" altLang="en-US" sz="2800" dirty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18439" name="组合 7178"/>
          <p:cNvGrpSpPr/>
          <p:nvPr/>
        </p:nvGrpSpPr>
        <p:grpSpPr>
          <a:xfrm>
            <a:off x="5132388" y="2305050"/>
            <a:ext cx="2392362" cy="4006850"/>
            <a:chOff x="0" y="0"/>
            <a:chExt cx="4483" cy="6088"/>
          </a:xfrm>
        </p:grpSpPr>
        <p:sp>
          <p:nvSpPr>
            <p:cNvPr id="18440" name="任意多边形 202"/>
            <p:cNvSpPr/>
            <p:nvPr/>
          </p:nvSpPr>
          <p:spPr>
            <a:xfrm>
              <a:off x="0" y="0"/>
              <a:ext cx="4483" cy="6088"/>
            </a:xfrm>
            <a:custGeom>
              <a:avLst/>
              <a:gdLst/>
              <a:ahLst/>
              <a:cxnLst>
                <a:cxn ang="0">
                  <a:pos x="21600" y="2511"/>
                </a:cxn>
                <a:cxn ang="0">
                  <a:pos x="21397" y="6063"/>
                </a:cxn>
                <a:cxn ang="0">
                  <a:pos x="20795" y="7099"/>
                </a:cxn>
                <a:cxn ang="0">
                  <a:pos x="18183" y="21600"/>
                </a:cxn>
                <a:cxn ang="0">
                  <a:pos x="12455" y="20120"/>
                </a:cxn>
                <a:cxn ang="0">
                  <a:pos x="7733" y="17899"/>
                </a:cxn>
                <a:cxn ang="0">
                  <a:pos x="0" y="14571"/>
                </a:cxn>
                <a:cxn ang="0">
                  <a:pos x="202" y="4140"/>
                </a:cxn>
                <a:cxn ang="0">
                  <a:pos x="2110" y="0"/>
                </a:cxn>
                <a:cxn ang="0">
                  <a:pos x="11650" y="1848"/>
                </a:cxn>
                <a:cxn ang="0">
                  <a:pos x="18583" y="2735"/>
                </a:cxn>
                <a:cxn ang="0">
                  <a:pos x="21600" y="2511"/>
                </a:cxn>
              </a:cxnLst>
              <a:pathLst>
                <a:path w="21600" h="21600">
                  <a:moveTo>
                    <a:pt x="21600" y="2511"/>
                  </a:moveTo>
                  <a:lnTo>
                    <a:pt x="21397" y="6063"/>
                  </a:lnTo>
                  <a:lnTo>
                    <a:pt x="20795" y="7099"/>
                  </a:lnTo>
                  <a:lnTo>
                    <a:pt x="18183" y="21600"/>
                  </a:lnTo>
                  <a:lnTo>
                    <a:pt x="12455" y="20120"/>
                  </a:lnTo>
                  <a:lnTo>
                    <a:pt x="7733" y="17899"/>
                  </a:lnTo>
                  <a:lnTo>
                    <a:pt x="0" y="14571"/>
                  </a:lnTo>
                  <a:lnTo>
                    <a:pt x="202" y="4140"/>
                  </a:lnTo>
                  <a:lnTo>
                    <a:pt x="2110" y="0"/>
                  </a:lnTo>
                  <a:lnTo>
                    <a:pt x="11650" y="1848"/>
                  </a:lnTo>
                  <a:lnTo>
                    <a:pt x="18583" y="2735"/>
                  </a:lnTo>
                  <a:lnTo>
                    <a:pt x="21600" y="2511"/>
                  </a:lnTo>
                  <a:close/>
                </a:path>
              </a:pathLst>
            </a:custGeom>
            <a:solidFill>
              <a:schemeClr val="bg1">
                <a:alpha val="45097"/>
              </a:schemeClr>
            </a:solidFill>
            <a:ln w="38100" cap="flat" cmpd="sng">
              <a:solidFill>
                <a:schemeClr val="hlink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441" name="文本框 7180"/>
            <p:cNvSpPr txBox="1"/>
            <p:nvPr/>
          </p:nvSpPr>
          <p:spPr>
            <a:xfrm>
              <a:off x="1055" y="2152"/>
              <a:ext cx="3175" cy="79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800" dirty="0">
                  <a:latin typeface="Arial" panose="020B0604020202020204" pitchFamily="34" charset="0"/>
                  <a:ea typeface="隶书" panose="02010509060101010101" pitchFamily="49" charset="-122"/>
                </a:rPr>
                <a:t>宝平街</a:t>
              </a:r>
              <a:endParaRPr lang="zh-CN" altLang="en-US" sz="2800" dirty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18442" name="组合 7181"/>
          <p:cNvGrpSpPr/>
          <p:nvPr/>
        </p:nvGrpSpPr>
        <p:grpSpPr>
          <a:xfrm>
            <a:off x="7127875" y="2500313"/>
            <a:ext cx="2398713" cy="3813175"/>
            <a:chOff x="0" y="0"/>
            <a:chExt cx="4137" cy="6579"/>
          </a:xfrm>
        </p:grpSpPr>
        <p:sp>
          <p:nvSpPr>
            <p:cNvPr id="18443" name="任意多边形 203"/>
            <p:cNvSpPr/>
            <p:nvPr/>
          </p:nvSpPr>
          <p:spPr>
            <a:xfrm>
              <a:off x="0" y="0"/>
              <a:ext cx="4137" cy="6579"/>
            </a:xfrm>
            <a:custGeom>
              <a:avLst/>
              <a:gdLst/>
              <a:ahLst/>
              <a:cxnLst>
                <a:cxn ang="0">
                  <a:pos x="3393" y="1397"/>
                </a:cxn>
                <a:cxn ang="0">
                  <a:pos x="3294" y="5127"/>
                </a:cxn>
                <a:cxn ang="0">
                  <a:pos x="2574" y="6137"/>
                </a:cxn>
                <a:cxn ang="0">
                  <a:pos x="0" y="21368"/>
                </a:cxn>
                <a:cxn ang="0">
                  <a:pos x="1440" y="21600"/>
                </a:cxn>
                <a:cxn ang="0">
                  <a:pos x="9460" y="8157"/>
                </a:cxn>
                <a:cxn ang="0">
                  <a:pos x="21600" y="931"/>
                </a:cxn>
                <a:cxn ang="0">
                  <a:pos x="20465" y="0"/>
                </a:cxn>
                <a:cxn ang="0">
                  <a:pos x="10491" y="931"/>
                </a:cxn>
                <a:cxn ang="0">
                  <a:pos x="3393" y="1397"/>
                </a:cxn>
              </a:cxnLst>
              <a:pathLst>
                <a:path w="21600" h="21600">
                  <a:moveTo>
                    <a:pt x="3393" y="1397"/>
                  </a:moveTo>
                  <a:lnTo>
                    <a:pt x="3294" y="5127"/>
                  </a:lnTo>
                  <a:lnTo>
                    <a:pt x="2574" y="6137"/>
                  </a:lnTo>
                  <a:lnTo>
                    <a:pt x="0" y="21368"/>
                  </a:lnTo>
                  <a:lnTo>
                    <a:pt x="1440" y="21600"/>
                  </a:lnTo>
                  <a:lnTo>
                    <a:pt x="9460" y="8157"/>
                  </a:lnTo>
                  <a:lnTo>
                    <a:pt x="21600" y="931"/>
                  </a:lnTo>
                  <a:lnTo>
                    <a:pt x="20465" y="0"/>
                  </a:lnTo>
                  <a:lnTo>
                    <a:pt x="10491" y="931"/>
                  </a:lnTo>
                  <a:lnTo>
                    <a:pt x="3393" y="1397"/>
                  </a:lnTo>
                  <a:close/>
                </a:path>
              </a:pathLst>
            </a:custGeom>
            <a:solidFill>
              <a:schemeClr val="bg1">
                <a:alpha val="45097"/>
              </a:schemeClr>
            </a:solidFill>
            <a:ln w="38100" cap="flat" cmpd="sng">
              <a:solidFill>
                <a:srgbClr val="FF00FF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444" name="文本框 7183"/>
            <p:cNvSpPr txBox="1"/>
            <p:nvPr/>
          </p:nvSpPr>
          <p:spPr>
            <a:xfrm rot="660000">
              <a:off x="987" y="955"/>
              <a:ext cx="1013" cy="2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800" dirty="0">
                  <a:latin typeface="Arial" panose="020B0604020202020204" pitchFamily="34" charset="0"/>
                  <a:ea typeface="隶书" panose="02010509060101010101" pitchFamily="49" charset="-122"/>
                </a:rPr>
                <a:t>钰华街</a:t>
              </a:r>
              <a:endParaRPr lang="zh-CN" altLang="en-US" sz="2800" dirty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  <p:sp>
        <p:nvSpPr>
          <p:cNvPr id="18445" name="五角星 7184"/>
          <p:cNvSpPr/>
          <p:nvPr/>
        </p:nvSpPr>
        <p:spPr>
          <a:xfrm>
            <a:off x="7302500" y="2832100"/>
            <a:ext cx="131763" cy="130175"/>
          </a:xfrm>
          <a:custGeom>
            <a:avLst/>
            <a:gdLst/>
            <a:ahLst/>
            <a:cxnLst>
              <a:cxn ang="0">
                <a:pos x="0" y="49479"/>
              </a:cxn>
              <a:cxn ang="0">
                <a:pos x="50207" y="49480"/>
              </a:cxn>
              <a:cxn ang="0">
                <a:pos x="65722" y="0"/>
              </a:cxn>
              <a:cxn ang="0">
                <a:pos x="81237" y="49480"/>
              </a:cxn>
              <a:cxn ang="0">
                <a:pos x="131444" y="49479"/>
              </a:cxn>
              <a:cxn ang="0">
                <a:pos x="90825" y="80059"/>
              </a:cxn>
              <a:cxn ang="0">
                <a:pos x="106341" y="129539"/>
              </a:cxn>
              <a:cxn ang="0">
                <a:pos x="65722" y="98959"/>
              </a:cxn>
              <a:cxn ang="0">
                <a:pos x="25103" y="129539"/>
              </a:cxn>
              <a:cxn ang="0">
                <a:pos x="40619" y="80059"/>
              </a:cxn>
            </a:cxnLst>
            <a:pathLst>
              <a:path w="131445" h="129540">
                <a:moveTo>
                  <a:pt x="0" y="49479"/>
                </a:moveTo>
                <a:lnTo>
                  <a:pt x="50207" y="49480"/>
                </a:lnTo>
                <a:lnTo>
                  <a:pt x="65722" y="0"/>
                </a:lnTo>
                <a:lnTo>
                  <a:pt x="81237" y="49480"/>
                </a:lnTo>
                <a:lnTo>
                  <a:pt x="131444" y="49479"/>
                </a:lnTo>
                <a:lnTo>
                  <a:pt x="90825" y="80059"/>
                </a:lnTo>
                <a:lnTo>
                  <a:pt x="106341" y="129539"/>
                </a:lnTo>
                <a:lnTo>
                  <a:pt x="65722" y="98959"/>
                </a:lnTo>
                <a:lnTo>
                  <a:pt x="25103" y="129539"/>
                </a:lnTo>
                <a:lnTo>
                  <a:pt x="40619" y="80059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446" name="任意多边形 224"/>
          <p:cNvSpPr/>
          <p:nvPr/>
        </p:nvSpPr>
        <p:spPr>
          <a:xfrm>
            <a:off x="8261350" y="1287463"/>
            <a:ext cx="1290638" cy="1247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8" y="9781"/>
              </a:cxn>
              <a:cxn ang="0">
                <a:pos x="5312" y="9330"/>
              </a:cxn>
              <a:cxn ang="0">
                <a:pos x="5603" y="13694"/>
              </a:cxn>
              <a:cxn ang="0">
                <a:pos x="6330" y="13694"/>
              </a:cxn>
              <a:cxn ang="0">
                <a:pos x="6185" y="11286"/>
              </a:cxn>
              <a:cxn ang="0">
                <a:pos x="8802" y="11136"/>
              </a:cxn>
              <a:cxn ang="0">
                <a:pos x="9307" y="16403"/>
              </a:cxn>
              <a:cxn ang="0">
                <a:pos x="6398" y="16483"/>
              </a:cxn>
              <a:cxn ang="0">
                <a:pos x="6253" y="14296"/>
              </a:cxn>
              <a:cxn ang="0">
                <a:pos x="5603" y="14296"/>
              </a:cxn>
              <a:cxn ang="0">
                <a:pos x="5962" y="18740"/>
              </a:cxn>
              <a:cxn ang="0">
                <a:pos x="9529" y="18439"/>
              </a:cxn>
              <a:cxn ang="0">
                <a:pos x="9820" y="21449"/>
              </a:cxn>
              <a:cxn ang="0">
                <a:pos x="11633" y="21600"/>
              </a:cxn>
              <a:cxn ang="0">
                <a:pos x="11129" y="16483"/>
              </a:cxn>
              <a:cxn ang="0">
                <a:pos x="18109" y="15801"/>
              </a:cxn>
              <a:cxn ang="0">
                <a:pos x="19195" y="16332"/>
              </a:cxn>
              <a:cxn ang="0">
                <a:pos x="19418" y="19493"/>
              </a:cxn>
              <a:cxn ang="0">
                <a:pos x="21600" y="18660"/>
              </a:cxn>
              <a:cxn ang="0">
                <a:pos x="19195" y="16252"/>
              </a:cxn>
              <a:cxn ang="0">
                <a:pos x="18109" y="15801"/>
              </a:cxn>
              <a:cxn ang="0">
                <a:pos x="9820" y="7373"/>
              </a:cxn>
              <a:cxn ang="0">
                <a:pos x="7930" y="5648"/>
              </a:cxn>
              <a:cxn ang="0">
                <a:pos x="3490" y="1585"/>
              </a:cxn>
              <a:cxn ang="0">
                <a:pos x="2908" y="1133"/>
              </a:cxn>
              <a:cxn ang="0">
                <a:pos x="0" y="0"/>
              </a:cxn>
            </a:cxnLst>
            <a:pathLst>
              <a:path w="21600" h="21600">
                <a:moveTo>
                  <a:pt x="0" y="0"/>
                </a:moveTo>
                <a:lnTo>
                  <a:pt x="368" y="9781"/>
                </a:lnTo>
                <a:lnTo>
                  <a:pt x="5312" y="9330"/>
                </a:lnTo>
                <a:lnTo>
                  <a:pt x="5603" y="13694"/>
                </a:lnTo>
                <a:lnTo>
                  <a:pt x="6330" y="13694"/>
                </a:lnTo>
                <a:lnTo>
                  <a:pt x="6185" y="11286"/>
                </a:lnTo>
                <a:lnTo>
                  <a:pt x="8802" y="11136"/>
                </a:lnTo>
                <a:lnTo>
                  <a:pt x="9307" y="16403"/>
                </a:lnTo>
                <a:lnTo>
                  <a:pt x="6398" y="16483"/>
                </a:lnTo>
                <a:lnTo>
                  <a:pt x="6253" y="14296"/>
                </a:lnTo>
                <a:lnTo>
                  <a:pt x="5603" y="14296"/>
                </a:lnTo>
                <a:lnTo>
                  <a:pt x="5962" y="18740"/>
                </a:lnTo>
                <a:lnTo>
                  <a:pt x="9529" y="18439"/>
                </a:lnTo>
                <a:lnTo>
                  <a:pt x="9820" y="21449"/>
                </a:lnTo>
                <a:lnTo>
                  <a:pt x="11633" y="21600"/>
                </a:lnTo>
                <a:lnTo>
                  <a:pt x="11129" y="16483"/>
                </a:lnTo>
                <a:lnTo>
                  <a:pt x="18109" y="15801"/>
                </a:lnTo>
                <a:lnTo>
                  <a:pt x="19195" y="16332"/>
                </a:lnTo>
                <a:lnTo>
                  <a:pt x="19418" y="19493"/>
                </a:lnTo>
                <a:lnTo>
                  <a:pt x="21600" y="18660"/>
                </a:lnTo>
                <a:lnTo>
                  <a:pt x="19195" y="16252"/>
                </a:lnTo>
                <a:lnTo>
                  <a:pt x="18109" y="15801"/>
                </a:lnTo>
                <a:lnTo>
                  <a:pt x="9820" y="7373"/>
                </a:lnTo>
                <a:lnTo>
                  <a:pt x="7930" y="5648"/>
                </a:lnTo>
                <a:lnTo>
                  <a:pt x="3490" y="1585"/>
                </a:lnTo>
                <a:lnTo>
                  <a:pt x="2908" y="1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447" name="文本框 4"/>
          <p:cNvSpPr txBox="1"/>
          <p:nvPr/>
        </p:nvSpPr>
        <p:spPr>
          <a:xfrm>
            <a:off x="9193213" y="1381125"/>
            <a:ext cx="12496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400" dirty="0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学府新区项目</a:t>
            </a:r>
            <a:endParaRPr lang="zh-CN" altLang="en-US" sz="1400" dirty="0">
              <a:latin typeface="黑体" panose="02010609060101010101" pitchFamily="2" charset="-122"/>
              <a:ea typeface="黑体" panose="0201060906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9193213" y="1287463"/>
            <a:ext cx="1196975" cy="431800"/>
          </a:xfrm>
          <a:prstGeom prst="wedgeRectCallout">
            <a:avLst>
              <a:gd name="adj1" fmla="val -62261"/>
              <a:gd name="adj2" fmla="val 1257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Text Box 2" descr="宽下对角线"/>
          <p:cNvSpPr txBox="1"/>
          <p:nvPr/>
        </p:nvSpPr>
        <p:spPr>
          <a:xfrm>
            <a:off x="450215" y="975995"/>
            <a:ext cx="4227830" cy="4246245"/>
          </a:xfrm>
          <a:prstGeom prst="rect">
            <a:avLst/>
          </a:prstGeom>
          <a:noFill/>
          <a:ln w="38100">
            <a:noFill/>
          </a:ln>
        </p:spPr>
        <p:txBody>
          <a:bodyPr wrap="square" anchor="t">
            <a:spAutoFit/>
          </a:bodyPr>
          <a:p>
            <a:pPr indent="268605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 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</a:rPr>
              <a:t>项目规划总占地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1981.1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</a:rPr>
              <a:t>亩，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  <a:sym typeface="宋体" panose="02010600030101010101" pitchFamily="2" charset="-122"/>
              </a:rPr>
              <a:t>容纳人口约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  <a:sym typeface="宋体" panose="02010600030101010101" pitchFamily="2" charset="-122"/>
              </a:rPr>
              <a:t>万人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</a:rPr>
              <a:t>。</a:t>
            </a:r>
            <a:r>
              <a:rPr lang="zh-CN" altLang="en-US" sz="2000" dirty="0">
                <a:latin typeface="黑体" panose="02010609060101010101" pitchFamily="2" charset="-122"/>
                <a:ea typeface="黑体" panose="02010609060101010101" pitchFamily="2" charset="-122"/>
                <a:sym typeface="宋体" panose="02010600030101010101" pitchFamily="2" charset="-122"/>
              </a:rPr>
              <a:t>项目位于宝坻城区东北部，是宝坻城区重要的经济、文化及教育中心。区域内有南城东路、唐通线等主干道，交通便利；拥有宝鑫幼儿园、宝坻一中（天津市著名重点高中）等配套，教育资源丰富；生活配套完善。</a:t>
            </a:r>
            <a:endParaRPr lang="zh-CN" altLang="en-US" sz="2000" dirty="0">
              <a:latin typeface="黑体" panose="02010609060101010101" pitchFamily="2" charset="-122"/>
              <a:ea typeface="黑体" panose="02010609060101010101" pitchFamily="2" charset="-122"/>
              <a:sym typeface="宋体" panose="02010600030101010101" pitchFamily="2" charset="-122"/>
            </a:endParaRPr>
          </a:p>
          <a:p>
            <a:pPr indent="268605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2" charset="-122"/>
              </a:rPr>
              <a:t>  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9458" name="标题 3"/>
          <p:cNvSpPr txBox="1"/>
          <p:nvPr/>
        </p:nvSpPr>
        <p:spPr>
          <a:xfrm>
            <a:off x="685165" y="164465"/>
            <a:ext cx="9144000" cy="561975"/>
          </a:xfrm>
          <a:prstGeom prst="rect">
            <a:avLst/>
          </a:prstGeom>
          <a:noFill/>
          <a:ln w="9525">
            <a:noFill/>
          </a:ln>
        </p:spPr>
        <p:txBody>
          <a:bodyPr lIns="91427" tIns="45714" rIns="91427" bIns="45714" anchor="t"/>
          <a:p>
            <a:pPr algn="l"/>
            <a:r>
              <a:rPr lang="zh-CN" altLang="en-US" sz="2400" dirty="0">
                <a:latin typeface="Arial" panose="020B0604020202020204" pitchFamily="34" charset="0"/>
                <a:ea typeface="黑体" panose="02010609060101010101" pitchFamily="2" charset="-122"/>
              </a:rPr>
              <a:t>项目概况</a:t>
            </a:r>
            <a:endParaRPr lang="zh-CN" altLang="en-US" sz="24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pic>
        <p:nvPicPr>
          <p:cNvPr id="19459" name="Picture 4" descr="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3773" y="859155"/>
            <a:ext cx="7305675" cy="450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线形标注 2 8196"/>
          <p:cNvSpPr/>
          <p:nvPr/>
        </p:nvSpPr>
        <p:spPr>
          <a:xfrm>
            <a:off x="8290243" y="2011680"/>
            <a:ext cx="914400" cy="403225"/>
          </a:xfrm>
          <a:prstGeom prst="borderCallout2">
            <a:avLst>
              <a:gd name="adj1" fmla="val 28389"/>
              <a:gd name="adj2" fmla="val -8333"/>
              <a:gd name="adj3" fmla="val 28389"/>
              <a:gd name="adj4" fmla="val -30625"/>
              <a:gd name="adj5" fmla="val 102208"/>
              <a:gd name="adj6" fmla="val -5291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/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通唐路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9461" name="线形标注 1 8197"/>
          <p:cNvSpPr/>
          <p:nvPr/>
        </p:nvSpPr>
        <p:spPr>
          <a:xfrm>
            <a:off x="8837295" y="4549458"/>
            <a:ext cx="914400" cy="330200"/>
          </a:xfrm>
          <a:prstGeom prst="borderCallout1">
            <a:avLst>
              <a:gd name="adj1" fmla="val 34616"/>
              <a:gd name="adj2" fmla="val -8333"/>
              <a:gd name="adj3" fmla="val 22694"/>
              <a:gd name="adj4" fmla="val -85833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/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津围路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9462" name="线形标注 2 8198"/>
          <p:cNvSpPr/>
          <p:nvPr/>
        </p:nvSpPr>
        <p:spPr>
          <a:xfrm>
            <a:off x="4678045" y="2751455"/>
            <a:ext cx="914400" cy="403225"/>
          </a:xfrm>
          <a:prstGeom prst="borderCallout2">
            <a:avLst>
              <a:gd name="adj1" fmla="val 28389"/>
              <a:gd name="adj2" fmla="val 108333"/>
              <a:gd name="adj3" fmla="val 28389"/>
              <a:gd name="adj4" fmla="val 109653"/>
              <a:gd name="adj5" fmla="val -77444"/>
              <a:gd name="adj6" fmla="val 124931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0170" tIns="46990" rIns="90170" bIns="46990" anchor="t"/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东环路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www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6280" y="909320"/>
            <a:ext cx="10562590" cy="594868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33" name="标题 1"/>
          <p:cNvSpPr>
            <a:spLocks noGrp="1"/>
          </p:cNvSpPr>
          <p:nvPr/>
        </p:nvSpPr>
        <p:spPr>
          <a:xfrm>
            <a:off x="716279" y="155575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大寺新家园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区位图</a:t>
            </a:r>
            <a:endParaRPr lang="zh-CN" altLang="en-US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909320"/>
            <a:ext cx="4434840" cy="5539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大寺新家园位于天津市西青区大寺镇，项目东侧隔津港快速路与津南区双港新家园相望，西侧为西青开发区，南侧为大寺镇汽车园，北侧与大寺住宅区相邻，距外环南路3.5公里，距市中心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公里。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四至范围：东至津港快速路绿化隔离带，南至储华道，西至津港公路，北至储厚道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文本框 3"/>
          <p:cNvSpPr txBox="1"/>
          <p:nvPr/>
        </p:nvSpPr>
        <p:spPr>
          <a:xfrm>
            <a:off x="448787" y="194628"/>
            <a:ext cx="36715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2400" dirty="0">
                <a:latin typeface="Arial" panose="020B0604020202020204" pitchFamily="34" charset="0"/>
                <a:ea typeface="黑体" panose="02010609060101010101" pitchFamily="2" charset="-122"/>
              </a:rPr>
              <a:t>拟出让地块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2" charset="-122"/>
              </a:rPr>
              <a:t>-32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2" charset="-122"/>
              </a:rPr>
              <a:t>亩商业地块</a:t>
            </a:r>
            <a:endParaRPr lang="zh-CN" altLang="en-US" sz="24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8737600" y="4797425"/>
            <a:ext cx="22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375650" y="4446588"/>
            <a:ext cx="23813" cy="61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0638" y="903288"/>
            <a:ext cx="7581900" cy="537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10022" name="Group 102"/>
          <p:cNvGraphicFramePr>
            <a:graphicFrameLocks noGrp="1"/>
          </p:cNvGraphicFramePr>
          <p:nvPr/>
        </p:nvGraphicFramePr>
        <p:xfrm>
          <a:off x="536575" y="1207770"/>
          <a:ext cx="9449435" cy="3614420"/>
        </p:xfrm>
        <a:graphic>
          <a:graphicData uri="http://schemas.openxmlformats.org/drawingml/2006/table">
            <a:tbl>
              <a:tblPr/>
              <a:tblGrid>
                <a:gridCol w="716280"/>
                <a:gridCol w="1427480"/>
                <a:gridCol w="1210945"/>
                <a:gridCol w="2186940"/>
                <a:gridCol w="1518920"/>
                <a:gridCol w="2388870"/>
              </a:tblGrid>
              <a:tr h="2044700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编号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面积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（亩）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用地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性质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可用地面积（平米）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容积率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出让价格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（万元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亩）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9720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endParaRPr kumimoji="0" lang="en-US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商业</a:t>
                      </a:r>
                      <a:endParaRPr kumimoji="0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21629.3</a:t>
                      </a:r>
                      <a:endParaRPr kumimoji="0" lang="en-US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smtClean="0">
                          <a:ln>
                            <a:noFill/>
                          </a:ln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≤</a:t>
                      </a: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2.0</a:t>
                      </a:r>
                      <a:endParaRPr kumimoji="0" lang="en-US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待定</a:t>
                      </a:r>
                      <a:endParaRPr kumimoji="0" lang="zh-CN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8" name="文本框 1"/>
          <p:cNvSpPr txBox="1"/>
          <p:nvPr/>
        </p:nvSpPr>
        <p:spPr>
          <a:xfrm>
            <a:off x="383858" y="230505"/>
            <a:ext cx="36715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latin typeface="Arial" panose="020B0604020202020204" pitchFamily="34" charset="0"/>
                <a:ea typeface="黑体" panose="02010609060101010101" pitchFamily="2" charset="-122"/>
              </a:rPr>
              <a:t>拟出让地块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2" charset="-122"/>
              </a:rPr>
              <a:t>-32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2" charset="-122"/>
              </a:rPr>
              <a:t>亩商业地块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1844993" y="1141730"/>
            <a:ext cx="8501063" cy="1870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ea"/>
              </a:rPr>
              <a:t>港东新城地块项</a:t>
            </a:r>
            <a:r>
              <a:rPr kumimoji="0" lang="zh-CN" altLang="en-US" sz="4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ea"/>
              </a:rPr>
              <a:t>目简介</a:t>
            </a:r>
            <a:endParaRPr kumimoji="0" lang="zh-CN" altLang="en-US" sz="4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ea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895600" y="4249738"/>
            <a:ext cx="6400800" cy="750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20"/>
          <p:cNvSpPr>
            <a:spLocks noGrp="1"/>
          </p:cNvSpPr>
          <p:nvPr/>
        </p:nvSpPr>
        <p:spPr>
          <a:xfrm>
            <a:off x="11558741" y="6382067"/>
            <a:ext cx="3543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95605" y="968039"/>
            <a:ext cx="7003304" cy="4424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lvl="1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000" dirty="0" smtClean="0"/>
              <a:t> </a:t>
            </a:r>
            <a:r>
              <a:rPr lang="zh-CN" altLang="en-US" sz="2000" dirty="0" smtClean="0"/>
              <a:t>港东新城项目位于滨海新区大港东部，四至</a:t>
            </a:r>
            <a:r>
              <a:rPr lang="zh-CN" altLang="en-US" sz="2000" dirty="0" smtClean="0">
                <a:sym typeface="+mn-ea"/>
              </a:rPr>
              <a:t>东至海景大道；南至世纪大道；</a:t>
            </a:r>
            <a:r>
              <a:rPr lang="zh-CN" altLang="en-US" sz="2000" dirty="0" smtClean="0"/>
              <a:t>西至汉港公路；北至学府二路，占地面积约</a:t>
            </a:r>
            <a:r>
              <a:rPr lang="en-US" altLang="zh-CN" sz="2000" dirty="0" smtClean="0"/>
              <a:t>5.4</a:t>
            </a:r>
            <a:r>
              <a:rPr lang="zh-CN" altLang="en-US" sz="2000" dirty="0" smtClean="0"/>
              <a:t>平方公里，可出让土地面积</a:t>
            </a:r>
            <a:r>
              <a:rPr lang="en-US" altLang="zh-CN" sz="2000" dirty="0" smtClean="0"/>
              <a:t>2692</a:t>
            </a:r>
            <a:r>
              <a:rPr lang="zh-CN" altLang="en-US" sz="2000" dirty="0" smtClean="0"/>
              <a:t>亩，剩余可出让用地</a:t>
            </a:r>
            <a:r>
              <a:rPr lang="en-US" altLang="zh-CN" sz="2000" dirty="0" smtClean="0"/>
              <a:t>540</a:t>
            </a:r>
            <a:r>
              <a:rPr lang="zh-CN" altLang="en-US" sz="2000" dirty="0" smtClean="0"/>
              <a:t>亩，均为国有建设用地，规划为居住、商业用地，已出让土地均已开发，大部分已经入住，区域内及周边配套成熟。</a:t>
            </a:r>
            <a:endParaRPr lang="zh-CN" altLang="en-US" sz="2000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395365" y="264756"/>
            <a:ext cx="10850563" cy="9408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223488"/>
                </a:solidFill>
              </a:rPr>
              <a:t>项目概况</a:t>
            </a:r>
            <a:endParaRPr lang="zh-CN" altLang="en-US" sz="2000" dirty="0">
              <a:solidFill>
                <a:srgbClr val="22348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937500" y="1229360"/>
            <a:ext cx="3526155" cy="518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0" name="线形标注 2 8196"/>
          <p:cNvSpPr/>
          <p:nvPr/>
        </p:nvSpPr>
        <p:spPr>
          <a:xfrm>
            <a:off x="11558905" y="1911985"/>
            <a:ext cx="526415" cy="1228725"/>
          </a:xfrm>
          <a:prstGeom prst="borderCallout2">
            <a:avLst>
              <a:gd name="adj1" fmla="val 28389"/>
              <a:gd name="adj2" fmla="val -8333"/>
              <a:gd name="adj3" fmla="val 28389"/>
              <a:gd name="adj4" fmla="val -30625"/>
              <a:gd name="adj5" fmla="val 107453"/>
              <a:gd name="adj6" fmla="val -76718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/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海景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大道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9462" name="线形标注 2 8198"/>
          <p:cNvSpPr/>
          <p:nvPr/>
        </p:nvSpPr>
        <p:spPr>
          <a:xfrm>
            <a:off x="7023100" y="4053205"/>
            <a:ext cx="914400" cy="753745"/>
          </a:xfrm>
          <a:prstGeom prst="borderCallout2">
            <a:avLst>
              <a:gd name="adj1" fmla="val 28389"/>
              <a:gd name="adj2" fmla="val 108333"/>
              <a:gd name="adj3" fmla="val 28389"/>
              <a:gd name="adj4" fmla="val 109653"/>
              <a:gd name="adj5" fmla="val -77444"/>
              <a:gd name="adj6" fmla="val 124931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90170" tIns="46990" rIns="90170" bIns="46990" anchor="t"/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汉港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公路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9461" name="线形标注 1 8197"/>
          <p:cNvSpPr/>
          <p:nvPr/>
        </p:nvSpPr>
        <p:spPr>
          <a:xfrm>
            <a:off x="11170920" y="6164580"/>
            <a:ext cx="914400" cy="680085"/>
          </a:xfrm>
          <a:prstGeom prst="borderCallout1">
            <a:avLst>
              <a:gd name="adj1" fmla="val 34616"/>
              <a:gd name="adj2" fmla="val -8333"/>
              <a:gd name="adj3" fmla="val 22694"/>
              <a:gd name="adj4" fmla="val -85833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/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世纪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algn="ctr"/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大道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20"/>
          <p:cNvSpPr>
            <a:spLocks noGrp="1"/>
          </p:cNvSpPr>
          <p:nvPr/>
        </p:nvSpPr>
        <p:spPr>
          <a:xfrm>
            <a:off x="11558741" y="6382067"/>
            <a:ext cx="3543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409970" y="201891"/>
            <a:ext cx="10850563" cy="940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223488"/>
                </a:solidFill>
              </a:rPr>
              <a:t>土地出让情况</a:t>
            </a:r>
            <a:endParaRPr lang="zh-CN" altLang="en-US" sz="2000" dirty="0">
              <a:solidFill>
                <a:srgbClr val="22348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17466" y="3084394"/>
            <a:ext cx="1889054" cy="344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矩形 48"/>
          <p:cNvSpPr/>
          <p:nvPr/>
        </p:nvSpPr>
        <p:spPr>
          <a:xfrm>
            <a:off x="6164238" y="4012441"/>
            <a:ext cx="359392" cy="614149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409958" y="992212"/>
            <a:ext cx="3732647" cy="5599656"/>
            <a:chOff x="3931081" y="-863884"/>
            <a:chExt cx="3732647" cy="5599656"/>
          </a:xfrm>
        </p:grpSpPr>
        <p:pic>
          <p:nvPicPr>
            <p:cNvPr id="51" name="Picture 1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31081" y="-863884"/>
              <a:ext cx="3732647" cy="5599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矩形 40"/>
            <p:cNvSpPr/>
            <p:nvPr/>
          </p:nvSpPr>
          <p:spPr>
            <a:xfrm>
              <a:off x="5827594" y="2156348"/>
              <a:ext cx="723331" cy="1514901"/>
            </a:xfrm>
            <a:prstGeom prst="rect">
              <a:avLst/>
            </a:prstGeom>
            <a:noFill/>
            <a:ln w="635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1282889" y="1476233"/>
            <a:ext cx="1201003" cy="1444387"/>
          </a:xfrm>
          <a:prstGeom prst="rect">
            <a:avLst/>
          </a:prstGeom>
          <a:noFill/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右箭头 44"/>
          <p:cNvSpPr/>
          <p:nvPr/>
        </p:nvSpPr>
        <p:spPr>
          <a:xfrm>
            <a:off x="3848668" y="4544704"/>
            <a:ext cx="2074461" cy="5732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右箭头 52"/>
          <p:cNvSpPr/>
          <p:nvPr/>
        </p:nvSpPr>
        <p:spPr>
          <a:xfrm>
            <a:off x="2579427" y="1735539"/>
            <a:ext cx="5691115" cy="5732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23" y="1331818"/>
            <a:ext cx="2864703" cy="373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矩形 53"/>
          <p:cNvSpPr/>
          <p:nvPr/>
        </p:nvSpPr>
        <p:spPr>
          <a:xfrm>
            <a:off x="8393373" y="1626358"/>
            <a:ext cx="2593075" cy="3273188"/>
          </a:xfrm>
          <a:prstGeom prst="rect">
            <a:avLst/>
          </a:prstGeom>
          <a:solidFill>
            <a:schemeClr val="accent1">
              <a:alpha val="28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标题 1"/>
          <p:cNvSpPr>
            <a:spLocks noGrp="1"/>
          </p:cNvSpPr>
          <p:nvPr/>
        </p:nvSpPr>
        <p:spPr>
          <a:xfrm>
            <a:off x="3782060" y="4217035"/>
            <a:ext cx="2287905" cy="3549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23488"/>
                </a:solidFill>
              </a:rPr>
              <a:t>2020</a:t>
            </a:r>
            <a:r>
              <a:rPr lang="zh-CN" altLang="en-US" sz="1600" dirty="0" smtClean="0">
                <a:solidFill>
                  <a:srgbClr val="223488"/>
                </a:solidFill>
              </a:rPr>
              <a:t>年计划出让</a:t>
            </a:r>
            <a:r>
              <a:rPr lang="en-US" altLang="zh-CN" sz="1600" dirty="0" smtClean="0">
                <a:solidFill>
                  <a:srgbClr val="223488"/>
                </a:solidFill>
              </a:rPr>
              <a:t>76</a:t>
            </a:r>
            <a:r>
              <a:rPr lang="zh-CN" altLang="en-US" sz="1600" dirty="0" smtClean="0">
                <a:solidFill>
                  <a:srgbClr val="223488"/>
                </a:solidFill>
              </a:rPr>
              <a:t>亩</a:t>
            </a:r>
            <a:endParaRPr lang="zh-CN" altLang="en-US" sz="1600" dirty="0">
              <a:solidFill>
                <a:srgbClr val="223488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821604" y="4028363"/>
            <a:ext cx="359392" cy="614149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6193808" y="5038297"/>
            <a:ext cx="359392" cy="614149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6837527" y="5067868"/>
            <a:ext cx="359392" cy="614149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标题 1"/>
          <p:cNvSpPr>
            <a:spLocks noGrp="1"/>
          </p:cNvSpPr>
          <p:nvPr/>
        </p:nvSpPr>
        <p:spPr>
          <a:xfrm>
            <a:off x="4739902" y="1501255"/>
            <a:ext cx="2329638" cy="3411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23488"/>
                </a:solidFill>
              </a:rPr>
              <a:t>2020</a:t>
            </a:r>
            <a:r>
              <a:rPr lang="zh-CN" altLang="en-US" sz="1600" dirty="0" smtClean="0">
                <a:solidFill>
                  <a:srgbClr val="223488"/>
                </a:solidFill>
              </a:rPr>
              <a:t>年后计划出让</a:t>
            </a:r>
            <a:endParaRPr lang="zh-CN" altLang="en-US" sz="1600" dirty="0">
              <a:solidFill>
                <a:srgbClr val="22348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20"/>
          <p:cNvSpPr>
            <a:spLocks noGrp="1"/>
          </p:cNvSpPr>
          <p:nvPr/>
        </p:nvSpPr>
        <p:spPr>
          <a:xfrm>
            <a:off x="11558741" y="6382067"/>
            <a:ext cx="3543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395365" y="26631"/>
            <a:ext cx="10850563" cy="940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altLang="zh-CN" sz="2000" dirty="0">
              <a:solidFill>
                <a:srgbClr val="22348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6726" y="941695"/>
            <a:ext cx="3144648" cy="573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矩形 48"/>
          <p:cNvSpPr/>
          <p:nvPr/>
        </p:nvSpPr>
        <p:spPr>
          <a:xfrm>
            <a:off x="1155528" y="2579426"/>
            <a:ext cx="454908" cy="914401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标题 1"/>
          <p:cNvSpPr>
            <a:spLocks noGrp="1"/>
          </p:cNvSpPr>
          <p:nvPr/>
        </p:nvSpPr>
        <p:spPr>
          <a:xfrm>
            <a:off x="676910" y="313055"/>
            <a:ext cx="2846070" cy="368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sz="2000" dirty="0" smtClean="0">
                <a:solidFill>
                  <a:srgbClr val="223488"/>
                </a:solidFill>
              </a:rPr>
              <a:t>2020</a:t>
            </a:r>
            <a:r>
              <a:rPr lang="zh-CN" altLang="en-US" sz="2000" dirty="0" smtClean="0">
                <a:solidFill>
                  <a:srgbClr val="223488"/>
                </a:solidFill>
              </a:rPr>
              <a:t>年计划出让</a:t>
            </a:r>
            <a:r>
              <a:rPr lang="en-US" altLang="zh-CN" sz="2000" dirty="0" smtClean="0">
                <a:solidFill>
                  <a:srgbClr val="223488"/>
                </a:solidFill>
              </a:rPr>
              <a:t>76</a:t>
            </a:r>
            <a:r>
              <a:rPr lang="zh-CN" altLang="en-US" sz="2000" dirty="0" smtClean="0">
                <a:solidFill>
                  <a:srgbClr val="223488"/>
                </a:solidFill>
              </a:rPr>
              <a:t>亩</a:t>
            </a:r>
            <a:endParaRPr lang="zh-CN" altLang="en-US" sz="2000" dirty="0">
              <a:solidFill>
                <a:srgbClr val="223488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235974" y="2568052"/>
            <a:ext cx="479930" cy="898479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1185098" y="4274022"/>
            <a:ext cx="438986" cy="693763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2292840" y="4303593"/>
            <a:ext cx="477656" cy="827965"/>
          </a:xfrm>
          <a:prstGeom prst="rect">
            <a:avLst/>
          </a:prstGeom>
          <a:solidFill>
            <a:schemeClr val="accent1">
              <a:alpha val="37000"/>
            </a:schemeClr>
          </a:solidFill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5075450" y="1879726"/>
          <a:ext cx="580571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/>
                <a:gridCol w="1269676"/>
                <a:gridCol w="1052610"/>
                <a:gridCol w="1161143"/>
                <a:gridCol w="1161143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rgbClr val="FFFF00"/>
                          </a:solidFill>
                        </a:rPr>
                        <a:t>土地编号</a:t>
                      </a:r>
                      <a:endParaRPr lang="zh-CN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面积（亩）</a:t>
                      </a:r>
                      <a:endParaRPr lang="zh-CN" altLang="en-US" sz="1800" b="1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 容积率</a:t>
                      </a:r>
                      <a:endParaRPr lang="zh-CN" altLang="en-US" sz="1800" b="1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绿化率</a:t>
                      </a:r>
                      <a:endParaRPr lang="zh-CN" altLang="en-US" sz="1800" b="1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建筑密度</a:t>
                      </a:r>
                      <a:endParaRPr lang="zh-CN" altLang="en-US" sz="1800" b="1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1.1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不小于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1.1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14.6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1.1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19.3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1.1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不大于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6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合计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75.9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1264776" y="286219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329303" y="28894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67052" y="447490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3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58874" y="457044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4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9882" y="2522241"/>
            <a:ext cx="10852237" cy="899167"/>
          </a:xfrm>
        </p:spPr>
        <p:txBody>
          <a:bodyPr/>
          <a:lstStyle/>
          <a:p>
            <a:r>
              <a:rPr lang="zh-CN" altLang="en-US" dirty="0"/>
              <a:t>谢谢！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-11430" y="1587500"/>
            <a:ext cx="12203430" cy="326834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 1"/>
          <p:cNvSpPr>
            <a:spLocks noGrp="1"/>
          </p:cNvSpPr>
          <p:nvPr/>
        </p:nvSpPr>
        <p:spPr>
          <a:xfrm>
            <a:off x="716279" y="155575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大寺新家园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项目简介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055" y="1162050"/>
            <a:ext cx="494855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大寺新家园</a:t>
            </a:r>
            <a:r>
              <a:rPr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总用地面积约301.55公顷，建筑总建筑面积为328.9万平方米</a:t>
            </a: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。未来规划容纳</a:t>
            </a:r>
            <a:r>
              <a:rPr lang="en-US" alt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10.9</a:t>
            </a:r>
            <a:r>
              <a:rPr lang="zh-CN" altLang="en-US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万人口。</a:t>
            </a:r>
            <a:endParaRPr lang="zh-CN"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endParaRPr lang="zh-CN"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包括公租房A、B、C、D、E、F、G地块，限价房H、I、J、K地块、商品房L、M、N、O、P地块、公建轴Q、R、S、T地块及市政U地块</a:t>
            </a: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r>
              <a:rPr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其中公租房已入住、限价房片区已基本建设完毕。</a:t>
            </a:r>
            <a:endParaRPr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zh-CN"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9" name="图片 8" descr="1fb4c2825c503caa828fbb1df5208e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4670" y="940435"/>
            <a:ext cx="6065520" cy="57823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33" name="标题 1"/>
          <p:cNvSpPr>
            <a:spLocks noGrp="1"/>
          </p:cNvSpPr>
          <p:nvPr/>
        </p:nvSpPr>
        <p:spPr>
          <a:xfrm>
            <a:off x="716279" y="155575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大寺新家园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商品房及公建区</a:t>
            </a:r>
            <a:endParaRPr lang="zh-CN" altLang="en-US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0875" y="1034415"/>
            <a:ext cx="4948555" cy="5539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大寺新家园</a:t>
            </a: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商品房及公建区</a:t>
            </a:r>
            <a:endParaRPr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sz="20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L、M、N、O、P、Q、R、S、T、U地块</a:t>
            </a:r>
            <a:r>
              <a:rPr lang="zh-CN" sz="20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sz="2000" b="1" dirty="0" err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zh-CN" sz="20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可用地面积：</a:t>
            </a:r>
            <a:r>
              <a:rPr lang="en-US" altLang="zh-CN" sz="20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53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万㎡</a:t>
            </a:r>
            <a:r>
              <a:rPr lang="zh-CN" altLang="en-US" sz="20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</a:t>
            </a:r>
            <a:endParaRPr lang="zh-CN" sz="2000" b="1" dirty="0" err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总建筑面积：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121.82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万㎡。</a:t>
            </a:r>
            <a:endParaRPr lang="zh-CN" altLang="en-US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endParaRPr lang="zh-CN" altLang="en-US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其中包括：</a:t>
            </a:r>
            <a:endParaRPr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住宅面积</a:t>
            </a:r>
            <a:r>
              <a:rPr 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91.7</a:t>
            </a:r>
            <a:r>
              <a:rPr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万平米；</a:t>
            </a:r>
            <a:endParaRPr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商业面积1</a:t>
            </a:r>
            <a:r>
              <a:rPr 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2.3</a:t>
            </a:r>
            <a:r>
              <a:rPr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万平米；</a:t>
            </a:r>
            <a:endParaRPr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R="0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配套服务设施面积6.7万平米；</a:t>
            </a:r>
            <a:endParaRPr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R="0" defTabSz="914400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中小学幼儿园面积11.12万平方米</a:t>
            </a:r>
            <a:r>
              <a:rPr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。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/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/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 descr="QQ截图201911091057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7925" y="1196340"/>
            <a:ext cx="6157595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寺总体鸟瞰图-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65575" y="1050925"/>
            <a:ext cx="8201660" cy="50920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  <p:pic>
        <p:nvPicPr>
          <p:cNvPr id="11266" name="图片 1" descr="公园鸟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810" y="4859655"/>
            <a:ext cx="1923415" cy="128333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43510" y="224155"/>
            <a:ext cx="43948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spc="200" dirty="0">
                <a:solidFill>
                  <a:schemeClr val="accent1">
                    <a:lumMod val="75000"/>
                  </a:schemeClr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大寺新家园配套建设情况</a:t>
            </a:r>
            <a:endParaRPr lang="zh-CN" altLang="en-US" sz="2800" b="1" spc="200" dirty="0">
              <a:solidFill>
                <a:schemeClr val="accent1">
                  <a:lumMod val="75000"/>
                </a:schemeClr>
              </a:solidFill>
              <a:uFillTx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3510" y="746125"/>
            <a:ext cx="3789680" cy="6877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大寺新家园项目配套设施趋于完善，南部公租房地块居民已入住，大型成熟社区逐步形成。</a:t>
            </a:r>
            <a:endParaRPr lang="zh-CN" altLang="en-US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S</a:t>
            </a:r>
            <a:r>
              <a:rPr lang="zh-CN" altLang="en-US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地块非经营性公建配套设施已建成并移交属地政府使用。</a:t>
            </a:r>
            <a:endParaRPr lang="zh-CN" altLang="en-US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S</a:t>
            </a:r>
            <a:r>
              <a:rPr lang="zh-CN" altLang="en-US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地块公交站首末站已建成并已移交公交集团运营，目前826路、684路、通勤17路已通车，可满足居民基本出行需求。</a:t>
            </a:r>
            <a:endParaRPr lang="en-US" altLang="zh-CN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T</a:t>
            </a:r>
            <a:r>
              <a:rPr lang="zh-CN" altLang="en-US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地块大型公园，占地面积约</a:t>
            </a:r>
            <a:r>
              <a:rPr lang="en-US" altLang="zh-CN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12.3</a:t>
            </a:r>
            <a:r>
              <a:rPr lang="zh-CN" altLang="en-US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万平方米，已建成目前已对外开放。</a:t>
            </a:r>
            <a:endParaRPr lang="zh-CN" altLang="en-US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东部卫津河道改造及界外地绿化工程，美化居民生活环境。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endParaRPr lang="zh-CN" altLang="en-US"/>
          </a:p>
          <a:p>
            <a:pPr fontAlgn="auto">
              <a:lnSpc>
                <a:spcPct val="150000"/>
              </a:lnSpc>
            </a:pPr>
            <a:endParaRPr lang="zh-CN" altLang="en-US" b="1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/>
          </a:p>
        </p:txBody>
      </p:sp>
      <p:pic>
        <p:nvPicPr>
          <p:cNvPr id="13" name="图片 12" descr="psb (3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3190" y="3632835"/>
            <a:ext cx="1906270" cy="1334770"/>
          </a:xfrm>
          <a:prstGeom prst="rect">
            <a:avLst/>
          </a:prstGeom>
          <a:effectLst>
            <a:outerShdw blurRad="50800" dist="38100" dir="2700000" sx="108000" sy="10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5575" y="1050925"/>
            <a:ext cx="1873885" cy="1318260"/>
          </a:xfrm>
          <a:prstGeom prst="rect">
            <a:avLst/>
          </a:prstGeom>
          <a:effectLst>
            <a:outerShdw blurRad="50800" dist="38100" dir="2700000" sx="108000" sy="10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4040430157529766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5575" y="2369185"/>
            <a:ext cx="1873885" cy="1183005"/>
          </a:xfrm>
          <a:prstGeom prst="rect">
            <a:avLst/>
          </a:prstGeom>
          <a:effectLst>
            <a:outerShdw blurRad="50800" dist="38100" dir="2700000" sx="108000" sy="108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直接箭头连接符 4"/>
          <p:cNvCxnSpPr>
            <a:stCxn id="11266" idx="3"/>
          </p:cNvCxnSpPr>
          <p:nvPr/>
        </p:nvCxnSpPr>
        <p:spPr>
          <a:xfrm flipV="1">
            <a:off x="5864225" y="4919345"/>
            <a:ext cx="1817370" cy="58229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823585" y="3966845"/>
            <a:ext cx="2123440" cy="45339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854700" y="3092450"/>
            <a:ext cx="2498725" cy="5626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5823585" y="1952625"/>
            <a:ext cx="921385" cy="3124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 lnSpcReduction="10000"/>
          </a:bodyPr>
          <a:lstStyle/>
          <a:p>
            <a:fld id="{7FDD2C59-32C8-4524-9EA7-1805FC5D452D}" type="slidenum">
              <a:rPr lang="zh-CN" altLang="en-US" smtClean="0"/>
            </a:fld>
            <a:endParaRPr lang="zh-CN" altLang="en-US"/>
          </a:p>
        </p:txBody>
      </p:sp>
      <p:sp>
        <p:nvSpPr>
          <p:cNvPr id="33" name="标题 1"/>
          <p:cNvSpPr>
            <a:spLocks noGrp="1"/>
          </p:cNvSpPr>
          <p:nvPr/>
        </p:nvSpPr>
        <p:spPr>
          <a:xfrm>
            <a:off x="716279" y="155575"/>
            <a:ext cx="10850563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大寺新家园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-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重点</a:t>
            </a:r>
            <a:r>
              <a:rPr lang="zh-CN" altLang="zh-CN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出让地块介绍</a:t>
            </a:r>
            <a:endParaRPr lang="zh-CN" altLang="zh-CN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3570" y="1116965"/>
            <a:ext cx="493014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目前</a:t>
            </a:r>
            <a:r>
              <a:rPr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大寺新家园</a:t>
            </a:r>
            <a:r>
              <a:rPr 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商品房地块中，</a:t>
            </a:r>
            <a:r>
              <a:rPr lang="en-US" alt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L</a:t>
            </a:r>
            <a:r>
              <a:rPr lang="zh-CN" altLang="en-US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N</a:t>
            </a:r>
            <a:r>
              <a:rPr lang="zh-CN" altLang="en-US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地块为第一批出让地块：</a:t>
            </a:r>
            <a:endParaRPr lang="zh-CN" altLang="en-US"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endParaRPr lang="zh-CN" altLang="en-US"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zh-CN" altLang="en-US" sz="20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规划条件已完成审批，场地调查已完成，并做好围墙、苫盖等后续工作，目前已进入土地出让项目预审会阶段。</a:t>
            </a:r>
            <a:endParaRPr lang="zh-CN" altLang="en-US" sz="2000" b="1" dirty="0" err="1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>
              <a:buNone/>
            </a:pPr>
            <a:r>
              <a:rPr lang="zh-CN" altLang="en-US" sz="2000" b="1" dirty="0" err="1" smtClean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</a:t>
            </a:r>
            <a:endParaRPr lang="zh-CN" altLang="en-US" sz="2000" b="1" dirty="0" err="1" smtClean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图片 4" descr="QQ截图201911091057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3740" y="1228725"/>
            <a:ext cx="5588000" cy="44519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N1规划条件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30415" y="459105"/>
            <a:ext cx="4385945" cy="6256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59080" y="563245"/>
            <a:ext cx="8609330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可用地：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4.95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（二类居住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4.27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；公园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0.41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；服务设施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0.27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；）</a:t>
            </a:r>
            <a:endParaRPr lang="zh-CN" altLang="en-US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总建筑面积：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12.28</a:t>
            </a:r>
            <a:endParaRPr lang="zh-CN" altLang="en-US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二类居住建筑面积：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11.95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万平方米（含商业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1.1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）</a:t>
            </a:r>
            <a:endParaRPr lang="zh-CN" altLang="en-US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居委会建筑面积：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0.33</a:t>
            </a: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      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 </a:t>
            </a:r>
            <a:r>
              <a:rPr lang="en-US" altLang="zh-CN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2.8 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en-US" altLang="zh-CN" sz="1800" b="0">
                <a:ln>
                  <a:noFill/>
                </a:ln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</a:t>
            </a:r>
            <a:r>
              <a:rPr lang="en-US" altLang="zh-CN">
                <a:ln>
                  <a:noFill/>
                </a:ln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                             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6240" y="194945"/>
            <a:ext cx="83350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N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地块（北侧）  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（万平方米）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>
                  <a:srgbClr val="FFFFFF"/>
                </a:outerShdw>
              </a:effectLst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n1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0070" y="2893060"/>
            <a:ext cx="3515360" cy="3822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N2规划条件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84390" y="388620"/>
            <a:ext cx="4438650" cy="6254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19405" y="542290"/>
            <a:ext cx="882459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可用地：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5.69</a:t>
            </a: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（二类居住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5.09</a:t>
            </a: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；零售商业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0.2</a:t>
            </a: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 服务设施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0.4</a:t>
            </a: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；）</a:t>
            </a:r>
            <a:endParaRPr lang="zh-CN" altLang="en-US" sz="18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总建筑面积：</a:t>
            </a:r>
            <a:r>
              <a:rPr 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13.28</a:t>
            </a:r>
            <a:endParaRPr lang="en-US" sz="18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二类居住建筑面积：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12.72</a:t>
            </a: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万平方米（含商业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0.4</a:t>
            </a: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）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endParaRPr lang="en-US" altLang="zh-CN" sz="18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菜市场：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0.16</a:t>
            </a:r>
            <a:endParaRPr lang="zh-CN" altLang="en-US" sz="1800" b="1">
              <a:ln>
                <a:noFill/>
              </a:ln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幼儿园：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0.4  </a:t>
            </a:r>
            <a:endParaRPr kumimoji="0" lang="en-US" altLang="zh-CN" sz="1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</a:t>
            </a:r>
            <a:r>
              <a:rPr lang="en-US" altLang="zh-CN" sz="1800" b="1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2.5</a:t>
            </a:r>
            <a:endParaRPr lang="zh-CN" altLang="en-US" sz="1800" b="1">
              <a:effectLst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9405" y="173990"/>
            <a:ext cx="83350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N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地块（南侧） 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 （万平方米）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7" name="图片 6" descr="n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9285" y="2943860"/>
            <a:ext cx="3446780" cy="3743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028815" y="539750"/>
            <a:ext cx="4322445" cy="6147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895" name="矩形 37894"/>
          <p:cNvSpPr/>
          <p:nvPr/>
        </p:nvSpPr>
        <p:spPr>
          <a:xfrm>
            <a:off x="320675" y="171450"/>
            <a:ext cx="80098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L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地块（北侧）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（万平方米）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0675" y="539750"/>
            <a:ext cx="9124315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可用地：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7.04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（二类居住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6.27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；公园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0.37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；幼儿园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0.40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）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总建筑面积：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15.40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二类居住建筑面积：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15.04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（含商业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0.30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）</a:t>
            </a:r>
            <a:endParaRPr kumimoji="0" lang="zh-CN" altLang="en-US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幼儿园建筑面积：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0.36</a:t>
            </a: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           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容积率：</a:t>
            </a:r>
            <a:r>
              <a:rPr kumimoji="0" lang="en-US" altLang="zh-CN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2.4</a:t>
            </a:r>
            <a:endParaRPr kumimoji="0" lang="en-US" altLang="zh-CN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l1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1010" y="2493010"/>
            <a:ext cx="3858895" cy="4194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4.xml><?xml version="1.0" encoding="utf-8"?>
<p:tagLst xmlns:p="http://schemas.openxmlformats.org/presentationml/2006/main">
  <p:tag name="REFSHAPE" val="228211820"/>
  <p:tag name="KSO_WM_UNIT_PLACING_PICTURE_USER_VIEWPORT" val="{&quot;height&quot;:8920,&quot;width&quot;:15840}"/>
</p:tagLst>
</file>

<file path=ppt/tags/tag65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6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7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8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9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7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72.xml><?xml version="1.0" encoding="utf-8"?>
<p:tagLst xmlns:p="http://schemas.openxmlformats.org/presentationml/2006/main">
  <p:tag name="KSO_WM_TEMPLATE_TOPIC_ID" val="2869567"/>
  <p:tag name="KSO_WM_TEMPLATE_OUTLINE_ID" val="14"/>
  <p:tag name="KSO_WM_TEMPLATE_SCENE_ID" val="1"/>
  <p:tag name="KSO_WM_TEMPLATE_JOB_ID" val="14"/>
  <p:tag name="KSO_WM_TEMPLATE_TOPIC_DEFAULT" val="0"/>
</p:tagLst>
</file>

<file path=ppt/tags/tag73.xml><?xml version="1.0" encoding="utf-8"?>
<p:tagLst xmlns:p="http://schemas.openxmlformats.org/presentationml/2006/main">
  <p:tag name="KSO_WM_TEMPLATE_TOPIC_ID" val="2869567"/>
  <p:tag name="KSO_WM_TEMPLATE_OUTLINE_ID" val="14"/>
  <p:tag name="KSO_WM_TEMPLATE_SCENE_ID" val="1"/>
  <p:tag name="KSO_WM_TEMPLATE_JOB_ID" val="14"/>
  <p:tag name="KSO_WM_TEMPLATE_TOPIC_DEFAULT" val="0"/>
</p:tagLst>
</file>

<file path=ppt/tags/tag74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2325</Words>
  <Application>WPS 演示</Application>
  <PresentationFormat>宽屏</PresentationFormat>
  <Paragraphs>300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微软雅黑</vt:lpstr>
      <vt:lpstr>黑体</vt:lpstr>
      <vt:lpstr>Arial Unicode MS</vt:lpstr>
      <vt:lpstr>楷体_GB2312</vt:lpstr>
      <vt:lpstr>隶书</vt:lpstr>
      <vt:lpstr>Times New Roman</vt:lpstr>
      <vt:lpstr>新宋体</vt:lpstr>
      <vt:lpstr>仿宋</vt:lpstr>
      <vt:lpstr>Office 主题​​</vt:lpstr>
      <vt:lpstr>大寺新家园土地招商简介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汉沽项目介绍</dc:title>
  <dc:creator/>
  <cp:lastModifiedBy>    </cp:lastModifiedBy>
  <cp:revision>108</cp:revision>
  <dcterms:created xsi:type="dcterms:W3CDTF">2019-04-26T02:36:00Z</dcterms:created>
  <dcterms:modified xsi:type="dcterms:W3CDTF">2020-07-03T07:19:22Z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2052-10.1.0.7670</vt:lpwstr>
  </property>
  <property fmtid="{D5CDD505-2E9C-101B-9397-08002B2CF9AE}" pid="3" name="KSORubyTemplateID">
    <vt:lpwstr>2</vt:lpwstr>
  </property>
</Properties>
</file>