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6" r:id="rId3"/>
    <p:sldId id="407" r:id="rId4"/>
    <p:sldId id="408" r:id="rId5"/>
    <p:sldId id="409" r:id="rId6"/>
    <p:sldId id="410" r:id="rId7"/>
    <p:sldId id="34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aZaiMa.COM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B7D"/>
    <a:srgbClr val="BFA214"/>
    <a:srgbClr val="987D0A"/>
    <a:srgbClr val="C77021"/>
    <a:srgbClr val="DD953A"/>
    <a:srgbClr val="C57D27"/>
    <a:srgbClr val="E09B3F"/>
    <a:srgbClr val="D87A30"/>
    <a:srgbClr val="D691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4" d="100"/>
          <a:sy n="74" d="100"/>
        </p:scale>
        <p:origin x="69" y="103"/>
      </p:cViewPr>
      <p:guideLst>
        <p:guide orient="horz" pos="223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669924" y="171450"/>
            <a:ext cx="10850563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8763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736282" y="6356350"/>
            <a:ext cx="354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2C59-32C8-4524-9EA7-1805FC5D45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2" descr="C:\Documents and Settings\DELL\桌面\QQ截图未命名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0251" y="3929063"/>
            <a:ext cx="2571749" cy="2424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71751" y="6381750"/>
            <a:ext cx="2844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1-封面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5496" y="243353"/>
            <a:ext cx="11631704" cy="647495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34376" y="2679932"/>
            <a:ext cx="6646908" cy="2927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5496" y="4879466"/>
            <a:ext cx="4300538" cy="2483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 smtClean="0"/>
              <a:t>**</a:t>
            </a:r>
            <a:r>
              <a:rPr lang="zh-CN" altLang="en-US" dirty="0" smtClean="0"/>
              <a:t>年</a:t>
            </a:r>
            <a:r>
              <a:rPr lang="en-US" altLang="zh-CN" dirty="0" smtClean="0"/>
              <a:t>**</a:t>
            </a:r>
            <a:r>
              <a:rPr lang="zh-CN" altLang="en-US" dirty="0" smtClean="0"/>
              <a:t>月</a:t>
            </a:r>
            <a:r>
              <a:rPr lang="en-US" altLang="zh-CN" dirty="0" smtClean="0"/>
              <a:t>**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93159" y="4077022"/>
            <a:ext cx="5902325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汇报人：中心总姓名</a:t>
            </a:r>
            <a:endParaRPr lang="zh-CN" altLang="en-US" dirty="0"/>
          </a:p>
        </p:txBody>
      </p:sp>
      <p:sp>
        <p:nvSpPr>
          <p:cNvPr id="12" name="标题 1"/>
          <p:cNvSpPr>
            <a:spLocks noGrp="1"/>
          </p:cNvSpPr>
          <p:nvPr>
            <p:ph type="ctrTitle" hasCustomPrompt="1"/>
          </p:nvPr>
        </p:nvSpPr>
        <p:spPr>
          <a:xfrm>
            <a:off x="293159" y="3194281"/>
            <a:ext cx="5902325" cy="698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成本管理中心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2C59-32C8-4524-9EA7-1805FC5D45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1844993" y="1141730"/>
            <a:ext cx="8501063" cy="187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ea"/>
              </a:rPr>
              <a:t>宝坻区学府新区商业地块项</a:t>
            </a:r>
            <a:r>
              <a:rPr kumimoji="0" lang="zh-CN" altLang="en-US" sz="40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ea"/>
              </a:rPr>
              <a:t>目简介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95600" y="4249738"/>
            <a:ext cx="6400800" cy="750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3"/>
          <p:cNvSpPr txBox="1"/>
          <p:nvPr/>
        </p:nvSpPr>
        <p:spPr>
          <a:xfrm>
            <a:off x="408305" y="139700"/>
            <a:ext cx="9144000" cy="561975"/>
          </a:xfrm>
          <a:prstGeom prst="rect">
            <a:avLst/>
          </a:prstGeom>
          <a:noFill/>
          <a:ln w="9525">
            <a:noFill/>
          </a:ln>
        </p:spPr>
        <p:txBody>
          <a:bodyPr lIns="91427" tIns="45714" rIns="91427" bIns="45714" anchor="t"/>
          <a:p>
            <a:pPr algn="l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项目区位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34" name="Rectangle 3"/>
          <p:cNvSpPr/>
          <p:nvPr/>
        </p:nvSpPr>
        <p:spPr>
          <a:xfrm>
            <a:off x="529590" y="1063625"/>
            <a:ext cx="4023360" cy="370395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357505"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项目区位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indent="357505"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宝坻学府新区项目，位于宝坻城区东北部，北起通唐路，南至现状津围路北边界，东起通唐路，西至东环路东边界，项目开发面积约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1.32km</a:t>
            </a:r>
            <a:r>
              <a:rPr lang="en-US" altLang="zh-CN" sz="2000" b="1" baseline="30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。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 </a:t>
            </a:r>
            <a:endParaRPr lang="zh-CN" altLang="en-US" sz="16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8435" name="图片 1" descr="宝坻新城控规总图2017.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125" y="923925"/>
            <a:ext cx="4730750" cy="54213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6" name="组合 7175"/>
          <p:cNvGrpSpPr/>
          <p:nvPr/>
        </p:nvGrpSpPr>
        <p:grpSpPr>
          <a:xfrm>
            <a:off x="6383338" y="1063625"/>
            <a:ext cx="3209925" cy="1716088"/>
            <a:chOff x="0" y="0"/>
            <a:chExt cx="5859" cy="2607"/>
          </a:xfrm>
        </p:grpSpPr>
        <p:sp>
          <p:nvSpPr>
            <p:cNvPr id="18437" name="任意多边形 201"/>
            <p:cNvSpPr/>
            <p:nvPr/>
          </p:nvSpPr>
          <p:spPr>
            <a:xfrm>
              <a:off x="0" y="0"/>
              <a:ext cx="5859" cy="2607"/>
            </a:xfrm>
            <a:custGeom>
              <a:avLst/>
              <a:gdLst/>
              <a:ahLst/>
              <a:cxnLst>
                <a:cxn ang="0">
                  <a:pos x="21600" y="16935"/>
                </a:cxn>
                <a:cxn ang="0">
                  <a:pos x="13529" y="2941"/>
                </a:cxn>
                <a:cxn ang="0">
                  <a:pos x="8917" y="0"/>
                </a:cxn>
                <a:cxn ang="0">
                  <a:pos x="7918" y="8119"/>
                </a:cxn>
                <a:cxn ang="0">
                  <a:pos x="464" y="6222"/>
                </a:cxn>
                <a:cxn ang="0">
                  <a:pos x="0" y="19520"/>
                </a:cxn>
                <a:cxn ang="0">
                  <a:pos x="3229" y="21252"/>
                </a:cxn>
                <a:cxn ang="0">
                  <a:pos x="7380" y="21600"/>
                </a:cxn>
                <a:cxn ang="0">
                  <a:pos x="17448" y="19354"/>
                </a:cxn>
                <a:cxn ang="0">
                  <a:pos x="20523" y="18144"/>
                </a:cxn>
                <a:cxn ang="0">
                  <a:pos x="21600" y="16935"/>
                </a:cxn>
              </a:cxnLst>
              <a:pathLst>
                <a:path w="21600" h="21600">
                  <a:moveTo>
                    <a:pt x="21600" y="16935"/>
                  </a:moveTo>
                  <a:lnTo>
                    <a:pt x="13529" y="2941"/>
                  </a:lnTo>
                  <a:lnTo>
                    <a:pt x="8917" y="0"/>
                  </a:lnTo>
                  <a:lnTo>
                    <a:pt x="7918" y="8119"/>
                  </a:lnTo>
                  <a:lnTo>
                    <a:pt x="464" y="6222"/>
                  </a:lnTo>
                  <a:lnTo>
                    <a:pt x="0" y="19520"/>
                  </a:lnTo>
                  <a:lnTo>
                    <a:pt x="3229" y="21252"/>
                  </a:lnTo>
                  <a:lnTo>
                    <a:pt x="7380" y="21600"/>
                  </a:lnTo>
                  <a:lnTo>
                    <a:pt x="17448" y="19354"/>
                  </a:lnTo>
                  <a:lnTo>
                    <a:pt x="20523" y="18144"/>
                  </a:lnTo>
                  <a:lnTo>
                    <a:pt x="21600" y="16935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38100" cap="flat" cmpd="sng">
              <a:solidFill>
                <a:srgbClr val="FF000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38" name="文本框 7177"/>
            <p:cNvSpPr txBox="1"/>
            <p:nvPr/>
          </p:nvSpPr>
          <p:spPr>
            <a:xfrm>
              <a:off x="1586" y="1097"/>
              <a:ext cx="3175" cy="7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dirty="0">
                  <a:latin typeface="Arial" panose="020B0604020202020204" pitchFamily="34" charset="0"/>
                  <a:ea typeface="隶书" panose="02010509060101010101" pitchFamily="49" charset="-122"/>
                </a:rPr>
                <a:t>海滨街</a:t>
              </a:r>
              <a:endParaRPr lang="zh-CN" altLang="en-US" sz="280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18439" name="组合 7178"/>
          <p:cNvGrpSpPr/>
          <p:nvPr/>
        </p:nvGrpSpPr>
        <p:grpSpPr>
          <a:xfrm>
            <a:off x="5132388" y="2305050"/>
            <a:ext cx="2392362" cy="4006850"/>
            <a:chOff x="0" y="0"/>
            <a:chExt cx="4483" cy="6088"/>
          </a:xfrm>
        </p:grpSpPr>
        <p:sp>
          <p:nvSpPr>
            <p:cNvPr id="18440" name="任意多边形 202"/>
            <p:cNvSpPr/>
            <p:nvPr/>
          </p:nvSpPr>
          <p:spPr>
            <a:xfrm>
              <a:off x="0" y="0"/>
              <a:ext cx="4483" cy="6088"/>
            </a:xfrm>
            <a:custGeom>
              <a:avLst/>
              <a:gdLst/>
              <a:ahLst/>
              <a:cxnLst>
                <a:cxn ang="0">
                  <a:pos x="21600" y="2511"/>
                </a:cxn>
                <a:cxn ang="0">
                  <a:pos x="21397" y="6063"/>
                </a:cxn>
                <a:cxn ang="0">
                  <a:pos x="20795" y="7099"/>
                </a:cxn>
                <a:cxn ang="0">
                  <a:pos x="18183" y="21600"/>
                </a:cxn>
                <a:cxn ang="0">
                  <a:pos x="12455" y="20120"/>
                </a:cxn>
                <a:cxn ang="0">
                  <a:pos x="7733" y="17899"/>
                </a:cxn>
                <a:cxn ang="0">
                  <a:pos x="0" y="14571"/>
                </a:cxn>
                <a:cxn ang="0">
                  <a:pos x="202" y="4140"/>
                </a:cxn>
                <a:cxn ang="0">
                  <a:pos x="2110" y="0"/>
                </a:cxn>
                <a:cxn ang="0">
                  <a:pos x="11650" y="1848"/>
                </a:cxn>
                <a:cxn ang="0">
                  <a:pos x="18583" y="2735"/>
                </a:cxn>
                <a:cxn ang="0">
                  <a:pos x="21600" y="2511"/>
                </a:cxn>
              </a:cxnLst>
              <a:pathLst>
                <a:path w="21600" h="21600">
                  <a:moveTo>
                    <a:pt x="21600" y="2511"/>
                  </a:moveTo>
                  <a:lnTo>
                    <a:pt x="21397" y="6063"/>
                  </a:lnTo>
                  <a:lnTo>
                    <a:pt x="20795" y="7099"/>
                  </a:lnTo>
                  <a:lnTo>
                    <a:pt x="18183" y="21600"/>
                  </a:lnTo>
                  <a:lnTo>
                    <a:pt x="12455" y="20120"/>
                  </a:lnTo>
                  <a:lnTo>
                    <a:pt x="7733" y="17899"/>
                  </a:lnTo>
                  <a:lnTo>
                    <a:pt x="0" y="14571"/>
                  </a:lnTo>
                  <a:lnTo>
                    <a:pt x="202" y="4140"/>
                  </a:lnTo>
                  <a:lnTo>
                    <a:pt x="2110" y="0"/>
                  </a:lnTo>
                  <a:lnTo>
                    <a:pt x="11650" y="1848"/>
                  </a:lnTo>
                  <a:lnTo>
                    <a:pt x="18583" y="2735"/>
                  </a:lnTo>
                  <a:lnTo>
                    <a:pt x="21600" y="2511"/>
                  </a:lnTo>
                  <a:close/>
                </a:path>
              </a:pathLst>
            </a:custGeom>
            <a:solidFill>
              <a:schemeClr val="bg1">
                <a:alpha val="45097"/>
              </a:schemeClr>
            </a:solidFill>
            <a:ln w="38100" cap="flat" cmpd="sng">
              <a:solidFill>
                <a:schemeClr val="hlink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1" name="文本框 7180"/>
            <p:cNvSpPr txBox="1"/>
            <p:nvPr/>
          </p:nvSpPr>
          <p:spPr>
            <a:xfrm>
              <a:off x="1055" y="2152"/>
              <a:ext cx="3175" cy="7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dirty="0">
                  <a:latin typeface="Arial" panose="020B0604020202020204" pitchFamily="34" charset="0"/>
                  <a:ea typeface="隶书" panose="02010509060101010101" pitchFamily="49" charset="-122"/>
                </a:rPr>
                <a:t>宝平街</a:t>
              </a:r>
              <a:endParaRPr lang="zh-CN" altLang="en-US" sz="280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18442" name="组合 7181"/>
          <p:cNvGrpSpPr/>
          <p:nvPr/>
        </p:nvGrpSpPr>
        <p:grpSpPr>
          <a:xfrm>
            <a:off x="7127875" y="2500313"/>
            <a:ext cx="2398713" cy="3813175"/>
            <a:chOff x="0" y="0"/>
            <a:chExt cx="4137" cy="6579"/>
          </a:xfrm>
        </p:grpSpPr>
        <p:sp>
          <p:nvSpPr>
            <p:cNvPr id="18443" name="任意多边形 203"/>
            <p:cNvSpPr/>
            <p:nvPr/>
          </p:nvSpPr>
          <p:spPr>
            <a:xfrm>
              <a:off x="0" y="0"/>
              <a:ext cx="4137" cy="6579"/>
            </a:xfrm>
            <a:custGeom>
              <a:avLst/>
              <a:gdLst/>
              <a:ahLst/>
              <a:cxnLst>
                <a:cxn ang="0">
                  <a:pos x="3393" y="1397"/>
                </a:cxn>
                <a:cxn ang="0">
                  <a:pos x="3294" y="5127"/>
                </a:cxn>
                <a:cxn ang="0">
                  <a:pos x="2574" y="6137"/>
                </a:cxn>
                <a:cxn ang="0">
                  <a:pos x="0" y="21368"/>
                </a:cxn>
                <a:cxn ang="0">
                  <a:pos x="1440" y="21600"/>
                </a:cxn>
                <a:cxn ang="0">
                  <a:pos x="9460" y="8157"/>
                </a:cxn>
                <a:cxn ang="0">
                  <a:pos x="21600" y="931"/>
                </a:cxn>
                <a:cxn ang="0">
                  <a:pos x="20465" y="0"/>
                </a:cxn>
                <a:cxn ang="0">
                  <a:pos x="10491" y="931"/>
                </a:cxn>
                <a:cxn ang="0">
                  <a:pos x="3393" y="1397"/>
                </a:cxn>
              </a:cxnLst>
              <a:pathLst>
                <a:path w="21600" h="21600">
                  <a:moveTo>
                    <a:pt x="3393" y="1397"/>
                  </a:moveTo>
                  <a:lnTo>
                    <a:pt x="3294" y="5127"/>
                  </a:lnTo>
                  <a:lnTo>
                    <a:pt x="2574" y="6137"/>
                  </a:lnTo>
                  <a:lnTo>
                    <a:pt x="0" y="21368"/>
                  </a:lnTo>
                  <a:lnTo>
                    <a:pt x="1440" y="21600"/>
                  </a:lnTo>
                  <a:lnTo>
                    <a:pt x="9460" y="8157"/>
                  </a:lnTo>
                  <a:lnTo>
                    <a:pt x="21600" y="931"/>
                  </a:lnTo>
                  <a:lnTo>
                    <a:pt x="20465" y="0"/>
                  </a:lnTo>
                  <a:lnTo>
                    <a:pt x="10491" y="931"/>
                  </a:lnTo>
                  <a:lnTo>
                    <a:pt x="3393" y="1397"/>
                  </a:lnTo>
                  <a:close/>
                </a:path>
              </a:pathLst>
            </a:custGeom>
            <a:solidFill>
              <a:schemeClr val="bg1">
                <a:alpha val="45097"/>
              </a:schemeClr>
            </a:solidFill>
            <a:ln w="38100" cap="flat" cmpd="sng">
              <a:solidFill>
                <a:srgbClr val="FF00FF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4" name="文本框 7183"/>
            <p:cNvSpPr txBox="1"/>
            <p:nvPr/>
          </p:nvSpPr>
          <p:spPr>
            <a:xfrm rot="660000">
              <a:off x="987" y="955"/>
              <a:ext cx="1013" cy="23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800" dirty="0">
                  <a:latin typeface="Arial" panose="020B0604020202020204" pitchFamily="34" charset="0"/>
                  <a:ea typeface="隶书" panose="02010509060101010101" pitchFamily="49" charset="-122"/>
                </a:rPr>
                <a:t>钰华街</a:t>
              </a:r>
              <a:endParaRPr lang="zh-CN" altLang="en-US" sz="2800" dirty="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</p:grpSp>
      <p:sp>
        <p:nvSpPr>
          <p:cNvPr id="18445" name="五角星 7184"/>
          <p:cNvSpPr/>
          <p:nvPr/>
        </p:nvSpPr>
        <p:spPr>
          <a:xfrm>
            <a:off x="7302500" y="2832100"/>
            <a:ext cx="131763" cy="130175"/>
          </a:xfrm>
          <a:custGeom>
            <a:avLst/>
            <a:gdLst/>
            <a:ahLst/>
            <a:cxnLst>
              <a:cxn ang="0">
                <a:pos x="0" y="49479"/>
              </a:cxn>
              <a:cxn ang="0">
                <a:pos x="50207" y="49480"/>
              </a:cxn>
              <a:cxn ang="0">
                <a:pos x="65722" y="0"/>
              </a:cxn>
              <a:cxn ang="0">
                <a:pos x="81237" y="49480"/>
              </a:cxn>
              <a:cxn ang="0">
                <a:pos x="131444" y="49479"/>
              </a:cxn>
              <a:cxn ang="0">
                <a:pos x="90825" y="80059"/>
              </a:cxn>
              <a:cxn ang="0">
                <a:pos x="106341" y="129539"/>
              </a:cxn>
              <a:cxn ang="0">
                <a:pos x="65722" y="98959"/>
              </a:cxn>
              <a:cxn ang="0">
                <a:pos x="25103" y="129539"/>
              </a:cxn>
              <a:cxn ang="0">
                <a:pos x="40619" y="80059"/>
              </a:cxn>
            </a:cxnLst>
            <a:pathLst>
              <a:path w="131445" h="129540">
                <a:moveTo>
                  <a:pt x="0" y="49479"/>
                </a:moveTo>
                <a:lnTo>
                  <a:pt x="50207" y="49480"/>
                </a:lnTo>
                <a:lnTo>
                  <a:pt x="65722" y="0"/>
                </a:lnTo>
                <a:lnTo>
                  <a:pt x="81237" y="49480"/>
                </a:lnTo>
                <a:lnTo>
                  <a:pt x="131444" y="49479"/>
                </a:lnTo>
                <a:lnTo>
                  <a:pt x="90825" y="80059"/>
                </a:lnTo>
                <a:lnTo>
                  <a:pt x="106341" y="129539"/>
                </a:lnTo>
                <a:lnTo>
                  <a:pt x="65722" y="98959"/>
                </a:lnTo>
                <a:lnTo>
                  <a:pt x="25103" y="129539"/>
                </a:lnTo>
                <a:lnTo>
                  <a:pt x="40619" y="80059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6" name="任意多边形 224"/>
          <p:cNvSpPr/>
          <p:nvPr/>
        </p:nvSpPr>
        <p:spPr>
          <a:xfrm>
            <a:off x="8261350" y="1287463"/>
            <a:ext cx="1290638" cy="1247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8" y="9781"/>
              </a:cxn>
              <a:cxn ang="0">
                <a:pos x="5312" y="9330"/>
              </a:cxn>
              <a:cxn ang="0">
                <a:pos x="5603" y="13694"/>
              </a:cxn>
              <a:cxn ang="0">
                <a:pos x="6330" y="13694"/>
              </a:cxn>
              <a:cxn ang="0">
                <a:pos x="6185" y="11286"/>
              </a:cxn>
              <a:cxn ang="0">
                <a:pos x="8802" y="11136"/>
              </a:cxn>
              <a:cxn ang="0">
                <a:pos x="9307" y="16403"/>
              </a:cxn>
              <a:cxn ang="0">
                <a:pos x="6398" y="16483"/>
              </a:cxn>
              <a:cxn ang="0">
                <a:pos x="6253" y="14296"/>
              </a:cxn>
              <a:cxn ang="0">
                <a:pos x="5603" y="14296"/>
              </a:cxn>
              <a:cxn ang="0">
                <a:pos x="5962" y="18740"/>
              </a:cxn>
              <a:cxn ang="0">
                <a:pos x="9529" y="18439"/>
              </a:cxn>
              <a:cxn ang="0">
                <a:pos x="9820" y="21449"/>
              </a:cxn>
              <a:cxn ang="0">
                <a:pos x="11633" y="21600"/>
              </a:cxn>
              <a:cxn ang="0">
                <a:pos x="11129" y="16483"/>
              </a:cxn>
              <a:cxn ang="0">
                <a:pos x="18109" y="15801"/>
              </a:cxn>
              <a:cxn ang="0">
                <a:pos x="19195" y="16332"/>
              </a:cxn>
              <a:cxn ang="0">
                <a:pos x="19418" y="19493"/>
              </a:cxn>
              <a:cxn ang="0">
                <a:pos x="21600" y="18660"/>
              </a:cxn>
              <a:cxn ang="0">
                <a:pos x="19195" y="16252"/>
              </a:cxn>
              <a:cxn ang="0">
                <a:pos x="18109" y="15801"/>
              </a:cxn>
              <a:cxn ang="0">
                <a:pos x="9820" y="7373"/>
              </a:cxn>
              <a:cxn ang="0">
                <a:pos x="7930" y="5648"/>
              </a:cxn>
              <a:cxn ang="0">
                <a:pos x="3490" y="1585"/>
              </a:cxn>
              <a:cxn ang="0">
                <a:pos x="2908" y="1133"/>
              </a:cxn>
              <a:cxn ang="0">
                <a:pos x="0" y="0"/>
              </a:cxn>
            </a:cxnLst>
            <a:pathLst>
              <a:path w="21600" h="21600">
                <a:moveTo>
                  <a:pt x="0" y="0"/>
                </a:moveTo>
                <a:lnTo>
                  <a:pt x="368" y="9781"/>
                </a:lnTo>
                <a:lnTo>
                  <a:pt x="5312" y="9330"/>
                </a:lnTo>
                <a:lnTo>
                  <a:pt x="5603" y="13694"/>
                </a:lnTo>
                <a:lnTo>
                  <a:pt x="6330" y="13694"/>
                </a:lnTo>
                <a:lnTo>
                  <a:pt x="6185" y="11286"/>
                </a:lnTo>
                <a:lnTo>
                  <a:pt x="8802" y="11136"/>
                </a:lnTo>
                <a:lnTo>
                  <a:pt x="9307" y="16403"/>
                </a:lnTo>
                <a:lnTo>
                  <a:pt x="6398" y="16483"/>
                </a:lnTo>
                <a:lnTo>
                  <a:pt x="6253" y="14296"/>
                </a:lnTo>
                <a:lnTo>
                  <a:pt x="5603" y="14296"/>
                </a:lnTo>
                <a:lnTo>
                  <a:pt x="5962" y="18740"/>
                </a:lnTo>
                <a:lnTo>
                  <a:pt x="9529" y="18439"/>
                </a:lnTo>
                <a:lnTo>
                  <a:pt x="9820" y="21449"/>
                </a:lnTo>
                <a:lnTo>
                  <a:pt x="11633" y="21600"/>
                </a:lnTo>
                <a:lnTo>
                  <a:pt x="11129" y="16483"/>
                </a:lnTo>
                <a:lnTo>
                  <a:pt x="18109" y="15801"/>
                </a:lnTo>
                <a:lnTo>
                  <a:pt x="19195" y="16332"/>
                </a:lnTo>
                <a:lnTo>
                  <a:pt x="19418" y="19493"/>
                </a:lnTo>
                <a:lnTo>
                  <a:pt x="21600" y="18660"/>
                </a:lnTo>
                <a:lnTo>
                  <a:pt x="19195" y="16252"/>
                </a:lnTo>
                <a:lnTo>
                  <a:pt x="18109" y="15801"/>
                </a:lnTo>
                <a:lnTo>
                  <a:pt x="9820" y="7373"/>
                </a:lnTo>
                <a:lnTo>
                  <a:pt x="7930" y="5648"/>
                </a:lnTo>
                <a:lnTo>
                  <a:pt x="3490" y="1585"/>
                </a:lnTo>
                <a:lnTo>
                  <a:pt x="2908" y="11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7" name="文本框 4"/>
          <p:cNvSpPr txBox="1"/>
          <p:nvPr/>
        </p:nvSpPr>
        <p:spPr>
          <a:xfrm>
            <a:off x="9193213" y="1381125"/>
            <a:ext cx="124968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学府新区项目</a:t>
            </a:r>
            <a:endParaRPr lang="zh-CN" altLang="en-US" sz="1400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9193213" y="1287463"/>
            <a:ext cx="1196975" cy="431800"/>
          </a:xfrm>
          <a:prstGeom prst="wedgeRectCallout">
            <a:avLst>
              <a:gd name="adj1" fmla="val -62261"/>
              <a:gd name="adj2" fmla="val 1257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ext Box 2" descr="宽下对角线"/>
          <p:cNvSpPr txBox="1"/>
          <p:nvPr/>
        </p:nvSpPr>
        <p:spPr>
          <a:xfrm>
            <a:off x="450215" y="975995"/>
            <a:ext cx="4227830" cy="4246245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 indent="268605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项目规划总占地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1981.1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亩，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容纳人口约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万人</a:t>
            </a: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项目位于宝坻城区东北部，是宝坻城区重要的经济、文化及教育中心。区域内有南城东路、唐通线等主干道，交通便利；拥有宝鑫幼儿园、宝坻一中（天津市著名重点高中）等配套，教育资源丰富；生活配套完善。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 indent="268605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黑体" panose="02010609060101010101" pitchFamily="2" charset="-122"/>
              </a:rPr>
              <a:t>  </a:t>
            </a:r>
            <a:endParaRPr lang="zh-CN" altLang="en-US" sz="2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58" name="标题 3"/>
          <p:cNvSpPr txBox="1"/>
          <p:nvPr/>
        </p:nvSpPr>
        <p:spPr>
          <a:xfrm>
            <a:off x="685165" y="164465"/>
            <a:ext cx="9144000" cy="561975"/>
          </a:xfrm>
          <a:prstGeom prst="rect">
            <a:avLst/>
          </a:prstGeom>
          <a:noFill/>
          <a:ln w="9525">
            <a:noFill/>
          </a:ln>
        </p:spPr>
        <p:txBody>
          <a:bodyPr lIns="91427" tIns="45714" rIns="91427" bIns="45714" anchor="t"/>
          <a:p>
            <a:pPr algn="l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项目概况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9459" name="Picture 4" descr="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3773" y="859155"/>
            <a:ext cx="7305675" cy="450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线形标注 2 8196"/>
          <p:cNvSpPr/>
          <p:nvPr/>
        </p:nvSpPr>
        <p:spPr>
          <a:xfrm>
            <a:off x="8290243" y="2011680"/>
            <a:ext cx="914400" cy="403225"/>
          </a:xfrm>
          <a:prstGeom prst="borderCallout2">
            <a:avLst>
              <a:gd name="adj1" fmla="val 28389"/>
              <a:gd name="adj2" fmla="val -8333"/>
              <a:gd name="adj3" fmla="val 28389"/>
              <a:gd name="adj4" fmla="val -30625"/>
              <a:gd name="adj5" fmla="val 102208"/>
              <a:gd name="adj6" fmla="val -5291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通唐路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461" name="线形标注 1 8197"/>
          <p:cNvSpPr/>
          <p:nvPr/>
        </p:nvSpPr>
        <p:spPr>
          <a:xfrm>
            <a:off x="8837295" y="4549458"/>
            <a:ext cx="914400" cy="330200"/>
          </a:xfrm>
          <a:prstGeom prst="borderCallout1">
            <a:avLst>
              <a:gd name="adj1" fmla="val 34616"/>
              <a:gd name="adj2" fmla="val -8333"/>
              <a:gd name="adj3" fmla="val 22694"/>
              <a:gd name="adj4" fmla="val -85833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/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津围路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462" name="线形标注 2 8198"/>
          <p:cNvSpPr/>
          <p:nvPr/>
        </p:nvSpPr>
        <p:spPr>
          <a:xfrm>
            <a:off x="4678045" y="2751455"/>
            <a:ext cx="914400" cy="403225"/>
          </a:xfrm>
          <a:prstGeom prst="borderCallout2">
            <a:avLst>
              <a:gd name="adj1" fmla="val 28389"/>
              <a:gd name="adj2" fmla="val 108333"/>
              <a:gd name="adj3" fmla="val 28389"/>
              <a:gd name="adj4" fmla="val 109653"/>
              <a:gd name="adj5" fmla="val -77444"/>
              <a:gd name="adj6" fmla="val 124931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0170" tIns="46990" rIns="90170" bIns="46990" anchor="t"/>
          <a:p>
            <a:pPr algn="ctr"/>
            <a:r>
              <a:rPr lang="zh-CN" altLang="en-US" dirty="0">
                <a:latin typeface="Arial" panose="020B0604020202020204" pitchFamily="34" charset="0"/>
                <a:ea typeface="隶书" panose="02010509060101010101" pitchFamily="49" charset="-122"/>
              </a:rPr>
              <a:t>东环路</a:t>
            </a:r>
            <a:endParaRPr lang="zh-CN" altLang="en-US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3"/>
          <p:cNvSpPr txBox="1"/>
          <p:nvPr/>
        </p:nvSpPr>
        <p:spPr>
          <a:xfrm>
            <a:off x="448787" y="194628"/>
            <a:ext cx="36715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拟出让地块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2" charset="-122"/>
              </a:rPr>
              <a:t>-32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亩商业地块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737600" y="4797425"/>
            <a:ext cx="2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375650" y="4446588"/>
            <a:ext cx="23813" cy="6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0638" y="903288"/>
            <a:ext cx="7581900" cy="537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0022" name="Group 10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6575" y="1207770"/>
          <a:ext cx="9449435" cy="3614420"/>
        </p:xfrm>
        <a:graphic>
          <a:graphicData uri="http://schemas.openxmlformats.org/drawingml/2006/table">
            <a:tbl>
              <a:tblPr/>
              <a:tblGrid>
                <a:gridCol w="716280"/>
                <a:gridCol w="1427480"/>
                <a:gridCol w="1210945"/>
                <a:gridCol w="2186940"/>
                <a:gridCol w="1518920"/>
                <a:gridCol w="2388870"/>
              </a:tblGrid>
              <a:tr h="204470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编号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面积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（亩）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用地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性质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可用地面积（平米）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容积率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出让价格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（万元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亩）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972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商业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21629.3</a:t>
                      </a:r>
                      <a:endParaRPr kumimoji="0" lang="en-US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smtClean="0">
                          <a:ln>
                            <a:noFill/>
                          </a:ln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≤</a:t>
                      </a: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</a:t>
                      </a:r>
                      <a:endParaRPr kumimoji="0" lang="en-US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待定</a:t>
                      </a:r>
                      <a:endParaRPr kumimoji="0" lang="zh-CN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8" name="文本框 1"/>
          <p:cNvSpPr txBox="1"/>
          <p:nvPr/>
        </p:nvSpPr>
        <p:spPr>
          <a:xfrm>
            <a:off x="383858" y="230505"/>
            <a:ext cx="36715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拟出让地块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pitchFamily="2" charset="-122"/>
              </a:rPr>
              <a:t>-32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亩商业地块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882" y="2522241"/>
            <a:ext cx="10852237" cy="899167"/>
          </a:xfrm>
        </p:spPr>
        <p:txBody>
          <a:bodyPr/>
          <a:lstStyle/>
          <a:p>
            <a:r>
              <a:rPr lang="zh-CN" altLang="en-US" dirty="0"/>
              <a:t>谢谢！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-11430" y="1587500"/>
            <a:ext cx="12203430" cy="3268345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OPIC_ID" val="2869567"/>
  <p:tag name="KSO_WM_TEMPLATE_OUTLINE_ID" val="14"/>
  <p:tag name="KSO_WM_TEMPLATE_SCENE_ID" val="1"/>
  <p:tag name="KSO_WM_TEMPLATE_JOB_ID" val="14"/>
  <p:tag name="KSO_WM_TEMPLATE_TOPIC_DEFAULT" val="0"/>
</p:tagLst>
</file>

<file path=ppt/tags/tag63.xml><?xml version="1.0" encoding="utf-8"?>
<p:tagLst xmlns:p="http://schemas.openxmlformats.org/presentationml/2006/main">
  <p:tag name="KSO_WM_UNIT_TABLE_BEAUTIFY" val="smartTable{9e61c664-4531-4254-864e-e4f46f1aa384}"/>
</p:tagLst>
</file>

<file path=ppt/tags/tag64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WPS 演示</Application>
  <PresentationFormat>宽屏</PresentationFormat>
  <Paragraphs>60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楷体_GB2312</vt:lpstr>
      <vt:lpstr>新宋体</vt:lpstr>
      <vt:lpstr>黑体</vt:lpstr>
      <vt:lpstr>隶书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汉沽项目介绍</dc:title>
  <dc:creator/>
  <cp:lastModifiedBy>刘宪锋</cp:lastModifiedBy>
  <cp:revision>112</cp:revision>
  <dcterms:created xsi:type="dcterms:W3CDTF">2019-04-26T02:36:00Z</dcterms:created>
  <dcterms:modified xsi:type="dcterms:W3CDTF">2021-01-21T12:40:48Z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RubyTemplateID">
    <vt:lpwstr>2</vt:lpwstr>
  </property>
</Properties>
</file>