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853" r:id="rId2"/>
    <p:sldId id="48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8701-1551-4074-BA1F-2E0C341BDED3}" type="datetimeFigureOut">
              <a:rPr lang="zh-CN" altLang="en-US" smtClean="0"/>
              <a:t>2021-03-17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C349-EFAD-42CC-9A7D-942200B25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16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endPara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2404" y="136144"/>
            <a:ext cx="6589395" cy="3204210"/>
          </a:xfrm>
          <a:custGeom>
            <a:avLst/>
            <a:gdLst/>
            <a:ahLst/>
            <a:cxnLst/>
            <a:rect l="l" t="t" r="r" b="b"/>
            <a:pathLst>
              <a:path w="6589395" h="3204210">
                <a:moveTo>
                  <a:pt x="2178748" y="0"/>
                </a:moveTo>
                <a:lnTo>
                  <a:pt x="0" y="2998851"/>
                </a:lnTo>
                <a:lnTo>
                  <a:pt x="6589204" y="3204209"/>
                </a:lnTo>
                <a:lnTo>
                  <a:pt x="21787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73265" y="1444116"/>
            <a:ext cx="5078095" cy="5264150"/>
          </a:xfrm>
          <a:custGeom>
            <a:avLst/>
            <a:gdLst/>
            <a:ahLst/>
            <a:cxnLst/>
            <a:rect l="l" t="t" r="r" b="b"/>
            <a:pathLst>
              <a:path w="5078095" h="5264150">
                <a:moveTo>
                  <a:pt x="5077967" y="0"/>
                </a:moveTo>
                <a:lnTo>
                  <a:pt x="0" y="2155444"/>
                </a:lnTo>
                <a:lnTo>
                  <a:pt x="1319276" y="5263629"/>
                </a:lnTo>
                <a:lnTo>
                  <a:pt x="50779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8538" y="333634"/>
            <a:ext cx="2473518" cy="644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56192" y="341375"/>
            <a:ext cx="2407920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1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7243" y="2896311"/>
            <a:ext cx="3477513" cy="59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465" y="1534392"/>
            <a:ext cx="11193068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87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6.png"/><Relationship Id="rId5" Type="http://schemas.openxmlformats.org/officeDocument/2006/relationships/image" Target="../media/image76.png"/><Relationship Id="rId10" Type="http://schemas.openxmlformats.org/officeDocument/2006/relationships/image" Target="../media/image85.png"/><Relationship Id="rId4" Type="http://schemas.openxmlformats.org/officeDocument/2006/relationships/image" Target="../media/image14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79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8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78.png"/><Relationship Id="rId5" Type="http://schemas.openxmlformats.org/officeDocument/2006/relationships/image" Target="../media/image9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.png"/><Relationship Id="rId10" Type="http://schemas.openxmlformats.org/officeDocument/2006/relationships/image" Target="../media/image101.png"/><Relationship Id="rId4" Type="http://schemas.openxmlformats.org/officeDocument/2006/relationships/image" Target="../media/image91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0.png"/><Relationship Id="rId5" Type="http://schemas.openxmlformats.org/officeDocument/2006/relationships/image" Target="../media/image107.png"/><Relationship Id="rId10" Type="http://schemas.openxmlformats.org/officeDocument/2006/relationships/image" Target="../media/image14.png"/><Relationship Id="rId4" Type="http://schemas.openxmlformats.org/officeDocument/2006/relationships/image" Target="../media/image106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2.png"/><Relationship Id="rId7" Type="http://schemas.openxmlformats.org/officeDocument/2006/relationships/image" Target="../media/image1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20.jpg"/><Relationship Id="rId4" Type="http://schemas.openxmlformats.org/officeDocument/2006/relationships/image" Target="../media/image113.png"/><Relationship Id="rId9" Type="http://schemas.openxmlformats.org/officeDocument/2006/relationships/image" Target="../media/image1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22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1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2.png"/><Relationship Id="rId7" Type="http://schemas.openxmlformats.org/officeDocument/2006/relationships/image" Target="../media/image1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4.png"/><Relationship Id="rId10" Type="http://schemas.openxmlformats.org/officeDocument/2006/relationships/image" Target="../media/image126.jpg"/><Relationship Id="rId4" Type="http://schemas.openxmlformats.org/officeDocument/2006/relationships/image" Target="../media/image113.png"/><Relationship Id="rId9" Type="http://schemas.openxmlformats.org/officeDocument/2006/relationships/image" Target="../media/image1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28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7.png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3" Type="http://schemas.openxmlformats.org/officeDocument/2006/relationships/image" Target="../media/image112.png"/><Relationship Id="rId7" Type="http://schemas.openxmlformats.org/officeDocument/2006/relationships/image" Target="../media/image1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14.png"/><Relationship Id="rId10" Type="http://schemas.openxmlformats.org/officeDocument/2006/relationships/image" Target="../media/image132.jpg"/><Relationship Id="rId4" Type="http://schemas.openxmlformats.org/officeDocument/2006/relationships/image" Target="../media/image113.png"/><Relationship Id="rId9" Type="http://schemas.openxmlformats.org/officeDocument/2006/relationships/image" Target="../media/image1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14.png"/><Relationship Id="rId47" Type="http://schemas.openxmlformats.org/officeDocument/2006/relationships/image" Target="../media/image59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7.pn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5.png"/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8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14.png"/><Relationship Id="rId2" Type="http://schemas.openxmlformats.org/officeDocument/2006/relationships/image" Target="../media/image60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9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255" y="346710"/>
            <a:ext cx="12199620" cy="5236210"/>
            <a:chOff x="-13" y="546"/>
            <a:chExt cx="19212" cy="8246"/>
          </a:xfrm>
        </p:grpSpPr>
        <p:sp>
          <p:nvSpPr>
            <p:cNvPr id="4" name="文本框 3"/>
            <p:cNvSpPr txBox="1"/>
            <p:nvPr/>
          </p:nvSpPr>
          <p:spPr>
            <a:xfrm>
              <a:off x="-13" y="3700"/>
              <a:ext cx="19213" cy="5093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en-US" altLang="zh-CN" sz="4000" b="1" kern="1200" cap="none" spc="0" normalizeH="0" baseline="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            </a:t>
              </a:r>
              <a:r>
                <a:rPr kumimoji="0" lang="zh-CN" altLang="en-US" sz="4000" b="1" kern="1200" cap="none" spc="0" normalizeH="0" baseline="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盐城市区</a:t>
              </a:r>
              <a:r>
                <a:rPr kumimoji="0" lang="en-US" altLang="zh-CN" sz="4000" b="1" kern="1200" cap="none" spc="0" normalizeH="0" baseline="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20211001</a:t>
              </a:r>
              <a:r>
                <a:rPr kumimoji="0" lang="zh-CN" altLang="en-US" sz="4000" b="1" kern="1200" cap="none" spc="0" normalizeH="0" baseline="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号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地块                      </a:t>
              </a:r>
              <a:r>
                <a:rPr kumimoji="0" lang="zh-CN" altLang="en-US" sz="4000" b="1" kern="1200" cap="none" spc="0" normalizeH="0" baseline="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投资立项报告</a:t>
              </a:r>
            </a:p>
            <a:p>
              <a:pPr marR="0" algn="l" defTabSz="914400" eaLnBrk="1" hangingPunct="1">
                <a:buClrTx/>
                <a:buSzTx/>
                <a:buFontTx/>
                <a:defRPr/>
              </a:pPr>
              <a:endParaRPr kumimoji="0" lang="zh-CN" altLang="en-US" sz="2000" b="1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algn="l" defTabSz="914400" eaLnBrk="1" hangingPunct="1">
                <a:buClrTx/>
                <a:buSzTx/>
                <a:buFontTx/>
                <a:defRPr/>
              </a:pPr>
              <a:endParaRPr kumimoji="0" lang="zh-CN" altLang="en-US" sz="2000" b="1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146" name="组合 9"/>
            <p:cNvGrpSpPr/>
            <p:nvPr/>
          </p:nvGrpSpPr>
          <p:grpSpPr>
            <a:xfrm>
              <a:off x="766" y="546"/>
              <a:ext cx="17599" cy="941"/>
              <a:chOff x="1088" y="543"/>
              <a:chExt cx="17899" cy="801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88" y="1344"/>
                <a:ext cx="17899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44" name="图片 60" descr="1-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27" y="543"/>
                <a:ext cx="2532" cy="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426" y="858164"/>
            <a:ext cx="1111567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latin typeface="微软雅黑"/>
                <a:cs typeface="微软雅黑"/>
              </a:rPr>
              <a:t>2016</a:t>
            </a:r>
            <a:r>
              <a:rPr sz="1600" b="1" spc="5" dirty="0">
                <a:latin typeface="微软雅黑"/>
                <a:cs typeface="微软雅黑"/>
              </a:rPr>
              <a:t>年至</a:t>
            </a:r>
            <a:r>
              <a:rPr sz="1600" b="1" spc="-5" dirty="0">
                <a:latin typeface="微软雅黑"/>
                <a:cs typeface="微软雅黑"/>
              </a:rPr>
              <a:t>2020</a:t>
            </a:r>
            <a:r>
              <a:rPr sz="1600" b="1" spc="5" dirty="0">
                <a:latin typeface="微软雅黑"/>
                <a:cs typeface="微软雅黑"/>
              </a:rPr>
              <a:t>年，盐</a:t>
            </a:r>
            <a:r>
              <a:rPr sz="1600" b="1" spc="15" dirty="0">
                <a:latin typeface="微软雅黑"/>
                <a:cs typeface="微软雅黑"/>
              </a:rPr>
              <a:t>城</a:t>
            </a:r>
            <a:r>
              <a:rPr sz="1600" b="1" spc="5" dirty="0">
                <a:latin typeface="微软雅黑"/>
                <a:cs typeface="微软雅黑"/>
              </a:rPr>
              <a:t>市区</a:t>
            </a:r>
            <a:r>
              <a:rPr sz="1600" b="1" spc="15" dirty="0">
                <a:latin typeface="微软雅黑"/>
                <a:cs typeface="微软雅黑"/>
              </a:rPr>
              <a:t>年</a:t>
            </a:r>
            <a:r>
              <a:rPr sz="1600" b="1" spc="5" dirty="0">
                <a:latin typeface="微软雅黑"/>
                <a:cs typeface="微软雅黑"/>
              </a:rPr>
              <a:t>均土地</a:t>
            </a:r>
            <a:r>
              <a:rPr sz="1600" b="1" spc="15" dirty="0">
                <a:latin typeface="微软雅黑"/>
                <a:cs typeface="微软雅黑"/>
              </a:rPr>
              <a:t>供应</a:t>
            </a:r>
            <a:r>
              <a:rPr sz="1600" b="1" dirty="0">
                <a:latin typeface="微软雅黑"/>
                <a:cs typeface="微软雅黑"/>
              </a:rPr>
              <a:t>402</a:t>
            </a:r>
            <a:r>
              <a:rPr sz="1600" b="1" spc="5" dirty="0">
                <a:latin typeface="微软雅黑"/>
                <a:cs typeface="微软雅黑"/>
              </a:rPr>
              <a:t>万㎡，</a:t>
            </a:r>
            <a:r>
              <a:rPr sz="1600" b="1" spc="15" dirty="0">
                <a:latin typeface="微软雅黑"/>
                <a:cs typeface="微软雅黑"/>
              </a:rPr>
              <a:t>成</a:t>
            </a:r>
            <a:r>
              <a:rPr sz="1600" b="1" spc="5" dirty="0">
                <a:latin typeface="微软雅黑"/>
                <a:cs typeface="微软雅黑"/>
              </a:rPr>
              <a:t>交</a:t>
            </a:r>
            <a:r>
              <a:rPr sz="1600" b="1" dirty="0">
                <a:latin typeface="微软雅黑"/>
                <a:cs typeface="微软雅黑"/>
              </a:rPr>
              <a:t>385</a:t>
            </a:r>
            <a:r>
              <a:rPr sz="1600" b="1" spc="5" dirty="0">
                <a:latin typeface="微软雅黑"/>
                <a:cs typeface="微软雅黑"/>
              </a:rPr>
              <a:t>万㎡</a:t>
            </a:r>
            <a:r>
              <a:rPr sz="1600" b="1" spc="-5" dirty="0">
                <a:latin typeface="微软雅黑"/>
                <a:cs typeface="微软雅黑"/>
              </a:rPr>
              <a:t>；2021</a:t>
            </a:r>
            <a:r>
              <a:rPr sz="1600" b="1" spc="15" dirty="0">
                <a:latin typeface="微软雅黑"/>
                <a:cs typeface="微软雅黑"/>
              </a:rPr>
              <a:t>年至</a:t>
            </a:r>
            <a:r>
              <a:rPr sz="1600" b="1" spc="5" dirty="0">
                <a:latin typeface="微软雅黑"/>
                <a:cs typeface="微软雅黑"/>
              </a:rPr>
              <a:t>今成</a:t>
            </a:r>
            <a:r>
              <a:rPr sz="1600" b="1" spc="10" dirty="0">
                <a:latin typeface="微软雅黑"/>
                <a:cs typeface="微软雅黑"/>
              </a:rPr>
              <a:t>交</a:t>
            </a:r>
            <a:r>
              <a:rPr sz="1600" b="1" spc="15" dirty="0">
                <a:latin typeface="微软雅黑"/>
                <a:cs typeface="微软雅黑"/>
              </a:rPr>
              <a:t>4</a:t>
            </a:r>
            <a:r>
              <a:rPr sz="1600" b="1" spc="5" dirty="0">
                <a:latin typeface="微软雅黑"/>
                <a:cs typeface="微软雅黑"/>
              </a:rPr>
              <a:t>宗土</a:t>
            </a:r>
            <a:r>
              <a:rPr sz="1600" b="1" spc="20" dirty="0">
                <a:latin typeface="微软雅黑"/>
                <a:cs typeface="微软雅黑"/>
              </a:rPr>
              <a:t>地</a:t>
            </a:r>
            <a:r>
              <a:rPr sz="1600" b="1" spc="5" dirty="0">
                <a:latin typeface="微软雅黑"/>
                <a:cs typeface="微软雅黑"/>
              </a:rPr>
              <a:t>，整体</a:t>
            </a:r>
            <a:r>
              <a:rPr sz="1600" b="1" spc="15" dirty="0">
                <a:latin typeface="微软雅黑"/>
                <a:cs typeface="微软雅黑"/>
              </a:rPr>
              <a:t>楼</a:t>
            </a:r>
            <a:r>
              <a:rPr sz="1600" b="1" spc="5" dirty="0">
                <a:latin typeface="微软雅黑"/>
                <a:cs typeface="微软雅黑"/>
              </a:rPr>
              <a:t>板价</a:t>
            </a:r>
            <a:r>
              <a:rPr sz="1600" b="1" spc="15" dirty="0">
                <a:latin typeface="微软雅黑"/>
                <a:cs typeface="微软雅黑"/>
              </a:rPr>
              <a:t>达</a:t>
            </a:r>
            <a:r>
              <a:rPr sz="1600" b="1" spc="10" dirty="0">
                <a:latin typeface="微软雅黑"/>
                <a:cs typeface="微软雅黑"/>
              </a:rPr>
              <a:t>到</a:t>
            </a:r>
            <a:r>
              <a:rPr sz="1600" b="1" spc="-5" dirty="0">
                <a:latin typeface="微软雅黑"/>
                <a:cs typeface="微软雅黑"/>
              </a:rPr>
              <a:t>12044</a:t>
            </a:r>
            <a:r>
              <a:rPr sz="1600" b="1" spc="5" dirty="0">
                <a:latin typeface="微软雅黑"/>
                <a:cs typeface="微软雅黑"/>
              </a:rPr>
              <a:t>元</a:t>
            </a:r>
            <a:r>
              <a:rPr sz="1600" b="1" spc="-5" dirty="0">
                <a:latin typeface="微软雅黑"/>
                <a:cs typeface="微软雅黑"/>
              </a:rPr>
              <a:t>/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㎡，土地市场快速升温；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47" y="92964"/>
            <a:ext cx="1612900" cy="399415"/>
          </a:xfrm>
          <a:custGeom>
            <a:avLst/>
            <a:gdLst/>
            <a:ahLst/>
            <a:cxnLst/>
            <a:rect l="l" t="t" r="r" b="b"/>
            <a:pathLst>
              <a:path w="1612900" h="399415">
                <a:moveTo>
                  <a:pt x="0" y="399288"/>
                </a:moveTo>
                <a:lnTo>
                  <a:pt x="1612392" y="399288"/>
                </a:lnTo>
                <a:lnTo>
                  <a:pt x="161239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268" y="54864"/>
            <a:ext cx="726185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363" y="54864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892" y="115315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2.1土地市场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80059" y="60350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1031" y="92964"/>
            <a:ext cx="1607820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2271" y="5023103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0" y="0"/>
                </a:moveTo>
                <a:lnTo>
                  <a:pt x="18105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7743" y="502310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8376" y="5023103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3847" y="502310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4479" y="5023103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9952" y="502310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584" y="5023103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7579" y="502310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6688" y="5023103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3683" y="5023103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0932" y="5023103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2271" y="4643628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0" y="0"/>
                </a:moveTo>
                <a:lnTo>
                  <a:pt x="18105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7743" y="46436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8376" y="4643628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3847" y="46436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4479" y="4643628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9952" y="46436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0584" y="4643628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7579" y="4643628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6688" y="4643628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3683" y="4643628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0932" y="4643628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72271" y="4262628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0" y="0"/>
                </a:moveTo>
                <a:lnTo>
                  <a:pt x="18105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7743" y="42626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8376" y="4262628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3847" y="42626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4479" y="4262628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0584" y="4262628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0" y="0"/>
                </a:moveTo>
                <a:lnTo>
                  <a:pt x="1127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7579" y="4262628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43683" y="4262628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0" y="0"/>
                </a:moveTo>
                <a:lnTo>
                  <a:pt x="112776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0932" y="4262628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72271" y="3883152"/>
            <a:ext cx="1811020" cy="0"/>
          </a:xfrm>
          <a:custGeom>
            <a:avLst/>
            <a:gdLst/>
            <a:ahLst/>
            <a:cxnLst/>
            <a:rect l="l" t="t" r="r" b="b"/>
            <a:pathLst>
              <a:path w="1811020">
                <a:moveTo>
                  <a:pt x="0" y="0"/>
                </a:moveTo>
                <a:lnTo>
                  <a:pt x="18105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57743" y="38831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18376" y="3883152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03847" y="38831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43683" y="3883152"/>
            <a:ext cx="4034154" cy="0"/>
          </a:xfrm>
          <a:custGeom>
            <a:avLst/>
            <a:gdLst/>
            <a:ahLst/>
            <a:cxnLst/>
            <a:rect l="l" t="t" r="r" b="b"/>
            <a:pathLst>
              <a:path w="4034154">
                <a:moveTo>
                  <a:pt x="0" y="0"/>
                </a:moveTo>
                <a:lnTo>
                  <a:pt x="4034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0932" y="388315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69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0932" y="3124200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18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7548" y="3584447"/>
            <a:ext cx="326390" cy="1818639"/>
          </a:xfrm>
          <a:custGeom>
            <a:avLst/>
            <a:gdLst/>
            <a:ahLst/>
            <a:cxnLst/>
            <a:rect l="l" t="t" r="r" b="b"/>
            <a:pathLst>
              <a:path w="326389" h="1818639">
                <a:moveTo>
                  <a:pt x="326135" y="0"/>
                </a:moveTo>
                <a:lnTo>
                  <a:pt x="0" y="0"/>
                </a:lnTo>
                <a:lnTo>
                  <a:pt x="0" y="1818132"/>
                </a:lnTo>
                <a:lnTo>
                  <a:pt x="326135" y="1818132"/>
                </a:lnTo>
                <a:lnTo>
                  <a:pt x="3261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71444" y="4027932"/>
            <a:ext cx="326390" cy="1374775"/>
          </a:xfrm>
          <a:custGeom>
            <a:avLst/>
            <a:gdLst/>
            <a:ahLst/>
            <a:cxnLst/>
            <a:rect l="l" t="t" r="r" b="b"/>
            <a:pathLst>
              <a:path w="326389" h="1374775">
                <a:moveTo>
                  <a:pt x="326135" y="0"/>
                </a:moveTo>
                <a:lnTo>
                  <a:pt x="0" y="0"/>
                </a:lnTo>
                <a:lnTo>
                  <a:pt x="0" y="1374648"/>
                </a:lnTo>
                <a:lnTo>
                  <a:pt x="326135" y="1374648"/>
                </a:lnTo>
                <a:lnTo>
                  <a:pt x="3261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25340" y="4410455"/>
            <a:ext cx="325120" cy="992505"/>
          </a:xfrm>
          <a:custGeom>
            <a:avLst/>
            <a:gdLst/>
            <a:ahLst/>
            <a:cxnLst/>
            <a:rect l="l" t="t" r="r" b="b"/>
            <a:pathLst>
              <a:path w="325120" h="992504">
                <a:moveTo>
                  <a:pt x="324612" y="0"/>
                </a:moveTo>
                <a:lnTo>
                  <a:pt x="0" y="0"/>
                </a:lnTo>
                <a:lnTo>
                  <a:pt x="0" y="992124"/>
                </a:lnTo>
                <a:lnTo>
                  <a:pt x="324612" y="992124"/>
                </a:lnTo>
                <a:lnTo>
                  <a:pt x="3246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7711" y="3759708"/>
            <a:ext cx="326390" cy="1643380"/>
          </a:xfrm>
          <a:custGeom>
            <a:avLst/>
            <a:gdLst/>
            <a:ahLst/>
            <a:cxnLst/>
            <a:rect l="l" t="t" r="r" b="b"/>
            <a:pathLst>
              <a:path w="326389" h="1643379">
                <a:moveTo>
                  <a:pt x="326136" y="0"/>
                </a:moveTo>
                <a:lnTo>
                  <a:pt x="0" y="0"/>
                </a:lnTo>
                <a:lnTo>
                  <a:pt x="0" y="1642872"/>
                </a:lnTo>
                <a:lnTo>
                  <a:pt x="326136" y="1642872"/>
                </a:lnTo>
                <a:lnTo>
                  <a:pt x="3261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31607" y="3704844"/>
            <a:ext cx="326390" cy="1697989"/>
          </a:xfrm>
          <a:custGeom>
            <a:avLst/>
            <a:gdLst/>
            <a:ahLst/>
            <a:cxnLst/>
            <a:rect l="l" t="t" r="r" b="b"/>
            <a:pathLst>
              <a:path w="326390" h="1697989">
                <a:moveTo>
                  <a:pt x="326136" y="0"/>
                </a:moveTo>
                <a:lnTo>
                  <a:pt x="0" y="0"/>
                </a:lnTo>
                <a:lnTo>
                  <a:pt x="0" y="1697735"/>
                </a:lnTo>
                <a:lnTo>
                  <a:pt x="326136" y="1697735"/>
                </a:lnTo>
                <a:lnTo>
                  <a:pt x="3261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85504" y="5225796"/>
            <a:ext cx="326390" cy="177165"/>
          </a:xfrm>
          <a:custGeom>
            <a:avLst/>
            <a:gdLst/>
            <a:ahLst/>
            <a:cxnLst/>
            <a:rect l="l" t="t" r="r" b="b"/>
            <a:pathLst>
              <a:path w="326390" h="177164">
                <a:moveTo>
                  <a:pt x="326136" y="0"/>
                </a:moveTo>
                <a:lnTo>
                  <a:pt x="0" y="0"/>
                </a:lnTo>
                <a:lnTo>
                  <a:pt x="0" y="176783"/>
                </a:lnTo>
                <a:lnTo>
                  <a:pt x="326136" y="176783"/>
                </a:lnTo>
                <a:lnTo>
                  <a:pt x="3261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0551" y="4274820"/>
            <a:ext cx="326390" cy="1127760"/>
          </a:xfrm>
          <a:custGeom>
            <a:avLst/>
            <a:gdLst/>
            <a:ahLst/>
            <a:cxnLst/>
            <a:rect l="l" t="t" r="r" b="b"/>
            <a:pathLst>
              <a:path w="326389" h="1127760">
                <a:moveTo>
                  <a:pt x="326136" y="0"/>
                </a:moveTo>
                <a:lnTo>
                  <a:pt x="0" y="0"/>
                </a:lnTo>
                <a:lnTo>
                  <a:pt x="0" y="1127759"/>
                </a:lnTo>
                <a:lnTo>
                  <a:pt x="326136" y="1127759"/>
                </a:lnTo>
                <a:lnTo>
                  <a:pt x="3261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84447" y="3966971"/>
            <a:ext cx="326390" cy="1435735"/>
          </a:xfrm>
          <a:custGeom>
            <a:avLst/>
            <a:gdLst/>
            <a:ahLst/>
            <a:cxnLst/>
            <a:rect l="l" t="t" r="r" b="b"/>
            <a:pathLst>
              <a:path w="326389" h="1435735">
                <a:moveTo>
                  <a:pt x="326136" y="0"/>
                </a:moveTo>
                <a:lnTo>
                  <a:pt x="0" y="0"/>
                </a:lnTo>
                <a:lnTo>
                  <a:pt x="0" y="1435608"/>
                </a:lnTo>
                <a:lnTo>
                  <a:pt x="326136" y="1435608"/>
                </a:lnTo>
                <a:lnTo>
                  <a:pt x="3261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38344" y="4145279"/>
            <a:ext cx="326390" cy="1257300"/>
          </a:xfrm>
          <a:custGeom>
            <a:avLst/>
            <a:gdLst/>
            <a:ahLst/>
            <a:cxnLst/>
            <a:rect l="l" t="t" r="r" b="b"/>
            <a:pathLst>
              <a:path w="326389" h="1257300">
                <a:moveTo>
                  <a:pt x="326135" y="0"/>
                </a:moveTo>
                <a:lnTo>
                  <a:pt x="0" y="0"/>
                </a:lnTo>
                <a:lnTo>
                  <a:pt x="0" y="1257300"/>
                </a:lnTo>
                <a:lnTo>
                  <a:pt x="326135" y="1257300"/>
                </a:lnTo>
                <a:lnTo>
                  <a:pt x="3261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2240" y="3576828"/>
            <a:ext cx="326390" cy="1826260"/>
          </a:xfrm>
          <a:custGeom>
            <a:avLst/>
            <a:gdLst/>
            <a:ahLst/>
            <a:cxnLst/>
            <a:rect l="l" t="t" r="r" b="b"/>
            <a:pathLst>
              <a:path w="326390" h="1826260">
                <a:moveTo>
                  <a:pt x="326136" y="0"/>
                </a:moveTo>
                <a:lnTo>
                  <a:pt x="0" y="0"/>
                </a:lnTo>
                <a:lnTo>
                  <a:pt x="0" y="1825752"/>
                </a:lnTo>
                <a:lnTo>
                  <a:pt x="326136" y="1825752"/>
                </a:lnTo>
                <a:lnTo>
                  <a:pt x="3261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46135" y="3851147"/>
            <a:ext cx="326390" cy="1551940"/>
          </a:xfrm>
          <a:custGeom>
            <a:avLst/>
            <a:gdLst/>
            <a:ahLst/>
            <a:cxnLst/>
            <a:rect l="l" t="t" r="r" b="b"/>
            <a:pathLst>
              <a:path w="326390" h="1551939">
                <a:moveTo>
                  <a:pt x="326136" y="0"/>
                </a:moveTo>
                <a:lnTo>
                  <a:pt x="0" y="0"/>
                </a:lnTo>
                <a:lnTo>
                  <a:pt x="0" y="1551432"/>
                </a:lnTo>
                <a:lnTo>
                  <a:pt x="326136" y="1551432"/>
                </a:lnTo>
                <a:lnTo>
                  <a:pt x="3261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00031" y="5225796"/>
            <a:ext cx="326390" cy="177165"/>
          </a:xfrm>
          <a:custGeom>
            <a:avLst/>
            <a:gdLst/>
            <a:ahLst/>
            <a:cxnLst/>
            <a:rect l="l" t="t" r="r" b="b"/>
            <a:pathLst>
              <a:path w="326390" h="177164">
                <a:moveTo>
                  <a:pt x="326136" y="0"/>
                </a:moveTo>
                <a:lnTo>
                  <a:pt x="0" y="0"/>
                </a:lnTo>
                <a:lnTo>
                  <a:pt x="0" y="176783"/>
                </a:lnTo>
                <a:lnTo>
                  <a:pt x="326136" y="176783"/>
                </a:lnTo>
                <a:lnTo>
                  <a:pt x="3261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0932" y="5402579"/>
            <a:ext cx="8722360" cy="0"/>
          </a:xfrm>
          <a:custGeom>
            <a:avLst/>
            <a:gdLst/>
            <a:ahLst/>
            <a:cxnLst/>
            <a:rect l="l" t="t" r="r" b="b"/>
            <a:pathLst>
              <a:path w="8722360">
                <a:moveTo>
                  <a:pt x="0" y="0"/>
                </a:moveTo>
                <a:lnTo>
                  <a:pt x="87218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87117" y="3441953"/>
            <a:ext cx="7268209" cy="1705610"/>
          </a:xfrm>
          <a:custGeom>
            <a:avLst/>
            <a:gdLst/>
            <a:ahLst/>
            <a:cxnLst/>
            <a:rect l="l" t="t" r="r" b="b"/>
            <a:pathLst>
              <a:path w="7268209" h="1705610">
                <a:moveTo>
                  <a:pt x="0" y="1705356"/>
                </a:moveTo>
                <a:lnTo>
                  <a:pt x="1453895" y="1417320"/>
                </a:lnTo>
                <a:lnTo>
                  <a:pt x="2907792" y="1662684"/>
                </a:lnTo>
                <a:lnTo>
                  <a:pt x="4361687" y="1693164"/>
                </a:lnTo>
                <a:lnTo>
                  <a:pt x="5814059" y="1463040"/>
                </a:lnTo>
                <a:lnTo>
                  <a:pt x="7267956" y="0"/>
                </a:lnTo>
              </a:path>
            </a:pathLst>
          </a:custGeom>
          <a:ln w="2857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51240" y="5109781"/>
            <a:ext cx="73533" cy="7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3612" y="4823269"/>
            <a:ext cx="73533" cy="7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57508" y="5067109"/>
            <a:ext cx="73532" cy="7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1404" y="5099113"/>
            <a:ext cx="73533" cy="73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65300" y="4868989"/>
            <a:ext cx="73532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319196" y="3405949"/>
            <a:ext cx="73533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130551" y="5059807"/>
            <a:ext cx="32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libri"/>
                <a:cs typeface="Calibri"/>
              </a:rPr>
              <a:t>1570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84447" y="4772659"/>
            <a:ext cx="32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libri"/>
                <a:cs typeface="Calibri"/>
              </a:rPr>
              <a:t>3334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38344" y="5017134"/>
            <a:ext cx="32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libri"/>
                <a:cs typeface="Calibri"/>
              </a:rPr>
              <a:t>1833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56882" y="5048504"/>
            <a:ext cx="244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libri"/>
                <a:cs typeface="Calibri"/>
              </a:rPr>
              <a:t>1640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946135" y="4818126"/>
            <a:ext cx="32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Calibri"/>
                <a:cs typeface="Calibri"/>
              </a:rPr>
              <a:t>3055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48232" y="3354704"/>
            <a:ext cx="8747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15934" algn="l"/>
                <a:tab pos="8734425" algn="l"/>
              </a:tabLst>
            </a:pPr>
            <a:r>
              <a:rPr sz="9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12044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177018" y="530910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177018" y="4983607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177018" y="4657420"/>
            <a:ext cx="2571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177018" y="433222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77018" y="4006722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177018" y="3681221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177018" y="3355035"/>
            <a:ext cx="3149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77018" y="3029839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97381" y="5309108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81557" y="4929378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81557" y="4549267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81557" y="416940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81557" y="378967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81557" y="3409950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81557" y="302983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600.0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901189" y="5459348"/>
            <a:ext cx="372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55085" y="5459348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808982" y="5459348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62878" y="5459348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16773" y="5459348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70289" y="5459348"/>
            <a:ext cx="372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54677" y="2693924"/>
            <a:ext cx="2164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盐城市区土地年度供求</a:t>
            </a:r>
            <a:r>
              <a:rPr sz="1400" spc="-15" dirty="0">
                <a:solidFill>
                  <a:srgbClr val="585858"/>
                </a:solidFill>
                <a:latin typeface="微软雅黑"/>
                <a:cs typeface="微软雅黑"/>
              </a:rPr>
              <a:t>走</a:t>
            </a:r>
            <a:r>
              <a:rPr sz="1400" dirty="0">
                <a:solidFill>
                  <a:srgbClr val="585858"/>
                </a:solidFill>
                <a:latin typeface="微软雅黑"/>
                <a:cs typeface="微软雅黑"/>
              </a:rPr>
              <a:t>势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066032" y="58193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248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323079" y="5719673"/>
            <a:ext cx="7810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供应总建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万㎡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280659" y="58193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248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538596" y="5719673"/>
            <a:ext cx="7816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成交总建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万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㎡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496050" y="5781865"/>
            <a:ext cx="243840" cy="73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754114" y="5719673"/>
            <a:ext cx="7118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楼板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价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元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㎡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4348" y="1298447"/>
            <a:ext cx="6335267" cy="5558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4528" y="3264408"/>
            <a:ext cx="477520" cy="678815"/>
          </a:xfrm>
          <a:custGeom>
            <a:avLst/>
            <a:gdLst/>
            <a:ahLst/>
            <a:cxnLst/>
            <a:rect l="l" t="t" r="r" b="b"/>
            <a:pathLst>
              <a:path w="477520" h="678814">
                <a:moveTo>
                  <a:pt x="397510" y="408431"/>
                </a:moveTo>
                <a:lnTo>
                  <a:pt x="278257" y="408431"/>
                </a:lnTo>
                <a:lnTo>
                  <a:pt x="379857" y="678306"/>
                </a:lnTo>
                <a:lnTo>
                  <a:pt x="397510" y="408431"/>
                </a:lnTo>
                <a:close/>
              </a:path>
              <a:path w="477520" h="678814">
                <a:moveTo>
                  <a:pt x="477012" y="0"/>
                </a:moveTo>
                <a:lnTo>
                  <a:pt x="0" y="0"/>
                </a:lnTo>
                <a:lnTo>
                  <a:pt x="0" y="408431"/>
                </a:lnTo>
                <a:lnTo>
                  <a:pt x="477012" y="408431"/>
                </a:lnTo>
                <a:lnTo>
                  <a:pt x="4770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5714" y="3288029"/>
            <a:ext cx="297180" cy="351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050" b="1" spc="15" dirty="0">
                <a:solidFill>
                  <a:srgbClr val="FF0000"/>
                </a:solidFill>
                <a:latin typeface="微软雅黑"/>
                <a:cs typeface="微软雅黑"/>
              </a:rPr>
              <a:t>地块 位置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66259" y="3723144"/>
            <a:ext cx="504520" cy="530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8284" y="3915155"/>
            <a:ext cx="134112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92964"/>
            <a:ext cx="1612900" cy="399415"/>
          </a:xfrm>
          <a:custGeom>
            <a:avLst/>
            <a:gdLst/>
            <a:ahLst/>
            <a:cxnLst/>
            <a:rect l="l" t="t" r="r" b="b"/>
            <a:pathLst>
              <a:path w="1612900" h="399415">
                <a:moveTo>
                  <a:pt x="0" y="399288"/>
                </a:moveTo>
                <a:lnTo>
                  <a:pt x="1612392" y="399288"/>
                </a:lnTo>
                <a:lnTo>
                  <a:pt x="161239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68" y="54864"/>
            <a:ext cx="726185" cy="567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363" y="54864"/>
            <a:ext cx="1357122" cy="567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892" y="115315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2.1土地市场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480059" y="60350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81031" y="92964"/>
            <a:ext cx="1607820" cy="406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3397" y="5454141"/>
            <a:ext cx="157479" cy="157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9985" y="6104890"/>
            <a:ext cx="155955" cy="155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8021" y="5926582"/>
            <a:ext cx="155955" cy="157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3590" y="6075934"/>
            <a:ext cx="157479" cy="157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2285" y="2127250"/>
            <a:ext cx="155955" cy="1559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4017" y="1951989"/>
            <a:ext cx="155956" cy="1559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6768" y="3672840"/>
            <a:ext cx="466725" cy="431800"/>
          </a:xfrm>
          <a:custGeom>
            <a:avLst/>
            <a:gdLst/>
            <a:ahLst/>
            <a:cxnLst/>
            <a:rect l="l" t="t" r="r" b="b"/>
            <a:pathLst>
              <a:path w="466725" h="431800">
                <a:moveTo>
                  <a:pt x="466343" y="164719"/>
                </a:moveTo>
                <a:lnTo>
                  <a:pt x="0" y="164719"/>
                </a:lnTo>
                <a:lnTo>
                  <a:pt x="144145" y="266573"/>
                </a:lnTo>
                <a:lnTo>
                  <a:pt x="89026" y="431292"/>
                </a:lnTo>
                <a:lnTo>
                  <a:pt x="233172" y="329438"/>
                </a:lnTo>
                <a:lnTo>
                  <a:pt x="343234" y="329438"/>
                </a:lnTo>
                <a:lnTo>
                  <a:pt x="322199" y="266573"/>
                </a:lnTo>
                <a:lnTo>
                  <a:pt x="466343" y="164719"/>
                </a:lnTo>
                <a:close/>
              </a:path>
              <a:path w="466725" h="431800">
                <a:moveTo>
                  <a:pt x="343234" y="329438"/>
                </a:moveTo>
                <a:lnTo>
                  <a:pt x="233172" y="329438"/>
                </a:lnTo>
                <a:lnTo>
                  <a:pt x="377316" y="431292"/>
                </a:lnTo>
                <a:lnTo>
                  <a:pt x="343234" y="329438"/>
                </a:lnTo>
                <a:close/>
              </a:path>
              <a:path w="466725" h="431800">
                <a:moveTo>
                  <a:pt x="233172" y="0"/>
                </a:moveTo>
                <a:lnTo>
                  <a:pt x="178180" y="164719"/>
                </a:lnTo>
                <a:lnTo>
                  <a:pt x="288162" y="164719"/>
                </a:lnTo>
                <a:lnTo>
                  <a:pt x="2331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06768" y="3672840"/>
            <a:ext cx="466725" cy="431800"/>
          </a:xfrm>
          <a:custGeom>
            <a:avLst/>
            <a:gdLst/>
            <a:ahLst/>
            <a:cxnLst/>
            <a:rect l="l" t="t" r="r" b="b"/>
            <a:pathLst>
              <a:path w="466725" h="431800">
                <a:moveTo>
                  <a:pt x="0" y="164719"/>
                </a:moveTo>
                <a:lnTo>
                  <a:pt x="178180" y="164719"/>
                </a:lnTo>
                <a:lnTo>
                  <a:pt x="233172" y="0"/>
                </a:lnTo>
                <a:lnTo>
                  <a:pt x="288162" y="164719"/>
                </a:lnTo>
                <a:lnTo>
                  <a:pt x="466343" y="164719"/>
                </a:lnTo>
                <a:lnTo>
                  <a:pt x="322199" y="266573"/>
                </a:lnTo>
                <a:lnTo>
                  <a:pt x="377316" y="431292"/>
                </a:lnTo>
                <a:lnTo>
                  <a:pt x="233172" y="329438"/>
                </a:lnTo>
                <a:lnTo>
                  <a:pt x="89026" y="431292"/>
                </a:lnTo>
                <a:lnTo>
                  <a:pt x="144145" y="266573"/>
                </a:lnTo>
                <a:lnTo>
                  <a:pt x="0" y="164719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87642" y="4099636"/>
            <a:ext cx="711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软雅黑"/>
                <a:cs typeface="微软雅黑"/>
              </a:rPr>
              <a:t>市政府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151" y="5458966"/>
            <a:ext cx="2266315" cy="13246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974090">
              <a:lnSpc>
                <a:spcPct val="100000"/>
              </a:lnSpc>
              <a:spcBef>
                <a:spcPts val="355"/>
              </a:spcBef>
            </a:pPr>
            <a:r>
              <a:rPr sz="1000" spc="-5" dirty="0">
                <a:latin typeface="新宋体"/>
                <a:cs typeface="新宋体"/>
              </a:rPr>
              <a:t>地块编号：</a:t>
            </a:r>
            <a:r>
              <a:rPr sz="1000" spc="-10" dirty="0">
                <a:latin typeface="Arial"/>
                <a:cs typeface="Arial"/>
              </a:rPr>
              <a:t>20191201 </a:t>
            </a:r>
            <a:r>
              <a:rPr sz="1000" spc="-5" dirty="0">
                <a:latin typeface="新宋体"/>
                <a:cs typeface="新宋体"/>
              </a:rPr>
              <a:t>土地性质：商住金融</a:t>
            </a:r>
            <a:endParaRPr sz="1000">
              <a:latin typeface="新宋体"/>
              <a:cs typeface="新宋体"/>
            </a:endParaRPr>
          </a:p>
          <a:p>
            <a:pPr marL="90805" marR="16256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830000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3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2.5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2080000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337000</a:t>
            </a:r>
            <a:r>
              <a:rPr sz="1000" spc="-5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4051</a:t>
            </a: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㎡</a:t>
            </a:r>
            <a:r>
              <a:rPr sz="1000" spc="-10" dirty="0">
                <a:latin typeface="新宋体"/>
                <a:cs typeface="新宋体"/>
              </a:rPr>
              <a:t>溢价率</a:t>
            </a:r>
            <a:r>
              <a:rPr sz="1000" spc="-5" dirty="0">
                <a:latin typeface="新宋体"/>
                <a:cs typeface="新宋体"/>
              </a:rPr>
              <a:t>：</a:t>
            </a:r>
            <a:r>
              <a:rPr sz="1000" spc="-24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富力</a:t>
            </a:r>
            <a:endParaRPr sz="1000">
              <a:latin typeface="Microsoft JhengHei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成交时间：</a:t>
            </a:r>
            <a:r>
              <a:rPr sz="1000" spc="-204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2019/05/30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4151" y="2674620"/>
            <a:ext cx="2266315" cy="13233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 marR="974090">
              <a:lnSpc>
                <a:spcPct val="100000"/>
              </a:lnSpc>
              <a:spcBef>
                <a:spcPts val="345"/>
              </a:spcBef>
            </a:pPr>
            <a:r>
              <a:rPr sz="1000" spc="-5" dirty="0">
                <a:latin typeface="新宋体"/>
                <a:cs typeface="新宋体"/>
              </a:rPr>
              <a:t>地块编号：</a:t>
            </a:r>
            <a:r>
              <a:rPr sz="1000" spc="-10" dirty="0">
                <a:latin typeface="Arial"/>
                <a:cs typeface="Arial"/>
              </a:rPr>
              <a:t>20210701 </a:t>
            </a:r>
            <a:r>
              <a:rPr sz="1000" spc="-5" dirty="0">
                <a:latin typeface="新宋体"/>
                <a:cs typeface="新宋体"/>
              </a:rPr>
              <a:t>土地性质：住宅</a:t>
            </a:r>
            <a:endParaRPr sz="1000">
              <a:latin typeface="新宋体"/>
              <a:cs typeface="新宋体"/>
            </a:endParaRPr>
          </a:p>
          <a:p>
            <a:pPr marL="90805" marR="23304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17918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35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2.2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39419.6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成交总价：</a:t>
            </a:r>
            <a:r>
              <a:rPr sz="1000" spc="-10" dirty="0">
                <a:latin typeface="Arial"/>
                <a:cs typeface="Arial"/>
              </a:rPr>
              <a:t>50277</a:t>
            </a:r>
            <a:r>
              <a:rPr sz="1000" spc="-5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12754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㎡</a:t>
            </a:r>
            <a:r>
              <a:rPr sz="1000" spc="-5" dirty="0">
                <a:latin typeface="新宋体"/>
                <a:cs typeface="新宋体"/>
              </a:rPr>
              <a:t>溢价率：</a:t>
            </a:r>
            <a:r>
              <a:rPr sz="1000" spc="-245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87.1%</a:t>
            </a:r>
            <a:endParaRPr sz="1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儒</a:t>
            </a:r>
            <a:r>
              <a:rPr sz="1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辰</a:t>
            </a: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集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团</a:t>
            </a:r>
            <a:endParaRPr sz="1000">
              <a:latin typeface="Microsoft JhengHei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成交时间：</a:t>
            </a:r>
            <a:r>
              <a:rPr sz="1000" spc="-204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2021/2/26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151" y="1248155"/>
            <a:ext cx="2266315" cy="13246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sz="1000" spc="-5" dirty="0">
                <a:latin typeface="新宋体"/>
                <a:cs typeface="新宋体"/>
              </a:rPr>
              <a:t>地块编号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20204801</a:t>
            </a:r>
            <a:endParaRPr sz="1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土地性质：商住</a:t>
            </a:r>
            <a:r>
              <a:rPr sz="1000" spc="6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（</a:t>
            </a:r>
            <a:r>
              <a:rPr sz="1000" spc="-5" dirty="0">
                <a:latin typeface="Arial"/>
                <a:cs typeface="Arial"/>
              </a:rPr>
              <a:t>5%</a:t>
            </a:r>
            <a:r>
              <a:rPr sz="1000" spc="-5" dirty="0">
                <a:latin typeface="新宋体"/>
                <a:cs typeface="新宋体"/>
              </a:rPr>
              <a:t>：</a:t>
            </a:r>
            <a:r>
              <a:rPr sz="1000" spc="-5" dirty="0">
                <a:latin typeface="Arial"/>
                <a:cs typeface="Arial"/>
              </a:rPr>
              <a:t>95%)</a:t>
            </a:r>
            <a:endParaRPr sz="1000">
              <a:latin typeface="Arial"/>
              <a:cs typeface="Arial"/>
            </a:endParaRPr>
          </a:p>
          <a:p>
            <a:pPr marL="90805" marR="30416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57485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容积率：</a:t>
            </a:r>
            <a:r>
              <a:rPr sz="1000" spc="-5" dirty="0">
                <a:latin typeface="Arial"/>
                <a:cs typeface="Arial"/>
              </a:rPr>
              <a:t>2.4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137964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217741</a:t>
            </a:r>
            <a:r>
              <a:rPr sz="1000" spc="-5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0805" marR="121920">
              <a:lnSpc>
                <a:spcPct val="100000"/>
              </a:lnSpc>
              <a:spcBef>
                <a:spcPts val="5"/>
              </a:spcBef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15782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㎡</a:t>
            </a:r>
            <a:r>
              <a:rPr sz="1000" b="1" spc="-6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000" spc="-5" dirty="0">
                <a:latin typeface="新宋体"/>
                <a:cs typeface="新宋体"/>
              </a:rPr>
              <a:t>溢价率：</a:t>
            </a:r>
            <a:r>
              <a:rPr sz="1000" spc="-5" dirty="0">
                <a:latin typeface="Arial"/>
                <a:cs typeface="Arial"/>
              </a:rPr>
              <a:t>68.3%  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绿城</a:t>
            </a:r>
            <a:endParaRPr sz="1000">
              <a:latin typeface="Microsoft JhengHei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2021/1/28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45026" y="4759197"/>
            <a:ext cx="157479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83623" y="5306566"/>
            <a:ext cx="2266315" cy="14770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 marR="972185">
              <a:lnSpc>
                <a:spcPct val="100000"/>
              </a:lnSpc>
              <a:spcBef>
                <a:spcPts val="355"/>
              </a:spcBef>
            </a:pPr>
            <a:r>
              <a:rPr sz="1000" spc="-5" dirty="0">
                <a:latin typeface="新宋体"/>
                <a:cs typeface="新宋体"/>
              </a:rPr>
              <a:t>地块编号：</a:t>
            </a:r>
            <a:r>
              <a:rPr sz="1000" spc="-10" dirty="0">
                <a:latin typeface="Arial"/>
                <a:cs typeface="Arial"/>
              </a:rPr>
              <a:t>20201001 </a:t>
            </a:r>
            <a:r>
              <a:rPr sz="1000" spc="-5" dirty="0">
                <a:latin typeface="新宋体"/>
                <a:cs typeface="新宋体"/>
              </a:rPr>
              <a:t>土地性质：住宅</a:t>
            </a:r>
            <a:endParaRPr sz="1000">
              <a:latin typeface="新宋体"/>
              <a:cs typeface="新宋体"/>
            </a:endParaRPr>
          </a:p>
          <a:p>
            <a:pPr marL="92710" marR="16129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100491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3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2.5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251228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2710">
              <a:lnSpc>
                <a:spcPct val="100000"/>
              </a:lnSpc>
            </a:pPr>
            <a:r>
              <a:rPr sz="1000" spc="-10" dirty="0">
                <a:latin typeface="新宋体"/>
                <a:cs typeface="新宋体"/>
              </a:rPr>
              <a:t>成交总价：</a:t>
            </a:r>
            <a:r>
              <a:rPr sz="1000" spc="-10" dirty="0">
                <a:latin typeface="Arial"/>
                <a:cs typeface="Arial"/>
              </a:rPr>
              <a:t>154200</a:t>
            </a:r>
            <a:r>
              <a:rPr sz="1000" spc="-10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2710" marR="1052830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7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6137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㎡ </a:t>
            </a:r>
            <a:r>
              <a:rPr sz="1000" spc="-5" dirty="0">
                <a:latin typeface="新宋体"/>
                <a:cs typeface="新宋体"/>
              </a:rPr>
              <a:t>溢价率：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53.6%</a:t>
            </a:r>
            <a:endParaRPr sz="10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通银</a:t>
            </a:r>
            <a:endParaRPr sz="1000">
              <a:latin typeface="Microsoft JhengHei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成交时间：</a:t>
            </a:r>
            <a:r>
              <a:rPr sz="1000" spc="-204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2020/06/05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83623" y="3726179"/>
            <a:ext cx="2266315" cy="14770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000" spc="-10" dirty="0">
                <a:latin typeface="新宋体"/>
                <a:cs typeface="新宋体"/>
              </a:rPr>
              <a:t>地块编号：</a:t>
            </a:r>
            <a:r>
              <a:rPr sz="1000" spc="-10" dirty="0">
                <a:latin typeface="Arial"/>
                <a:cs typeface="Arial"/>
              </a:rPr>
              <a:t>20210501</a:t>
            </a:r>
            <a:endParaRPr sz="10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土地性质：住宅</a:t>
            </a:r>
            <a:endParaRPr sz="1000">
              <a:latin typeface="新宋体"/>
              <a:cs typeface="新宋体"/>
            </a:endParaRPr>
          </a:p>
          <a:p>
            <a:pPr marL="92710" marR="16129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63911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2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2.36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150830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2710" marR="85915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成交总价：</a:t>
            </a:r>
            <a:r>
              <a:rPr sz="1000" spc="-10" dirty="0">
                <a:latin typeface="Arial"/>
                <a:cs typeface="Arial"/>
              </a:rPr>
              <a:t>165267</a:t>
            </a:r>
            <a:r>
              <a:rPr sz="1000" spc="-5" dirty="0">
                <a:latin typeface="新宋体"/>
                <a:cs typeface="新宋体"/>
              </a:rPr>
              <a:t>万元 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10957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㎡ </a:t>
            </a:r>
            <a:r>
              <a:rPr sz="1000" spc="-5" dirty="0">
                <a:latin typeface="新宋体"/>
                <a:cs typeface="新宋体"/>
              </a:rPr>
              <a:t>溢价率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81.4%</a:t>
            </a:r>
            <a:endParaRPr sz="10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融创</a:t>
            </a:r>
            <a:endParaRPr sz="1000">
              <a:latin typeface="Microsoft JhengHei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000" spc="-10" dirty="0">
                <a:latin typeface="新宋体"/>
                <a:cs typeface="新宋体"/>
              </a:rPr>
              <a:t>成交时间</a:t>
            </a:r>
            <a:r>
              <a:rPr sz="1000" spc="-5" dirty="0">
                <a:latin typeface="新宋体"/>
                <a:cs typeface="新宋体"/>
              </a:rPr>
              <a:t>：</a:t>
            </a:r>
            <a:r>
              <a:rPr sz="1000" spc="-5" dirty="0">
                <a:latin typeface="Arial"/>
                <a:cs typeface="Arial"/>
              </a:rPr>
              <a:t>2021/2/26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3623" y="2087879"/>
            <a:ext cx="2266315" cy="1478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710" marR="648335">
              <a:lnSpc>
                <a:spcPct val="100000"/>
              </a:lnSpc>
              <a:spcBef>
                <a:spcPts val="355"/>
              </a:spcBef>
            </a:pPr>
            <a:r>
              <a:rPr sz="1000" spc="-5" dirty="0">
                <a:latin typeface="新宋体"/>
                <a:cs typeface="新宋体"/>
              </a:rPr>
              <a:t>地块编号：开创路东侧地理 土地性质：住宅</a:t>
            </a:r>
            <a:endParaRPr sz="1000">
              <a:latin typeface="新宋体"/>
              <a:cs typeface="新宋体"/>
            </a:endParaRPr>
          </a:p>
          <a:p>
            <a:pPr marL="92710" marR="16065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102842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4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：</a:t>
            </a:r>
            <a:r>
              <a:rPr sz="1000" spc="-5" dirty="0">
                <a:latin typeface="Arial"/>
                <a:cs typeface="Arial"/>
              </a:rPr>
              <a:t>2.5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257105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271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167838</a:t>
            </a:r>
            <a:r>
              <a:rPr sz="1000" spc="-5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2710">
              <a:lnSpc>
                <a:spcPct val="100000"/>
              </a:lnSpc>
            </a:pP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r>
              <a:rPr sz="1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6528</a:t>
            </a:r>
            <a:r>
              <a:rPr sz="1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㎡</a:t>
            </a:r>
            <a:endParaRPr sz="1000">
              <a:latin typeface="Microsoft JhengHei"/>
              <a:cs typeface="Microsoft JhengHei"/>
            </a:endParaRPr>
          </a:p>
          <a:p>
            <a:pPr marL="92710" marR="123126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溢价率：</a:t>
            </a:r>
            <a:r>
              <a:rPr sz="1000" spc="-10" dirty="0">
                <a:latin typeface="Arial"/>
                <a:cs typeface="Arial"/>
              </a:rPr>
              <a:t>43.16</a:t>
            </a:r>
            <a:r>
              <a:rPr sz="1000" spc="-5" dirty="0">
                <a:latin typeface="Arial"/>
                <a:cs typeface="Arial"/>
              </a:rPr>
              <a:t>% 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中海</a:t>
            </a:r>
            <a:endParaRPr sz="1000">
              <a:latin typeface="Microsoft JhengHei"/>
              <a:cs typeface="Microsoft JhengHei"/>
            </a:endParaRPr>
          </a:p>
          <a:p>
            <a:pPr marL="9271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成交时间：</a:t>
            </a:r>
            <a:r>
              <a:rPr sz="1000" spc="-204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2020/7/31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4151" y="4075176"/>
            <a:ext cx="2266315" cy="13233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974090">
              <a:lnSpc>
                <a:spcPct val="100000"/>
              </a:lnSpc>
              <a:spcBef>
                <a:spcPts val="350"/>
              </a:spcBef>
            </a:pPr>
            <a:r>
              <a:rPr sz="1000" spc="-5" dirty="0">
                <a:latin typeface="新宋体"/>
                <a:cs typeface="新宋体"/>
              </a:rPr>
              <a:t>地块编号：</a:t>
            </a:r>
            <a:r>
              <a:rPr sz="1000" spc="-10" dirty="0">
                <a:latin typeface="Arial"/>
                <a:cs typeface="Arial"/>
              </a:rPr>
              <a:t>20191201 </a:t>
            </a:r>
            <a:r>
              <a:rPr sz="1000" spc="-5" dirty="0">
                <a:latin typeface="新宋体"/>
                <a:cs typeface="新宋体"/>
              </a:rPr>
              <a:t>土地性质：住宅</a:t>
            </a:r>
            <a:endParaRPr sz="1000">
              <a:latin typeface="新宋体"/>
              <a:cs typeface="新宋体"/>
            </a:endParaRPr>
          </a:p>
          <a:p>
            <a:pPr marL="90805" marR="162560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占地面积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103847</a:t>
            </a:r>
            <a:r>
              <a:rPr sz="1000" spc="-5" dirty="0">
                <a:latin typeface="新宋体"/>
                <a:cs typeface="新宋体"/>
              </a:rPr>
              <a:t>㎡</a:t>
            </a:r>
            <a:r>
              <a:rPr sz="1000" spc="-22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容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积</a:t>
            </a:r>
            <a:r>
              <a:rPr sz="1000" spc="-235" dirty="0">
                <a:latin typeface="新宋体"/>
                <a:cs typeface="新宋体"/>
              </a:rPr>
              <a:t> </a:t>
            </a:r>
            <a:r>
              <a:rPr sz="1000" spc="-5" dirty="0">
                <a:latin typeface="新宋体"/>
                <a:cs typeface="新宋体"/>
              </a:rPr>
              <a:t>率</a:t>
            </a:r>
            <a:r>
              <a:rPr sz="1000" spc="-229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2.2  </a:t>
            </a:r>
            <a:r>
              <a:rPr sz="1000" spc="-5" dirty="0">
                <a:latin typeface="新宋体"/>
                <a:cs typeface="新宋体"/>
              </a:rPr>
              <a:t>计容建面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213360</a:t>
            </a:r>
            <a:r>
              <a:rPr sz="1000" spc="-5" dirty="0">
                <a:latin typeface="新宋体"/>
                <a:cs typeface="新宋体"/>
              </a:rPr>
              <a:t>㎡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成交总价</a:t>
            </a:r>
            <a:r>
              <a:rPr sz="1000" spc="-10" dirty="0">
                <a:latin typeface="新宋体"/>
                <a:cs typeface="新宋体"/>
              </a:rPr>
              <a:t>：</a:t>
            </a:r>
            <a:r>
              <a:rPr sz="1000" spc="-10" dirty="0">
                <a:latin typeface="Arial"/>
                <a:cs typeface="Arial"/>
              </a:rPr>
              <a:t>82413</a:t>
            </a:r>
            <a:r>
              <a:rPr sz="1000" spc="-5" dirty="0">
                <a:latin typeface="新宋体"/>
                <a:cs typeface="新宋体"/>
              </a:rPr>
              <a:t>万元</a:t>
            </a:r>
            <a:endParaRPr sz="1000">
              <a:latin typeface="新宋体"/>
              <a:cs typeface="新宋体"/>
            </a:endParaRPr>
          </a:p>
          <a:p>
            <a:pPr marL="90805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楼面价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： 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3607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㎡</a:t>
            </a:r>
            <a:r>
              <a:rPr sz="1000" spc="-5" dirty="0">
                <a:latin typeface="新宋体"/>
                <a:cs typeface="新宋体"/>
              </a:rPr>
              <a:t>溢价率：</a:t>
            </a:r>
            <a:r>
              <a:rPr sz="1000" spc="-240" dirty="0">
                <a:latin typeface="新宋体"/>
                <a:cs typeface="新宋体"/>
              </a:rPr>
              <a:t> 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竞得单位：</a:t>
            </a:r>
            <a:r>
              <a:rPr sz="1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通银</a:t>
            </a:r>
            <a:endParaRPr sz="1000">
              <a:latin typeface="Microsoft JhengHei"/>
              <a:cs typeface="Microsoft JhengHei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新宋体"/>
                <a:cs typeface="新宋体"/>
              </a:rPr>
              <a:t>成交时间：</a:t>
            </a:r>
            <a:r>
              <a:rPr sz="1000" spc="-204" dirty="0">
                <a:latin typeface="新宋体"/>
                <a:cs typeface="新宋体"/>
              </a:rPr>
              <a:t> </a:t>
            </a:r>
            <a:r>
              <a:rPr sz="1000" spc="-10" dirty="0">
                <a:latin typeface="Arial"/>
                <a:cs typeface="Arial"/>
              </a:rPr>
              <a:t>2019/08/05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6049" y="490098"/>
            <a:ext cx="11116945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dirty="0">
                <a:latin typeface="微软雅黑"/>
                <a:cs typeface="微软雅黑"/>
              </a:rPr>
              <a:t>2019</a:t>
            </a:r>
            <a:r>
              <a:rPr sz="1600" b="1" spc="30" dirty="0">
                <a:latin typeface="微软雅黑"/>
                <a:cs typeface="微软雅黑"/>
              </a:rPr>
              <a:t>年</a:t>
            </a:r>
            <a:r>
              <a:rPr sz="1600" b="1" spc="15" dirty="0">
                <a:latin typeface="微软雅黑"/>
                <a:cs typeface="微软雅黑"/>
              </a:rPr>
              <a:t>至</a:t>
            </a:r>
            <a:r>
              <a:rPr sz="1600" b="1" spc="30" dirty="0">
                <a:latin typeface="微软雅黑"/>
                <a:cs typeface="微软雅黑"/>
              </a:rPr>
              <a:t>今，</a:t>
            </a:r>
            <a:r>
              <a:rPr sz="1600" b="1" spc="15" dirty="0">
                <a:latin typeface="微软雅黑"/>
                <a:cs typeface="微软雅黑"/>
              </a:rPr>
              <a:t>地</a:t>
            </a:r>
            <a:r>
              <a:rPr sz="1600" b="1" spc="30" dirty="0">
                <a:latin typeface="微软雅黑"/>
                <a:cs typeface="微软雅黑"/>
              </a:rPr>
              <a:t>块周</a:t>
            </a:r>
            <a:r>
              <a:rPr sz="1600" b="1" spc="35" dirty="0">
                <a:latin typeface="微软雅黑"/>
                <a:cs typeface="微软雅黑"/>
              </a:rPr>
              <a:t>边</a:t>
            </a:r>
            <a:r>
              <a:rPr sz="1600" b="1" spc="15" dirty="0">
                <a:latin typeface="微软雅黑"/>
                <a:cs typeface="微软雅黑"/>
              </a:rPr>
              <a:t>4</a:t>
            </a:r>
            <a:r>
              <a:rPr sz="1600" b="1" spc="30" dirty="0">
                <a:latin typeface="微软雅黑"/>
                <a:cs typeface="微软雅黑"/>
              </a:rPr>
              <a:t>公</a:t>
            </a:r>
            <a:r>
              <a:rPr sz="1600" b="1" spc="15" dirty="0">
                <a:latin typeface="微软雅黑"/>
                <a:cs typeface="微软雅黑"/>
              </a:rPr>
              <a:t>里内</a:t>
            </a:r>
            <a:r>
              <a:rPr sz="1600" b="1" spc="30" dirty="0">
                <a:latin typeface="微软雅黑"/>
                <a:cs typeface="微软雅黑"/>
              </a:rPr>
              <a:t>共成</a:t>
            </a:r>
            <a:r>
              <a:rPr sz="1600" b="1" spc="25" dirty="0">
                <a:latin typeface="微软雅黑"/>
                <a:cs typeface="微软雅黑"/>
              </a:rPr>
              <a:t>交</a:t>
            </a:r>
            <a:r>
              <a:rPr sz="1600" b="1" spc="30" dirty="0">
                <a:latin typeface="微软雅黑"/>
                <a:cs typeface="微软雅黑"/>
              </a:rPr>
              <a:t>7宗</a:t>
            </a:r>
            <a:r>
              <a:rPr sz="1600" b="1" spc="15" dirty="0">
                <a:latin typeface="微软雅黑"/>
                <a:cs typeface="微软雅黑"/>
              </a:rPr>
              <a:t>土</a:t>
            </a:r>
            <a:r>
              <a:rPr sz="1600" b="1" spc="20" dirty="0">
                <a:latin typeface="微软雅黑"/>
                <a:cs typeface="微软雅黑"/>
              </a:rPr>
              <a:t>地</a:t>
            </a:r>
            <a:r>
              <a:rPr sz="1600" b="1" spc="30" dirty="0">
                <a:latin typeface="微软雅黑"/>
                <a:cs typeface="微软雅黑"/>
              </a:rPr>
              <a:t>，楼</a:t>
            </a:r>
            <a:r>
              <a:rPr sz="1600" b="1" spc="15" dirty="0">
                <a:latin typeface="微软雅黑"/>
                <a:cs typeface="微软雅黑"/>
              </a:rPr>
              <a:t>板</a:t>
            </a:r>
            <a:r>
              <a:rPr sz="1600" b="1" spc="30" dirty="0">
                <a:latin typeface="微软雅黑"/>
                <a:cs typeface="微软雅黑"/>
              </a:rPr>
              <a:t>价区</a:t>
            </a:r>
            <a:r>
              <a:rPr sz="1600" b="1" spc="15" dirty="0">
                <a:latin typeface="微软雅黑"/>
                <a:cs typeface="微软雅黑"/>
              </a:rPr>
              <a:t>间</a:t>
            </a:r>
            <a:r>
              <a:rPr sz="1600" b="1" spc="25" dirty="0">
                <a:latin typeface="微软雅黑"/>
                <a:cs typeface="微软雅黑"/>
              </a:rPr>
              <a:t>为</a:t>
            </a:r>
            <a:r>
              <a:rPr sz="1600" b="1" spc="-5" dirty="0">
                <a:latin typeface="微软雅黑"/>
                <a:cs typeface="微软雅黑"/>
              </a:rPr>
              <a:t>3607-15872</a:t>
            </a:r>
            <a:r>
              <a:rPr sz="1600" b="1" spc="30" dirty="0">
                <a:latin typeface="微软雅黑"/>
                <a:cs typeface="微软雅黑"/>
              </a:rPr>
              <a:t>元</a:t>
            </a:r>
            <a:r>
              <a:rPr sz="1600" b="1" spc="20" dirty="0">
                <a:latin typeface="微软雅黑"/>
                <a:cs typeface="微软雅黑"/>
              </a:rPr>
              <a:t>/</a:t>
            </a:r>
            <a:r>
              <a:rPr sz="1600" b="1" spc="30" dirty="0">
                <a:latin typeface="微软雅黑"/>
                <a:cs typeface="微软雅黑"/>
              </a:rPr>
              <a:t>㎡，</a:t>
            </a:r>
            <a:r>
              <a:rPr sz="1600" b="1" spc="15" dirty="0">
                <a:latin typeface="微软雅黑"/>
                <a:cs typeface="微软雅黑"/>
              </a:rPr>
              <a:t>其</a:t>
            </a:r>
            <a:r>
              <a:rPr sz="1600" b="1" spc="30" dirty="0">
                <a:latin typeface="微软雅黑"/>
                <a:cs typeface="微软雅黑"/>
              </a:rPr>
              <a:t>中5</a:t>
            </a:r>
            <a:r>
              <a:rPr sz="1600" b="1" spc="15" dirty="0">
                <a:latin typeface="微软雅黑"/>
                <a:cs typeface="微软雅黑"/>
              </a:rPr>
              <a:t>宗土</a:t>
            </a:r>
            <a:r>
              <a:rPr sz="1600" b="1" spc="30" dirty="0">
                <a:latin typeface="微软雅黑"/>
                <a:cs typeface="微软雅黑"/>
              </a:rPr>
              <a:t>地位</a:t>
            </a:r>
            <a:r>
              <a:rPr sz="1600" b="1" spc="15" dirty="0">
                <a:latin typeface="微软雅黑"/>
                <a:cs typeface="微软雅黑"/>
              </a:rPr>
              <a:t>于</a:t>
            </a:r>
            <a:r>
              <a:rPr sz="1600" b="1" spc="30" dirty="0">
                <a:latin typeface="微软雅黑"/>
                <a:cs typeface="微软雅黑"/>
              </a:rPr>
              <a:t>城</a:t>
            </a:r>
            <a:r>
              <a:rPr sz="1600" b="1" spc="40" dirty="0">
                <a:latin typeface="微软雅黑"/>
                <a:cs typeface="微软雅黑"/>
              </a:rPr>
              <a:t>西</a:t>
            </a:r>
            <a:r>
              <a:rPr sz="1600" b="1" spc="15" dirty="0">
                <a:latin typeface="微软雅黑"/>
                <a:cs typeface="微软雅黑"/>
              </a:rPr>
              <a:t>、城</a:t>
            </a:r>
            <a:r>
              <a:rPr sz="1600" b="1" spc="30" dirty="0">
                <a:latin typeface="微软雅黑"/>
                <a:cs typeface="微软雅黑"/>
              </a:rPr>
              <a:t>西南</a:t>
            </a:r>
            <a:r>
              <a:rPr sz="1600" b="1" spc="15" dirty="0">
                <a:latin typeface="微软雅黑"/>
                <a:cs typeface="微软雅黑"/>
              </a:rPr>
              <a:t>片</a:t>
            </a:r>
            <a:r>
              <a:rPr sz="1600" b="1" spc="45" dirty="0">
                <a:latin typeface="微软雅黑"/>
                <a:cs typeface="微软雅黑"/>
              </a:rPr>
              <a:t>区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微软雅黑"/>
                <a:cs typeface="微软雅黑"/>
              </a:rPr>
              <a:t>昕悦府、富力城、凤麟府新项目已经开盘销售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r>
              <a:rPr sz="1600" b="1" spc="-10" dirty="0">
                <a:latin typeface="微软雅黑"/>
                <a:cs typeface="微软雅黑"/>
              </a:rPr>
              <a:t>未来中海项目、融创项目将是目标地块核心竞争</a:t>
            </a:r>
            <a:r>
              <a:rPr sz="1600" b="1" spc="-25" dirty="0">
                <a:latin typeface="微软雅黑"/>
                <a:cs typeface="微软雅黑"/>
              </a:rPr>
              <a:t>对</a:t>
            </a:r>
            <a:r>
              <a:rPr sz="1600" b="1" spc="-5" dirty="0">
                <a:latin typeface="微软雅黑"/>
                <a:cs typeface="微软雅黑"/>
              </a:rPr>
              <a:t>手。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18054" y="5567934"/>
            <a:ext cx="1383665" cy="559435"/>
          </a:xfrm>
          <a:custGeom>
            <a:avLst/>
            <a:gdLst/>
            <a:ahLst/>
            <a:cxnLst/>
            <a:rect l="l" t="t" r="r" b="b"/>
            <a:pathLst>
              <a:path w="1383664" h="559435">
                <a:moveTo>
                  <a:pt x="1347064" y="23162"/>
                </a:moveTo>
                <a:lnTo>
                  <a:pt x="0" y="547217"/>
                </a:lnTo>
                <a:lnTo>
                  <a:pt x="4571" y="559053"/>
                </a:lnTo>
                <a:lnTo>
                  <a:pt x="1351842" y="34943"/>
                </a:lnTo>
                <a:lnTo>
                  <a:pt x="1359629" y="25145"/>
                </a:lnTo>
                <a:lnTo>
                  <a:pt x="1347064" y="23162"/>
                </a:lnTo>
                <a:close/>
              </a:path>
              <a:path w="1383664" h="559435">
                <a:moveTo>
                  <a:pt x="1374328" y="14604"/>
                </a:moveTo>
                <a:lnTo>
                  <a:pt x="1369059" y="14604"/>
                </a:lnTo>
                <a:lnTo>
                  <a:pt x="1373632" y="26466"/>
                </a:lnTo>
                <a:lnTo>
                  <a:pt x="1351842" y="34943"/>
                </a:lnTo>
                <a:lnTo>
                  <a:pt x="1311529" y="85661"/>
                </a:lnTo>
                <a:lnTo>
                  <a:pt x="1309370" y="88404"/>
                </a:lnTo>
                <a:lnTo>
                  <a:pt x="1309750" y="92405"/>
                </a:lnTo>
                <a:lnTo>
                  <a:pt x="1312545" y="94576"/>
                </a:lnTo>
                <a:lnTo>
                  <a:pt x="1315211" y="96761"/>
                </a:lnTo>
                <a:lnTo>
                  <a:pt x="1319275" y="96304"/>
                </a:lnTo>
                <a:lnTo>
                  <a:pt x="1321434" y="93560"/>
                </a:lnTo>
                <a:lnTo>
                  <a:pt x="1383157" y="16001"/>
                </a:lnTo>
                <a:lnTo>
                  <a:pt x="1374328" y="14604"/>
                </a:lnTo>
                <a:close/>
              </a:path>
              <a:path w="1383664" h="559435">
                <a:moveTo>
                  <a:pt x="1359629" y="25145"/>
                </a:moveTo>
                <a:lnTo>
                  <a:pt x="1351842" y="34943"/>
                </a:lnTo>
                <a:lnTo>
                  <a:pt x="1372685" y="26835"/>
                </a:lnTo>
                <a:lnTo>
                  <a:pt x="1370330" y="26835"/>
                </a:lnTo>
                <a:lnTo>
                  <a:pt x="1359629" y="25145"/>
                </a:lnTo>
                <a:close/>
              </a:path>
              <a:path w="1383664" h="559435">
                <a:moveTo>
                  <a:pt x="1366393" y="16636"/>
                </a:moveTo>
                <a:lnTo>
                  <a:pt x="1359629" y="25145"/>
                </a:lnTo>
                <a:lnTo>
                  <a:pt x="1370330" y="26835"/>
                </a:lnTo>
                <a:lnTo>
                  <a:pt x="1366393" y="16636"/>
                </a:lnTo>
                <a:close/>
              </a:path>
              <a:path w="1383664" h="559435">
                <a:moveTo>
                  <a:pt x="1369843" y="16636"/>
                </a:moveTo>
                <a:lnTo>
                  <a:pt x="1366393" y="16636"/>
                </a:lnTo>
                <a:lnTo>
                  <a:pt x="1370330" y="26835"/>
                </a:lnTo>
                <a:lnTo>
                  <a:pt x="1372685" y="26835"/>
                </a:lnTo>
                <a:lnTo>
                  <a:pt x="1373632" y="26466"/>
                </a:lnTo>
                <a:lnTo>
                  <a:pt x="1369843" y="16636"/>
                </a:lnTo>
                <a:close/>
              </a:path>
              <a:path w="1383664" h="559435">
                <a:moveTo>
                  <a:pt x="1369059" y="14604"/>
                </a:moveTo>
                <a:lnTo>
                  <a:pt x="1347064" y="23162"/>
                </a:lnTo>
                <a:lnTo>
                  <a:pt x="1359629" y="25145"/>
                </a:lnTo>
                <a:lnTo>
                  <a:pt x="1366393" y="16636"/>
                </a:lnTo>
                <a:lnTo>
                  <a:pt x="1369843" y="16636"/>
                </a:lnTo>
                <a:lnTo>
                  <a:pt x="1369059" y="14604"/>
                </a:lnTo>
                <a:close/>
              </a:path>
              <a:path w="1383664" h="559435">
                <a:moveTo>
                  <a:pt x="1281810" y="0"/>
                </a:moveTo>
                <a:lnTo>
                  <a:pt x="1278508" y="2285"/>
                </a:lnTo>
                <a:lnTo>
                  <a:pt x="1278000" y="5714"/>
                </a:lnTo>
                <a:lnTo>
                  <a:pt x="1277366" y="9270"/>
                </a:lnTo>
                <a:lnTo>
                  <a:pt x="1279779" y="12445"/>
                </a:lnTo>
                <a:lnTo>
                  <a:pt x="1283208" y="13080"/>
                </a:lnTo>
                <a:lnTo>
                  <a:pt x="1347064" y="23162"/>
                </a:lnTo>
                <a:lnTo>
                  <a:pt x="1369059" y="14604"/>
                </a:lnTo>
                <a:lnTo>
                  <a:pt x="1374328" y="14604"/>
                </a:lnTo>
                <a:lnTo>
                  <a:pt x="1285240" y="507"/>
                </a:lnTo>
                <a:lnTo>
                  <a:pt x="12818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19832" y="4730241"/>
            <a:ext cx="1432560" cy="153035"/>
          </a:xfrm>
          <a:custGeom>
            <a:avLst/>
            <a:gdLst/>
            <a:ahLst/>
            <a:cxnLst/>
            <a:rect l="l" t="t" r="r" b="b"/>
            <a:pathLst>
              <a:path w="1432560" h="153035">
                <a:moveTo>
                  <a:pt x="1395699" y="111241"/>
                </a:moveTo>
                <a:lnTo>
                  <a:pt x="1334643" y="141350"/>
                </a:lnTo>
                <a:lnTo>
                  <a:pt x="1333245" y="145160"/>
                </a:lnTo>
                <a:lnTo>
                  <a:pt x="1334896" y="148335"/>
                </a:lnTo>
                <a:lnTo>
                  <a:pt x="1336420" y="151383"/>
                </a:lnTo>
                <a:lnTo>
                  <a:pt x="1340231" y="152780"/>
                </a:lnTo>
                <a:lnTo>
                  <a:pt x="1343406" y="151129"/>
                </a:lnTo>
                <a:lnTo>
                  <a:pt x="1421193" y="112902"/>
                </a:lnTo>
                <a:lnTo>
                  <a:pt x="1419225" y="112902"/>
                </a:lnTo>
                <a:lnTo>
                  <a:pt x="1395699" y="111241"/>
                </a:lnTo>
                <a:close/>
              </a:path>
              <a:path w="1432560" h="153035">
                <a:moveTo>
                  <a:pt x="1407075" y="105635"/>
                </a:moveTo>
                <a:lnTo>
                  <a:pt x="1395699" y="111241"/>
                </a:lnTo>
                <a:lnTo>
                  <a:pt x="1419225" y="112902"/>
                </a:lnTo>
                <a:lnTo>
                  <a:pt x="1419305" y="111759"/>
                </a:lnTo>
                <a:lnTo>
                  <a:pt x="1416050" y="111759"/>
                </a:lnTo>
                <a:lnTo>
                  <a:pt x="1407075" y="105635"/>
                </a:lnTo>
                <a:close/>
              </a:path>
              <a:path w="1432560" h="153035">
                <a:moveTo>
                  <a:pt x="1347470" y="49656"/>
                </a:moveTo>
                <a:lnTo>
                  <a:pt x="1343533" y="50291"/>
                </a:lnTo>
                <a:lnTo>
                  <a:pt x="1341501" y="53212"/>
                </a:lnTo>
                <a:lnTo>
                  <a:pt x="1339595" y="56133"/>
                </a:lnTo>
                <a:lnTo>
                  <a:pt x="1340358" y="60070"/>
                </a:lnTo>
                <a:lnTo>
                  <a:pt x="1343279" y="62102"/>
                </a:lnTo>
                <a:lnTo>
                  <a:pt x="1396689" y="98548"/>
                </a:lnTo>
                <a:lnTo>
                  <a:pt x="1420114" y="100202"/>
                </a:lnTo>
                <a:lnTo>
                  <a:pt x="1419225" y="112902"/>
                </a:lnTo>
                <a:lnTo>
                  <a:pt x="1421193" y="112902"/>
                </a:lnTo>
                <a:lnTo>
                  <a:pt x="1432306" y="107441"/>
                </a:lnTo>
                <a:lnTo>
                  <a:pt x="1350391" y="51561"/>
                </a:lnTo>
                <a:lnTo>
                  <a:pt x="1347470" y="49656"/>
                </a:lnTo>
                <a:close/>
              </a:path>
              <a:path w="1432560" h="153035">
                <a:moveTo>
                  <a:pt x="1416812" y="100837"/>
                </a:moveTo>
                <a:lnTo>
                  <a:pt x="1407075" y="105635"/>
                </a:lnTo>
                <a:lnTo>
                  <a:pt x="1416050" y="111759"/>
                </a:lnTo>
                <a:lnTo>
                  <a:pt x="1416812" y="100837"/>
                </a:lnTo>
                <a:close/>
              </a:path>
              <a:path w="1432560" h="153035">
                <a:moveTo>
                  <a:pt x="1420069" y="100837"/>
                </a:moveTo>
                <a:lnTo>
                  <a:pt x="1416812" y="100837"/>
                </a:lnTo>
                <a:lnTo>
                  <a:pt x="1416050" y="111759"/>
                </a:lnTo>
                <a:lnTo>
                  <a:pt x="1419305" y="111759"/>
                </a:lnTo>
                <a:lnTo>
                  <a:pt x="1420069" y="100837"/>
                </a:lnTo>
                <a:close/>
              </a:path>
              <a:path w="1432560" h="153035">
                <a:moveTo>
                  <a:pt x="1016" y="0"/>
                </a:moveTo>
                <a:lnTo>
                  <a:pt x="0" y="12699"/>
                </a:lnTo>
                <a:lnTo>
                  <a:pt x="1395699" y="111241"/>
                </a:lnTo>
                <a:lnTo>
                  <a:pt x="1407075" y="105635"/>
                </a:lnTo>
                <a:lnTo>
                  <a:pt x="1396689" y="98548"/>
                </a:lnTo>
                <a:lnTo>
                  <a:pt x="1016" y="0"/>
                </a:lnTo>
                <a:close/>
              </a:path>
              <a:path w="1432560" h="153035">
                <a:moveTo>
                  <a:pt x="1396689" y="98548"/>
                </a:moveTo>
                <a:lnTo>
                  <a:pt x="1407075" y="105635"/>
                </a:lnTo>
                <a:lnTo>
                  <a:pt x="1416812" y="100837"/>
                </a:lnTo>
                <a:lnTo>
                  <a:pt x="1420069" y="100837"/>
                </a:lnTo>
                <a:lnTo>
                  <a:pt x="1420114" y="100202"/>
                </a:lnTo>
                <a:lnTo>
                  <a:pt x="1396689" y="985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7673" y="2244851"/>
            <a:ext cx="2392045" cy="1096645"/>
          </a:xfrm>
          <a:custGeom>
            <a:avLst/>
            <a:gdLst/>
            <a:ahLst/>
            <a:cxnLst/>
            <a:rect l="l" t="t" r="r" b="b"/>
            <a:pathLst>
              <a:path w="2392045" h="1096645">
                <a:moveTo>
                  <a:pt x="2356007" y="19780"/>
                </a:moveTo>
                <a:lnTo>
                  <a:pt x="0" y="1084961"/>
                </a:lnTo>
                <a:lnTo>
                  <a:pt x="5333" y="1096518"/>
                </a:lnTo>
                <a:lnTo>
                  <a:pt x="2361342" y="31279"/>
                </a:lnTo>
                <a:lnTo>
                  <a:pt x="2368580" y="21090"/>
                </a:lnTo>
                <a:lnTo>
                  <a:pt x="2356007" y="19780"/>
                </a:lnTo>
                <a:close/>
              </a:path>
              <a:path w="2392045" h="1096645">
                <a:moveTo>
                  <a:pt x="2385453" y="10033"/>
                </a:moveTo>
                <a:lnTo>
                  <a:pt x="2377566" y="10033"/>
                </a:lnTo>
                <a:lnTo>
                  <a:pt x="2382774" y="21589"/>
                </a:lnTo>
                <a:lnTo>
                  <a:pt x="2361342" y="31279"/>
                </a:lnTo>
                <a:lnTo>
                  <a:pt x="2323846" y="84074"/>
                </a:lnTo>
                <a:lnTo>
                  <a:pt x="2321814" y="86868"/>
                </a:lnTo>
                <a:lnTo>
                  <a:pt x="2322449" y="90932"/>
                </a:lnTo>
                <a:lnTo>
                  <a:pt x="2325369" y="92963"/>
                </a:lnTo>
                <a:lnTo>
                  <a:pt x="2328164" y="94996"/>
                </a:lnTo>
                <a:lnTo>
                  <a:pt x="2332101" y="94234"/>
                </a:lnTo>
                <a:lnTo>
                  <a:pt x="2334132" y="91439"/>
                </a:lnTo>
                <a:lnTo>
                  <a:pt x="2391537" y="10668"/>
                </a:lnTo>
                <a:lnTo>
                  <a:pt x="2385453" y="10033"/>
                </a:lnTo>
                <a:close/>
              </a:path>
              <a:path w="2392045" h="1096645">
                <a:moveTo>
                  <a:pt x="2368580" y="21090"/>
                </a:moveTo>
                <a:lnTo>
                  <a:pt x="2361342" y="31279"/>
                </a:lnTo>
                <a:lnTo>
                  <a:pt x="2381369" y="22225"/>
                </a:lnTo>
                <a:lnTo>
                  <a:pt x="2379472" y="22225"/>
                </a:lnTo>
                <a:lnTo>
                  <a:pt x="2368580" y="21090"/>
                </a:lnTo>
                <a:close/>
              </a:path>
              <a:path w="2392045" h="1096645">
                <a:moveTo>
                  <a:pt x="2374900" y="12192"/>
                </a:moveTo>
                <a:lnTo>
                  <a:pt x="2368580" y="21090"/>
                </a:lnTo>
                <a:lnTo>
                  <a:pt x="2379472" y="22225"/>
                </a:lnTo>
                <a:lnTo>
                  <a:pt x="2374900" y="12192"/>
                </a:lnTo>
                <a:close/>
              </a:path>
              <a:path w="2392045" h="1096645">
                <a:moveTo>
                  <a:pt x="2378539" y="12192"/>
                </a:moveTo>
                <a:lnTo>
                  <a:pt x="2374900" y="12192"/>
                </a:lnTo>
                <a:lnTo>
                  <a:pt x="2379472" y="22225"/>
                </a:lnTo>
                <a:lnTo>
                  <a:pt x="2381369" y="22225"/>
                </a:lnTo>
                <a:lnTo>
                  <a:pt x="2382774" y="21589"/>
                </a:lnTo>
                <a:lnTo>
                  <a:pt x="2378539" y="12192"/>
                </a:lnTo>
                <a:close/>
              </a:path>
              <a:path w="2392045" h="1096645">
                <a:moveTo>
                  <a:pt x="2377566" y="10033"/>
                </a:moveTo>
                <a:lnTo>
                  <a:pt x="2356007" y="19780"/>
                </a:lnTo>
                <a:lnTo>
                  <a:pt x="2368580" y="21090"/>
                </a:lnTo>
                <a:lnTo>
                  <a:pt x="2374900" y="12192"/>
                </a:lnTo>
                <a:lnTo>
                  <a:pt x="2378539" y="12192"/>
                </a:lnTo>
                <a:lnTo>
                  <a:pt x="2377566" y="10033"/>
                </a:lnTo>
                <a:close/>
              </a:path>
              <a:path w="2392045" h="1096645">
                <a:moveTo>
                  <a:pt x="2289555" y="0"/>
                </a:moveTo>
                <a:lnTo>
                  <a:pt x="2286380" y="2539"/>
                </a:lnTo>
                <a:lnTo>
                  <a:pt x="2286000" y="6096"/>
                </a:lnTo>
                <a:lnTo>
                  <a:pt x="2285746" y="9525"/>
                </a:lnTo>
                <a:lnTo>
                  <a:pt x="2288286" y="12700"/>
                </a:lnTo>
                <a:lnTo>
                  <a:pt x="2356007" y="19780"/>
                </a:lnTo>
                <a:lnTo>
                  <a:pt x="2377566" y="10033"/>
                </a:lnTo>
                <a:lnTo>
                  <a:pt x="2385453" y="10033"/>
                </a:lnTo>
                <a:lnTo>
                  <a:pt x="22895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0085" y="1903222"/>
            <a:ext cx="2510790" cy="173990"/>
          </a:xfrm>
          <a:custGeom>
            <a:avLst/>
            <a:gdLst/>
            <a:ahLst/>
            <a:cxnLst/>
            <a:rect l="l" t="t" r="r" b="b"/>
            <a:pathLst>
              <a:path w="2510790" h="173989">
                <a:moveTo>
                  <a:pt x="2473898" y="130834"/>
                </a:moveTo>
                <a:lnTo>
                  <a:pt x="2416429" y="160781"/>
                </a:lnTo>
                <a:lnTo>
                  <a:pt x="2413380" y="162305"/>
                </a:lnTo>
                <a:lnTo>
                  <a:pt x="2412111" y="166242"/>
                </a:lnTo>
                <a:lnTo>
                  <a:pt x="2413762" y="169290"/>
                </a:lnTo>
                <a:lnTo>
                  <a:pt x="2415413" y="172465"/>
                </a:lnTo>
                <a:lnTo>
                  <a:pt x="2419223" y="173608"/>
                </a:lnTo>
                <a:lnTo>
                  <a:pt x="2499296" y="131952"/>
                </a:lnTo>
                <a:lnTo>
                  <a:pt x="2497328" y="131952"/>
                </a:lnTo>
                <a:lnTo>
                  <a:pt x="2473898" y="130834"/>
                </a:lnTo>
                <a:close/>
              </a:path>
              <a:path w="2510790" h="173989">
                <a:moveTo>
                  <a:pt x="2485049" y="125023"/>
                </a:moveTo>
                <a:lnTo>
                  <a:pt x="2473898" y="130834"/>
                </a:lnTo>
                <a:lnTo>
                  <a:pt x="2497328" y="131952"/>
                </a:lnTo>
                <a:lnTo>
                  <a:pt x="2497378" y="130937"/>
                </a:lnTo>
                <a:lnTo>
                  <a:pt x="2494153" y="130937"/>
                </a:lnTo>
                <a:lnTo>
                  <a:pt x="2485049" y="125023"/>
                </a:lnTo>
                <a:close/>
              </a:path>
              <a:path w="2510790" h="173989">
                <a:moveTo>
                  <a:pt x="2424176" y="70357"/>
                </a:moveTo>
                <a:lnTo>
                  <a:pt x="2420239" y="71119"/>
                </a:lnTo>
                <a:lnTo>
                  <a:pt x="2418334" y="74167"/>
                </a:lnTo>
                <a:lnTo>
                  <a:pt x="2416429" y="77088"/>
                </a:lnTo>
                <a:lnTo>
                  <a:pt x="2417317" y="81025"/>
                </a:lnTo>
                <a:lnTo>
                  <a:pt x="2474436" y="118129"/>
                </a:lnTo>
                <a:lnTo>
                  <a:pt x="2497963" y="119252"/>
                </a:lnTo>
                <a:lnTo>
                  <a:pt x="2497328" y="131952"/>
                </a:lnTo>
                <a:lnTo>
                  <a:pt x="2499296" y="131952"/>
                </a:lnTo>
                <a:lnTo>
                  <a:pt x="2510281" y="126237"/>
                </a:lnTo>
                <a:lnTo>
                  <a:pt x="2424176" y="70357"/>
                </a:lnTo>
                <a:close/>
              </a:path>
              <a:path w="2510790" h="173989">
                <a:moveTo>
                  <a:pt x="2494661" y="120014"/>
                </a:moveTo>
                <a:lnTo>
                  <a:pt x="2485049" y="125023"/>
                </a:lnTo>
                <a:lnTo>
                  <a:pt x="2494153" y="130937"/>
                </a:lnTo>
                <a:lnTo>
                  <a:pt x="2494661" y="120014"/>
                </a:lnTo>
                <a:close/>
              </a:path>
              <a:path w="2510790" h="173989">
                <a:moveTo>
                  <a:pt x="2497924" y="120014"/>
                </a:moveTo>
                <a:lnTo>
                  <a:pt x="2494661" y="120014"/>
                </a:lnTo>
                <a:lnTo>
                  <a:pt x="2494153" y="130937"/>
                </a:lnTo>
                <a:lnTo>
                  <a:pt x="2497378" y="130937"/>
                </a:lnTo>
                <a:lnTo>
                  <a:pt x="2497924" y="120014"/>
                </a:lnTo>
                <a:close/>
              </a:path>
              <a:path w="2510790" h="173989">
                <a:moveTo>
                  <a:pt x="507" y="0"/>
                </a:moveTo>
                <a:lnTo>
                  <a:pt x="0" y="12700"/>
                </a:lnTo>
                <a:lnTo>
                  <a:pt x="2473898" y="130834"/>
                </a:lnTo>
                <a:lnTo>
                  <a:pt x="2485049" y="125023"/>
                </a:lnTo>
                <a:lnTo>
                  <a:pt x="2474436" y="118129"/>
                </a:lnTo>
                <a:lnTo>
                  <a:pt x="507" y="0"/>
                </a:lnTo>
                <a:close/>
              </a:path>
              <a:path w="2510790" h="173989">
                <a:moveTo>
                  <a:pt x="2474436" y="118129"/>
                </a:moveTo>
                <a:lnTo>
                  <a:pt x="2485049" y="125023"/>
                </a:lnTo>
                <a:lnTo>
                  <a:pt x="2494661" y="120014"/>
                </a:lnTo>
                <a:lnTo>
                  <a:pt x="2497924" y="120014"/>
                </a:lnTo>
                <a:lnTo>
                  <a:pt x="2497963" y="119252"/>
                </a:lnTo>
                <a:lnTo>
                  <a:pt x="2474436" y="1181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61276" y="6037846"/>
            <a:ext cx="2023745" cy="212090"/>
          </a:xfrm>
          <a:custGeom>
            <a:avLst/>
            <a:gdLst/>
            <a:ahLst/>
            <a:cxnLst/>
            <a:rect l="l" t="t" r="r" b="b"/>
            <a:pathLst>
              <a:path w="2023745" h="212089">
                <a:moveTo>
                  <a:pt x="84200" y="108673"/>
                </a:moveTo>
                <a:lnTo>
                  <a:pt x="81279" y="110667"/>
                </a:lnTo>
                <a:lnTo>
                  <a:pt x="0" y="167233"/>
                </a:lnTo>
                <a:lnTo>
                  <a:pt x="92455" y="211747"/>
                </a:lnTo>
                <a:lnTo>
                  <a:pt x="96266" y="210426"/>
                </a:lnTo>
                <a:lnTo>
                  <a:pt x="99314" y="204101"/>
                </a:lnTo>
                <a:lnTo>
                  <a:pt x="97917" y="200304"/>
                </a:lnTo>
                <a:lnTo>
                  <a:pt x="40283" y="172567"/>
                </a:lnTo>
                <a:lnTo>
                  <a:pt x="13080" y="172567"/>
                </a:lnTo>
                <a:lnTo>
                  <a:pt x="12065" y="159905"/>
                </a:lnTo>
                <a:lnTo>
                  <a:pt x="35430" y="158046"/>
                </a:lnTo>
                <a:lnTo>
                  <a:pt x="88646" y="121094"/>
                </a:lnTo>
                <a:lnTo>
                  <a:pt x="91440" y="119100"/>
                </a:lnTo>
                <a:lnTo>
                  <a:pt x="92201" y="115138"/>
                </a:lnTo>
                <a:lnTo>
                  <a:pt x="88138" y="109385"/>
                </a:lnTo>
                <a:lnTo>
                  <a:pt x="84200" y="108673"/>
                </a:lnTo>
                <a:close/>
              </a:path>
              <a:path w="2023745" h="212089">
                <a:moveTo>
                  <a:pt x="35430" y="158046"/>
                </a:moveTo>
                <a:lnTo>
                  <a:pt x="12065" y="159905"/>
                </a:lnTo>
                <a:lnTo>
                  <a:pt x="13080" y="172567"/>
                </a:lnTo>
                <a:lnTo>
                  <a:pt x="27130" y="171450"/>
                </a:lnTo>
                <a:lnTo>
                  <a:pt x="16128" y="171450"/>
                </a:lnTo>
                <a:lnTo>
                  <a:pt x="15240" y="160515"/>
                </a:lnTo>
                <a:lnTo>
                  <a:pt x="31876" y="160515"/>
                </a:lnTo>
                <a:lnTo>
                  <a:pt x="35430" y="158046"/>
                </a:lnTo>
                <a:close/>
              </a:path>
              <a:path w="2023745" h="212089">
                <a:moveTo>
                  <a:pt x="36424" y="170710"/>
                </a:moveTo>
                <a:lnTo>
                  <a:pt x="13080" y="172567"/>
                </a:lnTo>
                <a:lnTo>
                  <a:pt x="40283" y="172567"/>
                </a:lnTo>
                <a:lnTo>
                  <a:pt x="36424" y="170710"/>
                </a:lnTo>
                <a:close/>
              </a:path>
              <a:path w="2023745" h="212089">
                <a:moveTo>
                  <a:pt x="15240" y="160515"/>
                </a:moveTo>
                <a:lnTo>
                  <a:pt x="16128" y="171450"/>
                </a:lnTo>
                <a:lnTo>
                  <a:pt x="25066" y="165244"/>
                </a:lnTo>
                <a:lnTo>
                  <a:pt x="15240" y="160515"/>
                </a:lnTo>
                <a:close/>
              </a:path>
              <a:path w="2023745" h="212089">
                <a:moveTo>
                  <a:pt x="25066" y="165244"/>
                </a:moveTo>
                <a:lnTo>
                  <a:pt x="16128" y="171450"/>
                </a:lnTo>
                <a:lnTo>
                  <a:pt x="27130" y="171450"/>
                </a:lnTo>
                <a:lnTo>
                  <a:pt x="36424" y="170710"/>
                </a:lnTo>
                <a:lnTo>
                  <a:pt x="25066" y="165244"/>
                </a:lnTo>
                <a:close/>
              </a:path>
              <a:path w="2023745" h="212089">
                <a:moveTo>
                  <a:pt x="2022221" y="0"/>
                </a:moveTo>
                <a:lnTo>
                  <a:pt x="35430" y="158046"/>
                </a:lnTo>
                <a:lnTo>
                  <a:pt x="25066" y="165244"/>
                </a:lnTo>
                <a:lnTo>
                  <a:pt x="36424" y="170710"/>
                </a:lnTo>
                <a:lnTo>
                  <a:pt x="2023237" y="12661"/>
                </a:lnTo>
                <a:lnTo>
                  <a:pt x="2022221" y="0"/>
                </a:lnTo>
                <a:close/>
              </a:path>
              <a:path w="2023745" h="212089">
                <a:moveTo>
                  <a:pt x="31876" y="160515"/>
                </a:moveTo>
                <a:lnTo>
                  <a:pt x="15240" y="160515"/>
                </a:lnTo>
                <a:lnTo>
                  <a:pt x="25066" y="165244"/>
                </a:lnTo>
                <a:lnTo>
                  <a:pt x="31876" y="1605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6291" y="4459604"/>
            <a:ext cx="3039745" cy="1503045"/>
          </a:xfrm>
          <a:custGeom>
            <a:avLst/>
            <a:gdLst/>
            <a:ahLst/>
            <a:cxnLst/>
            <a:rect l="l" t="t" r="r" b="b"/>
            <a:pathLst>
              <a:path w="3039745" h="1503045">
                <a:moveTo>
                  <a:pt x="60706" y="1409001"/>
                </a:moveTo>
                <a:lnTo>
                  <a:pt x="56769" y="1409788"/>
                </a:lnTo>
                <a:lnTo>
                  <a:pt x="54754" y="1412875"/>
                </a:lnTo>
                <a:lnTo>
                  <a:pt x="0" y="1495234"/>
                </a:lnTo>
                <a:lnTo>
                  <a:pt x="102362" y="1502625"/>
                </a:lnTo>
                <a:lnTo>
                  <a:pt x="105410" y="1499997"/>
                </a:lnTo>
                <a:lnTo>
                  <a:pt x="105741" y="1495425"/>
                </a:lnTo>
                <a:lnTo>
                  <a:pt x="13970" y="1495425"/>
                </a:lnTo>
                <a:lnTo>
                  <a:pt x="8382" y="1484020"/>
                </a:lnTo>
                <a:lnTo>
                  <a:pt x="29662" y="1473583"/>
                </a:lnTo>
                <a:lnTo>
                  <a:pt x="65405" y="1419745"/>
                </a:lnTo>
                <a:lnTo>
                  <a:pt x="67310" y="1416824"/>
                </a:lnTo>
                <a:lnTo>
                  <a:pt x="66548" y="1412875"/>
                </a:lnTo>
                <a:lnTo>
                  <a:pt x="60706" y="1409001"/>
                </a:lnTo>
                <a:close/>
              </a:path>
              <a:path w="3039745" h="1503045">
                <a:moveTo>
                  <a:pt x="29662" y="1473583"/>
                </a:moveTo>
                <a:lnTo>
                  <a:pt x="8382" y="1484020"/>
                </a:lnTo>
                <a:lnTo>
                  <a:pt x="13970" y="1495425"/>
                </a:lnTo>
                <a:lnTo>
                  <a:pt x="18501" y="1493202"/>
                </a:lnTo>
                <a:lnTo>
                  <a:pt x="16637" y="1493202"/>
                </a:lnTo>
                <a:lnTo>
                  <a:pt x="11684" y="1483360"/>
                </a:lnTo>
                <a:lnTo>
                  <a:pt x="23171" y="1483360"/>
                </a:lnTo>
                <a:lnTo>
                  <a:pt x="29662" y="1473583"/>
                </a:lnTo>
                <a:close/>
              </a:path>
              <a:path w="3039745" h="1503045">
                <a:moveTo>
                  <a:pt x="35123" y="1485050"/>
                </a:moveTo>
                <a:lnTo>
                  <a:pt x="13970" y="1495425"/>
                </a:lnTo>
                <a:lnTo>
                  <a:pt x="105741" y="1495425"/>
                </a:lnTo>
                <a:lnTo>
                  <a:pt x="105918" y="1492999"/>
                </a:lnTo>
                <a:lnTo>
                  <a:pt x="103250" y="1489964"/>
                </a:lnTo>
                <a:lnTo>
                  <a:pt x="35123" y="1485050"/>
                </a:lnTo>
                <a:close/>
              </a:path>
              <a:path w="3039745" h="1503045">
                <a:moveTo>
                  <a:pt x="11684" y="1483360"/>
                </a:moveTo>
                <a:lnTo>
                  <a:pt x="16637" y="1493202"/>
                </a:lnTo>
                <a:lnTo>
                  <a:pt x="22646" y="1484150"/>
                </a:lnTo>
                <a:lnTo>
                  <a:pt x="11684" y="1483360"/>
                </a:lnTo>
                <a:close/>
              </a:path>
              <a:path w="3039745" h="1503045">
                <a:moveTo>
                  <a:pt x="22646" y="1484150"/>
                </a:moveTo>
                <a:lnTo>
                  <a:pt x="16637" y="1493202"/>
                </a:lnTo>
                <a:lnTo>
                  <a:pt x="18501" y="1493202"/>
                </a:lnTo>
                <a:lnTo>
                  <a:pt x="35123" y="1485050"/>
                </a:lnTo>
                <a:lnTo>
                  <a:pt x="22646" y="1484150"/>
                </a:lnTo>
                <a:close/>
              </a:path>
              <a:path w="3039745" h="1503045">
                <a:moveTo>
                  <a:pt x="3034157" y="0"/>
                </a:moveTo>
                <a:lnTo>
                  <a:pt x="29662" y="1473583"/>
                </a:lnTo>
                <a:lnTo>
                  <a:pt x="22646" y="1484150"/>
                </a:lnTo>
                <a:lnTo>
                  <a:pt x="35123" y="1485050"/>
                </a:lnTo>
                <a:lnTo>
                  <a:pt x="3039744" y="11430"/>
                </a:lnTo>
                <a:lnTo>
                  <a:pt x="3034157" y="0"/>
                </a:lnTo>
                <a:close/>
              </a:path>
              <a:path w="3039745" h="1503045">
                <a:moveTo>
                  <a:pt x="23171" y="1483360"/>
                </a:moveTo>
                <a:lnTo>
                  <a:pt x="11684" y="1483360"/>
                </a:lnTo>
                <a:lnTo>
                  <a:pt x="22646" y="1484150"/>
                </a:lnTo>
                <a:lnTo>
                  <a:pt x="23171" y="14833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57671" y="2822448"/>
            <a:ext cx="3431540" cy="3309620"/>
          </a:xfrm>
          <a:custGeom>
            <a:avLst/>
            <a:gdLst/>
            <a:ahLst/>
            <a:cxnLst/>
            <a:rect l="l" t="t" r="r" b="b"/>
            <a:pathLst>
              <a:path w="3431540" h="3309620">
                <a:moveTo>
                  <a:pt x="31368" y="3208769"/>
                </a:moveTo>
                <a:lnTo>
                  <a:pt x="27939" y="3210725"/>
                </a:lnTo>
                <a:lnTo>
                  <a:pt x="26902" y="3214179"/>
                </a:lnTo>
                <a:lnTo>
                  <a:pt x="0" y="3309467"/>
                </a:lnTo>
                <a:lnTo>
                  <a:pt x="16667" y="3305403"/>
                </a:lnTo>
                <a:lnTo>
                  <a:pt x="13335" y="3305403"/>
                </a:lnTo>
                <a:lnTo>
                  <a:pt x="4572" y="3296272"/>
                </a:lnTo>
                <a:lnTo>
                  <a:pt x="21468" y="3279976"/>
                </a:lnTo>
                <a:lnTo>
                  <a:pt x="39115" y="3217557"/>
                </a:lnTo>
                <a:lnTo>
                  <a:pt x="40131" y="3214179"/>
                </a:lnTo>
                <a:lnTo>
                  <a:pt x="38100" y="3210674"/>
                </a:lnTo>
                <a:lnTo>
                  <a:pt x="34798" y="3209721"/>
                </a:lnTo>
                <a:lnTo>
                  <a:pt x="31368" y="3208769"/>
                </a:lnTo>
                <a:close/>
              </a:path>
              <a:path w="3431540" h="3309620">
                <a:moveTo>
                  <a:pt x="21468" y="3279976"/>
                </a:moveTo>
                <a:lnTo>
                  <a:pt x="4572" y="3296272"/>
                </a:lnTo>
                <a:lnTo>
                  <a:pt x="13335" y="3305403"/>
                </a:lnTo>
                <a:lnTo>
                  <a:pt x="16390" y="3302457"/>
                </a:lnTo>
                <a:lnTo>
                  <a:pt x="15112" y="3302457"/>
                </a:lnTo>
                <a:lnTo>
                  <a:pt x="7492" y="3294557"/>
                </a:lnTo>
                <a:lnTo>
                  <a:pt x="18075" y="3291978"/>
                </a:lnTo>
                <a:lnTo>
                  <a:pt x="21468" y="3279976"/>
                </a:lnTo>
                <a:close/>
              </a:path>
              <a:path w="3431540" h="3309620">
                <a:moveTo>
                  <a:pt x="96647" y="3272828"/>
                </a:moveTo>
                <a:lnTo>
                  <a:pt x="30360" y="3288984"/>
                </a:lnTo>
                <a:lnTo>
                  <a:pt x="13335" y="3305403"/>
                </a:lnTo>
                <a:lnTo>
                  <a:pt x="16667" y="3305403"/>
                </a:lnTo>
                <a:lnTo>
                  <a:pt x="99694" y="3285159"/>
                </a:lnTo>
                <a:lnTo>
                  <a:pt x="101726" y="3281730"/>
                </a:lnTo>
                <a:lnTo>
                  <a:pt x="100964" y="3278314"/>
                </a:lnTo>
                <a:lnTo>
                  <a:pt x="100075" y="3274910"/>
                </a:lnTo>
                <a:lnTo>
                  <a:pt x="96647" y="3272828"/>
                </a:lnTo>
                <a:close/>
              </a:path>
              <a:path w="3431540" h="3309620">
                <a:moveTo>
                  <a:pt x="18075" y="3291978"/>
                </a:moveTo>
                <a:lnTo>
                  <a:pt x="7492" y="3294557"/>
                </a:lnTo>
                <a:lnTo>
                  <a:pt x="15112" y="3302457"/>
                </a:lnTo>
                <a:lnTo>
                  <a:pt x="18075" y="3291978"/>
                </a:lnTo>
                <a:close/>
              </a:path>
              <a:path w="3431540" h="3309620">
                <a:moveTo>
                  <a:pt x="30360" y="3288984"/>
                </a:moveTo>
                <a:lnTo>
                  <a:pt x="18075" y="3291978"/>
                </a:lnTo>
                <a:lnTo>
                  <a:pt x="15112" y="3302457"/>
                </a:lnTo>
                <a:lnTo>
                  <a:pt x="16390" y="3302457"/>
                </a:lnTo>
                <a:lnTo>
                  <a:pt x="30360" y="3288984"/>
                </a:lnTo>
                <a:close/>
              </a:path>
              <a:path w="3431540" h="3309620">
                <a:moveTo>
                  <a:pt x="3422396" y="0"/>
                </a:moveTo>
                <a:lnTo>
                  <a:pt x="21468" y="3279976"/>
                </a:lnTo>
                <a:lnTo>
                  <a:pt x="18075" y="3291978"/>
                </a:lnTo>
                <a:lnTo>
                  <a:pt x="30360" y="3288984"/>
                </a:lnTo>
                <a:lnTo>
                  <a:pt x="3431285" y="9143"/>
                </a:lnTo>
                <a:lnTo>
                  <a:pt x="3422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92964"/>
            <a:ext cx="2476500" cy="399415"/>
          </a:xfrm>
          <a:custGeom>
            <a:avLst/>
            <a:gdLst/>
            <a:ahLst/>
            <a:cxnLst/>
            <a:rect l="l" t="t" r="r" b="b"/>
            <a:pathLst>
              <a:path w="2476500" h="399415">
                <a:moveTo>
                  <a:pt x="0" y="399288"/>
                </a:moveTo>
                <a:lnTo>
                  <a:pt x="2476500" y="399288"/>
                </a:lnTo>
                <a:lnTo>
                  <a:pt x="24765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54864"/>
            <a:ext cx="726185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63" y="54864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4395" y="54864"/>
            <a:ext cx="848106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892" y="115315"/>
            <a:ext cx="1939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2.2住宅市</a:t>
            </a:r>
            <a:r>
              <a:rPr sz="2000" spc="-5" dirty="0"/>
              <a:t>场</a:t>
            </a:r>
            <a:r>
              <a:rPr sz="2000" dirty="0"/>
              <a:t>量价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80059" y="60350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1031" y="92964"/>
            <a:ext cx="1607820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8444" y="481431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6340" y="481431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4235" y="481431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0608" y="481431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8504" y="481431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560" y="481431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8444" y="441807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6340" y="4418076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74235" y="4418076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0608" y="4418076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8504" y="4418076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3560" y="4418076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8444" y="402183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6340" y="402183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4235" y="402183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0608" y="402183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2576" y="4021835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3560" y="402183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38444" y="362559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6340" y="3625596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3903" y="3625596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0276" y="3625596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2576" y="3625596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3560" y="362559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3560" y="3229355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0" y="0"/>
                </a:moveTo>
                <a:lnTo>
                  <a:pt x="41650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3560" y="2833116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0" y="0"/>
                </a:moveTo>
                <a:lnTo>
                  <a:pt x="41650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2244" y="4140708"/>
            <a:ext cx="186055" cy="1069975"/>
          </a:xfrm>
          <a:custGeom>
            <a:avLst/>
            <a:gdLst/>
            <a:ahLst/>
            <a:cxnLst/>
            <a:rect l="l" t="t" r="r" b="b"/>
            <a:pathLst>
              <a:path w="186055" h="1069975">
                <a:moveTo>
                  <a:pt x="185928" y="0"/>
                </a:moveTo>
                <a:lnTo>
                  <a:pt x="0" y="0"/>
                </a:lnTo>
                <a:lnTo>
                  <a:pt x="0" y="1069848"/>
                </a:lnTo>
                <a:lnTo>
                  <a:pt x="185928" y="1069848"/>
                </a:lnTo>
                <a:lnTo>
                  <a:pt x="1859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5872" y="3377184"/>
            <a:ext cx="184785" cy="1833880"/>
          </a:xfrm>
          <a:custGeom>
            <a:avLst/>
            <a:gdLst/>
            <a:ahLst/>
            <a:cxnLst/>
            <a:rect l="l" t="t" r="r" b="b"/>
            <a:pathLst>
              <a:path w="184785" h="1833879">
                <a:moveTo>
                  <a:pt x="184403" y="0"/>
                </a:moveTo>
                <a:lnTo>
                  <a:pt x="0" y="0"/>
                </a:lnTo>
                <a:lnTo>
                  <a:pt x="0" y="1833371"/>
                </a:lnTo>
                <a:lnTo>
                  <a:pt x="184403" y="1833371"/>
                </a:lnTo>
                <a:lnTo>
                  <a:pt x="1844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17976" y="3430523"/>
            <a:ext cx="186055" cy="1780539"/>
          </a:xfrm>
          <a:custGeom>
            <a:avLst/>
            <a:gdLst/>
            <a:ahLst/>
            <a:cxnLst/>
            <a:rect l="l" t="t" r="r" b="b"/>
            <a:pathLst>
              <a:path w="186054" h="1780539">
                <a:moveTo>
                  <a:pt x="185927" y="0"/>
                </a:moveTo>
                <a:lnTo>
                  <a:pt x="0" y="0"/>
                </a:lnTo>
                <a:lnTo>
                  <a:pt x="0" y="1780032"/>
                </a:lnTo>
                <a:lnTo>
                  <a:pt x="185927" y="1780032"/>
                </a:lnTo>
                <a:lnTo>
                  <a:pt x="1859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1603" y="3893820"/>
            <a:ext cx="184785" cy="1316990"/>
          </a:xfrm>
          <a:custGeom>
            <a:avLst/>
            <a:gdLst/>
            <a:ahLst/>
            <a:cxnLst/>
            <a:rect l="l" t="t" r="r" b="b"/>
            <a:pathLst>
              <a:path w="184785" h="1316989">
                <a:moveTo>
                  <a:pt x="184404" y="0"/>
                </a:moveTo>
                <a:lnTo>
                  <a:pt x="0" y="0"/>
                </a:lnTo>
                <a:lnTo>
                  <a:pt x="0" y="1316735"/>
                </a:lnTo>
                <a:lnTo>
                  <a:pt x="184404" y="1316735"/>
                </a:lnTo>
                <a:lnTo>
                  <a:pt x="1844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83708" y="3741420"/>
            <a:ext cx="186055" cy="1469390"/>
          </a:xfrm>
          <a:custGeom>
            <a:avLst/>
            <a:gdLst/>
            <a:ahLst/>
            <a:cxnLst/>
            <a:rect l="l" t="t" r="r" b="b"/>
            <a:pathLst>
              <a:path w="186054" h="1469389">
                <a:moveTo>
                  <a:pt x="185927" y="0"/>
                </a:moveTo>
                <a:lnTo>
                  <a:pt x="0" y="0"/>
                </a:lnTo>
                <a:lnTo>
                  <a:pt x="0" y="1469135"/>
                </a:lnTo>
                <a:lnTo>
                  <a:pt x="185927" y="1469135"/>
                </a:lnTo>
                <a:lnTo>
                  <a:pt x="1859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38172" y="3366515"/>
            <a:ext cx="184785" cy="1844039"/>
          </a:xfrm>
          <a:custGeom>
            <a:avLst/>
            <a:gdLst/>
            <a:ahLst/>
            <a:cxnLst/>
            <a:rect l="l" t="t" r="r" b="b"/>
            <a:pathLst>
              <a:path w="184785" h="1844039">
                <a:moveTo>
                  <a:pt x="184403" y="0"/>
                </a:moveTo>
                <a:lnTo>
                  <a:pt x="0" y="0"/>
                </a:lnTo>
                <a:lnTo>
                  <a:pt x="0" y="1844040"/>
                </a:lnTo>
                <a:lnTo>
                  <a:pt x="184403" y="1844040"/>
                </a:lnTo>
                <a:lnTo>
                  <a:pt x="1844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70276" y="3883152"/>
            <a:ext cx="186055" cy="1327785"/>
          </a:xfrm>
          <a:custGeom>
            <a:avLst/>
            <a:gdLst/>
            <a:ahLst/>
            <a:cxnLst/>
            <a:rect l="l" t="t" r="r" b="b"/>
            <a:pathLst>
              <a:path w="186055" h="1327785">
                <a:moveTo>
                  <a:pt x="185928" y="0"/>
                </a:moveTo>
                <a:lnTo>
                  <a:pt x="0" y="0"/>
                </a:lnTo>
                <a:lnTo>
                  <a:pt x="0" y="1327404"/>
                </a:lnTo>
                <a:lnTo>
                  <a:pt x="185928" y="1327404"/>
                </a:lnTo>
                <a:lnTo>
                  <a:pt x="18592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3903" y="3889247"/>
            <a:ext cx="184785" cy="1321435"/>
          </a:xfrm>
          <a:custGeom>
            <a:avLst/>
            <a:gdLst/>
            <a:ahLst/>
            <a:cxnLst/>
            <a:rect l="l" t="t" r="r" b="b"/>
            <a:pathLst>
              <a:path w="184785" h="1321435">
                <a:moveTo>
                  <a:pt x="184404" y="0"/>
                </a:moveTo>
                <a:lnTo>
                  <a:pt x="0" y="0"/>
                </a:lnTo>
                <a:lnTo>
                  <a:pt x="0" y="1321308"/>
                </a:lnTo>
                <a:lnTo>
                  <a:pt x="184404" y="1321308"/>
                </a:lnTo>
                <a:lnTo>
                  <a:pt x="1844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6008" y="3860291"/>
            <a:ext cx="186055" cy="1350645"/>
          </a:xfrm>
          <a:custGeom>
            <a:avLst/>
            <a:gdLst/>
            <a:ahLst/>
            <a:cxnLst/>
            <a:rect l="l" t="t" r="r" b="b"/>
            <a:pathLst>
              <a:path w="186054" h="1350645">
                <a:moveTo>
                  <a:pt x="185927" y="0"/>
                </a:moveTo>
                <a:lnTo>
                  <a:pt x="0" y="0"/>
                </a:lnTo>
                <a:lnTo>
                  <a:pt x="0" y="1350263"/>
                </a:lnTo>
                <a:lnTo>
                  <a:pt x="185927" y="1350263"/>
                </a:lnTo>
                <a:lnTo>
                  <a:pt x="1859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9635" y="3470147"/>
            <a:ext cx="184785" cy="1740535"/>
          </a:xfrm>
          <a:custGeom>
            <a:avLst/>
            <a:gdLst/>
            <a:ahLst/>
            <a:cxnLst/>
            <a:rect l="l" t="t" r="r" b="b"/>
            <a:pathLst>
              <a:path w="184785" h="1740535">
                <a:moveTo>
                  <a:pt x="184403" y="0"/>
                </a:moveTo>
                <a:lnTo>
                  <a:pt x="0" y="0"/>
                </a:lnTo>
                <a:lnTo>
                  <a:pt x="0" y="1740408"/>
                </a:lnTo>
                <a:lnTo>
                  <a:pt x="184403" y="1740408"/>
                </a:lnTo>
                <a:lnTo>
                  <a:pt x="1844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22576" y="4034028"/>
            <a:ext cx="186055" cy="1176655"/>
          </a:xfrm>
          <a:custGeom>
            <a:avLst/>
            <a:gdLst/>
            <a:ahLst/>
            <a:cxnLst/>
            <a:rect l="l" t="t" r="r" b="b"/>
            <a:pathLst>
              <a:path w="186055" h="1176654">
                <a:moveTo>
                  <a:pt x="185928" y="0"/>
                </a:moveTo>
                <a:lnTo>
                  <a:pt x="0" y="0"/>
                </a:lnTo>
                <a:lnTo>
                  <a:pt x="0" y="1176528"/>
                </a:lnTo>
                <a:lnTo>
                  <a:pt x="185928" y="1176528"/>
                </a:lnTo>
                <a:lnTo>
                  <a:pt x="1859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56204" y="3712464"/>
            <a:ext cx="184785" cy="1498600"/>
          </a:xfrm>
          <a:custGeom>
            <a:avLst/>
            <a:gdLst/>
            <a:ahLst/>
            <a:cxnLst/>
            <a:rect l="l" t="t" r="r" b="b"/>
            <a:pathLst>
              <a:path w="184785" h="1498600">
                <a:moveTo>
                  <a:pt x="184404" y="0"/>
                </a:moveTo>
                <a:lnTo>
                  <a:pt x="0" y="0"/>
                </a:lnTo>
                <a:lnTo>
                  <a:pt x="0" y="1498092"/>
                </a:lnTo>
                <a:lnTo>
                  <a:pt x="184404" y="1498092"/>
                </a:lnTo>
                <a:lnTo>
                  <a:pt x="18440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88308" y="3898391"/>
            <a:ext cx="186055" cy="1312545"/>
          </a:xfrm>
          <a:custGeom>
            <a:avLst/>
            <a:gdLst/>
            <a:ahLst/>
            <a:cxnLst/>
            <a:rect l="l" t="t" r="r" b="b"/>
            <a:pathLst>
              <a:path w="186054" h="1312545">
                <a:moveTo>
                  <a:pt x="185927" y="0"/>
                </a:moveTo>
                <a:lnTo>
                  <a:pt x="0" y="0"/>
                </a:lnTo>
                <a:lnTo>
                  <a:pt x="0" y="1312163"/>
                </a:lnTo>
                <a:lnTo>
                  <a:pt x="185927" y="1312163"/>
                </a:lnTo>
                <a:lnTo>
                  <a:pt x="18592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21935" y="3307079"/>
            <a:ext cx="184785" cy="1903730"/>
          </a:xfrm>
          <a:custGeom>
            <a:avLst/>
            <a:gdLst/>
            <a:ahLst/>
            <a:cxnLst/>
            <a:rect l="l" t="t" r="r" b="b"/>
            <a:pathLst>
              <a:path w="184785" h="1903729">
                <a:moveTo>
                  <a:pt x="184403" y="0"/>
                </a:moveTo>
                <a:lnTo>
                  <a:pt x="0" y="0"/>
                </a:lnTo>
                <a:lnTo>
                  <a:pt x="0" y="1903476"/>
                </a:lnTo>
                <a:lnTo>
                  <a:pt x="184403" y="1903476"/>
                </a:lnTo>
                <a:lnTo>
                  <a:pt x="18440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54040" y="3592067"/>
            <a:ext cx="184785" cy="1618615"/>
          </a:xfrm>
          <a:custGeom>
            <a:avLst/>
            <a:gdLst/>
            <a:ahLst/>
            <a:cxnLst/>
            <a:rect l="l" t="t" r="r" b="b"/>
            <a:pathLst>
              <a:path w="184785" h="1618614">
                <a:moveTo>
                  <a:pt x="184404" y="0"/>
                </a:moveTo>
                <a:lnTo>
                  <a:pt x="0" y="0"/>
                </a:lnTo>
                <a:lnTo>
                  <a:pt x="0" y="1618488"/>
                </a:lnTo>
                <a:lnTo>
                  <a:pt x="184404" y="1618488"/>
                </a:lnTo>
                <a:lnTo>
                  <a:pt x="184404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13560" y="5210555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0" y="0"/>
                </a:moveTo>
                <a:lnTo>
                  <a:pt x="41650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3560" y="5210555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0" y="0"/>
                </a:moveTo>
                <a:lnTo>
                  <a:pt x="41650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3560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47188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79291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2920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45023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78652" y="52105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44700" y="5205729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77692" y="5205729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10432" y="5205729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43425" y="5205729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76417" y="5205729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年</a:t>
            </a:r>
            <a:endParaRPr sz="900">
              <a:latin typeface="等线"/>
              <a:cs typeface="等线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2063" y="5401055"/>
            <a:ext cx="5466715" cy="0"/>
          </a:xfrm>
          <a:custGeom>
            <a:avLst/>
            <a:gdLst/>
            <a:ahLst/>
            <a:cxnLst/>
            <a:rect l="l" t="t" r="r" b="b"/>
            <a:pathLst>
              <a:path w="5466715">
                <a:moveTo>
                  <a:pt x="0" y="0"/>
                </a:moveTo>
                <a:lnTo>
                  <a:pt x="5466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063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13560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3560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7188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47188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9291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79291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12920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12920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45023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45023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78652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78652" y="5401055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212" y="54886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248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09040" y="5397246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供应面积（万㎡）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058670" y="5406390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270.08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91789" y="5406390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462.93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24402" y="5406390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449.21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557521" y="5406390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332.51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90134" y="5406390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370.84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12063" y="5599176"/>
            <a:ext cx="5466715" cy="0"/>
          </a:xfrm>
          <a:custGeom>
            <a:avLst/>
            <a:gdLst/>
            <a:ahLst/>
            <a:cxnLst/>
            <a:rect l="l" t="t" r="r" b="b"/>
            <a:pathLst>
              <a:path w="5466715">
                <a:moveTo>
                  <a:pt x="0" y="0"/>
                </a:moveTo>
                <a:lnTo>
                  <a:pt x="5466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206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13560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13560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47188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47188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7929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929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12920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12920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4502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4502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78652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78652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3212" y="56868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248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09040" y="5594705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成交面积（万㎡）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58670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465.66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91789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335.04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724402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333.38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57521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340.73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90134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439.37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12063" y="5795771"/>
            <a:ext cx="5466715" cy="0"/>
          </a:xfrm>
          <a:custGeom>
            <a:avLst/>
            <a:gdLst/>
            <a:ahLst/>
            <a:cxnLst/>
            <a:rect l="l" t="t" r="r" b="b"/>
            <a:pathLst>
              <a:path w="5466715">
                <a:moveTo>
                  <a:pt x="0" y="0"/>
                </a:moveTo>
                <a:lnTo>
                  <a:pt x="5466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206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13560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13560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47188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47188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7929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7929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12920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12920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4502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4502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78652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78652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3212" y="58849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248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809040" y="5792520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土地成交（万㎡）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30932" y="580166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297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963926" y="580166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378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753358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331.2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586478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480.6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419471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408.7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12063" y="5993891"/>
            <a:ext cx="5466715" cy="0"/>
          </a:xfrm>
          <a:custGeom>
            <a:avLst/>
            <a:gdLst/>
            <a:ahLst/>
            <a:cxnLst/>
            <a:rect l="l" t="t" r="r" b="b"/>
            <a:pathLst>
              <a:path w="5466715">
                <a:moveTo>
                  <a:pt x="0" y="0"/>
                </a:moveTo>
                <a:lnTo>
                  <a:pt x="5466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206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2063" y="6192011"/>
            <a:ext cx="5466715" cy="0"/>
          </a:xfrm>
          <a:custGeom>
            <a:avLst/>
            <a:gdLst/>
            <a:ahLst/>
            <a:cxnLst/>
            <a:rect l="l" t="t" r="r" b="b"/>
            <a:pathLst>
              <a:path w="5466715">
                <a:moveTo>
                  <a:pt x="0" y="0"/>
                </a:moveTo>
                <a:lnTo>
                  <a:pt x="54665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13560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13560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47188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47188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7929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7929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12920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12920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02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02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78652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78652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2450" y="6043993"/>
            <a:ext cx="243840" cy="73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809650" y="5990031"/>
            <a:ext cx="984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成交均价（</a:t>
            </a:r>
            <a:r>
              <a:rPr sz="900" spc="-5" dirty="0">
                <a:solidFill>
                  <a:srgbClr val="585858"/>
                </a:solidFill>
                <a:latin typeface="等线"/>
                <a:cs typeface="等线"/>
              </a:rPr>
              <a:t>元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101976" y="599917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5811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934970" y="599917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8515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767709" y="599917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9791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1746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10606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404865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11625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230373" y="3236214"/>
            <a:ext cx="3331845" cy="988060"/>
          </a:xfrm>
          <a:custGeom>
            <a:avLst/>
            <a:gdLst/>
            <a:ahLst/>
            <a:cxnLst/>
            <a:rect l="l" t="t" r="r" b="b"/>
            <a:pathLst>
              <a:path w="3331845" h="988060">
                <a:moveTo>
                  <a:pt x="0" y="987552"/>
                </a:moveTo>
                <a:lnTo>
                  <a:pt x="832103" y="528828"/>
                </a:lnTo>
                <a:lnTo>
                  <a:pt x="1665731" y="312420"/>
                </a:lnTo>
                <a:lnTo>
                  <a:pt x="2497836" y="173736"/>
                </a:lnTo>
                <a:lnTo>
                  <a:pt x="3331464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92210" y="4185856"/>
            <a:ext cx="73532" cy="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25838" y="3727132"/>
            <a:ext cx="73532" cy="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857942" y="3510724"/>
            <a:ext cx="73533" cy="73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91570" y="3372040"/>
            <a:ext cx="73532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23674" y="3199828"/>
            <a:ext cx="73533" cy="73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6071996" y="511644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071996" y="477697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071996" y="4437379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071996" y="4097782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071996" y="3758310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071996" y="3418713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071996" y="3079241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071996" y="2739644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637538" y="511644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521713" y="4720208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521713" y="432435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521713" y="3928109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521713" y="353187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521713" y="313588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521713" y="273964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294635" y="2415616"/>
            <a:ext cx="21640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等线"/>
                <a:cs typeface="等线"/>
              </a:rPr>
              <a:t>盐城市区商品住宅年度</a:t>
            </a:r>
            <a:r>
              <a:rPr sz="1400" spc="-15" dirty="0">
                <a:solidFill>
                  <a:srgbClr val="585858"/>
                </a:solidFill>
                <a:latin typeface="等线"/>
                <a:cs typeface="等线"/>
              </a:rPr>
              <a:t>供</a:t>
            </a:r>
            <a:r>
              <a:rPr sz="1400" spc="5" dirty="0">
                <a:solidFill>
                  <a:srgbClr val="585858"/>
                </a:solidFill>
                <a:latin typeface="等线"/>
                <a:cs typeface="等线"/>
              </a:rPr>
              <a:t>求</a:t>
            </a:r>
            <a:endParaRPr sz="1400">
              <a:latin typeface="等线"/>
              <a:cs typeface="等线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98221" y="6553911"/>
            <a:ext cx="490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微软雅黑"/>
                <a:cs typeface="微软雅黑"/>
              </a:rPr>
              <a:t>备注：数据来源于同策、克尔瑞，数据滞后性强，不能反映当前价格水平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032235" y="505967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428731" y="50596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823704" y="50596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218676" y="50596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15171" y="50596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010143" y="5059679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34656" y="505967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032235" y="4712208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823704" y="4712208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18676" y="471220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15171" y="471220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10143" y="4712208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34656" y="4712208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823704" y="4364735"/>
            <a:ext cx="1338580" cy="0"/>
          </a:xfrm>
          <a:custGeom>
            <a:avLst/>
            <a:gdLst/>
            <a:ahLst/>
            <a:cxnLst/>
            <a:rect l="l" t="t" r="r" b="b"/>
            <a:pathLst>
              <a:path w="1338579">
                <a:moveTo>
                  <a:pt x="0" y="0"/>
                </a:moveTo>
                <a:lnTo>
                  <a:pt x="13380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218676" y="436473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7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15171" y="436473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34656" y="4364735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823704" y="4017264"/>
            <a:ext cx="1338580" cy="0"/>
          </a:xfrm>
          <a:custGeom>
            <a:avLst/>
            <a:gdLst/>
            <a:ahLst/>
            <a:cxnLst/>
            <a:rect l="l" t="t" r="r" b="b"/>
            <a:pathLst>
              <a:path w="1338579">
                <a:moveTo>
                  <a:pt x="0" y="0"/>
                </a:moveTo>
                <a:lnTo>
                  <a:pt x="133807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615171" y="4017264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0" y="0"/>
                </a:moveTo>
                <a:lnTo>
                  <a:pt x="10363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34656" y="4017264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15171" y="3669791"/>
            <a:ext cx="2546985" cy="0"/>
          </a:xfrm>
          <a:custGeom>
            <a:avLst/>
            <a:gdLst/>
            <a:ahLst/>
            <a:cxnLst/>
            <a:rect l="l" t="t" r="r" b="b"/>
            <a:pathLst>
              <a:path w="2546984">
                <a:moveTo>
                  <a:pt x="0" y="0"/>
                </a:moveTo>
                <a:lnTo>
                  <a:pt x="25466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34656" y="3669791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15171" y="3322320"/>
            <a:ext cx="2546985" cy="0"/>
          </a:xfrm>
          <a:custGeom>
            <a:avLst/>
            <a:gdLst/>
            <a:ahLst/>
            <a:cxnLst/>
            <a:rect l="l" t="t" r="r" b="b"/>
            <a:pathLst>
              <a:path w="2546984">
                <a:moveTo>
                  <a:pt x="0" y="0"/>
                </a:moveTo>
                <a:lnTo>
                  <a:pt x="25466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34656" y="3322320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615171" y="2974848"/>
            <a:ext cx="2546985" cy="0"/>
          </a:xfrm>
          <a:custGeom>
            <a:avLst/>
            <a:gdLst/>
            <a:ahLst/>
            <a:cxnLst/>
            <a:rect l="l" t="t" r="r" b="b"/>
            <a:pathLst>
              <a:path w="2546984">
                <a:moveTo>
                  <a:pt x="0" y="0"/>
                </a:moveTo>
                <a:lnTo>
                  <a:pt x="25466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34656" y="2974848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34656" y="2627376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>
                <a:moveTo>
                  <a:pt x="0" y="0"/>
                </a:moveTo>
                <a:lnTo>
                  <a:pt x="36271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64195" y="4590288"/>
            <a:ext cx="173990" cy="817244"/>
          </a:xfrm>
          <a:custGeom>
            <a:avLst/>
            <a:gdLst/>
            <a:ahLst/>
            <a:cxnLst/>
            <a:rect l="l" t="t" r="r" b="b"/>
            <a:pathLst>
              <a:path w="173990" h="817245">
                <a:moveTo>
                  <a:pt x="173735" y="0"/>
                </a:moveTo>
                <a:lnTo>
                  <a:pt x="0" y="0"/>
                </a:lnTo>
                <a:lnTo>
                  <a:pt x="0" y="816864"/>
                </a:lnTo>
                <a:lnTo>
                  <a:pt x="173735" y="816864"/>
                </a:lnTo>
                <a:lnTo>
                  <a:pt x="1737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69223" y="2945892"/>
            <a:ext cx="172720" cy="2461260"/>
          </a:xfrm>
          <a:custGeom>
            <a:avLst/>
            <a:gdLst/>
            <a:ahLst/>
            <a:cxnLst/>
            <a:rect l="l" t="t" r="r" b="b"/>
            <a:pathLst>
              <a:path w="172720" h="2461260">
                <a:moveTo>
                  <a:pt x="172211" y="0"/>
                </a:moveTo>
                <a:lnTo>
                  <a:pt x="0" y="0"/>
                </a:lnTo>
                <a:lnTo>
                  <a:pt x="0" y="2461260"/>
                </a:lnTo>
                <a:lnTo>
                  <a:pt x="172211" y="2461260"/>
                </a:lnTo>
                <a:lnTo>
                  <a:pt x="17221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74252" y="4587240"/>
            <a:ext cx="172720" cy="820419"/>
          </a:xfrm>
          <a:custGeom>
            <a:avLst/>
            <a:gdLst/>
            <a:ahLst/>
            <a:cxnLst/>
            <a:rect l="l" t="t" r="r" b="b"/>
            <a:pathLst>
              <a:path w="172720" h="820420">
                <a:moveTo>
                  <a:pt x="172212" y="0"/>
                </a:moveTo>
                <a:lnTo>
                  <a:pt x="0" y="0"/>
                </a:lnTo>
                <a:lnTo>
                  <a:pt x="0" y="819912"/>
                </a:lnTo>
                <a:lnTo>
                  <a:pt x="172212" y="819912"/>
                </a:lnTo>
                <a:lnTo>
                  <a:pt x="172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77756" y="4283964"/>
            <a:ext cx="173990" cy="1123315"/>
          </a:xfrm>
          <a:custGeom>
            <a:avLst/>
            <a:gdLst/>
            <a:ahLst/>
            <a:cxnLst/>
            <a:rect l="l" t="t" r="r" b="b"/>
            <a:pathLst>
              <a:path w="173990" h="1123314">
                <a:moveTo>
                  <a:pt x="173736" y="0"/>
                </a:moveTo>
                <a:lnTo>
                  <a:pt x="0" y="0"/>
                </a:lnTo>
                <a:lnTo>
                  <a:pt x="0" y="1123188"/>
                </a:lnTo>
                <a:lnTo>
                  <a:pt x="173736" y="1123188"/>
                </a:lnTo>
                <a:lnTo>
                  <a:pt x="1737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082783" y="5041391"/>
            <a:ext cx="172720" cy="365760"/>
          </a:xfrm>
          <a:custGeom>
            <a:avLst/>
            <a:gdLst/>
            <a:ahLst/>
            <a:cxnLst/>
            <a:rect l="l" t="t" r="r" b="b"/>
            <a:pathLst>
              <a:path w="172720" h="365760">
                <a:moveTo>
                  <a:pt x="172212" y="0"/>
                </a:moveTo>
                <a:lnTo>
                  <a:pt x="0" y="0"/>
                </a:lnTo>
                <a:lnTo>
                  <a:pt x="0" y="365759"/>
                </a:lnTo>
                <a:lnTo>
                  <a:pt x="172212" y="365759"/>
                </a:lnTo>
                <a:lnTo>
                  <a:pt x="172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687811" y="4552188"/>
            <a:ext cx="172720" cy="855344"/>
          </a:xfrm>
          <a:custGeom>
            <a:avLst/>
            <a:gdLst/>
            <a:ahLst/>
            <a:cxnLst/>
            <a:rect l="l" t="t" r="r" b="b"/>
            <a:pathLst>
              <a:path w="172720" h="855345">
                <a:moveTo>
                  <a:pt x="172212" y="0"/>
                </a:moveTo>
                <a:lnTo>
                  <a:pt x="0" y="0"/>
                </a:lnTo>
                <a:lnTo>
                  <a:pt x="0" y="854964"/>
                </a:lnTo>
                <a:lnTo>
                  <a:pt x="172212" y="854964"/>
                </a:lnTo>
                <a:lnTo>
                  <a:pt x="172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37931" y="4620767"/>
            <a:ext cx="172720" cy="786765"/>
          </a:xfrm>
          <a:custGeom>
            <a:avLst/>
            <a:gdLst/>
            <a:ahLst/>
            <a:cxnLst/>
            <a:rect l="l" t="t" r="r" b="b"/>
            <a:pathLst>
              <a:path w="172720" h="786764">
                <a:moveTo>
                  <a:pt x="172212" y="0"/>
                </a:moveTo>
                <a:lnTo>
                  <a:pt x="0" y="0"/>
                </a:lnTo>
                <a:lnTo>
                  <a:pt x="0" y="786383"/>
                </a:lnTo>
                <a:lnTo>
                  <a:pt x="172212" y="786383"/>
                </a:lnTo>
                <a:lnTo>
                  <a:pt x="17221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41435" y="2855976"/>
            <a:ext cx="173990" cy="2551430"/>
          </a:xfrm>
          <a:custGeom>
            <a:avLst/>
            <a:gdLst/>
            <a:ahLst/>
            <a:cxnLst/>
            <a:rect l="l" t="t" r="r" b="b"/>
            <a:pathLst>
              <a:path w="173990" h="2551429">
                <a:moveTo>
                  <a:pt x="173736" y="0"/>
                </a:moveTo>
                <a:lnTo>
                  <a:pt x="0" y="0"/>
                </a:lnTo>
                <a:lnTo>
                  <a:pt x="0" y="2551176"/>
                </a:lnTo>
                <a:lnTo>
                  <a:pt x="173736" y="2551176"/>
                </a:lnTo>
                <a:lnTo>
                  <a:pt x="1737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046464" y="4058411"/>
            <a:ext cx="172720" cy="1348740"/>
          </a:xfrm>
          <a:custGeom>
            <a:avLst/>
            <a:gdLst/>
            <a:ahLst/>
            <a:cxnLst/>
            <a:rect l="l" t="t" r="r" b="b"/>
            <a:pathLst>
              <a:path w="172720" h="1348739">
                <a:moveTo>
                  <a:pt x="172211" y="0"/>
                </a:moveTo>
                <a:lnTo>
                  <a:pt x="0" y="0"/>
                </a:lnTo>
                <a:lnTo>
                  <a:pt x="0" y="1348740"/>
                </a:lnTo>
                <a:lnTo>
                  <a:pt x="172211" y="1348740"/>
                </a:lnTo>
                <a:lnTo>
                  <a:pt x="1722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51492" y="3983735"/>
            <a:ext cx="172720" cy="1423670"/>
          </a:xfrm>
          <a:custGeom>
            <a:avLst/>
            <a:gdLst/>
            <a:ahLst/>
            <a:cxnLst/>
            <a:rect l="l" t="t" r="r" b="b"/>
            <a:pathLst>
              <a:path w="172720" h="1423670">
                <a:moveTo>
                  <a:pt x="172211" y="0"/>
                </a:moveTo>
                <a:lnTo>
                  <a:pt x="0" y="0"/>
                </a:lnTo>
                <a:lnTo>
                  <a:pt x="0" y="1423416"/>
                </a:lnTo>
                <a:lnTo>
                  <a:pt x="172211" y="1423416"/>
                </a:lnTo>
                <a:lnTo>
                  <a:pt x="1722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54995" y="4789932"/>
            <a:ext cx="173990" cy="617220"/>
          </a:xfrm>
          <a:custGeom>
            <a:avLst/>
            <a:gdLst/>
            <a:ahLst/>
            <a:cxnLst/>
            <a:rect l="l" t="t" r="r" b="b"/>
            <a:pathLst>
              <a:path w="173990" h="617220">
                <a:moveTo>
                  <a:pt x="173735" y="0"/>
                </a:moveTo>
                <a:lnTo>
                  <a:pt x="0" y="0"/>
                </a:lnTo>
                <a:lnTo>
                  <a:pt x="0" y="617220"/>
                </a:lnTo>
                <a:lnTo>
                  <a:pt x="173735" y="617220"/>
                </a:lnTo>
                <a:lnTo>
                  <a:pt x="1737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860023" y="4501896"/>
            <a:ext cx="172720" cy="905510"/>
          </a:xfrm>
          <a:custGeom>
            <a:avLst/>
            <a:gdLst/>
            <a:ahLst/>
            <a:cxnLst/>
            <a:rect l="l" t="t" r="r" b="b"/>
            <a:pathLst>
              <a:path w="172720" h="905510">
                <a:moveTo>
                  <a:pt x="172211" y="0"/>
                </a:moveTo>
                <a:lnTo>
                  <a:pt x="0" y="0"/>
                </a:lnTo>
                <a:lnTo>
                  <a:pt x="0" y="905255"/>
                </a:lnTo>
                <a:lnTo>
                  <a:pt x="172211" y="905255"/>
                </a:lnTo>
                <a:lnTo>
                  <a:pt x="17221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34656" y="5407152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>
                <a:moveTo>
                  <a:pt x="0" y="0"/>
                </a:moveTo>
                <a:lnTo>
                  <a:pt x="36271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34656" y="5407152"/>
            <a:ext cx="3627120" cy="0"/>
          </a:xfrm>
          <a:custGeom>
            <a:avLst/>
            <a:gdLst/>
            <a:ahLst/>
            <a:cxnLst/>
            <a:rect l="l" t="t" r="r" b="b"/>
            <a:pathLst>
              <a:path w="3627120">
                <a:moveTo>
                  <a:pt x="0" y="0"/>
                </a:moveTo>
                <a:lnTo>
                  <a:pt x="36271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34656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139683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44711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348216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53243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558271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161776" y="540715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7711185" y="5403596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城中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8315959" y="5403596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城东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920733" y="5403596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城南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9525381" y="5403596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城西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0130155" y="5403596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城北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0676635" y="5403596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城西南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233159" y="5599176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33159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3465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3465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13968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3968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4471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74471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34821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34821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95324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953243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55827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558271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16177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161776" y="5599176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74308" y="56868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248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6530467" y="5594705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供应面积（万㎡）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695438" y="560384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47.01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271129" y="5603849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141.65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904858" y="560384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47.22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509252" y="560384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64.69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0114026" y="560384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21.05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0718672" y="5603849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49.23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6233159" y="5795771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33159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3465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3465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13968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3968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74471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74471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34821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34821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95324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953243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55827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558271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16177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161776" y="579577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74308" y="58849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248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6530467" y="5792520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成交面积（万㎡）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695438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45.28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8271129" y="5801664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146.84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904858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77.62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9509252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81.97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0114026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35.51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0718672" y="5801664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52.15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6233159" y="5993891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3159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33159" y="6192011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3465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3465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3968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13968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74471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74471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34821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34821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95324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953243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55827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558271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16177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161776" y="599389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73546" y="6043993"/>
            <a:ext cx="243839" cy="73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6531102" y="5990031"/>
            <a:ext cx="984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成交均价（元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680706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12946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8285480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10907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8890254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15752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9523856" y="599917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9496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0128631" y="599917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9127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0704068" y="599917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11419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7837169" y="2974085"/>
            <a:ext cx="3023870" cy="1024255"/>
          </a:xfrm>
          <a:custGeom>
            <a:avLst/>
            <a:gdLst/>
            <a:ahLst/>
            <a:cxnLst/>
            <a:rect l="l" t="t" r="r" b="b"/>
            <a:pathLst>
              <a:path w="3023870" h="1024254">
                <a:moveTo>
                  <a:pt x="0" y="434339"/>
                </a:moveTo>
                <a:lnTo>
                  <a:pt x="605027" y="748283"/>
                </a:lnTo>
                <a:lnTo>
                  <a:pt x="1210055" y="0"/>
                </a:lnTo>
                <a:lnTo>
                  <a:pt x="1813559" y="966215"/>
                </a:lnTo>
                <a:lnTo>
                  <a:pt x="2418587" y="1024127"/>
                </a:lnTo>
                <a:lnTo>
                  <a:pt x="3023615" y="670559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800657" y="3371405"/>
            <a:ext cx="73532" cy="73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04161" y="3686873"/>
            <a:ext cx="73532" cy="73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009189" y="2938589"/>
            <a:ext cx="73532" cy="73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614217" y="3904805"/>
            <a:ext cx="73533" cy="735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217721" y="3961193"/>
            <a:ext cx="73533" cy="73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822749" y="3607625"/>
            <a:ext cx="73533" cy="73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11257280" y="531393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1257280" y="5005196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1257280" y="4696205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1257280" y="4387088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11257280" y="4078351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11257280" y="3769232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1257280" y="3459937"/>
            <a:ext cx="3149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1257280" y="3151378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11257280" y="2842386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1257280" y="2533650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7359522" y="531393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7301610" y="496646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7301610" y="461899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7301610" y="427126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7301610" y="3923792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7243698" y="357632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7243698" y="322859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7243698" y="2881121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7243698" y="253365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80161" y="691413"/>
            <a:ext cx="11113770" cy="1745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15" dirty="0">
                <a:latin typeface="微软雅黑"/>
                <a:cs typeface="微软雅黑"/>
              </a:rPr>
              <a:t>盐</a:t>
            </a:r>
            <a:r>
              <a:rPr sz="1600" b="1" spc="5" dirty="0">
                <a:latin typeface="微软雅黑"/>
                <a:cs typeface="微软雅黑"/>
              </a:rPr>
              <a:t>城</a:t>
            </a:r>
            <a:r>
              <a:rPr sz="1600" b="1" spc="15" dirty="0">
                <a:latin typeface="微软雅黑"/>
                <a:cs typeface="微软雅黑"/>
              </a:rPr>
              <a:t>市</a:t>
            </a:r>
            <a:r>
              <a:rPr sz="1600" b="1" spc="5" dirty="0">
                <a:latin typeface="微软雅黑"/>
                <a:cs typeface="微软雅黑"/>
              </a:rPr>
              <a:t>区</a:t>
            </a:r>
            <a:r>
              <a:rPr sz="1600" b="1" spc="25" dirty="0">
                <a:latin typeface="微软雅黑"/>
                <a:cs typeface="微软雅黑"/>
              </a:rPr>
              <a:t>近</a:t>
            </a:r>
            <a:r>
              <a:rPr sz="1600" b="1" spc="5" dirty="0">
                <a:latin typeface="微软雅黑"/>
                <a:cs typeface="微软雅黑"/>
              </a:rPr>
              <a:t>5年</a:t>
            </a:r>
            <a:r>
              <a:rPr sz="1600" b="1" spc="15" dirty="0">
                <a:latin typeface="微软雅黑"/>
                <a:cs typeface="微软雅黑"/>
              </a:rPr>
              <a:t>年</a:t>
            </a:r>
            <a:r>
              <a:rPr sz="1600" b="1" spc="5" dirty="0">
                <a:latin typeface="微软雅黑"/>
                <a:cs typeface="微软雅黑"/>
              </a:rPr>
              <a:t>均</a:t>
            </a:r>
            <a:r>
              <a:rPr sz="1600" b="1" spc="15" dirty="0">
                <a:latin typeface="微软雅黑"/>
                <a:cs typeface="微软雅黑"/>
              </a:rPr>
              <a:t>供</a:t>
            </a:r>
            <a:r>
              <a:rPr sz="1600" b="1" spc="20" dirty="0">
                <a:latin typeface="微软雅黑"/>
                <a:cs typeface="微软雅黑"/>
              </a:rPr>
              <a:t>应</a:t>
            </a:r>
            <a:r>
              <a:rPr sz="1600" b="1" spc="-5" dirty="0">
                <a:latin typeface="微软雅黑"/>
                <a:cs typeface="微软雅黑"/>
              </a:rPr>
              <a:t>377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15" dirty="0">
                <a:latin typeface="微软雅黑"/>
                <a:cs typeface="微软雅黑"/>
              </a:rPr>
              <a:t>㎡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15" dirty="0">
                <a:latin typeface="微软雅黑"/>
                <a:cs typeface="微软雅黑"/>
              </a:rPr>
              <a:t>成交</a:t>
            </a:r>
            <a:r>
              <a:rPr sz="1600" b="1" spc="-5" dirty="0">
                <a:latin typeface="微软雅黑"/>
                <a:cs typeface="微软雅黑"/>
              </a:rPr>
              <a:t>382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15" dirty="0">
                <a:latin typeface="微软雅黑"/>
                <a:cs typeface="微软雅黑"/>
              </a:rPr>
              <a:t>㎡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15" dirty="0">
                <a:latin typeface="微软雅黑"/>
                <a:cs typeface="微软雅黑"/>
              </a:rPr>
              <a:t>商</a:t>
            </a:r>
            <a:r>
              <a:rPr sz="1600" b="1" spc="5" dirty="0">
                <a:latin typeface="微软雅黑"/>
                <a:cs typeface="微软雅黑"/>
              </a:rPr>
              <a:t>住</a:t>
            </a:r>
            <a:r>
              <a:rPr sz="1600" b="1" spc="15" dirty="0">
                <a:latin typeface="微软雅黑"/>
                <a:cs typeface="微软雅黑"/>
              </a:rPr>
              <a:t>用</a:t>
            </a:r>
            <a:r>
              <a:rPr sz="1600" b="1" spc="5" dirty="0">
                <a:latin typeface="微软雅黑"/>
                <a:cs typeface="微软雅黑"/>
              </a:rPr>
              <a:t>地年</a:t>
            </a:r>
            <a:r>
              <a:rPr sz="1600" b="1" spc="15" dirty="0">
                <a:latin typeface="微软雅黑"/>
                <a:cs typeface="微软雅黑"/>
              </a:rPr>
              <a:t>均</a:t>
            </a:r>
            <a:r>
              <a:rPr sz="1600" b="1" spc="5" dirty="0">
                <a:latin typeface="微软雅黑"/>
                <a:cs typeface="微软雅黑"/>
              </a:rPr>
              <a:t>供</a:t>
            </a:r>
            <a:r>
              <a:rPr sz="1600" b="1" spc="25" dirty="0">
                <a:latin typeface="微软雅黑"/>
                <a:cs typeface="微软雅黑"/>
              </a:rPr>
              <a:t>应</a:t>
            </a:r>
            <a:r>
              <a:rPr sz="1600" b="1" spc="-5" dirty="0">
                <a:latin typeface="微软雅黑"/>
                <a:cs typeface="微软雅黑"/>
              </a:rPr>
              <a:t>385</a:t>
            </a:r>
            <a:r>
              <a:rPr sz="1600" b="1" spc="5" dirty="0">
                <a:latin typeface="微软雅黑"/>
                <a:cs typeface="微软雅黑"/>
              </a:rPr>
              <a:t>万㎡</a:t>
            </a:r>
            <a:r>
              <a:rPr sz="1600" b="1" spc="15" dirty="0">
                <a:latin typeface="微软雅黑"/>
                <a:cs typeface="微软雅黑"/>
              </a:rPr>
              <a:t>，</a:t>
            </a:r>
            <a:r>
              <a:rPr sz="1600" b="1" spc="5" dirty="0">
                <a:latin typeface="微软雅黑"/>
                <a:cs typeface="微软雅黑"/>
              </a:rPr>
              <a:t>整</a:t>
            </a:r>
            <a:r>
              <a:rPr sz="1600" b="1" spc="20" dirty="0">
                <a:latin typeface="微软雅黑"/>
                <a:cs typeface="微软雅黑"/>
              </a:rPr>
              <a:t>体</a:t>
            </a:r>
            <a:r>
              <a:rPr sz="1600" b="1" spc="5" dirty="0">
                <a:latin typeface="微软雅黑"/>
                <a:cs typeface="微软雅黑"/>
              </a:rPr>
              <a:t>市</a:t>
            </a:r>
            <a:r>
              <a:rPr sz="1600" b="1" spc="20" dirty="0">
                <a:latin typeface="微软雅黑"/>
                <a:cs typeface="微软雅黑"/>
              </a:rPr>
              <a:t>场</a:t>
            </a:r>
            <a:r>
              <a:rPr sz="1600" b="1" spc="5" dirty="0">
                <a:latin typeface="微软雅黑"/>
                <a:cs typeface="微软雅黑"/>
              </a:rPr>
              <a:t>处于供不</a:t>
            </a:r>
            <a:r>
              <a:rPr sz="1600" b="1" spc="20" dirty="0">
                <a:latin typeface="微软雅黑"/>
                <a:cs typeface="微软雅黑"/>
              </a:rPr>
              <a:t>应</a:t>
            </a:r>
            <a:r>
              <a:rPr sz="1600" b="1" spc="5" dirty="0">
                <a:latin typeface="微软雅黑"/>
                <a:cs typeface="微软雅黑"/>
              </a:rPr>
              <a:t>求的</a:t>
            </a:r>
            <a:r>
              <a:rPr sz="1600" b="1" spc="20" dirty="0">
                <a:latin typeface="微软雅黑"/>
                <a:cs typeface="微软雅黑"/>
              </a:rPr>
              <a:t>态</a:t>
            </a:r>
            <a:r>
              <a:rPr sz="1600" b="1" spc="10" dirty="0">
                <a:latin typeface="微软雅黑"/>
                <a:cs typeface="微软雅黑"/>
              </a:rPr>
              <a:t>势</a:t>
            </a:r>
            <a:r>
              <a:rPr sz="1600" b="1" spc="5" dirty="0">
                <a:latin typeface="微软雅黑"/>
                <a:cs typeface="微软雅黑"/>
              </a:rPr>
              <a:t>，未</a:t>
            </a:r>
            <a:r>
              <a:rPr sz="1600" b="1" spc="15" dirty="0">
                <a:latin typeface="微软雅黑"/>
                <a:cs typeface="微软雅黑"/>
              </a:rPr>
              <a:t>来</a:t>
            </a:r>
            <a:r>
              <a:rPr sz="1600" b="1" spc="5" dirty="0">
                <a:latin typeface="微软雅黑"/>
                <a:cs typeface="微软雅黑"/>
              </a:rPr>
              <a:t>属</a:t>
            </a:r>
            <a:r>
              <a:rPr sz="1600" b="1" spc="15" dirty="0">
                <a:latin typeface="微软雅黑"/>
                <a:cs typeface="微软雅黑"/>
              </a:rPr>
              <a:t>于</a:t>
            </a:r>
            <a:r>
              <a:rPr sz="1600" b="1" spc="-5" dirty="0">
                <a:latin typeface="微软雅黑"/>
                <a:cs typeface="微软雅黑"/>
              </a:rPr>
              <a:t>上 行市场。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5" dirty="0">
                <a:latin typeface="微软雅黑"/>
                <a:cs typeface="微软雅黑"/>
              </a:rPr>
              <a:t>从</a:t>
            </a:r>
            <a:r>
              <a:rPr sz="1600" b="1" spc="-10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年各区域成交情况来看，城西板块成交</a:t>
            </a:r>
            <a:r>
              <a:rPr sz="1600" b="1" spc="-10" dirty="0">
                <a:latin typeface="微软雅黑"/>
                <a:cs typeface="微软雅黑"/>
              </a:rPr>
              <a:t>81.97</a:t>
            </a:r>
            <a:r>
              <a:rPr sz="1600" b="1" spc="-5" dirty="0">
                <a:latin typeface="微软雅黑"/>
                <a:cs typeface="微软雅黑"/>
              </a:rPr>
              <a:t>万㎡，位列各区域中第二位，</a:t>
            </a:r>
            <a:r>
              <a:rPr sz="1600" b="1" spc="-20" dirty="0">
                <a:latin typeface="微软雅黑"/>
                <a:cs typeface="微软雅黑"/>
              </a:rPr>
              <a:t>成</a:t>
            </a:r>
            <a:r>
              <a:rPr sz="1600" b="1" spc="-5" dirty="0">
                <a:latin typeface="微软雅黑"/>
                <a:cs typeface="微软雅黑"/>
              </a:rPr>
              <a:t>为城市热点板块。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7239000">
              <a:lnSpc>
                <a:spcPct val="100000"/>
              </a:lnSpc>
            </a:pPr>
            <a:r>
              <a:rPr sz="1400" b="1" spc="-5" dirty="0">
                <a:solidFill>
                  <a:srgbClr val="585858"/>
                </a:solidFill>
                <a:latin typeface="微软雅黑"/>
                <a:cs typeface="微软雅黑"/>
              </a:rPr>
              <a:t>2020</a:t>
            </a:r>
            <a:r>
              <a:rPr sz="1400" b="1" dirty="0">
                <a:solidFill>
                  <a:srgbClr val="585858"/>
                </a:solidFill>
                <a:latin typeface="微软雅黑"/>
                <a:cs typeface="微软雅黑"/>
              </a:rPr>
              <a:t>年各区域成交情况分布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92964"/>
            <a:ext cx="2476500" cy="399415"/>
          </a:xfrm>
          <a:custGeom>
            <a:avLst/>
            <a:gdLst/>
            <a:ahLst/>
            <a:cxnLst/>
            <a:rect l="l" t="t" r="r" b="b"/>
            <a:pathLst>
              <a:path w="2476500" h="399415">
                <a:moveTo>
                  <a:pt x="0" y="399288"/>
                </a:moveTo>
                <a:lnTo>
                  <a:pt x="2476500" y="399288"/>
                </a:lnTo>
                <a:lnTo>
                  <a:pt x="24765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54864"/>
            <a:ext cx="726185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63" y="54864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4395" y="54864"/>
            <a:ext cx="848106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892" y="115315"/>
            <a:ext cx="1939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2.2住宅市</a:t>
            </a:r>
            <a:r>
              <a:rPr sz="2000" spc="-5" dirty="0"/>
              <a:t>场</a:t>
            </a:r>
            <a:r>
              <a:rPr sz="2000" dirty="0"/>
              <a:t>量价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80059" y="60350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1031" y="92964"/>
            <a:ext cx="1607820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1819" y="470306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107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5919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3731" y="470306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0019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7831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5644" y="470306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51932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9744" y="470306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7555" y="470306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1655" y="4703064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07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7964" y="470306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51819" y="430072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08107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65919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23731" y="4300728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0019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7831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5644" y="4300728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1932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9744" y="4300728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7555" y="4300728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7964" y="4300728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51819" y="389839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08107" y="38983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65919" y="38983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3731" y="389839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0019" y="38983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37831" y="389839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5644" y="389839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5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1932" y="38983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9744" y="38983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7555" y="389839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97964" y="3898391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51819" y="349605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08107" y="349605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65919" y="349605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23731" y="349605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0096" y="3496055"/>
            <a:ext cx="2758440" cy="0"/>
          </a:xfrm>
          <a:custGeom>
            <a:avLst/>
            <a:gdLst/>
            <a:ahLst/>
            <a:cxnLst/>
            <a:rect l="l" t="t" r="r" b="b"/>
            <a:pathLst>
              <a:path w="2758440">
                <a:moveTo>
                  <a:pt x="0" y="0"/>
                </a:moveTo>
                <a:lnTo>
                  <a:pt x="275843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7964" y="3496055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2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51819" y="309372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97964" y="3093720"/>
            <a:ext cx="8328659" cy="0"/>
          </a:xfrm>
          <a:custGeom>
            <a:avLst/>
            <a:gdLst/>
            <a:ahLst/>
            <a:cxnLst/>
            <a:rect l="l" t="t" r="r" b="b"/>
            <a:pathLst>
              <a:path w="8328659">
                <a:moveTo>
                  <a:pt x="0" y="0"/>
                </a:moveTo>
                <a:lnTo>
                  <a:pt x="832865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97964" y="2691383"/>
            <a:ext cx="8912860" cy="0"/>
          </a:xfrm>
          <a:custGeom>
            <a:avLst/>
            <a:gdLst/>
            <a:ahLst/>
            <a:cxnLst/>
            <a:rect l="l" t="t" r="r" b="b"/>
            <a:pathLst>
              <a:path w="8912860">
                <a:moveTo>
                  <a:pt x="0" y="0"/>
                </a:moveTo>
                <a:lnTo>
                  <a:pt x="89123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56460" y="4341876"/>
            <a:ext cx="213360" cy="763905"/>
          </a:xfrm>
          <a:custGeom>
            <a:avLst/>
            <a:gdLst/>
            <a:ahLst/>
            <a:cxnLst/>
            <a:rect l="l" t="t" r="r" b="b"/>
            <a:pathLst>
              <a:path w="213360" h="763904">
                <a:moveTo>
                  <a:pt x="213359" y="0"/>
                </a:moveTo>
                <a:lnTo>
                  <a:pt x="0" y="0"/>
                </a:lnTo>
                <a:lnTo>
                  <a:pt x="0" y="763524"/>
                </a:lnTo>
                <a:lnTo>
                  <a:pt x="213359" y="763524"/>
                </a:lnTo>
                <a:lnTo>
                  <a:pt x="2133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00172" y="4945379"/>
            <a:ext cx="212090" cy="160020"/>
          </a:xfrm>
          <a:custGeom>
            <a:avLst/>
            <a:gdLst/>
            <a:ahLst/>
            <a:cxnLst/>
            <a:rect l="l" t="t" r="r" b="b"/>
            <a:pathLst>
              <a:path w="212089" h="160020">
                <a:moveTo>
                  <a:pt x="211835" y="0"/>
                </a:moveTo>
                <a:lnTo>
                  <a:pt x="0" y="0"/>
                </a:lnTo>
                <a:lnTo>
                  <a:pt x="0" y="160020"/>
                </a:lnTo>
                <a:lnTo>
                  <a:pt x="211835" y="160020"/>
                </a:lnTo>
                <a:lnTo>
                  <a:pt x="2118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42359" y="4567428"/>
            <a:ext cx="212090" cy="538480"/>
          </a:xfrm>
          <a:custGeom>
            <a:avLst/>
            <a:gdLst/>
            <a:ahLst/>
            <a:cxnLst/>
            <a:rect l="l" t="t" r="r" b="b"/>
            <a:pathLst>
              <a:path w="212089" h="538479">
                <a:moveTo>
                  <a:pt x="211836" y="0"/>
                </a:moveTo>
                <a:lnTo>
                  <a:pt x="0" y="0"/>
                </a:lnTo>
                <a:lnTo>
                  <a:pt x="0" y="537972"/>
                </a:lnTo>
                <a:lnTo>
                  <a:pt x="211836" y="537972"/>
                </a:lnTo>
                <a:lnTo>
                  <a:pt x="211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84547" y="4344923"/>
            <a:ext cx="213360" cy="760730"/>
          </a:xfrm>
          <a:custGeom>
            <a:avLst/>
            <a:gdLst/>
            <a:ahLst/>
            <a:cxnLst/>
            <a:rect l="l" t="t" r="r" b="b"/>
            <a:pathLst>
              <a:path w="213360" h="760729">
                <a:moveTo>
                  <a:pt x="213360" y="0"/>
                </a:moveTo>
                <a:lnTo>
                  <a:pt x="0" y="0"/>
                </a:lnTo>
                <a:lnTo>
                  <a:pt x="0" y="760476"/>
                </a:lnTo>
                <a:lnTo>
                  <a:pt x="213360" y="760476"/>
                </a:lnTo>
                <a:lnTo>
                  <a:pt x="2133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28259" y="3407664"/>
            <a:ext cx="212090" cy="1697989"/>
          </a:xfrm>
          <a:custGeom>
            <a:avLst/>
            <a:gdLst/>
            <a:ahLst/>
            <a:cxnLst/>
            <a:rect l="l" t="t" r="r" b="b"/>
            <a:pathLst>
              <a:path w="212089" h="1697989">
                <a:moveTo>
                  <a:pt x="211836" y="0"/>
                </a:moveTo>
                <a:lnTo>
                  <a:pt x="0" y="0"/>
                </a:lnTo>
                <a:lnTo>
                  <a:pt x="0" y="1697736"/>
                </a:lnTo>
                <a:lnTo>
                  <a:pt x="211836" y="1697736"/>
                </a:lnTo>
                <a:lnTo>
                  <a:pt x="211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70447" y="3579876"/>
            <a:ext cx="212090" cy="1525905"/>
          </a:xfrm>
          <a:custGeom>
            <a:avLst/>
            <a:gdLst/>
            <a:ahLst/>
            <a:cxnLst/>
            <a:rect l="l" t="t" r="r" b="b"/>
            <a:pathLst>
              <a:path w="212089" h="1525904">
                <a:moveTo>
                  <a:pt x="211836" y="0"/>
                </a:moveTo>
                <a:lnTo>
                  <a:pt x="0" y="0"/>
                </a:lnTo>
                <a:lnTo>
                  <a:pt x="0" y="1525524"/>
                </a:lnTo>
                <a:lnTo>
                  <a:pt x="211836" y="1525524"/>
                </a:lnTo>
                <a:lnTo>
                  <a:pt x="211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12635" y="4375403"/>
            <a:ext cx="213360" cy="730250"/>
          </a:xfrm>
          <a:custGeom>
            <a:avLst/>
            <a:gdLst/>
            <a:ahLst/>
            <a:cxnLst/>
            <a:rect l="l" t="t" r="r" b="b"/>
            <a:pathLst>
              <a:path w="213359" h="730250">
                <a:moveTo>
                  <a:pt x="213360" y="0"/>
                </a:moveTo>
                <a:lnTo>
                  <a:pt x="0" y="0"/>
                </a:lnTo>
                <a:lnTo>
                  <a:pt x="0" y="729996"/>
                </a:lnTo>
                <a:lnTo>
                  <a:pt x="213360" y="729996"/>
                </a:lnTo>
                <a:lnTo>
                  <a:pt x="2133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6347" y="4020311"/>
            <a:ext cx="212090" cy="1085215"/>
          </a:xfrm>
          <a:custGeom>
            <a:avLst/>
            <a:gdLst/>
            <a:ahLst/>
            <a:cxnLst/>
            <a:rect l="l" t="t" r="r" b="b"/>
            <a:pathLst>
              <a:path w="212090" h="1085214">
                <a:moveTo>
                  <a:pt x="211835" y="0"/>
                </a:moveTo>
                <a:lnTo>
                  <a:pt x="0" y="0"/>
                </a:lnTo>
                <a:lnTo>
                  <a:pt x="0" y="1085088"/>
                </a:lnTo>
                <a:lnTo>
                  <a:pt x="211835" y="1085088"/>
                </a:lnTo>
                <a:lnTo>
                  <a:pt x="2118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98535" y="3357371"/>
            <a:ext cx="212090" cy="1748155"/>
          </a:xfrm>
          <a:custGeom>
            <a:avLst/>
            <a:gdLst/>
            <a:ahLst/>
            <a:cxnLst/>
            <a:rect l="l" t="t" r="r" b="b"/>
            <a:pathLst>
              <a:path w="212090" h="1748154">
                <a:moveTo>
                  <a:pt x="211836" y="0"/>
                </a:moveTo>
                <a:lnTo>
                  <a:pt x="0" y="0"/>
                </a:lnTo>
                <a:lnTo>
                  <a:pt x="0" y="1748027"/>
                </a:lnTo>
                <a:lnTo>
                  <a:pt x="211836" y="1748027"/>
                </a:lnTo>
                <a:lnTo>
                  <a:pt x="211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40723" y="3290315"/>
            <a:ext cx="213360" cy="1815464"/>
          </a:xfrm>
          <a:custGeom>
            <a:avLst/>
            <a:gdLst/>
            <a:ahLst/>
            <a:cxnLst/>
            <a:rect l="l" t="t" r="r" b="b"/>
            <a:pathLst>
              <a:path w="213359" h="1815464">
                <a:moveTo>
                  <a:pt x="213359" y="0"/>
                </a:moveTo>
                <a:lnTo>
                  <a:pt x="0" y="0"/>
                </a:lnTo>
                <a:lnTo>
                  <a:pt x="0" y="1815084"/>
                </a:lnTo>
                <a:lnTo>
                  <a:pt x="213359" y="1815084"/>
                </a:lnTo>
                <a:lnTo>
                  <a:pt x="2133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84435" y="3246120"/>
            <a:ext cx="212090" cy="1859280"/>
          </a:xfrm>
          <a:custGeom>
            <a:avLst/>
            <a:gdLst/>
            <a:ahLst/>
            <a:cxnLst/>
            <a:rect l="l" t="t" r="r" b="b"/>
            <a:pathLst>
              <a:path w="212090" h="1859279">
                <a:moveTo>
                  <a:pt x="211836" y="0"/>
                </a:moveTo>
                <a:lnTo>
                  <a:pt x="0" y="0"/>
                </a:lnTo>
                <a:lnTo>
                  <a:pt x="0" y="1859279"/>
                </a:lnTo>
                <a:lnTo>
                  <a:pt x="211836" y="1859279"/>
                </a:lnTo>
                <a:lnTo>
                  <a:pt x="211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26623" y="2871216"/>
            <a:ext cx="212090" cy="2234565"/>
          </a:xfrm>
          <a:custGeom>
            <a:avLst/>
            <a:gdLst/>
            <a:ahLst/>
            <a:cxnLst/>
            <a:rect l="l" t="t" r="r" b="b"/>
            <a:pathLst>
              <a:path w="212090" h="2234565">
                <a:moveTo>
                  <a:pt x="211835" y="0"/>
                </a:moveTo>
                <a:lnTo>
                  <a:pt x="0" y="0"/>
                </a:lnTo>
                <a:lnTo>
                  <a:pt x="0" y="2234184"/>
                </a:lnTo>
                <a:lnTo>
                  <a:pt x="211835" y="2234184"/>
                </a:lnTo>
                <a:lnTo>
                  <a:pt x="2118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69820" y="4421123"/>
            <a:ext cx="212090" cy="684530"/>
          </a:xfrm>
          <a:custGeom>
            <a:avLst/>
            <a:gdLst/>
            <a:ahLst/>
            <a:cxnLst/>
            <a:rect l="l" t="t" r="r" b="b"/>
            <a:pathLst>
              <a:path w="212089" h="684529">
                <a:moveTo>
                  <a:pt x="211836" y="0"/>
                </a:moveTo>
                <a:lnTo>
                  <a:pt x="0" y="0"/>
                </a:lnTo>
                <a:lnTo>
                  <a:pt x="0" y="684276"/>
                </a:lnTo>
                <a:lnTo>
                  <a:pt x="211836" y="684276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12007" y="4803647"/>
            <a:ext cx="212090" cy="302260"/>
          </a:xfrm>
          <a:custGeom>
            <a:avLst/>
            <a:gdLst/>
            <a:ahLst/>
            <a:cxnLst/>
            <a:rect l="l" t="t" r="r" b="b"/>
            <a:pathLst>
              <a:path w="212089" h="302260">
                <a:moveTo>
                  <a:pt x="211836" y="0"/>
                </a:moveTo>
                <a:lnTo>
                  <a:pt x="0" y="0"/>
                </a:lnTo>
                <a:lnTo>
                  <a:pt x="0" y="301751"/>
                </a:lnTo>
                <a:lnTo>
                  <a:pt x="211836" y="301751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54196" y="3756659"/>
            <a:ext cx="213360" cy="1348740"/>
          </a:xfrm>
          <a:custGeom>
            <a:avLst/>
            <a:gdLst/>
            <a:ahLst/>
            <a:cxnLst/>
            <a:rect l="l" t="t" r="r" b="b"/>
            <a:pathLst>
              <a:path w="213360" h="1348739">
                <a:moveTo>
                  <a:pt x="213359" y="0"/>
                </a:moveTo>
                <a:lnTo>
                  <a:pt x="0" y="0"/>
                </a:lnTo>
                <a:lnTo>
                  <a:pt x="0" y="1348739"/>
                </a:lnTo>
                <a:lnTo>
                  <a:pt x="213359" y="1348739"/>
                </a:lnTo>
                <a:lnTo>
                  <a:pt x="2133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7908" y="3616452"/>
            <a:ext cx="212090" cy="1489075"/>
          </a:xfrm>
          <a:custGeom>
            <a:avLst/>
            <a:gdLst/>
            <a:ahLst/>
            <a:cxnLst/>
            <a:rect l="l" t="t" r="r" b="b"/>
            <a:pathLst>
              <a:path w="212089" h="1489075">
                <a:moveTo>
                  <a:pt x="211836" y="0"/>
                </a:moveTo>
                <a:lnTo>
                  <a:pt x="0" y="0"/>
                </a:lnTo>
                <a:lnTo>
                  <a:pt x="0" y="1488948"/>
                </a:lnTo>
                <a:lnTo>
                  <a:pt x="211836" y="1488948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40096" y="3604259"/>
            <a:ext cx="212090" cy="1501140"/>
          </a:xfrm>
          <a:custGeom>
            <a:avLst/>
            <a:gdLst/>
            <a:ahLst/>
            <a:cxnLst/>
            <a:rect l="l" t="t" r="r" b="b"/>
            <a:pathLst>
              <a:path w="212089" h="1501139">
                <a:moveTo>
                  <a:pt x="211836" y="0"/>
                </a:moveTo>
                <a:lnTo>
                  <a:pt x="0" y="0"/>
                </a:lnTo>
                <a:lnTo>
                  <a:pt x="0" y="1501139"/>
                </a:lnTo>
                <a:lnTo>
                  <a:pt x="211836" y="1501139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82284" y="3610355"/>
            <a:ext cx="213360" cy="1495425"/>
          </a:xfrm>
          <a:custGeom>
            <a:avLst/>
            <a:gdLst/>
            <a:ahLst/>
            <a:cxnLst/>
            <a:rect l="l" t="t" r="r" b="b"/>
            <a:pathLst>
              <a:path w="213360" h="1495425">
                <a:moveTo>
                  <a:pt x="213360" y="0"/>
                </a:moveTo>
                <a:lnTo>
                  <a:pt x="0" y="0"/>
                </a:lnTo>
                <a:lnTo>
                  <a:pt x="0" y="1495044"/>
                </a:lnTo>
                <a:lnTo>
                  <a:pt x="213360" y="1495044"/>
                </a:lnTo>
                <a:lnTo>
                  <a:pt x="2133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25995" y="3656076"/>
            <a:ext cx="212090" cy="1449705"/>
          </a:xfrm>
          <a:custGeom>
            <a:avLst/>
            <a:gdLst/>
            <a:ahLst/>
            <a:cxnLst/>
            <a:rect l="l" t="t" r="r" b="b"/>
            <a:pathLst>
              <a:path w="212090" h="1449704">
                <a:moveTo>
                  <a:pt x="211835" y="0"/>
                </a:moveTo>
                <a:lnTo>
                  <a:pt x="0" y="0"/>
                </a:lnTo>
                <a:lnTo>
                  <a:pt x="0" y="1449324"/>
                </a:lnTo>
                <a:lnTo>
                  <a:pt x="211835" y="1449324"/>
                </a:lnTo>
                <a:lnTo>
                  <a:pt x="2118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68183" y="3546347"/>
            <a:ext cx="212090" cy="1559560"/>
          </a:xfrm>
          <a:custGeom>
            <a:avLst/>
            <a:gdLst/>
            <a:ahLst/>
            <a:cxnLst/>
            <a:rect l="l" t="t" r="r" b="b"/>
            <a:pathLst>
              <a:path w="212090" h="1559560">
                <a:moveTo>
                  <a:pt x="211836" y="0"/>
                </a:moveTo>
                <a:lnTo>
                  <a:pt x="0" y="0"/>
                </a:lnTo>
                <a:lnTo>
                  <a:pt x="0" y="1559052"/>
                </a:lnTo>
                <a:lnTo>
                  <a:pt x="211836" y="1559052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10371" y="3227832"/>
            <a:ext cx="213360" cy="1877695"/>
          </a:xfrm>
          <a:custGeom>
            <a:avLst/>
            <a:gdLst/>
            <a:ahLst/>
            <a:cxnLst/>
            <a:rect l="l" t="t" r="r" b="b"/>
            <a:pathLst>
              <a:path w="213359" h="1877695">
                <a:moveTo>
                  <a:pt x="213359" y="0"/>
                </a:moveTo>
                <a:lnTo>
                  <a:pt x="0" y="0"/>
                </a:lnTo>
                <a:lnTo>
                  <a:pt x="0" y="1877567"/>
                </a:lnTo>
                <a:lnTo>
                  <a:pt x="213359" y="1877567"/>
                </a:lnTo>
                <a:lnTo>
                  <a:pt x="2133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54083" y="3113532"/>
            <a:ext cx="212090" cy="1991995"/>
          </a:xfrm>
          <a:custGeom>
            <a:avLst/>
            <a:gdLst/>
            <a:ahLst/>
            <a:cxnLst/>
            <a:rect l="l" t="t" r="r" b="b"/>
            <a:pathLst>
              <a:path w="212090" h="1991995">
                <a:moveTo>
                  <a:pt x="211836" y="0"/>
                </a:moveTo>
                <a:lnTo>
                  <a:pt x="0" y="0"/>
                </a:lnTo>
                <a:lnTo>
                  <a:pt x="0" y="1991867"/>
                </a:lnTo>
                <a:lnTo>
                  <a:pt x="211836" y="1991867"/>
                </a:lnTo>
                <a:lnTo>
                  <a:pt x="2118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96271" y="3400044"/>
            <a:ext cx="212090" cy="1705610"/>
          </a:xfrm>
          <a:custGeom>
            <a:avLst/>
            <a:gdLst/>
            <a:ahLst/>
            <a:cxnLst/>
            <a:rect l="l" t="t" r="r" b="b"/>
            <a:pathLst>
              <a:path w="212090" h="1705610">
                <a:moveTo>
                  <a:pt x="211835" y="0"/>
                </a:moveTo>
                <a:lnTo>
                  <a:pt x="0" y="0"/>
                </a:lnTo>
                <a:lnTo>
                  <a:pt x="0" y="1705355"/>
                </a:lnTo>
                <a:lnTo>
                  <a:pt x="211835" y="1705355"/>
                </a:lnTo>
                <a:lnTo>
                  <a:pt x="2118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538459" y="2836164"/>
            <a:ext cx="213360" cy="2269490"/>
          </a:xfrm>
          <a:custGeom>
            <a:avLst/>
            <a:gdLst/>
            <a:ahLst/>
            <a:cxnLst/>
            <a:rect l="l" t="t" r="r" b="b"/>
            <a:pathLst>
              <a:path w="213359" h="2269490">
                <a:moveTo>
                  <a:pt x="213360" y="0"/>
                </a:moveTo>
                <a:lnTo>
                  <a:pt x="0" y="0"/>
                </a:lnTo>
                <a:lnTo>
                  <a:pt x="0" y="2269236"/>
                </a:lnTo>
                <a:lnTo>
                  <a:pt x="213360" y="2269236"/>
                </a:lnTo>
                <a:lnTo>
                  <a:pt x="2133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97964" y="5105400"/>
            <a:ext cx="8912860" cy="0"/>
          </a:xfrm>
          <a:custGeom>
            <a:avLst/>
            <a:gdLst/>
            <a:ahLst/>
            <a:cxnLst/>
            <a:rect l="l" t="t" r="r" b="b"/>
            <a:pathLst>
              <a:path w="8912860">
                <a:moveTo>
                  <a:pt x="0" y="0"/>
                </a:moveTo>
                <a:lnTo>
                  <a:pt x="891235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97964" y="5105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10316" y="5105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6468" y="5295900"/>
            <a:ext cx="10213975" cy="0"/>
          </a:xfrm>
          <a:custGeom>
            <a:avLst/>
            <a:gdLst/>
            <a:ahLst/>
            <a:cxnLst/>
            <a:rect l="l" t="t" r="r" b="b"/>
            <a:pathLst>
              <a:path w="10213975">
                <a:moveTo>
                  <a:pt x="0" y="0"/>
                </a:moveTo>
                <a:lnTo>
                  <a:pt x="102138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6468" y="52959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97964" y="52959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97964" y="52959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910316" y="52959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910316" y="52959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468" y="5494020"/>
            <a:ext cx="10213975" cy="0"/>
          </a:xfrm>
          <a:custGeom>
            <a:avLst/>
            <a:gdLst/>
            <a:ahLst/>
            <a:cxnLst/>
            <a:rect l="l" t="t" r="r" b="b"/>
            <a:pathLst>
              <a:path w="10213975">
                <a:moveTo>
                  <a:pt x="0" y="0"/>
                </a:moveTo>
                <a:lnTo>
                  <a:pt x="102138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6468" y="549402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97964" y="549402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97964" y="549402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10316" y="549402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910316" y="549402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992530" y="5232196"/>
            <a:ext cx="939800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等线"/>
                <a:cs typeface="等线"/>
              </a:rPr>
              <a:t>供应面积（万㎡） 成交面积（万㎡）</a:t>
            </a:r>
            <a:endParaRPr sz="900">
              <a:latin typeface="等线"/>
              <a:cs typeface="等线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96468" y="5692140"/>
            <a:ext cx="10213975" cy="0"/>
          </a:xfrm>
          <a:custGeom>
            <a:avLst/>
            <a:gdLst/>
            <a:ahLst/>
            <a:cxnLst/>
            <a:rect l="l" t="t" r="r" b="b"/>
            <a:pathLst>
              <a:path w="10213975">
                <a:moveTo>
                  <a:pt x="0" y="0"/>
                </a:moveTo>
                <a:lnTo>
                  <a:pt x="102138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6468" y="569214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6468" y="5888735"/>
            <a:ext cx="10213975" cy="0"/>
          </a:xfrm>
          <a:custGeom>
            <a:avLst/>
            <a:gdLst/>
            <a:ahLst/>
            <a:cxnLst/>
            <a:rect l="l" t="t" r="r" b="b"/>
            <a:pathLst>
              <a:path w="10213975">
                <a:moveTo>
                  <a:pt x="0" y="0"/>
                </a:moveTo>
                <a:lnTo>
                  <a:pt x="102138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97964" y="569214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97964" y="569214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910316" y="569214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910316" y="569214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6854" y="5742241"/>
            <a:ext cx="243839" cy="73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69057" y="2858261"/>
            <a:ext cx="8170545" cy="469900"/>
          </a:xfrm>
          <a:custGeom>
            <a:avLst/>
            <a:gdLst/>
            <a:ahLst/>
            <a:cxnLst/>
            <a:rect l="l" t="t" r="r" b="b"/>
            <a:pathLst>
              <a:path w="8170545" h="469900">
                <a:moveTo>
                  <a:pt x="0" y="432815"/>
                </a:moveTo>
                <a:lnTo>
                  <a:pt x="743712" y="469391"/>
                </a:lnTo>
                <a:lnTo>
                  <a:pt x="1485900" y="435863"/>
                </a:lnTo>
                <a:lnTo>
                  <a:pt x="2228088" y="388620"/>
                </a:lnTo>
                <a:lnTo>
                  <a:pt x="2971800" y="382524"/>
                </a:lnTo>
                <a:lnTo>
                  <a:pt x="3713988" y="327660"/>
                </a:lnTo>
                <a:lnTo>
                  <a:pt x="4456176" y="222503"/>
                </a:lnTo>
                <a:lnTo>
                  <a:pt x="5198364" y="271272"/>
                </a:lnTo>
                <a:lnTo>
                  <a:pt x="5942076" y="246887"/>
                </a:lnTo>
                <a:lnTo>
                  <a:pt x="6684264" y="67055"/>
                </a:lnTo>
                <a:lnTo>
                  <a:pt x="7426452" y="0"/>
                </a:lnTo>
                <a:lnTo>
                  <a:pt x="8170164" y="124967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33688" y="3252787"/>
            <a:ext cx="73532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75876" y="3290887"/>
            <a:ext cx="73533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18064" y="3255835"/>
            <a:ext cx="73533" cy="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1776" y="3208591"/>
            <a:ext cx="73533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03964" y="3204019"/>
            <a:ext cx="73533" cy="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46152" y="3147631"/>
            <a:ext cx="73533" cy="73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89864" y="3042475"/>
            <a:ext cx="73532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32052" y="3092767"/>
            <a:ext cx="73532" cy="73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74240" y="3068383"/>
            <a:ext cx="73532" cy="73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017952" y="2888551"/>
            <a:ext cx="73532" cy="73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60140" y="2819971"/>
            <a:ext cx="73532" cy="73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02328" y="2946463"/>
            <a:ext cx="73532" cy="73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696468" y="5105400"/>
          <a:ext cx="10020929" cy="79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1608">
                <a:tc>
                  <a:txBody>
                    <a:bodyPr/>
                    <a:lstStyle/>
                    <a:p>
                      <a:pPr marR="97790" algn="r">
                        <a:lnSpc>
                          <a:spcPts val="44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月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18.99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3.98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13.38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18.89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42.2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37.94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18.14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26.98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43.47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45.11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46.23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525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55.54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17.02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7.5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33.53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37.03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3045" algn="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37.32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37.17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36.03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38.76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46.69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49.5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42.41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530"/>
                        </a:lnSpc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56.41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96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成交均价（元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㎡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等线"/>
                          <a:cs typeface="等线"/>
                        </a:rPr>
                        <a:t>）</a:t>
                      </a:r>
                      <a:endParaRPr sz="900">
                        <a:latin typeface="等线"/>
                        <a:cs typeface="等线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10527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10308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10510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10783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10815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11138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11747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11459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11602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12644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13037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12306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4" name="object 114"/>
          <p:cNvSpPr txBox="1"/>
          <p:nvPr/>
        </p:nvSpPr>
        <p:spPr>
          <a:xfrm>
            <a:off x="11005184" y="5011369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005184" y="4666869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005184" y="4322191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005184" y="3977132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005184" y="3632454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005184" y="328739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005184" y="2942590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005184" y="2597658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763648" y="4609033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763648" y="4206697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763648" y="3804361"/>
            <a:ext cx="1416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763648" y="340232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763648" y="299999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63648" y="259765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723257" y="2261743"/>
            <a:ext cx="24257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85858"/>
                </a:solidFill>
                <a:latin typeface="微软雅黑"/>
                <a:cs typeface="微软雅黑"/>
              </a:rPr>
              <a:t>2020</a:t>
            </a:r>
            <a:r>
              <a:rPr sz="1400" b="1" dirty="0">
                <a:solidFill>
                  <a:srgbClr val="585858"/>
                </a:solidFill>
                <a:latin typeface="微软雅黑"/>
                <a:cs typeface="微软雅黑"/>
              </a:rPr>
              <a:t>年盐城市区月度成交走势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98221" y="6553911"/>
            <a:ext cx="5054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微软雅黑"/>
                <a:cs typeface="微软雅黑"/>
              </a:rPr>
              <a:t>备注：数据来源于同策、克尔瑞，由于数据滞后性，不能反映当前价格水平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80161" y="813942"/>
            <a:ext cx="10530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年盐城市区月均成</a:t>
            </a:r>
            <a:r>
              <a:rPr sz="1600" b="1" spc="-10" dirty="0">
                <a:latin typeface="微软雅黑"/>
                <a:cs typeface="微软雅黑"/>
              </a:rPr>
              <a:t>交36.01</a:t>
            </a:r>
            <a:r>
              <a:rPr sz="1600" b="1" spc="-5" dirty="0">
                <a:latin typeface="微软雅黑"/>
                <a:cs typeface="微软雅黑"/>
              </a:rPr>
              <a:t>万㎡</a:t>
            </a:r>
            <a:r>
              <a:rPr sz="1600" b="1" spc="-10" dirty="0">
                <a:latin typeface="微软雅黑"/>
                <a:cs typeface="微软雅黑"/>
              </a:rPr>
              <a:t>，3</a:t>
            </a:r>
            <a:r>
              <a:rPr sz="1600" b="1" spc="-5" dirty="0">
                <a:latin typeface="微软雅黑"/>
                <a:cs typeface="微软雅黑"/>
              </a:rPr>
              <a:t>月份疫情结束后市场上行加速，均呈现供</a:t>
            </a:r>
            <a:r>
              <a:rPr sz="1600" b="1" spc="-20" dirty="0">
                <a:latin typeface="微软雅黑"/>
                <a:cs typeface="微软雅黑"/>
              </a:rPr>
              <a:t>不</a:t>
            </a:r>
            <a:r>
              <a:rPr sz="1600" b="1" spc="-5" dirty="0">
                <a:latin typeface="微软雅黑"/>
                <a:cs typeface="微软雅黑"/>
              </a:rPr>
              <a:t>应求的态势，成交价格波</a:t>
            </a:r>
            <a:r>
              <a:rPr sz="1600" b="1" spc="-20" dirty="0">
                <a:latin typeface="微软雅黑"/>
                <a:cs typeface="微软雅黑"/>
              </a:rPr>
              <a:t>动</a:t>
            </a:r>
            <a:r>
              <a:rPr sz="1600" b="1" spc="-5" dirty="0">
                <a:latin typeface="微软雅黑"/>
                <a:cs typeface="微软雅黑"/>
              </a:rPr>
              <a:t>上涨；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92964"/>
            <a:ext cx="2476500" cy="399415"/>
          </a:xfrm>
          <a:custGeom>
            <a:avLst/>
            <a:gdLst/>
            <a:ahLst/>
            <a:cxnLst/>
            <a:rect l="l" t="t" r="r" b="b"/>
            <a:pathLst>
              <a:path w="2476500" h="399415">
                <a:moveTo>
                  <a:pt x="0" y="399288"/>
                </a:moveTo>
                <a:lnTo>
                  <a:pt x="2476500" y="399288"/>
                </a:lnTo>
                <a:lnTo>
                  <a:pt x="24765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54864"/>
            <a:ext cx="726185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63" y="54864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4395" y="54864"/>
            <a:ext cx="848106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892" y="115315"/>
            <a:ext cx="1939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2.2住宅市</a:t>
            </a:r>
            <a:r>
              <a:rPr sz="2000" spc="-5" dirty="0"/>
              <a:t>场</a:t>
            </a:r>
            <a:r>
              <a:rPr sz="2000" dirty="0"/>
              <a:t>量价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80059" y="60350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1031" y="92964"/>
            <a:ext cx="1607820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221" y="6553911"/>
            <a:ext cx="5054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微软雅黑"/>
                <a:cs typeface="微软雅黑"/>
              </a:rPr>
              <a:t>备注：数据来源于同策、克尔瑞，由于数据滞后性，不能反映当前价格水平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219" y="767565"/>
            <a:ext cx="1131887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dirty="0">
                <a:latin typeface="微软雅黑"/>
                <a:cs typeface="微软雅黑"/>
              </a:rPr>
              <a:t>截止</a:t>
            </a:r>
            <a:r>
              <a:rPr sz="1600" b="1" spc="-5" dirty="0">
                <a:latin typeface="微软雅黑"/>
                <a:cs typeface="微软雅黑"/>
              </a:rPr>
              <a:t>2020</a:t>
            </a:r>
            <a:r>
              <a:rPr sz="1600" b="1" dirty="0">
                <a:latin typeface="微软雅黑"/>
                <a:cs typeface="微软雅黑"/>
              </a:rPr>
              <a:t>年</a:t>
            </a:r>
            <a:r>
              <a:rPr sz="1600" b="1" spc="5" dirty="0">
                <a:latin typeface="微软雅黑"/>
                <a:cs typeface="微软雅黑"/>
              </a:rPr>
              <a:t>12</a:t>
            </a:r>
            <a:r>
              <a:rPr sz="1600" b="1" dirty="0">
                <a:latin typeface="微软雅黑"/>
                <a:cs typeface="微软雅黑"/>
              </a:rPr>
              <a:t>月，盐</a:t>
            </a:r>
            <a:r>
              <a:rPr sz="1600" b="1" spc="15" dirty="0">
                <a:latin typeface="微软雅黑"/>
                <a:cs typeface="微软雅黑"/>
              </a:rPr>
              <a:t>城</a:t>
            </a:r>
            <a:r>
              <a:rPr sz="1600" b="1" dirty="0">
                <a:latin typeface="微软雅黑"/>
                <a:cs typeface="微软雅黑"/>
              </a:rPr>
              <a:t>市区</a:t>
            </a:r>
            <a:r>
              <a:rPr sz="1600" b="1" spc="15" dirty="0">
                <a:latin typeface="微软雅黑"/>
                <a:cs typeface="微软雅黑"/>
              </a:rPr>
              <a:t>累</a:t>
            </a:r>
            <a:r>
              <a:rPr sz="1600" b="1" dirty="0">
                <a:latin typeface="微软雅黑"/>
                <a:cs typeface="微软雅黑"/>
              </a:rPr>
              <a:t>计库存</a:t>
            </a:r>
            <a:r>
              <a:rPr sz="1600" b="1" spc="15" dirty="0">
                <a:latin typeface="微软雅黑"/>
                <a:cs typeface="微软雅黑"/>
              </a:rPr>
              <a:t>为</a:t>
            </a:r>
            <a:r>
              <a:rPr sz="1600" b="1" spc="-5" dirty="0">
                <a:latin typeface="微软雅黑"/>
                <a:cs typeface="微软雅黑"/>
              </a:rPr>
              <a:t>239.6</a:t>
            </a:r>
            <a:r>
              <a:rPr sz="1600" b="1" spc="5" dirty="0">
                <a:latin typeface="微软雅黑"/>
                <a:cs typeface="微软雅黑"/>
              </a:rPr>
              <a:t>万㎡</a:t>
            </a:r>
            <a:r>
              <a:rPr sz="1600" b="1" dirty="0">
                <a:latin typeface="微软雅黑"/>
                <a:cs typeface="微软雅黑"/>
              </a:rPr>
              <a:t>，</a:t>
            </a:r>
            <a:r>
              <a:rPr sz="1600" b="1" spc="15" dirty="0">
                <a:latin typeface="微软雅黑"/>
                <a:cs typeface="微软雅黑"/>
              </a:rPr>
              <a:t>去</a:t>
            </a:r>
            <a:r>
              <a:rPr sz="1600" b="1" dirty="0">
                <a:latin typeface="微软雅黑"/>
                <a:cs typeface="微软雅黑"/>
              </a:rPr>
              <a:t>化周</a:t>
            </a:r>
            <a:r>
              <a:rPr sz="1600" b="1" spc="15" dirty="0">
                <a:latin typeface="微软雅黑"/>
                <a:cs typeface="微软雅黑"/>
              </a:rPr>
              <a:t>期</a:t>
            </a:r>
            <a:r>
              <a:rPr sz="1600" b="1" spc="5" dirty="0">
                <a:latin typeface="微软雅黑"/>
                <a:cs typeface="微软雅黑"/>
              </a:rPr>
              <a:t>为</a:t>
            </a:r>
            <a:r>
              <a:rPr sz="1600" b="1" spc="-5" dirty="0">
                <a:latin typeface="微软雅黑"/>
                <a:cs typeface="微软雅黑"/>
              </a:rPr>
              <a:t>6.54</a:t>
            </a:r>
            <a:r>
              <a:rPr sz="1600" b="1" dirty="0">
                <a:latin typeface="微软雅黑"/>
                <a:cs typeface="微软雅黑"/>
              </a:rPr>
              <a:t>个</a:t>
            </a:r>
            <a:r>
              <a:rPr sz="1600" b="1" spc="5" dirty="0">
                <a:latin typeface="微软雅黑"/>
                <a:cs typeface="微软雅黑"/>
              </a:rPr>
              <a:t>月</a:t>
            </a:r>
            <a:r>
              <a:rPr sz="1600" b="1" spc="15" dirty="0">
                <a:latin typeface="微软雅黑"/>
                <a:cs typeface="微软雅黑"/>
              </a:rPr>
              <a:t>，城</a:t>
            </a:r>
            <a:r>
              <a:rPr sz="1600" b="1" dirty="0">
                <a:latin typeface="微软雅黑"/>
                <a:cs typeface="微软雅黑"/>
              </a:rPr>
              <a:t>西板块</a:t>
            </a:r>
            <a:r>
              <a:rPr sz="1600" b="1" spc="15" dirty="0">
                <a:latin typeface="微软雅黑"/>
                <a:cs typeface="微软雅黑"/>
              </a:rPr>
              <a:t>存</a:t>
            </a:r>
            <a:r>
              <a:rPr sz="1600" b="1" dirty="0">
                <a:latin typeface="微软雅黑"/>
                <a:cs typeface="微软雅黑"/>
              </a:rPr>
              <a:t>量</a:t>
            </a:r>
            <a:r>
              <a:rPr sz="1600" b="1" spc="10" dirty="0">
                <a:latin typeface="微软雅黑"/>
                <a:cs typeface="微软雅黑"/>
              </a:rPr>
              <a:t>为</a:t>
            </a:r>
            <a:r>
              <a:rPr sz="1600" b="1" dirty="0">
                <a:latin typeface="微软雅黑"/>
                <a:cs typeface="微软雅黑"/>
              </a:rPr>
              <a:t>28.3</a:t>
            </a:r>
            <a:r>
              <a:rPr sz="1600" b="1" spc="5" dirty="0">
                <a:latin typeface="微软雅黑"/>
                <a:cs typeface="微软雅黑"/>
              </a:rPr>
              <a:t>万㎡</a:t>
            </a:r>
            <a:r>
              <a:rPr sz="1600" b="1" spc="15" dirty="0">
                <a:latin typeface="微软雅黑"/>
                <a:cs typeface="微软雅黑"/>
              </a:rPr>
              <a:t>，</a:t>
            </a:r>
            <a:r>
              <a:rPr sz="1600" b="1" dirty="0">
                <a:latin typeface="微软雅黑"/>
                <a:cs typeface="微软雅黑"/>
              </a:rPr>
              <a:t>去化</a:t>
            </a:r>
            <a:r>
              <a:rPr sz="1600" b="1" spc="15" dirty="0">
                <a:latin typeface="微软雅黑"/>
                <a:cs typeface="微软雅黑"/>
              </a:rPr>
              <a:t>周</a:t>
            </a:r>
            <a:r>
              <a:rPr sz="1600" b="1" dirty="0">
                <a:latin typeface="微软雅黑"/>
                <a:cs typeface="微软雅黑"/>
              </a:rPr>
              <a:t>期</a:t>
            </a:r>
            <a:r>
              <a:rPr sz="1600" b="1" spc="10" dirty="0">
                <a:latin typeface="微软雅黑"/>
                <a:cs typeface="微软雅黑"/>
              </a:rPr>
              <a:t>为</a:t>
            </a:r>
            <a:r>
              <a:rPr sz="1600" b="1" spc="-5" dirty="0">
                <a:latin typeface="微软雅黑"/>
                <a:cs typeface="微软雅黑"/>
              </a:rPr>
              <a:t>4.1</a:t>
            </a:r>
            <a:r>
              <a:rPr sz="1600" b="1" spc="15" dirty="0">
                <a:latin typeface="微软雅黑"/>
                <a:cs typeface="微软雅黑"/>
              </a:rPr>
              <a:t>个月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去化周期为各板块中最短区域；</a:t>
            </a:r>
            <a:endParaRPr sz="1600">
              <a:latin typeface="微软雅黑"/>
              <a:cs typeface="微软雅黑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92226" y="2286761"/>
          <a:ext cx="4537075" cy="3011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 gridSpan="2"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2020年盐城市区库存情况统计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万㎡）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42">
                <a:tc>
                  <a:txBody>
                    <a:bodyPr/>
                    <a:lstStyle/>
                    <a:p>
                      <a:pPr marL="954405" marR="99060" indent="-84899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200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-2019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年供应余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量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00" spc="-10" dirty="0">
                          <a:latin typeface="微软雅黑"/>
                          <a:cs typeface="微软雅黑"/>
                        </a:rPr>
                        <a:t>308.13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203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2020年新增供应量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-10" dirty="0">
                          <a:latin typeface="微软雅黑"/>
                          <a:cs typeface="微软雅黑"/>
                        </a:rPr>
                        <a:t>370.84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2020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年成交量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spc="-10" dirty="0">
                          <a:latin typeface="微软雅黑"/>
                          <a:cs typeface="微软雅黑"/>
                        </a:rPr>
                        <a:t>439.37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截止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2020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年供应余量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-10" dirty="0">
                          <a:latin typeface="微软雅黑"/>
                          <a:cs typeface="微软雅黑"/>
                        </a:rPr>
                        <a:t>239.6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去化周期（月）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-10" dirty="0">
                          <a:latin typeface="微软雅黑"/>
                          <a:cs typeface="微软雅黑"/>
                        </a:rPr>
                        <a:t>6.54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32779" y="2286761"/>
          <a:ext cx="4895850" cy="3011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427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各板块库存及去化周期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板块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库存（万㎡）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去化速度（万㎡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月）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去化周期（月）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0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城中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43.3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3.77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11.5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城东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82.3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12.24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6.7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城南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33.8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6.47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5.2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城西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28.3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6.83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4.1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2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城北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22.3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2.96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7.5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2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城西南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29.5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4.35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6.8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40207"/>
            <a:ext cx="2266315" cy="398145"/>
          </a:xfrm>
          <a:custGeom>
            <a:avLst/>
            <a:gdLst/>
            <a:ahLst/>
            <a:cxnLst/>
            <a:rect l="l" t="t" r="r" b="b"/>
            <a:pathLst>
              <a:path w="2266315" h="398145">
                <a:moveTo>
                  <a:pt x="0" y="397764"/>
                </a:moveTo>
                <a:lnTo>
                  <a:pt x="2266188" y="397764"/>
                </a:lnTo>
                <a:lnTo>
                  <a:pt x="2266188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102095"/>
            <a:ext cx="726186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140" y="102095"/>
            <a:ext cx="1866138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449" y="162559"/>
            <a:ext cx="1939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2.3市场供需结构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19100" y="621791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77983" y="184404"/>
            <a:ext cx="1607820" cy="40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2360" y="778154"/>
            <a:ext cx="11289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00"/>
              </a:spcBef>
            </a:pPr>
            <a:r>
              <a:rPr sz="1600" b="1" spc="-10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年盐城市</a:t>
            </a:r>
            <a:r>
              <a:rPr sz="1600" b="1" spc="-10" dirty="0">
                <a:latin typeface="微软雅黑"/>
                <a:cs typeface="微软雅黑"/>
              </a:rPr>
              <a:t>区90-140</a:t>
            </a:r>
            <a:r>
              <a:rPr sz="1600" b="1" spc="-5" dirty="0">
                <a:latin typeface="微软雅黑"/>
                <a:cs typeface="微软雅黑"/>
              </a:rPr>
              <a:t>㎡</a:t>
            </a:r>
            <a:r>
              <a:rPr sz="1600" b="1" spc="5" dirty="0">
                <a:latin typeface="微软雅黑"/>
                <a:cs typeface="微软雅黑"/>
              </a:rPr>
              <a:t>为</a:t>
            </a:r>
            <a:r>
              <a:rPr sz="1600" b="1" spc="-5" dirty="0">
                <a:latin typeface="微软雅黑"/>
                <a:cs typeface="微软雅黑"/>
              </a:rPr>
              <a:t>成交</a:t>
            </a:r>
            <a:r>
              <a:rPr sz="1600" b="1" spc="5" dirty="0">
                <a:latin typeface="微软雅黑"/>
                <a:cs typeface="微软雅黑"/>
              </a:rPr>
              <a:t>占</a:t>
            </a:r>
            <a:r>
              <a:rPr sz="1600" b="1" spc="-5" dirty="0">
                <a:latin typeface="微软雅黑"/>
                <a:cs typeface="微软雅黑"/>
              </a:rPr>
              <a:t>比最</a:t>
            </a:r>
            <a:r>
              <a:rPr sz="1600" b="1" spc="5" dirty="0">
                <a:latin typeface="微软雅黑"/>
                <a:cs typeface="微软雅黑"/>
              </a:rPr>
              <a:t>多</a:t>
            </a:r>
            <a:r>
              <a:rPr sz="1600" b="1" spc="-5" dirty="0">
                <a:latin typeface="微软雅黑"/>
                <a:cs typeface="微软雅黑"/>
              </a:rPr>
              <a:t>的面</a:t>
            </a:r>
            <a:r>
              <a:rPr sz="1600" b="1" spc="5" dirty="0">
                <a:latin typeface="微软雅黑"/>
                <a:cs typeface="微软雅黑"/>
              </a:rPr>
              <a:t>积</a:t>
            </a:r>
            <a:r>
              <a:rPr sz="1600" b="1" spc="-5" dirty="0">
                <a:latin typeface="微软雅黑"/>
                <a:cs typeface="微软雅黑"/>
              </a:rPr>
              <a:t>区间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占比</a:t>
            </a:r>
            <a:r>
              <a:rPr sz="1600" b="1" spc="5" dirty="0">
                <a:latin typeface="微软雅黑"/>
                <a:cs typeface="微软雅黑"/>
              </a:rPr>
              <a:t>达</a:t>
            </a:r>
            <a:r>
              <a:rPr sz="1600" b="1" dirty="0">
                <a:latin typeface="微软雅黑"/>
                <a:cs typeface="微软雅黑"/>
              </a:rPr>
              <a:t>到</a:t>
            </a:r>
            <a:r>
              <a:rPr sz="1600" b="1" spc="-5" dirty="0">
                <a:latin typeface="微软雅黑"/>
                <a:cs typeface="微软雅黑"/>
              </a:rPr>
              <a:t>81%，从</a:t>
            </a:r>
            <a:r>
              <a:rPr sz="1600" b="1" spc="5" dirty="0">
                <a:latin typeface="微软雅黑"/>
                <a:cs typeface="微软雅黑"/>
              </a:rPr>
              <a:t>去</a:t>
            </a:r>
            <a:r>
              <a:rPr sz="1600" b="1" spc="-5" dirty="0">
                <a:latin typeface="微软雅黑"/>
                <a:cs typeface="微软雅黑"/>
              </a:rPr>
              <a:t>化情</a:t>
            </a:r>
            <a:r>
              <a:rPr sz="1600" b="1" spc="5" dirty="0">
                <a:latin typeface="微软雅黑"/>
                <a:cs typeface="微软雅黑"/>
              </a:rPr>
              <a:t>况</a:t>
            </a:r>
            <a:r>
              <a:rPr sz="1600" b="1" spc="-5" dirty="0">
                <a:latin typeface="微软雅黑"/>
                <a:cs typeface="微软雅黑"/>
              </a:rPr>
              <a:t>来看，100-140㎡去</a:t>
            </a:r>
            <a:r>
              <a:rPr sz="1600" b="1" spc="5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率达</a:t>
            </a:r>
            <a:r>
              <a:rPr sz="1600" b="1" spc="5" dirty="0">
                <a:latin typeface="微软雅黑"/>
                <a:cs typeface="微软雅黑"/>
              </a:rPr>
              <a:t>到</a:t>
            </a:r>
            <a:r>
              <a:rPr sz="1600" b="1" spc="-10" dirty="0">
                <a:latin typeface="微软雅黑"/>
                <a:cs typeface="微软雅黑"/>
              </a:rPr>
              <a:t>90%</a:t>
            </a:r>
            <a:r>
              <a:rPr sz="1600" b="1" spc="-5" dirty="0">
                <a:latin typeface="微软雅黑"/>
                <a:cs typeface="微软雅黑"/>
              </a:rPr>
              <a:t>以</a:t>
            </a:r>
            <a:r>
              <a:rPr sz="1600" b="1" spc="5" dirty="0">
                <a:latin typeface="微软雅黑"/>
                <a:cs typeface="微软雅黑"/>
              </a:rPr>
              <a:t>上</a:t>
            </a:r>
            <a:r>
              <a:rPr sz="1600" b="1" spc="-5" dirty="0">
                <a:latin typeface="微软雅黑"/>
                <a:cs typeface="微软雅黑"/>
              </a:rPr>
              <a:t>，  属于认可度高的优质面积段；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微软雅黑"/>
                <a:cs typeface="微软雅黑"/>
              </a:rPr>
              <a:t>200</a:t>
            </a:r>
            <a:r>
              <a:rPr sz="1600" b="1" spc="-5" dirty="0">
                <a:latin typeface="微软雅黑"/>
                <a:cs typeface="微软雅黑"/>
              </a:rPr>
              <a:t>万以内为主力总价段</a:t>
            </a:r>
            <a:r>
              <a:rPr sz="1600" b="1" spc="-10" dirty="0">
                <a:latin typeface="微软雅黑"/>
                <a:cs typeface="微软雅黑"/>
              </a:rPr>
              <a:t>，300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-5" dirty="0">
                <a:latin typeface="微软雅黑"/>
                <a:cs typeface="微软雅黑"/>
              </a:rPr>
              <a:t>为价</a:t>
            </a:r>
            <a:r>
              <a:rPr sz="1600" b="1" spc="5" dirty="0">
                <a:latin typeface="微软雅黑"/>
                <a:cs typeface="微软雅黑"/>
              </a:rPr>
              <a:t>格</a:t>
            </a:r>
            <a:r>
              <a:rPr sz="1600" b="1" spc="-5" dirty="0">
                <a:latin typeface="微软雅黑"/>
                <a:cs typeface="微软雅黑"/>
              </a:rPr>
              <a:t>天花</a:t>
            </a:r>
            <a:r>
              <a:rPr sz="1600" b="1" spc="5" dirty="0">
                <a:latin typeface="微软雅黑"/>
                <a:cs typeface="微软雅黑"/>
              </a:rPr>
              <a:t>板</a:t>
            </a:r>
            <a:r>
              <a:rPr sz="1600" b="1" spc="-5" dirty="0">
                <a:latin typeface="微软雅黑"/>
                <a:cs typeface="微软雅黑"/>
              </a:rPr>
              <a:t>，随</a:t>
            </a:r>
            <a:r>
              <a:rPr sz="1600" b="1" spc="5" dirty="0">
                <a:latin typeface="微软雅黑"/>
                <a:cs typeface="微软雅黑"/>
              </a:rPr>
              <a:t>着</a:t>
            </a:r>
            <a:r>
              <a:rPr sz="1600" b="1" spc="-5" dirty="0">
                <a:latin typeface="微软雅黑"/>
                <a:cs typeface="微软雅黑"/>
              </a:rPr>
              <a:t>土地</a:t>
            </a:r>
            <a:r>
              <a:rPr sz="1600" b="1" spc="5" dirty="0">
                <a:latin typeface="微软雅黑"/>
                <a:cs typeface="微软雅黑"/>
              </a:rPr>
              <a:t>价</a:t>
            </a:r>
            <a:r>
              <a:rPr sz="1600" b="1" spc="-5" dirty="0">
                <a:latin typeface="微软雅黑"/>
                <a:cs typeface="微软雅黑"/>
              </a:rPr>
              <a:t>格上</a:t>
            </a:r>
            <a:r>
              <a:rPr sz="1600" b="1" spc="5" dirty="0">
                <a:latin typeface="微软雅黑"/>
                <a:cs typeface="微软雅黑"/>
              </a:rPr>
              <a:t>涨</a:t>
            </a:r>
            <a:r>
              <a:rPr sz="1600" b="1" spc="-5" dirty="0">
                <a:latin typeface="微软雅黑"/>
                <a:cs typeface="微软雅黑"/>
              </a:rPr>
              <a:t>，将</a:t>
            </a:r>
            <a:r>
              <a:rPr sz="1600" b="1" spc="5" dirty="0">
                <a:latin typeface="微软雅黑"/>
                <a:cs typeface="微软雅黑"/>
              </a:rPr>
              <a:t>进</a:t>
            </a:r>
            <a:r>
              <a:rPr sz="1600" b="1" spc="-5" dirty="0">
                <a:latin typeface="微软雅黑"/>
                <a:cs typeface="微软雅黑"/>
              </a:rPr>
              <a:t>一步</a:t>
            </a:r>
            <a:r>
              <a:rPr sz="1600" b="1" spc="5" dirty="0">
                <a:latin typeface="微软雅黑"/>
                <a:cs typeface="微软雅黑"/>
              </a:rPr>
              <a:t>推</a:t>
            </a:r>
            <a:r>
              <a:rPr sz="1600" b="1" spc="-5" dirty="0">
                <a:latin typeface="微软雅黑"/>
                <a:cs typeface="微软雅黑"/>
              </a:rPr>
              <a:t>高总</a:t>
            </a:r>
            <a:r>
              <a:rPr sz="1600" b="1" spc="5" dirty="0">
                <a:latin typeface="微软雅黑"/>
                <a:cs typeface="微软雅黑"/>
              </a:rPr>
              <a:t>价</a:t>
            </a:r>
            <a:r>
              <a:rPr sz="1600" b="1" spc="-5" dirty="0">
                <a:latin typeface="微软雅黑"/>
                <a:cs typeface="微软雅黑"/>
              </a:rPr>
              <a:t>区间。</a:t>
            </a:r>
            <a:endParaRPr sz="1600">
              <a:latin typeface="微软雅黑"/>
              <a:cs typeface="微软雅黑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92226" y="2223389"/>
          <a:ext cx="4538978" cy="415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714">
                <a:tc gridSpan="6">
                  <a:txBody>
                    <a:bodyPr/>
                    <a:lstStyle/>
                    <a:p>
                      <a:pPr marL="11233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2020年盐城市区商品住宅面积段</a:t>
                      </a:r>
                      <a:r>
                        <a:rPr sz="1100" spc="-15" dirty="0">
                          <a:latin typeface="微软雅黑"/>
                          <a:cs typeface="微软雅黑"/>
                        </a:rPr>
                        <a:t>分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析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面积</a:t>
                      </a:r>
                      <a:r>
                        <a:rPr sz="1100" spc="-5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供应套数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供应占比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供求比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成交占比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87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90㎡以下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716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696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97.2%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90-100㎡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5533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15.7%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4823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87.2%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14.1%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100-110㎡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6129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17.4%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5824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95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87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110-120㎡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7720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21.9%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7003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90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20.5%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120-130</a:t>
                      </a:r>
                      <a:r>
                        <a:rPr sz="1100" spc="5" dirty="0">
                          <a:latin typeface="微软雅黑"/>
                          <a:cs typeface="微软雅黑"/>
                        </a:rPr>
                        <a:t>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5939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16.9%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5907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99.5%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17.3%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130-140㎡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4747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13.5%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4396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92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12.9%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87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140-150㎡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2704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7.7%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2781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102.8%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8.2%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150-160㎡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371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515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138.8%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87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160-170㎡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409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498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121.8%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170-180㎡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151.4%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76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180-190㎡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366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390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106.6%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676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190-200</a:t>
                      </a:r>
                      <a:r>
                        <a:rPr sz="1100" spc="5" dirty="0">
                          <a:latin typeface="微软雅黑"/>
                          <a:cs typeface="微软雅黑"/>
                        </a:rPr>
                        <a:t>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208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0.6%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321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154.3%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6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200㎡以上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229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352.4%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64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合计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35176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100.0%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34120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97.0%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100.0%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16753" y="2209164"/>
          <a:ext cx="4085590" cy="4168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79">
                <a:tc gridSpan="3">
                  <a:txBody>
                    <a:bodyPr/>
                    <a:lstStyle/>
                    <a:p>
                      <a:pPr marL="9671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2020年盐城市成交总价段交叉分析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成交占比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100万元以下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7520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22.0%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100-200万元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23346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68.4%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200-300万元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1833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5.4%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300-350万元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621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350-400万元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362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05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400-450万元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450-500万元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123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500-550万元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550-600万元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6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600-700万元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6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700万元以上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16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合计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34120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100.0%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2321050"/>
            <a:ext cx="5393436" cy="453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2318004"/>
            <a:ext cx="2929255" cy="2860675"/>
          </a:xfrm>
          <a:custGeom>
            <a:avLst/>
            <a:gdLst/>
            <a:ahLst/>
            <a:cxnLst/>
            <a:rect l="l" t="t" r="r" b="b"/>
            <a:pathLst>
              <a:path w="2929254" h="2860675">
                <a:moveTo>
                  <a:pt x="2150618" y="0"/>
                </a:moveTo>
                <a:lnTo>
                  <a:pt x="0" y="19431"/>
                </a:lnTo>
                <a:lnTo>
                  <a:pt x="9728" y="2860548"/>
                </a:lnTo>
                <a:lnTo>
                  <a:pt x="2929128" y="1109218"/>
                </a:lnTo>
                <a:lnTo>
                  <a:pt x="2150618" y="0"/>
                </a:lnTo>
                <a:close/>
              </a:path>
            </a:pathLst>
          </a:custGeom>
          <a:solidFill>
            <a:srgbClr val="BADFE2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3" y="2318004"/>
            <a:ext cx="2929255" cy="2860675"/>
          </a:xfrm>
          <a:custGeom>
            <a:avLst/>
            <a:gdLst/>
            <a:ahLst/>
            <a:cxnLst/>
            <a:rect l="l" t="t" r="r" b="b"/>
            <a:pathLst>
              <a:path w="2929254" h="2860675">
                <a:moveTo>
                  <a:pt x="2150618" y="0"/>
                </a:moveTo>
                <a:lnTo>
                  <a:pt x="2929128" y="1109218"/>
                </a:lnTo>
                <a:lnTo>
                  <a:pt x="9728" y="2860548"/>
                </a:lnTo>
                <a:lnTo>
                  <a:pt x="9554" y="2809813"/>
                </a:lnTo>
                <a:lnTo>
                  <a:pt x="9381" y="2759079"/>
                </a:lnTo>
                <a:lnTo>
                  <a:pt x="9207" y="2708345"/>
                </a:lnTo>
                <a:lnTo>
                  <a:pt x="9034" y="2657611"/>
                </a:lnTo>
                <a:lnTo>
                  <a:pt x="8860" y="2606876"/>
                </a:lnTo>
                <a:lnTo>
                  <a:pt x="8686" y="2556142"/>
                </a:lnTo>
                <a:lnTo>
                  <a:pt x="8513" y="2505408"/>
                </a:lnTo>
                <a:lnTo>
                  <a:pt x="8339" y="2454674"/>
                </a:lnTo>
                <a:lnTo>
                  <a:pt x="8165" y="2403939"/>
                </a:lnTo>
                <a:lnTo>
                  <a:pt x="7992" y="2353205"/>
                </a:lnTo>
                <a:lnTo>
                  <a:pt x="7818" y="2302471"/>
                </a:lnTo>
                <a:lnTo>
                  <a:pt x="7644" y="2251737"/>
                </a:lnTo>
                <a:lnTo>
                  <a:pt x="7471" y="2201002"/>
                </a:lnTo>
                <a:lnTo>
                  <a:pt x="7297" y="2150268"/>
                </a:lnTo>
                <a:lnTo>
                  <a:pt x="7123" y="2099534"/>
                </a:lnTo>
                <a:lnTo>
                  <a:pt x="6949" y="2048800"/>
                </a:lnTo>
                <a:lnTo>
                  <a:pt x="6776" y="1998066"/>
                </a:lnTo>
                <a:lnTo>
                  <a:pt x="6602" y="1947331"/>
                </a:lnTo>
                <a:lnTo>
                  <a:pt x="6428" y="1896597"/>
                </a:lnTo>
                <a:lnTo>
                  <a:pt x="6254" y="1845863"/>
                </a:lnTo>
                <a:lnTo>
                  <a:pt x="6080" y="1795129"/>
                </a:lnTo>
                <a:lnTo>
                  <a:pt x="5907" y="1744394"/>
                </a:lnTo>
                <a:lnTo>
                  <a:pt x="5733" y="1693660"/>
                </a:lnTo>
                <a:lnTo>
                  <a:pt x="5559" y="1642926"/>
                </a:lnTo>
                <a:lnTo>
                  <a:pt x="5385" y="1592192"/>
                </a:lnTo>
                <a:lnTo>
                  <a:pt x="5211" y="1541457"/>
                </a:lnTo>
                <a:lnTo>
                  <a:pt x="5037" y="1490723"/>
                </a:lnTo>
                <a:lnTo>
                  <a:pt x="4864" y="1439989"/>
                </a:lnTo>
                <a:lnTo>
                  <a:pt x="4690" y="1389255"/>
                </a:lnTo>
                <a:lnTo>
                  <a:pt x="4516" y="1338521"/>
                </a:lnTo>
                <a:lnTo>
                  <a:pt x="4342" y="1287786"/>
                </a:lnTo>
                <a:lnTo>
                  <a:pt x="4168" y="1237052"/>
                </a:lnTo>
                <a:lnTo>
                  <a:pt x="3994" y="1186318"/>
                </a:lnTo>
                <a:lnTo>
                  <a:pt x="3821" y="1135584"/>
                </a:lnTo>
                <a:lnTo>
                  <a:pt x="3647" y="1084849"/>
                </a:lnTo>
                <a:lnTo>
                  <a:pt x="3473" y="1034115"/>
                </a:lnTo>
                <a:lnTo>
                  <a:pt x="3299" y="983381"/>
                </a:lnTo>
                <a:lnTo>
                  <a:pt x="3125" y="932647"/>
                </a:lnTo>
                <a:lnTo>
                  <a:pt x="2952" y="881912"/>
                </a:lnTo>
                <a:lnTo>
                  <a:pt x="2778" y="831178"/>
                </a:lnTo>
                <a:lnTo>
                  <a:pt x="2604" y="780444"/>
                </a:lnTo>
                <a:lnTo>
                  <a:pt x="2430" y="729710"/>
                </a:lnTo>
                <a:lnTo>
                  <a:pt x="2257" y="678976"/>
                </a:lnTo>
                <a:lnTo>
                  <a:pt x="2083" y="628241"/>
                </a:lnTo>
                <a:lnTo>
                  <a:pt x="1909" y="577507"/>
                </a:lnTo>
                <a:lnTo>
                  <a:pt x="1735" y="526773"/>
                </a:lnTo>
                <a:lnTo>
                  <a:pt x="1562" y="476039"/>
                </a:lnTo>
                <a:lnTo>
                  <a:pt x="1388" y="425304"/>
                </a:lnTo>
                <a:lnTo>
                  <a:pt x="1214" y="374570"/>
                </a:lnTo>
                <a:lnTo>
                  <a:pt x="1041" y="323836"/>
                </a:lnTo>
                <a:lnTo>
                  <a:pt x="867" y="273102"/>
                </a:lnTo>
                <a:lnTo>
                  <a:pt x="694" y="222367"/>
                </a:lnTo>
                <a:lnTo>
                  <a:pt x="520" y="171633"/>
                </a:lnTo>
                <a:lnTo>
                  <a:pt x="347" y="120899"/>
                </a:lnTo>
                <a:lnTo>
                  <a:pt x="173" y="70165"/>
                </a:lnTo>
                <a:lnTo>
                  <a:pt x="0" y="19431"/>
                </a:lnTo>
                <a:lnTo>
                  <a:pt x="2150618" y="0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481" y="3456432"/>
            <a:ext cx="5363845" cy="3401695"/>
          </a:xfrm>
          <a:custGeom>
            <a:avLst/>
            <a:gdLst/>
            <a:ahLst/>
            <a:cxnLst/>
            <a:rect l="l" t="t" r="r" b="b"/>
            <a:pathLst>
              <a:path w="5363845" h="3401695">
                <a:moveTo>
                  <a:pt x="2986646" y="0"/>
                </a:moveTo>
                <a:lnTo>
                  <a:pt x="2899143" y="0"/>
                </a:lnTo>
                <a:lnTo>
                  <a:pt x="28791" y="1702688"/>
                </a:lnTo>
                <a:lnTo>
                  <a:pt x="0" y="3401564"/>
                </a:lnTo>
                <a:lnTo>
                  <a:pt x="5363684" y="3401564"/>
                </a:lnTo>
                <a:lnTo>
                  <a:pt x="4952098" y="2733992"/>
                </a:lnTo>
                <a:lnTo>
                  <a:pt x="2986646" y="0"/>
                </a:lnTo>
                <a:close/>
              </a:path>
            </a:pathLst>
          </a:custGeom>
          <a:solidFill>
            <a:srgbClr val="2C2C8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128" y="3456432"/>
            <a:ext cx="2377440" cy="3401695"/>
          </a:xfrm>
          <a:custGeom>
            <a:avLst/>
            <a:gdLst/>
            <a:ahLst/>
            <a:cxnLst/>
            <a:rect l="l" t="t" r="r" b="b"/>
            <a:pathLst>
              <a:path w="2377440" h="3401695">
                <a:moveTo>
                  <a:pt x="0" y="0"/>
                </a:moveTo>
                <a:lnTo>
                  <a:pt x="1965452" y="2733992"/>
                </a:lnTo>
                <a:lnTo>
                  <a:pt x="2377037" y="3401564"/>
                </a:lnTo>
              </a:path>
            </a:pathLst>
          </a:custGeom>
          <a:ln w="126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481" y="3456432"/>
            <a:ext cx="2987040" cy="3401695"/>
          </a:xfrm>
          <a:custGeom>
            <a:avLst/>
            <a:gdLst/>
            <a:ahLst/>
            <a:cxnLst/>
            <a:rect l="l" t="t" r="r" b="b"/>
            <a:pathLst>
              <a:path w="2987040" h="3401695">
                <a:moveTo>
                  <a:pt x="0" y="3401564"/>
                </a:moveTo>
                <a:lnTo>
                  <a:pt x="28791" y="1702688"/>
                </a:lnTo>
                <a:lnTo>
                  <a:pt x="2899143" y="0"/>
                </a:lnTo>
                <a:lnTo>
                  <a:pt x="2986646" y="0"/>
                </a:lnTo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1171" y="2328672"/>
            <a:ext cx="2461260" cy="4483735"/>
          </a:xfrm>
          <a:custGeom>
            <a:avLst/>
            <a:gdLst/>
            <a:ahLst/>
            <a:cxnLst/>
            <a:rect l="l" t="t" r="r" b="b"/>
            <a:pathLst>
              <a:path w="2461260" h="4483734">
                <a:moveTo>
                  <a:pt x="2461260" y="0"/>
                </a:moveTo>
                <a:lnTo>
                  <a:pt x="1342516" y="0"/>
                </a:lnTo>
                <a:lnTo>
                  <a:pt x="0" y="991997"/>
                </a:lnTo>
                <a:lnTo>
                  <a:pt x="2441829" y="4483608"/>
                </a:lnTo>
                <a:lnTo>
                  <a:pt x="2461260" y="0"/>
                </a:lnTo>
                <a:close/>
              </a:path>
            </a:pathLst>
          </a:custGeom>
          <a:solidFill>
            <a:srgbClr val="D9D9D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1171" y="2328672"/>
            <a:ext cx="2461260" cy="4483735"/>
          </a:xfrm>
          <a:custGeom>
            <a:avLst/>
            <a:gdLst/>
            <a:ahLst/>
            <a:cxnLst/>
            <a:rect l="l" t="t" r="r" b="b"/>
            <a:pathLst>
              <a:path w="2461260" h="4483734">
                <a:moveTo>
                  <a:pt x="1342516" y="0"/>
                </a:moveTo>
                <a:lnTo>
                  <a:pt x="0" y="991997"/>
                </a:lnTo>
                <a:lnTo>
                  <a:pt x="2441829" y="4483608"/>
                </a:lnTo>
                <a:lnTo>
                  <a:pt x="2442049" y="4432657"/>
                </a:lnTo>
                <a:lnTo>
                  <a:pt x="2442270" y="4381707"/>
                </a:lnTo>
                <a:lnTo>
                  <a:pt x="2442491" y="4330757"/>
                </a:lnTo>
                <a:lnTo>
                  <a:pt x="2442712" y="4279807"/>
                </a:lnTo>
                <a:lnTo>
                  <a:pt x="2442933" y="4228857"/>
                </a:lnTo>
                <a:lnTo>
                  <a:pt x="2443153" y="4177907"/>
                </a:lnTo>
                <a:lnTo>
                  <a:pt x="2443374" y="4126957"/>
                </a:lnTo>
                <a:lnTo>
                  <a:pt x="2443595" y="4076007"/>
                </a:lnTo>
                <a:lnTo>
                  <a:pt x="2443816" y="4025057"/>
                </a:lnTo>
                <a:lnTo>
                  <a:pt x="2444037" y="3974107"/>
                </a:lnTo>
                <a:lnTo>
                  <a:pt x="2444257" y="3923156"/>
                </a:lnTo>
                <a:lnTo>
                  <a:pt x="2444478" y="3872206"/>
                </a:lnTo>
                <a:lnTo>
                  <a:pt x="2444699" y="3821256"/>
                </a:lnTo>
                <a:lnTo>
                  <a:pt x="2444920" y="3770306"/>
                </a:lnTo>
                <a:lnTo>
                  <a:pt x="2445141" y="3719356"/>
                </a:lnTo>
                <a:lnTo>
                  <a:pt x="2445361" y="3668406"/>
                </a:lnTo>
                <a:lnTo>
                  <a:pt x="2445582" y="3617456"/>
                </a:lnTo>
                <a:lnTo>
                  <a:pt x="2445803" y="3566506"/>
                </a:lnTo>
                <a:lnTo>
                  <a:pt x="2446024" y="3515556"/>
                </a:lnTo>
                <a:lnTo>
                  <a:pt x="2446245" y="3464606"/>
                </a:lnTo>
                <a:lnTo>
                  <a:pt x="2446465" y="3413656"/>
                </a:lnTo>
                <a:lnTo>
                  <a:pt x="2446686" y="3362705"/>
                </a:lnTo>
                <a:lnTo>
                  <a:pt x="2446907" y="3311755"/>
                </a:lnTo>
                <a:lnTo>
                  <a:pt x="2447128" y="3260805"/>
                </a:lnTo>
                <a:lnTo>
                  <a:pt x="2447349" y="3209855"/>
                </a:lnTo>
                <a:lnTo>
                  <a:pt x="2447569" y="3158905"/>
                </a:lnTo>
                <a:lnTo>
                  <a:pt x="2447790" y="3107955"/>
                </a:lnTo>
                <a:lnTo>
                  <a:pt x="2448011" y="3057005"/>
                </a:lnTo>
                <a:lnTo>
                  <a:pt x="2448232" y="3006055"/>
                </a:lnTo>
                <a:lnTo>
                  <a:pt x="2448453" y="2955105"/>
                </a:lnTo>
                <a:lnTo>
                  <a:pt x="2448674" y="2904155"/>
                </a:lnTo>
                <a:lnTo>
                  <a:pt x="2448894" y="2853205"/>
                </a:lnTo>
                <a:lnTo>
                  <a:pt x="2461039" y="50950"/>
                </a:lnTo>
                <a:lnTo>
                  <a:pt x="2461260" y="0"/>
                </a:lnTo>
                <a:lnTo>
                  <a:pt x="1342516" y="0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892" y="2575179"/>
            <a:ext cx="1222375" cy="561340"/>
          </a:xfrm>
          <a:custGeom>
            <a:avLst/>
            <a:gdLst/>
            <a:ahLst/>
            <a:cxnLst/>
            <a:rect l="l" t="t" r="r" b="b"/>
            <a:pathLst>
              <a:path w="1222375" h="561339">
                <a:moveTo>
                  <a:pt x="1222375" y="259461"/>
                </a:moveTo>
                <a:lnTo>
                  <a:pt x="122047" y="259461"/>
                </a:lnTo>
                <a:lnTo>
                  <a:pt x="122047" y="561213"/>
                </a:lnTo>
                <a:lnTo>
                  <a:pt x="1222375" y="561213"/>
                </a:lnTo>
                <a:lnTo>
                  <a:pt x="1222375" y="259461"/>
                </a:lnTo>
                <a:close/>
              </a:path>
              <a:path w="1222375" h="561339">
                <a:moveTo>
                  <a:pt x="0" y="0"/>
                </a:moveTo>
                <a:lnTo>
                  <a:pt x="305434" y="259461"/>
                </a:lnTo>
                <a:lnTo>
                  <a:pt x="580517" y="2594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56969" y="288721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黑体"/>
                <a:cs typeface="黑体"/>
              </a:rPr>
              <a:t>目标地块</a:t>
            </a:r>
            <a:endParaRPr sz="12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730" y="3714178"/>
            <a:ext cx="159638" cy="159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8995" y="3895344"/>
            <a:ext cx="715010" cy="24574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昕悦府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794" y="4692586"/>
            <a:ext cx="158115" cy="159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5978" y="5468302"/>
            <a:ext cx="159638" cy="159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662940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16083" y="152400"/>
            <a:ext cx="1607820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615" y="152400"/>
            <a:ext cx="1670685" cy="399415"/>
          </a:xfrm>
          <a:custGeom>
            <a:avLst/>
            <a:gdLst/>
            <a:ahLst/>
            <a:cxnLst/>
            <a:rect l="l" t="t" r="r" b="b"/>
            <a:pathLst>
              <a:path w="1670685" h="399415">
                <a:moveTo>
                  <a:pt x="0" y="399288"/>
                </a:moveTo>
                <a:lnTo>
                  <a:pt x="1670304" y="399288"/>
                </a:lnTo>
                <a:lnTo>
                  <a:pt x="167030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036" y="114300"/>
            <a:ext cx="726186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131" y="114300"/>
            <a:ext cx="1357121" cy="567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5660" y="174447"/>
            <a:ext cx="1430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2.3竞争分析</a:t>
            </a:r>
            <a:endParaRPr sz="2000"/>
          </a:p>
        </p:txBody>
      </p:sp>
      <p:sp>
        <p:nvSpPr>
          <p:cNvPr id="22" name="object 22"/>
          <p:cNvSpPr txBox="1"/>
          <p:nvPr/>
        </p:nvSpPr>
        <p:spPr>
          <a:xfrm>
            <a:off x="340563" y="747521"/>
            <a:ext cx="11217910" cy="1264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未来城西、城西南将相</a:t>
            </a:r>
            <a:r>
              <a:rPr sz="2000" b="1" spc="-15" dirty="0">
                <a:solidFill>
                  <a:srgbClr val="C00000"/>
                </a:solidFill>
                <a:latin typeface="微软雅黑"/>
                <a:cs typeface="微软雅黑"/>
              </a:rPr>
              <a:t>互</a:t>
            </a: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分流</a:t>
            </a:r>
            <a:r>
              <a:rPr sz="2000" b="1" spc="-1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目标</a:t>
            </a:r>
            <a:r>
              <a:rPr sz="2000" b="1" spc="-15" dirty="0">
                <a:solidFill>
                  <a:srgbClr val="C00000"/>
                </a:solidFill>
                <a:latin typeface="微软雅黑"/>
                <a:cs typeface="微软雅黑"/>
              </a:rPr>
              <a:t>地</a:t>
            </a: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块加</a:t>
            </a:r>
            <a:r>
              <a:rPr sz="2000" b="1" spc="-15" dirty="0">
                <a:solidFill>
                  <a:srgbClr val="C00000"/>
                </a:solidFill>
                <a:latin typeface="微软雅黑"/>
                <a:cs typeface="微软雅黑"/>
              </a:rPr>
              <a:t>入</a:t>
            </a: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城西</a:t>
            </a:r>
            <a:r>
              <a:rPr sz="2000" b="1" spc="-15" dirty="0">
                <a:solidFill>
                  <a:srgbClr val="C00000"/>
                </a:solidFill>
                <a:latin typeface="微软雅黑"/>
                <a:cs typeface="微软雅黑"/>
              </a:rPr>
              <a:t>南</a:t>
            </a:r>
            <a:r>
              <a:rPr sz="2000" b="1" dirty="0">
                <a:solidFill>
                  <a:srgbClr val="C00000"/>
                </a:solidFill>
                <a:latin typeface="微软雅黑"/>
                <a:cs typeface="微软雅黑"/>
              </a:rPr>
              <a:t>竞争</a:t>
            </a:r>
            <a:endParaRPr sz="200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11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有竞争关系的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城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西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和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城西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南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板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块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共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有4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个项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目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在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售</a:t>
            </a:r>
            <a:r>
              <a:rPr sz="1350" dirty="0">
                <a:solidFill>
                  <a:srgbClr val="3A3838"/>
                </a:solidFill>
                <a:latin typeface="微软雅黑"/>
                <a:cs typeface="微软雅黑"/>
              </a:rPr>
              <a:t>，1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个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项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目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尾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盘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，2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个项目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待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售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，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高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层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产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品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均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价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为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14000-15500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元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/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㎡（部分精装），小高层均价</a:t>
            </a:r>
            <a:endParaRPr sz="1350">
              <a:latin typeface="微软雅黑"/>
              <a:cs typeface="微软雅黑"/>
            </a:endParaRPr>
          </a:p>
          <a:p>
            <a:pPr marL="299085">
              <a:lnSpc>
                <a:spcPct val="100000"/>
              </a:lnSpc>
              <a:spcBef>
                <a:spcPts val="660"/>
              </a:spcBef>
            </a:pPr>
            <a:r>
              <a:rPr sz="1350" dirty="0">
                <a:solidFill>
                  <a:srgbClr val="3A3838"/>
                </a:solidFill>
                <a:latin typeface="微软雅黑"/>
                <a:cs typeface="微软雅黑"/>
              </a:rPr>
              <a:t>14000-16000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元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/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㎡，洋房产品均价</a:t>
            </a:r>
            <a:r>
              <a:rPr sz="1350" dirty="0">
                <a:solidFill>
                  <a:srgbClr val="3A3838"/>
                </a:solidFill>
                <a:latin typeface="微软雅黑"/>
                <a:cs typeface="微软雅黑"/>
              </a:rPr>
              <a:t>15500-17500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元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/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㎡</a:t>
            </a:r>
            <a:r>
              <a:rPr sz="1350" dirty="0">
                <a:solidFill>
                  <a:srgbClr val="3A3838"/>
                </a:solidFill>
                <a:latin typeface="微软雅黑"/>
                <a:cs typeface="微软雅黑"/>
              </a:rPr>
              <a:t>;</a:t>
            </a:r>
            <a:endParaRPr sz="135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市场产品覆盖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首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置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、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首改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、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改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善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等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全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产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品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线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，90-110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㎡三室两厅一卫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/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两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卫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首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置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产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品</a:t>
            </a:r>
            <a:r>
              <a:rPr sz="1350" spc="-10" dirty="0">
                <a:solidFill>
                  <a:srgbClr val="3A3838"/>
                </a:solidFill>
                <a:latin typeface="微软雅黑"/>
                <a:cs typeface="微软雅黑"/>
              </a:rPr>
              <a:t>，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以</a:t>
            </a:r>
            <a:r>
              <a:rPr sz="1350" spc="-5" dirty="0">
                <a:solidFill>
                  <a:srgbClr val="3A3838"/>
                </a:solidFill>
                <a:latin typeface="微软雅黑"/>
                <a:cs typeface="微软雅黑"/>
              </a:rPr>
              <a:t>及120-140</a:t>
            </a:r>
            <a:r>
              <a:rPr sz="1350" spc="5" dirty="0">
                <a:solidFill>
                  <a:srgbClr val="3A3838"/>
                </a:solidFill>
                <a:latin typeface="微软雅黑"/>
                <a:cs typeface="微软雅黑"/>
              </a:rPr>
              <a:t>㎡四室产品为主力。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231" y="2321051"/>
            <a:ext cx="731520" cy="245745"/>
          </a:xfrm>
          <a:prstGeom prst="rect">
            <a:avLst/>
          </a:prstGeom>
          <a:solidFill>
            <a:srgbClr val="FFC000">
              <a:alpha val="74900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主力在售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2231" y="2625851"/>
            <a:ext cx="731520" cy="245745"/>
          </a:xfrm>
          <a:prstGeom prst="rect">
            <a:avLst/>
          </a:prstGeom>
          <a:solidFill>
            <a:srgbClr val="00AF50">
              <a:alpha val="85881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暂未推售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231" y="2927604"/>
            <a:ext cx="731520" cy="245745"/>
          </a:xfrm>
          <a:prstGeom prst="rect">
            <a:avLst/>
          </a:prstGeom>
          <a:solidFill>
            <a:srgbClr val="7E7E7E">
              <a:alpha val="74900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25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尾盘项目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00590" y="5238178"/>
            <a:ext cx="159638" cy="15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2416" y="2333256"/>
            <a:ext cx="504520" cy="5304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4439" y="2525267"/>
            <a:ext cx="134112" cy="160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9374" y="5527738"/>
            <a:ext cx="159638" cy="15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0990" y="6154102"/>
            <a:ext cx="159639" cy="159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63786" y="6716458"/>
            <a:ext cx="159638" cy="1558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8327" y="4870703"/>
            <a:ext cx="940435" cy="24574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25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富力科创城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94759" y="5678423"/>
            <a:ext cx="942340" cy="24574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凤麟府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8607" y="6469379"/>
            <a:ext cx="942340" cy="2470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名望府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9820" y="5923788"/>
            <a:ext cx="731520" cy="24574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42544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34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凤凰城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19755" y="5628132"/>
            <a:ext cx="731520" cy="24574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30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中海华樾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77311" y="4992623"/>
            <a:ext cx="731520" cy="24574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2544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34"/>
              </a:spcBef>
            </a:pPr>
            <a:r>
              <a:rPr sz="1000" b="1" spc="-5" dirty="0">
                <a:solidFill>
                  <a:srgbClr val="585858"/>
                </a:solidFill>
                <a:latin typeface="微软雅黑"/>
                <a:cs typeface="微软雅黑"/>
              </a:rPr>
              <a:t>融创地块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45051" y="3476625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城南板块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66620" y="4475810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软雅黑"/>
                <a:cs typeface="微软雅黑"/>
              </a:rPr>
              <a:t>城西南板块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8577" y="333552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城西板块</a:t>
            </a:r>
            <a:endParaRPr sz="1800">
              <a:latin typeface="微软雅黑"/>
              <a:cs typeface="微软雅黑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5772911" y="2315336"/>
          <a:ext cx="6402066" cy="477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88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板块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项目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产品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产</a:t>
                      </a:r>
                      <a:r>
                        <a:rPr sz="1050" b="1" spc="10" dirty="0">
                          <a:latin typeface="微软雅黑"/>
                          <a:cs typeface="微软雅黑"/>
                        </a:rPr>
                        <a:t>品</a:t>
                      </a:r>
                      <a:r>
                        <a:rPr sz="1050" b="1" dirty="0">
                          <a:latin typeface="微软雅黑"/>
                          <a:cs typeface="微软雅黑"/>
                        </a:rPr>
                        <a:t>面</a:t>
                      </a:r>
                      <a:r>
                        <a:rPr sz="1050" b="1" spc="10" dirty="0">
                          <a:latin typeface="微软雅黑"/>
                          <a:cs typeface="微软雅黑"/>
                        </a:rPr>
                        <a:t>积</a:t>
                      </a:r>
                      <a:r>
                        <a:rPr sz="1050" b="1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050" b="1" spc="10" dirty="0"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050" b="1" dirty="0">
                          <a:latin typeface="微软雅黑"/>
                          <a:cs typeface="微软雅黑"/>
                        </a:rPr>
                        <a:t>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价格（元</a:t>
                      </a:r>
                      <a:r>
                        <a:rPr sz="1050" b="1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b="1" spc="15" dirty="0">
                          <a:latin typeface="微软雅黑"/>
                          <a:cs typeface="微软雅黑"/>
                        </a:rPr>
                        <a:t>㎡）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项目卖点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30835" marR="2159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050" b="1" spc="15" dirty="0">
                          <a:latin typeface="微软雅黑"/>
                          <a:cs typeface="微软雅黑"/>
                        </a:rPr>
                        <a:t>客群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51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5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城西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昕悦府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26F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高层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96-130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14500（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精装）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学区、价格挤压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135" marR="82550" algn="ctr">
                        <a:lnSpc>
                          <a:spcPct val="101000"/>
                        </a:lnSpc>
                        <a:spcBef>
                          <a:spcPts val="60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周边地缘性客 户和进城置业 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客户为主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11F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洋房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125-160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15500（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精装）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富力城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18F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小高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95-160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14000（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精装）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大盘效应、价格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641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地缘性客户和 进城置业客户 为主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118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城西南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凤麟府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27F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高层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99-119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33655" indent="-67310">
                        <a:lnSpc>
                          <a:spcPct val="101899"/>
                        </a:lnSpc>
                        <a:spcBef>
                          <a:spcPts val="465"/>
                        </a:spcBef>
                      </a:pPr>
                      <a:r>
                        <a:rPr sz="1050" spc="-5" dirty="0">
                          <a:latin typeface="微软雅黑"/>
                          <a:cs typeface="微软雅黑"/>
                        </a:rPr>
                        <a:t>14000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（精装）加推 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涨价至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15000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左右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73075" marR="57785" indent="-407670">
                        <a:lnSpc>
                          <a:spcPct val="101899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区位、品牌、品 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质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周边地缘性首 改、改</a:t>
                      </a:r>
                      <a:r>
                        <a:rPr sz="1100" spc="-15" dirty="0">
                          <a:latin typeface="微软雅黑"/>
                          <a:cs typeface="微软雅黑"/>
                        </a:rPr>
                        <a:t>善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客户、 城中外溢客户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（投资</a:t>
                      </a:r>
                      <a:r>
                        <a:rPr sz="1100" spc="-1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首置）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18F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小高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128-160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33655" indent="-67310">
                        <a:lnSpc>
                          <a:spcPct val="101899"/>
                        </a:lnSpc>
                        <a:spcBef>
                          <a:spcPts val="465"/>
                        </a:spcBef>
                      </a:pPr>
                      <a:r>
                        <a:rPr sz="1050" spc="-5" dirty="0">
                          <a:latin typeface="微软雅黑"/>
                          <a:cs typeface="微软雅黑"/>
                        </a:rPr>
                        <a:t>14000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（毛坯）加推 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涨价至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15000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左右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1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名望府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18F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小高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118-144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15000（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毛坯）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品质、价格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城中、</a:t>
                      </a:r>
                      <a:r>
                        <a:rPr sz="1100" spc="-15" dirty="0">
                          <a:latin typeface="微软雅黑"/>
                          <a:cs typeface="微软雅黑"/>
                        </a:rPr>
                        <a:t>城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西南， 地缘性改善客 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0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6F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洋房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叠拼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144-174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16500（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毛坯）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产品、价格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碧桂园凤凰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-5" dirty="0">
                          <a:latin typeface="微软雅黑"/>
                          <a:cs typeface="微软雅黑"/>
                        </a:rPr>
                        <a:t>城（尾盘）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23F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高层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100-140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15500（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毛坯）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品牌、区位、学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区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12065" indent="-20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周边地缘性首 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改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改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善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客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户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、 城中外溢客户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投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资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首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置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0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中海华樾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22-27F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高层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109-127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预计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16000（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毛坯）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21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0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17F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小高层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132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预计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16000（</a:t>
                      </a:r>
                      <a:r>
                        <a:rPr sz="1050" spc="15" dirty="0">
                          <a:latin typeface="微软雅黑"/>
                          <a:cs typeface="微软雅黑"/>
                        </a:rPr>
                        <a:t>毛坯）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21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8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0"/>
                        </a:lnSpc>
                        <a:spcBef>
                          <a:spcPts val="165"/>
                        </a:spcBef>
                      </a:pPr>
                      <a:r>
                        <a:rPr sz="1100" spc="-5" dirty="0">
                          <a:latin typeface="等线"/>
                          <a:cs typeface="等线"/>
                        </a:rPr>
                        <a:t>9-11F</a:t>
                      </a:r>
                      <a:r>
                        <a:rPr sz="1100" dirty="0">
                          <a:latin typeface="等线"/>
                          <a:cs typeface="等线"/>
                        </a:rPr>
                        <a:t>洋房</a:t>
                      </a:r>
                      <a:endParaRPr sz="1100">
                        <a:latin typeface="等线"/>
                        <a:cs typeface="等线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ts val="1250"/>
                        </a:lnSpc>
                        <a:spcBef>
                          <a:spcPts val="165"/>
                        </a:spcBef>
                      </a:pPr>
                      <a:r>
                        <a:rPr sz="1100" spc="-10" dirty="0">
                          <a:latin typeface="等线"/>
                          <a:cs typeface="等线"/>
                        </a:rPr>
                        <a:t>135-150</a:t>
                      </a:r>
                      <a:endParaRPr sz="1100">
                        <a:latin typeface="等线"/>
                        <a:cs typeface="等线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5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等线"/>
                          <a:cs typeface="等线"/>
                        </a:rPr>
                        <a:t>预计</a:t>
                      </a:r>
                      <a:r>
                        <a:rPr sz="1100" spc="-10" dirty="0">
                          <a:latin typeface="等线"/>
                          <a:cs typeface="等线"/>
                        </a:rPr>
                        <a:t>17500（</a:t>
                      </a:r>
                      <a:r>
                        <a:rPr sz="1100" dirty="0">
                          <a:latin typeface="等线"/>
                          <a:cs typeface="等线"/>
                        </a:rPr>
                        <a:t>毛坯）</a:t>
                      </a:r>
                      <a:endParaRPr sz="1100">
                        <a:latin typeface="等线"/>
                        <a:cs typeface="等线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5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等线"/>
                          <a:cs typeface="等线"/>
                        </a:rPr>
                        <a:t>——</a:t>
                      </a:r>
                      <a:endParaRPr sz="1100">
                        <a:latin typeface="等线"/>
                        <a:cs typeface="等线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 marR="21590">
                        <a:lnSpc>
                          <a:spcPts val="125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等线"/>
                          <a:cs typeface="等线"/>
                        </a:rPr>
                        <a:t>——</a:t>
                      </a:r>
                      <a:endParaRPr sz="1100">
                        <a:latin typeface="等线"/>
                        <a:cs typeface="等线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5" dirty="0">
                          <a:latin typeface="微软雅黑"/>
                          <a:cs typeface="微软雅黑"/>
                        </a:rPr>
                        <a:t>融创项目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21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latin typeface="微软雅黑"/>
                          <a:cs typeface="微软雅黑"/>
                        </a:rPr>
                        <a:t>——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650748"/>
            <a:ext cx="11175365" cy="0"/>
          </a:xfrm>
          <a:custGeom>
            <a:avLst/>
            <a:gdLst/>
            <a:ahLst/>
            <a:cxnLst/>
            <a:rect l="l" t="t" r="r" b="b"/>
            <a:pathLst>
              <a:path w="11175365">
                <a:moveTo>
                  <a:pt x="0" y="0"/>
                </a:moveTo>
                <a:lnTo>
                  <a:pt x="11175365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0928" y="149352"/>
            <a:ext cx="1580387" cy="40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137160"/>
            <a:ext cx="2824480" cy="399415"/>
          </a:xfrm>
          <a:custGeom>
            <a:avLst/>
            <a:gdLst/>
            <a:ahLst/>
            <a:cxnLst/>
            <a:rect l="l" t="t" r="r" b="b"/>
            <a:pathLst>
              <a:path w="2824480" h="399415">
                <a:moveTo>
                  <a:pt x="0" y="399288"/>
                </a:moveTo>
                <a:lnTo>
                  <a:pt x="2823972" y="399288"/>
                </a:lnTo>
                <a:lnTo>
                  <a:pt x="282397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99047"/>
            <a:ext cx="1102614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2.4直接竞品-昕悦府</a:t>
            </a:r>
            <a:endParaRPr sz="20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798818" y="1835276"/>
          <a:ext cx="4399913" cy="2644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项目名称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昕悦府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开发商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弘阳、通银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微软雅黑"/>
                          <a:cs typeface="微软雅黑"/>
                        </a:rPr>
                        <a:t>位置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57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东进路与 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宝兴路交 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汇处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微软雅黑"/>
                          <a:cs typeface="微软雅黑"/>
                        </a:rPr>
                        <a:t>物业类型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/>
                          <a:cs typeface="微软雅黑"/>
                        </a:rPr>
                        <a:t>高层、洋房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占地面积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10.3万㎡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项目体量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21.4万㎡</a:t>
                      </a: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容积率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2.2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学区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3880" marR="172085" indent="-381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东进路小学、东进 路中学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规划户数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1940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规划分期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已推货量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1492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剩余货量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1017</a:t>
                      </a: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80187" y="719480"/>
            <a:ext cx="1137285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价格挤压的跑量项目；项目总规划</a:t>
            </a:r>
            <a:r>
              <a:rPr sz="1600" b="1" dirty="0">
                <a:latin typeface="微软雅黑"/>
                <a:cs typeface="微软雅黑"/>
              </a:rPr>
              <a:t>1940</a:t>
            </a:r>
            <a:r>
              <a:rPr sz="1600" b="1" spc="-5" dirty="0">
                <a:latin typeface="微软雅黑"/>
                <a:cs typeface="微软雅黑"/>
              </a:rPr>
              <a:t>套房</a:t>
            </a:r>
            <a:r>
              <a:rPr sz="1600" b="1" spc="5" dirty="0">
                <a:latin typeface="微软雅黑"/>
                <a:cs typeface="微软雅黑"/>
              </a:rPr>
              <a:t>源</a:t>
            </a:r>
            <a:r>
              <a:rPr sz="1600" b="1" spc="-5" dirty="0">
                <a:latin typeface="微软雅黑"/>
                <a:cs typeface="微软雅黑"/>
              </a:rPr>
              <a:t>，2020年</a:t>
            </a:r>
            <a:r>
              <a:rPr sz="1600" b="1" spc="5" dirty="0">
                <a:latin typeface="微软雅黑"/>
                <a:cs typeface="微软雅黑"/>
              </a:rPr>
              <a:t>5</a:t>
            </a:r>
            <a:r>
              <a:rPr sz="1600" b="1" spc="-5" dirty="0">
                <a:latin typeface="微软雅黑"/>
                <a:cs typeface="微软雅黑"/>
              </a:rPr>
              <a:t>月首</a:t>
            </a:r>
            <a:r>
              <a:rPr sz="1600" b="1" spc="5" dirty="0">
                <a:latin typeface="微软雅黑"/>
                <a:cs typeface="微软雅黑"/>
              </a:rPr>
              <a:t>开</a:t>
            </a:r>
            <a:r>
              <a:rPr sz="1600" b="1" spc="-5" dirty="0">
                <a:latin typeface="微软雅黑"/>
                <a:cs typeface="微软雅黑"/>
              </a:rPr>
              <a:t>，截</a:t>
            </a:r>
            <a:r>
              <a:rPr sz="1600" b="1" spc="10" dirty="0">
                <a:latin typeface="微软雅黑"/>
                <a:cs typeface="微软雅黑"/>
              </a:rPr>
              <a:t>止</a:t>
            </a:r>
            <a:r>
              <a:rPr sz="1600" b="1" spc="-10" dirty="0">
                <a:latin typeface="微软雅黑"/>
                <a:cs typeface="微软雅黑"/>
              </a:rPr>
              <a:t>1</a:t>
            </a:r>
            <a:r>
              <a:rPr sz="1600" b="1" spc="-5" dirty="0">
                <a:latin typeface="微软雅黑"/>
                <a:cs typeface="微软雅黑"/>
              </a:rPr>
              <a:t>月</a:t>
            </a:r>
            <a:r>
              <a:rPr sz="1600" b="1" spc="5" dirty="0">
                <a:latin typeface="微软雅黑"/>
                <a:cs typeface="微软雅黑"/>
              </a:rPr>
              <a:t>底</a:t>
            </a:r>
            <a:r>
              <a:rPr sz="1600" b="1" spc="-5" dirty="0">
                <a:latin typeface="微软雅黑"/>
                <a:cs typeface="微软雅黑"/>
              </a:rPr>
              <a:t>累计</a:t>
            </a:r>
            <a:r>
              <a:rPr sz="1600" b="1" spc="5" dirty="0">
                <a:latin typeface="微软雅黑"/>
                <a:cs typeface="微软雅黑"/>
              </a:rPr>
              <a:t>去</a:t>
            </a:r>
            <a:r>
              <a:rPr sz="1600" b="1" spc="-5" dirty="0">
                <a:latin typeface="微软雅黑"/>
                <a:cs typeface="微软雅黑"/>
              </a:rPr>
              <a:t>化923套，</a:t>
            </a:r>
            <a:r>
              <a:rPr sz="1600" b="1" spc="5" dirty="0">
                <a:latin typeface="微软雅黑"/>
                <a:cs typeface="微软雅黑"/>
              </a:rPr>
              <a:t>月</a:t>
            </a:r>
            <a:r>
              <a:rPr sz="1600" b="1" spc="-5" dirty="0">
                <a:latin typeface="微软雅黑"/>
                <a:cs typeface="微软雅黑"/>
              </a:rPr>
              <a:t>均去</a:t>
            </a:r>
            <a:r>
              <a:rPr sz="1600" b="1" spc="5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约</a:t>
            </a:r>
            <a:r>
              <a:rPr sz="1600" b="1" dirty="0">
                <a:latin typeface="微软雅黑"/>
                <a:cs typeface="微软雅黑"/>
              </a:rPr>
              <a:t>115</a:t>
            </a:r>
            <a:r>
              <a:rPr sz="1600" b="1" spc="-5" dirty="0">
                <a:latin typeface="微软雅黑"/>
                <a:cs typeface="微软雅黑"/>
              </a:rPr>
              <a:t>套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成交</a:t>
            </a:r>
            <a:r>
              <a:rPr sz="1600" b="1" spc="5" dirty="0">
                <a:latin typeface="微软雅黑"/>
                <a:cs typeface="微软雅黑"/>
              </a:rPr>
              <a:t>均</a:t>
            </a:r>
            <a:r>
              <a:rPr sz="1600" b="1" spc="-5" dirty="0">
                <a:latin typeface="微软雅黑"/>
                <a:cs typeface="微软雅黑"/>
              </a:rPr>
              <a:t>价由 首开的</a:t>
            </a:r>
            <a:r>
              <a:rPr sz="1600" b="1" spc="-10" dirty="0">
                <a:latin typeface="微软雅黑"/>
                <a:cs typeface="微软雅黑"/>
              </a:rPr>
              <a:t>9500</a:t>
            </a:r>
            <a:r>
              <a:rPr sz="1600" b="1" spc="-5" dirty="0">
                <a:latin typeface="微软雅黑"/>
                <a:cs typeface="微软雅黑"/>
              </a:rPr>
              <a:t>元/㎡上涨至当前</a:t>
            </a:r>
            <a:r>
              <a:rPr sz="1600" b="1" spc="5" dirty="0">
                <a:latin typeface="微软雅黑"/>
                <a:cs typeface="微软雅黑"/>
              </a:rPr>
              <a:t>高</a:t>
            </a:r>
            <a:r>
              <a:rPr sz="1600" b="1" spc="-5" dirty="0">
                <a:latin typeface="微软雅黑"/>
                <a:cs typeface="微软雅黑"/>
              </a:rPr>
              <a:t>层</a:t>
            </a:r>
            <a:r>
              <a:rPr sz="1600" b="1" dirty="0">
                <a:latin typeface="微软雅黑"/>
                <a:cs typeface="微软雅黑"/>
              </a:rPr>
              <a:t>14500</a:t>
            </a:r>
            <a:r>
              <a:rPr sz="1600" b="1" spc="-5" dirty="0">
                <a:latin typeface="微软雅黑"/>
                <a:cs typeface="微软雅黑"/>
              </a:rPr>
              <a:t>元/</a:t>
            </a:r>
            <a:r>
              <a:rPr sz="1600" b="1" spc="5" dirty="0">
                <a:latin typeface="微软雅黑"/>
                <a:cs typeface="微软雅黑"/>
              </a:rPr>
              <a:t>㎡</a:t>
            </a:r>
            <a:r>
              <a:rPr sz="1600" b="1" spc="-5" dirty="0">
                <a:latin typeface="微软雅黑"/>
                <a:cs typeface="微软雅黑"/>
              </a:rPr>
              <a:t>（精</a:t>
            </a:r>
            <a:r>
              <a:rPr sz="1600" b="1" spc="5" dirty="0">
                <a:latin typeface="微软雅黑"/>
                <a:cs typeface="微软雅黑"/>
              </a:rPr>
              <a:t>装</a:t>
            </a:r>
            <a:r>
              <a:rPr sz="1600" b="1" spc="-5" dirty="0">
                <a:latin typeface="微软雅黑"/>
                <a:cs typeface="微软雅黑"/>
              </a:rPr>
              <a:t>），</a:t>
            </a:r>
            <a:r>
              <a:rPr sz="1600" b="1" spc="5" dirty="0">
                <a:latin typeface="微软雅黑"/>
                <a:cs typeface="微软雅黑"/>
              </a:rPr>
              <a:t>洋</a:t>
            </a:r>
            <a:r>
              <a:rPr sz="1600" b="1" spc="-15" dirty="0">
                <a:latin typeface="微软雅黑"/>
                <a:cs typeface="微软雅黑"/>
              </a:rPr>
              <a:t>房</a:t>
            </a:r>
            <a:r>
              <a:rPr sz="1600" b="1" dirty="0">
                <a:latin typeface="微软雅黑"/>
                <a:cs typeface="微软雅黑"/>
              </a:rPr>
              <a:t>15500</a:t>
            </a:r>
            <a:r>
              <a:rPr sz="1600" b="1" spc="-5" dirty="0">
                <a:latin typeface="微软雅黑"/>
                <a:cs typeface="微软雅黑"/>
              </a:rPr>
              <a:t>元/</a:t>
            </a:r>
            <a:r>
              <a:rPr sz="1600" b="1" spc="5" dirty="0">
                <a:latin typeface="微软雅黑"/>
                <a:cs typeface="微软雅黑"/>
              </a:rPr>
              <a:t>㎡</a:t>
            </a:r>
            <a:r>
              <a:rPr sz="1600" b="1" spc="-5" dirty="0">
                <a:latin typeface="微软雅黑"/>
                <a:cs typeface="微软雅黑"/>
              </a:rPr>
              <a:t>（精</a:t>
            </a:r>
            <a:r>
              <a:rPr sz="1600" b="1" spc="5" dirty="0">
                <a:latin typeface="微软雅黑"/>
                <a:cs typeface="微软雅黑"/>
              </a:rPr>
              <a:t>装</a:t>
            </a:r>
            <a:r>
              <a:rPr sz="1600" b="1" spc="-5" dirty="0">
                <a:latin typeface="微软雅黑"/>
                <a:cs typeface="微软雅黑"/>
              </a:rPr>
              <a:t>），</a:t>
            </a:r>
            <a:r>
              <a:rPr sz="1600" b="1" spc="5" dirty="0">
                <a:latin typeface="微软雅黑"/>
                <a:cs typeface="微软雅黑"/>
              </a:rPr>
              <a:t>车</a:t>
            </a:r>
            <a:r>
              <a:rPr sz="1600" b="1" spc="-5" dirty="0">
                <a:latin typeface="微软雅黑"/>
                <a:cs typeface="微软雅黑"/>
              </a:rPr>
              <a:t>位</a:t>
            </a:r>
            <a:r>
              <a:rPr sz="1600" b="1" spc="-10" dirty="0">
                <a:latin typeface="微软雅黑"/>
                <a:cs typeface="微软雅黑"/>
              </a:rPr>
              <a:t>8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-5" dirty="0">
                <a:latin typeface="微软雅黑"/>
                <a:cs typeface="微软雅黑"/>
              </a:rPr>
              <a:t>/</a:t>
            </a:r>
            <a:r>
              <a:rPr sz="1600" b="1" spc="5" dirty="0">
                <a:latin typeface="微软雅黑"/>
                <a:cs typeface="微软雅黑"/>
              </a:rPr>
              <a:t>个</a:t>
            </a:r>
            <a:r>
              <a:rPr sz="1600" b="1" spc="-5" dirty="0">
                <a:latin typeface="微软雅黑"/>
                <a:cs typeface="微软雅黑"/>
              </a:rPr>
              <a:t>，预</a:t>
            </a:r>
            <a:r>
              <a:rPr sz="1600" b="1" spc="5" dirty="0">
                <a:latin typeface="微软雅黑"/>
                <a:cs typeface="微软雅黑"/>
              </a:rPr>
              <a:t>计</a:t>
            </a:r>
            <a:r>
              <a:rPr sz="1600" b="1" spc="-10" dirty="0">
                <a:latin typeface="微软雅黑"/>
                <a:cs typeface="微软雅黑"/>
              </a:rPr>
              <a:t>11</a:t>
            </a:r>
            <a:r>
              <a:rPr sz="1600" b="1" spc="-5" dirty="0">
                <a:latin typeface="微软雅黑"/>
                <a:cs typeface="微软雅黑"/>
              </a:rPr>
              <a:t>月</a:t>
            </a:r>
            <a:r>
              <a:rPr sz="1600" b="1" spc="5" dirty="0">
                <a:latin typeface="微软雅黑"/>
                <a:cs typeface="微软雅黑"/>
              </a:rPr>
              <a:t>份</a:t>
            </a:r>
            <a:r>
              <a:rPr sz="1600" b="1" spc="-5" dirty="0">
                <a:latin typeface="微软雅黑"/>
                <a:cs typeface="微软雅黑"/>
              </a:rPr>
              <a:t>可实</a:t>
            </a:r>
            <a:r>
              <a:rPr sz="1600" b="1" spc="5" dirty="0">
                <a:latin typeface="微软雅黑"/>
                <a:cs typeface="微软雅黑"/>
              </a:rPr>
              <a:t>现</a:t>
            </a:r>
            <a:r>
              <a:rPr sz="1600" b="1" spc="-5" dirty="0">
                <a:latin typeface="微软雅黑"/>
                <a:cs typeface="微软雅黑"/>
              </a:rPr>
              <a:t>项目清 盘；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3463" y="1840992"/>
            <a:ext cx="6464808" cy="4756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801993" y="4649215"/>
          <a:ext cx="4486273" cy="1944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业态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面积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规划套数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存量套数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7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高层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96㎡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586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319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107㎡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125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118㎡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442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404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216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115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洋房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125㎡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264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170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173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160㎡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228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92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193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合计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1940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1492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1017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62940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16083" y="152400"/>
            <a:ext cx="1607820" cy="40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137160"/>
            <a:ext cx="2824480" cy="399415"/>
          </a:xfrm>
          <a:custGeom>
            <a:avLst/>
            <a:gdLst/>
            <a:ahLst/>
            <a:cxnLst/>
            <a:rect l="l" t="t" r="r" b="b"/>
            <a:pathLst>
              <a:path w="2824480" h="399415">
                <a:moveTo>
                  <a:pt x="0" y="399288"/>
                </a:moveTo>
                <a:lnTo>
                  <a:pt x="2823972" y="399288"/>
                </a:lnTo>
                <a:lnTo>
                  <a:pt x="282397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99047"/>
            <a:ext cx="1102614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2.4直接竞品-昕悦府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399389" y="1076705"/>
            <a:ext cx="9053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项目主力面积为</a:t>
            </a:r>
            <a:r>
              <a:rPr sz="1600" b="1" spc="-10" dirty="0">
                <a:latin typeface="微软雅黑"/>
                <a:cs typeface="微软雅黑"/>
              </a:rPr>
              <a:t>96-130</a:t>
            </a:r>
            <a:r>
              <a:rPr sz="1600" b="1" spc="-5" dirty="0">
                <a:latin typeface="微软雅黑"/>
                <a:cs typeface="微软雅黑"/>
              </a:rPr>
              <a:t>㎡，从</a:t>
            </a:r>
            <a:r>
              <a:rPr sz="1600" b="1" spc="5" dirty="0">
                <a:latin typeface="微软雅黑"/>
                <a:cs typeface="微软雅黑"/>
              </a:rPr>
              <a:t>去</a:t>
            </a:r>
            <a:r>
              <a:rPr sz="1600" b="1" spc="-5" dirty="0">
                <a:latin typeface="微软雅黑"/>
                <a:cs typeface="微软雅黑"/>
              </a:rPr>
              <a:t>化效</a:t>
            </a:r>
            <a:r>
              <a:rPr sz="1600" b="1" spc="5" dirty="0">
                <a:latin typeface="微软雅黑"/>
                <a:cs typeface="微软雅黑"/>
              </a:rPr>
              <a:t>果</a:t>
            </a:r>
            <a:r>
              <a:rPr sz="1600" b="1" spc="-5" dirty="0">
                <a:latin typeface="微软雅黑"/>
                <a:cs typeface="微软雅黑"/>
              </a:rPr>
              <a:t>来看，96</a:t>
            </a:r>
            <a:r>
              <a:rPr sz="1600" b="1" spc="5" dirty="0">
                <a:latin typeface="微软雅黑"/>
                <a:cs typeface="微软雅黑"/>
              </a:rPr>
              <a:t>㎡</a:t>
            </a:r>
            <a:r>
              <a:rPr sz="1600" b="1" spc="-5" dirty="0">
                <a:latin typeface="微软雅黑"/>
                <a:cs typeface="微软雅黑"/>
              </a:rPr>
              <a:t>和</a:t>
            </a:r>
            <a:r>
              <a:rPr sz="1600" b="1" dirty="0">
                <a:latin typeface="微软雅黑"/>
                <a:cs typeface="微软雅黑"/>
              </a:rPr>
              <a:t>118</a:t>
            </a:r>
            <a:r>
              <a:rPr sz="1600" b="1" spc="-5" dirty="0">
                <a:latin typeface="微软雅黑"/>
                <a:cs typeface="微软雅黑"/>
              </a:rPr>
              <a:t>㎡</a:t>
            </a:r>
            <a:r>
              <a:rPr sz="1600" b="1" spc="5" dirty="0">
                <a:latin typeface="微软雅黑"/>
                <a:cs typeface="微软雅黑"/>
              </a:rPr>
              <a:t>高</a:t>
            </a:r>
            <a:r>
              <a:rPr sz="1600" b="1" spc="-5" dirty="0">
                <a:latin typeface="微软雅黑"/>
                <a:cs typeface="微软雅黑"/>
              </a:rPr>
              <a:t>层产</a:t>
            </a:r>
            <a:r>
              <a:rPr sz="1600" b="1" spc="5" dirty="0">
                <a:latin typeface="微软雅黑"/>
                <a:cs typeface="微软雅黑"/>
              </a:rPr>
              <a:t>品</a:t>
            </a:r>
            <a:r>
              <a:rPr sz="1600" b="1" spc="-5" dirty="0">
                <a:latin typeface="微软雅黑"/>
                <a:cs typeface="微软雅黑"/>
              </a:rPr>
              <a:t>以及</a:t>
            </a:r>
            <a:r>
              <a:rPr sz="1600" b="1" dirty="0">
                <a:latin typeface="微软雅黑"/>
                <a:cs typeface="微软雅黑"/>
              </a:rPr>
              <a:t>125</a:t>
            </a:r>
            <a:r>
              <a:rPr sz="1600" b="1" spc="-5" dirty="0">
                <a:latin typeface="微软雅黑"/>
                <a:cs typeface="微软雅黑"/>
              </a:rPr>
              <a:t>㎡</a:t>
            </a:r>
            <a:r>
              <a:rPr sz="1600" b="1" spc="5" dirty="0">
                <a:latin typeface="微软雅黑"/>
                <a:cs typeface="微软雅黑"/>
              </a:rPr>
              <a:t>洋</a:t>
            </a:r>
            <a:r>
              <a:rPr sz="1600" b="1" spc="-5" dirty="0">
                <a:latin typeface="微软雅黑"/>
                <a:cs typeface="微软雅黑"/>
              </a:rPr>
              <a:t>房产</a:t>
            </a:r>
            <a:r>
              <a:rPr sz="1600" b="1" spc="5" dirty="0">
                <a:latin typeface="微软雅黑"/>
                <a:cs typeface="微软雅黑"/>
              </a:rPr>
              <a:t>品</a:t>
            </a:r>
            <a:r>
              <a:rPr sz="1600" b="1" spc="-5" dirty="0">
                <a:latin typeface="微软雅黑"/>
                <a:cs typeface="微软雅黑"/>
              </a:rPr>
              <a:t>去化</a:t>
            </a:r>
            <a:r>
              <a:rPr sz="1600" b="1" spc="5" dirty="0">
                <a:latin typeface="微软雅黑"/>
                <a:cs typeface="微软雅黑"/>
              </a:rPr>
              <a:t>较</a:t>
            </a:r>
            <a:r>
              <a:rPr sz="1600" b="1" spc="-5" dirty="0">
                <a:latin typeface="微软雅黑"/>
                <a:cs typeface="微软雅黑"/>
              </a:rPr>
              <a:t>好；</a:t>
            </a:r>
            <a:endParaRPr sz="1600">
              <a:latin typeface="微软雅黑"/>
              <a:cs typeface="微软雅黑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17284" y="1695957"/>
          <a:ext cx="10382883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4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业态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面积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规划套数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去化套数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已推去化率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96㎡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720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586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401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68%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107㎡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156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70%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118㎡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442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404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226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56%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130㎡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130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115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71%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洋房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125㎡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264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170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54%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160㎡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228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38%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合计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1940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1492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923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62%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20040" y="3980057"/>
            <a:ext cx="2449068" cy="2411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040" y="3787140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96㎡3室2厅1卫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99232" y="3925823"/>
            <a:ext cx="2442972" cy="2599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99232" y="3925823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107㎡3室2厅2卫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44027" y="4234899"/>
            <a:ext cx="2367056" cy="22908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21452" y="3931920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118㎡3室2厅2卫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0345" y="4257826"/>
            <a:ext cx="2985626" cy="2351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09788" y="3925823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125㎡4室2厅2卫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137160"/>
            <a:ext cx="3112135" cy="399415"/>
          </a:xfrm>
          <a:custGeom>
            <a:avLst/>
            <a:gdLst/>
            <a:ahLst/>
            <a:cxnLst/>
            <a:rect l="l" t="t" r="r" b="b"/>
            <a:pathLst>
              <a:path w="3112135" h="399415">
                <a:moveTo>
                  <a:pt x="0" y="399288"/>
                </a:moveTo>
                <a:lnTo>
                  <a:pt x="3112008" y="399288"/>
                </a:lnTo>
                <a:lnTo>
                  <a:pt x="311200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7839" y="99047"/>
            <a:ext cx="1611630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814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2.4直接竞品-富力科创城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237743" y="638555"/>
            <a:ext cx="11603355" cy="0"/>
          </a:xfrm>
          <a:custGeom>
            <a:avLst/>
            <a:gdLst/>
            <a:ahLst/>
            <a:cxnLst/>
            <a:rect l="l" t="t" r="r" b="b"/>
            <a:pathLst>
              <a:path w="11603355">
                <a:moveTo>
                  <a:pt x="0" y="0"/>
                </a:moveTo>
                <a:lnTo>
                  <a:pt x="11602974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1031" y="137160"/>
            <a:ext cx="1641348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25208" y="1788667"/>
          <a:ext cx="5382260" cy="281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784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项目名称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富力科创城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开发商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富力集团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1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位置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8288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新都路与吴抬路 交汇处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物业类型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18F小高层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67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占地面积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82万㎡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项目体量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208万㎡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容积率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学区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东进路小学、东进路中学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0489" marR="135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一期规划 户数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3240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规划分期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4期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56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已推货量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3065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剩余货量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1446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57657" y="620674"/>
            <a:ext cx="11119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城市级综合性大盘；项目为</a:t>
            </a:r>
            <a:r>
              <a:rPr sz="1600" b="1" spc="-10" dirty="0">
                <a:latin typeface="微软雅黑"/>
                <a:cs typeface="微软雅黑"/>
              </a:rPr>
              <a:t>208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-5" dirty="0">
                <a:latin typeface="微软雅黑"/>
                <a:cs typeface="微软雅黑"/>
              </a:rPr>
              <a:t>㎡的</a:t>
            </a:r>
            <a:r>
              <a:rPr sz="1600" b="1" spc="5" dirty="0">
                <a:latin typeface="微软雅黑"/>
                <a:cs typeface="微软雅黑"/>
              </a:rPr>
              <a:t>综</a:t>
            </a:r>
            <a:r>
              <a:rPr sz="1600" b="1" spc="-5" dirty="0">
                <a:latin typeface="微软雅黑"/>
                <a:cs typeface="微软雅黑"/>
              </a:rPr>
              <a:t>合性</a:t>
            </a:r>
            <a:r>
              <a:rPr sz="1600" b="1" spc="5" dirty="0">
                <a:latin typeface="微软雅黑"/>
                <a:cs typeface="微软雅黑"/>
              </a:rPr>
              <a:t>大</a:t>
            </a:r>
            <a:r>
              <a:rPr sz="1600" b="1" spc="-5" dirty="0">
                <a:latin typeface="微软雅黑"/>
                <a:cs typeface="微软雅黑"/>
              </a:rPr>
              <a:t>盘，</a:t>
            </a:r>
            <a:r>
              <a:rPr sz="1600" b="1" spc="5" dirty="0">
                <a:latin typeface="微软雅黑"/>
                <a:cs typeface="微软雅黑"/>
              </a:rPr>
              <a:t>总</a:t>
            </a:r>
            <a:r>
              <a:rPr sz="1600" b="1" spc="-5" dirty="0">
                <a:latin typeface="微软雅黑"/>
                <a:cs typeface="微软雅黑"/>
              </a:rPr>
              <a:t>规</a:t>
            </a:r>
            <a:r>
              <a:rPr sz="1600" b="1" dirty="0">
                <a:latin typeface="微软雅黑"/>
                <a:cs typeface="微软雅黑"/>
              </a:rPr>
              <a:t>划</a:t>
            </a:r>
            <a:r>
              <a:rPr sz="1600" b="1" spc="5" dirty="0">
                <a:latin typeface="微软雅黑"/>
                <a:cs typeface="微软雅黑"/>
              </a:rPr>
              <a:t>4</a:t>
            </a:r>
            <a:r>
              <a:rPr sz="1600" b="1" spc="-5" dirty="0">
                <a:latin typeface="微软雅黑"/>
                <a:cs typeface="微软雅黑"/>
              </a:rPr>
              <a:t>期开</a:t>
            </a:r>
            <a:r>
              <a:rPr sz="1600" b="1" spc="5" dirty="0">
                <a:latin typeface="微软雅黑"/>
                <a:cs typeface="微软雅黑"/>
              </a:rPr>
              <a:t>发</a:t>
            </a:r>
            <a:r>
              <a:rPr sz="1600" b="1" spc="-5" dirty="0">
                <a:latin typeface="微软雅黑"/>
                <a:cs typeface="微软雅黑"/>
              </a:rPr>
              <a:t>，当</a:t>
            </a:r>
            <a:r>
              <a:rPr sz="1600" b="1" spc="5" dirty="0">
                <a:latin typeface="微软雅黑"/>
                <a:cs typeface="微软雅黑"/>
              </a:rPr>
              <a:t>前</a:t>
            </a:r>
            <a:r>
              <a:rPr sz="1600" b="1" spc="-5" dirty="0">
                <a:latin typeface="微软雅黑"/>
                <a:cs typeface="微软雅黑"/>
              </a:rPr>
              <a:t>开发</a:t>
            </a:r>
            <a:r>
              <a:rPr sz="1600" b="1" spc="5" dirty="0">
                <a:latin typeface="微软雅黑"/>
                <a:cs typeface="微软雅黑"/>
              </a:rPr>
              <a:t>一</a:t>
            </a:r>
            <a:r>
              <a:rPr sz="1600" b="1" spc="-5" dirty="0">
                <a:latin typeface="微软雅黑"/>
                <a:cs typeface="微软雅黑"/>
              </a:rPr>
              <a:t>期，</a:t>
            </a:r>
            <a:r>
              <a:rPr sz="1600" b="1" spc="5" dirty="0">
                <a:latin typeface="微软雅黑"/>
                <a:cs typeface="微软雅黑"/>
              </a:rPr>
              <a:t>规</a:t>
            </a:r>
            <a:r>
              <a:rPr sz="1600" b="1" dirty="0">
                <a:latin typeface="微软雅黑"/>
                <a:cs typeface="微软雅黑"/>
              </a:rPr>
              <a:t>划</a:t>
            </a:r>
            <a:r>
              <a:rPr sz="1600" b="1" spc="-10" dirty="0">
                <a:latin typeface="微软雅黑"/>
                <a:cs typeface="微软雅黑"/>
              </a:rPr>
              <a:t>45</a:t>
            </a:r>
            <a:r>
              <a:rPr sz="1600" b="1" spc="5" dirty="0">
                <a:latin typeface="微软雅黑"/>
                <a:cs typeface="微软雅黑"/>
              </a:rPr>
              <a:t>栋</a:t>
            </a:r>
            <a:r>
              <a:rPr sz="1600" b="1" spc="-5" dirty="0">
                <a:latin typeface="微软雅黑"/>
                <a:cs typeface="微软雅黑"/>
              </a:rPr>
              <a:t>小高</a:t>
            </a:r>
            <a:r>
              <a:rPr sz="1600" b="1" spc="5" dirty="0">
                <a:latin typeface="微软雅黑"/>
                <a:cs typeface="微软雅黑"/>
              </a:rPr>
              <a:t>层</a:t>
            </a:r>
            <a:r>
              <a:rPr sz="1600" b="1" spc="-5" dirty="0">
                <a:latin typeface="微软雅黑"/>
                <a:cs typeface="微软雅黑"/>
              </a:rPr>
              <a:t>产品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共</a:t>
            </a:r>
            <a:r>
              <a:rPr sz="1600" b="1" dirty="0">
                <a:latin typeface="微软雅黑"/>
                <a:cs typeface="微软雅黑"/>
              </a:rPr>
              <a:t>3240</a:t>
            </a:r>
            <a:r>
              <a:rPr sz="1600" b="1" spc="5" dirty="0">
                <a:latin typeface="微软雅黑"/>
                <a:cs typeface="微软雅黑"/>
              </a:rPr>
              <a:t>套</a:t>
            </a:r>
            <a:r>
              <a:rPr sz="1600" b="1" spc="-5" dirty="0">
                <a:latin typeface="微软雅黑"/>
                <a:cs typeface="微软雅黑"/>
              </a:rPr>
              <a:t>，于 </a:t>
            </a:r>
            <a:r>
              <a:rPr sz="1600" b="1" spc="-10" dirty="0">
                <a:latin typeface="微软雅黑"/>
                <a:cs typeface="微软雅黑"/>
              </a:rPr>
              <a:t>2019</a:t>
            </a:r>
            <a:r>
              <a:rPr sz="1600" b="1" spc="-5" dirty="0">
                <a:latin typeface="微软雅黑"/>
                <a:cs typeface="微软雅黑"/>
              </a:rPr>
              <a:t>年</a:t>
            </a:r>
            <a:r>
              <a:rPr sz="1600" b="1" spc="-10" dirty="0">
                <a:latin typeface="微软雅黑"/>
                <a:cs typeface="微软雅黑"/>
              </a:rPr>
              <a:t>11</a:t>
            </a:r>
            <a:r>
              <a:rPr sz="1600" b="1" spc="-5" dirty="0">
                <a:latin typeface="微软雅黑"/>
                <a:cs typeface="微软雅黑"/>
              </a:rPr>
              <a:t>月首开，截止目前去</a:t>
            </a:r>
            <a:r>
              <a:rPr sz="1600" b="1" spc="-15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1794套</a:t>
            </a:r>
            <a:r>
              <a:rPr sz="1600" b="1" spc="5" dirty="0">
                <a:latin typeface="微软雅黑"/>
                <a:cs typeface="微软雅黑"/>
              </a:rPr>
              <a:t>房</a:t>
            </a:r>
            <a:r>
              <a:rPr sz="1600" b="1" spc="-5" dirty="0">
                <a:latin typeface="微软雅黑"/>
                <a:cs typeface="微软雅黑"/>
              </a:rPr>
              <a:t>源，</a:t>
            </a:r>
            <a:r>
              <a:rPr sz="1600" b="1" spc="5" dirty="0">
                <a:latin typeface="微软雅黑"/>
                <a:cs typeface="微软雅黑"/>
              </a:rPr>
              <a:t>月</a:t>
            </a:r>
            <a:r>
              <a:rPr sz="1600" b="1" spc="-5" dirty="0">
                <a:latin typeface="微软雅黑"/>
                <a:cs typeface="微软雅黑"/>
              </a:rPr>
              <a:t>均去</a:t>
            </a:r>
            <a:r>
              <a:rPr sz="1600" b="1" spc="5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约为</a:t>
            </a:r>
            <a:r>
              <a:rPr sz="1600" b="1" dirty="0">
                <a:latin typeface="微软雅黑"/>
                <a:cs typeface="微软雅黑"/>
              </a:rPr>
              <a:t>120</a:t>
            </a:r>
            <a:r>
              <a:rPr sz="1600" b="1" spc="-5" dirty="0">
                <a:latin typeface="微软雅黑"/>
                <a:cs typeface="微软雅黑"/>
              </a:rPr>
              <a:t>套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项目</a:t>
            </a:r>
            <a:r>
              <a:rPr sz="1600" b="1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年销</a:t>
            </a:r>
            <a:r>
              <a:rPr sz="1600" b="1" spc="5" dirty="0">
                <a:latin typeface="微软雅黑"/>
                <a:cs typeface="微软雅黑"/>
              </a:rPr>
              <a:t>售</a:t>
            </a:r>
            <a:r>
              <a:rPr sz="1600" b="1" spc="-5" dirty="0">
                <a:latin typeface="微软雅黑"/>
                <a:cs typeface="微软雅黑"/>
              </a:rPr>
              <a:t>23.1亿</a:t>
            </a:r>
            <a:r>
              <a:rPr sz="1600" b="1" spc="5" dirty="0">
                <a:latin typeface="微软雅黑"/>
                <a:cs typeface="微软雅黑"/>
              </a:rPr>
              <a:t>元</a:t>
            </a:r>
            <a:r>
              <a:rPr sz="1600" b="1" spc="-5" dirty="0">
                <a:latin typeface="微软雅黑"/>
                <a:cs typeface="微软雅黑"/>
              </a:rPr>
              <a:t>，位</a:t>
            </a:r>
            <a:r>
              <a:rPr sz="1600" b="1" spc="5" dirty="0">
                <a:latin typeface="微软雅黑"/>
                <a:cs typeface="微软雅黑"/>
              </a:rPr>
              <a:t>列</a:t>
            </a:r>
            <a:r>
              <a:rPr sz="1600" b="1" spc="-5" dirty="0">
                <a:latin typeface="微软雅黑"/>
                <a:cs typeface="微软雅黑"/>
              </a:rPr>
              <a:t>城市</a:t>
            </a:r>
            <a:r>
              <a:rPr sz="1600" b="1" spc="5" dirty="0">
                <a:latin typeface="微软雅黑"/>
                <a:cs typeface="微软雅黑"/>
              </a:rPr>
              <a:t>单</a:t>
            </a:r>
            <a:r>
              <a:rPr sz="1600" b="1" spc="-5" dirty="0">
                <a:latin typeface="微软雅黑"/>
                <a:cs typeface="微软雅黑"/>
              </a:rPr>
              <a:t>项目</a:t>
            </a:r>
            <a:r>
              <a:rPr sz="1600" b="1" spc="5" dirty="0">
                <a:latin typeface="微软雅黑"/>
                <a:cs typeface="微软雅黑"/>
              </a:rPr>
              <a:t>第</a:t>
            </a:r>
            <a:r>
              <a:rPr sz="1600" b="1" spc="-5" dirty="0">
                <a:latin typeface="微软雅黑"/>
                <a:cs typeface="微软雅黑"/>
              </a:rPr>
              <a:t>三名；  当前案场均价为</a:t>
            </a:r>
            <a:r>
              <a:rPr sz="1600" b="1" spc="-10" dirty="0">
                <a:latin typeface="微软雅黑"/>
                <a:cs typeface="微软雅黑"/>
              </a:rPr>
              <a:t>14000</a:t>
            </a:r>
            <a:r>
              <a:rPr sz="1600" b="1" spc="-5" dirty="0">
                <a:latin typeface="微软雅黑"/>
                <a:cs typeface="微软雅黑"/>
              </a:rPr>
              <a:t>元/㎡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首开</a:t>
            </a:r>
            <a:r>
              <a:rPr sz="1600" b="1" spc="5" dirty="0">
                <a:latin typeface="微软雅黑"/>
                <a:cs typeface="微软雅黑"/>
              </a:rPr>
              <a:t>均</a:t>
            </a:r>
            <a:r>
              <a:rPr sz="1600" b="1" spc="-5" dirty="0">
                <a:latin typeface="微软雅黑"/>
                <a:cs typeface="微软雅黑"/>
              </a:rPr>
              <a:t>价</a:t>
            </a:r>
            <a:r>
              <a:rPr sz="1600" b="1" dirty="0">
                <a:latin typeface="微软雅黑"/>
                <a:cs typeface="微软雅黑"/>
              </a:rPr>
              <a:t>9000</a:t>
            </a:r>
            <a:r>
              <a:rPr sz="1600" b="1" spc="5" dirty="0">
                <a:latin typeface="微软雅黑"/>
                <a:cs typeface="微软雅黑"/>
              </a:rPr>
              <a:t>元</a:t>
            </a:r>
            <a:r>
              <a:rPr sz="1600" b="1" spc="-5" dirty="0">
                <a:latin typeface="微软雅黑"/>
                <a:cs typeface="微软雅黑"/>
              </a:rPr>
              <a:t>/㎡</a:t>
            </a:r>
            <a:r>
              <a:rPr sz="1600" b="1" spc="5" dirty="0">
                <a:latin typeface="微软雅黑"/>
                <a:cs typeface="微软雅黑"/>
              </a:rPr>
              <a:t>左</a:t>
            </a:r>
            <a:r>
              <a:rPr sz="1600" b="1" spc="-5" dirty="0">
                <a:latin typeface="微软雅黑"/>
                <a:cs typeface="微软雅黑"/>
              </a:rPr>
              <a:t>右，</a:t>
            </a:r>
            <a:r>
              <a:rPr sz="1600" b="1" spc="5" dirty="0">
                <a:latin typeface="微软雅黑"/>
                <a:cs typeface="微软雅黑"/>
              </a:rPr>
              <a:t>一</a:t>
            </a:r>
            <a:r>
              <a:rPr sz="1600" b="1" spc="-5" dirty="0">
                <a:latin typeface="微软雅黑"/>
                <a:cs typeface="微软雅黑"/>
              </a:rPr>
              <a:t>年涨</a:t>
            </a:r>
            <a:r>
              <a:rPr sz="1600" b="1" spc="10" dirty="0">
                <a:latin typeface="微软雅黑"/>
                <a:cs typeface="微软雅黑"/>
              </a:rPr>
              <a:t>价</a:t>
            </a:r>
            <a:r>
              <a:rPr sz="1600" b="1" spc="-5" dirty="0">
                <a:latin typeface="微软雅黑"/>
                <a:cs typeface="微软雅黑"/>
              </a:rPr>
              <a:t>5000元</a:t>
            </a:r>
            <a:r>
              <a:rPr sz="1600" b="1" spc="5" dirty="0">
                <a:latin typeface="微软雅黑"/>
                <a:cs typeface="微软雅黑"/>
              </a:rPr>
              <a:t>/</a:t>
            </a:r>
            <a:r>
              <a:rPr sz="1600" b="1" spc="-5" dirty="0">
                <a:latin typeface="微软雅黑"/>
                <a:cs typeface="微软雅黑"/>
              </a:rPr>
              <a:t>㎡，</a:t>
            </a:r>
            <a:r>
              <a:rPr sz="1600" b="1" spc="5" dirty="0">
                <a:latin typeface="微软雅黑"/>
                <a:cs typeface="微软雅黑"/>
              </a:rPr>
              <a:t>该</a:t>
            </a:r>
            <a:r>
              <a:rPr sz="1600" b="1" spc="-5" dirty="0">
                <a:latin typeface="微软雅黑"/>
                <a:cs typeface="微软雅黑"/>
              </a:rPr>
              <a:t>项目</a:t>
            </a:r>
            <a:r>
              <a:rPr sz="1600" b="1" spc="5" dirty="0">
                <a:latin typeface="微软雅黑"/>
                <a:cs typeface="微软雅黑"/>
              </a:rPr>
              <a:t>未</a:t>
            </a:r>
            <a:r>
              <a:rPr sz="1600" b="1" spc="-5" dirty="0">
                <a:latin typeface="微软雅黑"/>
                <a:cs typeface="微软雅黑"/>
              </a:rPr>
              <a:t>来将</a:t>
            </a:r>
            <a:r>
              <a:rPr sz="1600" b="1" spc="5" dirty="0">
                <a:latin typeface="微软雅黑"/>
                <a:cs typeface="微软雅黑"/>
              </a:rPr>
              <a:t>是</a:t>
            </a:r>
            <a:r>
              <a:rPr sz="1600" b="1" spc="-5" dirty="0">
                <a:latin typeface="微软雅黑"/>
                <a:cs typeface="微软雅黑"/>
              </a:rPr>
              <a:t>本案</a:t>
            </a:r>
            <a:r>
              <a:rPr sz="1600" b="1" spc="5" dirty="0">
                <a:latin typeface="微软雅黑"/>
                <a:cs typeface="微软雅黑"/>
              </a:rPr>
              <a:t>的</a:t>
            </a:r>
            <a:r>
              <a:rPr sz="1600" b="1" spc="-5" dirty="0">
                <a:latin typeface="微软雅黑"/>
                <a:cs typeface="微软雅黑"/>
              </a:rPr>
              <a:t>主力</a:t>
            </a:r>
            <a:r>
              <a:rPr sz="1600" b="1" spc="5" dirty="0">
                <a:latin typeface="微软雅黑"/>
                <a:cs typeface="微软雅黑"/>
              </a:rPr>
              <a:t>竞</a:t>
            </a:r>
            <a:r>
              <a:rPr sz="1600" b="1" spc="-5" dirty="0">
                <a:latin typeface="微软雅黑"/>
                <a:cs typeface="微软雅黑"/>
              </a:rPr>
              <a:t>争对</a:t>
            </a:r>
            <a:r>
              <a:rPr sz="1600" b="1" spc="5" dirty="0">
                <a:latin typeface="微软雅黑"/>
                <a:cs typeface="微软雅黑"/>
              </a:rPr>
              <a:t>手</a:t>
            </a:r>
            <a:r>
              <a:rPr sz="1600" b="1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653910" y="4716779"/>
          <a:ext cx="5356859" cy="2001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628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面积（㎡）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规划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存量套数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0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1480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1432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651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8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926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872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433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2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594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557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298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160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204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2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合计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3240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3065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1446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56971" y="1795272"/>
            <a:ext cx="6367272" cy="4640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object 8"/>
          <p:cNvSpPr/>
          <p:nvPr/>
        </p:nvSpPr>
        <p:spPr>
          <a:xfrm>
            <a:off x="553719" y="789940"/>
            <a:ext cx="11175365" cy="7620"/>
          </a:xfrm>
          <a:custGeom>
            <a:avLst/>
            <a:gdLst/>
            <a:ahLst/>
            <a:cxnLst/>
            <a:rect l="l" t="t" r="r" b="b"/>
            <a:pathLst>
              <a:path w="11175365" h="7620">
                <a:moveTo>
                  <a:pt x="11175365" y="7620"/>
                </a:moveTo>
                <a:lnTo>
                  <a:pt x="0" y="7620"/>
                </a:lnTo>
                <a:lnTo>
                  <a:pt x="0" y="0"/>
                </a:lnTo>
                <a:lnTo>
                  <a:pt x="11175365" y="0"/>
                </a:lnTo>
                <a:lnTo>
                  <a:pt x="11175365" y="762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7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6647" y="196595"/>
            <a:ext cx="1580388" cy="477012"/>
          </a:xfrm>
          <a:prstGeom prst="rect">
            <a:avLst/>
          </a:prstGeom>
        </p:spPr>
      </p:pic>
      <p:sp>
        <p:nvSpPr>
          <p:cNvPr id="1048592" name="object 10"/>
          <p:cNvSpPr/>
          <p:nvPr/>
        </p:nvSpPr>
        <p:spPr>
          <a:xfrm>
            <a:off x="256540" y="4217670"/>
            <a:ext cx="11551285" cy="2467610"/>
          </a:xfrm>
          <a:custGeom>
            <a:avLst/>
            <a:gdLst/>
            <a:ahLst/>
            <a:cxnLst/>
            <a:rect l="l" t="t" r="r" b="b"/>
            <a:pathLst>
              <a:path w="11196955" h="1539240">
                <a:moveTo>
                  <a:pt x="11192040" y="1539240"/>
                </a:moveTo>
                <a:lnTo>
                  <a:pt x="4762" y="1539240"/>
                </a:lnTo>
                <a:lnTo>
                  <a:pt x="3289" y="1539011"/>
                </a:lnTo>
                <a:lnTo>
                  <a:pt x="1968" y="1538338"/>
                </a:lnTo>
                <a:lnTo>
                  <a:pt x="914" y="1537284"/>
                </a:lnTo>
                <a:lnTo>
                  <a:pt x="241" y="1535950"/>
                </a:lnTo>
                <a:lnTo>
                  <a:pt x="0" y="1534477"/>
                </a:lnTo>
                <a:lnTo>
                  <a:pt x="0" y="4762"/>
                </a:lnTo>
                <a:lnTo>
                  <a:pt x="4762" y="0"/>
                </a:lnTo>
                <a:lnTo>
                  <a:pt x="11192040" y="0"/>
                </a:lnTo>
                <a:lnTo>
                  <a:pt x="11196802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529715"/>
                </a:lnTo>
                <a:lnTo>
                  <a:pt x="4762" y="1529715"/>
                </a:lnTo>
                <a:lnTo>
                  <a:pt x="9525" y="1534477"/>
                </a:lnTo>
                <a:lnTo>
                  <a:pt x="11196802" y="1534477"/>
                </a:lnTo>
                <a:lnTo>
                  <a:pt x="11196574" y="1535950"/>
                </a:lnTo>
                <a:lnTo>
                  <a:pt x="11195888" y="1537284"/>
                </a:lnTo>
                <a:lnTo>
                  <a:pt x="11194834" y="1538338"/>
                </a:lnTo>
                <a:lnTo>
                  <a:pt x="11193513" y="1539011"/>
                </a:lnTo>
                <a:lnTo>
                  <a:pt x="11192040" y="1539240"/>
                </a:lnTo>
                <a:close/>
              </a:path>
              <a:path w="11196955" h="153924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1196955" h="1539240">
                <a:moveTo>
                  <a:pt x="11187277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1187277" y="4762"/>
                </a:lnTo>
                <a:lnTo>
                  <a:pt x="11187277" y="9525"/>
                </a:lnTo>
                <a:close/>
              </a:path>
              <a:path w="11196955" h="1539240">
                <a:moveTo>
                  <a:pt x="11187277" y="1534477"/>
                </a:moveTo>
                <a:lnTo>
                  <a:pt x="11187277" y="4762"/>
                </a:lnTo>
                <a:lnTo>
                  <a:pt x="11192040" y="9525"/>
                </a:lnTo>
                <a:lnTo>
                  <a:pt x="11196802" y="9525"/>
                </a:lnTo>
                <a:lnTo>
                  <a:pt x="11196802" y="1529715"/>
                </a:lnTo>
                <a:lnTo>
                  <a:pt x="11192040" y="1529715"/>
                </a:lnTo>
                <a:lnTo>
                  <a:pt x="11187277" y="1534477"/>
                </a:lnTo>
                <a:close/>
              </a:path>
              <a:path w="11196955" h="1539240">
                <a:moveTo>
                  <a:pt x="11196802" y="9525"/>
                </a:moveTo>
                <a:lnTo>
                  <a:pt x="11192040" y="9525"/>
                </a:lnTo>
                <a:lnTo>
                  <a:pt x="11187277" y="4762"/>
                </a:lnTo>
                <a:lnTo>
                  <a:pt x="11196802" y="4762"/>
                </a:lnTo>
                <a:lnTo>
                  <a:pt x="11196802" y="9525"/>
                </a:lnTo>
                <a:close/>
              </a:path>
              <a:path w="11196955" h="1539240">
                <a:moveTo>
                  <a:pt x="9525" y="1534477"/>
                </a:moveTo>
                <a:lnTo>
                  <a:pt x="4762" y="1529715"/>
                </a:lnTo>
                <a:lnTo>
                  <a:pt x="9525" y="1529715"/>
                </a:lnTo>
                <a:lnTo>
                  <a:pt x="9525" y="1534477"/>
                </a:lnTo>
                <a:close/>
              </a:path>
              <a:path w="11196955" h="1539240">
                <a:moveTo>
                  <a:pt x="11187277" y="1534477"/>
                </a:moveTo>
                <a:lnTo>
                  <a:pt x="9525" y="1534477"/>
                </a:lnTo>
                <a:lnTo>
                  <a:pt x="9525" y="1529715"/>
                </a:lnTo>
                <a:lnTo>
                  <a:pt x="11187277" y="1529715"/>
                </a:lnTo>
                <a:lnTo>
                  <a:pt x="11187277" y="1534477"/>
                </a:lnTo>
                <a:close/>
              </a:path>
              <a:path w="11196955" h="1539240">
                <a:moveTo>
                  <a:pt x="11196802" y="1534477"/>
                </a:moveTo>
                <a:lnTo>
                  <a:pt x="11187277" y="1534477"/>
                </a:lnTo>
                <a:lnTo>
                  <a:pt x="11192040" y="1529715"/>
                </a:lnTo>
                <a:lnTo>
                  <a:pt x="11196802" y="1529715"/>
                </a:lnTo>
                <a:lnTo>
                  <a:pt x="11196802" y="153447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3" name="object 11"/>
          <p:cNvSpPr txBox="1"/>
          <p:nvPr/>
        </p:nvSpPr>
        <p:spPr>
          <a:xfrm>
            <a:off x="256540" y="4275795"/>
            <a:ext cx="11427460" cy="2062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>
              <a:buFont typeface="Wingdings" panose="05000000000000000000" pitchFamily="2" charset="2"/>
              <a:buChar char="Ø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限高：需满足航空限高控制要求，区域航空限高海拔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车位：除访客停车位外，住宅配套停车位全地下布置；</a:t>
            </a: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主要出入口位置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沿革新路、龙尾路设置出入口，具体位置以交管部门审批意见为准；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装配式要求：装配式建筑占比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以上，新建商品房全装修比例达到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以上，装配式住宅建筑全部实现成品住房交付；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建筑设计需符合海绵城市和绿色建筑规范要求。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8594" name="object 12"/>
          <p:cNvSpPr/>
          <p:nvPr/>
        </p:nvSpPr>
        <p:spPr>
          <a:xfrm>
            <a:off x="2402840" y="245363"/>
            <a:ext cx="2054860" cy="433070"/>
          </a:xfrm>
          <a:custGeom>
            <a:avLst/>
            <a:gdLst/>
            <a:ahLst/>
            <a:cxnLst/>
            <a:rect l="l" t="t" r="r" b="b"/>
            <a:pathLst>
              <a:path w="2054860" h="433070">
                <a:moveTo>
                  <a:pt x="2054352" y="432815"/>
                </a:moveTo>
                <a:lnTo>
                  <a:pt x="0" y="432815"/>
                </a:lnTo>
                <a:lnTo>
                  <a:pt x="0" y="0"/>
                </a:lnTo>
                <a:lnTo>
                  <a:pt x="2054352" y="0"/>
                </a:lnTo>
                <a:lnTo>
                  <a:pt x="2054352" y="432815"/>
                </a:lnTo>
                <a:close/>
              </a:path>
            </a:pathLst>
          </a:custGeom>
          <a:solidFill>
            <a:srgbClr val="E7E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5" name="object 13"/>
          <p:cNvSpPr txBox="1"/>
          <p:nvPr/>
        </p:nvSpPr>
        <p:spPr>
          <a:xfrm>
            <a:off x="2720276" y="282016"/>
            <a:ext cx="10458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地块指</a:t>
            </a:r>
            <a:r>
              <a:rPr sz="20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133350" y="245110"/>
            <a:ext cx="2078990" cy="42862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微软雅黑" panose="020B0503020204020204" pitchFamily="34" charset="-122"/>
              </a:rPr>
              <a:t>项目概况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9067908"/>
              </p:ext>
            </p:extLst>
          </p:nvPr>
        </p:nvGraphicFramePr>
        <p:xfrm>
          <a:off x="256540" y="931545"/>
          <a:ext cx="11474450" cy="163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0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83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55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45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615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编号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用途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占地面积（亩）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容积率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计容建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 </a:t>
                      </a: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面(平米)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商业占比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建筑密度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建筑高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 </a:t>
                      </a: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度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绿地率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亩单价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  </a:t>
                      </a: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(万/亩)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起始楼面价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保证金（万）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起始总价（万）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最高限价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淮</a:t>
                      </a:r>
                      <a:r>
                        <a:rPr lang="zh-CN" altLang="en-US" sz="1200" b="1" dirty="0">
                          <a:effectLst/>
                        </a:rPr>
                        <a:t>盐城市本级挂</a:t>
                      </a:r>
                      <a:r>
                        <a:rPr lang="en-US" altLang="zh-CN" sz="1200" b="1" dirty="0">
                          <a:effectLst/>
                        </a:rPr>
                        <a:t>[2021]10</a:t>
                      </a:r>
                      <a:r>
                        <a:rPr lang="zh-CN" altLang="en-US" sz="1200" b="1" dirty="0">
                          <a:effectLst/>
                        </a:rPr>
                        <a:t>号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商住用地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98730</a:t>
                      </a: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㎡（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地上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90782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㎡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136.17</a:t>
                      </a: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亩）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2.9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263267.8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≤5%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≤22%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≥35%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1200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6207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35000</a:t>
                      </a:r>
                      <a:endParaRPr lang="en-US" altLang="en-US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163408</a:t>
                      </a:r>
                      <a:endParaRPr lang="en-US" altLang="en-US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00" name="组合 26"/>
          <p:cNvGrpSpPr/>
          <p:nvPr/>
        </p:nvGrpSpPr>
        <p:grpSpPr>
          <a:xfrm>
            <a:off x="339090" y="2731135"/>
            <a:ext cx="11290300" cy="1371375"/>
            <a:chOff x="0" y="1318232"/>
            <a:chExt cx="9144000" cy="1370946"/>
          </a:xfrm>
        </p:grpSpPr>
        <p:sp>
          <p:nvSpPr>
            <p:cNvPr id="3" name="燕尾形箭头 7"/>
            <p:cNvSpPr/>
            <p:nvPr/>
          </p:nvSpPr>
          <p:spPr>
            <a:xfrm>
              <a:off x="0" y="1556287"/>
              <a:ext cx="9144000" cy="864933"/>
            </a:xfrm>
            <a:prstGeom prst="notchedRightArrow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effectLst>
              <a:outerShdw blurRad="63500" sx="102000" sy="102000" algn="ctr" rotWithShape="0">
                <a:srgbClr val="FFFF00">
                  <a:alpha val="4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同心圆 8"/>
            <p:cNvSpPr/>
            <p:nvPr/>
          </p:nvSpPr>
          <p:spPr>
            <a:xfrm>
              <a:off x="324000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3" name="矩形 36"/>
            <p:cNvSpPr/>
            <p:nvPr/>
          </p:nvSpPr>
          <p:spPr>
            <a:xfrm>
              <a:off x="0" y="1331476"/>
              <a:ext cx="806400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公告时间</a:t>
              </a:r>
            </a:p>
          </p:txBody>
        </p:sp>
        <p:sp>
          <p:nvSpPr>
            <p:cNvPr id="5" name="同心圆 12"/>
            <p:cNvSpPr/>
            <p:nvPr/>
          </p:nvSpPr>
          <p:spPr>
            <a:xfrm>
              <a:off x="1692000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5" name="矩形 42"/>
            <p:cNvSpPr/>
            <p:nvPr/>
          </p:nvSpPr>
          <p:spPr>
            <a:xfrm>
              <a:off x="1259632" y="1340768"/>
              <a:ext cx="806400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挂牌开始</a:t>
              </a:r>
            </a:p>
          </p:txBody>
        </p:sp>
        <p:sp>
          <p:nvSpPr>
            <p:cNvPr id="44" name="同心圆 14"/>
            <p:cNvSpPr/>
            <p:nvPr/>
          </p:nvSpPr>
          <p:spPr>
            <a:xfrm>
              <a:off x="2988000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7" name="矩形 44"/>
            <p:cNvSpPr/>
            <p:nvPr/>
          </p:nvSpPr>
          <p:spPr>
            <a:xfrm>
              <a:off x="2555776" y="1340768"/>
              <a:ext cx="970971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保证金截止</a:t>
              </a:r>
            </a:p>
          </p:txBody>
        </p:sp>
        <p:sp>
          <p:nvSpPr>
            <p:cNvPr id="46" name="同心圆 18"/>
            <p:cNvSpPr/>
            <p:nvPr/>
          </p:nvSpPr>
          <p:spPr>
            <a:xfrm>
              <a:off x="5902715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9" name="矩形 46"/>
            <p:cNvSpPr/>
            <p:nvPr/>
          </p:nvSpPr>
          <p:spPr>
            <a:xfrm>
              <a:off x="4082129" y="1318232"/>
              <a:ext cx="806400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挂牌截止</a:t>
              </a:r>
            </a:p>
          </p:txBody>
        </p:sp>
        <p:sp>
          <p:nvSpPr>
            <p:cNvPr id="48" name="同心圆 20"/>
            <p:cNvSpPr/>
            <p:nvPr/>
          </p:nvSpPr>
          <p:spPr>
            <a:xfrm>
              <a:off x="4356000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11" name="矩形 48"/>
            <p:cNvSpPr/>
            <p:nvPr/>
          </p:nvSpPr>
          <p:spPr>
            <a:xfrm>
              <a:off x="5586893" y="1333245"/>
              <a:ext cx="806400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限时竞价</a:t>
              </a:r>
            </a:p>
          </p:txBody>
        </p:sp>
        <p:sp>
          <p:nvSpPr>
            <p:cNvPr id="8212" name="矩形 49"/>
            <p:cNvSpPr/>
            <p:nvPr/>
          </p:nvSpPr>
          <p:spPr>
            <a:xfrm>
              <a:off x="7054437" y="1327916"/>
              <a:ext cx="1300114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签订成交确认书</a:t>
              </a:r>
            </a:p>
          </p:txBody>
        </p:sp>
        <p:sp>
          <p:nvSpPr>
            <p:cNvPr id="51" name="同心圆 23"/>
            <p:cNvSpPr/>
            <p:nvPr/>
          </p:nvSpPr>
          <p:spPr>
            <a:xfrm>
              <a:off x="7560000" y="1845127"/>
              <a:ext cx="288000" cy="287253"/>
            </a:xfrm>
            <a:prstGeom prst="don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14" name="矩形 51"/>
            <p:cNvSpPr/>
            <p:nvPr/>
          </p:nvSpPr>
          <p:spPr>
            <a:xfrm>
              <a:off x="0" y="2348880"/>
              <a:ext cx="767314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</a:p>
          </p:txBody>
        </p:sp>
        <p:sp>
          <p:nvSpPr>
            <p:cNvPr id="8215" name="矩形 52"/>
            <p:cNvSpPr/>
            <p:nvPr/>
          </p:nvSpPr>
          <p:spPr>
            <a:xfrm>
              <a:off x="1071387" y="2350730"/>
              <a:ext cx="1302425" cy="338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l" eaLnBrk="0" hangingPunct="0"/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3月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</a:t>
              </a:r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 0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8:30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6" name="矩形 53"/>
            <p:cNvSpPr/>
            <p:nvPr/>
          </p:nvSpPr>
          <p:spPr>
            <a:xfrm>
              <a:off x="2265035" y="2350584"/>
              <a:ext cx="1711325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3月2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 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16:00</a:t>
              </a:r>
              <a:endPara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7" name="矩形 54"/>
            <p:cNvSpPr/>
            <p:nvPr/>
          </p:nvSpPr>
          <p:spPr>
            <a:xfrm>
              <a:off x="3599889" y="2350372"/>
              <a:ext cx="1944215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eaLnBrk="0" hangingPunct="0"/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3月3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 10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:00</a:t>
              </a:r>
              <a:endPara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8" name="矩形 55"/>
            <p:cNvSpPr/>
            <p:nvPr/>
          </p:nvSpPr>
          <p:spPr>
            <a:xfrm>
              <a:off x="5446952" y="2348880"/>
              <a:ext cx="1253091" cy="338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3月30日 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10:00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9" name="矩形 56"/>
            <p:cNvSpPr/>
            <p:nvPr/>
          </p:nvSpPr>
          <p:spPr>
            <a:xfrm>
              <a:off x="6887512" y="2348880"/>
              <a:ext cx="1725943" cy="3370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交易结束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个工作日内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638555"/>
            <a:ext cx="11603355" cy="0"/>
          </a:xfrm>
          <a:custGeom>
            <a:avLst/>
            <a:gdLst/>
            <a:ahLst/>
            <a:cxnLst/>
            <a:rect l="l" t="t" r="r" b="b"/>
            <a:pathLst>
              <a:path w="11603355">
                <a:moveTo>
                  <a:pt x="0" y="0"/>
                </a:moveTo>
                <a:lnTo>
                  <a:pt x="11602974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1031" y="137160"/>
            <a:ext cx="1641348" cy="40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137160"/>
            <a:ext cx="3112135" cy="399415"/>
          </a:xfrm>
          <a:custGeom>
            <a:avLst/>
            <a:gdLst/>
            <a:ahLst/>
            <a:cxnLst/>
            <a:rect l="l" t="t" r="r" b="b"/>
            <a:pathLst>
              <a:path w="3112135" h="399415">
                <a:moveTo>
                  <a:pt x="0" y="399288"/>
                </a:moveTo>
                <a:lnTo>
                  <a:pt x="3112008" y="399288"/>
                </a:lnTo>
                <a:lnTo>
                  <a:pt x="311200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99047"/>
            <a:ext cx="1611630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814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2.4直接竞品-富力科创城</a:t>
            </a:r>
            <a:endParaRPr sz="20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8208" y="1697608"/>
          <a:ext cx="10152377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面积（㎡）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8670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规划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去化套数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去化率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136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1480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1432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829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58%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926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872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493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57%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594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557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296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53%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160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204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176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86%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合计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136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3240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3065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1794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59%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7432" y="3429000"/>
            <a:ext cx="2561844" cy="2087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" y="3189732"/>
            <a:ext cx="1405255" cy="277495"/>
          </a:xfrm>
          <a:custGeom>
            <a:avLst/>
            <a:gdLst/>
            <a:ahLst/>
            <a:cxnLst/>
            <a:rect l="l" t="t" r="r" b="b"/>
            <a:pathLst>
              <a:path w="1405255" h="277495">
                <a:moveTo>
                  <a:pt x="0" y="277367"/>
                </a:moveTo>
                <a:lnTo>
                  <a:pt x="1405128" y="277367"/>
                </a:lnTo>
                <a:lnTo>
                  <a:pt x="1405128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476" y="3216605"/>
            <a:ext cx="1108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95</a:t>
            </a:r>
            <a:r>
              <a:rPr sz="1200" b="1" spc="-5" dirty="0">
                <a:solidFill>
                  <a:srgbClr val="333333"/>
                </a:solidFill>
                <a:latin typeface="微软雅黑"/>
                <a:cs typeface="微软雅黑"/>
              </a:rPr>
              <a:t>㎡</a:t>
            </a: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3室2</a:t>
            </a:r>
            <a:r>
              <a:rPr sz="1200" b="1" spc="-5" dirty="0">
                <a:solidFill>
                  <a:srgbClr val="333333"/>
                </a:solidFill>
                <a:latin typeface="微软雅黑"/>
                <a:cs typeface="微软雅黑"/>
              </a:rPr>
              <a:t>厅</a:t>
            </a: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9276" y="3445764"/>
            <a:ext cx="2817876" cy="2087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04516" y="3148583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120㎡3室2厅2卫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07152" y="3425952"/>
            <a:ext cx="2919983" cy="2087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36335" y="3168395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140㎡4室2厅2卫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35340" y="3445764"/>
            <a:ext cx="2691383" cy="2087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35340" y="3134867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160㎡4室2厅2卫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389" y="1076705"/>
            <a:ext cx="5301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项目各面积段产品去化均较好，宽</a:t>
            </a:r>
            <a:r>
              <a:rPr sz="1600" b="1" spc="5" dirty="0">
                <a:latin typeface="微软雅黑"/>
                <a:cs typeface="微软雅黑"/>
              </a:rPr>
              <a:t>厅</a:t>
            </a:r>
            <a:r>
              <a:rPr sz="1600" b="1" spc="-5" dirty="0">
                <a:latin typeface="微软雅黑"/>
                <a:cs typeface="微软雅黑"/>
              </a:rPr>
              <a:t>设计</a:t>
            </a:r>
            <a:r>
              <a:rPr sz="1600" b="1" spc="5" dirty="0">
                <a:latin typeface="微软雅黑"/>
                <a:cs typeface="微软雅黑"/>
              </a:rPr>
              <a:t>客</a:t>
            </a:r>
            <a:r>
              <a:rPr sz="1600" b="1" spc="-5" dirty="0">
                <a:latin typeface="微软雅黑"/>
                <a:cs typeface="微软雅黑"/>
              </a:rPr>
              <a:t>户认</a:t>
            </a:r>
            <a:r>
              <a:rPr sz="1600" b="1" spc="5" dirty="0">
                <a:latin typeface="微软雅黑"/>
                <a:cs typeface="微软雅黑"/>
              </a:rPr>
              <a:t>可</a:t>
            </a:r>
            <a:r>
              <a:rPr sz="1600" b="1" spc="-5" dirty="0">
                <a:latin typeface="微软雅黑"/>
                <a:cs typeface="微软雅黑"/>
              </a:rPr>
              <a:t>度较</a:t>
            </a:r>
            <a:r>
              <a:rPr sz="1600" b="1" spc="5" dirty="0">
                <a:latin typeface="微软雅黑"/>
                <a:cs typeface="微软雅黑"/>
              </a:rPr>
              <a:t>高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137160"/>
            <a:ext cx="3472179" cy="399415"/>
          </a:xfrm>
          <a:custGeom>
            <a:avLst/>
            <a:gdLst/>
            <a:ahLst/>
            <a:cxnLst/>
            <a:rect l="l" t="t" r="r" b="b"/>
            <a:pathLst>
              <a:path w="3472179" h="399415">
                <a:moveTo>
                  <a:pt x="0" y="399288"/>
                </a:moveTo>
                <a:lnTo>
                  <a:pt x="3471672" y="399288"/>
                </a:lnTo>
                <a:lnTo>
                  <a:pt x="347167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7839" y="99047"/>
            <a:ext cx="1102614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2.4直接竞品-凤麟府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237743" y="638555"/>
            <a:ext cx="11603355" cy="0"/>
          </a:xfrm>
          <a:custGeom>
            <a:avLst/>
            <a:gdLst/>
            <a:ahLst/>
            <a:cxnLst/>
            <a:rect l="l" t="t" r="r" b="b"/>
            <a:pathLst>
              <a:path w="11603355">
                <a:moveTo>
                  <a:pt x="0" y="0"/>
                </a:moveTo>
                <a:lnTo>
                  <a:pt x="11602974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1031" y="137160"/>
            <a:ext cx="1641348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154" y="701446"/>
            <a:ext cx="11435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品质引领标杆项目；项目规划</a:t>
            </a:r>
            <a:r>
              <a:rPr sz="1600" b="1" spc="-10" dirty="0">
                <a:latin typeface="微软雅黑"/>
                <a:cs typeface="微软雅黑"/>
              </a:rPr>
              <a:t>22</a:t>
            </a:r>
            <a:r>
              <a:rPr sz="1600" b="1" spc="5" dirty="0">
                <a:latin typeface="微软雅黑"/>
                <a:cs typeface="微软雅黑"/>
              </a:rPr>
              <a:t>栋</a:t>
            </a:r>
            <a:r>
              <a:rPr sz="1600" b="1" spc="-5" dirty="0">
                <a:latin typeface="微软雅黑"/>
                <a:cs typeface="微软雅黑"/>
              </a:rPr>
              <a:t>高层</a:t>
            </a:r>
            <a:r>
              <a:rPr sz="1600" b="1" spc="5" dirty="0">
                <a:latin typeface="微软雅黑"/>
                <a:cs typeface="微软雅黑"/>
              </a:rPr>
              <a:t>、</a:t>
            </a:r>
            <a:r>
              <a:rPr sz="1600" b="1" spc="-5" dirty="0">
                <a:latin typeface="微软雅黑"/>
                <a:cs typeface="微软雅黑"/>
              </a:rPr>
              <a:t>小高</a:t>
            </a:r>
            <a:r>
              <a:rPr sz="1600" b="1" spc="5" dirty="0">
                <a:latin typeface="微软雅黑"/>
                <a:cs typeface="微软雅黑"/>
              </a:rPr>
              <a:t>层</a:t>
            </a:r>
            <a:r>
              <a:rPr sz="1600" b="1" spc="-5" dirty="0">
                <a:latin typeface="微软雅黑"/>
                <a:cs typeface="微软雅黑"/>
              </a:rPr>
              <a:t>产品</a:t>
            </a:r>
            <a:r>
              <a:rPr sz="1600" b="1" spc="10" dirty="0">
                <a:latin typeface="微软雅黑"/>
                <a:cs typeface="微软雅黑"/>
              </a:rPr>
              <a:t>共</a:t>
            </a:r>
            <a:r>
              <a:rPr sz="1600" b="1" spc="-5" dirty="0">
                <a:latin typeface="微软雅黑"/>
                <a:cs typeface="微软雅黑"/>
              </a:rPr>
              <a:t>1908套</a:t>
            </a:r>
            <a:r>
              <a:rPr sz="1600" b="1" dirty="0">
                <a:latin typeface="微软雅黑"/>
                <a:cs typeface="微软雅黑"/>
              </a:rPr>
              <a:t>，2020</a:t>
            </a:r>
            <a:r>
              <a:rPr sz="1600" b="1" spc="-5" dirty="0">
                <a:latin typeface="微软雅黑"/>
                <a:cs typeface="微软雅黑"/>
              </a:rPr>
              <a:t>年</a:t>
            </a:r>
            <a:r>
              <a:rPr sz="1600" b="1" spc="-10" dirty="0">
                <a:latin typeface="微软雅黑"/>
                <a:cs typeface="微软雅黑"/>
              </a:rPr>
              <a:t>6</a:t>
            </a:r>
            <a:r>
              <a:rPr sz="1600" b="1" spc="5" dirty="0">
                <a:latin typeface="微软雅黑"/>
                <a:cs typeface="微软雅黑"/>
              </a:rPr>
              <a:t>月</a:t>
            </a:r>
            <a:r>
              <a:rPr sz="1600" b="1" spc="-5" dirty="0">
                <a:latin typeface="微软雅黑"/>
                <a:cs typeface="微软雅黑"/>
              </a:rPr>
              <a:t>拿地，11月</a:t>
            </a:r>
            <a:r>
              <a:rPr sz="1600" b="1" spc="5" dirty="0">
                <a:latin typeface="微软雅黑"/>
                <a:cs typeface="微软雅黑"/>
              </a:rPr>
              <a:t>底</a:t>
            </a:r>
            <a:r>
              <a:rPr sz="1600" b="1" spc="-5" dirty="0">
                <a:latin typeface="微软雅黑"/>
                <a:cs typeface="微软雅黑"/>
              </a:rPr>
              <a:t>首开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截止</a:t>
            </a:r>
            <a:r>
              <a:rPr sz="1600" b="1" spc="5" dirty="0">
                <a:latin typeface="微软雅黑"/>
                <a:cs typeface="微软雅黑"/>
              </a:rPr>
              <a:t>目</a:t>
            </a:r>
            <a:r>
              <a:rPr sz="1600" b="1" spc="-5" dirty="0">
                <a:latin typeface="微软雅黑"/>
                <a:cs typeface="微软雅黑"/>
              </a:rPr>
              <a:t>前去</a:t>
            </a:r>
            <a:r>
              <a:rPr sz="1600" b="1" spc="10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646套，</a:t>
            </a:r>
            <a:r>
              <a:rPr sz="1600" b="1" spc="5" dirty="0">
                <a:latin typeface="微软雅黑"/>
                <a:cs typeface="微软雅黑"/>
              </a:rPr>
              <a:t>月</a:t>
            </a:r>
            <a:r>
              <a:rPr sz="1600" b="1" spc="-5" dirty="0">
                <a:latin typeface="微软雅黑"/>
                <a:cs typeface="微软雅黑"/>
              </a:rPr>
              <a:t>均去 化约</a:t>
            </a:r>
            <a:r>
              <a:rPr sz="1600" b="1" dirty="0">
                <a:latin typeface="微软雅黑"/>
                <a:cs typeface="微软雅黑"/>
              </a:rPr>
              <a:t>130</a:t>
            </a:r>
            <a:r>
              <a:rPr sz="1600" b="1" spc="-5" dirty="0">
                <a:latin typeface="微软雅黑"/>
                <a:cs typeface="微软雅黑"/>
              </a:rPr>
              <a:t>套</a:t>
            </a:r>
            <a:r>
              <a:rPr sz="1600" b="1" spc="5" dirty="0">
                <a:latin typeface="微软雅黑"/>
                <a:cs typeface="微软雅黑"/>
              </a:rPr>
              <a:t>，精</a:t>
            </a:r>
            <a:r>
              <a:rPr sz="1600" b="1" spc="-5" dirty="0">
                <a:latin typeface="微软雅黑"/>
                <a:cs typeface="微软雅黑"/>
              </a:rPr>
              <a:t>装高层</a:t>
            </a:r>
            <a:r>
              <a:rPr sz="1600" b="1" spc="5" dirty="0">
                <a:latin typeface="微软雅黑"/>
                <a:cs typeface="微软雅黑"/>
              </a:rPr>
              <a:t>均</a:t>
            </a:r>
            <a:r>
              <a:rPr sz="1600" b="1" dirty="0">
                <a:latin typeface="微软雅黑"/>
                <a:cs typeface="微软雅黑"/>
              </a:rPr>
              <a:t>价14000</a:t>
            </a:r>
            <a:r>
              <a:rPr sz="1600" b="1" spc="-5" dirty="0">
                <a:latin typeface="微软雅黑"/>
                <a:cs typeface="微软雅黑"/>
              </a:rPr>
              <a:t>元/</a:t>
            </a:r>
            <a:r>
              <a:rPr sz="1600" b="1" spc="5" dirty="0">
                <a:latin typeface="微软雅黑"/>
                <a:cs typeface="微软雅黑"/>
              </a:rPr>
              <a:t>㎡</a:t>
            </a:r>
            <a:r>
              <a:rPr sz="1600" b="1" spc="-5" dirty="0">
                <a:latin typeface="微软雅黑"/>
                <a:cs typeface="微软雅黑"/>
              </a:rPr>
              <a:t>（加</a:t>
            </a:r>
            <a:r>
              <a:rPr sz="1600" b="1" spc="5" dirty="0">
                <a:latin typeface="微软雅黑"/>
                <a:cs typeface="微软雅黑"/>
              </a:rPr>
              <a:t>推涨</a:t>
            </a:r>
            <a:r>
              <a:rPr sz="1600" b="1" spc="-5" dirty="0">
                <a:latin typeface="微软雅黑"/>
                <a:cs typeface="微软雅黑"/>
              </a:rPr>
              <a:t>价至15000</a:t>
            </a:r>
            <a:r>
              <a:rPr sz="1600" b="1" spc="5" dirty="0">
                <a:latin typeface="微软雅黑"/>
                <a:cs typeface="微软雅黑"/>
              </a:rPr>
              <a:t>左右</a:t>
            </a:r>
            <a:r>
              <a:rPr sz="1600" b="1" spc="-5" dirty="0">
                <a:latin typeface="微软雅黑"/>
                <a:cs typeface="微软雅黑"/>
              </a:rPr>
              <a:t>），毛</a:t>
            </a:r>
            <a:r>
              <a:rPr sz="1600" b="1" spc="5" dirty="0">
                <a:latin typeface="微软雅黑"/>
                <a:cs typeface="微软雅黑"/>
              </a:rPr>
              <a:t>坯</a:t>
            </a:r>
            <a:r>
              <a:rPr sz="1600" b="1" spc="-5" dirty="0">
                <a:latin typeface="微软雅黑"/>
                <a:cs typeface="微软雅黑"/>
              </a:rPr>
              <a:t>小高</a:t>
            </a:r>
            <a:r>
              <a:rPr sz="1600" b="1" spc="5" dirty="0">
                <a:latin typeface="微软雅黑"/>
                <a:cs typeface="微软雅黑"/>
              </a:rPr>
              <a:t>层</a:t>
            </a:r>
            <a:r>
              <a:rPr sz="1600" b="1" spc="-5" dirty="0">
                <a:latin typeface="微软雅黑"/>
                <a:cs typeface="微软雅黑"/>
              </a:rPr>
              <a:t>均</a:t>
            </a:r>
            <a:r>
              <a:rPr sz="1600" b="1" dirty="0">
                <a:latin typeface="微软雅黑"/>
                <a:cs typeface="微软雅黑"/>
              </a:rPr>
              <a:t>价</a:t>
            </a:r>
            <a:r>
              <a:rPr sz="1600" b="1" spc="-5" dirty="0">
                <a:latin typeface="微软雅黑"/>
                <a:cs typeface="微软雅黑"/>
              </a:rPr>
              <a:t>14000</a:t>
            </a:r>
            <a:r>
              <a:rPr sz="1600" b="1" spc="5" dirty="0">
                <a:latin typeface="微软雅黑"/>
                <a:cs typeface="微软雅黑"/>
              </a:rPr>
              <a:t>元</a:t>
            </a:r>
            <a:r>
              <a:rPr sz="1600" b="1" spc="-5" dirty="0">
                <a:latin typeface="微软雅黑"/>
                <a:cs typeface="微软雅黑"/>
              </a:rPr>
              <a:t>/</a:t>
            </a:r>
            <a:r>
              <a:rPr sz="1600" b="1" spc="5" dirty="0">
                <a:latin typeface="微软雅黑"/>
                <a:cs typeface="微软雅黑"/>
              </a:rPr>
              <a:t>㎡</a:t>
            </a:r>
            <a:r>
              <a:rPr sz="1600" b="1" spc="-5" dirty="0">
                <a:latin typeface="微软雅黑"/>
                <a:cs typeface="微软雅黑"/>
              </a:rPr>
              <a:t>（加推</a:t>
            </a:r>
            <a:r>
              <a:rPr sz="1600" b="1" spc="5" dirty="0">
                <a:latin typeface="微软雅黑"/>
                <a:cs typeface="微软雅黑"/>
              </a:rPr>
              <a:t>涨</a:t>
            </a:r>
            <a:r>
              <a:rPr sz="1600" b="1" spc="-5" dirty="0">
                <a:latin typeface="微软雅黑"/>
                <a:cs typeface="微软雅黑"/>
              </a:rPr>
              <a:t>价至</a:t>
            </a:r>
            <a:r>
              <a:rPr sz="1600" b="1" dirty="0">
                <a:latin typeface="微软雅黑"/>
                <a:cs typeface="微软雅黑"/>
              </a:rPr>
              <a:t>15000</a:t>
            </a:r>
            <a:r>
              <a:rPr sz="1600" b="1" spc="5" dirty="0">
                <a:latin typeface="微软雅黑"/>
                <a:cs typeface="微软雅黑"/>
              </a:rPr>
              <a:t>左</a:t>
            </a:r>
            <a:r>
              <a:rPr sz="1600" b="1" spc="-5" dirty="0">
                <a:latin typeface="微软雅黑"/>
                <a:cs typeface="微软雅黑"/>
              </a:rPr>
              <a:t>右），  </a:t>
            </a:r>
            <a:r>
              <a:rPr sz="1600" b="1" spc="-10" dirty="0">
                <a:latin typeface="微软雅黑"/>
                <a:cs typeface="微软雅黑"/>
              </a:rPr>
              <a:t>项目剩余1262</a:t>
            </a:r>
            <a:r>
              <a:rPr sz="1600" b="1" spc="-5" dirty="0">
                <a:latin typeface="微软雅黑"/>
                <a:cs typeface="微软雅黑"/>
              </a:rPr>
              <a:t>套房源</a:t>
            </a:r>
            <a:r>
              <a:rPr sz="1600" b="1" spc="-10" dirty="0">
                <a:latin typeface="微软雅黑"/>
                <a:cs typeface="微软雅黑"/>
              </a:rPr>
              <a:t>，2021</a:t>
            </a:r>
            <a:r>
              <a:rPr sz="1600" b="1" dirty="0">
                <a:latin typeface="微软雅黑"/>
                <a:cs typeface="微软雅黑"/>
              </a:rPr>
              <a:t>年</a:t>
            </a:r>
            <a:r>
              <a:rPr sz="1600" b="1" spc="-5" dirty="0">
                <a:latin typeface="微软雅黑"/>
                <a:cs typeface="微软雅黑"/>
              </a:rPr>
              <a:t>内</a:t>
            </a:r>
            <a:r>
              <a:rPr sz="1600" b="1" spc="-10" dirty="0">
                <a:latin typeface="微软雅黑"/>
                <a:cs typeface="微软雅黑"/>
              </a:rPr>
              <a:t>可</a:t>
            </a:r>
            <a:r>
              <a:rPr sz="1600" b="1" dirty="0">
                <a:latin typeface="微软雅黑"/>
                <a:cs typeface="微软雅黑"/>
              </a:rPr>
              <a:t>实</a:t>
            </a:r>
            <a:r>
              <a:rPr sz="1600" b="1" spc="-5" dirty="0">
                <a:latin typeface="微软雅黑"/>
                <a:cs typeface="微软雅黑"/>
              </a:rPr>
              <a:t>现</a:t>
            </a:r>
            <a:r>
              <a:rPr sz="1600" b="1" spc="-10" dirty="0">
                <a:latin typeface="微软雅黑"/>
                <a:cs typeface="微软雅黑"/>
              </a:rPr>
              <a:t>清</a:t>
            </a:r>
            <a:r>
              <a:rPr sz="1600" b="1" dirty="0">
                <a:latin typeface="微软雅黑"/>
                <a:cs typeface="微软雅黑"/>
              </a:rPr>
              <a:t>盘</a:t>
            </a:r>
            <a:r>
              <a:rPr sz="1600" b="1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854707"/>
            <a:ext cx="6708647" cy="4492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46020"/>
            <a:ext cx="3267710" cy="2956560"/>
          </a:xfrm>
          <a:custGeom>
            <a:avLst/>
            <a:gdLst/>
            <a:ahLst/>
            <a:cxnLst/>
            <a:rect l="l" t="t" r="r" b="b"/>
            <a:pathLst>
              <a:path w="3267710" h="2956560">
                <a:moveTo>
                  <a:pt x="3239829" y="2468879"/>
                </a:moveTo>
                <a:lnTo>
                  <a:pt x="1144663" y="2468879"/>
                </a:lnTo>
                <a:lnTo>
                  <a:pt x="1144663" y="2956560"/>
                </a:lnTo>
                <a:lnTo>
                  <a:pt x="3267455" y="2915919"/>
                </a:lnTo>
                <a:lnTo>
                  <a:pt x="3239829" y="2468879"/>
                </a:lnTo>
                <a:close/>
              </a:path>
              <a:path w="3267710" h="2956560">
                <a:moveTo>
                  <a:pt x="2556510" y="0"/>
                </a:moveTo>
                <a:lnTo>
                  <a:pt x="393065" y="71119"/>
                </a:lnTo>
                <a:lnTo>
                  <a:pt x="0" y="1802993"/>
                </a:lnTo>
                <a:lnTo>
                  <a:pt x="0" y="2478924"/>
                </a:lnTo>
                <a:lnTo>
                  <a:pt x="3239829" y="2468879"/>
                </a:lnTo>
                <a:lnTo>
                  <a:pt x="3155696" y="1107439"/>
                </a:lnTo>
                <a:lnTo>
                  <a:pt x="2637790" y="1076959"/>
                </a:lnTo>
                <a:lnTo>
                  <a:pt x="2556510" y="0"/>
                </a:lnTo>
                <a:close/>
              </a:path>
            </a:pathLst>
          </a:custGeom>
          <a:solidFill>
            <a:srgbClr val="C00000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517139"/>
            <a:ext cx="393065" cy="1732280"/>
          </a:xfrm>
          <a:custGeom>
            <a:avLst/>
            <a:gdLst/>
            <a:ahLst/>
            <a:cxnLst/>
            <a:rect l="l" t="t" r="r" b="b"/>
            <a:pathLst>
              <a:path w="393065" h="1732279">
                <a:moveTo>
                  <a:pt x="393065" y="0"/>
                </a:moveTo>
                <a:lnTo>
                  <a:pt x="0" y="1731873"/>
                </a:lnTo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446020"/>
            <a:ext cx="3267710" cy="2956560"/>
          </a:xfrm>
          <a:custGeom>
            <a:avLst/>
            <a:gdLst/>
            <a:ahLst/>
            <a:cxnLst/>
            <a:rect l="l" t="t" r="r" b="b"/>
            <a:pathLst>
              <a:path w="3267710" h="2956560">
                <a:moveTo>
                  <a:pt x="0" y="2478924"/>
                </a:moveTo>
                <a:lnTo>
                  <a:pt x="1144663" y="2468879"/>
                </a:lnTo>
                <a:lnTo>
                  <a:pt x="1144663" y="2956560"/>
                </a:lnTo>
                <a:lnTo>
                  <a:pt x="3267455" y="2915919"/>
                </a:lnTo>
                <a:lnTo>
                  <a:pt x="3155696" y="1107439"/>
                </a:lnTo>
                <a:lnTo>
                  <a:pt x="2637790" y="1076959"/>
                </a:lnTo>
                <a:lnTo>
                  <a:pt x="2556510" y="0"/>
                </a:lnTo>
                <a:lnTo>
                  <a:pt x="393065" y="71119"/>
                </a:lnTo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2364" y="2345435"/>
            <a:ext cx="3790315" cy="3088005"/>
          </a:xfrm>
          <a:custGeom>
            <a:avLst/>
            <a:gdLst/>
            <a:ahLst/>
            <a:cxnLst/>
            <a:rect l="l" t="t" r="r" b="b"/>
            <a:pathLst>
              <a:path w="3790315" h="3088004">
                <a:moveTo>
                  <a:pt x="2692781" y="0"/>
                </a:moveTo>
                <a:lnTo>
                  <a:pt x="0" y="40639"/>
                </a:lnTo>
                <a:lnTo>
                  <a:pt x="40640" y="1178178"/>
                </a:lnTo>
                <a:lnTo>
                  <a:pt x="243840" y="1198499"/>
                </a:lnTo>
                <a:lnTo>
                  <a:pt x="355600" y="3067304"/>
                </a:lnTo>
                <a:lnTo>
                  <a:pt x="508126" y="3087624"/>
                </a:lnTo>
                <a:lnTo>
                  <a:pt x="3790188" y="3006344"/>
                </a:lnTo>
                <a:lnTo>
                  <a:pt x="3790188" y="2640711"/>
                </a:lnTo>
                <a:lnTo>
                  <a:pt x="3078861" y="934465"/>
                </a:lnTo>
                <a:lnTo>
                  <a:pt x="2692781" y="0"/>
                </a:lnTo>
                <a:close/>
              </a:path>
            </a:pathLst>
          </a:custGeom>
          <a:solidFill>
            <a:srgbClr val="00AF50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2364" y="2345435"/>
            <a:ext cx="3790315" cy="3088005"/>
          </a:xfrm>
          <a:custGeom>
            <a:avLst/>
            <a:gdLst/>
            <a:ahLst/>
            <a:cxnLst/>
            <a:rect l="l" t="t" r="r" b="b"/>
            <a:pathLst>
              <a:path w="3790315" h="3088004">
                <a:moveTo>
                  <a:pt x="3790188" y="3006344"/>
                </a:moveTo>
                <a:lnTo>
                  <a:pt x="508126" y="3087624"/>
                </a:lnTo>
                <a:lnTo>
                  <a:pt x="355600" y="3067304"/>
                </a:lnTo>
                <a:lnTo>
                  <a:pt x="243840" y="1198499"/>
                </a:lnTo>
                <a:lnTo>
                  <a:pt x="40640" y="1178178"/>
                </a:lnTo>
                <a:lnTo>
                  <a:pt x="0" y="40639"/>
                </a:lnTo>
                <a:lnTo>
                  <a:pt x="2692781" y="0"/>
                </a:lnTo>
                <a:lnTo>
                  <a:pt x="3078861" y="934465"/>
                </a:lnTo>
                <a:lnTo>
                  <a:pt x="3790188" y="2640711"/>
                </a:lnTo>
                <a:lnTo>
                  <a:pt x="3790188" y="3006344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798691" y="1849120"/>
          <a:ext cx="5124445" cy="449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733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项目名称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凤麟府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开发商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碧桂园、弘阳、通银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17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位置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 marR="21780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神州路与海阔 路交汇处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物业类型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spc="-5" dirty="0">
                          <a:latin typeface="微软雅黑"/>
                          <a:cs typeface="微软雅黑"/>
                        </a:rPr>
                        <a:t>27F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高层、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18F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小高层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32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占地面积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10万㎡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项目体量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25.1万㎡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容积率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2.5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学区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1230" marR="123825" indent="-838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盐都实验小学、盐都初级中 学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规划户数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1908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规划分期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22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已推货量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828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剩余货量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1262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27">
                <a:tc gridSpan="2"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业态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面积（㎡）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规划套数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5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存量套数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87">
                <a:tc rowSpan="2" gridSpan="2"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高层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61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99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486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328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8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118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486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354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287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小高层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128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576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288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367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3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141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288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144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192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31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160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72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72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299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合计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1908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828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1262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192479" y="3391865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已推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2153" y="3391865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/>
                <a:cs typeface="微软雅黑"/>
              </a:rPr>
              <a:t>未推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59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129539"/>
            <a:ext cx="1607820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9389" y="1076705"/>
            <a:ext cx="5097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项目各产品去化均好，总价段相对</a:t>
            </a:r>
            <a:r>
              <a:rPr sz="1600" b="1" spc="5" dirty="0">
                <a:latin typeface="微软雅黑"/>
                <a:cs typeface="微软雅黑"/>
              </a:rPr>
              <a:t>较</a:t>
            </a:r>
            <a:r>
              <a:rPr sz="1600" b="1" spc="-5" dirty="0">
                <a:latin typeface="微软雅黑"/>
                <a:cs typeface="微软雅黑"/>
              </a:rPr>
              <a:t>低产</a:t>
            </a:r>
            <a:r>
              <a:rPr sz="1600" b="1" spc="5" dirty="0">
                <a:latin typeface="微软雅黑"/>
                <a:cs typeface="微软雅黑"/>
              </a:rPr>
              <a:t>品</a:t>
            </a:r>
            <a:r>
              <a:rPr sz="1600" b="1" spc="-5" dirty="0">
                <a:latin typeface="微软雅黑"/>
                <a:cs typeface="微软雅黑"/>
              </a:rPr>
              <a:t>受众</a:t>
            </a:r>
            <a:r>
              <a:rPr sz="1600" b="1" spc="5" dirty="0">
                <a:latin typeface="微软雅黑"/>
                <a:cs typeface="微软雅黑"/>
              </a:rPr>
              <a:t>性</a:t>
            </a:r>
            <a:r>
              <a:rPr sz="1600" b="1" spc="-5" dirty="0">
                <a:latin typeface="微软雅黑"/>
                <a:cs typeface="微软雅黑"/>
              </a:rPr>
              <a:t>更强。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" y="137160"/>
            <a:ext cx="3472179" cy="399415"/>
          </a:xfrm>
          <a:custGeom>
            <a:avLst/>
            <a:gdLst/>
            <a:ahLst/>
            <a:cxnLst/>
            <a:rect l="l" t="t" r="r" b="b"/>
            <a:pathLst>
              <a:path w="3472179" h="399415">
                <a:moveTo>
                  <a:pt x="0" y="399288"/>
                </a:moveTo>
                <a:lnTo>
                  <a:pt x="3471672" y="399288"/>
                </a:lnTo>
                <a:lnTo>
                  <a:pt x="347167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99047"/>
            <a:ext cx="7261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555" y="99047"/>
            <a:ext cx="1357121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6588" y="99047"/>
            <a:ext cx="450342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7839" y="99047"/>
            <a:ext cx="1102614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9389" y="158953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2.4直接竞品-凤麟府</a:t>
            </a:r>
            <a:endParaRPr sz="200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2145" y="1722373"/>
          <a:ext cx="10153014" cy="1584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6313"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业态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面积（㎡）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规划套数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推出套数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去化套数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去化率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13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高层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99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486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158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98%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118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486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132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81%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小高层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128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576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288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209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73%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3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141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288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144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96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67%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160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72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72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51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71%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313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合计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1908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828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646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78%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0" y="3788664"/>
            <a:ext cx="2648711" cy="2880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023" y="3825240"/>
            <a:ext cx="1405255" cy="2762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99㎡3室2厅1卫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08148" y="3788664"/>
            <a:ext cx="3118104" cy="2880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08148" y="3788664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119</a:t>
            </a:r>
            <a:r>
              <a:rPr sz="1200" b="1" spc="-5" dirty="0">
                <a:solidFill>
                  <a:srgbClr val="333333"/>
                </a:solidFill>
                <a:latin typeface="微软雅黑"/>
                <a:cs typeface="微软雅黑"/>
              </a:rPr>
              <a:t>㎡</a:t>
            </a: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3</a:t>
            </a:r>
            <a:r>
              <a:rPr sz="1200" b="1" spc="-5" dirty="0">
                <a:solidFill>
                  <a:srgbClr val="333333"/>
                </a:solidFill>
                <a:latin typeface="微软雅黑"/>
                <a:cs typeface="微软雅黑"/>
              </a:rPr>
              <a:t>室</a:t>
            </a: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2</a:t>
            </a:r>
            <a:r>
              <a:rPr sz="1200" b="1" spc="-5" dirty="0">
                <a:solidFill>
                  <a:srgbClr val="333333"/>
                </a:solidFill>
                <a:latin typeface="微软雅黑"/>
                <a:cs typeface="微软雅黑"/>
              </a:rPr>
              <a:t>厅</a:t>
            </a: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26252" y="3899915"/>
            <a:ext cx="3243072" cy="2769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26252" y="3803903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128㎡4室2厅2卫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72371" y="3899915"/>
            <a:ext cx="3113531" cy="2426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55607" y="3886200"/>
            <a:ext cx="1405255" cy="2774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333333"/>
                </a:solidFill>
                <a:latin typeface="微软雅黑"/>
                <a:cs typeface="微软雅黑"/>
              </a:rPr>
              <a:t>141㎡4室2厅2卫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2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976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34371" y="128015"/>
            <a:ext cx="1607820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012" y="156971"/>
            <a:ext cx="1717675" cy="399415"/>
          </a:xfrm>
          <a:custGeom>
            <a:avLst/>
            <a:gdLst/>
            <a:ahLst/>
            <a:cxnLst/>
            <a:rect l="l" t="t" r="r" b="b"/>
            <a:pathLst>
              <a:path w="1717675" h="399415">
                <a:moveTo>
                  <a:pt x="0" y="399288"/>
                </a:moveTo>
                <a:lnTo>
                  <a:pt x="1717548" y="399288"/>
                </a:lnTo>
                <a:lnTo>
                  <a:pt x="171754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431" y="120383"/>
            <a:ext cx="7261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527" y="120383"/>
            <a:ext cx="1357122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5142" y="179958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2.5存量格局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442366" y="738911"/>
            <a:ext cx="1096772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当</a:t>
            </a:r>
            <a:r>
              <a:rPr sz="1600" b="1" spc="10" dirty="0">
                <a:latin typeface="微软雅黑"/>
                <a:cs typeface="微软雅黑"/>
              </a:rPr>
              <a:t>期</a:t>
            </a:r>
            <a:r>
              <a:rPr sz="1600" b="1" spc="5" dirty="0">
                <a:latin typeface="微软雅黑"/>
                <a:cs typeface="微软雅黑"/>
              </a:rPr>
              <a:t>在售</a:t>
            </a:r>
            <a:r>
              <a:rPr sz="1600" b="1" spc="-5" dirty="0">
                <a:latin typeface="微软雅黑"/>
                <a:cs typeface="微软雅黑"/>
              </a:rPr>
              <a:t>项</a:t>
            </a:r>
            <a:r>
              <a:rPr sz="1600" b="1" dirty="0">
                <a:latin typeface="微软雅黑"/>
                <a:cs typeface="微软雅黑"/>
              </a:rPr>
              <a:t>目</a:t>
            </a:r>
            <a:r>
              <a:rPr sz="1600" b="1" spc="5" dirty="0">
                <a:latin typeface="微软雅黑"/>
                <a:cs typeface="微软雅黑"/>
              </a:rPr>
              <a:t>5个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r>
              <a:rPr sz="1600" b="1" spc="5" dirty="0">
                <a:latin typeface="微软雅黑"/>
                <a:cs typeface="微软雅黑"/>
              </a:rPr>
              <a:t>待售项</a:t>
            </a:r>
            <a:r>
              <a:rPr sz="1600" b="1" spc="-5" dirty="0">
                <a:latin typeface="微软雅黑"/>
                <a:cs typeface="微软雅黑"/>
              </a:rPr>
              <a:t>目</a:t>
            </a:r>
            <a:r>
              <a:rPr sz="1600" b="1" spc="5" dirty="0">
                <a:latin typeface="微软雅黑"/>
                <a:cs typeface="微软雅黑"/>
              </a:rPr>
              <a:t>2个，</a:t>
            </a:r>
            <a:r>
              <a:rPr sz="1600" b="1" spc="-5" dirty="0">
                <a:latin typeface="微软雅黑"/>
                <a:cs typeface="微软雅黑"/>
              </a:rPr>
              <a:t>销</a:t>
            </a:r>
            <a:r>
              <a:rPr sz="1600" b="1" spc="5" dirty="0">
                <a:latin typeface="微软雅黑"/>
                <a:cs typeface="微软雅黑"/>
              </a:rPr>
              <a:t>售周期</a:t>
            </a:r>
            <a:r>
              <a:rPr sz="1600" b="1" spc="-5" dirty="0">
                <a:latin typeface="微软雅黑"/>
                <a:cs typeface="微软雅黑"/>
              </a:rPr>
              <a:t>内</a:t>
            </a:r>
            <a:r>
              <a:rPr sz="1600" b="1" spc="5" dirty="0">
                <a:latin typeface="微软雅黑"/>
                <a:cs typeface="微软雅黑"/>
              </a:rPr>
              <a:t>中海</a:t>
            </a:r>
            <a:r>
              <a:rPr sz="1600" b="1" spc="-5" dirty="0">
                <a:latin typeface="微软雅黑"/>
                <a:cs typeface="微软雅黑"/>
              </a:rPr>
              <a:t>华</a:t>
            </a:r>
            <a:r>
              <a:rPr sz="1600" b="1" spc="10" dirty="0">
                <a:latin typeface="微软雅黑"/>
                <a:cs typeface="微软雅黑"/>
              </a:rPr>
              <a:t>樾</a:t>
            </a:r>
            <a:r>
              <a:rPr sz="1600" b="1" spc="5" dirty="0">
                <a:latin typeface="微软雅黑"/>
                <a:cs typeface="微软雅黑"/>
              </a:rPr>
              <a:t>、富</a:t>
            </a:r>
            <a:r>
              <a:rPr sz="1600" b="1" spc="-5" dirty="0">
                <a:latin typeface="微软雅黑"/>
                <a:cs typeface="微软雅黑"/>
              </a:rPr>
              <a:t>力</a:t>
            </a:r>
            <a:r>
              <a:rPr sz="1600" b="1" spc="5" dirty="0">
                <a:latin typeface="微软雅黑"/>
                <a:cs typeface="微软雅黑"/>
              </a:rPr>
              <a:t>科创</a:t>
            </a:r>
            <a:r>
              <a:rPr sz="1600" b="1" spc="-5" dirty="0">
                <a:latin typeface="微软雅黑"/>
                <a:cs typeface="微软雅黑"/>
              </a:rPr>
              <a:t>城</a:t>
            </a:r>
            <a:r>
              <a:rPr sz="1600" b="1" spc="5" dirty="0">
                <a:latin typeface="微软雅黑"/>
                <a:cs typeface="微软雅黑"/>
              </a:rPr>
              <a:t>、融</a:t>
            </a:r>
            <a:r>
              <a:rPr sz="1600" b="1" spc="-5" dirty="0">
                <a:latin typeface="微软雅黑"/>
                <a:cs typeface="微软雅黑"/>
              </a:rPr>
              <a:t>创</a:t>
            </a:r>
            <a:r>
              <a:rPr sz="1600" b="1" spc="5" dirty="0">
                <a:latin typeface="微软雅黑"/>
                <a:cs typeface="微软雅黑"/>
              </a:rPr>
              <a:t>地块将</a:t>
            </a:r>
            <a:r>
              <a:rPr sz="1600" b="1" spc="-5" dirty="0">
                <a:latin typeface="微软雅黑"/>
                <a:cs typeface="微软雅黑"/>
              </a:rPr>
              <a:t>为</a:t>
            </a:r>
            <a:r>
              <a:rPr sz="1600" b="1" spc="5" dirty="0">
                <a:latin typeface="微软雅黑"/>
                <a:cs typeface="微软雅黑"/>
              </a:rPr>
              <a:t>核心</a:t>
            </a:r>
            <a:r>
              <a:rPr sz="1600" b="1" spc="-5" dirty="0">
                <a:latin typeface="微软雅黑"/>
                <a:cs typeface="微软雅黑"/>
              </a:rPr>
              <a:t>竞</a:t>
            </a:r>
            <a:r>
              <a:rPr sz="1600" b="1" spc="15" dirty="0">
                <a:latin typeface="微软雅黑"/>
                <a:cs typeface="微软雅黑"/>
              </a:rPr>
              <a:t>品</a:t>
            </a:r>
            <a:r>
              <a:rPr sz="1600" b="1" spc="5" dirty="0">
                <a:latin typeface="微软雅黑"/>
                <a:cs typeface="微软雅黑"/>
              </a:rPr>
              <a:t>，竞</a:t>
            </a:r>
            <a:r>
              <a:rPr sz="1600" b="1" spc="-5" dirty="0">
                <a:latin typeface="微软雅黑"/>
                <a:cs typeface="微软雅黑"/>
              </a:rPr>
              <a:t>争</a:t>
            </a:r>
            <a:r>
              <a:rPr sz="1600" b="1" spc="5" dirty="0">
                <a:latin typeface="微软雅黑"/>
                <a:cs typeface="微软雅黑"/>
              </a:rPr>
              <a:t>性存</a:t>
            </a:r>
            <a:r>
              <a:rPr sz="1600" b="1" spc="-5" dirty="0">
                <a:latin typeface="微软雅黑"/>
                <a:cs typeface="微软雅黑"/>
              </a:rPr>
              <a:t>量</a:t>
            </a:r>
            <a:r>
              <a:rPr sz="1600" b="1" spc="10" dirty="0">
                <a:latin typeface="微软雅黑"/>
                <a:cs typeface="微软雅黑"/>
              </a:rPr>
              <a:t>约</a:t>
            </a:r>
            <a:r>
              <a:rPr sz="1600" b="1" dirty="0">
                <a:latin typeface="微软雅黑"/>
                <a:cs typeface="微软雅黑"/>
              </a:rPr>
              <a:t>3500</a:t>
            </a:r>
            <a:r>
              <a:rPr sz="1600" b="1" spc="-5" dirty="0">
                <a:latin typeface="微软雅黑"/>
                <a:cs typeface="微软雅黑"/>
              </a:rPr>
              <a:t>套，整 体竞争压力较</a:t>
            </a:r>
            <a:r>
              <a:rPr sz="1600" b="1" spc="-20" dirty="0">
                <a:latin typeface="微软雅黑"/>
                <a:cs typeface="微软雅黑"/>
              </a:rPr>
              <a:t>小</a:t>
            </a:r>
            <a:r>
              <a:rPr sz="1600" b="1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00" y="1665732"/>
            <a:ext cx="10343515" cy="155575"/>
          </a:xfrm>
          <a:custGeom>
            <a:avLst/>
            <a:gdLst/>
            <a:ahLst/>
            <a:cxnLst/>
            <a:rect l="l" t="t" r="r" b="b"/>
            <a:pathLst>
              <a:path w="10343515" h="155575">
                <a:moveTo>
                  <a:pt x="0" y="155448"/>
                </a:moveTo>
                <a:lnTo>
                  <a:pt x="10343388" y="155448"/>
                </a:lnTo>
                <a:lnTo>
                  <a:pt x="1034338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925" y="5629579"/>
            <a:ext cx="9824085" cy="114300"/>
          </a:xfrm>
          <a:custGeom>
            <a:avLst/>
            <a:gdLst/>
            <a:ahLst/>
            <a:cxnLst/>
            <a:rect l="l" t="t" r="r" b="b"/>
            <a:pathLst>
              <a:path w="9824085" h="114300">
                <a:moveTo>
                  <a:pt x="9709404" y="76200"/>
                </a:moveTo>
                <a:lnTo>
                  <a:pt x="9709404" y="114300"/>
                </a:lnTo>
                <a:lnTo>
                  <a:pt x="9785680" y="76212"/>
                </a:lnTo>
                <a:lnTo>
                  <a:pt x="9709404" y="76200"/>
                </a:lnTo>
                <a:close/>
              </a:path>
              <a:path w="9824085" h="114300">
                <a:moveTo>
                  <a:pt x="9709404" y="38100"/>
                </a:moveTo>
                <a:lnTo>
                  <a:pt x="9709404" y="76200"/>
                </a:lnTo>
                <a:lnTo>
                  <a:pt x="9728454" y="76212"/>
                </a:lnTo>
                <a:lnTo>
                  <a:pt x="9728454" y="38112"/>
                </a:lnTo>
                <a:lnTo>
                  <a:pt x="9709404" y="38100"/>
                </a:lnTo>
                <a:close/>
              </a:path>
              <a:path w="9824085" h="114300">
                <a:moveTo>
                  <a:pt x="9709404" y="0"/>
                </a:moveTo>
                <a:lnTo>
                  <a:pt x="9709404" y="38100"/>
                </a:lnTo>
                <a:lnTo>
                  <a:pt x="9728454" y="38112"/>
                </a:lnTo>
                <a:lnTo>
                  <a:pt x="9728454" y="76212"/>
                </a:lnTo>
                <a:lnTo>
                  <a:pt x="9785703" y="76200"/>
                </a:lnTo>
                <a:lnTo>
                  <a:pt x="9823704" y="57226"/>
                </a:lnTo>
                <a:lnTo>
                  <a:pt x="9709404" y="0"/>
                </a:lnTo>
                <a:close/>
              </a:path>
              <a:path w="9824085" h="114300">
                <a:moveTo>
                  <a:pt x="0" y="32080"/>
                </a:moveTo>
                <a:lnTo>
                  <a:pt x="0" y="70180"/>
                </a:lnTo>
                <a:lnTo>
                  <a:pt x="9709404" y="76200"/>
                </a:lnTo>
                <a:lnTo>
                  <a:pt x="9709404" y="38100"/>
                </a:lnTo>
                <a:lnTo>
                  <a:pt x="0" y="3208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79167" y="5721502"/>
            <a:ext cx="54292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585858"/>
                </a:solidFill>
                <a:latin typeface="微软雅黑"/>
                <a:cs typeface="微软雅黑"/>
              </a:rPr>
              <a:t>2021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800" b="1" spc="-10" dirty="0">
                <a:solidFill>
                  <a:srgbClr val="585858"/>
                </a:solidFill>
                <a:latin typeface="微软雅黑"/>
                <a:cs typeface="微软雅黑"/>
              </a:rPr>
              <a:t>3</a:t>
            </a:r>
            <a:r>
              <a:rPr sz="800" b="1" spc="5" dirty="0">
                <a:solidFill>
                  <a:srgbClr val="585858"/>
                </a:solidFill>
                <a:latin typeface="微软雅黑"/>
                <a:cs typeface="微软雅黑"/>
              </a:rPr>
              <a:t>月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2457" y="5729122"/>
            <a:ext cx="5422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2021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6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月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3769" y="2545842"/>
            <a:ext cx="535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富力科创城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9066" y="4339590"/>
            <a:ext cx="203200" cy="437515"/>
          </a:xfrm>
          <a:custGeom>
            <a:avLst/>
            <a:gdLst/>
            <a:ahLst/>
            <a:cxnLst/>
            <a:rect l="l" t="t" r="r" b="b"/>
            <a:pathLst>
              <a:path w="203200" h="437514">
                <a:moveTo>
                  <a:pt x="202692" y="437388"/>
                </a:moveTo>
                <a:lnTo>
                  <a:pt x="163244" y="436052"/>
                </a:lnTo>
                <a:lnTo>
                  <a:pt x="131030" y="432419"/>
                </a:lnTo>
                <a:lnTo>
                  <a:pt x="109310" y="427047"/>
                </a:lnTo>
                <a:lnTo>
                  <a:pt x="101346" y="420497"/>
                </a:lnTo>
                <a:lnTo>
                  <a:pt x="101346" y="235585"/>
                </a:lnTo>
                <a:lnTo>
                  <a:pt x="93381" y="229034"/>
                </a:lnTo>
                <a:lnTo>
                  <a:pt x="71661" y="223662"/>
                </a:lnTo>
                <a:lnTo>
                  <a:pt x="39447" y="220029"/>
                </a:lnTo>
                <a:lnTo>
                  <a:pt x="0" y="218694"/>
                </a:lnTo>
                <a:lnTo>
                  <a:pt x="39447" y="217358"/>
                </a:lnTo>
                <a:lnTo>
                  <a:pt x="71661" y="213725"/>
                </a:lnTo>
                <a:lnTo>
                  <a:pt x="93381" y="208353"/>
                </a:lnTo>
                <a:lnTo>
                  <a:pt x="101346" y="201803"/>
                </a:lnTo>
                <a:lnTo>
                  <a:pt x="101346" y="16891"/>
                </a:lnTo>
                <a:lnTo>
                  <a:pt x="109310" y="10340"/>
                </a:lnTo>
                <a:lnTo>
                  <a:pt x="131030" y="4968"/>
                </a:lnTo>
                <a:lnTo>
                  <a:pt x="163244" y="1335"/>
                </a:lnTo>
                <a:lnTo>
                  <a:pt x="20269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682" y="2181605"/>
            <a:ext cx="205740" cy="1551940"/>
          </a:xfrm>
          <a:custGeom>
            <a:avLst/>
            <a:gdLst/>
            <a:ahLst/>
            <a:cxnLst/>
            <a:rect l="l" t="t" r="r" b="b"/>
            <a:pathLst>
              <a:path w="205740" h="1551939">
                <a:moveTo>
                  <a:pt x="205740" y="1551432"/>
                </a:moveTo>
                <a:lnTo>
                  <a:pt x="165695" y="1550092"/>
                </a:lnTo>
                <a:lnTo>
                  <a:pt x="132997" y="1546431"/>
                </a:lnTo>
                <a:lnTo>
                  <a:pt x="110953" y="1540984"/>
                </a:lnTo>
                <a:lnTo>
                  <a:pt x="102870" y="1534287"/>
                </a:lnTo>
                <a:lnTo>
                  <a:pt x="102870" y="792861"/>
                </a:lnTo>
                <a:lnTo>
                  <a:pt x="94786" y="786163"/>
                </a:lnTo>
                <a:lnTo>
                  <a:pt x="72742" y="780716"/>
                </a:lnTo>
                <a:lnTo>
                  <a:pt x="40044" y="777055"/>
                </a:lnTo>
                <a:lnTo>
                  <a:pt x="0" y="775716"/>
                </a:lnTo>
                <a:lnTo>
                  <a:pt x="40044" y="774376"/>
                </a:lnTo>
                <a:lnTo>
                  <a:pt x="72742" y="770715"/>
                </a:lnTo>
                <a:lnTo>
                  <a:pt x="94786" y="765268"/>
                </a:lnTo>
                <a:lnTo>
                  <a:pt x="102870" y="758571"/>
                </a:lnTo>
                <a:lnTo>
                  <a:pt x="102870" y="17145"/>
                </a:lnTo>
                <a:lnTo>
                  <a:pt x="110954" y="10447"/>
                </a:lnTo>
                <a:lnTo>
                  <a:pt x="133002" y="5000"/>
                </a:lnTo>
                <a:lnTo>
                  <a:pt x="165701" y="1339"/>
                </a:lnTo>
                <a:lnTo>
                  <a:pt x="205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9798" y="4478528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微软雅黑"/>
                <a:cs typeface="微软雅黑"/>
              </a:rPr>
              <a:t>待售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719" y="2537917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微软雅黑"/>
                <a:cs typeface="微软雅黑"/>
              </a:rPr>
              <a:t>在售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0216" y="4670247"/>
            <a:ext cx="43434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融创地块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2921" y="5463921"/>
            <a:ext cx="434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/>
                <a:cs typeface="微软雅黑"/>
              </a:rPr>
              <a:t>目标地块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87701" y="3097529"/>
            <a:ext cx="6458585" cy="4445"/>
          </a:xfrm>
          <a:custGeom>
            <a:avLst/>
            <a:gdLst/>
            <a:ahLst/>
            <a:cxnLst/>
            <a:rect l="l" t="t" r="r" b="b"/>
            <a:pathLst>
              <a:path w="6458584" h="4444">
                <a:moveTo>
                  <a:pt x="0" y="4445"/>
                </a:moveTo>
                <a:lnTo>
                  <a:pt x="6458584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1804" y="4978908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565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9132" y="2884932"/>
            <a:ext cx="2557780" cy="155575"/>
          </a:xfrm>
          <a:custGeom>
            <a:avLst/>
            <a:gdLst/>
            <a:ahLst/>
            <a:cxnLst/>
            <a:rect l="l" t="t" r="r" b="b"/>
            <a:pathLst>
              <a:path w="2557779" h="155575">
                <a:moveTo>
                  <a:pt x="0" y="155448"/>
                </a:moveTo>
                <a:lnTo>
                  <a:pt x="2557272" y="155448"/>
                </a:lnTo>
                <a:lnTo>
                  <a:pt x="255727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E7E7E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87067" y="2868549"/>
            <a:ext cx="9848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微软雅黑"/>
                <a:cs typeface="微软雅黑"/>
              </a:rPr>
              <a:t>1262（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9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41804" y="4610100"/>
            <a:ext cx="6416040" cy="0"/>
          </a:xfrm>
          <a:custGeom>
            <a:avLst/>
            <a:gdLst/>
            <a:ahLst/>
            <a:cxnLst/>
            <a:rect l="l" t="t" r="r" b="b"/>
            <a:pathLst>
              <a:path w="6416040">
                <a:moveTo>
                  <a:pt x="0" y="0"/>
                </a:moveTo>
                <a:lnTo>
                  <a:pt x="641565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9500" y="4747259"/>
            <a:ext cx="3845560" cy="167640"/>
          </a:xfrm>
          <a:custGeom>
            <a:avLst/>
            <a:gdLst/>
            <a:ahLst/>
            <a:cxnLst/>
            <a:rect l="l" t="t" r="r" b="b"/>
            <a:pathLst>
              <a:path w="3845559" h="167639">
                <a:moveTo>
                  <a:pt x="0" y="167639"/>
                </a:moveTo>
                <a:lnTo>
                  <a:pt x="3845052" y="167639"/>
                </a:lnTo>
                <a:lnTo>
                  <a:pt x="384505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8EB4E2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74555" y="4730622"/>
            <a:ext cx="1593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/>
                <a:cs typeface="微软雅黑"/>
              </a:rPr>
              <a:t>约</a:t>
            </a:r>
            <a:r>
              <a:rPr sz="800" spc="-5" dirty="0">
                <a:latin typeface="微软雅黑"/>
                <a:cs typeface="微软雅黑"/>
              </a:rPr>
              <a:t>1200（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12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43327" y="5615940"/>
            <a:ext cx="6393815" cy="4445"/>
          </a:xfrm>
          <a:custGeom>
            <a:avLst/>
            <a:gdLst/>
            <a:ahLst/>
            <a:cxnLst/>
            <a:rect l="l" t="t" r="r" b="b"/>
            <a:pathLst>
              <a:path w="6393815" h="4445">
                <a:moveTo>
                  <a:pt x="0" y="0"/>
                </a:moveTo>
                <a:lnTo>
                  <a:pt x="6393433" y="425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5707" y="1854707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6803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35707" y="2327148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5707" y="2670048"/>
            <a:ext cx="0" cy="581025"/>
          </a:xfrm>
          <a:custGeom>
            <a:avLst/>
            <a:gdLst/>
            <a:ahLst/>
            <a:cxnLst/>
            <a:rect l="l" t="t" r="r" b="b"/>
            <a:pathLst>
              <a:path h="581025">
                <a:moveTo>
                  <a:pt x="0" y="0"/>
                </a:moveTo>
                <a:lnTo>
                  <a:pt x="0" y="580643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5707" y="3412235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4027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5707" y="3781044"/>
            <a:ext cx="0" cy="1374775"/>
          </a:xfrm>
          <a:custGeom>
            <a:avLst/>
            <a:gdLst/>
            <a:ahLst/>
            <a:cxnLst/>
            <a:rect l="l" t="t" r="r" b="b"/>
            <a:pathLst>
              <a:path h="1374775">
                <a:moveTo>
                  <a:pt x="0" y="0"/>
                </a:moveTo>
                <a:lnTo>
                  <a:pt x="0" y="1374647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04516" y="4363211"/>
            <a:ext cx="4932045" cy="167640"/>
          </a:xfrm>
          <a:custGeom>
            <a:avLst/>
            <a:gdLst/>
            <a:ahLst/>
            <a:cxnLst/>
            <a:rect l="l" t="t" r="r" b="b"/>
            <a:pathLst>
              <a:path w="4932045" h="167639">
                <a:moveTo>
                  <a:pt x="0" y="167639"/>
                </a:moveTo>
                <a:lnTo>
                  <a:pt x="4931663" y="167639"/>
                </a:lnTo>
                <a:lnTo>
                  <a:pt x="4931663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8EB4E2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37295" y="4347464"/>
            <a:ext cx="2531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微软雅黑"/>
                <a:cs typeface="微软雅黑"/>
              </a:rPr>
              <a:t>约</a:t>
            </a:r>
            <a:r>
              <a:rPr sz="800" spc="-5" dirty="0">
                <a:latin typeface="微软雅黑"/>
                <a:cs typeface="微软雅黑"/>
              </a:rPr>
              <a:t>1708（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17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99132" y="2761488"/>
            <a:ext cx="6428740" cy="1270"/>
          </a:xfrm>
          <a:custGeom>
            <a:avLst/>
            <a:gdLst/>
            <a:ahLst/>
            <a:cxnLst/>
            <a:rect l="l" t="t" r="r" b="b"/>
            <a:pathLst>
              <a:path w="6428740" h="1269">
                <a:moveTo>
                  <a:pt x="0" y="0"/>
                </a:moveTo>
                <a:lnTo>
                  <a:pt x="6428486" y="1142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197096" y="5422391"/>
            <a:ext cx="6794500" cy="127000"/>
          </a:xfrm>
          <a:prstGeom prst="rect">
            <a:avLst/>
          </a:prstGeom>
          <a:solidFill>
            <a:srgbClr val="FF0000">
              <a:alpha val="52156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935"/>
              </a:lnSpc>
            </a:pPr>
            <a:r>
              <a:rPr sz="800" dirty="0">
                <a:latin typeface="微软雅黑"/>
                <a:cs typeface="微软雅黑"/>
              </a:rPr>
              <a:t>约</a:t>
            </a:r>
            <a:r>
              <a:rPr sz="800" spc="-5" dirty="0">
                <a:latin typeface="微软雅黑"/>
                <a:cs typeface="微软雅黑"/>
              </a:rPr>
              <a:t>2000（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20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3769" y="2177288"/>
            <a:ext cx="332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昕悦府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3769" y="2914269"/>
            <a:ext cx="332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凤麟府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89988" y="2191511"/>
            <a:ext cx="2566670" cy="135890"/>
          </a:xfrm>
          <a:custGeom>
            <a:avLst/>
            <a:gdLst/>
            <a:ahLst/>
            <a:cxnLst/>
            <a:rect l="l" t="t" r="r" b="b"/>
            <a:pathLst>
              <a:path w="2566670" h="135889">
                <a:moveTo>
                  <a:pt x="0" y="135636"/>
                </a:moveTo>
                <a:lnTo>
                  <a:pt x="2566416" y="135636"/>
                </a:lnTo>
                <a:lnTo>
                  <a:pt x="2566416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7E7E7E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89988" y="2174494"/>
            <a:ext cx="25666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微软雅黑"/>
                <a:cs typeface="微软雅黑"/>
              </a:rPr>
              <a:t>1017（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9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85416" y="2514600"/>
            <a:ext cx="8926195" cy="155575"/>
          </a:xfrm>
          <a:custGeom>
            <a:avLst/>
            <a:gdLst/>
            <a:ahLst/>
            <a:cxnLst/>
            <a:rect l="l" t="t" r="r" b="b"/>
            <a:pathLst>
              <a:path w="8926195" h="155575">
                <a:moveTo>
                  <a:pt x="0" y="155448"/>
                </a:moveTo>
                <a:lnTo>
                  <a:pt x="8926068" y="155448"/>
                </a:lnTo>
                <a:lnTo>
                  <a:pt x="892606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E7E7E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72716" y="2497023"/>
            <a:ext cx="259588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微软雅黑"/>
                <a:cs typeface="微软雅黑"/>
              </a:rPr>
              <a:t>100</a:t>
            </a:r>
            <a:r>
              <a:rPr sz="800" dirty="0">
                <a:latin typeface="微软雅黑"/>
                <a:cs typeface="微软雅黑"/>
              </a:rPr>
              <a:t>万㎡（预计</a:t>
            </a:r>
            <a:r>
              <a:rPr sz="800" spc="-5" dirty="0">
                <a:latin typeface="微软雅黑"/>
                <a:cs typeface="微软雅黑"/>
              </a:rPr>
              <a:t>30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99132" y="2410967"/>
            <a:ext cx="6428740" cy="1270"/>
          </a:xfrm>
          <a:custGeom>
            <a:avLst/>
            <a:gdLst/>
            <a:ahLst/>
            <a:cxnLst/>
            <a:rect l="l" t="t" r="r" b="b"/>
            <a:pathLst>
              <a:path w="6428740" h="1269">
                <a:moveTo>
                  <a:pt x="0" y="0"/>
                </a:moveTo>
                <a:lnTo>
                  <a:pt x="6428486" y="11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86939" y="2051304"/>
            <a:ext cx="6428740" cy="1270"/>
          </a:xfrm>
          <a:custGeom>
            <a:avLst/>
            <a:gdLst/>
            <a:ahLst/>
            <a:cxnLst/>
            <a:rect l="l" t="t" r="r" b="b"/>
            <a:pathLst>
              <a:path w="6428740" h="1269">
                <a:moveTo>
                  <a:pt x="0" y="0"/>
                </a:moveTo>
                <a:lnTo>
                  <a:pt x="6428486" y="1143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72967" y="1854707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4">
                <a:moveTo>
                  <a:pt x="0" y="0"/>
                </a:moveTo>
                <a:lnTo>
                  <a:pt x="0" y="1395983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2967" y="3412235"/>
            <a:ext cx="0" cy="1743710"/>
          </a:xfrm>
          <a:custGeom>
            <a:avLst/>
            <a:gdLst/>
            <a:ahLst/>
            <a:cxnLst/>
            <a:rect l="l" t="t" r="r" b="b"/>
            <a:pathLst>
              <a:path h="1743710">
                <a:moveTo>
                  <a:pt x="0" y="0"/>
                </a:moveTo>
                <a:lnTo>
                  <a:pt x="0" y="1743456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56403" y="1879092"/>
            <a:ext cx="0" cy="3301365"/>
          </a:xfrm>
          <a:custGeom>
            <a:avLst/>
            <a:gdLst/>
            <a:ahLst/>
            <a:cxnLst/>
            <a:rect l="l" t="t" r="r" b="b"/>
            <a:pathLst>
              <a:path h="3301365">
                <a:moveTo>
                  <a:pt x="0" y="33009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3744" y="1866900"/>
            <a:ext cx="0" cy="3301365"/>
          </a:xfrm>
          <a:custGeom>
            <a:avLst/>
            <a:gdLst/>
            <a:ahLst/>
            <a:cxnLst/>
            <a:rect l="l" t="t" r="r" b="b"/>
            <a:pathLst>
              <a:path h="3301365">
                <a:moveTo>
                  <a:pt x="0" y="33009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38743" y="1879092"/>
            <a:ext cx="0" cy="3301365"/>
          </a:xfrm>
          <a:custGeom>
            <a:avLst/>
            <a:gdLst/>
            <a:ahLst/>
            <a:cxnLst/>
            <a:rect l="l" t="t" r="r" b="b"/>
            <a:pathLst>
              <a:path h="3301365">
                <a:moveTo>
                  <a:pt x="0" y="33009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43516" y="1879092"/>
            <a:ext cx="0" cy="3301365"/>
          </a:xfrm>
          <a:custGeom>
            <a:avLst/>
            <a:gdLst/>
            <a:ahLst/>
            <a:cxnLst/>
            <a:rect l="l" t="t" r="r" b="b"/>
            <a:pathLst>
              <a:path h="3301365">
                <a:moveTo>
                  <a:pt x="0" y="33009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9932" y="1882139"/>
            <a:ext cx="6201410" cy="3523615"/>
          </a:xfrm>
          <a:custGeom>
            <a:avLst/>
            <a:gdLst/>
            <a:ahLst/>
            <a:cxnLst/>
            <a:rect l="l" t="t" r="r" b="b"/>
            <a:pathLst>
              <a:path w="6201409" h="3523615">
                <a:moveTo>
                  <a:pt x="0" y="3523488"/>
                </a:moveTo>
                <a:lnTo>
                  <a:pt x="6201156" y="3523488"/>
                </a:lnTo>
                <a:lnTo>
                  <a:pt x="6201156" y="0"/>
                </a:lnTo>
                <a:lnTo>
                  <a:pt x="0" y="0"/>
                </a:lnTo>
                <a:lnTo>
                  <a:pt x="0" y="3523488"/>
                </a:lnTo>
                <a:close/>
              </a:path>
            </a:pathLst>
          </a:custGeom>
          <a:solidFill>
            <a:srgbClr val="FF00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89932" y="1882139"/>
            <a:ext cx="6201410" cy="3523615"/>
          </a:xfrm>
          <a:custGeom>
            <a:avLst/>
            <a:gdLst/>
            <a:ahLst/>
            <a:cxnLst/>
            <a:rect l="l" t="t" r="r" b="b"/>
            <a:pathLst>
              <a:path w="6201409" h="3523615">
                <a:moveTo>
                  <a:pt x="0" y="3523488"/>
                </a:moveTo>
                <a:lnTo>
                  <a:pt x="6201156" y="3523488"/>
                </a:lnTo>
                <a:lnTo>
                  <a:pt x="6201156" y="0"/>
                </a:lnTo>
                <a:lnTo>
                  <a:pt x="0" y="0"/>
                </a:lnTo>
                <a:lnTo>
                  <a:pt x="0" y="3523488"/>
                </a:lnTo>
                <a:close/>
              </a:path>
            </a:pathLst>
          </a:custGeom>
          <a:ln w="15874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5958" y="3125723"/>
            <a:ext cx="1574165" cy="506095"/>
          </a:xfrm>
          <a:custGeom>
            <a:avLst/>
            <a:gdLst/>
            <a:ahLst/>
            <a:cxnLst/>
            <a:rect l="l" t="t" r="r" b="b"/>
            <a:pathLst>
              <a:path w="1574165" h="506095">
                <a:moveTo>
                  <a:pt x="1573657" y="0"/>
                </a:moveTo>
                <a:lnTo>
                  <a:pt x="365125" y="0"/>
                </a:lnTo>
                <a:lnTo>
                  <a:pt x="365125" y="84327"/>
                </a:lnTo>
                <a:lnTo>
                  <a:pt x="0" y="190753"/>
                </a:lnTo>
                <a:lnTo>
                  <a:pt x="365125" y="210820"/>
                </a:lnTo>
                <a:lnTo>
                  <a:pt x="365125" y="505968"/>
                </a:lnTo>
                <a:lnTo>
                  <a:pt x="1573657" y="505968"/>
                </a:lnTo>
                <a:lnTo>
                  <a:pt x="1573657" y="0"/>
                </a:lnTo>
                <a:close/>
              </a:path>
            </a:pathLst>
          </a:custGeom>
          <a:solidFill>
            <a:srgbClr val="FF000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97697" y="3209924"/>
            <a:ext cx="10375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微软雅黑"/>
                <a:cs typeface="微软雅黑"/>
              </a:rPr>
              <a:t>目标地块竞争性存 量为</a:t>
            </a:r>
            <a:r>
              <a:rPr sz="1000" b="1" spc="-10" dirty="0">
                <a:latin typeface="微软雅黑"/>
                <a:cs typeface="微软雅黑"/>
              </a:rPr>
              <a:t>36</a:t>
            </a:r>
            <a:r>
              <a:rPr sz="1000" b="1" spc="-5" dirty="0">
                <a:latin typeface="微软雅黑"/>
                <a:cs typeface="微软雅黑"/>
              </a:rPr>
              <a:t>万方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17777" y="4343222"/>
            <a:ext cx="43434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中海华樾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40322" y="5750458"/>
            <a:ext cx="5422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2022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6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月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24934" y="5736742"/>
            <a:ext cx="4131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8854" algn="l"/>
              </a:tabLst>
            </a:pP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2021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12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月	</a:t>
            </a:r>
            <a:r>
              <a:rPr sz="1200" b="1" spc="-7" baseline="3472" dirty="0">
                <a:solidFill>
                  <a:srgbClr val="585858"/>
                </a:solidFill>
                <a:latin typeface="微软雅黑"/>
                <a:cs typeface="微软雅黑"/>
              </a:rPr>
              <a:t>2022</a:t>
            </a:r>
            <a:r>
              <a:rPr sz="1200" b="1" baseline="3472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1200" b="1" spc="-7" baseline="3472" dirty="0">
                <a:solidFill>
                  <a:srgbClr val="585858"/>
                </a:solidFill>
                <a:latin typeface="微软雅黑"/>
                <a:cs typeface="微软雅黑"/>
              </a:rPr>
              <a:t>12</a:t>
            </a:r>
            <a:r>
              <a:rPr sz="1200" b="1" baseline="3472" dirty="0">
                <a:solidFill>
                  <a:srgbClr val="585858"/>
                </a:solidFill>
                <a:latin typeface="微软雅黑"/>
                <a:cs typeface="微软雅黑"/>
              </a:rPr>
              <a:t>月</a:t>
            </a:r>
            <a:endParaRPr sz="1200" baseline="3472">
              <a:latin typeface="微软雅黑"/>
              <a:cs typeface="微软雅黑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64751" y="5741009"/>
            <a:ext cx="5422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2023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年</a:t>
            </a:r>
            <a:r>
              <a:rPr sz="800" b="1" spc="-5" dirty="0">
                <a:solidFill>
                  <a:srgbClr val="585858"/>
                </a:solidFill>
                <a:latin typeface="微软雅黑"/>
                <a:cs typeface="微软雅黑"/>
              </a:rPr>
              <a:t>6</a:t>
            </a:r>
            <a:r>
              <a:rPr sz="800" b="1" dirty="0">
                <a:solidFill>
                  <a:srgbClr val="585858"/>
                </a:solidFill>
                <a:latin typeface="微软雅黑"/>
                <a:cs typeface="微软雅黑"/>
              </a:rPr>
              <a:t>月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87701" y="3461765"/>
            <a:ext cx="6458585" cy="4445"/>
          </a:xfrm>
          <a:custGeom>
            <a:avLst/>
            <a:gdLst/>
            <a:ahLst/>
            <a:cxnLst/>
            <a:rect l="l" t="t" r="r" b="b"/>
            <a:pathLst>
              <a:path w="6458584" h="4445">
                <a:moveTo>
                  <a:pt x="0" y="4445"/>
                </a:moveTo>
                <a:lnTo>
                  <a:pt x="6458584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187067" y="3233674"/>
            <a:ext cx="850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微软雅黑"/>
                <a:cs typeface="微软雅黑"/>
              </a:rPr>
              <a:t>5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35707" y="3250692"/>
            <a:ext cx="2103120" cy="161925"/>
          </a:xfrm>
          <a:prstGeom prst="rect">
            <a:avLst/>
          </a:prstGeom>
          <a:solidFill>
            <a:srgbClr val="7E7E7E">
              <a:alpha val="52156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930"/>
              </a:lnSpc>
            </a:pPr>
            <a:r>
              <a:rPr sz="800" spc="-5" dirty="0">
                <a:latin typeface="微软雅黑"/>
                <a:cs typeface="微软雅黑"/>
              </a:rPr>
              <a:t>00（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5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199132" y="3125723"/>
            <a:ext cx="6428740" cy="1270"/>
          </a:xfrm>
          <a:custGeom>
            <a:avLst/>
            <a:gdLst/>
            <a:ahLst/>
            <a:cxnLst/>
            <a:rect l="l" t="t" r="r" b="b"/>
            <a:pathLst>
              <a:path w="6428740" h="1269">
                <a:moveTo>
                  <a:pt x="0" y="0"/>
                </a:moveTo>
                <a:lnTo>
                  <a:pt x="6428486" y="1142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53769" y="3279394"/>
            <a:ext cx="332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微软雅黑"/>
                <a:cs typeface="微软雅黑"/>
              </a:rPr>
              <a:t>名望府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125217" y="4213097"/>
            <a:ext cx="6458585" cy="4445"/>
          </a:xfrm>
          <a:custGeom>
            <a:avLst/>
            <a:gdLst/>
            <a:ahLst/>
            <a:cxnLst/>
            <a:rect l="l" t="t" r="r" b="b"/>
            <a:pathLst>
              <a:path w="6458584" h="4445">
                <a:moveTo>
                  <a:pt x="0" y="4444"/>
                </a:moveTo>
                <a:lnTo>
                  <a:pt x="6458584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87067" y="3620515"/>
            <a:ext cx="9067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微软雅黑"/>
                <a:cs typeface="微软雅黑"/>
              </a:rPr>
              <a:t>140（</a:t>
            </a:r>
            <a:r>
              <a:rPr sz="800" dirty="0">
                <a:latin typeface="微软雅黑"/>
                <a:cs typeface="微软雅黑"/>
              </a:rPr>
              <a:t>预计</a:t>
            </a:r>
            <a:r>
              <a:rPr sz="800" spc="-5" dirty="0">
                <a:latin typeface="微软雅黑"/>
                <a:cs typeface="微软雅黑"/>
              </a:rPr>
              <a:t>1</a:t>
            </a:r>
            <a:r>
              <a:rPr sz="800" dirty="0">
                <a:latin typeface="微软雅黑"/>
                <a:cs typeface="微软雅黑"/>
              </a:rPr>
              <a:t>个月）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199132" y="3512820"/>
            <a:ext cx="6428740" cy="1270"/>
          </a:xfrm>
          <a:custGeom>
            <a:avLst/>
            <a:gdLst/>
            <a:ahLst/>
            <a:cxnLst/>
            <a:rect l="l" t="t" r="r" b="b"/>
            <a:pathLst>
              <a:path w="6428740" h="1270">
                <a:moveTo>
                  <a:pt x="0" y="0"/>
                </a:moveTo>
                <a:lnTo>
                  <a:pt x="6428486" y="1142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53769" y="3666235"/>
            <a:ext cx="332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微软雅黑"/>
                <a:cs typeface="微软雅黑"/>
              </a:rPr>
              <a:t>凤凰城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84280" y="4322826"/>
            <a:ext cx="345312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116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/>
                <a:cs typeface="微软雅黑"/>
              </a:rPr>
              <a:t>900套</a:t>
            </a:r>
            <a:endParaRPr sz="1400">
              <a:latin typeface="微软雅黑"/>
              <a:cs typeface="微软雅黑"/>
            </a:endParaRPr>
          </a:p>
          <a:p>
            <a:pPr marR="452120" algn="ctr">
              <a:lnSpc>
                <a:spcPct val="100000"/>
              </a:lnSpc>
              <a:spcBef>
                <a:spcPts val="1440"/>
              </a:spcBef>
            </a:pPr>
            <a:r>
              <a:rPr sz="1400" dirty="0">
                <a:latin typeface="微软雅黑"/>
                <a:cs typeface="微软雅黑"/>
              </a:rPr>
              <a:t>600套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84280" y="2493391"/>
            <a:ext cx="34531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812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/>
                <a:cs typeface="微软雅黑"/>
              </a:rPr>
              <a:t>2000套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40207"/>
            <a:ext cx="1605280" cy="398145"/>
          </a:xfrm>
          <a:custGeom>
            <a:avLst/>
            <a:gdLst/>
            <a:ahLst/>
            <a:cxnLst/>
            <a:rect l="l" t="t" r="r" b="b"/>
            <a:pathLst>
              <a:path w="1605280" h="398145">
                <a:moveTo>
                  <a:pt x="0" y="397764"/>
                </a:moveTo>
                <a:lnTo>
                  <a:pt x="1604772" y="397764"/>
                </a:lnTo>
                <a:lnTo>
                  <a:pt x="1604772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102095"/>
            <a:ext cx="726186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140" y="102095"/>
            <a:ext cx="84810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" y="102095"/>
            <a:ext cx="593598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2663" y="102095"/>
            <a:ext cx="593598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449" y="162559"/>
            <a:ext cx="143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2.6市</a:t>
            </a:r>
            <a:r>
              <a:rPr sz="2000" spc="-5" dirty="0"/>
              <a:t>场</a:t>
            </a:r>
            <a:r>
              <a:rPr sz="2000" dirty="0"/>
              <a:t>小结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419100" y="621791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77983" y="184404"/>
            <a:ext cx="1607820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34975" indent="-287020">
              <a:lnSpc>
                <a:spcPct val="100000"/>
              </a:lnSpc>
              <a:spcBef>
                <a:spcPts val="1175"/>
              </a:spcBef>
              <a:buFont typeface="Wingdings"/>
              <a:buChar char=""/>
              <a:tabLst>
                <a:tab pos="436245" algn="l"/>
              </a:tabLst>
            </a:pPr>
            <a:r>
              <a:rPr dirty="0"/>
              <a:t>盐城市区整体市场处于供不应求的火热态势，价格一路走高，城西板块位</a:t>
            </a:r>
            <a:r>
              <a:rPr spc="5" dirty="0"/>
              <a:t>居</a:t>
            </a:r>
            <a:r>
              <a:rPr dirty="0"/>
              <a:t>2020年各板块销售第二名，成</a:t>
            </a:r>
          </a:p>
          <a:p>
            <a:pPr marL="434975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为城市热点板块，市场整体存量较小，城西板块去化周期仅</a:t>
            </a:r>
            <a:r>
              <a:rPr dirty="0"/>
              <a:t>为</a:t>
            </a:r>
            <a:r>
              <a:rPr spc="-5" dirty="0"/>
              <a:t>4.1个月；</a:t>
            </a:r>
          </a:p>
          <a:p>
            <a:pPr marL="434975" marR="355600" indent="-287020">
              <a:lnSpc>
                <a:spcPct val="150000"/>
              </a:lnSpc>
              <a:buFont typeface="Wingdings"/>
              <a:buChar char=""/>
              <a:tabLst>
                <a:tab pos="436245" algn="l"/>
              </a:tabLst>
            </a:pPr>
            <a:r>
              <a:rPr dirty="0">
                <a:solidFill>
                  <a:srgbClr val="3A3838"/>
                </a:solidFill>
              </a:rPr>
              <a:t>区域内项目流速较快，单项目月均去化可达到100套以上，高层产品均价为1400</a:t>
            </a:r>
            <a:r>
              <a:rPr spc="-15" dirty="0">
                <a:solidFill>
                  <a:srgbClr val="3A3838"/>
                </a:solidFill>
              </a:rPr>
              <a:t>0</a:t>
            </a:r>
            <a:r>
              <a:rPr dirty="0">
                <a:solidFill>
                  <a:srgbClr val="3A3838"/>
                </a:solidFill>
              </a:rPr>
              <a:t>-</a:t>
            </a:r>
            <a:r>
              <a:rPr spc="-15" dirty="0">
                <a:solidFill>
                  <a:srgbClr val="3A3838"/>
                </a:solidFill>
              </a:rPr>
              <a:t>1</a:t>
            </a:r>
            <a:r>
              <a:rPr spc="-5" dirty="0">
                <a:solidFill>
                  <a:srgbClr val="3A3838"/>
                </a:solidFill>
              </a:rPr>
              <a:t>5</a:t>
            </a:r>
            <a:r>
              <a:rPr spc="-10" dirty="0">
                <a:solidFill>
                  <a:srgbClr val="3A3838"/>
                </a:solidFill>
              </a:rPr>
              <a:t>5</a:t>
            </a:r>
            <a:r>
              <a:rPr spc="-5" dirty="0">
                <a:solidFill>
                  <a:srgbClr val="3A3838"/>
                </a:solidFill>
              </a:rPr>
              <a:t>0</a:t>
            </a:r>
            <a:r>
              <a:rPr spc="-15" dirty="0">
                <a:solidFill>
                  <a:srgbClr val="3A3838"/>
                </a:solidFill>
              </a:rPr>
              <a:t>0</a:t>
            </a:r>
            <a:r>
              <a:rPr dirty="0">
                <a:solidFill>
                  <a:srgbClr val="3A3838"/>
                </a:solidFill>
              </a:rPr>
              <a:t>元</a:t>
            </a:r>
            <a:r>
              <a:rPr spc="-5" dirty="0">
                <a:solidFill>
                  <a:srgbClr val="3A3838"/>
                </a:solidFill>
              </a:rPr>
              <a:t>/</a:t>
            </a:r>
            <a:r>
              <a:rPr dirty="0">
                <a:solidFill>
                  <a:srgbClr val="3A3838"/>
                </a:solidFill>
              </a:rPr>
              <a:t>㎡（部分精 装），小高层均价</a:t>
            </a:r>
            <a:r>
              <a:rPr spc="-5" dirty="0">
                <a:solidFill>
                  <a:srgbClr val="3A3838"/>
                </a:solidFill>
              </a:rPr>
              <a:t>14000-16000</a:t>
            </a:r>
            <a:r>
              <a:rPr dirty="0">
                <a:solidFill>
                  <a:srgbClr val="3A3838"/>
                </a:solidFill>
              </a:rPr>
              <a:t>元</a:t>
            </a:r>
            <a:r>
              <a:rPr spc="-5" dirty="0">
                <a:solidFill>
                  <a:srgbClr val="3A3838"/>
                </a:solidFill>
              </a:rPr>
              <a:t>/</a:t>
            </a:r>
            <a:r>
              <a:rPr dirty="0">
                <a:solidFill>
                  <a:srgbClr val="3A3838"/>
                </a:solidFill>
              </a:rPr>
              <a:t>㎡，洋房产品均价</a:t>
            </a:r>
            <a:r>
              <a:rPr spc="-10" dirty="0">
                <a:solidFill>
                  <a:srgbClr val="3A3838"/>
                </a:solidFill>
              </a:rPr>
              <a:t>15500-17500</a:t>
            </a:r>
            <a:r>
              <a:rPr dirty="0">
                <a:solidFill>
                  <a:srgbClr val="3A3838"/>
                </a:solidFill>
              </a:rPr>
              <a:t>元</a:t>
            </a:r>
            <a:r>
              <a:rPr spc="-5" dirty="0">
                <a:solidFill>
                  <a:srgbClr val="3A3838"/>
                </a:solidFill>
              </a:rPr>
              <a:t>/</a:t>
            </a:r>
            <a:r>
              <a:rPr dirty="0">
                <a:solidFill>
                  <a:srgbClr val="3A3838"/>
                </a:solidFill>
              </a:rPr>
              <a:t>㎡;</a:t>
            </a:r>
          </a:p>
          <a:p>
            <a:pPr marL="434975" indent="-28702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436245" algn="l"/>
              </a:tabLst>
            </a:pPr>
            <a:r>
              <a:rPr spc="-5" dirty="0"/>
              <a:t>项目周边以90-110㎡刚需首置产品，以及</a:t>
            </a:r>
            <a:r>
              <a:rPr spc="-10" dirty="0"/>
              <a:t>120-140</a:t>
            </a:r>
            <a:r>
              <a:rPr spc="-5" dirty="0"/>
              <a:t>㎡首改、再改产品为主，低密产品更受欢迎；</a:t>
            </a:r>
          </a:p>
          <a:p>
            <a:pPr marL="434975" marR="5080" indent="-287020">
              <a:lnSpc>
                <a:spcPct val="150000"/>
              </a:lnSpc>
              <a:spcBef>
                <a:spcPts val="5"/>
              </a:spcBef>
              <a:buFont typeface="Wingdings"/>
              <a:buChar char=""/>
              <a:tabLst>
                <a:tab pos="436245" algn="l"/>
              </a:tabLst>
            </a:pPr>
            <a:r>
              <a:rPr dirty="0"/>
              <a:t>当前区域内客户为地缘性客户以及周边乡镇进城的首置、首改客户为主，随着房价不断上升，改善属性将进 一步增强；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3660" y="2593848"/>
            <a:ext cx="6673596" cy="85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1128" y="2542019"/>
            <a:ext cx="4536948" cy="109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9567" y="2619755"/>
            <a:ext cx="6571615" cy="753110"/>
          </a:xfrm>
          <a:custGeom>
            <a:avLst/>
            <a:gdLst/>
            <a:ahLst/>
            <a:cxnLst/>
            <a:rect l="l" t="t" r="r" b="b"/>
            <a:pathLst>
              <a:path w="6571615" h="753110">
                <a:moveTo>
                  <a:pt x="0" y="752856"/>
                </a:moveTo>
                <a:lnTo>
                  <a:pt x="6571488" y="752856"/>
                </a:lnTo>
                <a:lnTo>
                  <a:pt x="6571488" y="0"/>
                </a:lnTo>
                <a:lnTo>
                  <a:pt x="0" y="0"/>
                </a:lnTo>
                <a:lnTo>
                  <a:pt x="0" y="75285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9511" y="2680842"/>
            <a:ext cx="391223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84200" algn="l"/>
              </a:tabLst>
            </a:pPr>
            <a:r>
              <a:rPr b="0" spc="1870" dirty="0">
                <a:latin typeface="Wingdings"/>
                <a:cs typeface="Wingdings"/>
              </a:rPr>
              <a:t>⚫</a:t>
            </a:r>
            <a:r>
              <a:rPr b="0" spc="1870" dirty="0">
                <a:latin typeface="Times New Roman"/>
                <a:cs typeface="Times New Roman"/>
              </a:rPr>
              <a:t>	</a:t>
            </a:r>
            <a:r>
              <a:rPr spc="15" dirty="0"/>
              <a:t>Part3</a:t>
            </a:r>
            <a:r>
              <a:rPr spc="-55" dirty="0"/>
              <a:t> </a:t>
            </a:r>
            <a:r>
              <a:rPr spc="30" dirty="0"/>
              <a:t>项目定位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55447"/>
            <a:ext cx="1652270" cy="398145"/>
          </a:xfrm>
          <a:custGeom>
            <a:avLst/>
            <a:gdLst/>
            <a:ahLst/>
            <a:cxnLst/>
            <a:rect l="l" t="t" r="r" b="b"/>
            <a:pathLst>
              <a:path w="1652270" h="398145">
                <a:moveTo>
                  <a:pt x="0" y="397763"/>
                </a:moveTo>
                <a:lnTo>
                  <a:pt x="1652016" y="397763"/>
                </a:lnTo>
                <a:lnTo>
                  <a:pt x="1652016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84" y="117335"/>
            <a:ext cx="726185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80" y="117335"/>
            <a:ext cx="84810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296" y="117335"/>
            <a:ext cx="848105" cy="56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5589" y="177164"/>
            <a:ext cx="143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3.1地</a:t>
            </a:r>
            <a:r>
              <a:rPr sz="2000" spc="-5" dirty="0"/>
              <a:t>块</a:t>
            </a:r>
            <a:r>
              <a:rPr sz="2000" dirty="0"/>
              <a:t>指标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396240" y="637031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4268" y="146304"/>
            <a:ext cx="1606296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59488"/>
              </p:ext>
            </p:extLst>
          </p:nvPr>
        </p:nvGraphicFramePr>
        <p:xfrm>
          <a:off x="556374" y="1127252"/>
          <a:ext cx="5532119" cy="48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60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20211001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3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项目位置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行政隶属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盐城市盐都区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地块地段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开创路以东，东进路以北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12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地块设计条件（详见地</a:t>
                      </a:r>
                      <a:r>
                        <a:rPr sz="1100" b="1" spc="-15" dirty="0">
                          <a:latin typeface="微软雅黑"/>
                          <a:cs typeface="微软雅黑"/>
                        </a:rPr>
                        <a:t>块</a:t>
                      </a:r>
                      <a:r>
                        <a:rPr sz="1100" b="1" dirty="0">
                          <a:latin typeface="微软雅黑"/>
                          <a:cs typeface="微软雅黑"/>
                        </a:rPr>
                        <a:t>相关</a:t>
                      </a:r>
                      <a:r>
                        <a:rPr sz="1100" b="1" spc="-15" dirty="0">
                          <a:latin typeface="微软雅黑"/>
                          <a:cs typeface="微软雅黑"/>
                        </a:rPr>
                        <a:t>规</a:t>
                      </a:r>
                      <a:r>
                        <a:rPr sz="1100" b="1" dirty="0">
                          <a:latin typeface="微软雅黑"/>
                          <a:cs typeface="微软雅黑"/>
                        </a:rPr>
                        <a:t>划文</a:t>
                      </a:r>
                      <a:r>
                        <a:rPr sz="1100" b="1" spc="-15" dirty="0">
                          <a:latin typeface="微软雅黑"/>
                          <a:cs typeface="微软雅黑"/>
                        </a:rPr>
                        <a:t>件</a:t>
                      </a:r>
                      <a:r>
                        <a:rPr sz="1100" b="1" dirty="0">
                          <a:latin typeface="微软雅黑"/>
                          <a:cs typeface="微软雅黑"/>
                        </a:rPr>
                        <a:t>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用地面积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98730m²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占地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148.1</a:t>
                      </a:r>
                      <a:r>
                        <a:rPr sz="1100" dirty="0">
                          <a:latin typeface="微软雅黑"/>
                          <a:cs typeface="微软雅黑"/>
                        </a:rPr>
                        <a:t>亩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计容建面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286317m²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容积率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≤2.9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绿地率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≥35%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建筑密度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≤22%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商住比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3:97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用地性质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商住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土地权属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国有土地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96240" marR="75565" indent="-3124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建筑限高</a:t>
                      </a:r>
                      <a:r>
                        <a:rPr sz="1100" b="1" spc="-1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100" b="1" dirty="0">
                          <a:latin typeface="微软雅黑"/>
                          <a:cs typeface="微软雅黑"/>
                        </a:rPr>
                        <a:t>限 低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土地款总额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16.34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亿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楼面价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5707元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0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挂牌相关条件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出让方式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招拍挂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挂牌时间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3月22日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marR="123825" indent="-14033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挂牌截止 时间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3月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31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日</a:t>
                      </a:r>
                      <a:endParaRPr sz="1100" dirty="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3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土地价格（起拍）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起拍亩单价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起拍总地价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契税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其他费用</a:t>
                      </a: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1103万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亩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163408万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——</a:t>
                      </a:r>
                      <a:endParaRPr sz="1100" dirty="0">
                        <a:latin typeface="微软雅黑"/>
                        <a:cs typeface="微软雅黑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281673" y="4792726"/>
            <a:ext cx="512762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SzPct val="50000"/>
              <a:buFont typeface="΢"/>
              <a:buChar char="￭"/>
              <a:tabLst>
                <a:tab pos="134620" algn="l"/>
              </a:tabLst>
            </a:pPr>
            <a:r>
              <a:rPr sz="1400" b="1" dirty="0">
                <a:latin typeface="微软雅黑"/>
                <a:cs typeface="微软雅黑"/>
              </a:rPr>
              <a:t>周边环境：开创路以东</a:t>
            </a:r>
            <a:r>
              <a:rPr sz="1400" b="1" spc="-15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东进</a:t>
            </a:r>
            <a:r>
              <a:rPr sz="1400" b="1" spc="-15" dirty="0">
                <a:latin typeface="微软雅黑"/>
                <a:cs typeface="微软雅黑"/>
              </a:rPr>
              <a:t>路</a:t>
            </a:r>
            <a:r>
              <a:rPr sz="1400" b="1" dirty="0">
                <a:latin typeface="微软雅黑"/>
                <a:cs typeface="微软雅黑"/>
              </a:rPr>
              <a:t>以内，</a:t>
            </a:r>
            <a:endParaRPr sz="1400">
              <a:latin typeface="微软雅黑"/>
              <a:cs typeface="微软雅黑"/>
            </a:endParaRPr>
          </a:p>
          <a:p>
            <a:pPr marL="134620" indent="-121920">
              <a:lnSpc>
                <a:spcPct val="100000"/>
              </a:lnSpc>
              <a:spcBef>
                <a:spcPts val="1445"/>
              </a:spcBef>
              <a:buSzPct val="50000"/>
              <a:buFont typeface="΢"/>
              <a:buChar char="￭"/>
              <a:tabLst>
                <a:tab pos="134620" algn="l"/>
              </a:tabLst>
            </a:pPr>
            <a:r>
              <a:rPr sz="1400" b="1" spc="5" dirty="0">
                <a:latin typeface="微软雅黑"/>
                <a:cs typeface="微软雅黑"/>
              </a:rPr>
              <a:t>地</a:t>
            </a:r>
            <a:r>
              <a:rPr sz="1400" b="1" dirty="0">
                <a:latin typeface="微软雅黑"/>
                <a:cs typeface="微软雅黑"/>
              </a:rPr>
              <a:t>形</a:t>
            </a:r>
            <a:r>
              <a:rPr sz="1400" b="1" spc="5" dirty="0">
                <a:latin typeface="微软雅黑"/>
                <a:cs typeface="微软雅黑"/>
              </a:rPr>
              <a:t>地</a:t>
            </a:r>
            <a:r>
              <a:rPr sz="1400" b="1" spc="-15" dirty="0">
                <a:latin typeface="微软雅黑"/>
                <a:cs typeface="微软雅黑"/>
              </a:rPr>
              <a:t>貌</a:t>
            </a:r>
            <a:r>
              <a:rPr sz="1400" b="1" spc="5" dirty="0">
                <a:latin typeface="微软雅黑"/>
                <a:cs typeface="微软雅黑"/>
              </a:rPr>
              <a:t>：</a:t>
            </a:r>
            <a:r>
              <a:rPr sz="1400" b="1" dirty="0">
                <a:latin typeface="微软雅黑"/>
                <a:cs typeface="微软雅黑"/>
              </a:rPr>
              <a:t>地</a:t>
            </a:r>
            <a:r>
              <a:rPr sz="1400" b="1" spc="-10" dirty="0">
                <a:latin typeface="微软雅黑"/>
                <a:cs typeface="微软雅黑"/>
              </a:rPr>
              <a:t>块无</a:t>
            </a:r>
            <a:r>
              <a:rPr sz="1400" b="1" spc="5" dirty="0">
                <a:latin typeface="微软雅黑"/>
                <a:cs typeface="微软雅黑"/>
              </a:rPr>
              <a:t>明</a:t>
            </a:r>
            <a:r>
              <a:rPr sz="1400" b="1" dirty="0">
                <a:latin typeface="微软雅黑"/>
                <a:cs typeface="微软雅黑"/>
              </a:rPr>
              <a:t>显</a:t>
            </a:r>
            <a:r>
              <a:rPr sz="1400" b="1" spc="5" dirty="0">
                <a:latin typeface="微软雅黑"/>
                <a:cs typeface="微软雅黑"/>
              </a:rPr>
              <a:t>不</a:t>
            </a:r>
            <a:r>
              <a:rPr sz="1400" b="1" spc="-15" dirty="0">
                <a:latin typeface="微软雅黑"/>
                <a:cs typeface="微软雅黑"/>
              </a:rPr>
              <a:t>利</a:t>
            </a:r>
            <a:r>
              <a:rPr sz="1400" b="1" spc="5" dirty="0">
                <a:latin typeface="微软雅黑"/>
                <a:cs typeface="微软雅黑"/>
              </a:rPr>
              <a:t>因</a:t>
            </a:r>
            <a:r>
              <a:rPr sz="1400" b="1" dirty="0">
                <a:latin typeface="微软雅黑"/>
                <a:cs typeface="微软雅黑"/>
              </a:rPr>
              <a:t>素</a:t>
            </a:r>
            <a:r>
              <a:rPr sz="1400" b="1" spc="-10" dirty="0">
                <a:latin typeface="微软雅黑"/>
                <a:cs typeface="微软雅黑"/>
              </a:rPr>
              <a:t>，当</a:t>
            </a:r>
            <a:r>
              <a:rPr sz="1400" b="1" spc="5" dirty="0">
                <a:latin typeface="微软雅黑"/>
                <a:cs typeface="微软雅黑"/>
              </a:rPr>
              <a:t>前</a:t>
            </a:r>
            <a:r>
              <a:rPr sz="1400" b="1" dirty="0">
                <a:latin typeface="微软雅黑"/>
                <a:cs typeface="微软雅黑"/>
              </a:rPr>
              <a:t>地</a:t>
            </a:r>
            <a:r>
              <a:rPr sz="1400" b="1" spc="5" dirty="0">
                <a:latin typeface="微软雅黑"/>
                <a:cs typeface="微软雅黑"/>
              </a:rPr>
              <a:t>块</a:t>
            </a:r>
            <a:r>
              <a:rPr sz="1400" b="1" spc="-15" dirty="0">
                <a:latin typeface="微软雅黑"/>
                <a:cs typeface="微软雅黑"/>
              </a:rPr>
              <a:t>内</a:t>
            </a:r>
            <a:r>
              <a:rPr sz="1400" b="1" spc="5" dirty="0">
                <a:latin typeface="微软雅黑"/>
                <a:cs typeface="微软雅黑"/>
              </a:rPr>
              <a:t>部</a:t>
            </a:r>
            <a:r>
              <a:rPr sz="1400" b="1" dirty="0">
                <a:latin typeface="微软雅黑"/>
                <a:cs typeface="微软雅黑"/>
              </a:rPr>
              <a:t>有</a:t>
            </a:r>
            <a:r>
              <a:rPr sz="1400" b="1" spc="-10" dirty="0">
                <a:latin typeface="微软雅黑"/>
                <a:cs typeface="微软雅黑"/>
              </a:rPr>
              <a:t>苗木</a:t>
            </a:r>
            <a:r>
              <a:rPr sz="1400" b="1" spc="5" dirty="0">
                <a:latin typeface="微软雅黑"/>
                <a:cs typeface="微软雅黑"/>
              </a:rPr>
              <a:t>未</a:t>
            </a:r>
            <a:r>
              <a:rPr sz="1400" b="1" dirty="0">
                <a:latin typeface="微软雅黑"/>
                <a:cs typeface="微软雅黑"/>
              </a:rPr>
              <a:t>清</a:t>
            </a:r>
            <a:r>
              <a:rPr sz="1400" b="1" spc="5" dirty="0">
                <a:latin typeface="微软雅黑"/>
                <a:cs typeface="微软雅黑"/>
              </a:rPr>
              <a:t>表；</a:t>
            </a:r>
            <a:endParaRPr sz="1400">
              <a:latin typeface="微软雅黑"/>
              <a:cs typeface="微软雅黑"/>
            </a:endParaRPr>
          </a:p>
          <a:p>
            <a:pPr marL="134620" marR="180340" indent="-121920">
              <a:lnSpc>
                <a:spcPct val="150000"/>
              </a:lnSpc>
              <a:spcBef>
                <a:spcPts val="600"/>
              </a:spcBef>
              <a:buSzPct val="50000"/>
              <a:buFont typeface="΢"/>
              <a:buChar char="￭"/>
              <a:tabLst>
                <a:tab pos="134620" algn="l"/>
              </a:tabLst>
            </a:pPr>
            <a:r>
              <a:rPr sz="1400" b="1" dirty="0">
                <a:latin typeface="微软雅黑"/>
                <a:cs typeface="微软雅黑"/>
              </a:rPr>
              <a:t>有利因素：地块方正且</a:t>
            </a:r>
            <a:r>
              <a:rPr sz="1400" b="1" spc="-15" dirty="0">
                <a:latin typeface="微软雅黑"/>
                <a:cs typeface="微软雅黑"/>
              </a:rPr>
              <a:t>东</a:t>
            </a:r>
            <a:r>
              <a:rPr sz="1400" b="1" dirty="0">
                <a:latin typeface="微软雅黑"/>
                <a:cs typeface="微软雅黑"/>
              </a:rPr>
              <a:t>侧为</a:t>
            </a:r>
            <a:r>
              <a:rPr sz="1400" b="1" spc="-15" dirty="0">
                <a:latin typeface="微软雅黑"/>
                <a:cs typeface="微软雅黑"/>
              </a:rPr>
              <a:t>小</a:t>
            </a:r>
            <a:r>
              <a:rPr sz="1400" b="1" dirty="0">
                <a:latin typeface="微软雅黑"/>
                <a:cs typeface="微软雅黑"/>
              </a:rPr>
              <a:t>马沟</a:t>
            </a:r>
            <a:r>
              <a:rPr sz="1400" b="1" spc="-15" dirty="0">
                <a:latin typeface="微软雅黑"/>
                <a:cs typeface="微软雅黑"/>
              </a:rPr>
              <a:t>景</a:t>
            </a:r>
            <a:r>
              <a:rPr sz="1400" b="1" dirty="0">
                <a:latin typeface="微软雅黑"/>
                <a:cs typeface="微软雅黑"/>
              </a:rPr>
              <a:t>观带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有利</a:t>
            </a:r>
            <a:r>
              <a:rPr sz="1400" b="1" spc="-15" dirty="0">
                <a:latin typeface="微软雅黑"/>
                <a:cs typeface="微软雅黑"/>
              </a:rPr>
              <a:t>于</a:t>
            </a:r>
            <a:r>
              <a:rPr sz="1400" b="1" dirty="0">
                <a:latin typeface="微软雅黑"/>
                <a:cs typeface="微软雅黑"/>
              </a:rPr>
              <a:t>高溢</a:t>
            </a:r>
            <a:r>
              <a:rPr sz="1400" b="1" spc="-15" dirty="0">
                <a:latin typeface="微软雅黑"/>
                <a:cs typeface="微软雅黑"/>
              </a:rPr>
              <a:t>价</a:t>
            </a:r>
            <a:r>
              <a:rPr sz="1400" b="1" dirty="0">
                <a:latin typeface="微软雅黑"/>
                <a:cs typeface="微软雅黑"/>
              </a:rPr>
              <a:t>产 品排布；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2408" y="1120139"/>
            <a:ext cx="4032503" cy="3480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592836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7400" y="79247"/>
            <a:ext cx="1702307" cy="431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62484"/>
            <a:ext cx="1906905" cy="448309"/>
          </a:xfrm>
          <a:custGeom>
            <a:avLst/>
            <a:gdLst/>
            <a:ahLst/>
            <a:cxnLst/>
            <a:rect l="l" t="t" r="r" b="b"/>
            <a:pathLst>
              <a:path w="1906905" h="448309">
                <a:moveTo>
                  <a:pt x="0" y="448056"/>
                </a:moveTo>
                <a:lnTo>
                  <a:pt x="1906524" y="448056"/>
                </a:lnTo>
                <a:lnTo>
                  <a:pt x="1906524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604" y="50292"/>
            <a:ext cx="726186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" y="50292"/>
            <a:ext cx="1122426" cy="5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1036" y="50292"/>
            <a:ext cx="848106" cy="56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7009" y="110997"/>
            <a:ext cx="1705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/>
              <a:t>3.3SWOT</a:t>
            </a:r>
            <a:r>
              <a:rPr sz="2000" dirty="0"/>
              <a:t>分析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5458967" y="3360420"/>
            <a:ext cx="467995" cy="3111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82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0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7732" y="3360420"/>
            <a:ext cx="467995" cy="3111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826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8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8967" y="3877055"/>
            <a:ext cx="467995" cy="3111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7732" y="3877055"/>
            <a:ext cx="466725" cy="3111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76886" y="1629536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8"/>
                </a:lnTo>
              </a:path>
            </a:pathLst>
          </a:custGeom>
          <a:ln w="920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6886" y="3815715"/>
            <a:ext cx="0" cy="2329180"/>
          </a:xfrm>
          <a:custGeom>
            <a:avLst/>
            <a:gdLst/>
            <a:ahLst/>
            <a:cxnLst/>
            <a:rect l="l" t="t" r="r" b="b"/>
            <a:pathLst>
              <a:path h="2329179">
                <a:moveTo>
                  <a:pt x="0" y="0"/>
                </a:moveTo>
                <a:lnTo>
                  <a:pt x="0" y="2328672"/>
                </a:lnTo>
              </a:path>
            </a:pathLst>
          </a:custGeom>
          <a:ln w="920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4711" y="3787140"/>
            <a:ext cx="9937750" cy="0"/>
          </a:xfrm>
          <a:custGeom>
            <a:avLst/>
            <a:gdLst/>
            <a:ahLst/>
            <a:cxnLst/>
            <a:rect l="l" t="t" r="r" b="b"/>
            <a:pathLst>
              <a:path w="9937750">
                <a:moveTo>
                  <a:pt x="0" y="0"/>
                </a:moveTo>
                <a:lnTo>
                  <a:pt x="993775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00733" y="1905914"/>
            <a:ext cx="4639945" cy="11239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区位优势：</a:t>
            </a:r>
            <a:r>
              <a:rPr sz="1600" b="1" spc="-5" dirty="0">
                <a:latin typeface="微软雅黑"/>
                <a:cs typeface="微软雅黑"/>
              </a:rPr>
              <a:t>位于城西板块，属于城</a:t>
            </a:r>
            <a:r>
              <a:rPr sz="1600" b="1" spc="5" dirty="0"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热点</a:t>
            </a:r>
            <a:r>
              <a:rPr sz="1600" b="1" spc="5" dirty="0">
                <a:latin typeface="微软雅黑"/>
                <a:cs typeface="微软雅黑"/>
              </a:rPr>
              <a:t>区</a:t>
            </a:r>
            <a:r>
              <a:rPr sz="1600" b="1" spc="-5" dirty="0">
                <a:latin typeface="微软雅黑"/>
                <a:cs typeface="微软雅黑"/>
              </a:rPr>
              <a:t>域</a:t>
            </a:r>
            <a:endParaRPr sz="1600">
              <a:latin typeface="微软雅黑"/>
              <a:cs typeface="微软雅黑"/>
            </a:endParaRPr>
          </a:p>
          <a:p>
            <a:pPr marL="142240" marR="5080" indent="-129539">
              <a:lnSpc>
                <a:spcPct val="150000"/>
              </a:lnSpc>
              <a:spcBef>
                <a:spcPts val="5"/>
              </a:spcBef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交通优势：</a:t>
            </a:r>
            <a:r>
              <a:rPr sz="1600" b="1" spc="-5" dirty="0">
                <a:latin typeface="微软雅黑"/>
                <a:cs typeface="微软雅黑"/>
              </a:rPr>
              <a:t>临近青年路高架路、西</a:t>
            </a:r>
            <a:r>
              <a:rPr sz="1600" b="1" spc="5" dirty="0">
                <a:latin typeface="微软雅黑"/>
                <a:cs typeface="微软雅黑"/>
              </a:rPr>
              <a:t>环</a:t>
            </a:r>
            <a:r>
              <a:rPr sz="1600" b="1" spc="-5" dirty="0">
                <a:latin typeface="微软雅黑"/>
                <a:cs typeface="微软雅黑"/>
              </a:rPr>
              <a:t>高架</a:t>
            </a:r>
            <a:r>
              <a:rPr sz="1600" b="1" spc="5" dirty="0">
                <a:latin typeface="微软雅黑"/>
                <a:cs typeface="微软雅黑"/>
              </a:rPr>
              <a:t>路</a:t>
            </a:r>
            <a:r>
              <a:rPr sz="1600" b="1" spc="-5" dirty="0">
                <a:latin typeface="微软雅黑"/>
                <a:cs typeface="微软雅黑"/>
              </a:rPr>
              <a:t>，可</a:t>
            </a:r>
            <a:r>
              <a:rPr sz="1600" b="1" spc="-1235" dirty="0">
                <a:latin typeface="微软雅黑"/>
                <a:cs typeface="微软雅黑"/>
              </a:rPr>
              <a:t>快 </a:t>
            </a:r>
            <a:r>
              <a:rPr sz="1600" b="1" spc="-5" dirty="0">
                <a:latin typeface="微软雅黑"/>
                <a:cs typeface="微软雅黑"/>
              </a:rPr>
              <a:t>速到达城市各处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0733" y="3126486"/>
            <a:ext cx="38277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配套优势：</a:t>
            </a:r>
            <a:r>
              <a:rPr sz="1600" b="1" spc="-5" dirty="0">
                <a:latin typeface="微软雅黑"/>
                <a:cs typeface="微软雅黑"/>
              </a:rPr>
              <a:t>各类配套齐全，景观优</a:t>
            </a:r>
            <a:r>
              <a:rPr sz="1600" b="1" spc="5" dirty="0">
                <a:latin typeface="微软雅黑"/>
                <a:cs typeface="微软雅黑"/>
              </a:rPr>
              <a:t>势</a:t>
            </a:r>
            <a:r>
              <a:rPr sz="1600" b="1" spc="-5" dirty="0">
                <a:latin typeface="微软雅黑"/>
                <a:cs typeface="微软雅黑"/>
              </a:rPr>
              <a:t>明</a:t>
            </a:r>
            <a:r>
              <a:rPr sz="1600" b="1" spc="-1145" dirty="0">
                <a:latin typeface="微软雅黑"/>
                <a:cs typeface="微软雅黑"/>
              </a:rPr>
              <a:t>显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63" y="687171"/>
            <a:ext cx="10972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latin typeface="微软雅黑"/>
                <a:cs typeface="微软雅黑"/>
              </a:rPr>
              <a:t>综合地块</a:t>
            </a:r>
            <a:r>
              <a:rPr sz="2000" b="1" spc="-25" dirty="0">
                <a:latin typeface="微软雅黑"/>
                <a:cs typeface="微软雅黑"/>
              </a:rPr>
              <a:t>SWOT</a:t>
            </a:r>
            <a:r>
              <a:rPr sz="2000" b="1" dirty="0">
                <a:latin typeface="微软雅黑"/>
                <a:cs typeface="微软雅黑"/>
              </a:rPr>
              <a:t>分析</a:t>
            </a:r>
            <a:r>
              <a:rPr sz="2000" b="1" spc="-15" dirty="0">
                <a:latin typeface="微软雅黑"/>
                <a:cs typeface="微软雅黑"/>
              </a:rPr>
              <a:t>，</a:t>
            </a:r>
            <a:r>
              <a:rPr sz="2000" b="1" dirty="0">
                <a:latin typeface="微软雅黑"/>
                <a:cs typeface="微软雅黑"/>
              </a:rPr>
              <a:t>该地</a:t>
            </a:r>
            <a:r>
              <a:rPr sz="2000" b="1" spc="-15" dirty="0">
                <a:latin typeface="微软雅黑"/>
                <a:cs typeface="微软雅黑"/>
              </a:rPr>
              <a:t>块</a:t>
            </a:r>
            <a:r>
              <a:rPr sz="2000" b="1" dirty="0">
                <a:latin typeface="微软雅黑"/>
                <a:cs typeface="微软雅黑"/>
              </a:rPr>
              <a:t>定位</a:t>
            </a:r>
            <a:r>
              <a:rPr sz="2000" b="1" spc="-15" dirty="0">
                <a:latin typeface="微软雅黑"/>
                <a:cs typeface="微软雅黑"/>
              </a:rPr>
              <a:t>首</a:t>
            </a:r>
            <a:r>
              <a:rPr sz="2000" b="1" dirty="0">
                <a:latin typeface="微软雅黑"/>
                <a:cs typeface="微软雅黑"/>
              </a:rPr>
              <a:t>置、</a:t>
            </a:r>
            <a:r>
              <a:rPr sz="2000" b="1" spc="-15" dirty="0">
                <a:latin typeface="微软雅黑"/>
                <a:cs typeface="微软雅黑"/>
              </a:rPr>
              <a:t>首</a:t>
            </a:r>
            <a:r>
              <a:rPr sz="2000" b="1" dirty="0">
                <a:latin typeface="微软雅黑"/>
                <a:cs typeface="微软雅黑"/>
              </a:rPr>
              <a:t>改、</a:t>
            </a:r>
            <a:r>
              <a:rPr sz="2000" b="1" spc="-15" dirty="0">
                <a:latin typeface="微软雅黑"/>
                <a:cs typeface="微软雅黑"/>
              </a:rPr>
              <a:t>改</a:t>
            </a:r>
            <a:r>
              <a:rPr sz="2000" b="1" dirty="0">
                <a:latin typeface="微软雅黑"/>
                <a:cs typeface="微软雅黑"/>
              </a:rPr>
              <a:t>善类</a:t>
            </a:r>
            <a:r>
              <a:rPr sz="2000" b="1" spc="-15" dirty="0">
                <a:latin typeface="微软雅黑"/>
                <a:cs typeface="微软雅黑"/>
              </a:rPr>
              <a:t>高</a:t>
            </a:r>
            <a:r>
              <a:rPr sz="2000" b="1" dirty="0">
                <a:latin typeface="微软雅黑"/>
                <a:cs typeface="微软雅黑"/>
              </a:rPr>
              <a:t>端项</a:t>
            </a:r>
            <a:r>
              <a:rPr sz="2000" b="1" spc="-15" dirty="0">
                <a:latin typeface="微软雅黑"/>
                <a:cs typeface="微软雅黑"/>
              </a:rPr>
              <a:t>目</a:t>
            </a:r>
            <a:r>
              <a:rPr sz="2000" b="1" dirty="0">
                <a:latin typeface="微软雅黑"/>
                <a:cs typeface="微软雅黑"/>
              </a:rPr>
              <a:t>，首</a:t>
            </a:r>
            <a:r>
              <a:rPr sz="2000" b="1" spc="-15" dirty="0">
                <a:latin typeface="微软雅黑"/>
                <a:cs typeface="微软雅黑"/>
              </a:rPr>
              <a:t>置</a:t>
            </a:r>
            <a:r>
              <a:rPr sz="2000" b="1" dirty="0">
                <a:latin typeface="微软雅黑"/>
                <a:cs typeface="微软雅黑"/>
              </a:rPr>
              <a:t>、首</a:t>
            </a:r>
            <a:r>
              <a:rPr sz="2000" b="1" spc="-15" dirty="0">
                <a:latin typeface="微软雅黑"/>
                <a:cs typeface="微软雅黑"/>
              </a:rPr>
              <a:t>改</a:t>
            </a:r>
            <a:r>
              <a:rPr sz="2000" b="1" dirty="0">
                <a:latin typeface="微软雅黑"/>
                <a:cs typeface="微软雅黑"/>
              </a:rPr>
              <a:t>产品</a:t>
            </a:r>
            <a:r>
              <a:rPr sz="2000" b="1" spc="-15" dirty="0">
                <a:latin typeface="微软雅黑"/>
                <a:cs typeface="微软雅黑"/>
              </a:rPr>
              <a:t>主</a:t>
            </a:r>
            <a:r>
              <a:rPr sz="2000" b="1" dirty="0">
                <a:latin typeface="微软雅黑"/>
                <a:cs typeface="微软雅黑"/>
              </a:rPr>
              <a:t>打现</a:t>
            </a:r>
            <a:r>
              <a:rPr sz="2000" b="1" spc="-15" dirty="0">
                <a:latin typeface="微软雅黑"/>
                <a:cs typeface="微软雅黑"/>
              </a:rPr>
              <a:t>金</a:t>
            </a:r>
            <a:r>
              <a:rPr sz="2000" b="1" dirty="0">
                <a:latin typeface="微软雅黑"/>
                <a:cs typeface="微软雅黑"/>
              </a:rPr>
              <a:t>流，改 善产品提升溢价。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15861" y="1793899"/>
            <a:ext cx="4234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30175">
              <a:lnSpc>
                <a:spcPct val="150000"/>
              </a:lnSpc>
              <a:spcBef>
                <a:spcPts val="100"/>
              </a:spcBef>
            </a:pPr>
            <a:r>
              <a:rPr sz="1600" spc="790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不利因素：</a:t>
            </a:r>
            <a:r>
              <a:rPr sz="1600" b="1" spc="-5" dirty="0">
                <a:latin typeface="微软雅黑"/>
                <a:cs typeface="微软雅黑"/>
              </a:rPr>
              <a:t>北侧为青年路高架，可</a:t>
            </a:r>
            <a:r>
              <a:rPr sz="1600" b="1" spc="5" dirty="0">
                <a:latin typeface="微软雅黑"/>
                <a:cs typeface="微软雅黑"/>
              </a:rPr>
              <a:t>能</a:t>
            </a:r>
            <a:r>
              <a:rPr sz="1600" b="1" spc="-5" dirty="0">
                <a:latin typeface="微软雅黑"/>
                <a:cs typeface="微软雅黑"/>
              </a:rPr>
              <a:t>会产</a:t>
            </a:r>
            <a:r>
              <a:rPr sz="1600" b="1" spc="5" dirty="0">
                <a:latin typeface="微软雅黑"/>
                <a:cs typeface="微软雅黑"/>
              </a:rPr>
              <a:t>生</a:t>
            </a:r>
            <a:r>
              <a:rPr sz="1600" b="1" spc="-1230" dirty="0">
                <a:latin typeface="微软雅黑"/>
                <a:cs typeface="微软雅黑"/>
              </a:rPr>
              <a:t>噪 </a:t>
            </a:r>
            <a:r>
              <a:rPr sz="1600" b="1" spc="-5" dirty="0">
                <a:latin typeface="微软雅黑"/>
                <a:cs typeface="微软雅黑"/>
              </a:rPr>
              <a:t>音影响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4853" y="4016781"/>
            <a:ext cx="4086859" cy="708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50000"/>
              </a:lnSpc>
              <a:spcBef>
                <a:spcPts val="100"/>
              </a:spcBef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市场机遇：</a:t>
            </a:r>
            <a:r>
              <a:rPr sz="1600" b="1" spc="-5" dirty="0">
                <a:latin typeface="微软雅黑"/>
                <a:cs typeface="微软雅黑"/>
              </a:rPr>
              <a:t>市场热度较高，城市整</a:t>
            </a:r>
            <a:r>
              <a:rPr sz="1600" b="1" spc="5" dirty="0">
                <a:latin typeface="微软雅黑"/>
                <a:cs typeface="微软雅黑"/>
              </a:rPr>
              <a:t>体</a:t>
            </a:r>
            <a:r>
              <a:rPr sz="1600" b="1" spc="-5" dirty="0">
                <a:latin typeface="微软雅黑"/>
                <a:cs typeface="微软雅黑"/>
              </a:rPr>
              <a:t>存量</a:t>
            </a:r>
            <a:r>
              <a:rPr sz="1600" b="1" spc="-1235" dirty="0">
                <a:latin typeface="微软雅黑"/>
                <a:cs typeface="微软雅黑"/>
              </a:rPr>
              <a:t>较 </a:t>
            </a:r>
            <a:r>
              <a:rPr sz="1600" b="1" spc="-5" dirty="0">
                <a:latin typeface="微软雅黑"/>
                <a:cs typeface="微软雅黑"/>
              </a:rPr>
              <a:t>少，在售项目均可实现快速去化，</a:t>
            </a:r>
            <a:r>
              <a:rPr sz="1600" b="1" spc="5" dirty="0">
                <a:latin typeface="微软雅黑"/>
                <a:cs typeface="微软雅黑"/>
              </a:rPr>
              <a:t>项</a:t>
            </a:r>
            <a:r>
              <a:rPr sz="1600" b="1" spc="-5" dirty="0">
                <a:latin typeface="微软雅黑"/>
                <a:cs typeface="微软雅黑"/>
              </a:rPr>
              <a:t>目销售</a:t>
            </a:r>
            <a:endParaRPr sz="1600" dirty="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0274" y="4870526"/>
            <a:ext cx="4086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周</a:t>
            </a:r>
            <a:r>
              <a:rPr sz="1600" b="1" spc="-10" dirty="0">
                <a:latin typeface="微软雅黑"/>
                <a:cs typeface="微软雅黑"/>
              </a:rPr>
              <a:t>期</a:t>
            </a:r>
            <a:r>
              <a:rPr sz="1600" b="1" spc="-5" dirty="0">
                <a:latin typeface="微软雅黑"/>
                <a:cs typeface="微软雅黑"/>
              </a:rPr>
              <a:t>内</a:t>
            </a:r>
            <a:r>
              <a:rPr sz="1600" b="1" dirty="0">
                <a:latin typeface="微软雅黑"/>
                <a:cs typeface="微软雅黑"/>
              </a:rPr>
              <a:t>竞</a:t>
            </a:r>
            <a:r>
              <a:rPr sz="1600" b="1" spc="-5" dirty="0">
                <a:latin typeface="微软雅黑"/>
                <a:cs typeface="微软雅黑"/>
              </a:rPr>
              <a:t>争</a:t>
            </a:r>
            <a:r>
              <a:rPr sz="1600" b="1" spc="-10" dirty="0">
                <a:latin typeface="微软雅黑"/>
                <a:cs typeface="微软雅黑"/>
              </a:rPr>
              <a:t>性</a:t>
            </a:r>
            <a:r>
              <a:rPr sz="1600" b="1" dirty="0">
                <a:latin typeface="微软雅黑"/>
                <a:cs typeface="微软雅黑"/>
              </a:rPr>
              <a:t>存</a:t>
            </a:r>
            <a:r>
              <a:rPr sz="1600" b="1" spc="-5" dirty="0">
                <a:latin typeface="微软雅黑"/>
                <a:cs typeface="微软雅黑"/>
              </a:rPr>
              <a:t>量</a:t>
            </a:r>
            <a:r>
              <a:rPr sz="1600" b="1" spc="-10" dirty="0">
                <a:latin typeface="微软雅黑"/>
                <a:cs typeface="微软雅黑"/>
              </a:rPr>
              <a:t>较</a:t>
            </a:r>
            <a:r>
              <a:rPr sz="1600" b="1" spc="-5" dirty="0">
                <a:latin typeface="微软雅黑"/>
                <a:cs typeface="微软雅黑"/>
              </a:rPr>
              <a:t>低</a:t>
            </a:r>
            <a:r>
              <a:rPr sz="1600" b="1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项</a:t>
            </a:r>
            <a:r>
              <a:rPr sz="1600" b="1" spc="-10" dirty="0">
                <a:latin typeface="微软雅黑"/>
                <a:cs typeface="微软雅黑"/>
              </a:rPr>
              <a:t>目</a:t>
            </a:r>
            <a:r>
              <a:rPr sz="1600" b="1" dirty="0">
                <a:latin typeface="微软雅黑"/>
                <a:cs typeface="微软雅黑"/>
              </a:rPr>
              <a:t>运</a:t>
            </a:r>
            <a:r>
              <a:rPr sz="1600" b="1" spc="-5" dirty="0">
                <a:latin typeface="微软雅黑"/>
                <a:cs typeface="微软雅黑"/>
              </a:rPr>
              <a:t>营</a:t>
            </a:r>
            <a:r>
              <a:rPr sz="1600" b="1" spc="-10" dirty="0">
                <a:latin typeface="微软雅黑"/>
                <a:cs typeface="微软雅黑"/>
              </a:rPr>
              <a:t>风</a:t>
            </a:r>
            <a:r>
              <a:rPr sz="1600" b="1" spc="-5" dirty="0">
                <a:latin typeface="微软雅黑"/>
                <a:cs typeface="微软雅黑"/>
              </a:rPr>
              <a:t>险</a:t>
            </a:r>
            <a:r>
              <a:rPr sz="1600" b="1" dirty="0">
                <a:latin typeface="微软雅黑"/>
                <a:cs typeface="微软雅黑"/>
              </a:rPr>
              <a:t>较</a:t>
            </a:r>
            <a:r>
              <a:rPr sz="1600" b="1" spc="-5" dirty="0">
                <a:latin typeface="微软雅黑"/>
                <a:cs typeface="微软雅黑"/>
              </a:rPr>
              <a:t>小；</a:t>
            </a:r>
            <a:endParaRPr sz="1600" dirty="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0584" y="4234713"/>
            <a:ext cx="42348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>
              <a:lnSpc>
                <a:spcPct val="150000"/>
              </a:lnSpc>
              <a:spcBef>
                <a:spcPts val="100"/>
              </a:spcBef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土地价格：</a:t>
            </a:r>
            <a:r>
              <a:rPr sz="1600" b="1" spc="-5" dirty="0">
                <a:latin typeface="微软雅黑"/>
                <a:cs typeface="微软雅黑"/>
              </a:rPr>
              <a:t>土地市场火热，该地块</a:t>
            </a:r>
            <a:r>
              <a:rPr sz="1600" b="1" spc="5" dirty="0">
                <a:latin typeface="微软雅黑"/>
                <a:cs typeface="微软雅黑"/>
              </a:rPr>
              <a:t>价</a:t>
            </a:r>
            <a:r>
              <a:rPr sz="1600" b="1" spc="-5" dirty="0">
                <a:latin typeface="微软雅黑"/>
                <a:cs typeface="微软雅黑"/>
              </a:rPr>
              <a:t>格预</a:t>
            </a:r>
            <a:r>
              <a:rPr sz="1600" b="1" spc="5" dirty="0">
                <a:latin typeface="微软雅黑"/>
                <a:cs typeface="微软雅黑"/>
              </a:rPr>
              <a:t>期</a:t>
            </a:r>
            <a:r>
              <a:rPr sz="1600" b="1" spc="-1225" dirty="0">
                <a:latin typeface="微软雅黑"/>
                <a:cs typeface="微软雅黑"/>
              </a:rPr>
              <a:t>较 </a:t>
            </a:r>
            <a:r>
              <a:rPr sz="1600" b="1" spc="-5" dirty="0">
                <a:latin typeface="微软雅黑"/>
                <a:cs typeface="微软雅黑"/>
              </a:rPr>
              <a:t>高，竞争压力大；</a:t>
            </a:r>
            <a:endParaRPr sz="1600">
              <a:latin typeface="微软雅黑"/>
              <a:cs typeface="微软雅黑"/>
            </a:endParaRPr>
          </a:p>
          <a:p>
            <a:pPr marL="141605" marR="5080" indent="-129539" algn="just">
              <a:lnSpc>
                <a:spcPct val="150000"/>
              </a:lnSpc>
            </a:pPr>
            <a:r>
              <a:rPr sz="1600" spc="785" dirty="0">
                <a:solidFill>
                  <a:srgbClr val="C00000"/>
                </a:solidFill>
                <a:latin typeface="Wingdings"/>
                <a:cs typeface="Wingdings"/>
              </a:rPr>
              <a:t>◼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板块属性：</a:t>
            </a:r>
            <a:r>
              <a:rPr sz="1600" b="1" spc="-5" dirty="0">
                <a:latin typeface="微软雅黑"/>
                <a:cs typeface="微软雅黑"/>
              </a:rPr>
              <a:t>城西原为首置、首改板</a:t>
            </a:r>
            <a:r>
              <a:rPr sz="1600" b="1" spc="5" dirty="0">
                <a:latin typeface="微软雅黑"/>
                <a:cs typeface="微软雅黑"/>
              </a:rPr>
              <a:t>块</a:t>
            </a:r>
            <a:r>
              <a:rPr sz="1600" b="1" spc="-5" dirty="0">
                <a:latin typeface="微软雅黑"/>
                <a:cs typeface="微软雅黑"/>
              </a:rPr>
              <a:t>，随</a:t>
            </a:r>
            <a:r>
              <a:rPr sz="1600" b="1" spc="5" dirty="0">
                <a:latin typeface="微软雅黑"/>
                <a:cs typeface="微软雅黑"/>
              </a:rPr>
              <a:t>着</a:t>
            </a:r>
            <a:r>
              <a:rPr sz="1600" b="1" spc="-1225" dirty="0">
                <a:latin typeface="微软雅黑"/>
                <a:cs typeface="微软雅黑"/>
              </a:rPr>
              <a:t>价 </a:t>
            </a:r>
            <a:r>
              <a:rPr sz="1600" b="1" spc="-5" dirty="0">
                <a:latin typeface="微软雅黑"/>
                <a:cs typeface="微软雅黑"/>
              </a:rPr>
              <a:t>格上涨，板块属性或将发生改变，</a:t>
            </a:r>
            <a:r>
              <a:rPr sz="1600" b="1" spc="5" dirty="0">
                <a:latin typeface="微软雅黑"/>
                <a:cs typeface="微软雅黑"/>
              </a:rPr>
              <a:t>客</a:t>
            </a:r>
            <a:r>
              <a:rPr sz="1600" b="1" spc="-5" dirty="0">
                <a:latin typeface="微软雅黑"/>
                <a:cs typeface="微软雅黑"/>
              </a:rPr>
              <a:t>户转</a:t>
            </a:r>
            <a:r>
              <a:rPr sz="1600" b="1" spc="5" dirty="0">
                <a:latin typeface="微软雅黑"/>
                <a:cs typeface="微软雅黑"/>
              </a:rPr>
              <a:t>化</a:t>
            </a:r>
            <a:r>
              <a:rPr sz="1600" b="1" spc="-5" dirty="0">
                <a:latin typeface="微软雅黑"/>
                <a:cs typeface="微软雅黑"/>
              </a:rPr>
              <a:t>存 在挑战；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" y="1728216"/>
            <a:ext cx="2954020" cy="1224280"/>
          </a:xfrm>
          <a:custGeom>
            <a:avLst/>
            <a:gdLst/>
            <a:ahLst/>
            <a:cxnLst/>
            <a:rect l="l" t="t" r="r" b="b"/>
            <a:pathLst>
              <a:path w="2954020" h="1224280">
                <a:moveTo>
                  <a:pt x="2749550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2" y="1223772"/>
                </a:lnTo>
                <a:lnTo>
                  <a:pt x="2749550" y="1223772"/>
                </a:lnTo>
                <a:lnTo>
                  <a:pt x="2796317" y="1218385"/>
                </a:lnTo>
                <a:lnTo>
                  <a:pt x="2839249" y="1203041"/>
                </a:lnTo>
                <a:lnTo>
                  <a:pt x="2877119" y="1178965"/>
                </a:lnTo>
                <a:lnTo>
                  <a:pt x="2908705" y="1147379"/>
                </a:lnTo>
                <a:lnTo>
                  <a:pt x="2932781" y="1109509"/>
                </a:lnTo>
                <a:lnTo>
                  <a:pt x="2948125" y="1066577"/>
                </a:lnTo>
                <a:lnTo>
                  <a:pt x="2953512" y="1019810"/>
                </a:lnTo>
                <a:lnTo>
                  <a:pt x="2953512" y="203962"/>
                </a:lnTo>
                <a:lnTo>
                  <a:pt x="2948125" y="157194"/>
                </a:lnTo>
                <a:lnTo>
                  <a:pt x="2932781" y="114262"/>
                </a:lnTo>
                <a:lnTo>
                  <a:pt x="2908705" y="76392"/>
                </a:lnTo>
                <a:lnTo>
                  <a:pt x="2877119" y="44806"/>
                </a:lnTo>
                <a:lnTo>
                  <a:pt x="2839249" y="20730"/>
                </a:lnTo>
                <a:lnTo>
                  <a:pt x="2796317" y="5386"/>
                </a:lnTo>
                <a:lnTo>
                  <a:pt x="274955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695" y="1728216"/>
            <a:ext cx="2954020" cy="1224280"/>
          </a:xfrm>
          <a:custGeom>
            <a:avLst/>
            <a:gdLst/>
            <a:ahLst/>
            <a:cxnLst/>
            <a:rect l="l" t="t" r="r" b="b"/>
            <a:pathLst>
              <a:path w="2954020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2749550" y="0"/>
                </a:lnTo>
                <a:lnTo>
                  <a:pt x="2796317" y="5386"/>
                </a:lnTo>
                <a:lnTo>
                  <a:pt x="2839249" y="20730"/>
                </a:lnTo>
                <a:lnTo>
                  <a:pt x="2877119" y="44806"/>
                </a:lnTo>
                <a:lnTo>
                  <a:pt x="2908705" y="76392"/>
                </a:lnTo>
                <a:lnTo>
                  <a:pt x="2932781" y="114262"/>
                </a:lnTo>
                <a:lnTo>
                  <a:pt x="2948125" y="157194"/>
                </a:lnTo>
                <a:lnTo>
                  <a:pt x="2953512" y="203962"/>
                </a:lnTo>
                <a:lnTo>
                  <a:pt x="2953512" y="1019810"/>
                </a:lnTo>
                <a:lnTo>
                  <a:pt x="2948125" y="1066577"/>
                </a:lnTo>
                <a:lnTo>
                  <a:pt x="2932781" y="1109509"/>
                </a:lnTo>
                <a:lnTo>
                  <a:pt x="2908705" y="1147379"/>
                </a:lnTo>
                <a:lnTo>
                  <a:pt x="2877119" y="1178965"/>
                </a:lnTo>
                <a:lnTo>
                  <a:pt x="2839249" y="1203041"/>
                </a:lnTo>
                <a:lnTo>
                  <a:pt x="2796317" y="1218385"/>
                </a:lnTo>
                <a:lnTo>
                  <a:pt x="2749550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1607819"/>
            <a:ext cx="502920" cy="360045"/>
          </a:xfrm>
          <a:custGeom>
            <a:avLst/>
            <a:gdLst/>
            <a:ahLst/>
            <a:cxnLst/>
            <a:rect l="l" t="t" r="r" b="b"/>
            <a:pathLst>
              <a:path w="502919" h="360044">
                <a:moveTo>
                  <a:pt x="442975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442975" y="359663"/>
                </a:lnTo>
                <a:lnTo>
                  <a:pt x="466310" y="354959"/>
                </a:lnTo>
                <a:lnTo>
                  <a:pt x="485363" y="342122"/>
                </a:lnTo>
                <a:lnTo>
                  <a:pt x="498209" y="323070"/>
                </a:lnTo>
                <a:lnTo>
                  <a:pt x="502919" y="299719"/>
                </a:lnTo>
                <a:lnTo>
                  <a:pt x="502919" y="59943"/>
                </a:lnTo>
                <a:lnTo>
                  <a:pt x="498209" y="36593"/>
                </a:lnTo>
                <a:lnTo>
                  <a:pt x="485363" y="17541"/>
                </a:lnTo>
                <a:lnTo>
                  <a:pt x="466310" y="4704"/>
                </a:lnTo>
                <a:lnTo>
                  <a:pt x="4429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" y="1607819"/>
            <a:ext cx="502920" cy="360045"/>
          </a:xfrm>
          <a:custGeom>
            <a:avLst/>
            <a:gdLst/>
            <a:ahLst/>
            <a:cxnLst/>
            <a:rect l="l" t="t" r="r" b="b"/>
            <a:pathLst>
              <a:path w="502919" h="360044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442975" y="0"/>
                </a:lnTo>
                <a:lnTo>
                  <a:pt x="466310" y="4704"/>
                </a:lnTo>
                <a:lnTo>
                  <a:pt x="485363" y="17541"/>
                </a:lnTo>
                <a:lnTo>
                  <a:pt x="498209" y="36593"/>
                </a:lnTo>
                <a:lnTo>
                  <a:pt x="502919" y="59943"/>
                </a:lnTo>
                <a:lnTo>
                  <a:pt x="502919" y="299719"/>
                </a:lnTo>
                <a:lnTo>
                  <a:pt x="498209" y="323070"/>
                </a:lnTo>
                <a:lnTo>
                  <a:pt x="485363" y="342122"/>
                </a:lnTo>
                <a:lnTo>
                  <a:pt x="466310" y="354959"/>
                </a:lnTo>
                <a:lnTo>
                  <a:pt x="442975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433" y="163169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359" y="1933397"/>
            <a:ext cx="245808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/>
                <a:cs typeface="微软雅黑"/>
              </a:rPr>
              <a:t>城西、城西南地缘性客户以 </a:t>
            </a:r>
            <a:r>
              <a:rPr sz="1600" spc="-5" dirty="0">
                <a:latin typeface="微软雅黑"/>
                <a:cs typeface="微软雅黑"/>
              </a:rPr>
              <a:t>及周边乡镇进城客户，城中 价格外溢客户首置首改客户 主力客户（70%）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6844" y="3366515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2748026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2" y="1223772"/>
                </a:lnTo>
                <a:lnTo>
                  <a:pt x="2748026" y="1223772"/>
                </a:lnTo>
                <a:lnTo>
                  <a:pt x="2794793" y="1218385"/>
                </a:lnTo>
                <a:lnTo>
                  <a:pt x="2837725" y="1203041"/>
                </a:lnTo>
                <a:lnTo>
                  <a:pt x="2875595" y="1178965"/>
                </a:lnTo>
                <a:lnTo>
                  <a:pt x="2907181" y="1147379"/>
                </a:lnTo>
                <a:lnTo>
                  <a:pt x="2931257" y="1109509"/>
                </a:lnTo>
                <a:lnTo>
                  <a:pt x="2946601" y="1066577"/>
                </a:lnTo>
                <a:lnTo>
                  <a:pt x="2951988" y="1019810"/>
                </a:lnTo>
                <a:lnTo>
                  <a:pt x="2951988" y="203962"/>
                </a:lnTo>
                <a:lnTo>
                  <a:pt x="2946601" y="157194"/>
                </a:lnTo>
                <a:lnTo>
                  <a:pt x="2931257" y="114262"/>
                </a:lnTo>
                <a:lnTo>
                  <a:pt x="2907181" y="76392"/>
                </a:lnTo>
                <a:lnTo>
                  <a:pt x="2875595" y="44806"/>
                </a:lnTo>
                <a:lnTo>
                  <a:pt x="2837725" y="20730"/>
                </a:lnTo>
                <a:lnTo>
                  <a:pt x="2794793" y="5386"/>
                </a:lnTo>
                <a:lnTo>
                  <a:pt x="274802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844" y="3366515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2748026" y="0"/>
                </a:lnTo>
                <a:lnTo>
                  <a:pt x="2794793" y="5386"/>
                </a:lnTo>
                <a:lnTo>
                  <a:pt x="2837725" y="20730"/>
                </a:lnTo>
                <a:lnTo>
                  <a:pt x="2875595" y="44806"/>
                </a:lnTo>
                <a:lnTo>
                  <a:pt x="2907181" y="76392"/>
                </a:lnTo>
                <a:lnTo>
                  <a:pt x="2931257" y="114262"/>
                </a:lnTo>
                <a:lnTo>
                  <a:pt x="2946601" y="157194"/>
                </a:lnTo>
                <a:lnTo>
                  <a:pt x="2951988" y="203962"/>
                </a:lnTo>
                <a:lnTo>
                  <a:pt x="2951988" y="1019810"/>
                </a:lnTo>
                <a:lnTo>
                  <a:pt x="2946601" y="1066577"/>
                </a:lnTo>
                <a:lnTo>
                  <a:pt x="2931257" y="1109509"/>
                </a:lnTo>
                <a:lnTo>
                  <a:pt x="2907181" y="1147379"/>
                </a:lnTo>
                <a:lnTo>
                  <a:pt x="2875595" y="1178965"/>
                </a:lnTo>
                <a:lnTo>
                  <a:pt x="2837725" y="1203041"/>
                </a:lnTo>
                <a:lnTo>
                  <a:pt x="2794793" y="1218385"/>
                </a:lnTo>
                <a:lnTo>
                  <a:pt x="2748026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695" y="3244595"/>
            <a:ext cx="504825" cy="361315"/>
          </a:xfrm>
          <a:custGeom>
            <a:avLst/>
            <a:gdLst/>
            <a:ahLst/>
            <a:cxnLst/>
            <a:rect l="l" t="t" r="r" b="b"/>
            <a:pathLst>
              <a:path w="504825" h="361314">
                <a:moveTo>
                  <a:pt x="444245" y="0"/>
                </a:moveTo>
                <a:lnTo>
                  <a:pt x="60198" y="0"/>
                </a:lnTo>
                <a:lnTo>
                  <a:pt x="36765" y="4726"/>
                </a:lnTo>
                <a:lnTo>
                  <a:pt x="17630" y="17621"/>
                </a:lnTo>
                <a:lnTo>
                  <a:pt x="4730" y="36754"/>
                </a:lnTo>
                <a:lnTo>
                  <a:pt x="0" y="60198"/>
                </a:lnTo>
                <a:lnTo>
                  <a:pt x="0" y="300989"/>
                </a:lnTo>
                <a:lnTo>
                  <a:pt x="4730" y="324433"/>
                </a:lnTo>
                <a:lnTo>
                  <a:pt x="17630" y="343566"/>
                </a:lnTo>
                <a:lnTo>
                  <a:pt x="36765" y="356461"/>
                </a:lnTo>
                <a:lnTo>
                  <a:pt x="60198" y="361188"/>
                </a:lnTo>
                <a:lnTo>
                  <a:pt x="444245" y="361188"/>
                </a:lnTo>
                <a:lnTo>
                  <a:pt x="467678" y="356461"/>
                </a:lnTo>
                <a:lnTo>
                  <a:pt x="486813" y="343566"/>
                </a:lnTo>
                <a:lnTo>
                  <a:pt x="499713" y="324433"/>
                </a:lnTo>
                <a:lnTo>
                  <a:pt x="504444" y="300989"/>
                </a:lnTo>
                <a:lnTo>
                  <a:pt x="504444" y="60198"/>
                </a:lnTo>
                <a:lnTo>
                  <a:pt x="499713" y="36754"/>
                </a:lnTo>
                <a:lnTo>
                  <a:pt x="486813" y="17621"/>
                </a:lnTo>
                <a:lnTo>
                  <a:pt x="467678" y="4726"/>
                </a:lnTo>
                <a:lnTo>
                  <a:pt x="44424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695" y="3244595"/>
            <a:ext cx="504825" cy="361315"/>
          </a:xfrm>
          <a:custGeom>
            <a:avLst/>
            <a:gdLst/>
            <a:ahLst/>
            <a:cxnLst/>
            <a:rect l="l" t="t" r="r" b="b"/>
            <a:pathLst>
              <a:path w="504825" h="361314">
                <a:moveTo>
                  <a:pt x="0" y="60198"/>
                </a:moveTo>
                <a:lnTo>
                  <a:pt x="4730" y="36754"/>
                </a:lnTo>
                <a:lnTo>
                  <a:pt x="17630" y="17621"/>
                </a:lnTo>
                <a:lnTo>
                  <a:pt x="36765" y="4726"/>
                </a:lnTo>
                <a:lnTo>
                  <a:pt x="60198" y="0"/>
                </a:lnTo>
                <a:lnTo>
                  <a:pt x="444245" y="0"/>
                </a:lnTo>
                <a:lnTo>
                  <a:pt x="467678" y="4726"/>
                </a:lnTo>
                <a:lnTo>
                  <a:pt x="486813" y="17621"/>
                </a:lnTo>
                <a:lnTo>
                  <a:pt x="499713" y="36754"/>
                </a:lnTo>
                <a:lnTo>
                  <a:pt x="504444" y="60198"/>
                </a:lnTo>
                <a:lnTo>
                  <a:pt x="504444" y="300989"/>
                </a:lnTo>
                <a:lnTo>
                  <a:pt x="499713" y="324433"/>
                </a:lnTo>
                <a:lnTo>
                  <a:pt x="486813" y="343566"/>
                </a:lnTo>
                <a:lnTo>
                  <a:pt x="467678" y="356461"/>
                </a:lnTo>
                <a:lnTo>
                  <a:pt x="444245" y="361188"/>
                </a:lnTo>
                <a:lnTo>
                  <a:pt x="60198" y="361188"/>
                </a:lnTo>
                <a:lnTo>
                  <a:pt x="36765" y="356461"/>
                </a:lnTo>
                <a:lnTo>
                  <a:pt x="17630" y="343566"/>
                </a:lnTo>
                <a:lnTo>
                  <a:pt x="4730" y="324433"/>
                </a:lnTo>
                <a:lnTo>
                  <a:pt x="0" y="300989"/>
                </a:lnTo>
                <a:lnTo>
                  <a:pt x="0" y="60198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1972" y="326999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349" y="3570858"/>
            <a:ext cx="2082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地缘性高端改善客户 重要客户</a:t>
            </a:r>
            <a:r>
              <a:rPr sz="1800" spc="-5" dirty="0">
                <a:latin typeface="微软雅黑"/>
                <a:cs typeface="微软雅黑"/>
              </a:rPr>
              <a:t>（20%）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3608" y="5017008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2748026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1" y="1223772"/>
                </a:lnTo>
                <a:lnTo>
                  <a:pt x="2748026" y="1223772"/>
                </a:lnTo>
                <a:lnTo>
                  <a:pt x="2794793" y="1218385"/>
                </a:lnTo>
                <a:lnTo>
                  <a:pt x="2837725" y="1203041"/>
                </a:lnTo>
                <a:lnTo>
                  <a:pt x="2875595" y="1178965"/>
                </a:lnTo>
                <a:lnTo>
                  <a:pt x="2907181" y="1147379"/>
                </a:lnTo>
                <a:lnTo>
                  <a:pt x="2931257" y="1109509"/>
                </a:lnTo>
                <a:lnTo>
                  <a:pt x="2946601" y="1066577"/>
                </a:lnTo>
                <a:lnTo>
                  <a:pt x="2951988" y="1019810"/>
                </a:lnTo>
                <a:lnTo>
                  <a:pt x="2951988" y="203962"/>
                </a:lnTo>
                <a:lnTo>
                  <a:pt x="2946601" y="157194"/>
                </a:lnTo>
                <a:lnTo>
                  <a:pt x="2931257" y="114262"/>
                </a:lnTo>
                <a:lnTo>
                  <a:pt x="2907181" y="76392"/>
                </a:lnTo>
                <a:lnTo>
                  <a:pt x="2875595" y="44806"/>
                </a:lnTo>
                <a:lnTo>
                  <a:pt x="2837725" y="20730"/>
                </a:lnTo>
                <a:lnTo>
                  <a:pt x="2794793" y="5386"/>
                </a:lnTo>
                <a:lnTo>
                  <a:pt x="274802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608" y="5017008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2748026" y="0"/>
                </a:lnTo>
                <a:lnTo>
                  <a:pt x="2794793" y="5386"/>
                </a:lnTo>
                <a:lnTo>
                  <a:pt x="2837725" y="20730"/>
                </a:lnTo>
                <a:lnTo>
                  <a:pt x="2875595" y="44806"/>
                </a:lnTo>
                <a:lnTo>
                  <a:pt x="2907181" y="76392"/>
                </a:lnTo>
                <a:lnTo>
                  <a:pt x="2931257" y="114262"/>
                </a:lnTo>
                <a:lnTo>
                  <a:pt x="2946601" y="157194"/>
                </a:lnTo>
                <a:lnTo>
                  <a:pt x="2951988" y="203962"/>
                </a:lnTo>
                <a:lnTo>
                  <a:pt x="2951988" y="1019810"/>
                </a:lnTo>
                <a:lnTo>
                  <a:pt x="2946601" y="1066577"/>
                </a:lnTo>
                <a:lnTo>
                  <a:pt x="2931257" y="1109509"/>
                </a:lnTo>
                <a:lnTo>
                  <a:pt x="2907181" y="1147379"/>
                </a:lnTo>
                <a:lnTo>
                  <a:pt x="2875595" y="1178965"/>
                </a:lnTo>
                <a:lnTo>
                  <a:pt x="2837725" y="1203041"/>
                </a:lnTo>
                <a:lnTo>
                  <a:pt x="2794793" y="1218385"/>
                </a:lnTo>
                <a:lnTo>
                  <a:pt x="2748026" y="1223772"/>
                </a:lnTo>
                <a:lnTo>
                  <a:pt x="203961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59" y="4896611"/>
            <a:ext cx="504825" cy="360045"/>
          </a:xfrm>
          <a:custGeom>
            <a:avLst/>
            <a:gdLst/>
            <a:ahLst/>
            <a:cxnLst/>
            <a:rect l="l" t="t" r="r" b="b"/>
            <a:pathLst>
              <a:path w="504825" h="360045">
                <a:moveTo>
                  <a:pt x="444500" y="0"/>
                </a:moveTo>
                <a:lnTo>
                  <a:pt x="59944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4" y="359663"/>
                </a:lnTo>
                <a:lnTo>
                  <a:pt x="444500" y="359663"/>
                </a:lnTo>
                <a:lnTo>
                  <a:pt x="467834" y="354959"/>
                </a:lnTo>
                <a:lnTo>
                  <a:pt x="486887" y="342122"/>
                </a:lnTo>
                <a:lnTo>
                  <a:pt x="499733" y="323070"/>
                </a:lnTo>
                <a:lnTo>
                  <a:pt x="504444" y="299719"/>
                </a:lnTo>
                <a:lnTo>
                  <a:pt x="504444" y="59943"/>
                </a:lnTo>
                <a:lnTo>
                  <a:pt x="499733" y="36593"/>
                </a:lnTo>
                <a:lnTo>
                  <a:pt x="486887" y="17541"/>
                </a:lnTo>
                <a:lnTo>
                  <a:pt x="467834" y="4704"/>
                </a:lnTo>
                <a:lnTo>
                  <a:pt x="4445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59" y="4896611"/>
            <a:ext cx="504825" cy="360045"/>
          </a:xfrm>
          <a:custGeom>
            <a:avLst/>
            <a:gdLst/>
            <a:ahLst/>
            <a:cxnLst/>
            <a:rect l="l" t="t" r="r" b="b"/>
            <a:pathLst>
              <a:path w="504825" h="360045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4" y="0"/>
                </a:lnTo>
                <a:lnTo>
                  <a:pt x="444500" y="0"/>
                </a:lnTo>
                <a:lnTo>
                  <a:pt x="467834" y="4704"/>
                </a:lnTo>
                <a:lnTo>
                  <a:pt x="486887" y="17541"/>
                </a:lnTo>
                <a:lnTo>
                  <a:pt x="499733" y="36593"/>
                </a:lnTo>
                <a:lnTo>
                  <a:pt x="504444" y="59943"/>
                </a:lnTo>
                <a:lnTo>
                  <a:pt x="504444" y="299719"/>
                </a:lnTo>
                <a:lnTo>
                  <a:pt x="499733" y="323070"/>
                </a:lnTo>
                <a:lnTo>
                  <a:pt x="486887" y="342122"/>
                </a:lnTo>
                <a:lnTo>
                  <a:pt x="467834" y="354959"/>
                </a:lnTo>
                <a:lnTo>
                  <a:pt x="444500" y="359663"/>
                </a:lnTo>
                <a:lnTo>
                  <a:pt x="59944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9040" y="49217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6072" y="5222240"/>
            <a:ext cx="1868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投资客户以及其他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微软雅黑"/>
                <a:cs typeface="微软雅黑"/>
              </a:rPr>
              <a:t>偶得客户（10%</a:t>
            </a:r>
            <a:r>
              <a:rPr sz="1800" dirty="0">
                <a:latin typeface="微软雅黑"/>
                <a:cs typeface="微软雅黑"/>
              </a:rPr>
              <a:t>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93791" y="1133855"/>
            <a:ext cx="2007235" cy="455930"/>
          </a:xfrm>
          <a:custGeom>
            <a:avLst/>
            <a:gdLst/>
            <a:ahLst/>
            <a:cxnLst/>
            <a:rect l="l" t="t" r="r" b="b"/>
            <a:pathLst>
              <a:path w="2007234" h="455930">
                <a:moveTo>
                  <a:pt x="1931162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379730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6"/>
                </a:lnTo>
                <a:lnTo>
                  <a:pt x="1931162" y="455676"/>
                </a:lnTo>
                <a:lnTo>
                  <a:pt x="1960709" y="449703"/>
                </a:lnTo>
                <a:lnTo>
                  <a:pt x="1984851" y="433419"/>
                </a:lnTo>
                <a:lnTo>
                  <a:pt x="2001135" y="409277"/>
                </a:lnTo>
                <a:lnTo>
                  <a:pt x="2007108" y="379730"/>
                </a:lnTo>
                <a:lnTo>
                  <a:pt x="2007108" y="75946"/>
                </a:lnTo>
                <a:lnTo>
                  <a:pt x="2001135" y="46398"/>
                </a:lnTo>
                <a:lnTo>
                  <a:pt x="1984851" y="22256"/>
                </a:lnTo>
                <a:lnTo>
                  <a:pt x="1960709" y="5972"/>
                </a:lnTo>
                <a:lnTo>
                  <a:pt x="193116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3791" y="1133855"/>
            <a:ext cx="2007235" cy="455930"/>
          </a:xfrm>
          <a:custGeom>
            <a:avLst/>
            <a:gdLst/>
            <a:ahLst/>
            <a:cxnLst/>
            <a:rect l="l" t="t" r="r" b="b"/>
            <a:pathLst>
              <a:path w="2007234" h="455930">
                <a:moveTo>
                  <a:pt x="0" y="75946"/>
                </a:moveTo>
                <a:lnTo>
                  <a:pt x="5972" y="46398"/>
                </a:lnTo>
                <a:lnTo>
                  <a:pt x="22256" y="22256"/>
                </a:lnTo>
                <a:lnTo>
                  <a:pt x="46398" y="5972"/>
                </a:lnTo>
                <a:lnTo>
                  <a:pt x="75946" y="0"/>
                </a:lnTo>
                <a:lnTo>
                  <a:pt x="1931162" y="0"/>
                </a:lnTo>
                <a:lnTo>
                  <a:pt x="1960709" y="5972"/>
                </a:lnTo>
                <a:lnTo>
                  <a:pt x="1984851" y="22256"/>
                </a:lnTo>
                <a:lnTo>
                  <a:pt x="2001135" y="46398"/>
                </a:lnTo>
                <a:lnTo>
                  <a:pt x="2007108" y="75946"/>
                </a:lnTo>
                <a:lnTo>
                  <a:pt x="2007108" y="379730"/>
                </a:lnTo>
                <a:lnTo>
                  <a:pt x="2001135" y="409277"/>
                </a:lnTo>
                <a:lnTo>
                  <a:pt x="1984851" y="433419"/>
                </a:lnTo>
                <a:lnTo>
                  <a:pt x="1960709" y="449703"/>
                </a:lnTo>
                <a:lnTo>
                  <a:pt x="1931162" y="455676"/>
                </a:lnTo>
                <a:lnTo>
                  <a:pt x="75946" y="455676"/>
                </a:lnTo>
                <a:lnTo>
                  <a:pt x="46398" y="449703"/>
                </a:lnTo>
                <a:lnTo>
                  <a:pt x="22256" y="433419"/>
                </a:lnTo>
                <a:lnTo>
                  <a:pt x="5972" y="409277"/>
                </a:lnTo>
                <a:lnTo>
                  <a:pt x="0" y="379730"/>
                </a:lnTo>
                <a:lnTo>
                  <a:pt x="0" y="75946"/>
                </a:lnTo>
                <a:close/>
              </a:path>
            </a:pathLst>
          </a:custGeom>
          <a:ln w="126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28208" y="12311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客户来源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85504" y="1139952"/>
            <a:ext cx="2007235" cy="455930"/>
          </a:xfrm>
          <a:custGeom>
            <a:avLst/>
            <a:gdLst/>
            <a:ahLst/>
            <a:cxnLst/>
            <a:rect l="l" t="t" r="r" b="b"/>
            <a:pathLst>
              <a:path w="2007234" h="455930">
                <a:moveTo>
                  <a:pt x="1931162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379730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5"/>
                </a:lnTo>
                <a:lnTo>
                  <a:pt x="1931162" y="455675"/>
                </a:lnTo>
                <a:lnTo>
                  <a:pt x="1960709" y="449703"/>
                </a:lnTo>
                <a:lnTo>
                  <a:pt x="1984851" y="433419"/>
                </a:lnTo>
                <a:lnTo>
                  <a:pt x="2001135" y="409277"/>
                </a:lnTo>
                <a:lnTo>
                  <a:pt x="2007107" y="379730"/>
                </a:lnTo>
                <a:lnTo>
                  <a:pt x="2007107" y="75946"/>
                </a:lnTo>
                <a:lnTo>
                  <a:pt x="2001135" y="46398"/>
                </a:lnTo>
                <a:lnTo>
                  <a:pt x="1984851" y="22256"/>
                </a:lnTo>
                <a:lnTo>
                  <a:pt x="1960709" y="5972"/>
                </a:lnTo>
                <a:lnTo>
                  <a:pt x="193116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504" y="1139952"/>
            <a:ext cx="2007235" cy="455930"/>
          </a:xfrm>
          <a:custGeom>
            <a:avLst/>
            <a:gdLst/>
            <a:ahLst/>
            <a:cxnLst/>
            <a:rect l="l" t="t" r="r" b="b"/>
            <a:pathLst>
              <a:path w="2007234" h="455930">
                <a:moveTo>
                  <a:pt x="0" y="75946"/>
                </a:moveTo>
                <a:lnTo>
                  <a:pt x="5972" y="46398"/>
                </a:lnTo>
                <a:lnTo>
                  <a:pt x="22256" y="22256"/>
                </a:lnTo>
                <a:lnTo>
                  <a:pt x="46398" y="5972"/>
                </a:lnTo>
                <a:lnTo>
                  <a:pt x="75946" y="0"/>
                </a:lnTo>
                <a:lnTo>
                  <a:pt x="1931162" y="0"/>
                </a:lnTo>
                <a:lnTo>
                  <a:pt x="1960709" y="5972"/>
                </a:lnTo>
                <a:lnTo>
                  <a:pt x="1984851" y="22256"/>
                </a:lnTo>
                <a:lnTo>
                  <a:pt x="2001135" y="46398"/>
                </a:lnTo>
                <a:lnTo>
                  <a:pt x="2007107" y="75946"/>
                </a:lnTo>
                <a:lnTo>
                  <a:pt x="2007107" y="379730"/>
                </a:lnTo>
                <a:lnTo>
                  <a:pt x="2001135" y="409277"/>
                </a:lnTo>
                <a:lnTo>
                  <a:pt x="1984851" y="433419"/>
                </a:lnTo>
                <a:lnTo>
                  <a:pt x="1960709" y="449703"/>
                </a:lnTo>
                <a:lnTo>
                  <a:pt x="1931162" y="455675"/>
                </a:lnTo>
                <a:lnTo>
                  <a:pt x="75946" y="455675"/>
                </a:lnTo>
                <a:lnTo>
                  <a:pt x="46398" y="449703"/>
                </a:lnTo>
                <a:lnTo>
                  <a:pt x="22256" y="433419"/>
                </a:lnTo>
                <a:lnTo>
                  <a:pt x="5972" y="409277"/>
                </a:lnTo>
                <a:lnTo>
                  <a:pt x="0" y="379730"/>
                </a:lnTo>
                <a:lnTo>
                  <a:pt x="0" y="75946"/>
                </a:lnTo>
                <a:close/>
              </a:path>
            </a:pathLst>
          </a:custGeom>
          <a:ln w="126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08946" y="12311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客户描摹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00600" y="1781555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80">
                <a:moveTo>
                  <a:pt x="2748026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2" y="1223772"/>
                </a:lnTo>
                <a:lnTo>
                  <a:pt x="2748026" y="1223772"/>
                </a:lnTo>
                <a:lnTo>
                  <a:pt x="2794793" y="1218385"/>
                </a:lnTo>
                <a:lnTo>
                  <a:pt x="2837725" y="1203041"/>
                </a:lnTo>
                <a:lnTo>
                  <a:pt x="2875595" y="1178965"/>
                </a:lnTo>
                <a:lnTo>
                  <a:pt x="2907181" y="1147379"/>
                </a:lnTo>
                <a:lnTo>
                  <a:pt x="2931257" y="1109509"/>
                </a:lnTo>
                <a:lnTo>
                  <a:pt x="2946601" y="1066577"/>
                </a:lnTo>
                <a:lnTo>
                  <a:pt x="2951988" y="1019810"/>
                </a:lnTo>
                <a:lnTo>
                  <a:pt x="2951988" y="203962"/>
                </a:lnTo>
                <a:lnTo>
                  <a:pt x="2946601" y="157194"/>
                </a:lnTo>
                <a:lnTo>
                  <a:pt x="2931257" y="114262"/>
                </a:lnTo>
                <a:lnTo>
                  <a:pt x="2907181" y="76392"/>
                </a:lnTo>
                <a:lnTo>
                  <a:pt x="2875595" y="44806"/>
                </a:lnTo>
                <a:lnTo>
                  <a:pt x="2837725" y="20730"/>
                </a:lnTo>
                <a:lnTo>
                  <a:pt x="2794793" y="5386"/>
                </a:lnTo>
                <a:lnTo>
                  <a:pt x="274802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1781555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2748026" y="0"/>
                </a:lnTo>
                <a:lnTo>
                  <a:pt x="2794793" y="5386"/>
                </a:lnTo>
                <a:lnTo>
                  <a:pt x="2837725" y="20730"/>
                </a:lnTo>
                <a:lnTo>
                  <a:pt x="2875595" y="44806"/>
                </a:lnTo>
                <a:lnTo>
                  <a:pt x="2907181" y="76392"/>
                </a:lnTo>
                <a:lnTo>
                  <a:pt x="2931257" y="114262"/>
                </a:lnTo>
                <a:lnTo>
                  <a:pt x="2946601" y="157194"/>
                </a:lnTo>
                <a:lnTo>
                  <a:pt x="2951988" y="203962"/>
                </a:lnTo>
                <a:lnTo>
                  <a:pt x="2951988" y="1019810"/>
                </a:lnTo>
                <a:lnTo>
                  <a:pt x="2946601" y="1066577"/>
                </a:lnTo>
                <a:lnTo>
                  <a:pt x="2931257" y="1109509"/>
                </a:lnTo>
                <a:lnTo>
                  <a:pt x="2907181" y="1147379"/>
                </a:lnTo>
                <a:lnTo>
                  <a:pt x="2875595" y="1178965"/>
                </a:lnTo>
                <a:lnTo>
                  <a:pt x="2837725" y="1203041"/>
                </a:lnTo>
                <a:lnTo>
                  <a:pt x="2794793" y="1218385"/>
                </a:lnTo>
                <a:lnTo>
                  <a:pt x="2748026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15865" y="1829511"/>
            <a:ext cx="2609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√</a:t>
            </a:r>
            <a:r>
              <a:rPr sz="1800" spc="-30" dirty="0">
                <a:latin typeface="微软雅黑"/>
                <a:cs typeface="微软雅黑"/>
              </a:rPr>
              <a:t> </a:t>
            </a:r>
            <a:r>
              <a:rPr sz="1800" spc="-5" dirty="0">
                <a:latin typeface="微软雅黑"/>
                <a:cs typeface="微软雅黑"/>
              </a:rPr>
              <a:t>城西、城西南地缘性首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/>
                <a:cs typeface="微软雅黑"/>
              </a:rPr>
              <a:t>置、首改客户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09880" algn="l"/>
              </a:tabLst>
            </a:pPr>
            <a:r>
              <a:rPr sz="1800" dirty="0">
                <a:latin typeface="微软雅黑"/>
                <a:cs typeface="微软雅黑"/>
              </a:rPr>
              <a:t>√	周边乡镇进城改善客户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09880" algn="l"/>
              </a:tabLst>
            </a:pPr>
            <a:r>
              <a:rPr sz="1800" dirty="0">
                <a:latin typeface="微软雅黑"/>
                <a:cs typeface="微软雅黑"/>
              </a:rPr>
              <a:t>√	乡镇进城为孩子上学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64608" y="3348228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2748025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2" y="1223772"/>
                </a:lnTo>
                <a:lnTo>
                  <a:pt x="2748025" y="1223772"/>
                </a:lnTo>
                <a:lnTo>
                  <a:pt x="2794793" y="1218385"/>
                </a:lnTo>
                <a:lnTo>
                  <a:pt x="2837725" y="1203041"/>
                </a:lnTo>
                <a:lnTo>
                  <a:pt x="2875595" y="1178965"/>
                </a:lnTo>
                <a:lnTo>
                  <a:pt x="2907181" y="1147379"/>
                </a:lnTo>
                <a:lnTo>
                  <a:pt x="2931257" y="1109509"/>
                </a:lnTo>
                <a:lnTo>
                  <a:pt x="2946601" y="1066577"/>
                </a:lnTo>
                <a:lnTo>
                  <a:pt x="2951988" y="1019810"/>
                </a:lnTo>
                <a:lnTo>
                  <a:pt x="2951988" y="203962"/>
                </a:lnTo>
                <a:lnTo>
                  <a:pt x="2946601" y="157194"/>
                </a:lnTo>
                <a:lnTo>
                  <a:pt x="2931257" y="114262"/>
                </a:lnTo>
                <a:lnTo>
                  <a:pt x="2907181" y="76392"/>
                </a:lnTo>
                <a:lnTo>
                  <a:pt x="2875595" y="44806"/>
                </a:lnTo>
                <a:lnTo>
                  <a:pt x="2837725" y="20730"/>
                </a:lnTo>
                <a:lnTo>
                  <a:pt x="2794793" y="5386"/>
                </a:lnTo>
                <a:lnTo>
                  <a:pt x="2748025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4608" y="3348228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2748025" y="0"/>
                </a:lnTo>
                <a:lnTo>
                  <a:pt x="2794793" y="5386"/>
                </a:lnTo>
                <a:lnTo>
                  <a:pt x="2837725" y="20730"/>
                </a:lnTo>
                <a:lnTo>
                  <a:pt x="2875595" y="44806"/>
                </a:lnTo>
                <a:lnTo>
                  <a:pt x="2907181" y="76392"/>
                </a:lnTo>
                <a:lnTo>
                  <a:pt x="2931257" y="114262"/>
                </a:lnTo>
                <a:lnTo>
                  <a:pt x="2946601" y="157194"/>
                </a:lnTo>
                <a:lnTo>
                  <a:pt x="2951988" y="203962"/>
                </a:lnTo>
                <a:lnTo>
                  <a:pt x="2951988" y="1019810"/>
                </a:lnTo>
                <a:lnTo>
                  <a:pt x="2946601" y="1066577"/>
                </a:lnTo>
                <a:lnTo>
                  <a:pt x="2931257" y="1109509"/>
                </a:lnTo>
                <a:lnTo>
                  <a:pt x="2907181" y="1147379"/>
                </a:lnTo>
                <a:lnTo>
                  <a:pt x="2875595" y="1178965"/>
                </a:lnTo>
                <a:lnTo>
                  <a:pt x="2837725" y="1203041"/>
                </a:lnTo>
                <a:lnTo>
                  <a:pt x="2794793" y="1218385"/>
                </a:lnTo>
                <a:lnTo>
                  <a:pt x="2748025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79619" y="3396233"/>
            <a:ext cx="2608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9245" algn="l"/>
              </a:tabLst>
            </a:pPr>
            <a:r>
              <a:rPr sz="1800" dirty="0">
                <a:latin typeface="微软雅黑"/>
                <a:cs typeface="微软雅黑"/>
              </a:rPr>
              <a:t>√	周边私营业主、私企老 板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tabLst>
                <a:tab pos="309245" algn="l"/>
              </a:tabLst>
            </a:pPr>
            <a:r>
              <a:rPr sz="1800" dirty="0">
                <a:latin typeface="微软雅黑"/>
                <a:cs typeface="微软雅黑"/>
              </a:rPr>
              <a:t>√	公务员、医生、教师等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微软雅黑"/>
                <a:cs typeface="微软雅黑"/>
              </a:rPr>
              <a:t>事业单位人员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32876" y="1787651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2747772" y="0"/>
                </a:moveTo>
                <a:lnTo>
                  <a:pt x="204216" y="0"/>
                </a:ln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1080"/>
                </a:lnTo>
                <a:lnTo>
                  <a:pt x="5393" y="1067901"/>
                </a:lnTo>
                <a:lnTo>
                  <a:pt x="20758" y="1110884"/>
                </a:lnTo>
                <a:lnTo>
                  <a:pt x="44866" y="1148802"/>
                </a:lnTo>
                <a:lnTo>
                  <a:pt x="76493" y="1180429"/>
                </a:lnTo>
                <a:lnTo>
                  <a:pt x="114411" y="1204537"/>
                </a:lnTo>
                <a:lnTo>
                  <a:pt x="157394" y="1219902"/>
                </a:lnTo>
                <a:lnTo>
                  <a:pt x="204216" y="1225296"/>
                </a:lnTo>
                <a:lnTo>
                  <a:pt x="2747772" y="1225296"/>
                </a:lnTo>
                <a:lnTo>
                  <a:pt x="2794593" y="1219902"/>
                </a:lnTo>
                <a:lnTo>
                  <a:pt x="2837576" y="1204537"/>
                </a:lnTo>
                <a:lnTo>
                  <a:pt x="2875494" y="1180429"/>
                </a:lnTo>
                <a:lnTo>
                  <a:pt x="2907121" y="1148802"/>
                </a:lnTo>
                <a:lnTo>
                  <a:pt x="2931229" y="1110884"/>
                </a:lnTo>
                <a:lnTo>
                  <a:pt x="2946594" y="1067901"/>
                </a:lnTo>
                <a:lnTo>
                  <a:pt x="2951988" y="1021080"/>
                </a:lnTo>
                <a:lnTo>
                  <a:pt x="2951988" y="204215"/>
                </a:lnTo>
                <a:lnTo>
                  <a:pt x="2946594" y="157394"/>
                </a:lnTo>
                <a:lnTo>
                  <a:pt x="2931229" y="114411"/>
                </a:lnTo>
                <a:lnTo>
                  <a:pt x="2907121" y="76493"/>
                </a:lnTo>
                <a:lnTo>
                  <a:pt x="2875494" y="44866"/>
                </a:lnTo>
                <a:lnTo>
                  <a:pt x="2837576" y="20758"/>
                </a:lnTo>
                <a:lnTo>
                  <a:pt x="2794593" y="5393"/>
                </a:lnTo>
                <a:lnTo>
                  <a:pt x="27477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2876" y="1787651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0" y="204215"/>
                </a:moveTo>
                <a:lnTo>
                  <a:pt x="5393" y="157394"/>
                </a:lnTo>
                <a:lnTo>
                  <a:pt x="20758" y="114411"/>
                </a:lnTo>
                <a:lnTo>
                  <a:pt x="44866" y="76493"/>
                </a:lnTo>
                <a:lnTo>
                  <a:pt x="76493" y="44866"/>
                </a:lnTo>
                <a:lnTo>
                  <a:pt x="114411" y="20758"/>
                </a:lnTo>
                <a:lnTo>
                  <a:pt x="157394" y="5393"/>
                </a:lnTo>
                <a:lnTo>
                  <a:pt x="204216" y="0"/>
                </a:lnTo>
                <a:lnTo>
                  <a:pt x="2747772" y="0"/>
                </a:lnTo>
                <a:lnTo>
                  <a:pt x="2794593" y="5393"/>
                </a:lnTo>
                <a:lnTo>
                  <a:pt x="2837576" y="20758"/>
                </a:lnTo>
                <a:lnTo>
                  <a:pt x="2875494" y="44866"/>
                </a:lnTo>
                <a:lnTo>
                  <a:pt x="2907121" y="76493"/>
                </a:lnTo>
                <a:lnTo>
                  <a:pt x="2931229" y="114411"/>
                </a:lnTo>
                <a:lnTo>
                  <a:pt x="2946594" y="157394"/>
                </a:lnTo>
                <a:lnTo>
                  <a:pt x="2951988" y="204215"/>
                </a:lnTo>
                <a:lnTo>
                  <a:pt x="2951988" y="1021080"/>
                </a:lnTo>
                <a:lnTo>
                  <a:pt x="2946594" y="1067901"/>
                </a:lnTo>
                <a:lnTo>
                  <a:pt x="2931229" y="1110884"/>
                </a:lnTo>
                <a:lnTo>
                  <a:pt x="2907121" y="1148802"/>
                </a:lnTo>
                <a:lnTo>
                  <a:pt x="2875494" y="1180429"/>
                </a:lnTo>
                <a:lnTo>
                  <a:pt x="2837576" y="1204537"/>
                </a:lnTo>
                <a:lnTo>
                  <a:pt x="2794593" y="1219902"/>
                </a:lnTo>
                <a:lnTo>
                  <a:pt x="2747772" y="1225296"/>
                </a:lnTo>
                <a:lnTo>
                  <a:pt x="204216" y="1225296"/>
                </a:lnTo>
                <a:lnTo>
                  <a:pt x="157394" y="1219902"/>
                </a:lnTo>
                <a:lnTo>
                  <a:pt x="114411" y="1204537"/>
                </a:lnTo>
                <a:lnTo>
                  <a:pt x="76493" y="1180429"/>
                </a:lnTo>
                <a:lnTo>
                  <a:pt x="44866" y="1148802"/>
                </a:lnTo>
                <a:lnTo>
                  <a:pt x="20758" y="1110884"/>
                </a:lnTo>
                <a:lnTo>
                  <a:pt x="5393" y="1067901"/>
                </a:lnTo>
                <a:lnTo>
                  <a:pt x="0" y="1021080"/>
                </a:lnTo>
                <a:lnTo>
                  <a:pt x="0" y="204215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03995" y="1913382"/>
            <a:ext cx="292735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40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支付能力：一般水平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9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产品需求：100㎡、</a:t>
            </a:r>
            <a:r>
              <a:rPr sz="1400" spc="-5" dirty="0">
                <a:latin typeface="微软雅黑"/>
                <a:cs typeface="微软雅黑"/>
              </a:rPr>
              <a:t>110-115</a:t>
            </a:r>
            <a:r>
              <a:rPr sz="1400" dirty="0">
                <a:latin typeface="微软雅黑"/>
                <a:cs typeface="微软雅黑"/>
              </a:rPr>
              <a:t>㎡、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120㎡左右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40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置业目的：自住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75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主要特征：关注区位、</a:t>
            </a:r>
            <a:r>
              <a:rPr sz="1400" spc="-15" dirty="0">
                <a:latin typeface="微软雅黑"/>
                <a:cs typeface="微软雅黑"/>
              </a:rPr>
              <a:t>价</a:t>
            </a:r>
            <a:r>
              <a:rPr sz="1400" dirty="0">
                <a:latin typeface="微软雅黑"/>
                <a:cs typeface="微软雅黑"/>
              </a:rPr>
              <a:t>格、</a:t>
            </a:r>
            <a:r>
              <a:rPr sz="1400" spc="-15" dirty="0">
                <a:latin typeface="微软雅黑"/>
                <a:cs typeface="微软雅黑"/>
              </a:rPr>
              <a:t>环</a:t>
            </a:r>
            <a:r>
              <a:rPr sz="1400" dirty="0">
                <a:latin typeface="微软雅黑"/>
                <a:cs typeface="微软雅黑"/>
              </a:rPr>
              <a:t>境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01456" y="3273552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2747772" y="0"/>
                </a:moveTo>
                <a:lnTo>
                  <a:pt x="204216" y="0"/>
                </a:ln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1080"/>
                </a:lnTo>
                <a:lnTo>
                  <a:pt x="5393" y="1067901"/>
                </a:lnTo>
                <a:lnTo>
                  <a:pt x="20758" y="1110884"/>
                </a:lnTo>
                <a:lnTo>
                  <a:pt x="44866" y="1148802"/>
                </a:lnTo>
                <a:lnTo>
                  <a:pt x="76493" y="1180429"/>
                </a:lnTo>
                <a:lnTo>
                  <a:pt x="114411" y="1204537"/>
                </a:lnTo>
                <a:lnTo>
                  <a:pt x="157394" y="1219902"/>
                </a:lnTo>
                <a:lnTo>
                  <a:pt x="204216" y="1225296"/>
                </a:lnTo>
                <a:lnTo>
                  <a:pt x="2747772" y="1225296"/>
                </a:lnTo>
                <a:lnTo>
                  <a:pt x="2794593" y="1219902"/>
                </a:lnTo>
                <a:lnTo>
                  <a:pt x="2837576" y="1204537"/>
                </a:lnTo>
                <a:lnTo>
                  <a:pt x="2875494" y="1180429"/>
                </a:lnTo>
                <a:lnTo>
                  <a:pt x="2907121" y="1148802"/>
                </a:lnTo>
                <a:lnTo>
                  <a:pt x="2931229" y="1110884"/>
                </a:lnTo>
                <a:lnTo>
                  <a:pt x="2946594" y="1067901"/>
                </a:lnTo>
                <a:lnTo>
                  <a:pt x="2951988" y="1021080"/>
                </a:lnTo>
                <a:lnTo>
                  <a:pt x="2951988" y="204215"/>
                </a:lnTo>
                <a:lnTo>
                  <a:pt x="2946594" y="157394"/>
                </a:lnTo>
                <a:lnTo>
                  <a:pt x="2931229" y="114411"/>
                </a:lnTo>
                <a:lnTo>
                  <a:pt x="2907121" y="76493"/>
                </a:lnTo>
                <a:lnTo>
                  <a:pt x="2875494" y="44866"/>
                </a:lnTo>
                <a:lnTo>
                  <a:pt x="2837576" y="20758"/>
                </a:lnTo>
                <a:lnTo>
                  <a:pt x="2794593" y="5393"/>
                </a:lnTo>
                <a:lnTo>
                  <a:pt x="27477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01456" y="3273552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0" y="204215"/>
                </a:moveTo>
                <a:lnTo>
                  <a:pt x="5393" y="157394"/>
                </a:lnTo>
                <a:lnTo>
                  <a:pt x="20758" y="114411"/>
                </a:lnTo>
                <a:lnTo>
                  <a:pt x="44866" y="76493"/>
                </a:lnTo>
                <a:lnTo>
                  <a:pt x="76493" y="44866"/>
                </a:lnTo>
                <a:lnTo>
                  <a:pt x="114411" y="20758"/>
                </a:lnTo>
                <a:lnTo>
                  <a:pt x="157394" y="5393"/>
                </a:lnTo>
                <a:lnTo>
                  <a:pt x="204216" y="0"/>
                </a:lnTo>
                <a:lnTo>
                  <a:pt x="2747772" y="0"/>
                </a:lnTo>
                <a:lnTo>
                  <a:pt x="2794593" y="5393"/>
                </a:lnTo>
                <a:lnTo>
                  <a:pt x="2837576" y="20758"/>
                </a:lnTo>
                <a:lnTo>
                  <a:pt x="2875494" y="44866"/>
                </a:lnTo>
                <a:lnTo>
                  <a:pt x="2907121" y="76493"/>
                </a:lnTo>
                <a:lnTo>
                  <a:pt x="2931229" y="114411"/>
                </a:lnTo>
                <a:lnTo>
                  <a:pt x="2946594" y="157394"/>
                </a:lnTo>
                <a:lnTo>
                  <a:pt x="2951988" y="204215"/>
                </a:lnTo>
                <a:lnTo>
                  <a:pt x="2951988" y="1021080"/>
                </a:lnTo>
                <a:lnTo>
                  <a:pt x="2946594" y="1067901"/>
                </a:lnTo>
                <a:lnTo>
                  <a:pt x="2931229" y="1110884"/>
                </a:lnTo>
                <a:lnTo>
                  <a:pt x="2907121" y="1148802"/>
                </a:lnTo>
                <a:lnTo>
                  <a:pt x="2875494" y="1180429"/>
                </a:lnTo>
                <a:lnTo>
                  <a:pt x="2837576" y="1204537"/>
                </a:lnTo>
                <a:lnTo>
                  <a:pt x="2794593" y="1219902"/>
                </a:lnTo>
                <a:lnTo>
                  <a:pt x="2747772" y="1225296"/>
                </a:lnTo>
                <a:lnTo>
                  <a:pt x="204216" y="1225296"/>
                </a:lnTo>
                <a:lnTo>
                  <a:pt x="157394" y="1219902"/>
                </a:lnTo>
                <a:lnTo>
                  <a:pt x="114411" y="1204537"/>
                </a:lnTo>
                <a:lnTo>
                  <a:pt x="76493" y="1180429"/>
                </a:lnTo>
                <a:lnTo>
                  <a:pt x="44866" y="1148802"/>
                </a:lnTo>
                <a:lnTo>
                  <a:pt x="20758" y="1110884"/>
                </a:lnTo>
                <a:lnTo>
                  <a:pt x="5393" y="1067901"/>
                </a:lnTo>
                <a:lnTo>
                  <a:pt x="0" y="1021080"/>
                </a:lnTo>
                <a:lnTo>
                  <a:pt x="0" y="204215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15247" y="3466591"/>
            <a:ext cx="22174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95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支付能力：高水平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85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产品需求：125-143㎡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40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置业目的：自住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6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主要特征：品质、舒适度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64608" y="4927091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2747771" y="0"/>
                </a:moveTo>
                <a:lnTo>
                  <a:pt x="204215" y="0"/>
                </a:ln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1079"/>
                </a:lnTo>
                <a:lnTo>
                  <a:pt x="5393" y="1067905"/>
                </a:lnTo>
                <a:lnTo>
                  <a:pt x="20758" y="1110890"/>
                </a:lnTo>
                <a:lnTo>
                  <a:pt x="44866" y="1148808"/>
                </a:lnTo>
                <a:lnTo>
                  <a:pt x="76493" y="1180433"/>
                </a:lnTo>
                <a:lnTo>
                  <a:pt x="114411" y="1204539"/>
                </a:lnTo>
                <a:lnTo>
                  <a:pt x="157394" y="1219902"/>
                </a:lnTo>
                <a:lnTo>
                  <a:pt x="204215" y="1225295"/>
                </a:lnTo>
                <a:lnTo>
                  <a:pt x="2747771" y="1225295"/>
                </a:lnTo>
                <a:lnTo>
                  <a:pt x="2794593" y="1219902"/>
                </a:lnTo>
                <a:lnTo>
                  <a:pt x="2837576" y="1204539"/>
                </a:lnTo>
                <a:lnTo>
                  <a:pt x="2875494" y="1180433"/>
                </a:lnTo>
                <a:lnTo>
                  <a:pt x="2907121" y="1148808"/>
                </a:lnTo>
                <a:lnTo>
                  <a:pt x="2931229" y="1110890"/>
                </a:lnTo>
                <a:lnTo>
                  <a:pt x="2946594" y="1067905"/>
                </a:lnTo>
                <a:lnTo>
                  <a:pt x="2951988" y="1021079"/>
                </a:lnTo>
                <a:lnTo>
                  <a:pt x="2951988" y="204215"/>
                </a:lnTo>
                <a:lnTo>
                  <a:pt x="2946594" y="157394"/>
                </a:lnTo>
                <a:lnTo>
                  <a:pt x="2931229" y="114411"/>
                </a:lnTo>
                <a:lnTo>
                  <a:pt x="2907121" y="76493"/>
                </a:lnTo>
                <a:lnTo>
                  <a:pt x="2875494" y="44866"/>
                </a:lnTo>
                <a:lnTo>
                  <a:pt x="2837576" y="20758"/>
                </a:lnTo>
                <a:lnTo>
                  <a:pt x="2794593" y="5393"/>
                </a:lnTo>
                <a:lnTo>
                  <a:pt x="2747771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4608" y="4927091"/>
            <a:ext cx="2952115" cy="1225550"/>
          </a:xfrm>
          <a:custGeom>
            <a:avLst/>
            <a:gdLst/>
            <a:ahLst/>
            <a:cxnLst/>
            <a:rect l="l" t="t" r="r" b="b"/>
            <a:pathLst>
              <a:path w="2952115" h="1225550">
                <a:moveTo>
                  <a:pt x="0" y="204215"/>
                </a:moveTo>
                <a:lnTo>
                  <a:pt x="5393" y="157394"/>
                </a:lnTo>
                <a:lnTo>
                  <a:pt x="20758" y="114411"/>
                </a:lnTo>
                <a:lnTo>
                  <a:pt x="44866" y="76493"/>
                </a:lnTo>
                <a:lnTo>
                  <a:pt x="76493" y="44866"/>
                </a:lnTo>
                <a:lnTo>
                  <a:pt x="114411" y="20758"/>
                </a:lnTo>
                <a:lnTo>
                  <a:pt x="157394" y="5393"/>
                </a:lnTo>
                <a:lnTo>
                  <a:pt x="204215" y="0"/>
                </a:lnTo>
                <a:lnTo>
                  <a:pt x="2747771" y="0"/>
                </a:lnTo>
                <a:lnTo>
                  <a:pt x="2794593" y="5393"/>
                </a:lnTo>
                <a:lnTo>
                  <a:pt x="2837576" y="20758"/>
                </a:lnTo>
                <a:lnTo>
                  <a:pt x="2875494" y="44866"/>
                </a:lnTo>
                <a:lnTo>
                  <a:pt x="2907121" y="76493"/>
                </a:lnTo>
                <a:lnTo>
                  <a:pt x="2931229" y="114411"/>
                </a:lnTo>
                <a:lnTo>
                  <a:pt x="2946594" y="157394"/>
                </a:lnTo>
                <a:lnTo>
                  <a:pt x="2951988" y="204215"/>
                </a:lnTo>
                <a:lnTo>
                  <a:pt x="2951988" y="1021079"/>
                </a:lnTo>
                <a:lnTo>
                  <a:pt x="2946594" y="1067905"/>
                </a:lnTo>
                <a:lnTo>
                  <a:pt x="2931229" y="1110890"/>
                </a:lnTo>
                <a:lnTo>
                  <a:pt x="2907121" y="1148808"/>
                </a:lnTo>
                <a:lnTo>
                  <a:pt x="2875494" y="1180433"/>
                </a:lnTo>
                <a:lnTo>
                  <a:pt x="2837576" y="1204539"/>
                </a:lnTo>
                <a:lnTo>
                  <a:pt x="2794593" y="1219902"/>
                </a:lnTo>
                <a:lnTo>
                  <a:pt x="2747771" y="1225295"/>
                </a:lnTo>
                <a:lnTo>
                  <a:pt x="204215" y="1225295"/>
                </a:lnTo>
                <a:lnTo>
                  <a:pt x="157394" y="1219902"/>
                </a:lnTo>
                <a:lnTo>
                  <a:pt x="114411" y="1204539"/>
                </a:lnTo>
                <a:lnTo>
                  <a:pt x="76493" y="1180433"/>
                </a:lnTo>
                <a:lnTo>
                  <a:pt x="44866" y="1148808"/>
                </a:lnTo>
                <a:lnTo>
                  <a:pt x="20758" y="1110890"/>
                </a:lnTo>
                <a:lnTo>
                  <a:pt x="5393" y="1067905"/>
                </a:lnTo>
                <a:lnTo>
                  <a:pt x="0" y="1021079"/>
                </a:lnTo>
                <a:lnTo>
                  <a:pt x="0" y="204215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79619" y="5222240"/>
            <a:ext cx="2608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√</a:t>
            </a:r>
            <a:r>
              <a:rPr sz="1800" spc="440" dirty="0">
                <a:latin typeface="微软雅黑"/>
                <a:cs typeface="微软雅黑"/>
              </a:rPr>
              <a:t> </a:t>
            </a:r>
            <a:r>
              <a:rPr sz="1800" dirty="0">
                <a:latin typeface="微软雅黑"/>
                <a:cs typeface="微软雅黑"/>
              </a:rPr>
              <a:t>其他外溢客户及其他区 </a:t>
            </a:r>
            <a:r>
              <a:rPr sz="1800" spc="-5" dirty="0">
                <a:latin typeface="微软雅黑"/>
                <a:cs typeface="微软雅黑"/>
              </a:rPr>
              <a:t>域投资兼自住客户（追求 </a:t>
            </a:r>
            <a:r>
              <a:rPr sz="1800" dirty="0">
                <a:latin typeface="微软雅黑"/>
                <a:cs typeface="微软雅黑"/>
              </a:rPr>
              <a:t>品质）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22792" y="4908803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2748026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1" y="1223772"/>
                </a:lnTo>
                <a:lnTo>
                  <a:pt x="2748026" y="1223772"/>
                </a:lnTo>
                <a:lnTo>
                  <a:pt x="2794793" y="1218385"/>
                </a:lnTo>
                <a:lnTo>
                  <a:pt x="2837725" y="1203041"/>
                </a:lnTo>
                <a:lnTo>
                  <a:pt x="2875595" y="1178965"/>
                </a:lnTo>
                <a:lnTo>
                  <a:pt x="2907181" y="1147379"/>
                </a:lnTo>
                <a:lnTo>
                  <a:pt x="2931257" y="1109509"/>
                </a:lnTo>
                <a:lnTo>
                  <a:pt x="2946601" y="1066577"/>
                </a:lnTo>
                <a:lnTo>
                  <a:pt x="2951987" y="1019810"/>
                </a:lnTo>
                <a:lnTo>
                  <a:pt x="2951987" y="203962"/>
                </a:lnTo>
                <a:lnTo>
                  <a:pt x="2946601" y="157194"/>
                </a:lnTo>
                <a:lnTo>
                  <a:pt x="2931257" y="114262"/>
                </a:lnTo>
                <a:lnTo>
                  <a:pt x="2907181" y="76392"/>
                </a:lnTo>
                <a:lnTo>
                  <a:pt x="2875595" y="44806"/>
                </a:lnTo>
                <a:lnTo>
                  <a:pt x="2837725" y="20730"/>
                </a:lnTo>
                <a:lnTo>
                  <a:pt x="2794793" y="5386"/>
                </a:lnTo>
                <a:lnTo>
                  <a:pt x="274802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2792" y="4908803"/>
            <a:ext cx="2952115" cy="1224280"/>
          </a:xfrm>
          <a:custGeom>
            <a:avLst/>
            <a:gdLst/>
            <a:ahLst/>
            <a:cxnLst/>
            <a:rect l="l" t="t" r="r" b="b"/>
            <a:pathLst>
              <a:path w="29521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2748026" y="0"/>
                </a:lnTo>
                <a:lnTo>
                  <a:pt x="2794793" y="5386"/>
                </a:lnTo>
                <a:lnTo>
                  <a:pt x="2837725" y="20730"/>
                </a:lnTo>
                <a:lnTo>
                  <a:pt x="2875595" y="44806"/>
                </a:lnTo>
                <a:lnTo>
                  <a:pt x="2907181" y="76392"/>
                </a:lnTo>
                <a:lnTo>
                  <a:pt x="2931257" y="114262"/>
                </a:lnTo>
                <a:lnTo>
                  <a:pt x="2946601" y="157194"/>
                </a:lnTo>
                <a:lnTo>
                  <a:pt x="2951987" y="203962"/>
                </a:lnTo>
                <a:lnTo>
                  <a:pt x="2951987" y="1019810"/>
                </a:lnTo>
                <a:lnTo>
                  <a:pt x="2946601" y="1066577"/>
                </a:lnTo>
                <a:lnTo>
                  <a:pt x="2931257" y="1109509"/>
                </a:lnTo>
                <a:lnTo>
                  <a:pt x="2907181" y="1147379"/>
                </a:lnTo>
                <a:lnTo>
                  <a:pt x="2875595" y="1178965"/>
                </a:lnTo>
                <a:lnTo>
                  <a:pt x="2837725" y="1203041"/>
                </a:lnTo>
                <a:lnTo>
                  <a:pt x="2794793" y="1218385"/>
                </a:lnTo>
                <a:lnTo>
                  <a:pt x="2748026" y="1223772"/>
                </a:lnTo>
                <a:lnTo>
                  <a:pt x="203961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681466" y="5008245"/>
            <a:ext cx="26015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40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支付能力：中等水平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55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产品需求：100㎡/110-115㎡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40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置业目的：自住、投资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微软雅黑"/>
                <a:cs typeface="微软雅黑"/>
              </a:rPr>
              <a:t>√</a:t>
            </a:r>
            <a:r>
              <a:rPr sz="1400" spc="390" dirty="0">
                <a:latin typeface="微软雅黑"/>
                <a:cs typeface="微软雅黑"/>
              </a:rPr>
              <a:t> </a:t>
            </a:r>
            <a:r>
              <a:rPr sz="1400" dirty="0">
                <a:latin typeface="微软雅黑"/>
                <a:cs typeface="微软雅黑"/>
              </a:rPr>
              <a:t>主要特征：品质、发展</a:t>
            </a:r>
            <a:r>
              <a:rPr sz="1400" spc="-15" dirty="0">
                <a:latin typeface="微软雅黑"/>
                <a:cs typeface="微软雅黑"/>
              </a:rPr>
              <a:t>潜</a:t>
            </a:r>
            <a:r>
              <a:rPr sz="1400" dirty="0">
                <a:latin typeface="微软雅黑"/>
                <a:cs typeface="微软雅黑"/>
              </a:rPr>
              <a:t>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2900" y="108204"/>
            <a:ext cx="1687195" cy="398145"/>
          </a:xfrm>
          <a:custGeom>
            <a:avLst/>
            <a:gdLst/>
            <a:ahLst/>
            <a:cxnLst/>
            <a:rect l="l" t="t" r="r" b="b"/>
            <a:pathLst>
              <a:path w="1687195" h="398145">
                <a:moveTo>
                  <a:pt x="0" y="397763"/>
                </a:moveTo>
                <a:lnTo>
                  <a:pt x="1687068" y="397763"/>
                </a:lnTo>
                <a:lnTo>
                  <a:pt x="1687068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5843" y="70103"/>
            <a:ext cx="726186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940" y="70103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22249" y="130556"/>
            <a:ext cx="1431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3.4客户定位</a:t>
            </a:r>
            <a:endParaRPr sz="2000"/>
          </a:p>
        </p:txBody>
      </p:sp>
      <p:sp>
        <p:nvSpPr>
          <p:cNvPr id="48" name="object 48"/>
          <p:cNvSpPr/>
          <p:nvPr/>
        </p:nvSpPr>
        <p:spPr>
          <a:xfrm>
            <a:off x="342900" y="589787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59695" y="108204"/>
            <a:ext cx="1607820" cy="40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72" y="2517750"/>
            <a:ext cx="103993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"/>
              <a:tabLst>
                <a:tab pos="299720" algn="l"/>
              </a:tabLst>
            </a:pPr>
            <a:r>
              <a:rPr sz="1400" dirty="0">
                <a:latin typeface="微软雅黑"/>
                <a:cs typeface="微软雅黑"/>
              </a:rPr>
              <a:t>通过成交结构分析，100-150</a:t>
            </a:r>
            <a:r>
              <a:rPr sz="1400" spc="-15" dirty="0">
                <a:latin typeface="微软雅黑"/>
                <a:cs typeface="微软雅黑"/>
              </a:rPr>
              <a:t>㎡</a:t>
            </a:r>
            <a:r>
              <a:rPr sz="1400" dirty="0">
                <a:latin typeface="微软雅黑"/>
                <a:cs typeface="微软雅黑"/>
              </a:rPr>
              <a:t>成交</a:t>
            </a:r>
            <a:r>
              <a:rPr sz="1400" spc="-15" dirty="0">
                <a:latin typeface="微软雅黑"/>
                <a:cs typeface="微软雅黑"/>
              </a:rPr>
              <a:t>量</a:t>
            </a:r>
            <a:r>
              <a:rPr sz="1400" dirty="0">
                <a:latin typeface="微软雅黑"/>
                <a:cs typeface="微软雅黑"/>
              </a:rPr>
              <a:t>最好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去化</a:t>
            </a:r>
            <a:r>
              <a:rPr sz="1400" spc="-15" dirty="0">
                <a:latin typeface="微软雅黑"/>
                <a:cs typeface="微软雅黑"/>
              </a:rPr>
              <a:t>率</a:t>
            </a:r>
            <a:r>
              <a:rPr sz="1400" dirty="0">
                <a:latin typeface="微软雅黑"/>
                <a:cs typeface="微软雅黑"/>
              </a:rPr>
              <a:t>均达</a:t>
            </a:r>
            <a:r>
              <a:rPr sz="1400" spc="-10" dirty="0">
                <a:latin typeface="微软雅黑"/>
                <a:cs typeface="微软雅黑"/>
              </a:rPr>
              <a:t>到</a:t>
            </a:r>
            <a:r>
              <a:rPr sz="1400" dirty="0">
                <a:latin typeface="微软雅黑"/>
                <a:cs typeface="微软雅黑"/>
              </a:rPr>
              <a:t>91%以</a:t>
            </a:r>
            <a:r>
              <a:rPr sz="1400" spc="-15" dirty="0">
                <a:latin typeface="微软雅黑"/>
                <a:cs typeface="微软雅黑"/>
              </a:rPr>
              <a:t>上</a:t>
            </a:r>
            <a:r>
              <a:rPr sz="1400" dirty="0">
                <a:latin typeface="微软雅黑"/>
                <a:cs typeface="微软雅黑"/>
              </a:rPr>
              <a:t>，改</a:t>
            </a:r>
            <a:r>
              <a:rPr sz="1400" spc="-15" dirty="0">
                <a:latin typeface="微软雅黑"/>
                <a:cs typeface="微软雅黑"/>
              </a:rPr>
              <a:t>善</a:t>
            </a:r>
            <a:r>
              <a:rPr sz="1400" dirty="0">
                <a:latin typeface="微软雅黑"/>
                <a:cs typeface="微软雅黑"/>
              </a:rPr>
              <a:t>产品</a:t>
            </a:r>
            <a:r>
              <a:rPr sz="1400" spc="-15" dirty="0">
                <a:latin typeface="微软雅黑"/>
                <a:cs typeface="微软雅黑"/>
              </a:rPr>
              <a:t>稀</a:t>
            </a:r>
            <a:r>
              <a:rPr sz="1400" dirty="0">
                <a:latin typeface="微软雅黑"/>
                <a:cs typeface="微软雅黑"/>
              </a:rPr>
              <a:t>缺，</a:t>
            </a:r>
            <a:r>
              <a:rPr sz="1400" spc="-15" dirty="0">
                <a:latin typeface="微软雅黑"/>
                <a:cs typeface="微软雅黑"/>
              </a:rPr>
              <a:t>去</a:t>
            </a:r>
            <a:r>
              <a:rPr sz="1400" dirty="0">
                <a:latin typeface="微软雅黑"/>
                <a:cs typeface="微软雅黑"/>
              </a:rPr>
              <a:t>化率</a:t>
            </a:r>
            <a:r>
              <a:rPr sz="1400" spc="-15" dirty="0">
                <a:latin typeface="微软雅黑"/>
                <a:cs typeface="微软雅黑"/>
              </a:rPr>
              <a:t>均</a:t>
            </a:r>
            <a:r>
              <a:rPr sz="1400" dirty="0">
                <a:latin typeface="微软雅黑"/>
                <a:cs typeface="微软雅黑"/>
              </a:rPr>
              <a:t>超</a:t>
            </a:r>
            <a:r>
              <a:rPr sz="1400" spc="5" dirty="0">
                <a:latin typeface="微软雅黑"/>
                <a:cs typeface="微软雅黑"/>
              </a:rPr>
              <a:t>过</a:t>
            </a:r>
            <a:r>
              <a:rPr sz="1400" dirty="0">
                <a:latin typeface="微软雅黑"/>
                <a:cs typeface="微软雅黑"/>
              </a:rPr>
              <a:t>100%，</a:t>
            </a:r>
            <a:r>
              <a:rPr sz="1400" spc="-15" dirty="0">
                <a:latin typeface="微软雅黑"/>
                <a:cs typeface="微软雅黑"/>
              </a:rPr>
              <a:t>未</a:t>
            </a:r>
            <a:r>
              <a:rPr sz="1400" dirty="0">
                <a:latin typeface="微软雅黑"/>
                <a:cs typeface="微软雅黑"/>
              </a:rPr>
              <a:t>来改</a:t>
            </a:r>
            <a:r>
              <a:rPr sz="1400" spc="-15" dirty="0">
                <a:latin typeface="微软雅黑"/>
                <a:cs typeface="微软雅黑"/>
              </a:rPr>
              <a:t>善</a:t>
            </a:r>
            <a:r>
              <a:rPr sz="1400" dirty="0">
                <a:latin typeface="微软雅黑"/>
                <a:cs typeface="微软雅黑"/>
              </a:rPr>
              <a:t>属性</a:t>
            </a:r>
            <a:r>
              <a:rPr sz="1400" spc="-15" dirty="0">
                <a:latin typeface="微软雅黑"/>
                <a:cs typeface="微软雅黑"/>
              </a:rPr>
              <a:t>将</a:t>
            </a:r>
            <a:r>
              <a:rPr sz="1400" dirty="0">
                <a:latin typeface="微软雅黑"/>
                <a:cs typeface="微软雅黑"/>
              </a:rPr>
              <a:t>进一 步增强；</a:t>
            </a:r>
          </a:p>
          <a:p>
            <a:pPr marL="299085" marR="69215" indent="-287020">
              <a:lnSpc>
                <a:spcPts val="2520"/>
              </a:lnSpc>
              <a:spcBef>
                <a:spcPts val="220"/>
              </a:spcBef>
              <a:buFont typeface="Wingdings"/>
              <a:buChar char=""/>
              <a:tabLst>
                <a:tab pos="299720" algn="l"/>
              </a:tabLst>
            </a:pPr>
            <a:r>
              <a:rPr sz="1400" dirty="0">
                <a:latin typeface="微软雅黑"/>
                <a:cs typeface="微软雅黑"/>
              </a:rPr>
              <a:t>周边在售项目首置、首</a:t>
            </a:r>
            <a:r>
              <a:rPr sz="1400" spc="-15" dirty="0">
                <a:latin typeface="微软雅黑"/>
                <a:cs typeface="微软雅黑"/>
              </a:rPr>
              <a:t>改</a:t>
            </a:r>
            <a:r>
              <a:rPr sz="1400" dirty="0">
                <a:latin typeface="微软雅黑"/>
                <a:cs typeface="微软雅黑"/>
              </a:rPr>
              <a:t>产品</a:t>
            </a:r>
            <a:r>
              <a:rPr sz="1400" spc="-15" dirty="0">
                <a:latin typeface="微软雅黑"/>
                <a:cs typeface="微软雅黑"/>
              </a:rPr>
              <a:t>面</a:t>
            </a:r>
            <a:r>
              <a:rPr sz="1400" dirty="0">
                <a:latin typeface="微软雅黑"/>
                <a:cs typeface="微软雅黑"/>
              </a:rPr>
              <a:t>积段</a:t>
            </a:r>
            <a:r>
              <a:rPr sz="1400" spc="-15" dirty="0">
                <a:latin typeface="微软雅黑"/>
                <a:cs typeface="微软雅黑"/>
              </a:rPr>
              <a:t>区</a:t>
            </a:r>
            <a:r>
              <a:rPr sz="1400" dirty="0">
                <a:latin typeface="微软雅黑"/>
                <a:cs typeface="微软雅黑"/>
              </a:rPr>
              <a:t>间</a:t>
            </a:r>
            <a:r>
              <a:rPr sz="1400" spc="5" dirty="0">
                <a:latin typeface="微软雅黑"/>
                <a:cs typeface="微软雅黑"/>
              </a:rPr>
              <a:t>为</a:t>
            </a:r>
            <a:r>
              <a:rPr sz="1400" spc="-5" dirty="0">
                <a:latin typeface="微软雅黑"/>
                <a:cs typeface="微软雅黑"/>
              </a:rPr>
              <a:t>95-120</a:t>
            </a:r>
            <a:r>
              <a:rPr sz="1400" dirty="0">
                <a:latin typeface="微软雅黑"/>
                <a:cs typeface="微软雅黑"/>
              </a:rPr>
              <a:t>㎡，</a:t>
            </a:r>
            <a:r>
              <a:rPr sz="1400" spc="-15" dirty="0">
                <a:latin typeface="微软雅黑"/>
                <a:cs typeface="微软雅黑"/>
              </a:rPr>
              <a:t>改</a:t>
            </a:r>
            <a:r>
              <a:rPr sz="1400" dirty="0">
                <a:latin typeface="微软雅黑"/>
                <a:cs typeface="微软雅黑"/>
              </a:rPr>
              <a:t>善面</a:t>
            </a:r>
            <a:r>
              <a:rPr sz="1400" spc="-15" dirty="0">
                <a:latin typeface="微软雅黑"/>
                <a:cs typeface="微软雅黑"/>
              </a:rPr>
              <a:t>积</a:t>
            </a:r>
            <a:r>
              <a:rPr sz="1400" dirty="0">
                <a:latin typeface="微软雅黑"/>
                <a:cs typeface="微软雅黑"/>
              </a:rPr>
              <a:t>段段</a:t>
            </a:r>
            <a:r>
              <a:rPr sz="1400" spc="-10" dirty="0">
                <a:latin typeface="微软雅黑"/>
                <a:cs typeface="微软雅黑"/>
              </a:rPr>
              <a:t>为</a:t>
            </a:r>
            <a:r>
              <a:rPr sz="1400" dirty="0">
                <a:latin typeface="微软雅黑"/>
                <a:cs typeface="微软雅黑"/>
              </a:rPr>
              <a:t>125-160㎡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本项</a:t>
            </a:r>
            <a:r>
              <a:rPr sz="1400" spc="-15" dirty="0">
                <a:latin typeface="微软雅黑"/>
                <a:cs typeface="微软雅黑"/>
              </a:rPr>
              <a:t>目</a:t>
            </a:r>
            <a:r>
              <a:rPr sz="1400" dirty="0">
                <a:latin typeface="微软雅黑"/>
                <a:cs typeface="微软雅黑"/>
              </a:rPr>
              <a:t>建议</a:t>
            </a:r>
            <a:r>
              <a:rPr sz="1400" spc="-15" dirty="0">
                <a:latin typeface="微软雅黑"/>
                <a:cs typeface="微软雅黑"/>
              </a:rPr>
              <a:t>采</a:t>
            </a:r>
            <a:r>
              <a:rPr sz="1400" dirty="0">
                <a:latin typeface="微软雅黑"/>
                <a:cs typeface="微软雅黑"/>
              </a:rPr>
              <a:t>用控</a:t>
            </a:r>
            <a:r>
              <a:rPr sz="1400" spc="-15" dirty="0">
                <a:latin typeface="微软雅黑"/>
                <a:cs typeface="微软雅黑"/>
              </a:rPr>
              <a:t>制</a:t>
            </a:r>
            <a:r>
              <a:rPr sz="1400" dirty="0">
                <a:latin typeface="微软雅黑"/>
                <a:cs typeface="微软雅黑"/>
              </a:rPr>
              <a:t>总价</a:t>
            </a:r>
            <a:r>
              <a:rPr sz="1400" spc="-15" dirty="0">
                <a:latin typeface="微软雅黑"/>
                <a:cs typeface="微软雅黑"/>
              </a:rPr>
              <a:t>的</a:t>
            </a:r>
            <a:r>
              <a:rPr sz="1400" dirty="0">
                <a:latin typeface="微软雅黑"/>
                <a:cs typeface="微软雅黑"/>
              </a:rPr>
              <a:t>方式</a:t>
            </a:r>
            <a:r>
              <a:rPr sz="1400" spc="-15" dirty="0">
                <a:latin typeface="微软雅黑"/>
                <a:cs typeface="微软雅黑"/>
              </a:rPr>
              <a:t>增</a:t>
            </a:r>
            <a:r>
              <a:rPr sz="1400" dirty="0">
                <a:latin typeface="微软雅黑"/>
                <a:cs typeface="微软雅黑"/>
              </a:rPr>
              <a:t>加客</a:t>
            </a:r>
            <a:r>
              <a:rPr sz="1400" spc="-15" dirty="0">
                <a:latin typeface="微软雅黑"/>
                <a:cs typeface="微软雅黑"/>
              </a:rPr>
              <a:t>户</a:t>
            </a:r>
            <a:r>
              <a:rPr sz="1400" dirty="0">
                <a:latin typeface="微软雅黑"/>
                <a:cs typeface="微软雅黑"/>
              </a:rPr>
              <a:t>认 可度；</a:t>
            </a:r>
          </a:p>
        </p:txBody>
      </p:sp>
      <p:sp>
        <p:nvSpPr>
          <p:cNvPr id="3" name="object 3"/>
          <p:cNvSpPr/>
          <p:nvPr/>
        </p:nvSpPr>
        <p:spPr>
          <a:xfrm>
            <a:off x="5740908" y="3520440"/>
            <a:ext cx="710565" cy="708660"/>
          </a:xfrm>
          <a:custGeom>
            <a:avLst/>
            <a:gdLst/>
            <a:ahLst/>
            <a:cxnLst/>
            <a:rect l="l" t="t" r="r" b="b"/>
            <a:pathLst>
              <a:path w="710564" h="708660">
                <a:moveTo>
                  <a:pt x="710183" y="354330"/>
                </a:moveTo>
                <a:lnTo>
                  <a:pt x="0" y="354330"/>
                </a:lnTo>
                <a:lnTo>
                  <a:pt x="355091" y="708660"/>
                </a:lnTo>
                <a:lnTo>
                  <a:pt x="710183" y="354330"/>
                </a:lnTo>
                <a:close/>
              </a:path>
              <a:path w="710564" h="708660">
                <a:moveTo>
                  <a:pt x="532638" y="0"/>
                </a:moveTo>
                <a:lnTo>
                  <a:pt x="177545" y="0"/>
                </a:lnTo>
                <a:lnTo>
                  <a:pt x="177545" y="354330"/>
                </a:lnTo>
                <a:lnTo>
                  <a:pt x="532638" y="354330"/>
                </a:lnTo>
                <a:lnTo>
                  <a:pt x="5326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8367" y="4334573"/>
          <a:ext cx="10930253" cy="2251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4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7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业态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层数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层高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面积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户型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户数比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2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高层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26层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2.9米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100㎡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三室两厅两卫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30%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110-115㎡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三室两厅两卫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30%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小高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15-17层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3米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125-130㎡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四室两厅两卫（3+1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宽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厅）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20%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洋房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9-11层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3.1米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140-143㎡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四室两厅两卫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20%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59663" y="54864"/>
            <a:ext cx="1687195" cy="399415"/>
          </a:xfrm>
          <a:custGeom>
            <a:avLst/>
            <a:gdLst/>
            <a:ahLst/>
            <a:cxnLst/>
            <a:rect l="l" t="t" r="r" b="b"/>
            <a:pathLst>
              <a:path w="1687195" h="399415">
                <a:moveTo>
                  <a:pt x="0" y="399288"/>
                </a:moveTo>
                <a:lnTo>
                  <a:pt x="1687068" y="399288"/>
                </a:lnTo>
                <a:lnTo>
                  <a:pt x="168706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084" y="16764"/>
            <a:ext cx="726185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" y="16764"/>
            <a:ext cx="1357121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099" y="77215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3.5产品定位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359663" y="536448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74935" y="54864"/>
            <a:ext cx="1607820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1934" y="672973"/>
          <a:ext cx="11102972" cy="1619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90㎡以下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90-100㎡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100-110㎡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110-120㎡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120-130㎡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130-140㎡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140-150㎡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150-160㎡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160-170㎡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170-180㎡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180-190㎡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190-200㎡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200㎡以上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供应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716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5533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6129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7720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5939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4747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2704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371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409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366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208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229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696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4823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5824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7003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5907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4396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2781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515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498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159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390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321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807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供应占比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16%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成交占比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21%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8%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0%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2%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去化率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97%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95%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93%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103%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139%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122%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151%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107%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154%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352%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8544" y="2808732"/>
            <a:ext cx="6672072" cy="85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6332" y="2758427"/>
            <a:ext cx="5524500" cy="109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4451" y="2834639"/>
            <a:ext cx="6570345" cy="753110"/>
          </a:xfrm>
          <a:custGeom>
            <a:avLst/>
            <a:gdLst/>
            <a:ahLst/>
            <a:cxnLst/>
            <a:rect l="l" t="t" r="r" b="b"/>
            <a:pathLst>
              <a:path w="6570345" h="753110">
                <a:moveTo>
                  <a:pt x="0" y="752855"/>
                </a:moveTo>
                <a:lnTo>
                  <a:pt x="6569964" y="752855"/>
                </a:lnTo>
                <a:lnTo>
                  <a:pt x="656996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445" y="2896311"/>
            <a:ext cx="1873885" cy="594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3565" algn="l"/>
              </a:tabLst>
            </a:pPr>
            <a:r>
              <a:rPr sz="3700" spc="1875" dirty="0">
                <a:solidFill>
                  <a:srgbClr val="FFFFFF"/>
                </a:solidFill>
                <a:latin typeface="Wingdings"/>
                <a:cs typeface="Wingdings"/>
              </a:rPr>
              <a:t>⚫</a:t>
            </a:r>
            <a:r>
              <a:rPr sz="3700" spc="187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700" b="1" spc="-95" dirty="0">
                <a:solidFill>
                  <a:srgbClr val="FFFFFF"/>
                </a:solidFill>
                <a:latin typeface="微软雅黑"/>
                <a:cs typeface="微软雅黑"/>
              </a:rPr>
              <a:t>P</a:t>
            </a:r>
            <a:r>
              <a:rPr sz="3700" b="1" spc="15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3700" b="1" spc="130" dirty="0">
                <a:solidFill>
                  <a:srgbClr val="FFFFFF"/>
                </a:solidFill>
                <a:latin typeface="微软雅黑"/>
                <a:cs typeface="微软雅黑"/>
              </a:rPr>
              <a:t>r</a:t>
            </a:r>
            <a:r>
              <a:rPr sz="3700" b="1" spc="10" dirty="0">
                <a:solidFill>
                  <a:srgbClr val="FFFFFF"/>
                </a:solidFill>
                <a:latin typeface="微软雅黑"/>
                <a:cs typeface="微软雅黑"/>
              </a:rPr>
              <a:t>t1</a:t>
            </a:r>
            <a:endParaRPr sz="37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6845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投资环境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348" y="641680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/>
                <a:cs typeface="微软雅黑"/>
              </a:rPr>
              <a:t>竞品对比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843" y="5147443"/>
            <a:ext cx="11787125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buFont typeface="Wingdings"/>
              <a:buChar char=""/>
              <a:tabLst>
                <a:tab pos="299720" algn="l"/>
              </a:tabLst>
            </a:pPr>
            <a:r>
              <a:rPr sz="1400" dirty="0">
                <a:latin typeface="微软雅黑"/>
                <a:cs typeface="微软雅黑"/>
              </a:rPr>
              <a:t>根据加权计算项目毛坯</a:t>
            </a:r>
            <a:r>
              <a:rPr sz="1400" spc="-15" dirty="0">
                <a:latin typeface="微软雅黑"/>
                <a:cs typeface="微软雅黑"/>
              </a:rPr>
              <a:t>高</a:t>
            </a:r>
            <a:r>
              <a:rPr sz="1400" dirty="0">
                <a:latin typeface="微软雅黑"/>
                <a:cs typeface="微软雅黑"/>
              </a:rPr>
              <a:t>层均</a:t>
            </a:r>
            <a:r>
              <a:rPr sz="1400" spc="-15" dirty="0">
                <a:latin typeface="微软雅黑"/>
                <a:cs typeface="微软雅黑"/>
              </a:rPr>
              <a:t>价</a:t>
            </a:r>
            <a:r>
              <a:rPr sz="1400" spc="5" dirty="0">
                <a:latin typeface="微软雅黑"/>
                <a:cs typeface="微软雅黑"/>
              </a:rPr>
              <a:t>为</a:t>
            </a:r>
            <a:r>
              <a:rPr sz="1400" dirty="0">
                <a:latin typeface="微软雅黑"/>
                <a:cs typeface="微软雅黑"/>
              </a:rPr>
              <a:t>13250</a:t>
            </a:r>
            <a:r>
              <a:rPr sz="1400" spc="-10" dirty="0">
                <a:latin typeface="微软雅黑"/>
                <a:cs typeface="微软雅黑"/>
              </a:rPr>
              <a:t>元</a:t>
            </a:r>
            <a:r>
              <a:rPr sz="1400" spc="-5" dirty="0">
                <a:latin typeface="微软雅黑"/>
                <a:cs typeface="微软雅黑"/>
              </a:rPr>
              <a:t>/</a:t>
            </a:r>
            <a:r>
              <a:rPr sz="1400" spc="5" dirty="0">
                <a:latin typeface="微软雅黑"/>
                <a:cs typeface="微软雅黑"/>
              </a:rPr>
              <a:t>㎡</a:t>
            </a:r>
            <a:r>
              <a:rPr sz="1400" dirty="0">
                <a:latin typeface="微软雅黑"/>
                <a:cs typeface="微软雅黑"/>
              </a:rPr>
              <a:t>，</a:t>
            </a:r>
            <a:r>
              <a:rPr sz="1400" spc="-10" dirty="0">
                <a:latin typeface="微软雅黑"/>
                <a:cs typeface="微软雅黑"/>
              </a:rPr>
              <a:t>小</a:t>
            </a:r>
            <a:r>
              <a:rPr sz="1400" spc="5" dirty="0">
                <a:latin typeface="微软雅黑"/>
                <a:cs typeface="微软雅黑"/>
              </a:rPr>
              <a:t>高</a:t>
            </a:r>
            <a:r>
              <a:rPr sz="1400" dirty="0">
                <a:latin typeface="微软雅黑"/>
                <a:cs typeface="微软雅黑"/>
              </a:rPr>
              <a:t>均</a:t>
            </a:r>
            <a:r>
              <a:rPr sz="1400" spc="-15" dirty="0">
                <a:latin typeface="微软雅黑"/>
                <a:cs typeface="微软雅黑"/>
              </a:rPr>
              <a:t>价</a:t>
            </a:r>
            <a:r>
              <a:rPr sz="1400" dirty="0">
                <a:latin typeface="微软雅黑"/>
                <a:cs typeface="微软雅黑"/>
              </a:rPr>
              <a:t>13500元</a:t>
            </a:r>
            <a:r>
              <a:rPr sz="1400" spc="-5" dirty="0">
                <a:latin typeface="微软雅黑"/>
                <a:cs typeface="微软雅黑"/>
              </a:rPr>
              <a:t>/</a:t>
            </a:r>
            <a:r>
              <a:rPr sz="1400" spc="5" dirty="0">
                <a:latin typeface="微软雅黑"/>
                <a:cs typeface="微软雅黑"/>
              </a:rPr>
              <a:t>㎡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spc="5" dirty="0">
                <a:latin typeface="微软雅黑"/>
                <a:cs typeface="微软雅黑"/>
              </a:rPr>
              <a:t>洋</a:t>
            </a:r>
            <a:r>
              <a:rPr sz="1400" dirty="0">
                <a:latin typeface="微软雅黑"/>
                <a:cs typeface="微软雅黑"/>
              </a:rPr>
              <a:t>房</a:t>
            </a:r>
            <a:r>
              <a:rPr sz="1400" spc="-10" dirty="0">
                <a:latin typeface="微软雅黑"/>
                <a:cs typeface="微软雅黑"/>
              </a:rPr>
              <a:t>均</a:t>
            </a:r>
            <a:r>
              <a:rPr sz="1400" dirty="0">
                <a:latin typeface="微软雅黑"/>
                <a:cs typeface="微软雅黑"/>
              </a:rPr>
              <a:t>价14500</a:t>
            </a:r>
            <a:r>
              <a:rPr sz="1400" spc="-10" dirty="0">
                <a:latin typeface="微软雅黑"/>
                <a:cs typeface="微软雅黑"/>
              </a:rPr>
              <a:t>元</a:t>
            </a:r>
            <a:r>
              <a:rPr sz="1400" spc="-5" dirty="0">
                <a:latin typeface="微软雅黑"/>
                <a:cs typeface="微软雅黑"/>
              </a:rPr>
              <a:t>/</a:t>
            </a:r>
            <a:r>
              <a:rPr sz="1400" spc="5" dirty="0">
                <a:latin typeface="微软雅黑"/>
                <a:cs typeface="微软雅黑"/>
              </a:rPr>
              <a:t>㎡</a:t>
            </a:r>
            <a:r>
              <a:rPr sz="1400" dirty="0">
                <a:latin typeface="微软雅黑"/>
                <a:cs typeface="微软雅黑"/>
              </a:rPr>
              <a:t>，</a:t>
            </a:r>
            <a:r>
              <a:rPr sz="1400" spc="-10" dirty="0">
                <a:latin typeface="微软雅黑"/>
                <a:cs typeface="微软雅黑"/>
              </a:rPr>
              <a:t>考</a:t>
            </a:r>
            <a:r>
              <a:rPr sz="1400" spc="5" dirty="0">
                <a:latin typeface="微软雅黑"/>
                <a:cs typeface="微软雅黑"/>
              </a:rPr>
              <a:t>虑</a:t>
            </a:r>
            <a:r>
              <a:rPr sz="1400" dirty="0">
                <a:latin typeface="微软雅黑"/>
                <a:cs typeface="微软雅黑"/>
              </a:rPr>
              <a:t>市</a:t>
            </a:r>
            <a:r>
              <a:rPr sz="1400" spc="-10" dirty="0">
                <a:latin typeface="微软雅黑"/>
                <a:cs typeface="微软雅黑"/>
              </a:rPr>
              <a:t>场</a:t>
            </a:r>
            <a:r>
              <a:rPr sz="1400" spc="5" dirty="0">
                <a:latin typeface="微软雅黑"/>
                <a:cs typeface="微软雅黑"/>
              </a:rPr>
              <a:t>上</a:t>
            </a:r>
            <a:r>
              <a:rPr sz="1400" dirty="0">
                <a:latin typeface="微软雅黑"/>
                <a:cs typeface="微软雅黑"/>
              </a:rPr>
              <a:t>涨</a:t>
            </a:r>
            <a:r>
              <a:rPr sz="1400" spc="-10" dirty="0">
                <a:latin typeface="微软雅黑"/>
                <a:cs typeface="微软雅黑"/>
              </a:rPr>
              <a:t>及</a:t>
            </a:r>
            <a:r>
              <a:rPr sz="1400" spc="5" dirty="0">
                <a:latin typeface="微软雅黑"/>
                <a:cs typeface="微软雅黑"/>
              </a:rPr>
              <a:t>中</a:t>
            </a:r>
            <a:r>
              <a:rPr sz="1400" dirty="0">
                <a:latin typeface="微软雅黑"/>
                <a:cs typeface="微软雅黑"/>
              </a:rPr>
              <a:t>海</a:t>
            </a:r>
            <a:r>
              <a:rPr sz="1400" spc="-10" dirty="0">
                <a:latin typeface="微软雅黑"/>
                <a:cs typeface="微软雅黑"/>
              </a:rPr>
              <a:t>华</a:t>
            </a:r>
            <a:r>
              <a:rPr sz="1400" spc="5" dirty="0">
                <a:latin typeface="微软雅黑"/>
                <a:cs typeface="微软雅黑"/>
              </a:rPr>
              <a:t>樾</a:t>
            </a:r>
            <a:r>
              <a:rPr sz="1400" dirty="0">
                <a:latin typeface="微软雅黑"/>
                <a:cs typeface="微软雅黑"/>
              </a:rPr>
              <a:t>释</a:t>
            </a:r>
            <a:r>
              <a:rPr sz="1400" spc="-10" dirty="0">
                <a:latin typeface="微软雅黑"/>
                <a:cs typeface="微软雅黑"/>
              </a:rPr>
              <a:t>放</a:t>
            </a:r>
            <a:r>
              <a:rPr sz="1400" spc="5" dirty="0">
                <a:latin typeface="微软雅黑"/>
                <a:cs typeface="微软雅黑"/>
              </a:rPr>
              <a:t>价</a:t>
            </a:r>
            <a:r>
              <a:rPr sz="1400" dirty="0">
                <a:latin typeface="微软雅黑"/>
                <a:cs typeface="微软雅黑"/>
              </a:rPr>
              <a:t>格</a:t>
            </a:r>
            <a:r>
              <a:rPr sz="1400" spc="-10" dirty="0">
                <a:latin typeface="微软雅黑"/>
                <a:cs typeface="微软雅黑"/>
              </a:rPr>
              <a:t>，</a:t>
            </a:r>
            <a:r>
              <a:rPr sz="1400" spc="5" dirty="0">
                <a:latin typeface="微软雅黑"/>
                <a:cs typeface="微软雅黑"/>
              </a:rPr>
              <a:t>建</a:t>
            </a:r>
            <a:r>
              <a:rPr sz="1400" spc="-5" dirty="0">
                <a:latin typeface="微软雅黑"/>
                <a:cs typeface="微软雅黑"/>
              </a:rPr>
              <a:t>议</a:t>
            </a:r>
            <a:r>
              <a:rPr sz="1400" b="1" spc="-10" dirty="0">
                <a:solidFill>
                  <a:srgbClr val="C00000"/>
                </a:solidFill>
                <a:latin typeface="微软雅黑"/>
                <a:cs typeface="微软雅黑"/>
              </a:rPr>
              <a:t>项目 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毛坯高层均价为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16000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㎡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毛坯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小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高层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均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价为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17000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㎡</a:t>
            </a:r>
            <a:r>
              <a:rPr sz="1400" b="1" spc="-10" dirty="0">
                <a:solidFill>
                  <a:srgbClr val="C00000"/>
                </a:solidFill>
                <a:latin typeface="微软雅黑"/>
                <a:cs typeface="微软雅黑"/>
              </a:rPr>
              <a:t>（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价格</a:t>
            </a:r>
            <a:r>
              <a:rPr sz="1400" b="1" spc="-10" dirty="0">
                <a:solidFill>
                  <a:srgbClr val="C00000"/>
                </a:solidFill>
                <a:latin typeface="微软雅黑"/>
                <a:cs typeface="微软雅黑"/>
              </a:rPr>
              <a:t>拉差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1000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），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毛坯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洋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房均</a:t>
            </a:r>
            <a:r>
              <a:rPr sz="1400" b="1" spc="-10" dirty="0">
                <a:solidFill>
                  <a:srgbClr val="C00000"/>
                </a:solidFill>
                <a:latin typeface="微软雅黑"/>
                <a:cs typeface="微软雅黑"/>
              </a:rPr>
              <a:t>价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18000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㎡，一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层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商铺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均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价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25000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㎡，  一拖二商铺均价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20000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元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㎡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车位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8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万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/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个，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区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域内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储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藏室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认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可度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低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，不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建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议设置</a:t>
            </a:r>
            <a:r>
              <a:rPr sz="1400" b="1" spc="-40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。</a:t>
            </a:r>
            <a:endParaRPr sz="1400" dirty="0">
              <a:latin typeface="微软雅黑"/>
              <a:cs typeface="微软雅黑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299720" algn="l"/>
              </a:tabLst>
            </a:pPr>
            <a:r>
              <a:rPr sz="1400" dirty="0">
                <a:latin typeface="微软雅黑"/>
                <a:cs typeface="微软雅黑"/>
              </a:rPr>
              <a:t>根据供求总价段分析，</a:t>
            </a:r>
            <a:r>
              <a:rPr sz="1400" spc="-15" dirty="0">
                <a:latin typeface="微软雅黑"/>
                <a:cs typeface="微软雅黑"/>
              </a:rPr>
              <a:t>高</a:t>
            </a:r>
            <a:r>
              <a:rPr sz="1400" dirty="0">
                <a:latin typeface="微软雅黑"/>
                <a:cs typeface="微软雅黑"/>
              </a:rPr>
              <a:t>层总</a:t>
            </a:r>
            <a:r>
              <a:rPr sz="1400" spc="-15" dirty="0">
                <a:latin typeface="微软雅黑"/>
                <a:cs typeface="微软雅黑"/>
              </a:rPr>
              <a:t>价</a:t>
            </a:r>
            <a:r>
              <a:rPr sz="1400" dirty="0">
                <a:latin typeface="微软雅黑"/>
                <a:cs typeface="微软雅黑"/>
              </a:rPr>
              <a:t>区间</a:t>
            </a:r>
            <a:r>
              <a:rPr sz="1400" spc="-10" dirty="0">
                <a:latin typeface="微软雅黑"/>
                <a:cs typeface="微软雅黑"/>
              </a:rPr>
              <a:t>为</a:t>
            </a:r>
            <a:r>
              <a:rPr sz="1400" dirty="0">
                <a:latin typeface="微软雅黑"/>
                <a:cs typeface="微软雅黑"/>
              </a:rPr>
              <a:t>160-180万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小高</a:t>
            </a:r>
            <a:r>
              <a:rPr sz="1400" spc="-15" dirty="0">
                <a:latin typeface="微软雅黑"/>
                <a:cs typeface="微软雅黑"/>
              </a:rPr>
              <a:t>层</a:t>
            </a:r>
            <a:r>
              <a:rPr sz="1400" dirty="0">
                <a:latin typeface="微软雅黑"/>
                <a:cs typeface="微软雅黑"/>
              </a:rPr>
              <a:t>总价</a:t>
            </a:r>
            <a:r>
              <a:rPr sz="1400" spc="-15" dirty="0">
                <a:latin typeface="微软雅黑"/>
                <a:cs typeface="微软雅黑"/>
              </a:rPr>
              <a:t>区</a:t>
            </a:r>
            <a:r>
              <a:rPr sz="1400" dirty="0">
                <a:latin typeface="微软雅黑"/>
                <a:cs typeface="微软雅黑"/>
              </a:rPr>
              <a:t>间为</a:t>
            </a:r>
            <a:r>
              <a:rPr sz="1400" spc="-5" dirty="0">
                <a:latin typeface="微软雅黑"/>
                <a:cs typeface="微软雅黑"/>
              </a:rPr>
              <a:t>210-220</a:t>
            </a:r>
            <a:r>
              <a:rPr sz="1400" dirty="0">
                <a:latin typeface="微软雅黑"/>
                <a:cs typeface="微软雅黑"/>
              </a:rPr>
              <a:t>万</a:t>
            </a:r>
            <a:r>
              <a:rPr sz="1400" spc="-15" dirty="0">
                <a:latin typeface="微软雅黑"/>
                <a:cs typeface="微软雅黑"/>
              </a:rPr>
              <a:t>左</a:t>
            </a:r>
            <a:r>
              <a:rPr sz="1400" dirty="0">
                <a:latin typeface="微软雅黑"/>
                <a:cs typeface="微软雅黑"/>
              </a:rPr>
              <a:t>右，</a:t>
            </a:r>
            <a:r>
              <a:rPr sz="1400" spc="-15" dirty="0">
                <a:latin typeface="微软雅黑"/>
                <a:cs typeface="微软雅黑"/>
              </a:rPr>
              <a:t>洋</a:t>
            </a:r>
            <a:r>
              <a:rPr sz="1400" dirty="0">
                <a:latin typeface="微软雅黑"/>
                <a:cs typeface="微软雅黑"/>
              </a:rPr>
              <a:t>房总</a:t>
            </a:r>
            <a:r>
              <a:rPr sz="1400" spc="-15" dirty="0">
                <a:latin typeface="微软雅黑"/>
                <a:cs typeface="微软雅黑"/>
              </a:rPr>
              <a:t>价</a:t>
            </a:r>
            <a:r>
              <a:rPr sz="1400" dirty="0">
                <a:latin typeface="微软雅黑"/>
                <a:cs typeface="微软雅黑"/>
              </a:rPr>
              <a:t>区间</a:t>
            </a:r>
            <a:r>
              <a:rPr sz="1400" spc="-10" dirty="0">
                <a:latin typeface="微软雅黑"/>
                <a:cs typeface="微软雅黑"/>
              </a:rPr>
              <a:t>为</a:t>
            </a:r>
            <a:r>
              <a:rPr sz="1400" dirty="0">
                <a:latin typeface="微软雅黑"/>
                <a:cs typeface="微软雅黑"/>
              </a:rPr>
              <a:t>240-250万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符合250</a:t>
            </a:r>
            <a:r>
              <a:rPr sz="1400" spc="-15" dirty="0">
                <a:latin typeface="微软雅黑"/>
                <a:cs typeface="微软雅黑"/>
              </a:rPr>
              <a:t>万</a:t>
            </a:r>
            <a:r>
              <a:rPr sz="1400" dirty="0">
                <a:latin typeface="微软雅黑"/>
                <a:cs typeface="微软雅黑"/>
              </a:rPr>
              <a:t>以内</a:t>
            </a:r>
            <a:r>
              <a:rPr sz="1400" spc="-15" dirty="0">
                <a:latin typeface="微软雅黑"/>
                <a:cs typeface="微软雅黑"/>
              </a:rPr>
              <a:t>热</a:t>
            </a:r>
            <a:r>
              <a:rPr sz="1400" dirty="0">
                <a:latin typeface="微软雅黑"/>
                <a:cs typeface="微软雅黑"/>
              </a:rPr>
              <a:t>销面积</a:t>
            </a: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/>
                <a:cs typeface="微软雅黑"/>
              </a:rPr>
              <a:t>段。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" y="108204"/>
            <a:ext cx="1687195" cy="399415"/>
          </a:xfrm>
          <a:custGeom>
            <a:avLst/>
            <a:gdLst/>
            <a:ahLst/>
            <a:cxnLst/>
            <a:rect l="l" t="t" r="r" b="b"/>
            <a:pathLst>
              <a:path w="1687195" h="399415">
                <a:moveTo>
                  <a:pt x="0" y="399288"/>
                </a:moveTo>
                <a:lnTo>
                  <a:pt x="1687068" y="399288"/>
                </a:lnTo>
                <a:lnTo>
                  <a:pt x="168706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70103"/>
            <a:ext cx="726186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" y="70103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2249" y="130556"/>
            <a:ext cx="1431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3.6价格定位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342900" y="589787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59695" y="108204"/>
            <a:ext cx="1607820" cy="40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87781" y="924686"/>
          <a:ext cx="11102336" cy="2560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6976">
                <a:tc row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对标内容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对标因素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权重分值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本案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昕悦府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富力科创城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凤麟府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中海华樾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竞品得分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比较系数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竞品得分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比较系数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竞品得分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比较系数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竞品得分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比较系数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7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地块因素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10" dirty="0">
                          <a:latin typeface="微软雅黑"/>
                          <a:cs typeface="微软雅黑"/>
                        </a:rPr>
                        <a:t>地块区位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15%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微软雅黑"/>
                          <a:cs typeface="微软雅黑"/>
                        </a:rPr>
                        <a:t>0.9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0.135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0.85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0.1275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0.1575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0.1575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交通区域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周边配套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教育医疗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03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000" b="1" spc="-10" dirty="0">
                          <a:latin typeface="微软雅黑"/>
                          <a:cs typeface="微软雅黑"/>
                        </a:rPr>
                        <a:t>可提升因素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居住氛围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建筑规模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5%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0.055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9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户型设计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0.095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物业管理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品牌实力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0.105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园林景观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0.1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微软雅黑"/>
                          <a:cs typeface="微软雅黑"/>
                        </a:rPr>
                        <a:t>合计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100%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微软雅黑"/>
                          <a:cs typeface="微软雅黑"/>
                        </a:rPr>
                        <a:t>1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9.8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0.975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9.8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0.9675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10.3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1.0325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10.3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spc="-5" dirty="0">
                          <a:latin typeface="微软雅黑"/>
                          <a:cs typeface="微软雅黑"/>
                        </a:rPr>
                        <a:t>1.0325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87781" y="3557523"/>
          <a:ext cx="11118214" cy="160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高层价格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小高价格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商业价格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车位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昕悦府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13500（剔除1000元精装）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预计2000-30000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富力科创城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13000（剔除1000元精装）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预计2000-30000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凤麟府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13000（剔除1000元精装）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14000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预计2000-30000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611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平均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13250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13500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预计2000-30000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75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微软雅黑"/>
                          <a:cs typeface="微软雅黑"/>
                        </a:rPr>
                        <a:t>80000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2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976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3223" y="105155"/>
            <a:ext cx="1607820" cy="40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57911"/>
            <a:ext cx="1638300" cy="502920"/>
          </a:xfrm>
          <a:custGeom>
            <a:avLst/>
            <a:gdLst/>
            <a:ahLst/>
            <a:cxnLst/>
            <a:rect l="l" t="t" r="r" b="b"/>
            <a:pathLst>
              <a:path w="1638300" h="502920">
                <a:moveTo>
                  <a:pt x="0" y="502919"/>
                </a:moveTo>
                <a:lnTo>
                  <a:pt x="1638300" y="502919"/>
                </a:lnTo>
                <a:lnTo>
                  <a:pt x="1638300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368" y="73152"/>
            <a:ext cx="1357121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591" y="133603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3.7项目定位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61060" y="1046352"/>
          <a:ext cx="10224770" cy="5256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建议项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地块项目定位建议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产品定位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区域领导者，定位最高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端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产品系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产品设置高层、小高、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洋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房，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首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置、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首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改、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改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善全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产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品线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规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划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形象定位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儒辰双子同辉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·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改变人居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体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验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客群定位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城西、城西南、乡镇进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城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客户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以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及城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中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外溢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客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户为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主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，其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他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区域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投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资兼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居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住客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户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作为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补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充</a:t>
                      </a: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价格定位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建议首推高层产品，利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用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低总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、高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性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价比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实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现快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速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回笼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资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金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利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用洋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房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产品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提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升溢价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  <a:p>
                      <a:pPr marL="172720" marR="16446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毛坯高层均价为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16000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毛坯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小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高层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均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价为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17000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毛坯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洋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房均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18000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㎡，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一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层商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铺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均 价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25000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㎡，一拖二商铺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均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20000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㎡，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车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位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8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万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个。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户型定位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在满足舒适度的前提下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优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化空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间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，降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低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总价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利用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产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品布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局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及性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比抢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占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市场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7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/>
                          <a:cs typeface="微软雅黑"/>
                        </a:rPr>
                        <a:t>开发节奏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C4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为满足集团要求，建议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采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取小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步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快跑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形式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每月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加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推，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整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体月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均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去化</a:t>
                      </a:r>
                      <a:r>
                        <a:rPr sz="1400" spc="-15" dirty="0">
                          <a:latin typeface="微软雅黑"/>
                          <a:cs typeface="微软雅黑"/>
                        </a:rPr>
                        <a:t>达</a:t>
                      </a:r>
                      <a:r>
                        <a:rPr sz="1400" spc="10" dirty="0">
                          <a:latin typeface="微软雅黑"/>
                          <a:cs typeface="微软雅黑"/>
                        </a:rPr>
                        <a:t>到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100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套以上</a:t>
                      </a: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2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976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3223" y="105155"/>
            <a:ext cx="1607820" cy="40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57911"/>
            <a:ext cx="1638300" cy="502920"/>
          </a:xfrm>
          <a:custGeom>
            <a:avLst/>
            <a:gdLst/>
            <a:ahLst/>
            <a:cxnLst/>
            <a:rect l="l" t="t" r="r" b="b"/>
            <a:pathLst>
              <a:path w="1638300" h="502920">
                <a:moveTo>
                  <a:pt x="0" y="502919"/>
                </a:moveTo>
                <a:lnTo>
                  <a:pt x="1638300" y="502919"/>
                </a:lnTo>
                <a:lnTo>
                  <a:pt x="1638300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098" y="639879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/>
              <a:t>结论</a:t>
            </a:r>
            <a:endParaRPr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996EB1-D815-4DC6-BE7B-4B352A8CB5CE}"/>
              </a:ext>
            </a:extLst>
          </p:cNvPr>
          <p:cNvSpPr txBox="1"/>
          <p:nvPr/>
        </p:nvSpPr>
        <p:spPr>
          <a:xfrm>
            <a:off x="827207" y="88324"/>
            <a:ext cx="127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C3486E-FB2C-4BAB-9285-3B2112EF5A94}"/>
              </a:ext>
            </a:extLst>
          </p:cNvPr>
          <p:cNvSpPr/>
          <p:nvPr/>
        </p:nvSpPr>
        <p:spPr>
          <a:xfrm>
            <a:off x="477012" y="970714"/>
            <a:ext cx="11365230" cy="436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>
              <a:lnSpc>
                <a:spcPts val="3379"/>
              </a:lnSpc>
              <a:spcBef>
                <a:spcPts val="330"/>
              </a:spcBef>
              <a:buFont typeface="Wingdings"/>
              <a:buChar char=""/>
              <a:tabLst>
                <a:tab pos="29845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配套：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地块周边交通便利，配套完善，紧邻万达商圈、吾悦广场商圈，教育、医疗、商业配套均完备；</a:t>
            </a: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区位：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目前四块周边开创路打通，高架全线贯通，火车站、客运站和盐都客运站交汇，距离市政府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3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K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，未来将 发展为行政版块核心居住区，地块周边风景带打造初步成型，未来发展前景广阔；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存量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市场热度较高，城市整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体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存量</a:t>
            </a:r>
            <a:r>
              <a:rPr lang="zh-CN" altLang="en-US" spc="-12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较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少，在售项目均可实现快速去化，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项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目销售周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期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竞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争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存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量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较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项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运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营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风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较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小</a:t>
            </a:r>
            <a:r>
              <a:rPr lang="zh-CN" altLang="en-US" spc="-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；</a:t>
            </a:r>
            <a:endParaRPr lang="en-US" altLang="zh-CN" spc="-5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r>
              <a:rPr lang="zh-CN" altLang="en-US" b="1" spc="-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匡算：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毛坯高层均价为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16000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元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㎡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毛坯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高层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价为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17000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元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㎡，毛坯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房均</a:t>
            </a:r>
            <a:r>
              <a:rPr lang="zh-CN" altLang="en-US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价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18000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元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㎡，一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商铺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价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25000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元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㎡，  一拖二商铺均价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元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㎡</a:t>
            </a:r>
            <a:r>
              <a:rPr lang="zh-CN" altLang="en-US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车位</a:t>
            </a:r>
            <a:r>
              <a:rPr lang="en-US" altLang="zh-CN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万</a:t>
            </a: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个，匡算利润率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11.2%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298450" marR="123189" indent="-285750">
              <a:lnSpc>
                <a:spcPts val="3290"/>
              </a:lnSpc>
              <a:spcBef>
                <a:spcPts val="105"/>
              </a:spcBef>
              <a:buFont typeface="Wingdings"/>
              <a:buChar char=""/>
              <a:tabLst>
                <a:tab pos="298450" algn="l"/>
              </a:tabLs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综上，建议积极跟进，争取拿地。</a:t>
            </a:r>
          </a:p>
        </p:txBody>
      </p:sp>
    </p:spTree>
    <p:extLst>
      <p:ext uri="{BB962C8B-B14F-4D97-AF65-F5344CB8AC3E}">
        <p14:creationId xmlns:p14="http://schemas.microsoft.com/office/powerpoint/2010/main" val="2871470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524" y="2482595"/>
            <a:ext cx="9898380" cy="1884045"/>
          </a:xfrm>
          <a:custGeom>
            <a:avLst/>
            <a:gdLst/>
            <a:ahLst/>
            <a:cxnLst/>
            <a:rect l="l" t="t" r="r" b="b"/>
            <a:pathLst>
              <a:path w="9898380" h="1884045">
                <a:moveTo>
                  <a:pt x="0" y="1883664"/>
                </a:moveTo>
                <a:lnTo>
                  <a:pt x="9898380" y="1883664"/>
                </a:lnTo>
                <a:lnTo>
                  <a:pt x="9898380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8960" y="2534538"/>
            <a:ext cx="378332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10" dirty="0">
                <a:latin typeface="微软雅黑"/>
                <a:cs typeface="微软雅黑"/>
              </a:rPr>
              <a:t>Thanks</a:t>
            </a:r>
            <a:endParaRPr sz="8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3948" y="3791788"/>
            <a:ext cx="357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微软雅黑"/>
                <a:cs typeface="微软雅黑"/>
              </a:rPr>
              <a:t>汇报完毕，感谢聆听！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988" y="252984"/>
            <a:ext cx="199948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147828"/>
            <a:ext cx="1620520" cy="399415"/>
          </a:xfrm>
          <a:custGeom>
            <a:avLst/>
            <a:gdLst/>
            <a:ahLst/>
            <a:cxnLst/>
            <a:rect l="l" t="t" r="r" b="b"/>
            <a:pathLst>
              <a:path w="1620520" h="399415">
                <a:moveTo>
                  <a:pt x="0" y="399288"/>
                </a:moveTo>
                <a:lnTo>
                  <a:pt x="1620012" y="399288"/>
                </a:lnTo>
                <a:lnTo>
                  <a:pt x="162001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109728"/>
            <a:ext cx="726185" cy="56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236" y="109728"/>
            <a:ext cx="1357121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5459" y="170814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1.1城市概括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26719" y="630936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57231" y="120395"/>
            <a:ext cx="1607820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195" y="1830323"/>
            <a:ext cx="4277868" cy="4907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4451" y="3640835"/>
            <a:ext cx="185927" cy="178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5096" y="757199"/>
            <a:ext cx="11195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盐城</a:t>
            </a:r>
            <a:r>
              <a:rPr sz="1600" b="1" spc="-5" dirty="0">
                <a:latin typeface="微软雅黑"/>
                <a:cs typeface="微软雅黑"/>
              </a:rPr>
              <a:t>，地处江苏省中东部，</a:t>
            </a:r>
            <a:r>
              <a:rPr sz="1600" b="1" spc="-30" dirty="0">
                <a:latin typeface="微软雅黑"/>
                <a:cs typeface="微软雅黑"/>
              </a:rPr>
              <a:t>是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全省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面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积最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大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的地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级</a:t>
            </a:r>
            <a:r>
              <a:rPr sz="1600" b="1" spc="-15" dirty="0">
                <a:solidFill>
                  <a:srgbClr val="FF0000"/>
                </a:solidFill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r>
              <a:rPr sz="1600" b="1" spc="5" dirty="0">
                <a:latin typeface="微软雅黑"/>
                <a:cs typeface="微软雅黑"/>
              </a:rPr>
              <a:t>位</a:t>
            </a:r>
            <a:r>
              <a:rPr sz="1600" b="1" spc="-5" dirty="0">
                <a:latin typeface="微软雅黑"/>
                <a:cs typeface="微软雅黑"/>
              </a:rPr>
              <a:t>于东</a:t>
            </a:r>
            <a:r>
              <a:rPr sz="1600" b="1" spc="5" dirty="0">
                <a:latin typeface="微软雅黑"/>
                <a:cs typeface="微软雅黑"/>
              </a:rPr>
              <a:t>部</a:t>
            </a:r>
            <a:r>
              <a:rPr sz="1600" b="1" spc="-5" dirty="0">
                <a:latin typeface="微软雅黑"/>
                <a:cs typeface="微软雅黑"/>
              </a:rPr>
              <a:t>沿海</a:t>
            </a:r>
            <a:r>
              <a:rPr sz="1600" b="1" spc="5" dirty="0">
                <a:latin typeface="微软雅黑"/>
                <a:cs typeface="微软雅黑"/>
              </a:rPr>
              <a:t>发</a:t>
            </a:r>
            <a:r>
              <a:rPr sz="1600" b="1" spc="-5" dirty="0">
                <a:latin typeface="微软雅黑"/>
                <a:cs typeface="微软雅黑"/>
              </a:rPr>
              <a:t>展带</a:t>
            </a:r>
            <a:r>
              <a:rPr sz="1600" b="1" spc="5" dirty="0">
                <a:latin typeface="微软雅黑"/>
                <a:cs typeface="微软雅黑"/>
              </a:rPr>
              <a:t>上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r>
              <a:rPr sz="1600" b="1" dirty="0">
                <a:latin typeface="微软雅黑"/>
                <a:cs typeface="微软雅黑"/>
              </a:rPr>
              <a:t>是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长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三角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城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市群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北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翼重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要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的区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域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性中</a:t>
            </a:r>
            <a:r>
              <a:rPr sz="1600" b="1" spc="5" dirty="0">
                <a:solidFill>
                  <a:srgbClr val="FF0000"/>
                </a:solidFill>
                <a:latin typeface="微软雅黑"/>
                <a:cs typeface="微软雅黑"/>
              </a:rPr>
              <a:t>心</a:t>
            </a:r>
            <a:r>
              <a:rPr sz="1600" b="1" spc="-5" dirty="0">
                <a:solidFill>
                  <a:srgbClr val="FF0000"/>
                </a:solidFill>
                <a:latin typeface="微软雅黑"/>
                <a:cs typeface="微软雅黑"/>
              </a:rPr>
              <a:t>城</a:t>
            </a:r>
            <a:r>
              <a:rPr sz="1600" b="1" spc="-25" dirty="0">
                <a:solidFill>
                  <a:srgbClr val="FF0000"/>
                </a:solidFill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，  享受南京和上海的双重辐射带动，</a:t>
            </a:r>
            <a:r>
              <a:rPr sz="1600" b="1" spc="5" dirty="0">
                <a:latin typeface="微软雅黑"/>
                <a:cs typeface="微软雅黑"/>
              </a:rPr>
              <a:t>接</a:t>
            </a:r>
            <a:r>
              <a:rPr sz="1600" b="1" spc="-5" dirty="0">
                <a:latin typeface="微软雅黑"/>
                <a:cs typeface="微软雅黑"/>
              </a:rPr>
              <a:t>壤南</a:t>
            </a:r>
            <a:r>
              <a:rPr sz="1600" b="1" spc="5" dirty="0">
                <a:latin typeface="微软雅黑"/>
                <a:cs typeface="微软雅黑"/>
              </a:rPr>
              <a:t>通</a:t>
            </a:r>
            <a:r>
              <a:rPr sz="1600" b="1" spc="-5" dirty="0">
                <a:latin typeface="微软雅黑"/>
                <a:cs typeface="微软雅黑"/>
              </a:rPr>
              <a:t>、扬</a:t>
            </a:r>
            <a:r>
              <a:rPr sz="1600" b="1" spc="5" dirty="0">
                <a:latin typeface="微软雅黑"/>
                <a:cs typeface="微软雅黑"/>
              </a:rPr>
              <a:t>州</a:t>
            </a:r>
            <a:r>
              <a:rPr sz="1600" b="1" spc="-5" dirty="0">
                <a:latin typeface="微软雅黑"/>
                <a:cs typeface="微软雅黑"/>
              </a:rPr>
              <a:t>、泰</a:t>
            </a:r>
            <a:r>
              <a:rPr sz="1600" b="1" spc="5" dirty="0">
                <a:latin typeface="微软雅黑"/>
                <a:cs typeface="微软雅黑"/>
              </a:rPr>
              <a:t>州</a:t>
            </a:r>
            <a:r>
              <a:rPr sz="1600" b="1" spc="-5" dirty="0">
                <a:latin typeface="微软雅黑"/>
                <a:cs typeface="微软雅黑"/>
              </a:rPr>
              <a:t>，下</a:t>
            </a:r>
            <a:r>
              <a:rPr sz="1600" b="1" spc="5" dirty="0">
                <a:latin typeface="微软雅黑"/>
                <a:cs typeface="微软雅黑"/>
              </a:rPr>
              <a:t>辖有</a:t>
            </a:r>
            <a:r>
              <a:rPr sz="1600" b="1" spc="-10" dirty="0">
                <a:latin typeface="微软雅黑"/>
                <a:cs typeface="微软雅黑"/>
              </a:rPr>
              <a:t>3</a:t>
            </a:r>
            <a:r>
              <a:rPr sz="1600" b="1" spc="-5" dirty="0">
                <a:latin typeface="微软雅黑"/>
                <a:cs typeface="微软雅黑"/>
              </a:rPr>
              <a:t>区</a:t>
            </a:r>
            <a:r>
              <a:rPr sz="1600" b="1" spc="-10" dirty="0">
                <a:latin typeface="微软雅黑"/>
                <a:cs typeface="微软雅黑"/>
              </a:rPr>
              <a:t>5</a:t>
            </a:r>
            <a:r>
              <a:rPr sz="1600" b="1" spc="-5" dirty="0">
                <a:latin typeface="微软雅黑"/>
                <a:cs typeface="微软雅黑"/>
              </a:rPr>
              <a:t>县</a:t>
            </a:r>
            <a:r>
              <a:rPr sz="1600" b="1" spc="5" dirty="0">
                <a:latin typeface="微软雅黑"/>
                <a:cs typeface="微软雅黑"/>
              </a:rPr>
              <a:t>及</a:t>
            </a:r>
            <a:r>
              <a:rPr sz="1600" b="1" spc="-5" dirty="0">
                <a:latin typeface="微软雅黑"/>
                <a:cs typeface="微软雅黑"/>
              </a:rPr>
              <a:t>东台</a:t>
            </a:r>
            <a:r>
              <a:rPr sz="1600" b="1" spc="-10" dirty="0">
                <a:latin typeface="微软雅黑"/>
                <a:cs typeface="微软雅黑"/>
              </a:rPr>
              <a:t>1</a:t>
            </a:r>
            <a:r>
              <a:rPr sz="1600" b="1" spc="5" dirty="0">
                <a:latin typeface="微软雅黑"/>
                <a:cs typeface="微软雅黑"/>
              </a:rPr>
              <a:t>个</a:t>
            </a:r>
            <a:r>
              <a:rPr sz="1600" b="1" spc="-5" dirty="0">
                <a:latin typeface="微软雅黑"/>
                <a:cs typeface="微软雅黑"/>
              </a:rPr>
              <a:t>县级</a:t>
            </a:r>
            <a:r>
              <a:rPr sz="1600" b="1" spc="-10" dirty="0"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1644" y="1830323"/>
            <a:ext cx="7170420" cy="4907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9672" y="3627132"/>
            <a:ext cx="504520" cy="530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1695" y="3819144"/>
            <a:ext cx="134112" cy="160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147828"/>
            <a:ext cx="1620520" cy="399415"/>
          </a:xfrm>
          <a:custGeom>
            <a:avLst/>
            <a:gdLst/>
            <a:ahLst/>
            <a:cxnLst/>
            <a:rect l="l" t="t" r="r" b="b"/>
            <a:pathLst>
              <a:path w="1620520" h="399415">
                <a:moveTo>
                  <a:pt x="0" y="399288"/>
                </a:moveTo>
                <a:lnTo>
                  <a:pt x="1620012" y="399288"/>
                </a:lnTo>
                <a:lnTo>
                  <a:pt x="1620012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109728"/>
            <a:ext cx="726185" cy="56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236" y="109728"/>
            <a:ext cx="1357121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5459" y="170814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1.1城市概括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26719" y="630936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57231" y="120395"/>
            <a:ext cx="1607820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212" y="609117"/>
            <a:ext cx="11439525" cy="150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盐城市</a:t>
            </a:r>
            <a:r>
              <a:rPr sz="1600" b="1" spc="-10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</a:t>
            </a:r>
            <a:r>
              <a:rPr sz="1600" b="1" spc="-10" dirty="0">
                <a:latin typeface="微软雅黑"/>
                <a:cs typeface="微软雅黑"/>
              </a:rPr>
              <a:t>GDP</a:t>
            </a:r>
            <a:r>
              <a:rPr sz="1600" b="1" spc="-5" dirty="0">
                <a:latin typeface="微软雅黑"/>
                <a:cs typeface="微软雅黑"/>
              </a:rPr>
              <a:t>总量为</a:t>
            </a:r>
            <a:r>
              <a:rPr sz="1600" b="1" dirty="0">
                <a:latin typeface="微软雅黑"/>
                <a:cs typeface="微软雅黑"/>
              </a:rPr>
              <a:t>5953.4</a:t>
            </a:r>
            <a:r>
              <a:rPr sz="1600" b="1" spc="-5" dirty="0">
                <a:latin typeface="微软雅黑"/>
                <a:cs typeface="微软雅黑"/>
              </a:rPr>
              <a:t>亿元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排名</a:t>
            </a:r>
            <a:r>
              <a:rPr sz="1600" b="1" spc="5" dirty="0">
                <a:latin typeface="微软雅黑"/>
                <a:cs typeface="微软雅黑"/>
              </a:rPr>
              <a:t>全</a:t>
            </a:r>
            <a:r>
              <a:rPr sz="1600" b="1" spc="-5" dirty="0">
                <a:latin typeface="微软雅黑"/>
                <a:cs typeface="微软雅黑"/>
              </a:rPr>
              <a:t>省第</a:t>
            </a:r>
            <a:r>
              <a:rPr sz="1600" b="1" spc="5" dirty="0">
                <a:latin typeface="微软雅黑"/>
                <a:cs typeface="微软雅黑"/>
              </a:rPr>
              <a:t>八</a:t>
            </a:r>
            <a:r>
              <a:rPr sz="1600" b="1" spc="-5" dirty="0">
                <a:latin typeface="微软雅黑"/>
                <a:cs typeface="微软雅黑"/>
              </a:rPr>
              <a:t>名，</a:t>
            </a:r>
            <a:r>
              <a:rPr sz="1600" b="1" spc="5" dirty="0">
                <a:latin typeface="微软雅黑"/>
                <a:cs typeface="微软雅黑"/>
              </a:rPr>
              <a:t>人</a:t>
            </a:r>
            <a:r>
              <a:rPr sz="1600" b="1" dirty="0">
                <a:latin typeface="微软雅黑"/>
                <a:cs typeface="微软雅黑"/>
              </a:rPr>
              <a:t>均</a:t>
            </a:r>
            <a:r>
              <a:rPr sz="1600" b="1" spc="-5" dirty="0">
                <a:latin typeface="微软雅黑"/>
                <a:cs typeface="微软雅黑"/>
              </a:rPr>
              <a:t>GDP为</a:t>
            </a:r>
            <a:r>
              <a:rPr sz="1600" b="1" dirty="0">
                <a:latin typeface="微软雅黑"/>
                <a:cs typeface="微软雅黑"/>
              </a:rPr>
              <a:t>82571</a:t>
            </a:r>
            <a:r>
              <a:rPr sz="1600" b="1" spc="-5" dirty="0">
                <a:latin typeface="微软雅黑"/>
                <a:cs typeface="微软雅黑"/>
              </a:rPr>
              <a:t>元。</a:t>
            </a:r>
            <a:r>
              <a:rPr sz="1600" b="1" spc="5" dirty="0">
                <a:latin typeface="微软雅黑"/>
                <a:cs typeface="微软雅黑"/>
              </a:rPr>
              <a:t>常</a:t>
            </a:r>
            <a:r>
              <a:rPr sz="1600" b="1" spc="-5" dirty="0">
                <a:latin typeface="微软雅黑"/>
                <a:cs typeface="微软雅黑"/>
              </a:rPr>
              <a:t>住人</a:t>
            </a:r>
            <a:r>
              <a:rPr sz="1600" b="1" spc="10" dirty="0">
                <a:latin typeface="微软雅黑"/>
                <a:cs typeface="微软雅黑"/>
              </a:rPr>
              <a:t>口</a:t>
            </a:r>
            <a:r>
              <a:rPr sz="1600" b="1" spc="-10" dirty="0">
                <a:latin typeface="微软雅黑"/>
                <a:cs typeface="微软雅黑"/>
              </a:rPr>
              <a:t>721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-5" dirty="0">
                <a:latin typeface="微软雅黑"/>
                <a:cs typeface="微软雅黑"/>
              </a:rPr>
              <a:t>，排</a:t>
            </a:r>
            <a:r>
              <a:rPr sz="1600" b="1" spc="5" dirty="0">
                <a:latin typeface="微软雅黑"/>
                <a:cs typeface="微软雅黑"/>
              </a:rPr>
              <a:t>名</a:t>
            </a:r>
            <a:r>
              <a:rPr sz="1600" b="1" spc="-5" dirty="0">
                <a:latin typeface="微软雅黑"/>
                <a:cs typeface="微软雅黑"/>
              </a:rPr>
              <a:t>全省</a:t>
            </a:r>
            <a:r>
              <a:rPr sz="1600" b="1" spc="5" dirty="0">
                <a:latin typeface="微软雅黑"/>
                <a:cs typeface="微软雅黑"/>
              </a:rPr>
              <a:t>第</a:t>
            </a:r>
            <a:r>
              <a:rPr sz="1600" b="1" spc="-5" dirty="0">
                <a:latin typeface="微软雅黑"/>
                <a:cs typeface="微软雅黑"/>
              </a:rPr>
              <a:t>五，</a:t>
            </a:r>
            <a:r>
              <a:rPr sz="1600" b="1" spc="5" dirty="0">
                <a:latin typeface="微软雅黑"/>
                <a:cs typeface="微软雅黑"/>
              </a:rPr>
              <a:t>强</a:t>
            </a:r>
            <a:r>
              <a:rPr sz="1600" b="1" spc="-5" dirty="0">
                <a:latin typeface="微软雅黑"/>
                <a:cs typeface="微软雅黑"/>
              </a:rPr>
              <a:t>劲的</a:t>
            </a:r>
            <a:r>
              <a:rPr sz="1600" b="1" spc="5" dirty="0">
                <a:latin typeface="微软雅黑"/>
                <a:cs typeface="微软雅黑"/>
              </a:rPr>
              <a:t>经</a:t>
            </a:r>
            <a:r>
              <a:rPr sz="1600" b="1" spc="-5" dirty="0">
                <a:latin typeface="微软雅黑"/>
                <a:cs typeface="微软雅黑"/>
              </a:rPr>
              <a:t>济 基础和人口基数为房地产发展提供</a:t>
            </a:r>
            <a:r>
              <a:rPr sz="1600" b="1" spc="5" dirty="0">
                <a:latin typeface="微软雅黑"/>
                <a:cs typeface="微软雅黑"/>
              </a:rPr>
              <a:t>强</a:t>
            </a:r>
            <a:r>
              <a:rPr sz="1600" b="1" spc="-5" dirty="0">
                <a:latin typeface="微软雅黑"/>
                <a:cs typeface="微软雅黑"/>
              </a:rPr>
              <a:t>有力</a:t>
            </a:r>
            <a:r>
              <a:rPr sz="1600" b="1" spc="5" dirty="0">
                <a:latin typeface="微软雅黑"/>
                <a:cs typeface="微软雅黑"/>
              </a:rPr>
              <a:t>支</a:t>
            </a:r>
            <a:r>
              <a:rPr sz="1600" b="1" spc="-5" dirty="0">
                <a:latin typeface="微软雅黑"/>
                <a:cs typeface="微软雅黑"/>
              </a:rPr>
              <a:t>撑；</a:t>
            </a:r>
            <a:endParaRPr sz="1600">
              <a:latin typeface="微软雅黑"/>
              <a:cs typeface="微软雅黑"/>
            </a:endParaRPr>
          </a:p>
          <a:p>
            <a:pPr marL="12700" marR="107950">
              <a:lnSpc>
                <a:spcPct val="1501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从</a:t>
            </a:r>
            <a:r>
              <a:rPr sz="1600" b="1" spc="-10" dirty="0">
                <a:latin typeface="微软雅黑"/>
                <a:cs typeface="微软雅黑"/>
              </a:rPr>
              <a:t>2020</a:t>
            </a:r>
            <a:r>
              <a:rPr sz="1600" b="1" spc="-5" dirty="0">
                <a:latin typeface="微软雅黑"/>
                <a:cs typeface="微软雅黑"/>
              </a:rPr>
              <a:t>年全国城市宏观基础现</a:t>
            </a:r>
            <a:r>
              <a:rPr sz="1600" b="1" spc="5" dirty="0">
                <a:latin typeface="微软雅黑"/>
                <a:cs typeface="微软雅黑"/>
              </a:rPr>
              <a:t>状</a:t>
            </a:r>
            <a:r>
              <a:rPr sz="1600" b="1" spc="-5" dirty="0">
                <a:latin typeface="微软雅黑"/>
                <a:cs typeface="微软雅黑"/>
              </a:rPr>
              <a:t>对比</a:t>
            </a:r>
            <a:r>
              <a:rPr sz="1600" b="1" spc="5" dirty="0">
                <a:latin typeface="微软雅黑"/>
                <a:cs typeface="微软雅黑"/>
              </a:rPr>
              <a:t>中</a:t>
            </a:r>
            <a:r>
              <a:rPr sz="1600" b="1" spc="-5" dirty="0">
                <a:latin typeface="微软雅黑"/>
                <a:cs typeface="微软雅黑"/>
              </a:rPr>
              <a:t>全国有</a:t>
            </a:r>
            <a:r>
              <a:rPr sz="1600" b="1" dirty="0">
                <a:latin typeface="微软雅黑"/>
                <a:cs typeface="微软雅黑"/>
              </a:rPr>
              <a:t>25</a:t>
            </a:r>
            <a:r>
              <a:rPr sz="1600" b="1" spc="-5" dirty="0">
                <a:latin typeface="微软雅黑"/>
                <a:cs typeface="微软雅黑"/>
              </a:rPr>
              <a:t>个</a:t>
            </a:r>
            <a:r>
              <a:rPr sz="1600" b="1" spc="5" dirty="0">
                <a:latin typeface="微软雅黑"/>
                <a:cs typeface="微软雅黑"/>
              </a:rPr>
              <a:t>城</a:t>
            </a:r>
            <a:r>
              <a:rPr sz="1600" b="1" spc="-5" dirty="0">
                <a:latin typeface="微软雅黑"/>
                <a:cs typeface="微软雅黑"/>
              </a:rPr>
              <a:t>市入</a:t>
            </a:r>
            <a:r>
              <a:rPr sz="1600" b="1" spc="5" dirty="0">
                <a:latin typeface="微软雅黑"/>
                <a:cs typeface="微软雅黑"/>
              </a:rPr>
              <a:t>选</a:t>
            </a:r>
            <a:r>
              <a:rPr sz="1600" b="1" spc="-5" dirty="0">
                <a:latin typeface="微软雅黑"/>
                <a:cs typeface="微软雅黑"/>
              </a:rPr>
              <a:t>潜力</a:t>
            </a:r>
            <a:r>
              <a:rPr sz="1600" b="1" spc="5" dirty="0">
                <a:latin typeface="微软雅黑"/>
                <a:cs typeface="微软雅黑"/>
              </a:rPr>
              <a:t>榜</a:t>
            </a:r>
            <a:r>
              <a:rPr sz="1600" b="1" spc="-5" dirty="0">
                <a:latin typeface="微软雅黑"/>
                <a:cs typeface="微软雅黑"/>
              </a:rPr>
              <a:t>，盐</a:t>
            </a:r>
            <a:r>
              <a:rPr sz="1600" b="1" spc="5" dirty="0">
                <a:latin typeface="微软雅黑"/>
                <a:cs typeface="微软雅黑"/>
              </a:rPr>
              <a:t>城</a:t>
            </a:r>
            <a:r>
              <a:rPr sz="1600" b="1" spc="-5" dirty="0">
                <a:latin typeface="微软雅黑"/>
                <a:cs typeface="微软雅黑"/>
              </a:rPr>
              <a:t>综合</a:t>
            </a:r>
            <a:r>
              <a:rPr sz="1600" b="1" spc="5" dirty="0">
                <a:latin typeface="微软雅黑"/>
                <a:cs typeface="微软雅黑"/>
              </a:rPr>
              <a:t>实</a:t>
            </a:r>
            <a:r>
              <a:rPr sz="1600" b="1" spc="-5" dirty="0">
                <a:latin typeface="微软雅黑"/>
                <a:cs typeface="微软雅黑"/>
              </a:rPr>
              <a:t>力处</a:t>
            </a:r>
            <a:r>
              <a:rPr sz="1600" b="1" spc="5" dirty="0">
                <a:latin typeface="微软雅黑"/>
                <a:cs typeface="微软雅黑"/>
              </a:rPr>
              <a:t>于</a:t>
            </a:r>
            <a:r>
              <a:rPr sz="1600" b="1" spc="-5" dirty="0">
                <a:latin typeface="微软雅黑"/>
                <a:cs typeface="微软雅黑"/>
              </a:rPr>
              <a:t>热门</a:t>
            </a:r>
            <a:r>
              <a:rPr sz="1600" b="1" spc="5" dirty="0">
                <a:latin typeface="微软雅黑"/>
                <a:cs typeface="微软雅黑"/>
              </a:rPr>
              <a:t>成</a:t>
            </a:r>
            <a:r>
              <a:rPr sz="1600" b="1" spc="-5" dirty="0">
                <a:latin typeface="微软雅黑"/>
                <a:cs typeface="微软雅黑"/>
              </a:rPr>
              <a:t>长的</a:t>
            </a:r>
            <a:r>
              <a:rPr sz="1600" b="1" spc="5" dirty="0">
                <a:latin typeface="微软雅黑"/>
                <a:cs typeface="微软雅黑"/>
              </a:rPr>
              <a:t>第</a:t>
            </a:r>
            <a:r>
              <a:rPr sz="1600" b="1" spc="-5" dirty="0">
                <a:latin typeface="微软雅黑"/>
                <a:cs typeface="微软雅黑"/>
              </a:rPr>
              <a:t>三梯</a:t>
            </a:r>
            <a:r>
              <a:rPr sz="1600" b="1" spc="5" dirty="0">
                <a:latin typeface="微软雅黑"/>
                <a:cs typeface="微软雅黑"/>
              </a:rPr>
              <a:t>队</a:t>
            </a:r>
            <a:r>
              <a:rPr sz="1600" b="1" spc="-5" dirty="0">
                <a:latin typeface="微软雅黑"/>
                <a:cs typeface="微软雅黑"/>
              </a:rPr>
              <a:t>，城</a:t>
            </a:r>
            <a:r>
              <a:rPr sz="1600" b="1" spc="5" dirty="0"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资源</a:t>
            </a:r>
            <a:r>
              <a:rPr sz="1600" b="1" spc="5" dirty="0">
                <a:latin typeface="微软雅黑"/>
                <a:cs typeface="微软雅黑"/>
              </a:rPr>
              <a:t>建</a:t>
            </a:r>
            <a:r>
              <a:rPr sz="1600" b="1" spc="-5" dirty="0">
                <a:latin typeface="微软雅黑"/>
                <a:cs typeface="微软雅黑"/>
              </a:rPr>
              <a:t>设力 与发展潜力均强。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719" y="2156460"/>
            <a:ext cx="8994648" cy="455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816" y="4738115"/>
            <a:ext cx="8994775" cy="274320"/>
          </a:xfrm>
          <a:custGeom>
            <a:avLst/>
            <a:gdLst/>
            <a:ahLst/>
            <a:cxnLst/>
            <a:rect l="l" t="t" r="r" b="b"/>
            <a:pathLst>
              <a:path w="8994775" h="274320">
                <a:moveTo>
                  <a:pt x="0" y="45719"/>
                </a:moveTo>
                <a:lnTo>
                  <a:pt x="3593" y="27914"/>
                </a:lnTo>
                <a:lnTo>
                  <a:pt x="13392" y="13382"/>
                </a:lnTo>
                <a:lnTo>
                  <a:pt x="27924" y="3589"/>
                </a:lnTo>
                <a:lnTo>
                  <a:pt x="45720" y="0"/>
                </a:lnTo>
                <a:lnTo>
                  <a:pt x="8948928" y="0"/>
                </a:lnTo>
                <a:lnTo>
                  <a:pt x="8966733" y="3589"/>
                </a:lnTo>
                <a:lnTo>
                  <a:pt x="8981265" y="13382"/>
                </a:lnTo>
                <a:lnTo>
                  <a:pt x="8991058" y="27914"/>
                </a:lnTo>
                <a:lnTo>
                  <a:pt x="8994648" y="45719"/>
                </a:lnTo>
                <a:lnTo>
                  <a:pt x="8994648" y="228599"/>
                </a:lnTo>
                <a:lnTo>
                  <a:pt x="8991058" y="246405"/>
                </a:lnTo>
                <a:lnTo>
                  <a:pt x="8981265" y="260937"/>
                </a:lnTo>
                <a:lnTo>
                  <a:pt x="8966733" y="270730"/>
                </a:lnTo>
                <a:lnTo>
                  <a:pt x="8948928" y="274319"/>
                </a:lnTo>
                <a:lnTo>
                  <a:pt x="45720" y="274319"/>
                </a:lnTo>
                <a:lnTo>
                  <a:pt x="27924" y="270730"/>
                </a:lnTo>
                <a:lnTo>
                  <a:pt x="13392" y="260937"/>
                </a:lnTo>
                <a:lnTo>
                  <a:pt x="3593" y="24640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2" y="156971"/>
            <a:ext cx="1638300" cy="398145"/>
          </a:xfrm>
          <a:custGeom>
            <a:avLst/>
            <a:gdLst/>
            <a:ahLst/>
            <a:cxnLst/>
            <a:rect l="l" t="t" r="r" b="b"/>
            <a:pathLst>
              <a:path w="1638300" h="398145">
                <a:moveTo>
                  <a:pt x="0" y="397763"/>
                </a:moveTo>
                <a:lnTo>
                  <a:pt x="1638300" y="397763"/>
                </a:lnTo>
                <a:lnTo>
                  <a:pt x="163830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31" y="118859"/>
            <a:ext cx="726186" cy="56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527" y="118859"/>
            <a:ext cx="1357122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5142" y="179070"/>
            <a:ext cx="143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1.2区域分析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77012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976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0" y="128015"/>
            <a:ext cx="1607820" cy="408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497" y="936498"/>
            <a:ext cx="9567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目标地块处于城西板块，距离城中</a:t>
            </a:r>
            <a:r>
              <a:rPr sz="1600" b="1" spc="5" dirty="0">
                <a:latin typeface="微软雅黑"/>
                <a:cs typeface="微软雅黑"/>
              </a:rPr>
              <a:t>板</a:t>
            </a:r>
            <a:r>
              <a:rPr sz="1600" b="1" spc="-5" dirty="0">
                <a:latin typeface="微软雅黑"/>
                <a:cs typeface="微软雅黑"/>
              </a:rPr>
              <a:t>块较</a:t>
            </a:r>
            <a:r>
              <a:rPr sz="1600" b="1" spc="5" dirty="0">
                <a:latin typeface="微软雅黑"/>
                <a:cs typeface="微软雅黑"/>
              </a:rPr>
              <a:t>近</a:t>
            </a:r>
            <a:r>
              <a:rPr sz="1600" b="1" spc="-5" dirty="0">
                <a:latin typeface="微软雅黑"/>
                <a:cs typeface="微软雅黑"/>
              </a:rPr>
              <a:t>，可</a:t>
            </a:r>
            <a:r>
              <a:rPr sz="1600" b="1" spc="5" dirty="0">
                <a:latin typeface="微软雅黑"/>
                <a:cs typeface="微软雅黑"/>
              </a:rPr>
              <a:t>享</a:t>
            </a:r>
            <a:r>
              <a:rPr sz="1600" b="1" spc="-5" dirty="0">
                <a:latin typeface="微软雅黑"/>
                <a:cs typeface="微软雅黑"/>
              </a:rPr>
              <a:t>受城</a:t>
            </a:r>
            <a:r>
              <a:rPr sz="1600" b="1" spc="5" dirty="0">
                <a:latin typeface="微软雅黑"/>
                <a:cs typeface="微软雅黑"/>
              </a:rPr>
              <a:t>中</a:t>
            </a:r>
            <a:r>
              <a:rPr sz="1600" b="1" spc="-5" dirty="0">
                <a:latin typeface="微软雅黑"/>
                <a:cs typeface="微软雅黑"/>
              </a:rPr>
              <a:t>优质</a:t>
            </a:r>
            <a:r>
              <a:rPr sz="1600" b="1" spc="5" dirty="0">
                <a:latin typeface="微软雅黑"/>
                <a:cs typeface="微软雅黑"/>
              </a:rPr>
              <a:t>配</a:t>
            </a:r>
            <a:r>
              <a:rPr sz="1600" b="1" spc="-5" dirty="0">
                <a:latin typeface="微软雅黑"/>
                <a:cs typeface="微软雅黑"/>
              </a:rPr>
              <a:t>套，</a:t>
            </a:r>
            <a:r>
              <a:rPr sz="1600" b="1" spc="5" dirty="0">
                <a:latin typeface="微软雅黑"/>
                <a:cs typeface="微软雅黑"/>
              </a:rPr>
              <a:t>处</a:t>
            </a:r>
            <a:r>
              <a:rPr sz="1600" b="1" spc="-5" dirty="0">
                <a:latin typeface="微软雅黑"/>
                <a:cs typeface="微软雅黑"/>
              </a:rPr>
              <a:t>于城</a:t>
            </a:r>
            <a:r>
              <a:rPr sz="1600" b="1" spc="5" dirty="0">
                <a:latin typeface="微软雅黑"/>
                <a:cs typeface="微软雅黑"/>
              </a:rPr>
              <a:t>市</a:t>
            </a:r>
            <a:r>
              <a:rPr sz="1600" b="1" spc="-5" dirty="0">
                <a:latin typeface="微软雅黑"/>
                <a:cs typeface="微软雅黑"/>
              </a:rPr>
              <a:t>的第</a:t>
            </a:r>
            <a:r>
              <a:rPr sz="1600" b="1" spc="5" dirty="0">
                <a:latin typeface="微软雅黑"/>
                <a:cs typeface="微软雅黑"/>
              </a:rPr>
              <a:t>二</a:t>
            </a:r>
            <a:r>
              <a:rPr sz="1600" b="1" spc="-5" dirty="0">
                <a:latin typeface="微软雅黑"/>
                <a:cs typeface="微软雅黑"/>
              </a:rPr>
              <a:t>梯队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发展</a:t>
            </a:r>
            <a:r>
              <a:rPr sz="1600" b="1" spc="5" dirty="0">
                <a:latin typeface="微软雅黑"/>
                <a:cs typeface="微软雅黑"/>
              </a:rPr>
              <a:t>潜</a:t>
            </a:r>
            <a:r>
              <a:rPr sz="1600" b="1" spc="-5" dirty="0">
                <a:latin typeface="微软雅黑"/>
                <a:cs typeface="微软雅黑"/>
              </a:rPr>
              <a:t>力较</a:t>
            </a:r>
            <a:r>
              <a:rPr sz="1600" b="1" spc="5" dirty="0">
                <a:latin typeface="微软雅黑"/>
                <a:cs typeface="微软雅黑"/>
              </a:rPr>
              <a:t>好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1449324"/>
            <a:ext cx="5820156" cy="501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7016" y="1805939"/>
            <a:ext cx="1546860" cy="2167255"/>
          </a:xfrm>
          <a:custGeom>
            <a:avLst/>
            <a:gdLst/>
            <a:ahLst/>
            <a:cxnLst/>
            <a:rect l="l" t="t" r="r" b="b"/>
            <a:pathLst>
              <a:path w="1546859" h="2167254">
                <a:moveTo>
                  <a:pt x="349123" y="0"/>
                </a:moveTo>
                <a:lnTo>
                  <a:pt x="236347" y="208787"/>
                </a:lnTo>
                <a:lnTo>
                  <a:pt x="0" y="378079"/>
                </a:lnTo>
                <a:lnTo>
                  <a:pt x="85978" y="773176"/>
                </a:lnTo>
                <a:lnTo>
                  <a:pt x="102107" y="1371346"/>
                </a:lnTo>
                <a:lnTo>
                  <a:pt x="225551" y="1947037"/>
                </a:lnTo>
                <a:lnTo>
                  <a:pt x="268604" y="2167128"/>
                </a:lnTo>
                <a:lnTo>
                  <a:pt x="386714" y="2076831"/>
                </a:lnTo>
                <a:lnTo>
                  <a:pt x="773429" y="1602739"/>
                </a:lnTo>
                <a:lnTo>
                  <a:pt x="1031239" y="1207770"/>
                </a:lnTo>
                <a:lnTo>
                  <a:pt x="1213865" y="1089152"/>
                </a:lnTo>
                <a:lnTo>
                  <a:pt x="1546859" y="1004570"/>
                </a:lnTo>
                <a:lnTo>
                  <a:pt x="1417954" y="801370"/>
                </a:lnTo>
                <a:lnTo>
                  <a:pt x="1068831" y="598170"/>
                </a:lnTo>
                <a:lnTo>
                  <a:pt x="800226" y="372490"/>
                </a:lnTo>
                <a:lnTo>
                  <a:pt x="644525" y="349885"/>
                </a:lnTo>
                <a:lnTo>
                  <a:pt x="349123" y="0"/>
                </a:lnTo>
                <a:close/>
              </a:path>
            </a:pathLst>
          </a:custGeom>
          <a:solidFill>
            <a:srgbClr val="5F5F5F">
              <a:alpha val="5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7016" y="1805939"/>
            <a:ext cx="1546860" cy="2167255"/>
          </a:xfrm>
          <a:custGeom>
            <a:avLst/>
            <a:gdLst/>
            <a:ahLst/>
            <a:cxnLst/>
            <a:rect l="l" t="t" r="r" b="b"/>
            <a:pathLst>
              <a:path w="1546859" h="2167254">
                <a:moveTo>
                  <a:pt x="1546859" y="1004570"/>
                </a:moveTo>
                <a:lnTo>
                  <a:pt x="1417954" y="801370"/>
                </a:lnTo>
                <a:lnTo>
                  <a:pt x="1068831" y="598170"/>
                </a:lnTo>
                <a:lnTo>
                  <a:pt x="800226" y="372490"/>
                </a:lnTo>
                <a:lnTo>
                  <a:pt x="644525" y="349885"/>
                </a:lnTo>
                <a:lnTo>
                  <a:pt x="349123" y="0"/>
                </a:lnTo>
                <a:lnTo>
                  <a:pt x="236347" y="208787"/>
                </a:lnTo>
                <a:lnTo>
                  <a:pt x="0" y="378079"/>
                </a:lnTo>
                <a:lnTo>
                  <a:pt x="85978" y="773176"/>
                </a:lnTo>
                <a:lnTo>
                  <a:pt x="102107" y="1371346"/>
                </a:lnTo>
                <a:lnTo>
                  <a:pt x="225551" y="1947037"/>
                </a:lnTo>
                <a:lnTo>
                  <a:pt x="268604" y="2167128"/>
                </a:lnTo>
                <a:lnTo>
                  <a:pt x="386714" y="2076831"/>
                </a:lnTo>
                <a:lnTo>
                  <a:pt x="773429" y="1602739"/>
                </a:lnTo>
                <a:lnTo>
                  <a:pt x="1031239" y="1207770"/>
                </a:lnTo>
                <a:lnTo>
                  <a:pt x="1213865" y="1089152"/>
                </a:lnTo>
                <a:lnTo>
                  <a:pt x="1546859" y="1004570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3716" y="3651503"/>
            <a:ext cx="1160145" cy="1693545"/>
          </a:xfrm>
          <a:custGeom>
            <a:avLst/>
            <a:gdLst/>
            <a:ahLst/>
            <a:cxnLst/>
            <a:rect l="l" t="t" r="r" b="b"/>
            <a:pathLst>
              <a:path w="1160145" h="1693545">
                <a:moveTo>
                  <a:pt x="360806" y="0"/>
                </a:moveTo>
                <a:lnTo>
                  <a:pt x="172338" y="174879"/>
                </a:lnTo>
                <a:lnTo>
                  <a:pt x="0" y="321564"/>
                </a:lnTo>
                <a:lnTo>
                  <a:pt x="21589" y="547116"/>
                </a:lnTo>
                <a:lnTo>
                  <a:pt x="86105" y="688086"/>
                </a:lnTo>
                <a:lnTo>
                  <a:pt x="342518" y="1693164"/>
                </a:lnTo>
                <a:lnTo>
                  <a:pt x="594232" y="1626870"/>
                </a:lnTo>
                <a:lnTo>
                  <a:pt x="652813" y="1615806"/>
                </a:lnTo>
                <a:lnTo>
                  <a:pt x="701353" y="1598806"/>
                </a:lnTo>
                <a:lnTo>
                  <a:pt x="742676" y="1574319"/>
                </a:lnTo>
                <a:lnTo>
                  <a:pt x="779604" y="1540798"/>
                </a:lnTo>
                <a:lnTo>
                  <a:pt x="814958" y="1496695"/>
                </a:lnTo>
                <a:lnTo>
                  <a:pt x="847032" y="1476376"/>
                </a:lnTo>
                <a:lnTo>
                  <a:pt x="888640" y="1449355"/>
                </a:lnTo>
                <a:lnTo>
                  <a:pt x="936592" y="1417381"/>
                </a:lnTo>
                <a:lnTo>
                  <a:pt x="987694" y="1382204"/>
                </a:lnTo>
                <a:lnTo>
                  <a:pt x="1038755" y="1345574"/>
                </a:lnTo>
                <a:lnTo>
                  <a:pt x="1086582" y="1309243"/>
                </a:lnTo>
                <a:lnTo>
                  <a:pt x="1127982" y="1274958"/>
                </a:lnTo>
                <a:lnTo>
                  <a:pt x="1159763" y="1244473"/>
                </a:lnTo>
                <a:lnTo>
                  <a:pt x="586993" y="400431"/>
                </a:lnTo>
                <a:lnTo>
                  <a:pt x="560069" y="310261"/>
                </a:lnTo>
                <a:lnTo>
                  <a:pt x="495426" y="174879"/>
                </a:lnTo>
                <a:lnTo>
                  <a:pt x="360806" y="0"/>
                </a:lnTo>
                <a:close/>
              </a:path>
            </a:pathLst>
          </a:custGeom>
          <a:solidFill>
            <a:srgbClr val="5F5F5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3716" y="3651503"/>
            <a:ext cx="1160145" cy="1693545"/>
          </a:xfrm>
          <a:custGeom>
            <a:avLst/>
            <a:gdLst/>
            <a:ahLst/>
            <a:cxnLst/>
            <a:rect l="l" t="t" r="r" b="b"/>
            <a:pathLst>
              <a:path w="1160145" h="1693545">
                <a:moveTo>
                  <a:pt x="893952" y="851662"/>
                </a:moveTo>
                <a:lnTo>
                  <a:pt x="1159763" y="1244473"/>
                </a:lnTo>
                <a:lnTo>
                  <a:pt x="1127982" y="1274958"/>
                </a:lnTo>
                <a:lnTo>
                  <a:pt x="1086582" y="1309243"/>
                </a:lnTo>
                <a:lnTo>
                  <a:pt x="1038755" y="1345574"/>
                </a:lnTo>
                <a:lnTo>
                  <a:pt x="987694" y="1382204"/>
                </a:lnTo>
                <a:lnTo>
                  <a:pt x="936592" y="1417381"/>
                </a:lnTo>
                <a:lnTo>
                  <a:pt x="888640" y="1449355"/>
                </a:lnTo>
                <a:lnTo>
                  <a:pt x="847032" y="1476376"/>
                </a:lnTo>
                <a:lnTo>
                  <a:pt x="814958" y="1496695"/>
                </a:lnTo>
                <a:lnTo>
                  <a:pt x="779604" y="1540798"/>
                </a:lnTo>
                <a:lnTo>
                  <a:pt x="742676" y="1574319"/>
                </a:lnTo>
                <a:lnTo>
                  <a:pt x="701353" y="1598806"/>
                </a:lnTo>
                <a:lnTo>
                  <a:pt x="652813" y="1615806"/>
                </a:lnTo>
                <a:lnTo>
                  <a:pt x="594232" y="1626870"/>
                </a:lnTo>
                <a:lnTo>
                  <a:pt x="342518" y="1693164"/>
                </a:lnTo>
                <a:lnTo>
                  <a:pt x="86105" y="688086"/>
                </a:lnTo>
                <a:lnTo>
                  <a:pt x="21589" y="547116"/>
                </a:lnTo>
                <a:lnTo>
                  <a:pt x="0" y="321564"/>
                </a:lnTo>
                <a:lnTo>
                  <a:pt x="172338" y="174879"/>
                </a:lnTo>
                <a:lnTo>
                  <a:pt x="360806" y="0"/>
                </a:lnTo>
                <a:lnTo>
                  <a:pt x="495426" y="174879"/>
                </a:lnTo>
                <a:lnTo>
                  <a:pt x="560069" y="310261"/>
                </a:lnTo>
                <a:lnTo>
                  <a:pt x="586993" y="400431"/>
                </a:lnTo>
                <a:lnTo>
                  <a:pt x="893952" y="851662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5947" y="4890515"/>
            <a:ext cx="1416050" cy="1294130"/>
          </a:xfrm>
          <a:custGeom>
            <a:avLst/>
            <a:gdLst/>
            <a:ahLst/>
            <a:cxnLst/>
            <a:rect l="l" t="t" r="r" b="b"/>
            <a:pathLst>
              <a:path w="1416050" h="1294129">
                <a:moveTo>
                  <a:pt x="846454" y="0"/>
                </a:moveTo>
                <a:lnTo>
                  <a:pt x="762000" y="84327"/>
                </a:lnTo>
                <a:lnTo>
                  <a:pt x="718635" y="114135"/>
                </a:lnTo>
                <a:lnTo>
                  <a:pt x="682831" y="141144"/>
                </a:lnTo>
                <a:lnTo>
                  <a:pt x="652004" y="166034"/>
                </a:lnTo>
                <a:lnTo>
                  <a:pt x="623570" y="189483"/>
                </a:lnTo>
                <a:lnTo>
                  <a:pt x="599795" y="210687"/>
                </a:lnTo>
                <a:lnTo>
                  <a:pt x="581009" y="229663"/>
                </a:lnTo>
                <a:lnTo>
                  <a:pt x="562008" y="248044"/>
                </a:lnTo>
                <a:lnTo>
                  <a:pt x="537591" y="267461"/>
                </a:lnTo>
                <a:lnTo>
                  <a:pt x="396112" y="385571"/>
                </a:lnTo>
                <a:lnTo>
                  <a:pt x="90297" y="466724"/>
                </a:lnTo>
                <a:lnTo>
                  <a:pt x="0" y="522858"/>
                </a:lnTo>
                <a:lnTo>
                  <a:pt x="125729" y="943952"/>
                </a:lnTo>
                <a:lnTo>
                  <a:pt x="190246" y="1056830"/>
                </a:lnTo>
                <a:lnTo>
                  <a:pt x="346075" y="1276946"/>
                </a:lnTo>
                <a:lnTo>
                  <a:pt x="507365" y="1293875"/>
                </a:lnTo>
                <a:lnTo>
                  <a:pt x="1415796" y="876236"/>
                </a:lnTo>
                <a:lnTo>
                  <a:pt x="1136269" y="424687"/>
                </a:lnTo>
                <a:lnTo>
                  <a:pt x="846454" y="0"/>
                </a:lnTo>
                <a:close/>
              </a:path>
            </a:pathLst>
          </a:custGeom>
          <a:solidFill>
            <a:srgbClr val="F7954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65947" y="4890515"/>
            <a:ext cx="1416050" cy="1294130"/>
          </a:xfrm>
          <a:custGeom>
            <a:avLst/>
            <a:gdLst/>
            <a:ahLst/>
            <a:cxnLst/>
            <a:rect l="l" t="t" r="r" b="b"/>
            <a:pathLst>
              <a:path w="1416050" h="1294129">
                <a:moveTo>
                  <a:pt x="1415796" y="876236"/>
                </a:moveTo>
                <a:lnTo>
                  <a:pt x="507365" y="1293875"/>
                </a:lnTo>
                <a:lnTo>
                  <a:pt x="346075" y="1276946"/>
                </a:lnTo>
                <a:lnTo>
                  <a:pt x="190246" y="1056830"/>
                </a:lnTo>
                <a:lnTo>
                  <a:pt x="125729" y="943952"/>
                </a:lnTo>
                <a:lnTo>
                  <a:pt x="0" y="522858"/>
                </a:lnTo>
                <a:lnTo>
                  <a:pt x="90297" y="466724"/>
                </a:lnTo>
                <a:lnTo>
                  <a:pt x="396112" y="385571"/>
                </a:lnTo>
                <a:lnTo>
                  <a:pt x="537591" y="267461"/>
                </a:lnTo>
                <a:lnTo>
                  <a:pt x="562008" y="248044"/>
                </a:lnTo>
                <a:lnTo>
                  <a:pt x="581009" y="229663"/>
                </a:lnTo>
                <a:lnTo>
                  <a:pt x="599795" y="210687"/>
                </a:lnTo>
                <a:lnTo>
                  <a:pt x="623570" y="189483"/>
                </a:lnTo>
                <a:lnTo>
                  <a:pt x="652004" y="166034"/>
                </a:lnTo>
                <a:lnTo>
                  <a:pt x="682831" y="141144"/>
                </a:lnTo>
                <a:lnTo>
                  <a:pt x="718635" y="114135"/>
                </a:lnTo>
                <a:lnTo>
                  <a:pt x="762000" y="84327"/>
                </a:lnTo>
                <a:lnTo>
                  <a:pt x="846454" y="0"/>
                </a:lnTo>
                <a:lnTo>
                  <a:pt x="1136269" y="424687"/>
                </a:lnTo>
                <a:lnTo>
                  <a:pt x="1415796" y="876236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5100" y="3948684"/>
            <a:ext cx="1511935" cy="1885314"/>
          </a:xfrm>
          <a:custGeom>
            <a:avLst/>
            <a:gdLst/>
            <a:ahLst/>
            <a:cxnLst/>
            <a:rect l="l" t="t" r="r" b="b"/>
            <a:pathLst>
              <a:path w="1511934" h="1885314">
                <a:moveTo>
                  <a:pt x="1086739" y="0"/>
                </a:moveTo>
                <a:lnTo>
                  <a:pt x="274447" y="152400"/>
                </a:lnTo>
                <a:lnTo>
                  <a:pt x="113029" y="231394"/>
                </a:lnTo>
                <a:lnTo>
                  <a:pt x="0" y="282194"/>
                </a:lnTo>
                <a:lnTo>
                  <a:pt x="102234" y="496697"/>
                </a:lnTo>
                <a:lnTo>
                  <a:pt x="328168" y="1128903"/>
                </a:lnTo>
                <a:lnTo>
                  <a:pt x="494919" y="1885188"/>
                </a:lnTo>
                <a:lnTo>
                  <a:pt x="1253617" y="1636776"/>
                </a:lnTo>
                <a:lnTo>
                  <a:pt x="1511807" y="1636776"/>
                </a:lnTo>
                <a:lnTo>
                  <a:pt x="1280414" y="705485"/>
                </a:lnTo>
                <a:lnTo>
                  <a:pt x="1124457" y="276606"/>
                </a:lnTo>
                <a:lnTo>
                  <a:pt x="1086739" y="0"/>
                </a:lnTo>
                <a:close/>
              </a:path>
            </a:pathLst>
          </a:custGeom>
          <a:solidFill>
            <a:srgbClr val="5F5F5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5100" y="3948684"/>
            <a:ext cx="1511935" cy="1885314"/>
          </a:xfrm>
          <a:custGeom>
            <a:avLst/>
            <a:gdLst/>
            <a:ahLst/>
            <a:cxnLst/>
            <a:rect l="l" t="t" r="r" b="b"/>
            <a:pathLst>
              <a:path w="1511934" h="1885314">
                <a:moveTo>
                  <a:pt x="1086739" y="0"/>
                </a:moveTo>
                <a:lnTo>
                  <a:pt x="274447" y="152400"/>
                </a:lnTo>
                <a:lnTo>
                  <a:pt x="113029" y="231394"/>
                </a:lnTo>
                <a:lnTo>
                  <a:pt x="0" y="282194"/>
                </a:lnTo>
                <a:lnTo>
                  <a:pt x="102234" y="496697"/>
                </a:lnTo>
                <a:lnTo>
                  <a:pt x="328168" y="1128903"/>
                </a:lnTo>
                <a:lnTo>
                  <a:pt x="494919" y="1885188"/>
                </a:lnTo>
                <a:lnTo>
                  <a:pt x="1253617" y="1636776"/>
                </a:lnTo>
                <a:lnTo>
                  <a:pt x="1511807" y="1636776"/>
                </a:lnTo>
                <a:lnTo>
                  <a:pt x="1280414" y="705485"/>
                </a:lnTo>
                <a:lnTo>
                  <a:pt x="1124457" y="276606"/>
                </a:lnTo>
                <a:lnTo>
                  <a:pt x="1086739" y="0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7576" y="2816351"/>
            <a:ext cx="1503045" cy="1503045"/>
          </a:xfrm>
          <a:custGeom>
            <a:avLst/>
            <a:gdLst/>
            <a:ahLst/>
            <a:cxnLst/>
            <a:rect l="l" t="t" r="r" b="b"/>
            <a:pathLst>
              <a:path w="1503045" h="1503045">
                <a:moveTo>
                  <a:pt x="895350" y="0"/>
                </a:moveTo>
                <a:lnTo>
                  <a:pt x="691133" y="55880"/>
                </a:lnTo>
                <a:lnTo>
                  <a:pt x="544576" y="100584"/>
                </a:lnTo>
                <a:lnTo>
                  <a:pt x="439800" y="156463"/>
                </a:lnTo>
                <a:lnTo>
                  <a:pt x="366522" y="240157"/>
                </a:lnTo>
                <a:lnTo>
                  <a:pt x="31369" y="715010"/>
                </a:lnTo>
                <a:lnTo>
                  <a:pt x="0" y="821182"/>
                </a:lnTo>
                <a:lnTo>
                  <a:pt x="146557" y="1055751"/>
                </a:lnTo>
                <a:lnTo>
                  <a:pt x="225171" y="1228979"/>
                </a:lnTo>
                <a:lnTo>
                  <a:pt x="329819" y="1396492"/>
                </a:lnTo>
                <a:lnTo>
                  <a:pt x="387476" y="1502664"/>
                </a:lnTo>
                <a:lnTo>
                  <a:pt x="984376" y="1089279"/>
                </a:lnTo>
                <a:lnTo>
                  <a:pt x="1204214" y="877062"/>
                </a:lnTo>
                <a:lnTo>
                  <a:pt x="1303654" y="826770"/>
                </a:lnTo>
                <a:lnTo>
                  <a:pt x="1502664" y="765301"/>
                </a:lnTo>
                <a:lnTo>
                  <a:pt x="895350" y="0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37576" y="2816351"/>
            <a:ext cx="1503045" cy="1503045"/>
          </a:xfrm>
          <a:custGeom>
            <a:avLst/>
            <a:gdLst/>
            <a:ahLst/>
            <a:cxnLst/>
            <a:rect l="l" t="t" r="r" b="b"/>
            <a:pathLst>
              <a:path w="1503045" h="1503045">
                <a:moveTo>
                  <a:pt x="0" y="821182"/>
                </a:moveTo>
                <a:lnTo>
                  <a:pt x="146557" y="1055751"/>
                </a:lnTo>
                <a:lnTo>
                  <a:pt x="225171" y="1228979"/>
                </a:lnTo>
                <a:lnTo>
                  <a:pt x="329819" y="1396492"/>
                </a:lnTo>
                <a:lnTo>
                  <a:pt x="387476" y="1502664"/>
                </a:lnTo>
                <a:lnTo>
                  <a:pt x="984376" y="1089279"/>
                </a:lnTo>
                <a:lnTo>
                  <a:pt x="1204214" y="877062"/>
                </a:lnTo>
                <a:lnTo>
                  <a:pt x="1303654" y="826770"/>
                </a:lnTo>
                <a:lnTo>
                  <a:pt x="1502664" y="765301"/>
                </a:lnTo>
                <a:lnTo>
                  <a:pt x="895350" y="0"/>
                </a:lnTo>
                <a:lnTo>
                  <a:pt x="691133" y="55880"/>
                </a:lnTo>
                <a:lnTo>
                  <a:pt x="544576" y="100584"/>
                </a:lnTo>
                <a:lnTo>
                  <a:pt x="439800" y="156463"/>
                </a:lnTo>
                <a:lnTo>
                  <a:pt x="366522" y="240157"/>
                </a:lnTo>
                <a:lnTo>
                  <a:pt x="272288" y="374269"/>
                </a:lnTo>
                <a:lnTo>
                  <a:pt x="31369" y="715010"/>
                </a:lnTo>
                <a:lnTo>
                  <a:pt x="0" y="821182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5819" y="3619500"/>
            <a:ext cx="2125980" cy="2120265"/>
          </a:xfrm>
          <a:custGeom>
            <a:avLst/>
            <a:gdLst/>
            <a:ahLst/>
            <a:cxnLst/>
            <a:rect l="l" t="t" r="r" b="b"/>
            <a:pathLst>
              <a:path w="2125979" h="2120265">
                <a:moveTo>
                  <a:pt x="1116076" y="0"/>
                </a:moveTo>
                <a:lnTo>
                  <a:pt x="839724" y="110362"/>
                </a:lnTo>
                <a:lnTo>
                  <a:pt x="669671" y="287019"/>
                </a:lnTo>
                <a:lnTo>
                  <a:pt x="398652" y="502412"/>
                </a:lnTo>
                <a:lnTo>
                  <a:pt x="90297" y="673481"/>
                </a:lnTo>
                <a:lnTo>
                  <a:pt x="0" y="756285"/>
                </a:lnTo>
                <a:lnTo>
                  <a:pt x="659002" y="1689227"/>
                </a:lnTo>
                <a:lnTo>
                  <a:pt x="967358" y="2119884"/>
                </a:lnTo>
                <a:lnTo>
                  <a:pt x="1509395" y="1816227"/>
                </a:lnTo>
                <a:lnTo>
                  <a:pt x="1525073" y="1806957"/>
                </a:lnTo>
                <a:lnTo>
                  <a:pt x="1540525" y="1797034"/>
                </a:lnTo>
                <a:lnTo>
                  <a:pt x="1556383" y="1788419"/>
                </a:lnTo>
                <a:lnTo>
                  <a:pt x="1573276" y="1783080"/>
                </a:lnTo>
                <a:lnTo>
                  <a:pt x="1605152" y="1777619"/>
                </a:lnTo>
                <a:lnTo>
                  <a:pt x="1902713" y="1634109"/>
                </a:lnTo>
                <a:lnTo>
                  <a:pt x="2125979" y="1490599"/>
                </a:lnTo>
                <a:lnTo>
                  <a:pt x="1116076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5819" y="3619500"/>
            <a:ext cx="2125980" cy="2120265"/>
          </a:xfrm>
          <a:custGeom>
            <a:avLst/>
            <a:gdLst/>
            <a:ahLst/>
            <a:cxnLst/>
            <a:rect l="l" t="t" r="r" b="b"/>
            <a:pathLst>
              <a:path w="2125979" h="2120265">
                <a:moveTo>
                  <a:pt x="967358" y="2119884"/>
                </a:moveTo>
                <a:lnTo>
                  <a:pt x="1509395" y="1816227"/>
                </a:lnTo>
                <a:lnTo>
                  <a:pt x="1525073" y="1806957"/>
                </a:lnTo>
                <a:lnTo>
                  <a:pt x="1540525" y="1797034"/>
                </a:lnTo>
                <a:lnTo>
                  <a:pt x="1556383" y="1788419"/>
                </a:lnTo>
                <a:lnTo>
                  <a:pt x="1573276" y="1783080"/>
                </a:lnTo>
                <a:lnTo>
                  <a:pt x="1605152" y="1777619"/>
                </a:lnTo>
                <a:lnTo>
                  <a:pt x="1902713" y="1634109"/>
                </a:lnTo>
                <a:lnTo>
                  <a:pt x="2125979" y="1490599"/>
                </a:lnTo>
                <a:lnTo>
                  <a:pt x="1116076" y="0"/>
                </a:lnTo>
                <a:lnTo>
                  <a:pt x="839724" y="110362"/>
                </a:lnTo>
                <a:lnTo>
                  <a:pt x="669671" y="287019"/>
                </a:lnTo>
                <a:lnTo>
                  <a:pt x="398652" y="502412"/>
                </a:lnTo>
                <a:lnTo>
                  <a:pt x="90297" y="673481"/>
                </a:lnTo>
                <a:lnTo>
                  <a:pt x="0" y="756285"/>
                </a:lnTo>
                <a:lnTo>
                  <a:pt x="659002" y="1689227"/>
                </a:lnTo>
                <a:lnTo>
                  <a:pt x="967358" y="2119884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0743" y="1726692"/>
            <a:ext cx="2451100" cy="2329180"/>
          </a:xfrm>
          <a:custGeom>
            <a:avLst/>
            <a:gdLst/>
            <a:ahLst/>
            <a:cxnLst/>
            <a:rect l="l" t="t" r="r" b="b"/>
            <a:pathLst>
              <a:path w="2451100" h="2329179">
                <a:moveTo>
                  <a:pt x="1123187" y="0"/>
                </a:moveTo>
                <a:lnTo>
                  <a:pt x="1048003" y="45085"/>
                </a:lnTo>
                <a:lnTo>
                  <a:pt x="800734" y="214249"/>
                </a:lnTo>
                <a:lnTo>
                  <a:pt x="575055" y="490600"/>
                </a:lnTo>
                <a:lnTo>
                  <a:pt x="419226" y="845820"/>
                </a:lnTo>
                <a:lnTo>
                  <a:pt x="236474" y="981075"/>
                </a:lnTo>
                <a:lnTo>
                  <a:pt x="0" y="1054354"/>
                </a:lnTo>
                <a:lnTo>
                  <a:pt x="580389" y="1821180"/>
                </a:lnTo>
                <a:lnTo>
                  <a:pt x="918972" y="2328672"/>
                </a:lnTo>
                <a:lnTo>
                  <a:pt x="2450591" y="1240409"/>
                </a:lnTo>
                <a:lnTo>
                  <a:pt x="2376429" y="997966"/>
                </a:lnTo>
                <a:lnTo>
                  <a:pt x="1768094" y="997966"/>
                </a:lnTo>
                <a:lnTo>
                  <a:pt x="1499361" y="501777"/>
                </a:lnTo>
                <a:lnTo>
                  <a:pt x="1504696" y="366522"/>
                </a:lnTo>
                <a:lnTo>
                  <a:pt x="1488566" y="259334"/>
                </a:lnTo>
                <a:lnTo>
                  <a:pt x="1445640" y="202946"/>
                </a:lnTo>
                <a:lnTo>
                  <a:pt x="1300479" y="152273"/>
                </a:lnTo>
                <a:lnTo>
                  <a:pt x="1230629" y="146558"/>
                </a:lnTo>
                <a:lnTo>
                  <a:pt x="1123187" y="0"/>
                </a:lnTo>
                <a:close/>
              </a:path>
              <a:path w="2451100" h="2329179">
                <a:moveTo>
                  <a:pt x="2310891" y="783717"/>
                </a:moveTo>
                <a:lnTo>
                  <a:pt x="1768094" y="997966"/>
                </a:lnTo>
                <a:lnTo>
                  <a:pt x="2376429" y="997966"/>
                </a:lnTo>
                <a:lnTo>
                  <a:pt x="2310891" y="783717"/>
                </a:lnTo>
                <a:close/>
              </a:path>
            </a:pathLst>
          </a:custGeom>
          <a:solidFill>
            <a:srgbClr val="F7954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0743" y="1726692"/>
            <a:ext cx="2451100" cy="2329180"/>
          </a:xfrm>
          <a:custGeom>
            <a:avLst/>
            <a:gdLst/>
            <a:ahLst/>
            <a:cxnLst/>
            <a:rect l="l" t="t" r="r" b="b"/>
            <a:pathLst>
              <a:path w="2451100" h="2329179">
                <a:moveTo>
                  <a:pt x="0" y="1054354"/>
                </a:moveTo>
                <a:lnTo>
                  <a:pt x="236474" y="981075"/>
                </a:lnTo>
                <a:lnTo>
                  <a:pt x="419226" y="845820"/>
                </a:lnTo>
                <a:lnTo>
                  <a:pt x="575055" y="490600"/>
                </a:lnTo>
                <a:lnTo>
                  <a:pt x="800734" y="214249"/>
                </a:lnTo>
                <a:lnTo>
                  <a:pt x="1048003" y="45085"/>
                </a:lnTo>
                <a:lnTo>
                  <a:pt x="1123187" y="0"/>
                </a:lnTo>
                <a:lnTo>
                  <a:pt x="1230629" y="146558"/>
                </a:lnTo>
                <a:lnTo>
                  <a:pt x="1300479" y="152273"/>
                </a:lnTo>
                <a:lnTo>
                  <a:pt x="1445640" y="202946"/>
                </a:lnTo>
                <a:lnTo>
                  <a:pt x="1488566" y="259334"/>
                </a:lnTo>
                <a:lnTo>
                  <a:pt x="1504696" y="366522"/>
                </a:lnTo>
                <a:lnTo>
                  <a:pt x="1499361" y="501777"/>
                </a:lnTo>
                <a:lnTo>
                  <a:pt x="1768094" y="997966"/>
                </a:lnTo>
                <a:lnTo>
                  <a:pt x="2310891" y="783717"/>
                </a:lnTo>
                <a:lnTo>
                  <a:pt x="2450591" y="1240409"/>
                </a:lnTo>
                <a:lnTo>
                  <a:pt x="918972" y="2328672"/>
                </a:lnTo>
                <a:lnTo>
                  <a:pt x="580389" y="1821180"/>
                </a:lnTo>
                <a:lnTo>
                  <a:pt x="0" y="1054354"/>
                </a:lnTo>
                <a:close/>
              </a:path>
            </a:pathLst>
          </a:custGeom>
          <a:ln w="126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34956" y="2991611"/>
            <a:ext cx="2039620" cy="2065020"/>
          </a:xfrm>
          <a:custGeom>
            <a:avLst/>
            <a:gdLst/>
            <a:ahLst/>
            <a:cxnLst/>
            <a:rect l="l" t="t" r="r" b="b"/>
            <a:pathLst>
              <a:path w="2039620" h="2065020">
                <a:moveTo>
                  <a:pt x="1506474" y="0"/>
                </a:moveTo>
                <a:lnTo>
                  <a:pt x="0" y="1083310"/>
                </a:lnTo>
                <a:lnTo>
                  <a:pt x="694054" y="2065020"/>
                </a:lnTo>
                <a:lnTo>
                  <a:pt x="2039112" y="1009904"/>
                </a:lnTo>
                <a:lnTo>
                  <a:pt x="1786254" y="417575"/>
                </a:lnTo>
                <a:lnTo>
                  <a:pt x="1748536" y="383666"/>
                </a:lnTo>
                <a:lnTo>
                  <a:pt x="1506474" y="0"/>
                </a:lnTo>
                <a:close/>
              </a:path>
            </a:pathLst>
          </a:custGeom>
          <a:solidFill>
            <a:srgbClr val="5F5F5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34956" y="2991611"/>
            <a:ext cx="2039620" cy="2065020"/>
          </a:xfrm>
          <a:custGeom>
            <a:avLst/>
            <a:gdLst/>
            <a:ahLst/>
            <a:cxnLst/>
            <a:rect l="l" t="t" r="r" b="b"/>
            <a:pathLst>
              <a:path w="2039620" h="2065020">
                <a:moveTo>
                  <a:pt x="694054" y="2065020"/>
                </a:moveTo>
                <a:lnTo>
                  <a:pt x="1657096" y="1308989"/>
                </a:lnTo>
                <a:lnTo>
                  <a:pt x="2039112" y="1009904"/>
                </a:lnTo>
                <a:lnTo>
                  <a:pt x="1786254" y="417575"/>
                </a:lnTo>
                <a:lnTo>
                  <a:pt x="1748536" y="383666"/>
                </a:lnTo>
                <a:lnTo>
                  <a:pt x="1506474" y="0"/>
                </a:lnTo>
                <a:lnTo>
                  <a:pt x="0" y="1083310"/>
                </a:lnTo>
                <a:lnTo>
                  <a:pt x="694054" y="2065020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15271" y="5100828"/>
            <a:ext cx="1844039" cy="1225550"/>
          </a:xfrm>
          <a:custGeom>
            <a:avLst/>
            <a:gdLst/>
            <a:ahLst/>
            <a:cxnLst/>
            <a:rect l="l" t="t" r="r" b="b"/>
            <a:pathLst>
              <a:path w="1844040" h="1225550">
                <a:moveTo>
                  <a:pt x="1200678" y="1180122"/>
                </a:moveTo>
                <a:lnTo>
                  <a:pt x="623697" y="1180122"/>
                </a:lnTo>
                <a:lnTo>
                  <a:pt x="978407" y="1225296"/>
                </a:lnTo>
                <a:lnTo>
                  <a:pt x="1200678" y="1180122"/>
                </a:lnTo>
                <a:close/>
              </a:path>
              <a:path w="1844040" h="1225550">
                <a:moveTo>
                  <a:pt x="1155827" y="0"/>
                </a:moveTo>
                <a:lnTo>
                  <a:pt x="693547" y="265430"/>
                </a:lnTo>
                <a:lnTo>
                  <a:pt x="0" y="649351"/>
                </a:lnTo>
                <a:lnTo>
                  <a:pt x="295655" y="1219644"/>
                </a:lnTo>
                <a:lnTo>
                  <a:pt x="623697" y="1180122"/>
                </a:lnTo>
                <a:lnTo>
                  <a:pt x="1200678" y="1180122"/>
                </a:lnTo>
                <a:lnTo>
                  <a:pt x="1655826" y="1089774"/>
                </a:lnTo>
                <a:lnTo>
                  <a:pt x="1844039" y="1033310"/>
                </a:lnTo>
                <a:lnTo>
                  <a:pt x="1155827" y="0"/>
                </a:lnTo>
                <a:close/>
              </a:path>
            </a:pathLst>
          </a:custGeom>
          <a:solidFill>
            <a:srgbClr val="F795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5271" y="5100828"/>
            <a:ext cx="1844039" cy="1225550"/>
          </a:xfrm>
          <a:custGeom>
            <a:avLst/>
            <a:gdLst/>
            <a:ahLst/>
            <a:cxnLst/>
            <a:rect l="l" t="t" r="r" b="b"/>
            <a:pathLst>
              <a:path w="1844040" h="1225550">
                <a:moveTo>
                  <a:pt x="295655" y="1219644"/>
                </a:moveTo>
                <a:lnTo>
                  <a:pt x="0" y="649351"/>
                </a:lnTo>
                <a:lnTo>
                  <a:pt x="693547" y="265430"/>
                </a:lnTo>
                <a:lnTo>
                  <a:pt x="1155827" y="0"/>
                </a:lnTo>
                <a:lnTo>
                  <a:pt x="1844039" y="1033310"/>
                </a:lnTo>
                <a:lnTo>
                  <a:pt x="1655826" y="1089774"/>
                </a:lnTo>
                <a:lnTo>
                  <a:pt x="1311782" y="1157541"/>
                </a:lnTo>
                <a:lnTo>
                  <a:pt x="978407" y="1225296"/>
                </a:lnTo>
                <a:lnTo>
                  <a:pt x="623697" y="1180122"/>
                </a:lnTo>
                <a:lnTo>
                  <a:pt x="295655" y="1219644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2408" y="1463039"/>
            <a:ext cx="5062855" cy="3061970"/>
          </a:xfrm>
          <a:custGeom>
            <a:avLst/>
            <a:gdLst/>
            <a:ahLst/>
            <a:cxnLst/>
            <a:rect l="l" t="t" r="r" b="b"/>
            <a:pathLst>
              <a:path w="5062855" h="3061970">
                <a:moveTo>
                  <a:pt x="0" y="3061716"/>
                </a:moveTo>
                <a:lnTo>
                  <a:pt x="64515" y="3022219"/>
                </a:lnTo>
                <a:lnTo>
                  <a:pt x="204215" y="2881249"/>
                </a:lnTo>
                <a:lnTo>
                  <a:pt x="300989" y="2853055"/>
                </a:lnTo>
                <a:lnTo>
                  <a:pt x="397763" y="2729103"/>
                </a:lnTo>
                <a:lnTo>
                  <a:pt x="440689" y="2700909"/>
                </a:lnTo>
                <a:lnTo>
                  <a:pt x="1252219" y="2554224"/>
                </a:lnTo>
                <a:lnTo>
                  <a:pt x="1429639" y="2469642"/>
                </a:lnTo>
                <a:lnTo>
                  <a:pt x="1444341" y="2447417"/>
                </a:lnTo>
                <a:lnTo>
                  <a:pt x="1450292" y="2437860"/>
                </a:lnTo>
                <a:lnTo>
                  <a:pt x="1453981" y="2432923"/>
                </a:lnTo>
                <a:lnTo>
                  <a:pt x="1461896" y="2424557"/>
                </a:lnTo>
                <a:lnTo>
                  <a:pt x="1564005" y="2300478"/>
                </a:lnTo>
                <a:lnTo>
                  <a:pt x="1612391" y="2261108"/>
                </a:lnTo>
                <a:lnTo>
                  <a:pt x="1967102" y="1798701"/>
                </a:lnTo>
                <a:lnTo>
                  <a:pt x="2069211" y="1573149"/>
                </a:lnTo>
                <a:lnTo>
                  <a:pt x="2192782" y="1482979"/>
                </a:lnTo>
                <a:lnTo>
                  <a:pt x="2628138" y="1302512"/>
                </a:lnTo>
                <a:lnTo>
                  <a:pt x="2681859" y="1302512"/>
                </a:lnTo>
                <a:lnTo>
                  <a:pt x="2982848" y="1217930"/>
                </a:lnTo>
                <a:lnTo>
                  <a:pt x="3192398" y="941577"/>
                </a:lnTo>
                <a:lnTo>
                  <a:pt x="3402075" y="563880"/>
                </a:lnTo>
                <a:lnTo>
                  <a:pt x="3831970" y="281939"/>
                </a:lnTo>
                <a:lnTo>
                  <a:pt x="3896487" y="265049"/>
                </a:lnTo>
                <a:lnTo>
                  <a:pt x="4149090" y="197358"/>
                </a:lnTo>
                <a:lnTo>
                  <a:pt x="4793995" y="298831"/>
                </a:lnTo>
                <a:lnTo>
                  <a:pt x="4987544" y="95885"/>
                </a:lnTo>
                <a:lnTo>
                  <a:pt x="5062727" y="0"/>
                </a:lnTo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6897" y="1474469"/>
            <a:ext cx="3479800" cy="4963795"/>
          </a:xfrm>
          <a:custGeom>
            <a:avLst/>
            <a:gdLst/>
            <a:ahLst/>
            <a:cxnLst/>
            <a:rect l="l" t="t" r="r" b="b"/>
            <a:pathLst>
              <a:path w="3479800" h="4963795">
                <a:moveTo>
                  <a:pt x="0" y="0"/>
                </a:moveTo>
                <a:lnTo>
                  <a:pt x="1419732" y="1788032"/>
                </a:lnTo>
                <a:lnTo>
                  <a:pt x="2118741" y="2887979"/>
                </a:lnTo>
                <a:lnTo>
                  <a:pt x="2543555" y="3474592"/>
                </a:lnTo>
                <a:lnTo>
                  <a:pt x="2583426" y="3534113"/>
                </a:lnTo>
                <a:lnTo>
                  <a:pt x="2605256" y="3567436"/>
                </a:lnTo>
                <a:lnTo>
                  <a:pt x="2628243" y="3602932"/>
                </a:lnTo>
                <a:lnTo>
                  <a:pt x="2652306" y="3640453"/>
                </a:lnTo>
                <a:lnTo>
                  <a:pt x="2677366" y="3679849"/>
                </a:lnTo>
                <a:lnTo>
                  <a:pt x="2703344" y="3720969"/>
                </a:lnTo>
                <a:lnTo>
                  <a:pt x="2730159" y="3763664"/>
                </a:lnTo>
                <a:lnTo>
                  <a:pt x="2757732" y="3807784"/>
                </a:lnTo>
                <a:lnTo>
                  <a:pt x="2785983" y="3853178"/>
                </a:lnTo>
                <a:lnTo>
                  <a:pt x="2814832" y="3899697"/>
                </a:lnTo>
                <a:lnTo>
                  <a:pt x="2844199" y="3947191"/>
                </a:lnTo>
                <a:lnTo>
                  <a:pt x="2874005" y="3995510"/>
                </a:lnTo>
                <a:lnTo>
                  <a:pt x="2904170" y="4044503"/>
                </a:lnTo>
                <a:lnTo>
                  <a:pt x="2934615" y="4094022"/>
                </a:lnTo>
                <a:lnTo>
                  <a:pt x="2965259" y="4143915"/>
                </a:lnTo>
                <a:lnTo>
                  <a:pt x="2996022" y="4194033"/>
                </a:lnTo>
                <a:lnTo>
                  <a:pt x="3026825" y="4244227"/>
                </a:lnTo>
                <a:lnTo>
                  <a:pt x="3057588" y="4294345"/>
                </a:lnTo>
                <a:lnTo>
                  <a:pt x="3088232" y="4344238"/>
                </a:lnTo>
                <a:lnTo>
                  <a:pt x="3118677" y="4393757"/>
                </a:lnTo>
                <a:lnTo>
                  <a:pt x="3148842" y="4442750"/>
                </a:lnTo>
                <a:lnTo>
                  <a:pt x="3178648" y="4491069"/>
                </a:lnTo>
                <a:lnTo>
                  <a:pt x="3208015" y="4538563"/>
                </a:lnTo>
                <a:lnTo>
                  <a:pt x="3236864" y="4585082"/>
                </a:lnTo>
                <a:lnTo>
                  <a:pt x="3265115" y="4630476"/>
                </a:lnTo>
                <a:lnTo>
                  <a:pt x="3292688" y="4674596"/>
                </a:lnTo>
                <a:lnTo>
                  <a:pt x="3319503" y="4717291"/>
                </a:lnTo>
                <a:lnTo>
                  <a:pt x="3345481" y="4758411"/>
                </a:lnTo>
                <a:lnTo>
                  <a:pt x="3370541" y="4797807"/>
                </a:lnTo>
                <a:lnTo>
                  <a:pt x="3394604" y="4835328"/>
                </a:lnTo>
                <a:lnTo>
                  <a:pt x="3417591" y="4870824"/>
                </a:lnTo>
                <a:lnTo>
                  <a:pt x="3439421" y="4904147"/>
                </a:lnTo>
                <a:lnTo>
                  <a:pt x="3460014" y="4935144"/>
                </a:lnTo>
                <a:lnTo>
                  <a:pt x="3479292" y="4963668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7647" y="2139695"/>
            <a:ext cx="5814060" cy="2996565"/>
          </a:xfrm>
          <a:custGeom>
            <a:avLst/>
            <a:gdLst/>
            <a:ahLst/>
            <a:cxnLst/>
            <a:rect l="l" t="t" r="r" b="b"/>
            <a:pathLst>
              <a:path w="5814059" h="2996565">
                <a:moveTo>
                  <a:pt x="0" y="2996184"/>
                </a:moveTo>
                <a:lnTo>
                  <a:pt x="494792" y="2815590"/>
                </a:lnTo>
                <a:lnTo>
                  <a:pt x="505483" y="2809791"/>
                </a:lnTo>
                <a:lnTo>
                  <a:pt x="516127" y="2803874"/>
                </a:lnTo>
                <a:lnTo>
                  <a:pt x="526867" y="2798194"/>
                </a:lnTo>
                <a:lnTo>
                  <a:pt x="571259" y="2782841"/>
                </a:lnTo>
                <a:lnTo>
                  <a:pt x="575436" y="2781808"/>
                </a:lnTo>
                <a:lnTo>
                  <a:pt x="935862" y="2652014"/>
                </a:lnTo>
                <a:lnTo>
                  <a:pt x="1516760" y="2527808"/>
                </a:lnTo>
                <a:lnTo>
                  <a:pt x="1534277" y="2519564"/>
                </a:lnTo>
                <a:lnTo>
                  <a:pt x="1553543" y="2510535"/>
                </a:lnTo>
                <a:lnTo>
                  <a:pt x="1591945" y="2494026"/>
                </a:lnTo>
                <a:lnTo>
                  <a:pt x="1624329" y="2482722"/>
                </a:lnTo>
                <a:lnTo>
                  <a:pt x="1807082" y="2398014"/>
                </a:lnTo>
                <a:lnTo>
                  <a:pt x="1839468" y="2358516"/>
                </a:lnTo>
                <a:lnTo>
                  <a:pt x="2318130" y="2031364"/>
                </a:lnTo>
                <a:lnTo>
                  <a:pt x="2705354" y="1799970"/>
                </a:lnTo>
                <a:lnTo>
                  <a:pt x="3011931" y="1523491"/>
                </a:lnTo>
                <a:lnTo>
                  <a:pt x="3377692" y="1354201"/>
                </a:lnTo>
                <a:lnTo>
                  <a:pt x="3915536" y="970533"/>
                </a:lnTo>
                <a:lnTo>
                  <a:pt x="4490974" y="558673"/>
                </a:lnTo>
                <a:lnTo>
                  <a:pt x="4532044" y="537322"/>
                </a:lnTo>
                <a:lnTo>
                  <a:pt x="4575603" y="516753"/>
                </a:lnTo>
                <a:lnTo>
                  <a:pt x="4621312" y="496903"/>
                </a:lnTo>
                <a:lnTo>
                  <a:pt x="4668834" y="477710"/>
                </a:lnTo>
                <a:lnTo>
                  <a:pt x="4717829" y="459111"/>
                </a:lnTo>
                <a:lnTo>
                  <a:pt x="4767961" y="441044"/>
                </a:lnTo>
                <a:lnTo>
                  <a:pt x="4818890" y="423447"/>
                </a:lnTo>
                <a:lnTo>
                  <a:pt x="4870279" y="406257"/>
                </a:lnTo>
                <a:lnTo>
                  <a:pt x="4921789" y="389412"/>
                </a:lnTo>
                <a:lnTo>
                  <a:pt x="4973083" y="372850"/>
                </a:lnTo>
                <a:lnTo>
                  <a:pt x="5023823" y="356507"/>
                </a:lnTo>
                <a:lnTo>
                  <a:pt x="5073669" y="340323"/>
                </a:lnTo>
                <a:lnTo>
                  <a:pt x="5122285" y="324234"/>
                </a:lnTo>
                <a:lnTo>
                  <a:pt x="5169332" y="308179"/>
                </a:lnTo>
                <a:lnTo>
                  <a:pt x="5214472" y="292094"/>
                </a:lnTo>
                <a:lnTo>
                  <a:pt x="5257366" y="275918"/>
                </a:lnTo>
                <a:lnTo>
                  <a:pt x="5297678" y="259587"/>
                </a:lnTo>
                <a:lnTo>
                  <a:pt x="5357365" y="233430"/>
                </a:lnTo>
                <a:lnTo>
                  <a:pt x="5415811" y="206105"/>
                </a:lnTo>
                <a:lnTo>
                  <a:pt x="5472580" y="178174"/>
                </a:lnTo>
                <a:lnTo>
                  <a:pt x="5527235" y="150196"/>
                </a:lnTo>
                <a:lnTo>
                  <a:pt x="5579342" y="122729"/>
                </a:lnTo>
                <a:lnTo>
                  <a:pt x="5628464" y="96333"/>
                </a:lnTo>
                <a:lnTo>
                  <a:pt x="5674166" y="71568"/>
                </a:lnTo>
                <a:lnTo>
                  <a:pt x="5716012" y="48993"/>
                </a:lnTo>
                <a:lnTo>
                  <a:pt x="5753567" y="29167"/>
                </a:lnTo>
                <a:lnTo>
                  <a:pt x="5786395" y="12649"/>
                </a:lnTo>
                <a:lnTo>
                  <a:pt x="5814059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7016" y="1464563"/>
            <a:ext cx="4585970" cy="4754880"/>
          </a:xfrm>
          <a:custGeom>
            <a:avLst/>
            <a:gdLst/>
            <a:ahLst/>
            <a:cxnLst/>
            <a:rect l="l" t="t" r="r" b="b"/>
            <a:pathLst>
              <a:path w="4585970" h="4754880">
                <a:moveTo>
                  <a:pt x="4585715" y="2565527"/>
                </a:moveTo>
                <a:lnTo>
                  <a:pt x="4112767" y="2911602"/>
                </a:lnTo>
                <a:lnTo>
                  <a:pt x="3553967" y="3400679"/>
                </a:lnTo>
                <a:lnTo>
                  <a:pt x="3009391" y="3769233"/>
                </a:lnTo>
                <a:lnTo>
                  <a:pt x="2307208" y="4137952"/>
                </a:lnTo>
                <a:lnTo>
                  <a:pt x="2120900" y="4228236"/>
                </a:lnTo>
                <a:lnTo>
                  <a:pt x="1905888" y="4341088"/>
                </a:lnTo>
                <a:lnTo>
                  <a:pt x="1175130" y="4694694"/>
                </a:lnTo>
                <a:lnTo>
                  <a:pt x="974470" y="4754880"/>
                </a:lnTo>
                <a:lnTo>
                  <a:pt x="838326" y="4559261"/>
                </a:lnTo>
                <a:lnTo>
                  <a:pt x="702182" y="4363656"/>
                </a:lnTo>
                <a:lnTo>
                  <a:pt x="515874" y="3551174"/>
                </a:lnTo>
                <a:lnTo>
                  <a:pt x="401192" y="3054604"/>
                </a:lnTo>
                <a:lnTo>
                  <a:pt x="322452" y="2761107"/>
                </a:lnTo>
                <a:lnTo>
                  <a:pt x="257936" y="2565527"/>
                </a:lnTo>
                <a:lnTo>
                  <a:pt x="236474" y="2249551"/>
                </a:lnTo>
                <a:lnTo>
                  <a:pt x="171957" y="1956181"/>
                </a:lnTo>
                <a:lnTo>
                  <a:pt x="71627" y="1534795"/>
                </a:lnTo>
                <a:lnTo>
                  <a:pt x="78866" y="1083437"/>
                </a:lnTo>
                <a:lnTo>
                  <a:pt x="0" y="722249"/>
                </a:lnTo>
                <a:lnTo>
                  <a:pt x="150494" y="624459"/>
                </a:lnTo>
                <a:lnTo>
                  <a:pt x="293750" y="443864"/>
                </a:lnTo>
                <a:lnTo>
                  <a:pt x="458597" y="127888"/>
                </a:lnTo>
                <a:lnTo>
                  <a:pt x="623315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7264" y="2346960"/>
            <a:ext cx="3328670" cy="3962400"/>
          </a:xfrm>
          <a:custGeom>
            <a:avLst/>
            <a:gdLst/>
            <a:ahLst/>
            <a:cxnLst/>
            <a:rect l="l" t="t" r="r" b="b"/>
            <a:pathLst>
              <a:path w="3328670" h="3962400">
                <a:moveTo>
                  <a:pt x="1849754" y="3962400"/>
                </a:moveTo>
                <a:lnTo>
                  <a:pt x="1769109" y="3736619"/>
                </a:lnTo>
                <a:lnTo>
                  <a:pt x="1661540" y="3516490"/>
                </a:lnTo>
                <a:lnTo>
                  <a:pt x="1553971" y="3381019"/>
                </a:lnTo>
                <a:lnTo>
                  <a:pt x="1064640" y="2630297"/>
                </a:lnTo>
                <a:lnTo>
                  <a:pt x="602233" y="1958594"/>
                </a:lnTo>
                <a:lnTo>
                  <a:pt x="376427" y="1597406"/>
                </a:lnTo>
                <a:lnTo>
                  <a:pt x="301116" y="1467612"/>
                </a:lnTo>
                <a:lnTo>
                  <a:pt x="236600" y="1366012"/>
                </a:lnTo>
                <a:lnTo>
                  <a:pt x="53720" y="1191005"/>
                </a:lnTo>
                <a:lnTo>
                  <a:pt x="0" y="891793"/>
                </a:lnTo>
                <a:lnTo>
                  <a:pt x="80644" y="705612"/>
                </a:lnTo>
                <a:lnTo>
                  <a:pt x="333375" y="547497"/>
                </a:lnTo>
                <a:lnTo>
                  <a:pt x="342695" y="540269"/>
                </a:lnTo>
                <a:lnTo>
                  <a:pt x="378710" y="515393"/>
                </a:lnTo>
                <a:lnTo>
                  <a:pt x="397890" y="508000"/>
                </a:lnTo>
                <a:lnTo>
                  <a:pt x="489330" y="417702"/>
                </a:lnTo>
                <a:lnTo>
                  <a:pt x="1016253" y="67690"/>
                </a:lnTo>
                <a:lnTo>
                  <a:pt x="1161414" y="0"/>
                </a:lnTo>
                <a:lnTo>
                  <a:pt x="1295907" y="11302"/>
                </a:lnTo>
                <a:lnTo>
                  <a:pt x="1403477" y="39497"/>
                </a:lnTo>
                <a:lnTo>
                  <a:pt x="1597025" y="208787"/>
                </a:lnTo>
                <a:lnTo>
                  <a:pt x="1876552" y="429005"/>
                </a:lnTo>
                <a:lnTo>
                  <a:pt x="1941067" y="502412"/>
                </a:lnTo>
                <a:lnTo>
                  <a:pt x="2102484" y="513588"/>
                </a:lnTo>
                <a:lnTo>
                  <a:pt x="2360549" y="869188"/>
                </a:lnTo>
                <a:lnTo>
                  <a:pt x="2844418" y="1653794"/>
                </a:lnTo>
                <a:lnTo>
                  <a:pt x="3328415" y="2348103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7928" y="3805415"/>
            <a:ext cx="502145" cy="457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42984" y="3886834"/>
            <a:ext cx="328295" cy="280670"/>
          </a:xfrm>
          <a:custGeom>
            <a:avLst/>
            <a:gdLst/>
            <a:ahLst/>
            <a:cxnLst/>
            <a:rect l="l" t="t" r="r" b="b"/>
            <a:pathLst>
              <a:path w="328295" h="280670">
                <a:moveTo>
                  <a:pt x="65278" y="218439"/>
                </a:moveTo>
                <a:lnTo>
                  <a:pt x="24257" y="251459"/>
                </a:lnTo>
                <a:lnTo>
                  <a:pt x="48133" y="280669"/>
                </a:lnTo>
                <a:lnTo>
                  <a:pt x="52705" y="278130"/>
                </a:lnTo>
                <a:lnTo>
                  <a:pt x="44196" y="266700"/>
                </a:lnTo>
                <a:lnTo>
                  <a:pt x="47383" y="264159"/>
                </a:lnTo>
                <a:lnTo>
                  <a:pt x="41275" y="264159"/>
                </a:lnTo>
                <a:lnTo>
                  <a:pt x="37973" y="259080"/>
                </a:lnTo>
                <a:lnTo>
                  <a:pt x="41160" y="256539"/>
                </a:lnTo>
                <a:lnTo>
                  <a:pt x="35051" y="256539"/>
                </a:lnTo>
                <a:lnTo>
                  <a:pt x="31750" y="251459"/>
                </a:lnTo>
                <a:lnTo>
                  <a:pt x="63626" y="226059"/>
                </a:lnTo>
                <a:lnTo>
                  <a:pt x="71501" y="226059"/>
                </a:lnTo>
                <a:lnTo>
                  <a:pt x="65278" y="218439"/>
                </a:lnTo>
                <a:close/>
              </a:path>
              <a:path w="328295" h="280670">
                <a:moveTo>
                  <a:pt x="77724" y="233680"/>
                </a:moveTo>
                <a:lnTo>
                  <a:pt x="69850" y="233680"/>
                </a:lnTo>
                <a:lnTo>
                  <a:pt x="73151" y="237489"/>
                </a:lnTo>
                <a:lnTo>
                  <a:pt x="41275" y="264159"/>
                </a:lnTo>
                <a:lnTo>
                  <a:pt x="47383" y="264159"/>
                </a:lnTo>
                <a:lnTo>
                  <a:pt x="76073" y="241300"/>
                </a:lnTo>
                <a:lnTo>
                  <a:pt x="83947" y="241300"/>
                </a:lnTo>
                <a:lnTo>
                  <a:pt x="77724" y="233680"/>
                </a:lnTo>
                <a:close/>
              </a:path>
              <a:path w="328295" h="280670">
                <a:moveTo>
                  <a:pt x="83947" y="241300"/>
                </a:moveTo>
                <a:lnTo>
                  <a:pt x="76073" y="241300"/>
                </a:lnTo>
                <a:lnTo>
                  <a:pt x="78613" y="243839"/>
                </a:lnTo>
                <a:lnTo>
                  <a:pt x="80137" y="246380"/>
                </a:lnTo>
                <a:lnTo>
                  <a:pt x="79756" y="247650"/>
                </a:lnTo>
                <a:lnTo>
                  <a:pt x="77724" y="248919"/>
                </a:lnTo>
                <a:lnTo>
                  <a:pt x="71755" y="254000"/>
                </a:lnTo>
                <a:lnTo>
                  <a:pt x="68453" y="256539"/>
                </a:lnTo>
                <a:lnTo>
                  <a:pt x="70358" y="257809"/>
                </a:lnTo>
                <a:lnTo>
                  <a:pt x="73025" y="260350"/>
                </a:lnTo>
                <a:lnTo>
                  <a:pt x="81661" y="252730"/>
                </a:lnTo>
                <a:lnTo>
                  <a:pt x="86487" y="248919"/>
                </a:lnTo>
                <a:lnTo>
                  <a:pt x="87249" y="245109"/>
                </a:lnTo>
                <a:lnTo>
                  <a:pt x="83947" y="241300"/>
                </a:lnTo>
                <a:close/>
              </a:path>
              <a:path w="328295" h="280670">
                <a:moveTo>
                  <a:pt x="71501" y="226059"/>
                </a:moveTo>
                <a:lnTo>
                  <a:pt x="63626" y="226059"/>
                </a:lnTo>
                <a:lnTo>
                  <a:pt x="66929" y="229869"/>
                </a:lnTo>
                <a:lnTo>
                  <a:pt x="35051" y="256539"/>
                </a:lnTo>
                <a:lnTo>
                  <a:pt x="41160" y="256539"/>
                </a:lnTo>
                <a:lnTo>
                  <a:pt x="69850" y="233680"/>
                </a:lnTo>
                <a:lnTo>
                  <a:pt x="77724" y="233680"/>
                </a:lnTo>
                <a:lnTo>
                  <a:pt x="71501" y="226059"/>
                </a:lnTo>
                <a:close/>
              </a:path>
              <a:path w="328295" h="280670">
                <a:moveTo>
                  <a:pt x="66421" y="205739"/>
                </a:moveTo>
                <a:lnTo>
                  <a:pt x="41275" y="226059"/>
                </a:lnTo>
                <a:lnTo>
                  <a:pt x="33400" y="226059"/>
                </a:lnTo>
                <a:lnTo>
                  <a:pt x="36575" y="229869"/>
                </a:lnTo>
                <a:lnTo>
                  <a:pt x="11175" y="250189"/>
                </a:lnTo>
                <a:lnTo>
                  <a:pt x="14224" y="254000"/>
                </a:lnTo>
                <a:lnTo>
                  <a:pt x="69469" y="209550"/>
                </a:lnTo>
                <a:lnTo>
                  <a:pt x="66421" y="205739"/>
                </a:lnTo>
                <a:close/>
              </a:path>
              <a:path w="328295" h="280670">
                <a:moveTo>
                  <a:pt x="54991" y="201930"/>
                </a:moveTo>
                <a:lnTo>
                  <a:pt x="35051" y="218439"/>
                </a:lnTo>
                <a:lnTo>
                  <a:pt x="27305" y="218439"/>
                </a:lnTo>
                <a:lnTo>
                  <a:pt x="30480" y="222250"/>
                </a:lnTo>
                <a:lnTo>
                  <a:pt x="9144" y="240030"/>
                </a:lnTo>
                <a:lnTo>
                  <a:pt x="12065" y="243839"/>
                </a:lnTo>
                <a:lnTo>
                  <a:pt x="33400" y="226059"/>
                </a:lnTo>
                <a:lnTo>
                  <a:pt x="41275" y="226059"/>
                </a:lnTo>
                <a:lnTo>
                  <a:pt x="37973" y="222250"/>
                </a:lnTo>
                <a:lnTo>
                  <a:pt x="57912" y="205739"/>
                </a:lnTo>
                <a:lnTo>
                  <a:pt x="54991" y="201930"/>
                </a:lnTo>
                <a:close/>
              </a:path>
              <a:path w="328295" h="280670">
                <a:moveTo>
                  <a:pt x="24638" y="205739"/>
                </a:moveTo>
                <a:lnTo>
                  <a:pt x="20066" y="209550"/>
                </a:lnTo>
                <a:lnTo>
                  <a:pt x="24257" y="214630"/>
                </a:lnTo>
                <a:lnTo>
                  <a:pt x="0" y="234950"/>
                </a:lnTo>
                <a:lnTo>
                  <a:pt x="3048" y="238759"/>
                </a:lnTo>
                <a:lnTo>
                  <a:pt x="27305" y="218439"/>
                </a:lnTo>
                <a:lnTo>
                  <a:pt x="35051" y="218439"/>
                </a:lnTo>
                <a:lnTo>
                  <a:pt x="31876" y="214630"/>
                </a:lnTo>
                <a:lnTo>
                  <a:pt x="36702" y="210819"/>
                </a:lnTo>
                <a:lnTo>
                  <a:pt x="28829" y="210819"/>
                </a:lnTo>
                <a:lnTo>
                  <a:pt x="24638" y="205739"/>
                </a:lnTo>
                <a:close/>
              </a:path>
              <a:path w="328295" h="280670">
                <a:moveTo>
                  <a:pt x="98406" y="168909"/>
                </a:moveTo>
                <a:lnTo>
                  <a:pt x="91313" y="168909"/>
                </a:lnTo>
                <a:lnTo>
                  <a:pt x="99822" y="179069"/>
                </a:lnTo>
                <a:lnTo>
                  <a:pt x="79375" y="196850"/>
                </a:lnTo>
                <a:lnTo>
                  <a:pt x="92837" y="213359"/>
                </a:lnTo>
                <a:lnTo>
                  <a:pt x="83566" y="220980"/>
                </a:lnTo>
                <a:lnTo>
                  <a:pt x="86995" y="224789"/>
                </a:lnTo>
                <a:lnTo>
                  <a:pt x="105764" y="209550"/>
                </a:lnTo>
                <a:lnTo>
                  <a:pt x="97409" y="209550"/>
                </a:lnTo>
                <a:lnTo>
                  <a:pt x="87249" y="196850"/>
                </a:lnTo>
                <a:lnTo>
                  <a:pt x="103124" y="184150"/>
                </a:lnTo>
                <a:lnTo>
                  <a:pt x="111125" y="184150"/>
                </a:lnTo>
                <a:lnTo>
                  <a:pt x="107696" y="180339"/>
                </a:lnTo>
                <a:lnTo>
                  <a:pt x="113635" y="175259"/>
                </a:lnTo>
                <a:lnTo>
                  <a:pt x="104394" y="175259"/>
                </a:lnTo>
                <a:lnTo>
                  <a:pt x="98406" y="168909"/>
                </a:lnTo>
                <a:close/>
              </a:path>
              <a:path w="328295" h="280670">
                <a:moveTo>
                  <a:pt x="124491" y="200659"/>
                </a:moveTo>
                <a:lnTo>
                  <a:pt x="116713" y="200659"/>
                </a:lnTo>
                <a:lnTo>
                  <a:pt x="129413" y="215900"/>
                </a:lnTo>
                <a:lnTo>
                  <a:pt x="134112" y="212089"/>
                </a:lnTo>
                <a:lnTo>
                  <a:pt x="124491" y="200659"/>
                </a:lnTo>
                <a:close/>
              </a:path>
              <a:path w="328295" h="280670">
                <a:moveTo>
                  <a:pt x="52959" y="191769"/>
                </a:moveTo>
                <a:lnTo>
                  <a:pt x="28829" y="210819"/>
                </a:lnTo>
                <a:lnTo>
                  <a:pt x="36702" y="210819"/>
                </a:lnTo>
                <a:lnTo>
                  <a:pt x="56007" y="195580"/>
                </a:lnTo>
                <a:lnTo>
                  <a:pt x="52959" y="191769"/>
                </a:lnTo>
                <a:close/>
              </a:path>
              <a:path w="328295" h="280670">
                <a:moveTo>
                  <a:pt x="111125" y="184150"/>
                </a:moveTo>
                <a:lnTo>
                  <a:pt x="103124" y="184150"/>
                </a:lnTo>
                <a:lnTo>
                  <a:pt x="113284" y="195580"/>
                </a:lnTo>
                <a:lnTo>
                  <a:pt x="97409" y="209550"/>
                </a:lnTo>
                <a:lnTo>
                  <a:pt x="105764" y="209550"/>
                </a:lnTo>
                <a:lnTo>
                  <a:pt x="116713" y="200659"/>
                </a:lnTo>
                <a:lnTo>
                  <a:pt x="124491" y="200659"/>
                </a:lnTo>
                <a:lnTo>
                  <a:pt x="121285" y="196850"/>
                </a:lnTo>
                <a:lnTo>
                  <a:pt x="127381" y="191769"/>
                </a:lnTo>
                <a:lnTo>
                  <a:pt x="117983" y="191769"/>
                </a:lnTo>
                <a:lnTo>
                  <a:pt x="111125" y="184150"/>
                </a:lnTo>
                <a:close/>
              </a:path>
              <a:path w="328295" h="280670">
                <a:moveTo>
                  <a:pt x="71247" y="170180"/>
                </a:moveTo>
                <a:lnTo>
                  <a:pt x="65405" y="172719"/>
                </a:lnTo>
                <a:lnTo>
                  <a:pt x="67692" y="180339"/>
                </a:lnTo>
                <a:lnTo>
                  <a:pt x="69230" y="187959"/>
                </a:lnTo>
                <a:lnTo>
                  <a:pt x="70030" y="195580"/>
                </a:lnTo>
                <a:lnTo>
                  <a:pt x="70104" y="203200"/>
                </a:lnTo>
                <a:lnTo>
                  <a:pt x="76326" y="203200"/>
                </a:lnTo>
                <a:lnTo>
                  <a:pt x="76200" y="195580"/>
                </a:lnTo>
                <a:lnTo>
                  <a:pt x="75692" y="190500"/>
                </a:lnTo>
                <a:lnTo>
                  <a:pt x="74422" y="182880"/>
                </a:lnTo>
                <a:lnTo>
                  <a:pt x="80564" y="177800"/>
                </a:lnTo>
                <a:lnTo>
                  <a:pt x="73279" y="177800"/>
                </a:lnTo>
                <a:lnTo>
                  <a:pt x="72009" y="172719"/>
                </a:lnTo>
                <a:lnTo>
                  <a:pt x="71247" y="170180"/>
                </a:lnTo>
                <a:close/>
              </a:path>
              <a:path w="328295" h="280670">
                <a:moveTo>
                  <a:pt x="140716" y="173989"/>
                </a:moveTo>
                <a:lnTo>
                  <a:pt x="117983" y="191769"/>
                </a:lnTo>
                <a:lnTo>
                  <a:pt x="127381" y="191769"/>
                </a:lnTo>
                <a:lnTo>
                  <a:pt x="144145" y="177800"/>
                </a:lnTo>
                <a:lnTo>
                  <a:pt x="140716" y="173989"/>
                </a:lnTo>
                <a:close/>
              </a:path>
              <a:path w="328295" h="280670">
                <a:moveTo>
                  <a:pt x="141097" y="156209"/>
                </a:moveTo>
                <a:lnTo>
                  <a:pt x="137287" y="158750"/>
                </a:lnTo>
                <a:lnTo>
                  <a:pt x="155194" y="180339"/>
                </a:lnTo>
                <a:lnTo>
                  <a:pt x="154050" y="181609"/>
                </a:lnTo>
                <a:lnTo>
                  <a:pt x="152019" y="184150"/>
                </a:lnTo>
                <a:lnTo>
                  <a:pt x="156845" y="187959"/>
                </a:lnTo>
                <a:lnTo>
                  <a:pt x="161553" y="181609"/>
                </a:lnTo>
                <a:lnTo>
                  <a:pt x="165966" y="176530"/>
                </a:lnTo>
                <a:lnTo>
                  <a:pt x="158496" y="176530"/>
                </a:lnTo>
                <a:lnTo>
                  <a:pt x="141097" y="156209"/>
                </a:lnTo>
                <a:close/>
              </a:path>
              <a:path w="328295" h="280670">
                <a:moveTo>
                  <a:pt x="112775" y="144780"/>
                </a:moveTo>
                <a:lnTo>
                  <a:pt x="73279" y="177800"/>
                </a:lnTo>
                <a:lnTo>
                  <a:pt x="80564" y="177800"/>
                </a:lnTo>
                <a:lnTo>
                  <a:pt x="91313" y="168909"/>
                </a:lnTo>
                <a:lnTo>
                  <a:pt x="98406" y="168909"/>
                </a:lnTo>
                <a:lnTo>
                  <a:pt x="96012" y="166369"/>
                </a:lnTo>
                <a:lnTo>
                  <a:pt x="116205" y="148589"/>
                </a:lnTo>
                <a:lnTo>
                  <a:pt x="112775" y="144780"/>
                </a:lnTo>
                <a:close/>
              </a:path>
              <a:path w="328295" h="280670">
                <a:moveTo>
                  <a:pt x="143056" y="128269"/>
                </a:moveTo>
                <a:lnTo>
                  <a:pt x="135890" y="128269"/>
                </a:lnTo>
                <a:lnTo>
                  <a:pt x="143891" y="137159"/>
                </a:lnTo>
                <a:lnTo>
                  <a:pt x="133350" y="146050"/>
                </a:lnTo>
                <a:lnTo>
                  <a:pt x="141224" y="146050"/>
                </a:lnTo>
                <a:lnTo>
                  <a:pt x="162687" y="172719"/>
                </a:lnTo>
                <a:lnTo>
                  <a:pt x="158496" y="176530"/>
                </a:lnTo>
                <a:lnTo>
                  <a:pt x="165966" y="176530"/>
                </a:lnTo>
                <a:lnTo>
                  <a:pt x="172585" y="168909"/>
                </a:lnTo>
                <a:lnTo>
                  <a:pt x="166243" y="168909"/>
                </a:lnTo>
                <a:lnTo>
                  <a:pt x="156337" y="156209"/>
                </a:lnTo>
                <a:lnTo>
                  <a:pt x="160813" y="152400"/>
                </a:lnTo>
                <a:lnTo>
                  <a:pt x="153162" y="152400"/>
                </a:lnTo>
                <a:lnTo>
                  <a:pt x="145161" y="142239"/>
                </a:lnTo>
                <a:lnTo>
                  <a:pt x="151257" y="138430"/>
                </a:lnTo>
                <a:lnTo>
                  <a:pt x="143056" y="128269"/>
                </a:lnTo>
                <a:close/>
              </a:path>
              <a:path w="328295" h="280670">
                <a:moveTo>
                  <a:pt x="123698" y="160019"/>
                </a:moveTo>
                <a:lnTo>
                  <a:pt x="104394" y="175259"/>
                </a:lnTo>
                <a:lnTo>
                  <a:pt x="113635" y="175259"/>
                </a:lnTo>
                <a:lnTo>
                  <a:pt x="127000" y="163830"/>
                </a:lnTo>
                <a:lnTo>
                  <a:pt x="123698" y="160019"/>
                </a:lnTo>
                <a:close/>
              </a:path>
              <a:path w="328295" h="280670">
                <a:moveTo>
                  <a:pt x="192150" y="127000"/>
                </a:moveTo>
                <a:lnTo>
                  <a:pt x="167132" y="147319"/>
                </a:lnTo>
                <a:lnTo>
                  <a:pt x="185420" y="170180"/>
                </a:lnTo>
                <a:lnTo>
                  <a:pt x="189738" y="166369"/>
                </a:lnTo>
                <a:lnTo>
                  <a:pt x="187579" y="163830"/>
                </a:lnTo>
                <a:lnTo>
                  <a:pt x="192047" y="160019"/>
                </a:lnTo>
                <a:lnTo>
                  <a:pt x="184276" y="160019"/>
                </a:lnTo>
                <a:lnTo>
                  <a:pt x="174751" y="147319"/>
                </a:lnTo>
                <a:lnTo>
                  <a:pt x="191135" y="134619"/>
                </a:lnTo>
                <a:lnTo>
                  <a:pt x="198650" y="134619"/>
                </a:lnTo>
                <a:lnTo>
                  <a:pt x="192150" y="127000"/>
                </a:lnTo>
                <a:close/>
              </a:path>
              <a:path w="328295" h="280670">
                <a:moveTo>
                  <a:pt x="172593" y="161289"/>
                </a:moveTo>
                <a:lnTo>
                  <a:pt x="168275" y="166369"/>
                </a:lnTo>
                <a:lnTo>
                  <a:pt x="166243" y="168909"/>
                </a:lnTo>
                <a:lnTo>
                  <a:pt x="172585" y="168909"/>
                </a:lnTo>
                <a:lnTo>
                  <a:pt x="175895" y="165100"/>
                </a:lnTo>
                <a:lnTo>
                  <a:pt x="173609" y="162559"/>
                </a:lnTo>
                <a:lnTo>
                  <a:pt x="172593" y="161289"/>
                </a:lnTo>
                <a:close/>
              </a:path>
              <a:path w="328295" h="280670">
                <a:moveTo>
                  <a:pt x="198650" y="134619"/>
                </a:moveTo>
                <a:lnTo>
                  <a:pt x="191135" y="134619"/>
                </a:lnTo>
                <a:lnTo>
                  <a:pt x="200660" y="146050"/>
                </a:lnTo>
                <a:lnTo>
                  <a:pt x="184276" y="160019"/>
                </a:lnTo>
                <a:lnTo>
                  <a:pt x="192047" y="160019"/>
                </a:lnTo>
                <a:lnTo>
                  <a:pt x="203962" y="149859"/>
                </a:lnTo>
                <a:lnTo>
                  <a:pt x="209126" y="149859"/>
                </a:lnTo>
                <a:lnTo>
                  <a:pt x="210566" y="148589"/>
                </a:lnTo>
                <a:lnTo>
                  <a:pt x="198650" y="134619"/>
                </a:lnTo>
                <a:close/>
              </a:path>
              <a:path w="328295" h="280670">
                <a:moveTo>
                  <a:pt x="136906" y="120650"/>
                </a:moveTo>
                <a:lnTo>
                  <a:pt x="117983" y="135889"/>
                </a:lnTo>
                <a:lnTo>
                  <a:pt x="133985" y="154939"/>
                </a:lnTo>
                <a:lnTo>
                  <a:pt x="138175" y="152400"/>
                </a:lnTo>
                <a:lnTo>
                  <a:pt x="136525" y="149859"/>
                </a:lnTo>
                <a:lnTo>
                  <a:pt x="141224" y="146050"/>
                </a:lnTo>
                <a:lnTo>
                  <a:pt x="133350" y="146050"/>
                </a:lnTo>
                <a:lnTo>
                  <a:pt x="125349" y="135889"/>
                </a:lnTo>
                <a:lnTo>
                  <a:pt x="135890" y="128269"/>
                </a:lnTo>
                <a:lnTo>
                  <a:pt x="143056" y="128269"/>
                </a:lnTo>
                <a:lnTo>
                  <a:pt x="136906" y="120650"/>
                </a:lnTo>
                <a:close/>
              </a:path>
              <a:path w="328295" h="280670">
                <a:moveTo>
                  <a:pt x="159131" y="147319"/>
                </a:moveTo>
                <a:lnTo>
                  <a:pt x="153162" y="152400"/>
                </a:lnTo>
                <a:lnTo>
                  <a:pt x="160813" y="152400"/>
                </a:lnTo>
                <a:lnTo>
                  <a:pt x="162306" y="151130"/>
                </a:lnTo>
                <a:lnTo>
                  <a:pt x="159131" y="147319"/>
                </a:lnTo>
                <a:close/>
              </a:path>
              <a:path w="328295" h="280670">
                <a:moveTo>
                  <a:pt x="209126" y="149859"/>
                </a:moveTo>
                <a:lnTo>
                  <a:pt x="203962" y="149859"/>
                </a:lnTo>
                <a:lnTo>
                  <a:pt x="206248" y="152400"/>
                </a:lnTo>
                <a:lnTo>
                  <a:pt x="209126" y="149859"/>
                </a:lnTo>
                <a:close/>
              </a:path>
              <a:path w="328295" h="280670">
                <a:moveTo>
                  <a:pt x="173100" y="128269"/>
                </a:moveTo>
                <a:lnTo>
                  <a:pt x="167386" y="128269"/>
                </a:lnTo>
                <a:lnTo>
                  <a:pt x="165735" y="134619"/>
                </a:lnTo>
                <a:lnTo>
                  <a:pt x="163068" y="140969"/>
                </a:lnTo>
                <a:lnTo>
                  <a:pt x="159385" y="147319"/>
                </a:lnTo>
                <a:lnTo>
                  <a:pt x="162051" y="148589"/>
                </a:lnTo>
                <a:lnTo>
                  <a:pt x="163957" y="148589"/>
                </a:lnTo>
                <a:lnTo>
                  <a:pt x="164973" y="149859"/>
                </a:lnTo>
                <a:lnTo>
                  <a:pt x="168910" y="142239"/>
                </a:lnTo>
                <a:lnTo>
                  <a:pt x="171576" y="134619"/>
                </a:lnTo>
                <a:lnTo>
                  <a:pt x="173100" y="128269"/>
                </a:lnTo>
                <a:close/>
              </a:path>
              <a:path w="328295" h="280670">
                <a:moveTo>
                  <a:pt x="248666" y="72389"/>
                </a:moveTo>
                <a:lnTo>
                  <a:pt x="198374" y="113030"/>
                </a:lnTo>
                <a:lnTo>
                  <a:pt x="220472" y="139700"/>
                </a:lnTo>
                <a:lnTo>
                  <a:pt x="224917" y="135889"/>
                </a:lnTo>
                <a:lnTo>
                  <a:pt x="205740" y="113030"/>
                </a:lnTo>
                <a:lnTo>
                  <a:pt x="247269" y="78739"/>
                </a:lnTo>
                <a:lnTo>
                  <a:pt x="254000" y="78739"/>
                </a:lnTo>
                <a:lnTo>
                  <a:pt x="248666" y="72389"/>
                </a:lnTo>
                <a:close/>
              </a:path>
              <a:path w="328295" h="280670">
                <a:moveTo>
                  <a:pt x="150368" y="105409"/>
                </a:moveTo>
                <a:lnTo>
                  <a:pt x="144907" y="107950"/>
                </a:lnTo>
                <a:lnTo>
                  <a:pt x="146667" y="114300"/>
                </a:lnTo>
                <a:lnTo>
                  <a:pt x="147939" y="120650"/>
                </a:lnTo>
                <a:lnTo>
                  <a:pt x="148711" y="127000"/>
                </a:lnTo>
                <a:lnTo>
                  <a:pt x="148971" y="133350"/>
                </a:lnTo>
                <a:lnTo>
                  <a:pt x="152654" y="134619"/>
                </a:lnTo>
                <a:lnTo>
                  <a:pt x="154559" y="134619"/>
                </a:lnTo>
                <a:lnTo>
                  <a:pt x="154432" y="128269"/>
                </a:lnTo>
                <a:lnTo>
                  <a:pt x="153924" y="124459"/>
                </a:lnTo>
                <a:lnTo>
                  <a:pt x="190944" y="124459"/>
                </a:lnTo>
                <a:lnTo>
                  <a:pt x="194818" y="123189"/>
                </a:lnTo>
                <a:lnTo>
                  <a:pt x="163322" y="123189"/>
                </a:lnTo>
                <a:lnTo>
                  <a:pt x="158242" y="121919"/>
                </a:lnTo>
                <a:lnTo>
                  <a:pt x="153162" y="119380"/>
                </a:lnTo>
                <a:lnTo>
                  <a:pt x="153035" y="118109"/>
                </a:lnTo>
                <a:lnTo>
                  <a:pt x="159181" y="113030"/>
                </a:lnTo>
                <a:lnTo>
                  <a:pt x="152019" y="113030"/>
                </a:lnTo>
                <a:lnTo>
                  <a:pt x="151003" y="107950"/>
                </a:lnTo>
                <a:lnTo>
                  <a:pt x="150368" y="105409"/>
                </a:lnTo>
                <a:close/>
              </a:path>
              <a:path w="328295" h="280670">
                <a:moveTo>
                  <a:pt x="190944" y="124459"/>
                </a:moveTo>
                <a:lnTo>
                  <a:pt x="153924" y="124459"/>
                </a:lnTo>
                <a:lnTo>
                  <a:pt x="158623" y="127000"/>
                </a:lnTo>
                <a:lnTo>
                  <a:pt x="163195" y="128269"/>
                </a:lnTo>
                <a:lnTo>
                  <a:pt x="179832" y="128269"/>
                </a:lnTo>
                <a:lnTo>
                  <a:pt x="187071" y="125730"/>
                </a:lnTo>
                <a:lnTo>
                  <a:pt x="190944" y="124459"/>
                </a:lnTo>
                <a:close/>
              </a:path>
              <a:path w="328295" h="280670">
                <a:moveTo>
                  <a:pt x="242697" y="88900"/>
                </a:moveTo>
                <a:lnTo>
                  <a:pt x="216662" y="110489"/>
                </a:lnTo>
                <a:lnTo>
                  <a:pt x="228600" y="124459"/>
                </a:lnTo>
                <a:lnTo>
                  <a:pt x="232664" y="121919"/>
                </a:lnTo>
                <a:lnTo>
                  <a:pt x="230632" y="119380"/>
                </a:lnTo>
                <a:lnTo>
                  <a:pt x="235312" y="115569"/>
                </a:lnTo>
                <a:lnTo>
                  <a:pt x="227711" y="115569"/>
                </a:lnTo>
                <a:lnTo>
                  <a:pt x="223774" y="110489"/>
                </a:lnTo>
                <a:lnTo>
                  <a:pt x="241426" y="96519"/>
                </a:lnTo>
                <a:lnTo>
                  <a:pt x="248564" y="96519"/>
                </a:lnTo>
                <a:lnTo>
                  <a:pt x="242697" y="88900"/>
                </a:lnTo>
                <a:close/>
              </a:path>
              <a:path w="328295" h="280670">
                <a:moveTo>
                  <a:pt x="174117" y="105409"/>
                </a:moveTo>
                <a:lnTo>
                  <a:pt x="168401" y="105409"/>
                </a:lnTo>
                <a:lnTo>
                  <a:pt x="169291" y="111759"/>
                </a:lnTo>
                <a:lnTo>
                  <a:pt x="169418" y="116839"/>
                </a:lnTo>
                <a:lnTo>
                  <a:pt x="168401" y="123189"/>
                </a:lnTo>
                <a:lnTo>
                  <a:pt x="174117" y="123189"/>
                </a:lnTo>
                <a:lnTo>
                  <a:pt x="174752" y="116839"/>
                </a:lnTo>
                <a:lnTo>
                  <a:pt x="174709" y="110489"/>
                </a:lnTo>
                <a:lnTo>
                  <a:pt x="174625" y="107950"/>
                </a:lnTo>
                <a:lnTo>
                  <a:pt x="174117" y="105409"/>
                </a:lnTo>
                <a:close/>
              </a:path>
              <a:path w="328295" h="280670">
                <a:moveTo>
                  <a:pt x="192786" y="116839"/>
                </a:moveTo>
                <a:lnTo>
                  <a:pt x="186182" y="120650"/>
                </a:lnTo>
                <a:lnTo>
                  <a:pt x="179959" y="121919"/>
                </a:lnTo>
                <a:lnTo>
                  <a:pt x="174117" y="123189"/>
                </a:lnTo>
                <a:lnTo>
                  <a:pt x="194818" y="123189"/>
                </a:lnTo>
                <a:lnTo>
                  <a:pt x="194056" y="121919"/>
                </a:lnTo>
                <a:lnTo>
                  <a:pt x="192786" y="116839"/>
                </a:lnTo>
                <a:close/>
              </a:path>
              <a:path w="328295" h="280670">
                <a:moveTo>
                  <a:pt x="248564" y="96519"/>
                </a:moveTo>
                <a:lnTo>
                  <a:pt x="241426" y="96519"/>
                </a:lnTo>
                <a:lnTo>
                  <a:pt x="245491" y="101600"/>
                </a:lnTo>
                <a:lnTo>
                  <a:pt x="227711" y="115569"/>
                </a:lnTo>
                <a:lnTo>
                  <a:pt x="235312" y="115569"/>
                </a:lnTo>
                <a:lnTo>
                  <a:pt x="252475" y="101600"/>
                </a:lnTo>
                <a:lnTo>
                  <a:pt x="248564" y="96519"/>
                </a:lnTo>
                <a:close/>
              </a:path>
              <a:path w="328295" h="280670">
                <a:moveTo>
                  <a:pt x="170180" y="97789"/>
                </a:moveTo>
                <a:lnTo>
                  <a:pt x="152019" y="113030"/>
                </a:lnTo>
                <a:lnTo>
                  <a:pt x="159181" y="113030"/>
                </a:lnTo>
                <a:lnTo>
                  <a:pt x="168401" y="105409"/>
                </a:lnTo>
                <a:lnTo>
                  <a:pt x="174117" y="105409"/>
                </a:lnTo>
                <a:lnTo>
                  <a:pt x="173355" y="101600"/>
                </a:lnTo>
                <a:lnTo>
                  <a:pt x="170180" y="97789"/>
                </a:lnTo>
                <a:close/>
              </a:path>
              <a:path w="328295" h="280670">
                <a:moveTo>
                  <a:pt x="254000" y="78739"/>
                </a:moveTo>
                <a:lnTo>
                  <a:pt x="247269" y="78739"/>
                </a:lnTo>
                <a:lnTo>
                  <a:pt x="259842" y="93980"/>
                </a:lnTo>
                <a:lnTo>
                  <a:pt x="261747" y="96519"/>
                </a:lnTo>
                <a:lnTo>
                  <a:pt x="261493" y="99059"/>
                </a:lnTo>
                <a:lnTo>
                  <a:pt x="259207" y="100330"/>
                </a:lnTo>
                <a:lnTo>
                  <a:pt x="257301" y="102869"/>
                </a:lnTo>
                <a:lnTo>
                  <a:pt x="254508" y="104139"/>
                </a:lnTo>
                <a:lnTo>
                  <a:pt x="250698" y="106680"/>
                </a:lnTo>
                <a:lnTo>
                  <a:pt x="252475" y="107950"/>
                </a:lnTo>
                <a:lnTo>
                  <a:pt x="255397" y="110489"/>
                </a:lnTo>
                <a:lnTo>
                  <a:pt x="258572" y="107950"/>
                </a:lnTo>
                <a:lnTo>
                  <a:pt x="261366" y="105409"/>
                </a:lnTo>
                <a:lnTo>
                  <a:pt x="263906" y="104139"/>
                </a:lnTo>
                <a:lnTo>
                  <a:pt x="268350" y="100330"/>
                </a:lnTo>
                <a:lnTo>
                  <a:pt x="268605" y="96519"/>
                </a:lnTo>
                <a:lnTo>
                  <a:pt x="264668" y="91439"/>
                </a:lnTo>
                <a:lnTo>
                  <a:pt x="254000" y="78739"/>
                </a:lnTo>
                <a:close/>
              </a:path>
              <a:path w="328295" h="280670">
                <a:moveTo>
                  <a:pt x="228726" y="60959"/>
                </a:moveTo>
                <a:lnTo>
                  <a:pt x="191389" y="91439"/>
                </a:lnTo>
                <a:lnTo>
                  <a:pt x="202946" y="105409"/>
                </a:lnTo>
                <a:lnTo>
                  <a:pt x="207264" y="101600"/>
                </a:lnTo>
                <a:lnTo>
                  <a:pt x="205867" y="100330"/>
                </a:lnTo>
                <a:lnTo>
                  <a:pt x="210378" y="96519"/>
                </a:lnTo>
                <a:lnTo>
                  <a:pt x="202946" y="96519"/>
                </a:lnTo>
                <a:lnTo>
                  <a:pt x="198755" y="91439"/>
                </a:lnTo>
                <a:lnTo>
                  <a:pt x="227330" y="67309"/>
                </a:lnTo>
                <a:lnTo>
                  <a:pt x="233980" y="67309"/>
                </a:lnTo>
                <a:lnTo>
                  <a:pt x="228726" y="60959"/>
                </a:lnTo>
                <a:close/>
              </a:path>
              <a:path w="328295" h="280670">
                <a:moveTo>
                  <a:pt x="233980" y="67309"/>
                </a:moveTo>
                <a:lnTo>
                  <a:pt x="227330" y="67309"/>
                </a:lnTo>
                <a:lnTo>
                  <a:pt x="231521" y="72389"/>
                </a:lnTo>
                <a:lnTo>
                  <a:pt x="202946" y="96519"/>
                </a:lnTo>
                <a:lnTo>
                  <a:pt x="210378" y="96519"/>
                </a:lnTo>
                <a:lnTo>
                  <a:pt x="234442" y="76200"/>
                </a:lnTo>
                <a:lnTo>
                  <a:pt x="238844" y="76200"/>
                </a:lnTo>
                <a:lnTo>
                  <a:pt x="240284" y="74930"/>
                </a:lnTo>
                <a:lnTo>
                  <a:pt x="233980" y="67309"/>
                </a:lnTo>
                <a:close/>
              </a:path>
              <a:path w="328295" h="280670">
                <a:moveTo>
                  <a:pt x="198628" y="62230"/>
                </a:moveTo>
                <a:lnTo>
                  <a:pt x="195707" y="67309"/>
                </a:lnTo>
                <a:lnTo>
                  <a:pt x="199517" y="69850"/>
                </a:lnTo>
                <a:lnTo>
                  <a:pt x="201675" y="69850"/>
                </a:lnTo>
                <a:lnTo>
                  <a:pt x="175387" y="91439"/>
                </a:lnTo>
                <a:lnTo>
                  <a:pt x="178435" y="95250"/>
                </a:lnTo>
                <a:lnTo>
                  <a:pt x="214622" y="66039"/>
                </a:lnTo>
                <a:lnTo>
                  <a:pt x="206756" y="66039"/>
                </a:lnTo>
                <a:lnTo>
                  <a:pt x="204089" y="64769"/>
                </a:lnTo>
                <a:lnTo>
                  <a:pt x="201295" y="63500"/>
                </a:lnTo>
                <a:lnTo>
                  <a:pt x="198628" y="62230"/>
                </a:lnTo>
                <a:close/>
              </a:path>
              <a:path w="328295" h="280670">
                <a:moveTo>
                  <a:pt x="287769" y="57150"/>
                </a:moveTo>
                <a:lnTo>
                  <a:pt x="283845" y="57150"/>
                </a:lnTo>
                <a:lnTo>
                  <a:pt x="281936" y="66039"/>
                </a:lnTo>
                <a:lnTo>
                  <a:pt x="279241" y="73659"/>
                </a:lnTo>
                <a:lnTo>
                  <a:pt x="275736" y="81280"/>
                </a:lnTo>
                <a:lnTo>
                  <a:pt x="271399" y="90169"/>
                </a:lnTo>
                <a:lnTo>
                  <a:pt x="278003" y="90169"/>
                </a:lnTo>
                <a:lnTo>
                  <a:pt x="281979" y="82550"/>
                </a:lnTo>
                <a:lnTo>
                  <a:pt x="284956" y="73659"/>
                </a:lnTo>
                <a:lnTo>
                  <a:pt x="286932" y="64769"/>
                </a:lnTo>
                <a:lnTo>
                  <a:pt x="287769" y="57150"/>
                </a:lnTo>
                <a:close/>
              </a:path>
              <a:path w="328295" h="280670">
                <a:moveTo>
                  <a:pt x="238844" y="76200"/>
                </a:moveTo>
                <a:lnTo>
                  <a:pt x="234442" y="76200"/>
                </a:lnTo>
                <a:lnTo>
                  <a:pt x="235966" y="78739"/>
                </a:lnTo>
                <a:lnTo>
                  <a:pt x="238844" y="76200"/>
                </a:lnTo>
                <a:close/>
              </a:path>
              <a:path w="328295" h="280670">
                <a:moveTo>
                  <a:pt x="282956" y="40639"/>
                </a:moveTo>
                <a:lnTo>
                  <a:pt x="278511" y="44450"/>
                </a:lnTo>
                <a:lnTo>
                  <a:pt x="283845" y="50800"/>
                </a:lnTo>
                <a:lnTo>
                  <a:pt x="258445" y="71119"/>
                </a:lnTo>
                <a:lnTo>
                  <a:pt x="261747" y="74930"/>
                </a:lnTo>
                <a:lnTo>
                  <a:pt x="283845" y="57150"/>
                </a:lnTo>
                <a:lnTo>
                  <a:pt x="287769" y="57150"/>
                </a:lnTo>
                <a:lnTo>
                  <a:pt x="287909" y="55880"/>
                </a:lnTo>
                <a:lnTo>
                  <a:pt x="295510" y="55880"/>
                </a:lnTo>
                <a:lnTo>
                  <a:pt x="292354" y="52069"/>
                </a:lnTo>
                <a:lnTo>
                  <a:pt x="318714" y="52069"/>
                </a:lnTo>
                <a:lnTo>
                  <a:pt x="327787" y="48259"/>
                </a:lnTo>
                <a:lnTo>
                  <a:pt x="294640" y="48259"/>
                </a:lnTo>
                <a:lnTo>
                  <a:pt x="296254" y="46989"/>
                </a:lnTo>
                <a:lnTo>
                  <a:pt x="288163" y="46989"/>
                </a:lnTo>
                <a:lnTo>
                  <a:pt x="282956" y="40639"/>
                </a:lnTo>
                <a:close/>
              </a:path>
              <a:path w="328295" h="280670">
                <a:moveTo>
                  <a:pt x="295510" y="55880"/>
                </a:moveTo>
                <a:lnTo>
                  <a:pt x="287909" y="55880"/>
                </a:lnTo>
                <a:lnTo>
                  <a:pt x="302768" y="73659"/>
                </a:lnTo>
                <a:lnTo>
                  <a:pt x="307086" y="69850"/>
                </a:lnTo>
                <a:lnTo>
                  <a:pt x="295510" y="55880"/>
                </a:lnTo>
                <a:close/>
              </a:path>
              <a:path w="328295" h="280670">
                <a:moveTo>
                  <a:pt x="254071" y="40639"/>
                </a:moveTo>
                <a:lnTo>
                  <a:pt x="247776" y="40639"/>
                </a:lnTo>
                <a:lnTo>
                  <a:pt x="251043" y="46989"/>
                </a:lnTo>
                <a:lnTo>
                  <a:pt x="252856" y="53339"/>
                </a:lnTo>
                <a:lnTo>
                  <a:pt x="253241" y="59689"/>
                </a:lnTo>
                <a:lnTo>
                  <a:pt x="252222" y="66039"/>
                </a:lnTo>
                <a:lnTo>
                  <a:pt x="256413" y="66039"/>
                </a:lnTo>
                <a:lnTo>
                  <a:pt x="258191" y="67309"/>
                </a:lnTo>
                <a:lnTo>
                  <a:pt x="259095" y="58419"/>
                </a:lnTo>
                <a:lnTo>
                  <a:pt x="258381" y="50800"/>
                </a:lnTo>
                <a:lnTo>
                  <a:pt x="256047" y="44450"/>
                </a:lnTo>
                <a:lnTo>
                  <a:pt x="254071" y="40639"/>
                </a:lnTo>
                <a:close/>
              </a:path>
              <a:path w="328295" h="280670">
                <a:moveTo>
                  <a:pt x="232029" y="45719"/>
                </a:moveTo>
                <a:lnTo>
                  <a:pt x="206756" y="66039"/>
                </a:lnTo>
                <a:lnTo>
                  <a:pt x="214622" y="66039"/>
                </a:lnTo>
                <a:lnTo>
                  <a:pt x="235076" y="49530"/>
                </a:lnTo>
                <a:lnTo>
                  <a:pt x="232029" y="45719"/>
                </a:lnTo>
                <a:close/>
              </a:path>
              <a:path w="328295" h="280670">
                <a:moveTo>
                  <a:pt x="267970" y="30480"/>
                </a:moveTo>
                <a:lnTo>
                  <a:pt x="260985" y="30480"/>
                </a:lnTo>
                <a:lnTo>
                  <a:pt x="263271" y="33019"/>
                </a:lnTo>
                <a:lnTo>
                  <a:pt x="265811" y="36830"/>
                </a:lnTo>
                <a:lnTo>
                  <a:pt x="268605" y="40639"/>
                </a:lnTo>
                <a:lnTo>
                  <a:pt x="270383" y="43180"/>
                </a:lnTo>
                <a:lnTo>
                  <a:pt x="270129" y="45719"/>
                </a:lnTo>
                <a:lnTo>
                  <a:pt x="267970" y="46989"/>
                </a:lnTo>
                <a:lnTo>
                  <a:pt x="264922" y="49530"/>
                </a:lnTo>
                <a:lnTo>
                  <a:pt x="262382" y="50800"/>
                </a:lnTo>
                <a:lnTo>
                  <a:pt x="266954" y="54609"/>
                </a:lnTo>
                <a:lnTo>
                  <a:pt x="268859" y="53339"/>
                </a:lnTo>
                <a:lnTo>
                  <a:pt x="270256" y="52069"/>
                </a:lnTo>
                <a:lnTo>
                  <a:pt x="271525" y="50800"/>
                </a:lnTo>
                <a:lnTo>
                  <a:pt x="275717" y="46989"/>
                </a:lnTo>
                <a:lnTo>
                  <a:pt x="275844" y="41909"/>
                </a:lnTo>
                <a:lnTo>
                  <a:pt x="274700" y="39369"/>
                </a:lnTo>
                <a:lnTo>
                  <a:pt x="272034" y="35559"/>
                </a:lnTo>
                <a:lnTo>
                  <a:pt x="269621" y="33019"/>
                </a:lnTo>
                <a:lnTo>
                  <a:pt x="267970" y="30480"/>
                </a:lnTo>
                <a:close/>
              </a:path>
              <a:path w="328295" h="280670">
                <a:moveTo>
                  <a:pt x="318714" y="52069"/>
                </a:moveTo>
                <a:lnTo>
                  <a:pt x="292354" y="52069"/>
                </a:lnTo>
                <a:lnTo>
                  <a:pt x="300997" y="53339"/>
                </a:lnTo>
                <a:lnTo>
                  <a:pt x="309784" y="53339"/>
                </a:lnTo>
                <a:lnTo>
                  <a:pt x="318714" y="52069"/>
                </a:lnTo>
                <a:close/>
              </a:path>
              <a:path w="328295" h="280670">
                <a:moveTo>
                  <a:pt x="327787" y="41909"/>
                </a:moveTo>
                <a:lnTo>
                  <a:pt x="311213" y="46989"/>
                </a:lnTo>
                <a:lnTo>
                  <a:pt x="302926" y="48259"/>
                </a:lnTo>
                <a:lnTo>
                  <a:pt x="327787" y="48259"/>
                </a:lnTo>
                <a:lnTo>
                  <a:pt x="327787" y="41909"/>
                </a:lnTo>
                <a:close/>
              </a:path>
              <a:path w="328295" h="280670">
                <a:moveTo>
                  <a:pt x="243967" y="26669"/>
                </a:moveTo>
                <a:lnTo>
                  <a:pt x="239649" y="30480"/>
                </a:lnTo>
                <a:lnTo>
                  <a:pt x="241681" y="33019"/>
                </a:lnTo>
                <a:lnTo>
                  <a:pt x="243459" y="34289"/>
                </a:lnTo>
                <a:lnTo>
                  <a:pt x="244983" y="36830"/>
                </a:lnTo>
                <a:lnTo>
                  <a:pt x="236600" y="43180"/>
                </a:lnTo>
                <a:lnTo>
                  <a:pt x="239903" y="46989"/>
                </a:lnTo>
                <a:lnTo>
                  <a:pt x="247776" y="40639"/>
                </a:lnTo>
                <a:lnTo>
                  <a:pt x="254071" y="40639"/>
                </a:lnTo>
                <a:lnTo>
                  <a:pt x="252095" y="36830"/>
                </a:lnTo>
                <a:lnTo>
                  <a:pt x="257429" y="33019"/>
                </a:lnTo>
                <a:lnTo>
                  <a:pt x="249174" y="33019"/>
                </a:lnTo>
                <a:lnTo>
                  <a:pt x="247650" y="30480"/>
                </a:lnTo>
                <a:lnTo>
                  <a:pt x="243967" y="26669"/>
                </a:lnTo>
                <a:close/>
              </a:path>
              <a:path w="328295" h="280670">
                <a:moveTo>
                  <a:pt x="313944" y="26669"/>
                </a:moveTo>
                <a:lnTo>
                  <a:pt x="288163" y="46989"/>
                </a:lnTo>
                <a:lnTo>
                  <a:pt x="296254" y="46989"/>
                </a:lnTo>
                <a:lnTo>
                  <a:pt x="317246" y="30480"/>
                </a:lnTo>
                <a:lnTo>
                  <a:pt x="313944" y="26669"/>
                </a:lnTo>
                <a:close/>
              </a:path>
              <a:path w="328295" h="280670">
                <a:moveTo>
                  <a:pt x="286766" y="0"/>
                </a:moveTo>
                <a:lnTo>
                  <a:pt x="265811" y="16509"/>
                </a:lnTo>
                <a:lnTo>
                  <a:pt x="284480" y="39369"/>
                </a:lnTo>
                <a:lnTo>
                  <a:pt x="288798" y="36830"/>
                </a:lnTo>
                <a:lnTo>
                  <a:pt x="286258" y="33019"/>
                </a:lnTo>
                <a:lnTo>
                  <a:pt x="290925" y="29209"/>
                </a:lnTo>
                <a:lnTo>
                  <a:pt x="283083" y="29209"/>
                </a:lnTo>
                <a:lnTo>
                  <a:pt x="273304" y="17780"/>
                </a:lnTo>
                <a:lnTo>
                  <a:pt x="285750" y="7619"/>
                </a:lnTo>
                <a:lnTo>
                  <a:pt x="292946" y="7619"/>
                </a:lnTo>
                <a:lnTo>
                  <a:pt x="286766" y="0"/>
                </a:lnTo>
                <a:close/>
              </a:path>
              <a:path w="328295" h="280670">
                <a:moveTo>
                  <a:pt x="262128" y="22859"/>
                </a:moveTo>
                <a:lnTo>
                  <a:pt x="249174" y="33019"/>
                </a:lnTo>
                <a:lnTo>
                  <a:pt x="257429" y="33019"/>
                </a:lnTo>
                <a:lnTo>
                  <a:pt x="260985" y="30480"/>
                </a:lnTo>
                <a:lnTo>
                  <a:pt x="267970" y="30480"/>
                </a:lnTo>
                <a:lnTo>
                  <a:pt x="266319" y="27939"/>
                </a:lnTo>
                <a:lnTo>
                  <a:pt x="262128" y="22859"/>
                </a:lnTo>
                <a:close/>
              </a:path>
              <a:path w="328295" h="280670">
                <a:moveTo>
                  <a:pt x="292946" y="7619"/>
                </a:moveTo>
                <a:lnTo>
                  <a:pt x="285750" y="7619"/>
                </a:lnTo>
                <a:lnTo>
                  <a:pt x="295529" y="19050"/>
                </a:lnTo>
                <a:lnTo>
                  <a:pt x="283083" y="29209"/>
                </a:lnTo>
                <a:lnTo>
                  <a:pt x="290925" y="29209"/>
                </a:lnTo>
                <a:lnTo>
                  <a:pt x="298704" y="22859"/>
                </a:lnTo>
                <a:lnTo>
                  <a:pt x="305308" y="22859"/>
                </a:lnTo>
                <a:lnTo>
                  <a:pt x="292946" y="7619"/>
                </a:lnTo>
                <a:close/>
              </a:path>
              <a:path w="328295" h="280670">
                <a:moveTo>
                  <a:pt x="305308" y="22859"/>
                </a:moveTo>
                <a:lnTo>
                  <a:pt x="298704" y="22859"/>
                </a:lnTo>
                <a:lnTo>
                  <a:pt x="301117" y="26669"/>
                </a:lnTo>
                <a:lnTo>
                  <a:pt x="305308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65947" y="2581643"/>
            <a:ext cx="502145" cy="457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9768" y="2663189"/>
            <a:ext cx="318897" cy="280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91728" y="4442472"/>
            <a:ext cx="264401" cy="264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63229" y="4519548"/>
            <a:ext cx="97155" cy="96520"/>
          </a:xfrm>
          <a:custGeom>
            <a:avLst/>
            <a:gdLst/>
            <a:ahLst/>
            <a:cxnLst/>
            <a:rect l="l" t="t" r="r" b="b"/>
            <a:pathLst>
              <a:path w="97154" h="96520">
                <a:moveTo>
                  <a:pt x="30341" y="34162"/>
                </a:moveTo>
                <a:lnTo>
                  <a:pt x="22732" y="34162"/>
                </a:lnTo>
                <a:lnTo>
                  <a:pt x="27431" y="40131"/>
                </a:lnTo>
                <a:lnTo>
                  <a:pt x="29591" y="42799"/>
                </a:lnTo>
                <a:lnTo>
                  <a:pt x="13843" y="55752"/>
                </a:lnTo>
                <a:lnTo>
                  <a:pt x="46990" y="96138"/>
                </a:lnTo>
                <a:lnTo>
                  <a:pt x="51562" y="92328"/>
                </a:lnTo>
                <a:lnTo>
                  <a:pt x="48641" y="88773"/>
                </a:lnTo>
                <a:lnTo>
                  <a:pt x="53613" y="84708"/>
                </a:lnTo>
                <a:lnTo>
                  <a:pt x="45212" y="84708"/>
                </a:lnTo>
                <a:lnTo>
                  <a:pt x="21844" y="56133"/>
                </a:lnTo>
                <a:lnTo>
                  <a:pt x="32766" y="47117"/>
                </a:lnTo>
                <a:lnTo>
                  <a:pt x="39696" y="47117"/>
                </a:lnTo>
                <a:lnTo>
                  <a:pt x="37465" y="43433"/>
                </a:lnTo>
                <a:lnTo>
                  <a:pt x="42646" y="39115"/>
                </a:lnTo>
                <a:lnTo>
                  <a:pt x="34163" y="39115"/>
                </a:lnTo>
                <a:lnTo>
                  <a:pt x="32130" y="36449"/>
                </a:lnTo>
                <a:lnTo>
                  <a:pt x="30341" y="34162"/>
                </a:lnTo>
                <a:close/>
              </a:path>
              <a:path w="97154" h="96520">
                <a:moveTo>
                  <a:pt x="85689" y="41020"/>
                </a:moveTo>
                <a:lnTo>
                  <a:pt x="78104" y="41020"/>
                </a:lnTo>
                <a:lnTo>
                  <a:pt x="86232" y="51053"/>
                </a:lnTo>
                <a:lnTo>
                  <a:pt x="45212" y="84708"/>
                </a:lnTo>
                <a:lnTo>
                  <a:pt x="53613" y="84708"/>
                </a:lnTo>
                <a:lnTo>
                  <a:pt x="89662" y="55244"/>
                </a:lnTo>
                <a:lnTo>
                  <a:pt x="96850" y="55244"/>
                </a:lnTo>
                <a:lnTo>
                  <a:pt x="97154" y="54990"/>
                </a:lnTo>
                <a:lnTo>
                  <a:pt x="85689" y="41020"/>
                </a:lnTo>
                <a:close/>
              </a:path>
              <a:path w="97154" h="96520">
                <a:moveTo>
                  <a:pt x="39696" y="47117"/>
                </a:moveTo>
                <a:lnTo>
                  <a:pt x="32766" y="47117"/>
                </a:lnTo>
                <a:lnTo>
                  <a:pt x="36335" y="53290"/>
                </a:lnTo>
                <a:lnTo>
                  <a:pt x="38274" y="59642"/>
                </a:lnTo>
                <a:lnTo>
                  <a:pt x="38570" y="66208"/>
                </a:lnTo>
                <a:lnTo>
                  <a:pt x="37211" y="73025"/>
                </a:lnTo>
                <a:lnTo>
                  <a:pt x="39624" y="73151"/>
                </a:lnTo>
                <a:lnTo>
                  <a:pt x="41782" y="73406"/>
                </a:lnTo>
                <a:lnTo>
                  <a:pt x="43688" y="73787"/>
                </a:lnTo>
                <a:lnTo>
                  <a:pt x="44876" y="65740"/>
                </a:lnTo>
                <a:lnTo>
                  <a:pt x="44243" y="57991"/>
                </a:lnTo>
                <a:lnTo>
                  <a:pt x="41777" y="50551"/>
                </a:lnTo>
                <a:lnTo>
                  <a:pt x="39696" y="47117"/>
                </a:lnTo>
                <a:close/>
              </a:path>
              <a:path w="97154" h="96520">
                <a:moveTo>
                  <a:pt x="96850" y="55244"/>
                </a:moveTo>
                <a:lnTo>
                  <a:pt x="89662" y="55244"/>
                </a:lnTo>
                <a:lnTo>
                  <a:pt x="92582" y="58800"/>
                </a:lnTo>
                <a:lnTo>
                  <a:pt x="96850" y="55244"/>
                </a:lnTo>
                <a:close/>
              </a:path>
              <a:path w="97154" h="96520">
                <a:moveTo>
                  <a:pt x="54209" y="35813"/>
                </a:moveTo>
                <a:lnTo>
                  <a:pt x="46609" y="35813"/>
                </a:lnTo>
                <a:lnTo>
                  <a:pt x="60071" y="52196"/>
                </a:lnTo>
                <a:lnTo>
                  <a:pt x="63626" y="52831"/>
                </a:lnTo>
                <a:lnTo>
                  <a:pt x="67437" y="49783"/>
                </a:lnTo>
                <a:lnTo>
                  <a:pt x="72384" y="45719"/>
                </a:lnTo>
                <a:lnTo>
                  <a:pt x="63880" y="45719"/>
                </a:lnTo>
                <a:lnTo>
                  <a:pt x="62229" y="45465"/>
                </a:lnTo>
                <a:lnTo>
                  <a:pt x="60474" y="43433"/>
                </a:lnTo>
                <a:lnTo>
                  <a:pt x="54209" y="35813"/>
                </a:lnTo>
                <a:close/>
              </a:path>
              <a:path w="97154" h="96520">
                <a:moveTo>
                  <a:pt x="56006" y="0"/>
                </a:moveTo>
                <a:lnTo>
                  <a:pt x="0" y="45846"/>
                </a:lnTo>
                <a:lnTo>
                  <a:pt x="3428" y="50037"/>
                </a:lnTo>
                <a:lnTo>
                  <a:pt x="22732" y="34162"/>
                </a:lnTo>
                <a:lnTo>
                  <a:pt x="30341" y="34162"/>
                </a:lnTo>
                <a:lnTo>
                  <a:pt x="29845" y="33527"/>
                </a:lnTo>
                <a:lnTo>
                  <a:pt x="27304" y="30480"/>
                </a:lnTo>
                <a:lnTo>
                  <a:pt x="36195" y="23113"/>
                </a:lnTo>
                <a:lnTo>
                  <a:pt x="43790" y="23113"/>
                </a:lnTo>
                <a:lnTo>
                  <a:pt x="40767" y="19431"/>
                </a:lnTo>
                <a:lnTo>
                  <a:pt x="59436" y="4190"/>
                </a:lnTo>
                <a:lnTo>
                  <a:pt x="56006" y="0"/>
                </a:lnTo>
                <a:close/>
              </a:path>
              <a:path w="97154" h="96520">
                <a:moveTo>
                  <a:pt x="70470" y="22478"/>
                </a:moveTo>
                <a:lnTo>
                  <a:pt x="62865" y="22478"/>
                </a:lnTo>
                <a:lnTo>
                  <a:pt x="74675" y="36956"/>
                </a:lnTo>
                <a:lnTo>
                  <a:pt x="65786" y="44195"/>
                </a:lnTo>
                <a:lnTo>
                  <a:pt x="63880" y="45719"/>
                </a:lnTo>
                <a:lnTo>
                  <a:pt x="72384" y="45719"/>
                </a:lnTo>
                <a:lnTo>
                  <a:pt x="78104" y="41020"/>
                </a:lnTo>
                <a:lnTo>
                  <a:pt x="85689" y="41020"/>
                </a:lnTo>
                <a:lnTo>
                  <a:pt x="70470" y="22478"/>
                </a:lnTo>
                <a:close/>
              </a:path>
              <a:path w="97154" h="96520">
                <a:moveTo>
                  <a:pt x="43790" y="23113"/>
                </a:moveTo>
                <a:lnTo>
                  <a:pt x="36195" y="23113"/>
                </a:lnTo>
                <a:lnTo>
                  <a:pt x="43179" y="31623"/>
                </a:lnTo>
                <a:lnTo>
                  <a:pt x="34163" y="39115"/>
                </a:lnTo>
                <a:lnTo>
                  <a:pt x="42646" y="39115"/>
                </a:lnTo>
                <a:lnTo>
                  <a:pt x="46609" y="35813"/>
                </a:lnTo>
                <a:lnTo>
                  <a:pt x="54209" y="35813"/>
                </a:lnTo>
                <a:lnTo>
                  <a:pt x="51180" y="32131"/>
                </a:lnTo>
                <a:lnTo>
                  <a:pt x="56254" y="27939"/>
                </a:lnTo>
                <a:lnTo>
                  <a:pt x="47751" y="27939"/>
                </a:lnTo>
                <a:lnTo>
                  <a:pt x="43790" y="23113"/>
                </a:lnTo>
                <a:close/>
              </a:path>
              <a:path w="97154" h="96520">
                <a:moveTo>
                  <a:pt x="64007" y="14605"/>
                </a:moveTo>
                <a:lnTo>
                  <a:pt x="47751" y="27939"/>
                </a:lnTo>
                <a:lnTo>
                  <a:pt x="56254" y="27939"/>
                </a:lnTo>
                <a:lnTo>
                  <a:pt x="62865" y="22478"/>
                </a:lnTo>
                <a:lnTo>
                  <a:pt x="70470" y="22478"/>
                </a:lnTo>
                <a:lnTo>
                  <a:pt x="64007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49640" y="4514100"/>
            <a:ext cx="264401" cy="264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22918" y="4591811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31104" y="58674"/>
                </a:moveTo>
                <a:lnTo>
                  <a:pt x="23495" y="58674"/>
                </a:lnTo>
                <a:lnTo>
                  <a:pt x="34671" y="72262"/>
                </a:lnTo>
                <a:lnTo>
                  <a:pt x="32257" y="75692"/>
                </a:lnTo>
                <a:lnTo>
                  <a:pt x="29972" y="78867"/>
                </a:lnTo>
                <a:lnTo>
                  <a:pt x="27685" y="81787"/>
                </a:lnTo>
                <a:lnTo>
                  <a:pt x="32511" y="85979"/>
                </a:lnTo>
                <a:lnTo>
                  <a:pt x="44468" y="67310"/>
                </a:lnTo>
                <a:lnTo>
                  <a:pt x="38226" y="67310"/>
                </a:lnTo>
                <a:lnTo>
                  <a:pt x="31104" y="58674"/>
                </a:lnTo>
                <a:close/>
              </a:path>
              <a:path w="85725" h="86360">
                <a:moveTo>
                  <a:pt x="42793" y="20319"/>
                </a:moveTo>
                <a:lnTo>
                  <a:pt x="36449" y="20319"/>
                </a:lnTo>
                <a:lnTo>
                  <a:pt x="41282" y="33079"/>
                </a:lnTo>
                <a:lnTo>
                  <a:pt x="44735" y="45815"/>
                </a:lnTo>
                <a:lnTo>
                  <a:pt x="46807" y="58503"/>
                </a:lnTo>
                <a:lnTo>
                  <a:pt x="47498" y="71119"/>
                </a:lnTo>
                <a:lnTo>
                  <a:pt x="49529" y="70738"/>
                </a:lnTo>
                <a:lnTo>
                  <a:pt x="53335" y="70738"/>
                </a:lnTo>
                <a:lnTo>
                  <a:pt x="53006" y="62222"/>
                </a:lnTo>
                <a:lnTo>
                  <a:pt x="52006" y="53435"/>
                </a:lnTo>
                <a:lnTo>
                  <a:pt x="50339" y="44505"/>
                </a:lnTo>
                <a:lnTo>
                  <a:pt x="48005" y="35432"/>
                </a:lnTo>
                <a:lnTo>
                  <a:pt x="55607" y="35432"/>
                </a:lnTo>
                <a:lnTo>
                  <a:pt x="53537" y="32893"/>
                </a:lnTo>
                <a:lnTo>
                  <a:pt x="47244" y="32893"/>
                </a:lnTo>
                <a:lnTo>
                  <a:pt x="45592" y="27558"/>
                </a:lnTo>
                <a:lnTo>
                  <a:pt x="43560" y="22098"/>
                </a:lnTo>
                <a:lnTo>
                  <a:pt x="42793" y="20319"/>
                </a:lnTo>
                <a:close/>
              </a:path>
              <a:path w="85725" h="86360">
                <a:moveTo>
                  <a:pt x="53335" y="70738"/>
                </a:moveTo>
                <a:lnTo>
                  <a:pt x="51561" y="70738"/>
                </a:lnTo>
                <a:lnTo>
                  <a:pt x="53339" y="70865"/>
                </a:lnTo>
                <a:close/>
              </a:path>
              <a:path w="85725" h="86360">
                <a:moveTo>
                  <a:pt x="55607" y="35432"/>
                </a:moveTo>
                <a:lnTo>
                  <a:pt x="48005" y="35432"/>
                </a:lnTo>
                <a:lnTo>
                  <a:pt x="75691" y="69214"/>
                </a:lnTo>
                <a:lnTo>
                  <a:pt x="80136" y="65531"/>
                </a:lnTo>
                <a:lnTo>
                  <a:pt x="55607" y="35432"/>
                </a:lnTo>
                <a:close/>
              </a:path>
              <a:path w="85725" h="86360">
                <a:moveTo>
                  <a:pt x="43814" y="59436"/>
                </a:moveTo>
                <a:lnTo>
                  <a:pt x="41909" y="62230"/>
                </a:lnTo>
                <a:lnTo>
                  <a:pt x="40004" y="64769"/>
                </a:lnTo>
                <a:lnTo>
                  <a:pt x="38226" y="67310"/>
                </a:lnTo>
                <a:lnTo>
                  <a:pt x="44468" y="67310"/>
                </a:lnTo>
                <a:lnTo>
                  <a:pt x="46989" y="63373"/>
                </a:lnTo>
                <a:lnTo>
                  <a:pt x="44830" y="60960"/>
                </a:lnTo>
                <a:lnTo>
                  <a:pt x="43814" y="59436"/>
                </a:lnTo>
                <a:close/>
              </a:path>
              <a:path w="85725" h="86360">
                <a:moveTo>
                  <a:pt x="19019" y="43942"/>
                </a:moveTo>
                <a:lnTo>
                  <a:pt x="11429" y="43942"/>
                </a:lnTo>
                <a:lnTo>
                  <a:pt x="20192" y="54610"/>
                </a:lnTo>
                <a:lnTo>
                  <a:pt x="12446" y="60832"/>
                </a:lnTo>
                <a:lnTo>
                  <a:pt x="15875" y="65024"/>
                </a:lnTo>
                <a:lnTo>
                  <a:pt x="23495" y="58674"/>
                </a:lnTo>
                <a:lnTo>
                  <a:pt x="31104" y="58674"/>
                </a:lnTo>
                <a:lnTo>
                  <a:pt x="28066" y="54990"/>
                </a:lnTo>
                <a:lnTo>
                  <a:pt x="33198" y="50800"/>
                </a:lnTo>
                <a:lnTo>
                  <a:pt x="24637" y="50800"/>
                </a:lnTo>
                <a:lnTo>
                  <a:pt x="19019" y="43942"/>
                </a:lnTo>
                <a:close/>
              </a:path>
              <a:path w="85725" h="86360">
                <a:moveTo>
                  <a:pt x="32257" y="44576"/>
                </a:moveTo>
                <a:lnTo>
                  <a:pt x="24637" y="50800"/>
                </a:lnTo>
                <a:lnTo>
                  <a:pt x="33198" y="50800"/>
                </a:lnTo>
                <a:lnTo>
                  <a:pt x="35686" y="48768"/>
                </a:lnTo>
                <a:lnTo>
                  <a:pt x="32257" y="44576"/>
                </a:lnTo>
                <a:close/>
              </a:path>
              <a:path w="85725" h="86360">
                <a:moveTo>
                  <a:pt x="20320" y="29844"/>
                </a:moveTo>
                <a:lnTo>
                  <a:pt x="0" y="46481"/>
                </a:lnTo>
                <a:lnTo>
                  <a:pt x="3301" y="50673"/>
                </a:lnTo>
                <a:lnTo>
                  <a:pt x="11429" y="43942"/>
                </a:lnTo>
                <a:lnTo>
                  <a:pt x="19019" y="43942"/>
                </a:lnTo>
                <a:lnTo>
                  <a:pt x="16001" y="40258"/>
                </a:lnTo>
                <a:lnTo>
                  <a:pt x="23622" y="34036"/>
                </a:lnTo>
                <a:lnTo>
                  <a:pt x="20320" y="29844"/>
                </a:lnTo>
                <a:close/>
              </a:path>
              <a:path w="85725" h="86360">
                <a:moveTo>
                  <a:pt x="56514" y="27558"/>
                </a:moveTo>
                <a:lnTo>
                  <a:pt x="54990" y="32765"/>
                </a:lnTo>
                <a:lnTo>
                  <a:pt x="62323" y="34764"/>
                </a:lnTo>
                <a:lnTo>
                  <a:pt x="69643" y="36941"/>
                </a:lnTo>
                <a:lnTo>
                  <a:pt x="76940" y="39284"/>
                </a:lnTo>
                <a:lnTo>
                  <a:pt x="84200" y="41782"/>
                </a:lnTo>
                <a:lnTo>
                  <a:pt x="85598" y="35687"/>
                </a:lnTo>
                <a:lnTo>
                  <a:pt x="79839" y="33827"/>
                </a:lnTo>
                <a:lnTo>
                  <a:pt x="73056" y="31861"/>
                </a:lnTo>
                <a:lnTo>
                  <a:pt x="65274" y="29775"/>
                </a:lnTo>
                <a:lnTo>
                  <a:pt x="56514" y="27558"/>
                </a:lnTo>
                <a:close/>
              </a:path>
              <a:path w="85725" h="86360">
                <a:moveTo>
                  <a:pt x="51053" y="29844"/>
                </a:moveTo>
                <a:lnTo>
                  <a:pt x="47244" y="32893"/>
                </a:lnTo>
                <a:lnTo>
                  <a:pt x="53537" y="32893"/>
                </a:lnTo>
                <a:lnTo>
                  <a:pt x="51053" y="29844"/>
                </a:lnTo>
                <a:close/>
              </a:path>
              <a:path w="85725" h="86360">
                <a:moveTo>
                  <a:pt x="52450" y="0"/>
                </a:moveTo>
                <a:lnTo>
                  <a:pt x="20700" y="26035"/>
                </a:lnTo>
                <a:lnTo>
                  <a:pt x="24256" y="30352"/>
                </a:lnTo>
                <a:lnTo>
                  <a:pt x="36449" y="20319"/>
                </a:lnTo>
                <a:lnTo>
                  <a:pt x="42793" y="20319"/>
                </a:lnTo>
                <a:lnTo>
                  <a:pt x="41148" y="16510"/>
                </a:lnTo>
                <a:lnTo>
                  <a:pt x="56006" y="4318"/>
                </a:lnTo>
                <a:lnTo>
                  <a:pt x="52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7552" y="4584204"/>
            <a:ext cx="264401" cy="2644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1593" y="4666234"/>
            <a:ext cx="92710" cy="90170"/>
          </a:xfrm>
          <a:custGeom>
            <a:avLst/>
            <a:gdLst/>
            <a:ahLst/>
            <a:cxnLst/>
            <a:rect l="l" t="t" r="r" b="b"/>
            <a:pathLst>
              <a:path w="92709" h="90170">
                <a:moveTo>
                  <a:pt x="23113" y="58293"/>
                </a:moveTo>
                <a:lnTo>
                  <a:pt x="19303" y="61341"/>
                </a:lnTo>
                <a:lnTo>
                  <a:pt x="37210" y="83185"/>
                </a:lnTo>
                <a:lnTo>
                  <a:pt x="35051" y="85344"/>
                </a:lnTo>
                <a:lnTo>
                  <a:pt x="34035" y="86487"/>
                </a:lnTo>
                <a:lnTo>
                  <a:pt x="38861" y="90043"/>
                </a:lnTo>
                <a:lnTo>
                  <a:pt x="47949" y="79502"/>
                </a:lnTo>
                <a:lnTo>
                  <a:pt x="40512" y="79502"/>
                </a:lnTo>
                <a:lnTo>
                  <a:pt x="23113" y="58293"/>
                </a:lnTo>
                <a:close/>
              </a:path>
              <a:path w="92709" h="90170">
                <a:moveTo>
                  <a:pt x="29915" y="48641"/>
                </a:moveTo>
                <a:lnTo>
                  <a:pt x="23113" y="48641"/>
                </a:lnTo>
                <a:lnTo>
                  <a:pt x="44703" y="74930"/>
                </a:lnTo>
                <a:lnTo>
                  <a:pt x="40512" y="79502"/>
                </a:lnTo>
                <a:lnTo>
                  <a:pt x="47949" y="79502"/>
                </a:lnTo>
                <a:lnTo>
                  <a:pt x="55284" y="70993"/>
                </a:lnTo>
                <a:lnTo>
                  <a:pt x="48259" y="70993"/>
                </a:lnTo>
                <a:lnTo>
                  <a:pt x="38353" y="58928"/>
                </a:lnTo>
                <a:lnTo>
                  <a:pt x="43098" y="54991"/>
                </a:lnTo>
                <a:lnTo>
                  <a:pt x="35178" y="54991"/>
                </a:lnTo>
                <a:lnTo>
                  <a:pt x="29915" y="48641"/>
                </a:lnTo>
                <a:close/>
              </a:path>
              <a:path w="92709" h="90170">
                <a:moveTo>
                  <a:pt x="74167" y="29210"/>
                </a:moveTo>
                <a:lnTo>
                  <a:pt x="49149" y="49784"/>
                </a:lnTo>
                <a:lnTo>
                  <a:pt x="67436" y="72136"/>
                </a:lnTo>
                <a:lnTo>
                  <a:pt x="71754" y="68580"/>
                </a:lnTo>
                <a:lnTo>
                  <a:pt x="69468" y="65786"/>
                </a:lnTo>
                <a:lnTo>
                  <a:pt x="74260" y="61849"/>
                </a:lnTo>
                <a:lnTo>
                  <a:pt x="66166" y="61849"/>
                </a:lnTo>
                <a:lnTo>
                  <a:pt x="56768" y="50165"/>
                </a:lnTo>
                <a:lnTo>
                  <a:pt x="73151" y="36830"/>
                </a:lnTo>
                <a:lnTo>
                  <a:pt x="80402" y="36830"/>
                </a:lnTo>
                <a:lnTo>
                  <a:pt x="74167" y="29210"/>
                </a:lnTo>
                <a:close/>
              </a:path>
              <a:path w="92709" h="90170">
                <a:moveTo>
                  <a:pt x="54609" y="63754"/>
                </a:moveTo>
                <a:lnTo>
                  <a:pt x="50291" y="68580"/>
                </a:lnTo>
                <a:lnTo>
                  <a:pt x="48259" y="70993"/>
                </a:lnTo>
                <a:lnTo>
                  <a:pt x="55284" y="70993"/>
                </a:lnTo>
                <a:lnTo>
                  <a:pt x="57911" y="67945"/>
                </a:lnTo>
                <a:lnTo>
                  <a:pt x="56641" y="66548"/>
                </a:lnTo>
                <a:lnTo>
                  <a:pt x="55625" y="65024"/>
                </a:lnTo>
                <a:lnTo>
                  <a:pt x="54609" y="63754"/>
                </a:lnTo>
                <a:close/>
              </a:path>
              <a:path w="92709" h="90170">
                <a:moveTo>
                  <a:pt x="80402" y="36830"/>
                </a:moveTo>
                <a:lnTo>
                  <a:pt x="73151" y="36830"/>
                </a:lnTo>
                <a:lnTo>
                  <a:pt x="82550" y="48387"/>
                </a:lnTo>
                <a:lnTo>
                  <a:pt x="66166" y="61849"/>
                </a:lnTo>
                <a:lnTo>
                  <a:pt x="74260" y="61849"/>
                </a:lnTo>
                <a:lnTo>
                  <a:pt x="85851" y="52324"/>
                </a:lnTo>
                <a:lnTo>
                  <a:pt x="91530" y="52324"/>
                </a:lnTo>
                <a:lnTo>
                  <a:pt x="92455" y="51562"/>
                </a:lnTo>
                <a:lnTo>
                  <a:pt x="80402" y="36830"/>
                </a:lnTo>
                <a:close/>
              </a:path>
              <a:path w="92709" h="90170">
                <a:moveTo>
                  <a:pt x="18796" y="22733"/>
                </a:moveTo>
                <a:lnTo>
                  <a:pt x="0" y="38100"/>
                </a:lnTo>
                <a:lnTo>
                  <a:pt x="16001" y="57658"/>
                </a:lnTo>
                <a:lnTo>
                  <a:pt x="20065" y="54229"/>
                </a:lnTo>
                <a:lnTo>
                  <a:pt x="18541" y="52324"/>
                </a:lnTo>
                <a:lnTo>
                  <a:pt x="23113" y="48641"/>
                </a:lnTo>
                <a:lnTo>
                  <a:pt x="29915" y="48641"/>
                </a:lnTo>
                <a:lnTo>
                  <a:pt x="15366" y="48514"/>
                </a:lnTo>
                <a:lnTo>
                  <a:pt x="7365" y="38608"/>
                </a:lnTo>
                <a:lnTo>
                  <a:pt x="17906" y="29972"/>
                </a:lnTo>
                <a:lnTo>
                  <a:pt x="24776" y="29972"/>
                </a:lnTo>
                <a:lnTo>
                  <a:pt x="18796" y="22733"/>
                </a:lnTo>
                <a:close/>
              </a:path>
              <a:path w="92709" h="90170">
                <a:moveTo>
                  <a:pt x="91530" y="52324"/>
                </a:moveTo>
                <a:lnTo>
                  <a:pt x="85851" y="52324"/>
                </a:lnTo>
                <a:lnTo>
                  <a:pt x="88137" y="55118"/>
                </a:lnTo>
                <a:lnTo>
                  <a:pt x="91530" y="52324"/>
                </a:lnTo>
                <a:close/>
              </a:path>
              <a:path w="92709" h="90170">
                <a:moveTo>
                  <a:pt x="41148" y="50165"/>
                </a:moveTo>
                <a:lnTo>
                  <a:pt x="35178" y="54991"/>
                </a:lnTo>
                <a:lnTo>
                  <a:pt x="43098" y="54991"/>
                </a:lnTo>
                <a:lnTo>
                  <a:pt x="44323" y="53975"/>
                </a:lnTo>
                <a:lnTo>
                  <a:pt x="41148" y="50165"/>
                </a:lnTo>
                <a:close/>
              </a:path>
              <a:path w="92709" h="90170">
                <a:moveTo>
                  <a:pt x="73803" y="27051"/>
                </a:moveTo>
                <a:lnTo>
                  <a:pt x="35940" y="27051"/>
                </a:lnTo>
                <a:lnTo>
                  <a:pt x="40639" y="29083"/>
                </a:lnTo>
                <a:lnTo>
                  <a:pt x="45084" y="30226"/>
                </a:lnTo>
                <a:lnTo>
                  <a:pt x="49402" y="30607"/>
                </a:lnTo>
                <a:lnTo>
                  <a:pt x="47625" y="37211"/>
                </a:lnTo>
                <a:lnTo>
                  <a:pt x="44957" y="43561"/>
                </a:lnTo>
                <a:lnTo>
                  <a:pt x="41401" y="49657"/>
                </a:lnTo>
                <a:lnTo>
                  <a:pt x="44068" y="50673"/>
                </a:lnTo>
                <a:lnTo>
                  <a:pt x="45974" y="51435"/>
                </a:lnTo>
                <a:lnTo>
                  <a:pt x="46989" y="51816"/>
                </a:lnTo>
                <a:lnTo>
                  <a:pt x="50926" y="44450"/>
                </a:lnTo>
                <a:lnTo>
                  <a:pt x="53593" y="37338"/>
                </a:lnTo>
                <a:lnTo>
                  <a:pt x="55117" y="30734"/>
                </a:lnTo>
                <a:lnTo>
                  <a:pt x="61849" y="30353"/>
                </a:lnTo>
                <a:lnTo>
                  <a:pt x="69087" y="28829"/>
                </a:lnTo>
                <a:lnTo>
                  <a:pt x="73803" y="27051"/>
                </a:lnTo>
                <a:close/>
              </a:path>
              <a:path w="92709" h="90170">
                <a:moveTo>
                  <a:pt x="24776" y="29972"/>
                </a:moveTo>
                <a:lnTo>
                  <a:pt x="17906" y="29972"/>
                </a:lnTo>
                <a:lnTo>
                  <a:pt x="25907" y="39751"/>
                </a:lnTo>
                <a:lnTo>
                  <a:pt x="15366" y="48514"/>
                </a:lnTo>
                <a:lnTo>
                  <a:pt x="29809" y="48514"/>
                </a:lnTo>
                <a:lnTo>
                  <a:pt x="27177" y="45339"/>
                </a:lnTo>
                <a:lnTo>
                  <a:pt x="33274" y="40259"/>
                </a:lnTo>
                <a:lnTo>
                  <a:pt x="24776" y="29972"/>
                </a:lnTo>
                <a:close/>
              </a:path>
              <a:path w="92709" h="90170">
                <a:moveTo>
                  <a:pt x="32384" y="8001"/>
                </a:moveTo>
                <a:lnTo>
                  <a:pt x="26797" y="9906"/>
                </a:lnTo>
                <a:lnTo>
                  <a:pt x="28612" y="16764"/>
                </a:lnTo>
                <a:lnTo>
                  <a:pt x="29892" y="23431"/>
                </a:lnTo>
                <a:lnTo>
                  <a:pt x="30588" y="29210"/>
                </a:lnTo>
                <a:lnTo>
                  <a:pt x="30713" y="30734"/>
                </a:lnTo>
                <a:lnTo>
                  <a:pt x="30987" y="36195"/>
                </a:lnTo>
                <a:lnTo>
                  <a:pt x="32765" y="36449"/>
                </a:lnTo>
                <a:lnTo>
                  <a:pt x="34671" y="36830"/>
                </a:lnTo>
                <a:lnTo>
                  <a:pt x="36575" y="37338"/>
                </a:lnTo>
                <a:lnTo>
                  <a:pt x="36575" y="34163"/>
                </a:lnTo>
                <a:lnTo>
                  <a:pt x="36322" y="30734"/>
                </a:lnTo>
                <a:lnTo>
                  <a:pt x="35940" y="27051"/>
                </a:lnTo>
                <a:lnTo>
                  <a:pt x="73803" y="27051"/>
                </a:lnTo>
                <a:lnTo>
                  <a:pt x="76834" y="25908"/>
                </a:lnTo>
                <a:lnTo>
                  <a:pt x="76580" y="25273"/>
                </a:lnTo>
                <a:lnTo>
                  <a:pt x="50418" y="25273"/>
                </a:lnTo>
                <a:lnTo>
                  <a:pt x="45338" y="25019"/>
                </a:lnTo>
                <a:lnTo>
                  <a:pt x="40258" y="23749"/>
                </a:lnTo>
                <a:lnTo>
                  <a:pt x="35178" y="21463"/>
                </a:lnTo>
                <a:lnTo>
                  <a:pt x="35051" y="20574"/>
                </a:lnTo>
                <a:lnTo>
                  <a:pt x="42036" y="14859"/>
                </a:lnTo>
                <a:lnTo>
                  <a:pt x="33908" y="14859"/>
                </a:lnTo>
                <a:lnTo>
                  <a:pt x="33527" y="12700"/>
                </a:lnTo>
                <a:lnTo>
                  <a:pt x="33020" y="10287"/>
                </a:lnTo>
                <a:lnTo>
                  <a:pt x="32384" y="8001"/>
                </a:lnTo>
                <a:close/>
              </a:path>
              <a:path w="92709" h="90170">
                <a:moveTo>
                  <a:pt x="56098" y="8001"/>
                </a:moveTo>
                <a:lnTo>
                  <a:pt x="50418" y="8001"/>
                </a:lnTo>
                <a:lnTo>
                  <a:pt x="51166" y="12700"/>
                </a:lnTo>
                <a:lnTo>
                  <a:pt x="51270" y="19558"/>
                </a:lnTo>
                <a:lnTo>
                  <a:pt x="50418" y="25273"/>
                </a:lnTo>
                <a:lnTo>
                  <a:pt x="76580" y="25273"/>
                </a:lnTo>
                <a:lnTo>
                  <a:pt x="56006" y="25146"/>
                </a:lnTo>
                <a:lnTo>
                  <a:pt x="56896" y="17780"/>
                </a:lnTo>
                <a:lnTo>
                  <a:pt x="56641" y="10668"/>
                </a:lnTo>
                <a:lnTo>
                  <a:pt x="56098" y="8001"/>
                </a:lnTo>
                <a:close/>
              </a:path>
              <a:path w="92709" h="90170">
                <a:moveTo>
                  <a:pt x="74802" y="19558"/>
                </a:moveTo>
                <a:lnTo>
                  <a:pt x="68199" y="22733"/>
                </a:lnTo>
                <a:lnTo>
                  <a:pt x="61975" y="24638"/>
                </a:lnTo>
                <a:lnTo>
                  <a:pt x="56006" y="25146"/>
                </a:lnTo>
                <a:lnTo>
                  <a:pt x="76530" y="25146"/>
                </a:lnTo>
                <a:lnTo>
                  <a:pt x="76073" y="24003"/>
                </a:lnTo>
                <a:lnTo>
                  <a:pt x="74802" y="19558"/>
                </a:lnTo>
                <a:close/>
              </a:path>
              <a:path w="92709" h="90170">
                <a:moveTo>
                  <a:pt x="52197" y="0"/>
                </a:moveTo>
                <a:lnTo>
                  <a:pt x="33908" y="14859"/>
                </a:lnTo>
                <a:lnTo>
                  <a:pt x="42036" y="14859"/>
                </a:lnTo>
                <a:lnTo>
                  <a:pt x="50418" y="8001"/>
                </a:lnTo>
                <a:lnTo>
                  <a:pt x="56098" y="8001"/>
                </a:lnTo>
                <a:lnTo>
                  <a:pt x="55245" y="3810"/>
                </a:lnTo>
                <a:lnTo>
                  <a:pt x="5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65464" y="4655820"/>
            <a:ext cx="264401" cy="2628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37981" y="4733163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5" h="94614">
                <a:moveTo>
                  <a:pt x="73278" y="26288"/>
                </a:moveTo>
                <a:lnTo>
                  <a:pt x="22987" y="67563"/>
                </a:lnTo>
                <a:lnTo>
                  <a:pt x="45085" y="94487"/>
                </a:lnTo>
                <a:lnTo>
                  <a:pt x="49529" y="90931"/>
                </a:lnTo>
                <a:lnTo>
                  <a:pt x="30352" y="67691"/>
                </a:lnTo>
                <a:lnTo>
                  <a:pt x="72009" y="33528"/>
                </a:lnTo>
                <a:lnTo>
                  <a:pt x="79248" y="33528"/>
                </a:lnTo>
                <a:lnTo>
                  <a:pt x="73278" y="26288"/>
                </a:lnTo>
                <a:close/>
              </a:path>
              <a:path w="93345" h="94614">
                <a:moveTo>
                  <a:pt x="67310" y="43814"/>
                </a:moveTo>
                <a:lnTo>
                  <a:pt x="41275" y="65024"/>
                </a:lnTo>
                <a:lnTo>
                  <a:pt x="53213" y="79629"/>
                </a:lnTo>
                <a:lnTo>
                  <a:pt x="57276" y="76200"/>
                </a:lnTo>
                <a:lnTo>
                  <a:pt x="55245" y="73660"/>
                </a:lnTo>
                <a:lnTo>
                  <a:pt x="59608" y="70104"/>
                </a:lnTo>
                <a:lnTo>
                  <a:pt x="52324" y="70104"/>
                </a:lnTo>
                <a:lnTo>
                  <a:pt x="48387" y="65278"/>
                </a:lnTo>
                <a:lnTo>
                  <a:pt x="66040" y="50673"/>
                </a:lnTo>
                <a:lnTo>
                  <a:pt x="73000" y="50673"/>
                </a:lnTo>
                <a:lnTo>
                  <a:pt x="67310" y="43814"/>
                </a:lnTo>
                <a:close/>
              </a:path>
              <a:path w="93345" h="94614">
                <a:moveTo>
                  <a:pt x="73000" y="50673"/>
                </a:moveTo>
                <a:lnTo>
                  <a:pt x="66040" y="50673"/>
                </a:lnTo>
                <a:lnTo>
                  <a:pt x="70103" y="55625"/>
                </a:lnTo>
                <a:lnTo>
                  <a:pt x="52324" y="70104"/>
                </a:lnTo>
                <a:lnTo>
                  <a:pt x="59608" y="70104"/>
                </a:lnTo>
                <a:lnTo>
                  <a:pt x="77216" y="55753"/>
                </a:lnTo>
                <a:lnTo>
                  <a:pt x="73000" y="50673"/>
                </a:lnTo>
                <a:close/>
              </a:path>
              <a:path w="93345" h="94614">
                <a:moveTo>
                  <a:pt x="79248" y="33528"/>
                </a:moveTo>
                <a:lnTo>
                  <a:pt x="72009" y="33528"/>
                </a:lnTo>
                <a:lnTo>
                  <a:pt x="84454" y="48768"/>
                </a:lnTo>
                <a:lnTo>
                  <a:pt x="86360" y="51181"/>
                </a:lnTo>
                <a:lnTo>
                  <a:pt x="86105" y="53212"/>
                </a:lnTo>
                <a:lnTo>
                  <a:pt x="83820" y="55118"/>
                </a:lnTo>
                <a:lnTo>
                  <a:pt x="81915" y="56768"/>
                </a:lnTo>
                <a:lnTo>
                  <a:pt x="79121" y="58800"/>
                </a:lnTo>
                <a:lnTo>
                  <a:pt x="75311" y="61468"/>
                </a:lnTo>
                <a:lnTo>
                  <a:pt x="78740" y="64135"/>
                </a:lnTo>
                <a:lnTo>
                  <a:pt x="80010" y="65150"/>
                </a:lnTo>
                <a:lnTo>
                  <a:pt x="83185" y="62737"/>
                </a:lnTo>
                <a:lnTo>
                  <a:pt x="85978" y="60451"/>
                </a:lnTo>
                <a:lnTo>
                  <a:pt x="88519" y="58419"/>
                </a:lnTo>
                <a:lnTo>
                  <a:pt x="92964" y="54737"/>
                </a:lnTo>
                <a:lnTo>
                  <a:pt x="93218" y="50545"/>
                </a:lnTo>
                <a:lnTo>
                  <a:pt x="89408" y="45847"/>
                </a:lnTo>
                <a:lnTo>
                  <a:pt x="79248" y="33528"/>
                </a:lnTo>
                <a:close/>
              </a:path>
              <a:path w="93345" h="94614">
                <a:moveTo>
                  <a:pt x="53467" y="15367"/>
                </a:moveTo>
                <a:lnTo>
                  <a:pt x="16001" y="45974"/>
                </a:lnTo>
                <a:lnTo>
                  <a:pt x="27559" y="59943"/>
                </a:lnTo>
                <a:lnTo>
                  <a:pt x="31876" y="56261"/>
                </a:lnTo>
                <a:lnTo>
                  <a:pt x="30479" y="54482"/>
                </a:lnTo>
                <a:lnTo>
                  <a:pt x="34828" y="50926"/>
                </a:lnTo>
                <a:lnTo>
                  <a:pt x="27559" y="50926"/>
                </a:lnTo>
                <a:lnTo>
                  <a:pt x="23368" y="45847"/>
                </a:lnTo>
                <a:lnTo>
                  <a:pt x="51943" y="22479"/>
                </a:lnTo>
                <a:lnTo>
                  <a:pt x="59285" y="22479"/>
                </a:lnTo>
                <a:lnTo>
                  <a:pt x="53467" y="15367"/>
                </a:lnTo>
                <a:close/>
              </a:path>
              <a:path w="93345" h="94614">
                <a:moveTo>
                  <a:pt x="59285" y="22479"/>
                </a:moveTo>
                <a:lnTo>
                  <a:pt x="51943" y="22479"/>
                </a:lnTo>
                <a:lnTo>
                  <a:pt x="56134" y="27559"/>
                </a:lnTo>
                <a:lnTo>
                  <a:pt x="27559" y="50926"/>
                </a:lnTo>
                <a:lnTo>
                  <a:pt x="34828" y="50926"/>
                </a:lnTo>
                <a:lnTo>
                  <a:pt x="59054" y="31114"/>
                </a:lnTo>
                <a:lnTo>
                  <a:pt x="62738" y="31114"/>
                </a:lnTo>
                <a:lnTo>
                  <a:pt x="64897" y="29337"/>
                </a:lnTo>
                <a:lnTo>
                  <a:pt x="59285" y="22479"/>
                </a:lnTo>
                <a:close/>
              </a:path>
              <a:path w="93345" h="94614">
                <a:moveTo>
                  <a:pt x="23241" y="17144"/>
                </a:moveTo>
                <a:lnTo>
                  <a:pt x="20447" y="22479"/>
                </a:lnTo>
                <a:lnTo>
                  <a:pt x="22225" y="23113"/>
                </a:lnTo>
                <a:lnTo>
                  <a:pt x="26416" y="24764"/>
                </a:lnTo>
                <a:lnTo>
                  <a:pt x="0" y="46355"/>
                </a:lnTo>
                <a:lnTo>
                  <a:pt x="3048" y="50164"/>
                </a:lnTo>
                <a:lnTo>
                  <a:pt x="39205" y="20574"/>
                </a:lnTo>
                <a:lnTo>
                  <a:pt x="31496" y="20574"/>
                </a:lnTo>
                <a:lnTo>
                  <a:pt x="28701" y="19304"/>
                </a:lnTo>
                <a:lnTo>
                  <a:pt x="25908" y="18161"/>
                </a:lnTo>
                <a:lnTo>
                  <a:pt x="23241" y="17144"/>
                </a:lnTo>
                <a:close/>
              </a:path>
              <a:path w="93345" h="94614">
                <a:moveTo>
                  <a:pt x="62738" y="31114"/>
                </a:moveTo>
                <a:lnTo>
                  <a:pt x="59054" y="31114"/>
                </a:lnTo>
                <a:lnTo>
                  <a:pt x="60578" y="32893"/>
                </a:lnTo>
                <a:lnTo>
                  <a:pt x="62738" y="31114"/>
                </a:lnTo>
                <a:close/>
              </a:path>
              <a:path w="93345" h="94614">
                <a:moveTo>
                  <a:pt x="56642" y="0"/>
                </a:moveTo>
                <a:lnTo>
                  <a:pt x="31496" y="20574"/>
                </a:lnTo>
                <a:lnTo>
                  <a:pt x="39205" y="20574"/>
                </a:lnTo>
                <a:lnTo>
                  <a:pt x="59690" y="3810"/>
                </a:lnTo>
                <a:lnTo>
                  <a:pt x="56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23376" y="4725936"/>
            <a:ext cx="264401" cy="264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98306" y="4806569"/>
            <a:ext cx="91440" cy="90805"/>
          </a:xfrm>
          <a:custGeom>
            <a:avLst/>
            <a:gdLst/>
            <a:ahLst/>
            <a:cxnLst/>
            <a:rect l="l" t="t" r="r" b="b"/>
            <a:pathLst>
              <a:path w="91440" h="90804">
                <a:moveTo>
                  <a:pt x="51117" y="57530"/>
                </a:moveTo>
                <a:lnTo>
                  <a:pt x="47244" y="57530"/>
                </a:lnTo>
                <a:lnTo>
                  <a:pt x="45317" y="65891"/>
                </a:lnTo>
                <a:lnTo>
                  <a:pt x="42592" y="74025"/>
                </a:lnTo>
                <a:lnTo>
                  <a:pt x="39082" y="81944"/>
                </a:lnTo>
                <a:lnTo>
                  <a:pt x="34798" y="89661"/>
                </a:lnTo>
                <a:lnTo>
                  <a:pt x="37338" y="90042"/>
                </a:lnTo>
                <a:lnTo>
                  <a:pt x="39497" y="90423"/>
                </a:lnTo>
                <a:lnTo>
                  <a:pt x="41275" y="90804"/>
                </a:lnTo>
                <a:lnTo>
                  <a:pt x="45253" y="82472"/>
                </a:lnTo>
                <a:lnTo>
                  <a:pt x="48244" y="73866"/>
                </a:lnTo>
                <a:lnTo>
                  <a:pt x="50258" y="64998"/>
                </a:lnTo>
                <a:lnTo>
                  <a:pt x="51117" y="57530"/>
                </a:lnTo>
                <a:close/>
              </a:path>
              <a:path w="91440" h="90804">
                <a:moveTo>
                  <a:pt x="46227" y="40766"/>
                </a:moveTo>
                <a:lnTo>
                  <a:pt x="41910" y="44449"/>
                </a:lnTo>
                <a:lnTo>
                  <a:pt x="47117" y="50799"/>
                </a:lnTo>
                <a:lnTo>
                  <a:pt x="21717" y="71627"/>
                </a:lnTo>
                <a:lnTo>
                  <a:pt x="25019" y="75691"/>
                </a:lnTo>
                <a:lnTo>
                  <a:pt x="47244" y="57530"/>
                </a:lnTo>
                <a:lnTo>
                  <a:pt x="51117" y="57530"/>
                </a:lnTo>
                <a:lnTo>
                  <a:pt x="51308" y="55879"/>
                </a:lnTo>
                <a:lnTo>
                  <a:pt x="58657" y="55879"/>
                </a:lnTo>
                <a:lnTo>
                  <a:pt x="55752" y="52323"/>
                </a:lnTo>
                <a:lnTo>
                  <a:pt x="78204" y="52323"/>
                </a:lnTo>
                <a:lnTo>
                  <a:pt x="82042" y="51681"/>
                </a:lnTo>
                <a:lnTo>
                  <a:pt x="91186" y="48894"/>
                </a:lnTo>
                <a:lnTo>
                  <a:pt x="66272" y="48815"/>
                </a:lnTo>
                <a:lnTo>
                  <a:pt x="57912" y="48767"/>
                </a:lnTo>
                <a:lnTo>
                  <a:pt x="59770" y="47243"/>
                </a:lnTo>
                <a:lnTo>
                  <a:pt x="51562" y="47243"/>
                </a:lnTo>
                <a:lnTo>
                  <a:pt x="46227" y="40766"/>
                </a:lnTo>
                <a:close/>
              </a:path>
              <a:path w="91440" h="90804">
                <a:moveTo>
                  <a:pt x="58657" y="55879"/>
                </a:moveTo>
                <a:lnTo>
                  <a:pt x="51308" y="55879"/>
                </a:lnTo>
                <a:lnTo>
                  <a:pt x="66040" y="73913"/>
                </a:lnTo>
                <a:lnTo>
                  <a:pt x="70485" y="70357"/>
                </a:lnTo>
                <a:lnTo>
                  <a:pt x="58657" y="55879"/>
                </a:lnTo>
                <a:close/>
              </a:path>
              <a:path w="91440" h="90804">
                <a:moveTo>
                  <a:pt x="17600" y="41020"/>
                </a:moveTo>
                <a:lnTo>
                  <a:pt x="11175" y="41020"/>
                </a:lnTo>
                <a:lnTo>
                  <a:pt x="14388" y="46900"/>
                </a:lnTo>
                <a:lnTo>
                  <a:pt x="16208" y="53101"/>
                </a:lnTo>
                <a:lnTo>
                  <a:pt x="16623" y="59612"/>
                </a:lnTo>
                <a:lnTo>
                  <a:pt x="15621" y="66420"/>
                </a:lnTo>
                <a:lnTo>
                  <a:pt x="17779" y="66420"/>
                </a:lnTo>
                <a:lnTo>
                  <a:pt x="19812" y="66547"/>
                </a:lnTo>
                <a:lnTo>
                  <a:pt x="21463" y="66801"/>
                </a:lnTo>
                <a:lnTo>
                  <a:pt x="22265" y="59612"/>
                </a:lnTo>
                <a:lnTo>
                  <a:pt x="22263" y="57530"/>
                </a:lnTo>
                <a:lnTo>
                  <a:pt x="21669" y="51085"/>
                </a:lnTo>
                <a:lnTo>
                  <a:pt x="19373" y="44013"/>
                </a:lnTo>
                <a:lnTo>
                  <a:pt x="17600" y="41020"/>
                </a:lnTo>
                <a:close/>
              </a:path>
              <a:path w="91440" h="90804">
                <a:moveTo>
                  <a:pt x="31098" y="30225"/>
                </a:moveTo>
                <a:lnTo>
                  <a:pt x="24257" y="30225"/>
                </a:lnTo>
                <a:lnTo>
                  <a:pt x="29170" y="36829"/>
                </a:lnTo>
                <a:lnTo>
                  <a:pt x="31876" y="40766"/>
                </a:lnTo>
                <a:lnTo>
                  <a:pt x="33654" y="43433"/>
                </a:lnTo>
                <a:lnTo>
                  <a:pt x="33527" y="45592"/>
                </a:lnTo>
                <a:lnTo>
                  <a:pt x="31242" y="47370"/>
                </a:lnTo>
                <a:lnTo>
                  <a:pt x="30099" y="48386"/>
                </a:lnTo>
                <a:lnTo>
                  <a:pt x="28194" y="49783"/>
                </a:lnTo>
                <a:lnTo>
                  <a:pt x="25780" y="51307"/>
                </a:lnTo>
                <a:lnTo>
                  <a:pt x="27177" y="52323"/>
                </a:lnTo>
                <a:lnTo>
                  <a:pt x="30225" y="54863"/>
                </a:lnTo>
                <a:lnTo>
                  <a:pt x="32448" y="53101"/>
                </a:lnTo>
                <a:lnTo>
                  <a:pt x="33654" y="52196"/>
                </a:lnTo>
                <a:lnTo>
                  <a:pt x="34798" y="51307"/>
                </a:lnTo>
                <a:lnTo>
                  <a:pt x="37592" y="48894"/>
                </a:lnTo>
                <a:lnTo>
                  <a:pt x="38999" y="46900"/>
                </a:lnTo>
                <a:lnTo>
                  <a:pt x="39243" y="42671"/>
                </a:lnTo>
                <a:lnTo>
                  <a:pt x="37973" y="39750"/>
                </a:lnTo>
                <a:lnTo>
                  <a:pt x="35305" y="36067"/>
                </a:lnTo>
                <a:lnTo>
                  <a:pt x="32893" y="32638"/>
                </a:lnTo>
                <a:lnTo>
                  <a:pt x="31098" y="30225"/>
                </a:lnTo>
                <a:close/>
              </a:path>
              <a:path w="91440" h="90804">
                <a:moveTo>
                  <a:pt x="78204" y="52323"/>
                </a:moveTo>
                <a:lnTo>
                  <a:pt x="55752" y="52323"/>
                </a:lnTo>
                <a:lnTo>
                  <a:pt x="64325" y="53395"/>
                </a:lnTo>
                <a:lnTo>
                  <a:pt x="73088" y="53181"/>
                </a:lnTo>
                <a:lnTo>
                  <a:pt x="78204" y="52323"/>
                </a:lnTo>
                <a:close/>
              </a:path>
              <a:path w="91440" h="90804">
                <a:moveTo>
                  <a:pt x="91186" y="41528"/>
                </a:moveTo>
                <a:lnTo>
                  <a:pt x="82897" y="45196"/>
                </a:lnTo>
                <a:lnTo>
                  <a:pt x="74596" y="47624"/>
                </a:lnTo>
                <a:lnTo>
                  <a:pt x="66272" y="48815"/>
                </a:lnTo>
                <a:lnTo>
                  <a:pt x="91181" y="48815"/>
                </a:lnTo>
                <a:lnTo>
                  <a:pt x="90939" y="44449"/>
                </a:lnTo>
                <a:lnTo>
                  <a:pt x="91186" y="41528"/>
                </a:lnTo>
                <a:close/>
              </a:path>
              <a:path w="91440" h="90804">
                <a:moveTo>
                  <a:pt x="7239" y="26542"/>
                </a:moveTo>
                <a:lnTo>
                  <a:pt x="3048" y="30098"/>
                </a:lnTo>
                <a:lnTo>
                  <a:pt x="6730" y="34797"/>
                </a:lnTo>
                <a:lnTo>
                  <a:pt x="8254" y="36829"/>
                </a:lnTo>
                <a:lnTo>
                  <a:pt x="0" y="43560"/>
                </a:lnTo>
                <a:lnTo>
                  <a:pt x="3175" y="47497"/>
                </a:lnTo>
                <a:lnTo>
                  <a:pt x="11175" y="41020"/>
                </a:lnTo>
                <a:lnTo>
                  <a:pt x="17600" y="41020"/>
                </a:lnTo>
                <a:lnTo>
                  <a:pt x="15494" y="37464"/>
                </a:lnTo>
                <a:lnTo>
                  <a:pt x="20567" y="33273"/>
                </a:lnTo>
                <a:lnTo>
                  <a:pt x="12573" y="33273"/>
                </a:lnTo>
                <a:lnTo>
                  <a:pt x="11049" y="31241"/>
                </a:lnTo>
                <a:lnTo>
                  <a:pt x="9271" y="28955"/>
                </a:lnTo>
                <a:lnTo>
                  <a:pt x="7239" y="26542"/>
                </a:lnTo>
                <a:close/>
              </a:path>
              <a:path w="91440" h="90804">
                <a:moveTo>
                  <a:pt x="77216" y="26161"/>
                </a:moveTo>
                <a:lnTo>
                  <a:pt x="51562" y="47243"/>
                </a:lnTo>
                <a:lnTo>
                  <a:pt x="59770" y="47243"/>
                </a:lnTo>
                <a:lnTo>
                  <a:pt x="80518" y="30225"/>
                </a:lnTo>
                <a:lnTo>
                  <a:pt x="77216" y="26161"/>
                </a:lnTo>
                <a:close/>
              </a:path>
              <a:path w="91440" h="90804">
                <a:moveTo>
                  <a:pt x="50038" y="0"/>
                </a:moveTo>
                <a:lnTo>
                  <a:pt x="29083" y="17144"/>
                </a:lnTo>
                <a:lnTo>
                  <a:pt x="47878" y="40004"/>
                </a:lnTo>
                <a:lnTo>
                  <a:pt x="52070" y="36448"/>
                </a:lnTo>
                <a:lnTo>
                  <a:pt x="49529" y="33400"/>
                </a:lnTo>
                <a:lnTo>
                  <a:pt x="54293" y="29463"/>
                </a:lnTo>
                <a:lnTo>
                  <a:pt x="46354" y="29463"/>
                </a:lnTo>
                <a:lnTo>
                  <a:pt x="36575" y="17525"/>
                </a:lnTo>
                <a:lnTo>
                  <a:pt x="49022" y="7365"/>
                </a:lnTo>
                <a:lnTo>
                  <a:pt x="56121" y="7365"/>
                </a:lnTo>
                <a:lnTo>
                  <a:pt x="50038" y="0"/>
                </a:lnTo>
                <a:close/>
              </a:path>
              <a:path w="91440" h="90804">
                <a:moveTo>
                  <a:pt x="25526" y="22732"/>
                </a:moveTo>
                <a:lnTo>
                  <a:pt x="12573" y="33273"/>
                </a:lnTo>
                <a:lnTo>
                  <a:pt x="20567" y="33273"/>
                </a:lnTo>
                <a:lnTo>
                  <a:pt x="24257" y="30225"/>
                </a:lnTo>
                <a:lnTo>
                  <a:pt x="31098" y="30225"/>
                </a:lnTo>
                <a:lnTo>
                  <a:pt x="25526" y="22732"/>
                </a:lnTo>
                <a:close/>
              </a:path>
              <a:path w="91440" h="90804">
                <a:moveTo>
                  <a:pt x="56121" y="7365"/>
                </a:moveTo>
                <a:lnTo>
                  <a:pt x="49022" y="7365"/>
                </a:lnTo>
                <a:lnTo>
                  <a:pt x="58800" y="19303"/>
                </a:lnTo>
                <a:lnTo>
                  <a:pt x="46354" y="29463"/>
                </a:lnTo>
                <a:lnTo>
                  <a:pt x="54293" y="29463"/>
                </a:lnTo>
                <a:lnTo>
                  <a:pt x="61975" y="23113"/>
                </a:lnTo>
                <a:lnTo>
                  <a:pt x="68090" y="23113"/>
                </a:lnTo>
                <a:lnTo>
                  <a:pt x="68707" y="22605"/>
                </a:lnTo>
                <a:lnTo>
                  <a:pt x="56121" y="7365"/>
                </a:lnTo>
                <a:close/>
              </a:path>
              <a:path w="91440" h="90804">
                <a:moveTo>
                  <a:pt x="68090" y="23113"/>
                </a:moveTo>
                <a:lnTo>
                  <a:pt x="61975" y="23113"/>
                </a:lnTo>
                <a:lnTo>
                  <a:pt x="64389" y="26161"/>
                </a:lnTo>
                <a:lnTo>
                  <a:pt x="68090" y="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10928" y="5221223"/>
            <a:ext cx="526542" cy="3939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83444" y="5295646"/>
            <a:ext cx="361060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7159" y="4890503"/>
            <a:ext cx="243090" cy="238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27644" y="4957953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66801" y="29845"/>
                </a:moveTo>
                <a:lnTo>
                  <a:pt x="16255" y="46101"/>
                </a:lnTo>
                <a:lnTo>
                  <a:pt x="27939" y="82042"/>
                </a:lnTo>
                <a:lnTo>
                  <a:pt x="33527" y="80264"/>
                </a:lnTo>
                <a:lnTo>
                  <a:pt x="29336" y="67437"/>
                </a:lnTo>
                <a:lnTo>
                  <a:pt x="43072" y="62992"/>
                </a:lnTo>
                <a:lnTo>
                  <a:pt x="27939" y="62992"/>
                </a:lnTo>
                <a:lnTo>
                  <a:pt x="26288" y="58166"/>
                </a:lnTo>
                <a:lnTo>
                  <a:pt x="40024" y="53721"/>
                </a:lnTo>
                <a:lnTo>
                  <a:pt x="24891" y="53721"/>
                </a:lnTo>
                <a:lnTo>
                  <a:pt x="23368" y="48895"/>
                </a:lnTo>
                <a:lnTo>
                  <a:pt x="62610" y="36195"/>
                </a:lnTo>
                <a:lnTo>
                  <a:pt x="68851" y="36195"/>
                </a:lnTo>
                <a:lnTo>
                  <a:pt x="66801" y="29845"/>
                </a:lnTo>
                <a:close/>
              </a:path>
              <a:path w="77470" h="82550">
                <a:moveTo>
                  <a:pt x="74835" y="54737"/>
                </a:moveTo>
                <a:lnTo>
                  <a:pt x="68579" y="54737"/>
                </a:lnTo>
                <a:lnTo>
                  <a:pt x="69850" y="58674"/>
                </a:lnTo>
                <a:lnTo>
                  <a:pt x="70484" y="60833"/>
                </a:lnTo>
                <a:lnTo>
                  <a:pt x="55879" y="66294"/>
                </a:lnTo>
                <a:lnTo>
                  <a:pt x="57150" y="68326"/>
                </a:lnTo>
                <a:lnTo>
                  <a:pt x="58038" y="69977"/>
                </a:lnTo>
                <a:lnTo>
                  <a:pt x="58674" y="71374"/>
                </a:lnTo>
                <a:lnTo>
                  <a:pt x="66039" y="69088"/>
                </a:lnTo>
                <a:lnTo>
                  <a:pt x="69469" y="68072"/>
                </a:lnTo>
                <a:lnTo>
                  <a:pt x="75310" y="66167"/>
                </a:lnTo>
                <a:lnTo>
                  <a:pt x="77470" y="62738"/>
                </a:lnTo>
                <a:lnTo>
                  <a:pt x="75819" y="57785"/>
                </a:lnTo>
                <a:lnTo>
                  <a:pt x="74835" y="54737"/>
                </a:lnTo>
                <a:close/>
              </a:path>
              <a:path w="77470" h="82550">
                <a:moveTo>
                  <a:pt x="71843" y="45466"/>
                </a:moveTo>
                <a:lnTo>
                  <a:pt x="65531" y="45466"/>
                </a:lnTo>
                <a:lnTo>
                  <a:pt x="67182" y="50292"/>
                </a:lnTo>
                <a:lnTo>
                  <a:pt x="27939" y="62992"/>
                </a:lnTo>
                <a:lnTo>
                  <a:pt x="43072" y="62992"/>
                </a:lnTo>
                <a:lnTo>
                  <a:pt x="68579" y="54737"/>
                </a:lnTo>
                <a:lnTo>
                  <a:pt x="74835" y="54737"/>
                </a:lnTo>
                <a:lnTo>
                  <a:pt x="71843" y="45466"/>
                </a:lnTo>
                <a:close/>
              </a:path>
              <a:path w="77470" h="82550">
                <a:moveTo>
                  <a:pt x="68851" y="36195"/>
                </a:moveTo>
                <a:lnTo>
                  <a:pt x="62610" y="36195"/>
                </a:lnTo>
                <a:lnTo>
                  <a:pt x="64134" y="41021"/>
                </a:lnTo>
                <a:lnTo>
                  <a:pt x="24891" y="53721"/>
                </a:lnTo>
                <a:lnTo>
                  <a:pt x="40024" y="53721"/>
                </a:lnTo>
                <a:lnTo>
                  <a:pt x="65531" y="45466"/>
                </a:lnTo>
                <a:lnTo>
                  <a:pt x="71843" y="45466"/>
                </a:lnTo>
                <a:lnTo>
                  <a:pt x="68851" y="36195"/>
                </a:lnTo>
                <a:close/>
              </a:path>
              <a:path w="77470" h="82550">
                <a:moveTo>
                  <a:pt x="40566" y="25146"/>
                </a:moveTo>
                <a:lnTo>
                  <a:pt x="34416" y="25146"/>
                </a:lnTo>
                <a:lnTo>
                  <a:pt x="35940" y="29972"/>
                </a:lnTo>
                <a:lnTo>
                  <a:pt x="4572" y="40132"/>
                </a:lnTo>
                <a:lnTo>
                  <a:pt x="6096" y="44577"/>
                </a:lnTo>
                <a:lnTo>
                  <a:pt x="56760" y="28194"/>
                </a:lnTo>
                <a:lnTo>
                  <a:pt x="41528" y="28194"/>
                </a:lnTo>
                <a:lnTo>
                  <a:pt x="40566" y="25146"/>
                </a:lnTo>
                <a:close/>
              </a:path>
              <a:path w="77470" h="82550">
                <a:moveTo>
                  <a:pt x="37685" y="16002"/>
                </a:moveTo>
                <a:lnTo>
                  <a:pt x="31369" y="16002"/>
                </a:lnTo>
                <a:lnTo>
                  <a:pt x="32893" y="20701"/>
                </a:lnTo>
                <a:lnTo>
                  <a:pt x="6730" y="29210"/>
                </a:lnTo>
                <a:lnTo>
                  <a:pt x="8127" y="33655"/>
                </a:lnTo>
                <a:lnTo>
                  <a:pt x="34416" y="25146"/>
                </a:lnTo>
                <a:lnTo>
                  <a:pt x="40566" y="25146"/>
                </a:lnTo>
                <a:lnTo>
                  <a:pt x="40004" y="23368"/>
                </a:lnTo>
                <a:lnTo>
                  <a:pt x="53622" y="18923"/>
                </a:lnTo>
                <a:lnTo>
                  <a:pt x="38607" y="18923"/>
                </a:lnTo>
                <a:lnTo>
                  <a:pt x="37685" y="16002"/>
                </a:lnTo>
                <a:close/>
              </a:path>
              <a:path w="77470" h="82550">
                <a:moveTo>
                  <a:pt x="72644" y="18161"/>
                </a:moveTo>
                <a:lnTo>
                  <a:pt x="41528" y="28194"/>
                </a:lnTo>
                <a:lnTo>
                  <a:pt x="56760" y="28194"/>
                </a:lnTo>
                <a:lnTo>
                  <a:pt x="74040" y="22606"/>
                </a:lnTo>
                <a:lnTo>
                  <a:pt x="72644" y="18161"/>
                </a:lnTo>
                <a:close/>
              </a:path>
              <a:path w="77470" h="82550">
                <a:moveTo>
                  <a:pt x="33527" y="3302"/>
                </a:moveTo>
                <a:lnTo>
                  <a:pt x="27939" y="5080"/>
                </a:lnTo>
                <a:lnTo>
                  <a:pt x="29972" y="11430"/>
                </a:lnTo>
                <a:lnTo>
                  <a:pt x="0" y="21082"/>
                </a:lnTo>
                <a:lnTo>
                  <a:pt x="1524" y="25654"/>
                </a:lnTo>
                <a:lnTo>
                  <a:pt x="31369" y="16002"/>
                </a:lnTo>
                <a:lnTo>
                  <a:pt x="37685" y="16002"/>
                </a:lnTo>
                <a:lnTo>
                  <a:pt x="37083" y="14097"/>
                </a:lnTo>
                <a:lnTo>
                  <a:pt x="50893" y="9652"/>
                </a:lnTo>
                <a:lnTo>
                  <a:pt x="35559" y="9652"/>
                </a:lnTo>
                <a:lnTo>
                  <a:pt x="33527" y="3302"/>
                </a:lnTo>
                <a:close/>
              </a:path>
              <a:path w="77470" h="82550">
                <a:moveTo>
                  <a:pt x="63119" y="10922"/>
                </a:moveTo>
                <a:lnTo>
                  <a:pt x="38607" y="18923"/>
                </a:lnTo>
                <a:lnTo>
                  <a:pt x="53622" y="18923"/>
                </a:lnTo>
                <a:lnTo>
                  <a:pt x="64515" y="15367"/>
                </a:lnTo>
                <a:lnTo>
                  <a:pt x="63119" y="10922"/>
                </a:lnTo>
                <a:close/>
              </a:path>
              <a:path w="77470" h="82550">
                <a:moveTo>
                  <a:pt x="65150" y="0"/>
                </a:moveTo>
                <a:lnTo>
                  <a:pt x="35559" y="9652"/>
                </a:lnTo>
                <a:lnTo>
                  <a:pt x="50893" y="9652"/>
                </a:lnTo>
                <a:lnTo>
                  <a:pt x="66675" y="4572"/>
                </a:lnTo>
                <a:lnTo>
                  <a:pt x="65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84592" y="4977371"/>
            <a:ext cx="243090" cy="2385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0156" y="5047107"/>
            <a:ext cx="78105" cy="72390"/>
          </a:xfrm>
          <a:custGeom>
            <a:avLst/>
            <a:gdLst/>
            <a:ahLst/>
            <a:cxnLst/>
            <a:rect l="l" t="t" r="r" b="b"/>
            <a:pathLst>
              <a:path w="78104" h="72389">
                <a:moveTo>
                  <a:pt x="50656" y="52959"/>
                </a:moveTo>
                <a:lnTo>
                  <a:pt x="44323" y="52959"/>
                </a:lnTo>
                <a:lnTo>
                  <a:pt x="50546" y="72009"/>
                </a:lnTo>
                <a:lnTo>
                  <a:pt x="56261" y="70231"/>
                </a:lnTo>
                <a:lnTo>
                  <a:pt x="50656" y="52959"/>
                </a:lnTo>
                <a:close/>
              </a:path>
              <a:path w="78104" h="72389">
                <a:moveTo>
                  <a:pt x="38455" y="14986"/>
                </a:moveTo>
                <a:lnTo>
                  <a:pt x="32131" y="14986"/>
                </a:lnTo>
                <a:lnTo>
                  <a:pt x="36195" y="27559"/>
                </a:lnTo>
                <a:lnTo>
                  <a:pt x="11049" y="35687"/>
                </a:lnTo>
                <a:lnTo>
                  <a:pt x="17652" y="56007"/>
                </a:lnTo>
                <a:lnTo>
                  <a:pt x="6223" y="59690"/>
                </a:lnTo>
                <a:lnTo>
                  <a:pt x="7874" y="64770"/>
                </a:lnTo>
                <a:lnTo>
                  <a:pt x="40795" y="54102"/>
                </a:lnTo>
                <a:lnTo>
                  <a:pt x="23241" y="54102"/>
                </a:lnTo>
                <a:lnTo>
                  <a:pt x="18288" y="38862"/>
                </a:lnTo>
                <a:lnTo>
                  <a:pt x="37719" y="32512"/>
                </a:lnTo>
                <a:lnTo>
                  <a:pt x="44138" y="32512"/>
                </a:lnTo>
                <a:lnTo>
                  <a:pt x="43561" y="30734"/>
                </a:lnTo>
                <a:lnTo>
                  <a:pt x="58663" y="25781"/>
                </a:lnTo>
                <a:lnTo>
                  <a:pt x="41910" y="25781"/>
                </a:lnTo>
                <a:lnTo>
                  <a:pt x="38455" y="14986"/>
                </a:lnTo>
                <a:close/>
              </a:path>
              <a:path w="78104" h="72389">
                <a:moveTo>
                  <a:pt x="44138" y="32512"/>
                </a:moveTo>
                <a:lnTo>
                  <a:pt x="37719" y="32512"/>
                </a:lnTo>
                <a:lnTo>
                  <a:pt x="42672" y="47879"/>
                </a:lnTo>
                <a:lnTo>
                  <a:pt x="23241" y="54102"/>
                </a:lnTo>
                <a:lnTo>
                  <a:pt x="40795" y="54102"/>
                </a:lnTo>
                <a:lnTo>
                  <a:pt x="44323" y="52959"/>
                </a:lnTo>
                <a:lnTo>
                  <a:pt x="50656" y="52959"/>
                </a:lnTo>
                <a:lnTo>
                  <a:pt x="50038" y="51054"/>
                </a:lnTo>
                <a:lnTo>
                  <a:pt x="65850" y="45974"/>
                </a:lnTo>
                <a:lnTo>
                  <a:pt x="48514" y="45974"/>
                </a:lnTo>
                <a:lnTo>
                  <a:pt x="44138" y="32512"/>
                </a:lnTo>
                <a:close/>
              </a:path>
              <a:path w="78104" h="72389">
                <a:moveTo>
                  <a:pt x="76453" y="36957"/>
                </a:moveTo>
                <a:lnTo>
                  <a:pt x="48514" y="45974"/>
                </a:lnTo>
                <a:lnTo>
                  <a:pt x="65850" y="45974"/>
                </a:lnTo>
                <a:lnTo>
                  <a:pt x="78104" y="42037"/>
                </a:lnTo>
                <a:lnTo>
                  <a:pt x="76453" y="36957"/>
                </a:lnTo>
                <a:close/>
              </a:path>
              <a:path w="78104" h="72389">
                <a:moveTo>
                  <a:pt x="13208" y="8001"/>
                </a:moveTo>
                <a:lnTo>
                  <a:pt x="6858" y="8255"/>
                </a:lnTo>
                <a:lnTo>
                  <a:pt x="6286" y="16013"/>
                </a:lnTo>
                <a:lnTo>
                  <a:pt x="4952" y="23653"/>
                </a:lnTo>
                <a:lnTo>
                  <a:pt x="2857" y="31150"/>
                </a:lnTo>
                <a:lnTo>
                  <a:pt x="0" y="38481"/>
                </a:lnTo>
                <a:lnTo>
                  <a:pt x="2159" y="39243"/>
                </a:lnTo>
                <a:lnTo>
                  <a:pt x="4064" y="40132"/>
                </a:lnTo>
                <a:lnTo>
                  <a:pt x="5715" y="41021"/>
                </a:lnTo>
                <a:lnTo>
                  <a:pt x="8127" y="34925"/>
                </a:lnTo>
                <a:lnTo>
                  <a:pt x="9906" y="28448"/>
                </a:lnTo>
                <a:lnTo>
                  <a:pt x="11302" y="21717"/>
                </a:lnTo>
                <a:lnTo>
                  <a:pt x="29773" y="15748"/>
                </a:lnTo>
                <a:lnTo>
                  <a:pt x="12319" y="15748"/>
                </a:lnTo>
                <a:lnTo>
                  <a:pt x="12712" y="13081"/>
                </a:lnTo>
                <a:lnTo>
                  <a:pt x="13208" y="8001"/>
                </a:lnTo>
                <a:close/>
              </a:path>
              <a:path w="78104" h="72389">
                <a:moveTo>
                  <a:pt x="65532" y="18034"/>
                </a:moveTo>
                <a:lnTo>
                  <a:pt x="41910" y="25781"/>
                </a:lnTo>
                <a:lnTo>
                  <a:pt x="58663" y="25781"/>
                </a:lnTo>
                <a:lnTo>
                  <a:pt x="67183" y="22987"/>
                </a:lnTo>
                <a:lnTo>
                  <a:pt x="65532" y="18034"/>
                </a:lnTo>
                <a:close/>
              </a:path>
              <a:path w="78104" h="72389">
                <a:moveTo>
                  <a:pt x="61087" y="0"/>
                </a:moveTo>
                <a:lnTo>
                  <a:pt x="12319" y="15748"/>
                </a:lnTo>
                <a:lnTo>
                  <a:pt x="29773" y="15748"/>
                </a:lnTo>
                <a:lnTo>
                  <a:pt x="32131" y="14986"/>
                </a:lnTo>
                <a:lnTo>
                  <a:pt x="38455" y="14986"/>
                </a:lnTo>
                <a:lnTo>
                  <a:pt x="37846" y="13081"/>
                </a:lnTo>
                <a:lnTo>
                  <a:pt x="62738" y="5080"/>
                </a:lnTo>
                <a:lnTo>
                  <a:pt x="6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13547" y="5064239"/>
            <a:ext cx="241541" cy="2385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84921" y="5134355"/>
            <a:ext cx="81280" cy="79375"/>
          </a:xfrm>
          <a:custGeom>
            <a:avLst/>
            <a:gdLst/>
            <a:ahLst/>
            <a:cxnLst/>
            <a:rect l="l" t="t" r="r" b="b"/>
            <a:pathLst>
              <a:path w="81279" h="79375">
                <a:moveTo>
                  <a:pt x="14224" y="43688"/>
                </a:moveTo>
                <a:lnTo>
                  <a:pt x="9525" y="45212"/>
                </a:lnTo>
                <a:lnTo>
                  <a:pt x="18287" y="72009"/>
                </a:lnTo>
                <a:lnTo>
                  <a:pt x="14097" y="73914"/>
                </a:lnTo>
                <a:lnTo>
                  <a:pt x="17272" y="78994"/>
                </a:lnTo>
                <a:lnTo>
                  <a:pt x="34636" y="69850"/>
                </a:lnTo>
                <a:lnTo>
                  <a:pt x="22732" y="69850"/>
                </a:lnTo>
                <a:lnTo>
                  <a:pt x="14224" y="43688"/>
                </a:lnTo>
                <a:close/>
              </a:path>
              <a:path w="81279" h="79375">
                <a:moveTo>
                  <a:pt x="72389" y="35306"/>
                </a:moveTo>
                <a:lnTo>
                  <a:pt x="41528" y="45212"/>
                </a:lnTo>
                <a:lnTo>
                  <a:pt x="50419" y="72771"/>
                </a:lnTo>
                <a:lnTo>
                  <a:pt x="55752" y="70993"/>
                </a:lnTo>
                <a:lnTo>
                  <a:pt x="54736" y="67691"/>
                </a:lnTo>
                <a:lnTo>
                  <a:pt x="69786" y="62738"/>
                </a:lnTo>
                <a:lnTo>
                  <a:pt x="53085" y="62738"/>
                </a:lnTo>
                <a:lnTo>
                  <a:pt x="48513" y="48514"/>
                </a:lnTo>
                <a:lnTo>
                  <a:pt x="68706" y="41910"/>
                </a:lnTo>
                <a:lnTo>
                  <a:pt x="74520" y="41910"/>
                </a:lnTo>
                <a:lnTo>
                  <a:pt x="72389" y="35306"/>
                </a:lnTo>
                <a:close/>
              </a:path>
              <a:path w="81279" h="79375">
                <a:moveTo>
                  <a:pt x="23271" y="34671"/>
                </a:moveTo>
                <a:lnTo>
                  <a:pt x="17779" y="34671"/>
                </a:lnTo>
                <a:lnTo>
                  <a:pt x="28321" y="67056"/>
                </a:lnTo>
                <a:lnTo>
                  <a:pt x="26416" y="67945"/>
                </a:lnTo>
                <a:lnTo>
                  <a:pt x="24510" y="68961"/>
                </a:lnTo>
                <a:lnTo>
                  <a:pt x="22732" y="69850"/>
                </a:lnTo>
                <a:lnTo>
                  <a:pt x="34636" y="69850"/>
                </a:lnTo>
                <a:lnTo>
                  <a:pt x="43052" y="65405"/>
                </a:lnTo>
                <a:lnTo>
                  <a:pt x="42835" y="64643"/>
                </a:lnTo>
                <a:lnTo>
                  <a:pt x="33020" y="64643"/>
                </a:lnTo>
                <a:lnTo>
                  <a:pt x="28194" y="49911"/>
                </a:lnTo>
                <a:lnTo>
                  <a:pt x="35559" y="47498"/>
                </a:lnTo>
                <a:lnTo>
                  <a:pt x="34798" y="45085"/>
                </a:lnTo>
                <a:lnTo>
                  <a:pt x="26670" y="45085"/>
                </a:lnTo>
                <a:lnTo>
                  <a:pt x="23271" y="34671"/>
                </a:lnTo>
                <a:close/>
              </a:path>
              <a:path w="81279" h="79375">
                <a:moveTo>
                  <a:pt x="41528" y="60198"/>
                </a:moveTo>
                <a:lnTo>
                  <a:pt x="38607" y="61722"/>
                </a:lnTo>
                <a:lnTo>
                  <a:pt x="35813" y="63246"/>
                </a:lnTo>
                <a:lnTo>
                  <a:pt x="33020" y="64643"/>
                </a:lnTo>
                <a:lnTo>
                  <a:pt x="42835" y="64643"/>
                </a:lnTo>
                <a:lnTo>
                  <a:pt x="41997" y="61722"/>
                </a:lnTo>
                <a:lnTo>
                  <a:pt x="41528" y="60198"/>
                </a:lnTo>
                <a:close/>
              </a:path>
              <a:path w="81279" h="79375">
                <a:moveTo>
                  <a:pt x="80706" y="61087"/>
                </a:moveTo>
                <a:lnTo>
                  <a:pt x="74802" y="61087"/>
                </a:lnTo>
                <a:lnTo>
                  <a:pt x="75946" y="64516"/>
                </a:lnTo>
                <a:lnTo>
                  <a:pt x="81279" y="62865"/>
                </a:lnTo>
                <a:lnTo>
                  <a:pt x="80706" y="61087"/>
                </a:lnTo>
                <a:close/>
              </a:path>
              <a:path w="81279" h="79375">
                <a:moveTo>
                  <a:pt x="74520" y="41910"/>
                </a:moveTo>
                <a:lnTo>
                  <a:pt x="68706" y="41910"/>
                </a:lnTo>
                <a:lnTo>
                  <a:pt x="73278" y="56134"/>
                </a:lnTo>
                <a:lnTo>
                  <a:pt x="53085" y="62738"/>
                </a:lnTo>
                <a:lnTo>
                  <a:pt x="69786" y="62738"/>
                </a:lnTo>
                <a:lnTo>
                  <a:pt x="74802" y="61087"/>
                </a:lnTo>
                <a:lnTo>
                  <a:pt x="80706" y="61087"/>
                </a:lnTo>
                <a:lnTo>
                  <a:pt x="74520" y="41910"/>
                </a:lnTo>
                <a:close/>
              </a:path>
              <a:path w="81279" h="79375">
                <a:moveTo>
                  <a:pt x="44958" y="19304"/>
                </a:moveTo>
                <a:lnTo>
                  <a:pt x="37592" y="19304"/>
                </a:lnTo>
                <a:lnTo>
                  <a:pt x="41275" y="22860"/>
                </a:lnTo>
                <a:lnTo>
                  <a:pt x="44957" y="25527"/>
                </a:lnTo>
                <a:lnTo>
                  <a:pt x="48768" y="27432"/>
                </a:lnTo>
                <a:lnTo>
                  <a:pt x="44830" y="33020"/>
                </a:lnTo>
                <a:lnTo>
                  <a:pt x="40004" y="37973"/>
                </a:lnTo>
                <a:lnTo>
                  <a:pt x="34417" y="42291"/>
                </a:lnTo>
                <a:lnTo>
                  <a:pt x="36575" y="44323"/>
                </a:lnTo>
                <a:lnTo>
                  <a:pt x="38100" y="45593"/>
                </a:lnTo>
                <a:lnTo>
                  <a:pt x="38861" y="46482"/>
                </a:lnTo>
                <a:lnTo>
                  <a:pt x="45211" y="40894"/>
                </a:lnTo>
                <a:lnTo>
                  <a:pt x="50292" y="35306"/>
                </a:lnTo>
                <a:lnTo>
                  <a:pt x="54101" y="29718"/>
                </a:lnTo>
                <a:lnTo>
                  <a:pt x="76150" y="29718"/>
                </a:lnTo>
                <a:lnTo>
                  <a:pt x="76200" y="28829"/>
                </a:lnTo>
                <a:lnTo>
                  <a:pt x="76383" y="27178"/>
                </a:lnTo>
                <a:lnTo>
                  <a:pt x="69214" y="27178"/>
                </a:lnTo>
                <a:lnTo>
                  <a:pt x="62737" y="26543"/>
                </a:lnTo>
                <a:lnTo>
                  <a:pt x="57023" y="24892"/>
                </a:lnTo>
                <a:lnTo>
                  <a:pt x="58012" y="22987"/>
                </a:lnTo>
                <a:lnTo>
                  <a:pt x="51688" y="22987"/>
                </a:lnTo>
                <a:lnTo>
                  <a:pt x="47117" y="20828"/>
                </a:lnTo>
                <a:lnTo>
                  <a:pt x="44958" y="19304"/>
                </a:lnTo>
                <a:close/>
              </a:path>
              <a:path w="81279" h="79375">
                <a:moveTo>
                  <a:pt x="34035" y="42672"/>
                </a:moveTo>
                <a:lnTo>
                  <a:pt x="26670" y="45085"/>
                </a:lnTo>
                <a:lnTo>
                  <a:pt x="34798" y="45085"/>
                </a:lnTo>
                <a:lnTo>
                  <a:pt x="34035" y="42672"/>
                </a:lnTo>
                <a:close/>
              </a:path>
              <a:path w="81279" h="79375">
                <a:moveTo>
                  <a:pt x="23241" y="9017"/>
                </a:moveTo>
                <a:lnTo>
                  <a:pt x="0" y="16510"/>
                </a:lnTo>
                <a:lnTo>
                  <a:pt x="7874" y="40513"/>
                </a:lnTo>
                <a:lnTo>
                  <a:pt x="12953" y="38862"/>
                </a:lnTo>
                <a:lnTo>
                  <a:pt x="12192" y="36576"/>
                </a:lnTo>
                <a:lnTo>
                  <a:pt x="17779" y="34671"/>
                </a:lnTo>
                <a:lnTo>
                  <a:pt x="23271" y="34671"/>
                </a:lnTo>
                <a:lnTo>
                  <a:pt x="22732" y="33020"/>
                </a:lnTo>
                <a:lnTo>
                  <a:pt x="26676" y="31750"/>
                </a:lnTo>
                <a:lnTo>
                  <a:pt x="10541" y="31750"/>
                </a:lnTo>
                <a:lnTo>
                  <a:pt x="6730" y="19685"/>
                </a:lnTo>
                <a:lnTo>
                  <a:pt x="19684" y="15494"/>
                </a:lnTo>
                <a:lnTo>
                  <a:pt x="25336" y="15494"/>
                </a:lnTo>
                <a:lnTo>
                  <a:pt x="23241" y="9017"/>
                </a:lnTo>
                <a:close/>
              </a:path>
              <a:path w="81279" h="79375">
                <a:moveTo>
                  <a:pt x="76150" y="29718"/>
                </a:moveTo>
                <a:lnTo>
                  <a:pt x="54101" y="29718"/>
                </a:lnTo>
                <a:lnTo>
                  <a:pt x="60451" y="31877"/>
                </a:lnTo>
                <a:lnTo>
                  <a:pt x="67818" y="33020"/>
                </a:lnTo>
                <a:lnTo>
                  <a:pt x="76073" y="33147"/>
                </a:lnTo>
                <a:lnTo>
                  <a:pt x="76150" y="29718"/>
                </a:lnTo>
                <a:close/>
              </a:path>
              <a:path w="81279" h="79375">
                <a:moveTo>
                  <a:pt x="25336" y="15494"/>
                </a:moveTo>
                <a:lnTo>
                  <a:pt x="19684" y="15494"/>
                </a:lnTo>
                <a:lnTo>
                  <a:pt x="23622" y="27432"/>
                </a:lnTo>
                <a:lnTo>
                  <a:pt x="10541" y="31750"/>
                </a:lnTo>
                <a:lnTo>
                  <a:pt x="26676" y="31750"/>
                </a:lnTo>
                <a:lnTo>
                  <a:pt x="30225" y="30607"/>
                </a:lnTo>
                <a:lnTo>
                  <a:pt x="25336" y="15494"/>
                </a:lnTo>
                <a:close/>
              </a:path>
              <a:path w="81279" h="79375">
                <a:moveTo>
                  <a:pt x="35432" y="0"/>
                </a:moveTo>
                <a:lnTo>
                  <a:pt x="34519" y="7239"/>
                </a:lnTo>
                <a:lnTo>
                  <a:pt x="33244" y="13843"/>
                </a:lnTo>
                <a:lnTo>
                  <a:pt x="31611" y="20056"/>
                </a:lnTo>
                <a:lnTo>
                  <a:pt x="29591" y="26035"/>
                </a:lnTo>
                <a:lnTo>
                  <a:pt x="31242" y="26924"/>
                </a:lnTo>
                <a:lnTo>
                  <a:pt x="32893" y="27940"/>
                </a:lnTo>
                <a:lnTo>
                  <a:pt x="34417" y="29083"/>
                </a:lnTo>
                <a:lnTo>
                  <a:pt x="35603" y="26035"/>
                </a:lnTo>
                <a:lnTo>
                  <a:pt x="36702" y="22860"/>
                </a:lnTo>
                <a:lnTo>
                  <a:pt x="37592" y="19304"/>
                </a:lnTo>
                <a:lnTo>
                  <a:pt x="44958" y="19304"/>
                </a:lnTo>
                <a:lnTo>
                  <a:pt x="42799" y="17780"/>
                </a:lnTo>
                <a:lnTo>
                  <a:pt x="38861" y="13843"/>
                </a:lnTo>
                <a:lnTo>
                  <a:pt x="38988" y="13208"/>
                </a:lnTo>
                <a:lnTo>
                  <a:pt x="39116" y="12954"/>
                </a:lnTo>
                <a:lnTo>
                  <a:pt x="56856" y="7239"/>
                </a:lnTo>
                <a:lnTo>
                  <a:pt x="40131" y="7239"/>
                </a:lnTo>
                <a:lnTo>
                  <a:pt x="41275" y="254"/>
                </a:lnTo>
                <a:lnTo>
                  <a:pt x="35432" y="0"/>
                </a:lnTo>
                <a:close/>
              </a:path>
              <a:path w="81279" h="79375">
                <a:moveTo>
                  <a:pt x="76453" y="26543"/>
                </a:moveTo>
                <a:lnTo>
                  <a:pt x="69214" y="27178"/>
                </a:lnTo>
                <a:lnTo>
                  <a:pt x="76383" y="27178"/>
                </a:lnTo>
                <a:lnTo>
                  <a:pt x="76453" y="26543"/>
                </a:lnTo>
                <a:close/>
              </a:path>
              <a:path w="81279" h="79375">
                <a:moveTo>
                  <a:pt x="63751" y="6858"/>
                </a:moveTo>
                <a:lnTo>
                  <a:pt x="58038" y="6858"/>
                </a:lnTo>
                <a:lnTo>
                  <a:pt x="56896" y="12446"/>
                </a:lnTo>
                <a:lnTo>
                  <a:pt x="54736" y="17780"/>
                </a:lnTo>
                <a:lnTo>
                  <a:pt x="51688" y="22987"/>
                </a:lnTo>
                <a:lnTo>
                  <a:pt x="58012" y="22987"/>
                </a:lnTo>
                <a:lnTo>
                  <a:pt x="60451" y="18288"/>
                </a:lnTo>
                <a:lnTo>
                  <a:pt x="62864" y="11557"/>
                </a:lnTo>
                <a:lnTo>
                  <a:pt x="63751" y="6858"/>
                </a:lnTo>
                <a:close/>
              </a:path>
              <a:path w="81279" h="79375">
                <a:moveTo>
                  <a:pt x="62483" y="0"/>
                </a:moveTo>
                <a:lnTo>
                  <a:pt x="40131" y="7239"/>
                </a:lnTo>
                <a:lnTo>
                  <a:pt x="56856" y="7239"/>
                </a:lnTo>
                <a:lnTo>
                  <a:pt x="58038" y="6858"/>
                </a:lnTo>
                <a:lnTo>
                  <a:pt x="63751" y="6858"/>
                </a:lnTo>
                <a:lnTo>
                  <a:pt x="64134" y="4826"/>
                </a:lnTo>
                <a:lnTo>
                  <a:pt x="62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40980" y="5151107"/>
            <a:ext cx="243090" cy="2385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10068" y="5218938"/>
            <a:ext cx="85725" cy="83820"/>
          </a:xfrm>
          <a:custGeom>
            <a:avLst/>
            <a:gdLst/>
            <a:ahLst/>
            <a:cxnLst/>
            <a:rect l="l" t="t" r="r" b="b"/>
            <a:pathLst>
              <a:path w="85725" h="83820">
                <a:moveTo>
                  <a:pt x="75564" y="30606"/>
                </a:moveTo>
                <a:lnTo>
                  <a:pt x="13715" y="50546"/>
                </a:lnTo>
                <a:lnTo>
                  <a:pt x="24383" y="83820"/>
                </a:lnTo>
                <a:lnTo>
                  <a:pt x="29845" y="82042"/>
                </a:lnTo>
                <a:lnTo>
                  <a:pt x="20574" y="53340"/>
                </a:lnTo>
                <a:lnTo>
                  <a:pt x="71627" y="36830"/>
                </a:lnTo>
                <a:lnTo>
                  <a:pt x="77573" y="36830"/>
                </a:lnTo>
                <a:lnTo>
                  <a:pt x="75564" y="30606"/>
                </a:lnTo>
                <a:close/>
              </a:path>
              <a:path w="85725" h="83820">
                <a:moveTo>
                  <a:pt x="63626" y="44577"/>
                </a:moveTo>
                <a:lnTo>
                  <a:pt x="31623" y="54990"/>
                </a:lnTo>
                <a:lnTo>
                  <a:pt x="37337" y="72771"/>
                </a:lnTo>
                <a:lnTo>
                  <a:pt x="42417" y="71120"/>
                </a:lnTo>
                <a:lnTo>
                  <a:pt x="41528" y="68072"/>
                </a:lnTo>
                <a:lnTo>
                  <a:pt x="54927" y="63753"/>
                </a:lnTo>
                <a:lnTo>
                  <a:pt x="40004" y="63753"/>
                </a:lnTo>
                <a:lnTo>
                  <a:pt x="38100" y="57658"/>
                </a:lnTo>
                <a:lnTo>
                  <a:pt x="59943" y="50673"/>
                </a:lnTo>
                <a:lnTo>
                  <a:pt x="65554" y="50673"/>
                </a:lnTo>
                <a:lnTo>
                  <a:pt x="63626" y="44577"/>
                </a:lnTo>
                <a:close/>
              </a:path>
              <a:path w="85725" h="83820">
                <a:moveTo>
                  <a:pt x="77573" y="36830"/>
                </a:moveTo>
                <a:lnTo>
                  <a:pt x="71627" y="36830"/>
                </a:lnTo>
                <a:lnTo>
                  <a:pt x="77724" y="55499"/>
                </a:lnTo>
                <a:lnTo>
                  <a:pt x="78612" y="58420"/>
                </a:lnTo>
                <a:lnTo>
                  <a:pt x="77597" y="60325"/>
                </a:lnTo>
                <a:lnTo>
                  <a:pt x="74802" y="61214"/>
                </a:lnTo>
                <a:lnTo>
                  <a:pt x="72516" y="61975"/>
                </a:lnTo>
                <a:lnTo>
                  <a:pt x="64642" y="64008"/>
                </a:lnTo>
                <a:lnTo>
                  <a:pt x="65858" y="66040"/>
                </a:lnTo>
                <a:lnTo>
                  <a:pt x="66801" y="67690"/>
                </a:lnTo>
                <a:lnTo>
                  <a:pt x="67563" y="69215"/>
                </a:lnTo>
                <a:lnTo>
                  <a:pt x="71374" y="68072"/>
                </a:lnTo>
                <a:lnTo>
                  <a:pt x="74929" y="67056"/>
                </a:lnTo>
                <a:lnTo>
                  <a:pt x="83438" y="64262"/>
                </a:lnTo>
                <a:lnTo>
                  <a:pt x="85216" y="60452"/>
                </a:lnTo>
                <a:lnTo>
                  <a:pt x="77573" y="36830"/>
                </a:lnTo>
                <a:close/>
              </a:path>
              <a:path w="85725" h="83820">
                <a:moveTo>
                  <a:pt x="65554" y="50673"/>
                </a:moveTo>
                <a:lnTo>
                  <a:pt x="59943" y="50673"/>
                </a:lnTo>
                <a:lnTo>
                  <a:pt x="61849" y="56642"/>
                </a:lnTo>
                <a:lnTo>
                  <a:pt x="40004" y="63753"/>
                </a:lnTo>
                <a:lnTo>
                  <a:pt x="54927" y="63753"/>
                </a:lnTo>
                <a:lnTo>
                  <a:pt x="68325" y="59436"/>
                </a:lnTo>
                <a:lnTo>
                  <a:pt x="65554" y="50673"/>
                </a:lnTo>
                <a:close/>
              </a:path>
              <a:path w="85725" h="83820">
                <a:moveTo>
                  <a:pt x="61086" y="13081"/>
                </a:moveTo>
                <a:lnTo>
                  <a:pt x="15112" y="27940"/>
                </a:lnTo>
                <a:lnTo>
                  <a:pt x="20700" y="45084"/>
                </a:lnTo>
                <a:lnTo>
                  <a:pt x="26034" y="43434"/>
                </a:lnTo>
                <a:lnTo>
                  <a:pt x="25400" y="41148"/>
                </a:lnTo>
                <a:lnTo>
                  <a:pt x="38839" y="36830"/>
                </a:lnTo>
                <a:lnTo>
                  <a:pt x="23875" y="36830"/>
                </a:lnTo>
                <a:lnTo>
                  <a:pt x="21971" y="30606"/>
                </a:lnTo>
                <a:lnTo>
                  <a:pt x="57150" y="19177"/>
                </a:lnTo>
                <a:lnTo>
                  <a:pt x="63059" y="19177"/>
                </a:lnTo>
                <a:lnTo>
                  <a:pt x="61086" y="13081"/>
                </a:lnTo>
                <a:close/>
              </a:path>
              <a:path w="85725" h="83820">
                <a:moveTo>
                  <a:pt x="63059" y="19177"/>
                </a:moveTo>
                <a:lnTo>
                  <a:pt x="57150" y="19177"/>
                </a:lnTo>
                <a:lnTo>
                  <a:pt x="59054" y="25400"/>
                </a:lnTo>
                <a:lnTo>
                  <a:pt x="23875" y="36830"/>
                </a:lnTo>
                <a:lnTo>
                  <a:pt x="38839" y="36830"/>
                </a:lnTo>
                <a:lnTo>
                  <a:pt x="60578" y="29845"/>
                </a:lnTo>
                <a:lnTo>
                  <a:pt x="66510" y="29845"/>
                </a:lnTo>
                <a:lnTo>
                  <a:pt x="63059" y="19177"/>
                </a:lnTo>
                <a:close/>
              </a:path>
              <a:path w="85725" h="83820">
                <a:moveTo>
                  <a:pt x="66510" y="29845"/>
                </a:moveTo>
                <a:lnTo>
                  <a:pt x="60578" y="29845"/>
                </a:lnTo>
                <a:lnTo>
                  <a:pt x="61213" y="32131"/>
                </a:lnTo>
                <a:lnTo>
                  <a:pt x="66675" y="30353"/>
                </a:lnTo>
                <a:lnTo>
                  <a:pt x="66510" y="29845"/>
                </a:lnTo>
                <a:close/>
              </a:path>
              <a:path w="85725" h="83820">
                <a:moveTo>
                  <a:pt x="32384" y="3810"/>
                </a:moveTo>
                <a:lnTo>
                  <a:pt x="27685" y="7619"/>
                </a:lnTo>
                <a:lnTo>
                  <a:pt x="29209" y="8889"/>
                </a:lnTo>
                <a:lnTo>
                  <a:pt x="30733" y="10287"/>
                </a:lnTo>
                <a:lnTo>
                  <a:pt x="32384" y="12064"/>
                </a:lnTo>
                <a:lnTo>
                  <a:pt x="0" y="22478"/>
                </a:lnTo>
                <a:lnTo>
                  <a:pt x="1524" y="27178"/>
                </a:lnTo>
                <a:lnTo>
                  <a:pt x="54307" y="10032"/>
                </a:lnTo>
                <a:lnTo>
                  <a:pt x="38734" y="10032"/>
                </a:lnTo>
                <a:lnTo>
                  <a:pt x="36575" y="7747"/>
                </a:lnTo>
                <a:lnTo>
                  <a:pt x="32384" y="3810"/>
                </a:lnTo>
                <a:close/>
              </a:path>
              <a:path w="85725" h="83820">
                <a:moveTo>
                  <a:pt x="69596" y="0"/>
                </a:moveTo>
                <a:lnTo>
                  <a:pt x="38734" y="10032"/>
                </a:lnTo>
                <a:lnTo>
                  <a:pt x="54307" y="10032"/>
                </a:lnTo>
                <a:lnTo>
                  <a:pt x="71120" y="4572"/>
                </a:lnTo>
                <a:lnTo>
                  <a:pt x="6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68411" y="5237975"/>
            <a:ext cx="243090" cy="2385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0420" y="5306821"/>
            <a:ext cx="85725" cy="81915"/>
          </a:xfrm>
          <a:custGeom>
            <a:avLst/>
            <a:gdLst/>
            <a:ahLst/>
            <a:cxnLst/>
            <a:rect l="l" t="t" r="r" b="b"/>
            <a:pathLst>
              <a:path w="85725" h="81914">
                <a:moveTo>
                  <a:pt x="43239" y="52577"/>
                </a:moveTo>
                <a:lnTo>
                  <a:pt x="38861" y="52577"/>
                </a:lnTo>
                <a:lnTo>
                  <a:pt x="34032" y="59672"/>
                </a:lnTo>
                <a:lnTo>
                  <a:pt x="28511" y="66278"/>
                </a:lnTo>
                <a:lnTo>
                  <a:pt x="22324" y="72384"/>
                </a:lnTo>
                <a:lnTo>
                  <a:pt x="15494" y="77977"/>
                </a:lnTo>
                <a:lnTo>
                  <a:pt x="17779" y="79247"/>
                </a:lnTo>
                <a:lnTo>
                  <a:pt x="19684" y="80390"/>
                </a:lnTo>
                <a:lnTo>
                  <a:pt x="21208" y="81406"/>
                </a:lnTo>
                <a:lnTo>
                  <a:pt x="27947" y="75096"/>
                </a:lnTo>
                <a:lnTo>
                  <a:pt x="33877" y="68167"/>
                </a:lnTo>
                <a:lnTo>
                  <a:pt x="39017" y="60578"/>
                </a:lnTo>
                <a:lnTo>
                  <a:pt x="43239" y="52577"/>
                </a:lnTo>
                <a:close/>
              </a:path>
              <a:path w="85725" h="81914">
                <a:moveTo>
                  <a:pt x="49178" y="52450"/>
                </a:moveTo>
                <a:lnTo>
                  <a:pt x="43306" y="52450"/>
                </a:lnTo>
                <a:lnTo>
                  <a:pt x="50419" y="74675"/>
                </a:lnTo>
                <a:lnTo>
                  <a:pt x="55879" y="73024"/>
                </a:lnTo>
                <a:lnTo>
                  <a:pt x="49178" y="52450"/>
                </a:lnTo>
                <a:close/>
              </a:path>
              <a:path w="85725" h="81914">
                <a:moveTo>
                  <a:pt x="44069" y="36702"/>
                </a:moveTo>
                <a:lnTo>
                  <a:pt x="38734" y="38353"/>
                </a:lnTo>
                <a:lnTo>
                  <a:pt x="41275" y="46354"/>
                </a:lnTo>
                <a:lnTo>
                  <a:pt x="9905" y="56514"/>
                </a:lnTo>
                <a:lnTo>
                  <a:pt x="11556" y="61467"/>
                </a:lnTo>
                <a:lnTo>
                  <a:pt x="38861" y="52577"/>
                </a:lnTo>
                <a:lnTo>
                  <a:pt x="43239" y="52577"/>
                </a:lnTo>
                <a:lnTo>
                  <a:pt x="43306" y="52450"/>
                </a:lnTo>
                <a:lnTo>
                  <a:pt x="49178" y="52450"/>
                </a:lnTo>
                <a:lnTo>
                  <a:pt x="48640" y="50799"/>
                </a:lnTo>
                <a:lnTo>
                  <a:pt x="58367" y="50799"/>
                </a:lnTo>
                <a:lnTo>
                  <a:pt x="52070" y="48259"/>
                </a:lnTo>
                <a:lnTo>
                  <a:pt x="63592" y="44576"/>
                </a:lnTo>
                <a:lnTo>
                  <a:pt x="46608" y="44576"/>
                </a:lnTo>
                <a:lnTo>
                  <a:pt x="44069" y="36702"/>
                </a:lnTo>
                <a:close/>
              </a:path>
              <a:path w="85725" h="81914">
                <a:moveTo>
                  <a:pt x="58367" y="50799"/>
                </a:moveTo>
                <a:lnTo>
                  <a:pt x="48640" y="50799"/>
                </a:lnTo>
                <a:lnTo>
                  <a:pt x="56284" y="54971"/>
                </a:lnTo>
                <a:lnTo>
                  <a:pt x="64547" y="57975"/>
                </a:lnTo>
                <a:lnTo>
                  <a:pt x="73429" y="59836"/>
                </a:lnTo>
                <a:lnTo>
                  <a:pt x="82930" y="60578"/>
                </a:lnTo>
                <a:lnTo>
                  <a:pt x="83565" y="58546"/>
                </a:lnTo>
                <a:lnTo>
                  <a:pt x="84454" y="56260"/>
                </a:lnTo>
                <a:lnTo>
                  <a:pt x="85427" y="54100"/>
                </a:lnTo>
                <a:lnTo>
                  <a:pt x="76573" y="54100"/>
                </a:lnTo>
                <a:lnTo>
                  <a:pt x="67976" y="53324"/>
                </a:lnTo>
                <a:lnTo>
                  <a:pt x="59809" y="51381"/>
                </a:lnTo>
                <a:lnTo>
                  <a:pt x="58367" y="50799"/>
                </a:lnTo>
                <a:close/>
              </a:path>
              <a:path w="85725" h="81914">
                <a:moveTo>
                  <a:pt x="85598" y="53720"/>
                </a:moveTo>
                <a:lnTo>
                  <a:pt x="76573" y="54100"/>
                </a:lnTo>
                <a:lnTo>
                  <a:pt x="85427" y="54100"/>
                </a:lnTo>
                <a:lnTo>
                  <a:pt x="85598" y="53720"/>
                </a:lnTo>
                <a:close/>
              </a:path>
              <a:path w="85725" h="81914">
                <a:moveTo>
                  <a:pt x="16915" y="24002"/>
                </a:moveTo>
                <a:lnTo>
                  <a:pt x="11302" y="24002"/>
                </a:lnTo>
                <a:lnTo>
                  <a:pt x="12045" y="29590"/>
                </a:lnTo>
                <a:lnTo>
                  <a:pt x="12115" y="31495"/>
                </a:lnTo>
                <a:lnTo>
                  <a:pt x="11656" y="36702"/>
                </a:lnTo>
                <a:lnTo>
                  <a:pt x="11549" y="37337"/>
                </a:lnTo>
                <a:lnTo>
                  <a:pt x="9624" y="43326"/>
                </a:lnTo>
                <a:lnTo>
                  <a:pt x="6223" y="49275"/>
                </a:lnTo>
                <a:lnTo>
                  <a:pt x="8254" y="50037"/>
                </a:lnTo>
                <a:lnTo>
                  <a:pt x="10032" y="50926"/>
                </a:lnTo>
                <a:lnTo>
                  <a:pt x="11556" y="51815"/>
                </a:lnTo>
                <a:lnTo>
                  <a:pt x="15368" y="44551"/>
                </a:lnTo>
                <a:lnTo>
                  <a:pt x="17446" y="37337"/>
                </a:lnTo>
                <a:lnTo>
                  <a:pt x="17849" y="30666"/>
                </a:lnTo>
                <a:lnTo>
                  <a:pt x="17856" y="29590"/>
                </a:lnTo>
                <a:lnTo>
                  <a:pt x="16915" y="24002"/>
                </a:lnTo>
                <a:close/>
              </a:path>
              <a:path w="85725" h="81914">
                <a:moveTo>
                  <a:pt x="78231" y="34416"/>
                </a:moveTo>
                <a:lnTo>
                  <a:pt x="46608" y="44576"/>
                </a:lnTo>
                <a:lnTo>
                  <a:pt x="63592" y="44576"/>
                </a:lnTo>
                <a:lnTo>
                  <a:pt x="79882" y="39369"/>
                </a:lnTo>
                <a:lnTo>
                  <a:pt x="78231" y="34416"/>
                </a:lnTo>
                <a:close/>
              </a:path>
              <a:path w="85725" h="81914">
                <a:moveTo>
                  <a:pt x="33147" y="18795"/>
                </a:moveTo>
                <a:lnTo>
                  <a:pt x="27558" y="18795"/>
                </a:lnTo>
                <a:lnTo>
                  <a:pt x="28575" y="22478"/>
                </a:lnTo>
                <a:lnTo>
                  <a:pt x="30733" y="31495"/>
                </a:lnTo>
                <a:lnTo>
                  <a:pt x="31496" y="34543"/>
                </a:lnTo>
                <a:lnTo>
                  <a:pt x="30479" y="36448"/>
                </a:lnTo>
                <a:lnTo>
                  <a:pt x="27685" y="37337"/>
                </a:lnTo>
                <a:lnTo>
                  <a:pt x="26161" y="37845"/>
                </a:lnTo>
                <a:lnTo>
                  <a:pt x="24002" y="38353"/>
                </a:lnTo>
                <a:lnTo>
                  <a:pt x="21081" y="38988"/>
                </a:lnTo>
                <a:lnTo>
                  <a:pt x="22098" y="40512"/>
                </a:lnTo>
                <a:lnTo>
                  <a:pt x="23113" y="42163"/>
                </a:lnTo>
                <a:lnTo>
                  <a:pt x="24002" y="43941"/>
                </a:lnTo>
                <a:lnTo>
                  <a:pt x="26288" y="43179"/>
                </a:lnTo>
                <a:lnTo>
                  <a:pt x="28194" y="42671"/>
                </a:lnTo>
                <a:lnTo>
                  <a:pt x="29590" y="42163"/>
                </a:lnTo>
                <a:lnTo>
                  <a:pt x="33147" y="41020"/>
                </a:lnTo>
                <a:lnTo>
                  <a:pt x="35178" y="39623"/>
                </a:lnTo>
                <a:lnTo>
                  <a:pt x="35940" y="37718"/>
                </a:lnTo>
                <a:lnTo>
                  <a:pt x="36829" y="35813"/>
                </a:lnTo>
                <a:lnTo>
                  <a:pt x="36702" y="32638"/>
                </a:lnTo>
                <a:lnTo>
                  <a:pt x="34634" y="24002"/>
                </a:lnTo>
                <a:lnTo>
                  <a:pt x="33147" y="18795"/>
                </a:lnTo>
                <a:close/>
              </a:path>
              <a:path w="85725" h="81914">
                <a:moveTo>
                  <a:pt x="62610" y="0"/>
                </a:moveTo>
                <a:lnTo>
                  <a:pt x="36829" y="8381"/>
                </a:lnTo>
                <a:lnTo>
                  <a:pt x="45847" y="36448"/>
                </a:lnTo>
                <a:lnTo>
                  <a:pt x="51180" y="34797"/>
                </a:lnTo>
                <a:lnTo>
                  <a:pt x="49910" y="30987"/>
                </a:lnTo>
                <a:lnTo>
                  <a:pt x="64760" y="26161"/>
                </a:lnTo>
                <a:lnTo>
                  <a:pt x="48386" y="26161"/>
                </a:lnTo>
                <a:lnTo>
                  <a:pt x="43560" y="11429"/>
                </a:lnTo>
                <a:lnTo>
                  <a:pt x="58927" y="6476"/>
                </a:lnTo>
                <a:lnTo>
                  <a:pt x="64701" y="6476"/>
                </a:lnTo>
                <a:lnTo>
                  <a:pt x="62610" y="0"/>
                </a:lnTo>
                <a:close/>
              </a:path>
              <a:path w="85725" h="81914">
                <a:moveTo>
                  <a:pt x="71013" y="26034"/>
                </a:moveTo>
                <a:lnTo>
                  <a:pt x="65150" y="26034"/>
                </a:lnTo>
                <a:lnTo>
                  <a:pt x="66421" y="29590"/>
                </a:lnTo>
                <a:lnTo>
                  <a:pt x="71627" y="27939"/>
                </a:lnTo>
                <a:lnTo>
                  <a:pt x="71013" y="26034"/>
                </a:lnTo>
                <a:close/>
              </a:path>
              <a:path w="85725" h="81914">
                <a:moveTo>
                  <a:pt x="12953" y="9143"/>
                </a:moveTo>
                <a:lnTo>
                  <a:pt x="7747" y="10921"/>
                </a:lnTo>
                <a:lnTo>
                  <a:pt x="8762" y="13842"/>
                </a:lnTo>
                <a:lnTo>
                  <a:pt x="10159" y="19049"/>
                </a:lnTo>
                <a:lnTo>
                  <a:pt x="0" y="22351"/>
                </a:lnTo>
                <a:lnTo>
                  <a:pt x="1524" y="27177"/>
                </a:lnTo>
                <a:lnTo>
                  <a:pt x="11302" y="24002"/>
                </a:lnTo>
                <a:lnTo>
                  <a:pt x="16915" y="24002"/>
                </a:lnTo>
                <a:lnTo>
                  <a:pt x="16636" y="22351"/>
                </a:lnTo>
                <a:lnTo>
                  <a:pt x="27558" y="18795"/>
                </a:lnTo>
                <a:lnTo>
                  <a:pt x="33147" y="18795"/>
                </a:lnTo>
                <a:lnTo>
                  <a:pt x="32770" y="17398"/>
                </a:lnTo>
                <a:lnTo>
                  <a:pt x="15494" y="17398"/>
                </a:lnTo>
                <a:lnTo>
                  <a:pt x="14731" y="14858"/>
                </a:lnTo>
                <a:lnTo>
                  <a:pt x="13970" y="12191"/>
                </a:lnTo>
                <a:lnTo>
                  <a:pt x="12953" y="9143"/>
                </a:lnTo>
                <a:close/>
              </a:path>
              <a:path w="85725" h="81914">
                <a:moveTo>
                  <a:pt x="64701" y="6476"/>
                </a:moveTo>
                <a:lnTo>
                  <a:pt x="58927" y="6476"/>
                </a:lnTo>
                <a:lnTo>
                  <a:pt x="63626" y="21208"/>
                </a:lnTo>
                <a:lnTo>
                  <a:pt x="48386" y="26161"/>
                </a:lnTo>
                <a:lnTo>
                  <a:pt x="64760" y="26161"/>
                </a:lnTo>
                <a:lnTo>
                  <a:pt x="65150" y="26034"/>
                </a:lnTo>
                <a:lnTo>
                  <a:pt x="71013" y="26034"/>
                </a:lnTo>
                <a:lnTo>
                  <a:pt x="64701" y="6476"/>
                </a:lnTo>
                <a:close/>
              </a:path>
              <a:path w="85725" h="81914">
                <a:moveTo>
                  <a:pt x="31369" y="12191"/>
                </a:moveTo>
                <a:lnTo>
                  <a:pt x="15494" y="17398"/>
                </a:lnTo>
                <a:lnTo>
                  <a:pt x="32770" y="17398"/>
                </a:lnTo>
                <a:lnTo>
                  <a:pt x="31369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39001" y="4025646"/>
            <a:ext cx="487045" cy="174625"/>
          </a:xfrm>
          <a:custGeom>
            <a:avLst/>
            <a:gdLst/>
            <a:ahLst/>
            <a:cxnLst/>
            <a:rect l="l" t="t" r="r" b="b"/>
            <a:pathLst>
              <a:path w="487045" h="174625">
                <a:moveTo>
                  <a:pt x="471297" y="0"/>
                </a:moveTo>
                <a:lnTo>
                  <a:pt x="0" y="70611"/>
                </a:lnTo>
                <a:lnTo>
                  <a:pt x="15494" y="174624"/>
                </a:lnTo>
                <a:lnTo>
                  <a:pt x="486918" y="104012"/>
                </a:lnTo>
                <a:lnTo>
                  <a:pt x="471297" y="0"/>
                </a:lnTo>
                <a:close/>
              </a:path>
            </a:pathLst>
          </a:custGeom>
          <a:solidFill>
            <a:srgbClr val="D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7270" y="4056760"/>
            <a:ext cx="227075" cy="1004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93734" y="1890648"/>
            <a:ext cx="375285" cy="468630"/>
          </a:xfrm>
          <a:custGeom>
            <a:avLst/>
            <a:gdLst/>
            <a:ahLst/>
            <a:cxnLst/>
            <a:rect l="l" t="t" r="r" b="b"/>
            <a:pathLst>
              <a:path w="375284" h="468630">
                <a:moveTo>
                  <a:pt x="85725" y="0"/>
                </a:moveTo>
                <a:lnTo>
                  <a:pt x="0" y="60960"/>
                </a:lnTo>
                <a:lnTo>
                  <a:pt x="289433" y="468629"/>
                </a:lnTo>
                <a:lnTo>
                  <a:pt x="375158" y="407797"/>
                </a:lnTo>
                <a:lnTo>
                  <a:pt x="85725" y="0"/>
                </a:lnTo>
                <a:close/>
              </a:path>
            </a:pathLst>
          </a:custGeom>
          <a:solidFill>
            <a:srgbClr val="D9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92921" y="2013711"/>
            <a:ext cx="184530" cy="2120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83723" y="5594603"/>
            <a:ext cx="720090" cy="3040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16668" y="5754623"/>
            <a:ext cx="854201" cy="304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991725" y="5623661"/>
            <a:ext cx="69596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微软雅黑"/>
                <a:cs typeface="微软雅黑"/>
              </a:rPr>
              <a:t>城南板块</a:t>
            </a:r>
            <a:endParaRPr sz="10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5" dirty="0">
                <a:solidFill>
                  <a:srgbClr val="FFFFFF"/>
                </a:solidFill>
                <a:latin typeface="微软雅黑"/>
                <a:cs typeface="微软雅黑"/>
              </a:rPr>
              <a:t>南海未来城</a:t>
            </a:r>
            <a:endParaRPr sz="1050">
              <a:latin typeface="微软雅黑"/>
              <a:cs typeface="微软雅黑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440168" y="2391155"/>
            <a:ext cx="817626" cy="3451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525893" y="24241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城北板块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796271" y="2653283"/>
            <a:ext cx="817626" cy="3451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6271" y="2836164"/>
            <a:ext cx="817626" cy="34518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882885" y="2687573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城东板块 亭湖新区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794492" y="3797808"/>
            <a:ext cx="817626" cy="34518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70692" y="3980688"/>
            <a:ext cx="665226" cy="3451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879963" y="3831463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城东板块 经开区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894576" y="4626864"/>
            <a:ext cx="817626" cy="3451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70776" y="4809744"/>
            <a:ext cx="665226" cy="3451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980046" y="46616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城西高新 区板块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37347" y="4351020"/>
            <a:ext cx="817626" cy="34518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823707" y="4384675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城西板块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369807" y="3351276"/>
            <a:ext cx="817626" cy="3451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456168" y="3383991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微软雅黑"/>
                <a:cs typeface="微软雅黑"/>
              </a:rPr>
              <a:t>城中板块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978140" y="3048000"/>
            <a:ext cx="3335020" cy="2339340"/>
          </a:xfrm>
          <a:custGeom>
            <a:avLst/>
            <a:gdLst/>
            <a:ahLst/>
            <a:cxnLst/>
            <a:rect l="l" t="t" r="r" b="b"/>
            <a:pathLst>
              <a:path w="3335020" h="2339340">
                <a:moveTo>
                  <a:pt x="3334511" y="0"/>
                </a:moveTo>
                <a:lnTo>
                  <a:pt x="2716021" y="439674"/>
                </a:lnTo>
                <a:lnTo>
                  <a:pt x="1280032" y="1510664"/>
                </a:lnTo>
                <a:lnTo>
                  <a:pt x="575436" y="2074418"/>
                </a:lnTo>
                <a:lnTo>
                  <a:pt x="328040" y="2249170"/>
                </a:lnTo>
                <a:lnTo>
                  <a:pt x="53720" y="2311146"/>
                </a:lnTo>
                <a:lnTo>
                  <a:pt x="0" y="2339340"/>
                </a:lnTo>
                <a:lnTo>
                  <a:pt x="10794" y="2333752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501883" y="3201936"/>
            <a:ext cx="451853" cy="38784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81005" y="3279902"/>
            <a:ext cx="277495" cy="213360"/>
          </a:xfrm>
          <a:custGeom>
            <a:avLst/>
            <a:gdLst/>
            <a:ahLst/>
            <a:cxnLst/>
            <a:rect l="l" t="t" r="r" b="b"/>
            <a:pathLst>
              <a:path w="277495" h="213360">
                <a:moveTo>
                  <a:pt x="18745" y="175895"/>
                </a:moveTo>
                <a:lnTo>
                  <a:pt x="11556" y="175895"/>
                </a:lnTo>
                <a:lnTo>
                  <a:pt x="36829" y="213233"/>
                </a:lnTo>
                <a:lnTo>
                  <a:pt x="48666" y="205232"/>
                </a:lnTo>
                <a:lnTo>
                  <a:pt x="38608" y="205232"/>
                </a:lnTo>
                <a:lnTo>
                  <a:pt x="18745" y="175895"/>
                </a:lnTo>
                <a:close/>
              </a:path>
              <a:path w="277495" h="213360">
                <a:moveTo>
                  <a:pt x="83820" y="174625"/>
                </a:moveTo>
                <a:lnTo>
                  <a:pt x="38608" y="205232"/>
                </a:lnTo>
                <a:lnTo>
                  <a:pt x="48666" y="205232"/>
                </a:lnTo>
                <a:lnTo>
                  <a:pt x="86995" y="179324"/>
                </a:lnTo>
                <a:lnTo>
                  <a:pt x="83820" y="174625"/>
                </a:lnTo>
                <a:close/>
              </a:path>
              <a:path w="277495" h="213360">
                <a:moveTo>
                  <a:pt x="35288" y="164592"/>
                </a:moveTo>
                <a:lnTo>
                  <a:pt x="28321" y="164592"/>
                </a:lnTo>
                <a:lnTo>
                  <a:pt x="45212" y="189737"/>
                </a:lnTo>
                <a:lnTo>
                  <a:pt x="50038" y="186436"/>
                </a:lnTo>
                <a:lnTo>
                  <a:pt x="47117" y="181990"/>
                </a:lnTo>
                <a:lnTo>
                  <a:pt x="53843" y="177419"/>
                </a:lnTo>
                <a:lnTo>
                  <a:pt x="43942" y="177419"/>
                </a:lnTo>
                <a:lnTo>
                  <a:pt x="35288" y="164592"/>
                </a:lnTo>
                <a:close/>
              </a:path>
              <a:path w="277495" h="213360">
                <a:moveTo>
                  <a:pt x="4952" y="155448"/>
                </a:moveTo>
                <a:lnTo>
                  <a:pt x="0" y="158750"/>
                </a:lnTo>
                <a:lnTo>
                  <a:pt x="8381" y="171196"/>
                </a:lnTo>
                <a:lnTo>
                  <a:pt x="380" y="176657"/>
                </a:lnTo>
                <a:lnTo>
                  <a:pt x="3555" y="181356"/>
                </a:lnTo>
                <a:lnTo>
                  <a:pt x="11556" y="175895"/>
                </a:lnTo>
                <a:lnTo>
                  <a:pt x="18745" y="175895"/>
                </a:lnTo>
                <a:lnTo>
                  <a:pt x="16510" y="172593"/>
                </a:lnTo>
                <a:lnTo>
                  <a:pt x="23446" y="167894"/>
                </a:lnTo>
                <a:lnTo>
                  <a:pt x="13335" y="167894"/>
                </a:lnTo>
                <a:lnTo>
                  <a:pt x="4952" y="155448"/>
                </a:lnTo>
                <a:close/>
              </a:path>
              <a:path w="277495" h="213360">
                <a:moveTo>
                  <a:pt x="56475" y="150368"/>
                </a:moveTo>
                <a:lnTo>
                  <a:pt x="49402" y="150368"/>
                </a:lnTo>
                <a:lnTo>
                  <a:pt x="60325" y="166370"/>
                </a:lnTo>
                <a:lnTo>
                  <a:pt x="43942" y="177419"/>
                </a:lnTo>
                <a:lnTo>
                  <a:pt x="53843" y="177419"/>
                </a:lnTo>
                <a:lnTo>
                  <a:pt x="63373" y="170942"/>
                </a:lnTo>
                <a:lnTo>
                  <a:pt x="70474" y="170942"/>
                </a:lnTo>
                <a:lnTo>
                  <a:pt x="56475" y="150368"/>
                </a:lnTo>
                <a:close/>
              </a:path>
              <a:path w="277495" h="213360">
                <a:moveTo>
                  <a:pt x="70474" y="170942"/>
                </a:moveTo>
                <a:lnTo>
                  <a:pt x="63373" y="170942"/>
                </a:lnTo>
                <a:lnTo>
                  <a:pt x="66167" y="175006"/>
                </a:lnTo>
                <a:lnTo>
                  <a:pt x="70993" y="171703"/>
                </a:lnTo>
                <a:lnTo>
                  <a:pt x="70474" y="170942"/>
                </a:lnTo>
                <a:close/>
              </a:path>
              <a:path w="277495" h="213360">
                <a:moveTo>
                  <a:pt x="107315" y="150240"/>
                </a:moveTo>
                <a:lnTo>
                  <a:pt x="101314" y="155723"/>
                </a:lnTo>
                <a:lnTo>
                  <a:pt x="95885" y="160575"/>
                </a:lnTo>
                <a:lnTo>
                  <a:pt x="91027" y="164832"/>
                </a:lnTo>
                <a:lnTo>
                  <a:pt x="86741" y="168528"/>
                </a:lnTo>
                <a:lnTo>
                  <a:pt x="90931" y="172338"/>
                </a:lnTo>
                <a:lnTo>
                  <a:pt x="95837" y="167677"/>
                </a:lnTo>
                <a:lnTo>
                  <a:pt x="100647" y="163242"/>
                </a:lnTo>
                <a:lnTo>
                  <a:pt x="105362" y="159069"/>
                </a:lnTo>
                <a:lnTo>
                  <a:pt x="109981" y="155194"/>
                </a:lnTo>
                <a:lnTo>
                  <a:pt x="109093" y="153924"/>
                </a:lnTo>
                <a:lnTo>
                  <a:pt x="108203" y="152400"/>
                </a:lnTo>
                <a:lnTo>
                  <a:pt x="107315" y="150240"/>
                </a:lnTo>
                <a:close/>
              </a:path>
              <a:path w="277495" h="213360">
                <a:moveTo>
                  <a:pt x="19685" y="141477"/>
                </a:moveTo>
                <a:lnTo>
                  <a:pt x="14859" y="144652"/>
                </a:lnTo>
                <a:lnTo>
                  <a:pt x="25146" y="159893"/>
                </a:lnTo>
                <a:lnTo>
                  <a:pt x="13335" y="167894"/>
                </a:lnTo>
                <a:lnTo>
                  <a:pt x="23446" y="167894"/>
                </a:lnTo>
                <a:lnTo>
                  <a:pt x="28321" y="164592"/>
                </a:lnTo>
                <a:lnTo>
                  <a:pt x="35288" y="164592"/>
                </a:lnTo>
                <a:lnTo>
                  <a:pt x="33147" y="161417"/>
                </a:lnTo>
                <a:lnTo>
                  <a:pt x="40060" y="156718"/>
                </a:lnTo>
                <a:lnTo>
                  <a:pt x="29972" y="156718"/>
                </a:lnTo>
                <a:lnTo>
                  <a:pt x="19685" y="141477"/>
                </a:lnTo>
                <a:close/>
              </a:path>
              <a:path w="277495" h="213360">
                <a:moveTo>
                  <a:pt x="85876" y="135000"/>
                </a:moveTo>
                <a:lnTo>
                  <a:pt x="80645" y="135000"/>
                </a:lnTo>
                <a:lnTo>
                  <a:pt x="80855" y="139064"/>
                </a:lnTo>
                <a:lnTo>
                  <a:pt x="80971" y="143763"/>
                </a:lnTo>
                <a:lnTo>
                  <a:pt x="80851" y="146812"/>
                </a:lnTo>
                <a:lnTo>
                  <a:pt x="80729" y="149225"/>
                </a:lnTo>
                <a:lnTo>
                  <a:pt x="80137" y="154559"/>
                </a:lnTo>
                <a:lnTo>
                  <a:pt x="83693" y="157987"/>
                </a:lnTo>
                <a:lnTo>
                  <a:pt x="88519" y="153924"/>
                </a:lnTo>
                <a:lnTo>
                  <a:pt x="93859" y="149606"/>
                </a:lnTo>
                <a:lnTo>
                  <a:pt x="85725" y="149606"/>
                </a:lnTo>
                <a:lnTo>
                  <a:pt x="85828" y="145669"/>
                </a:lnTo>
                <a:lnTo>
                  <a:pt x="85876" y="135000"/>
                </a:lnTo>
                <a:close/>
              </a:path>
              <a:path w="277495" h="213360">
                <a:moveTo>
                  <a:pt x="40767" y="127126"/>
                </a:moveTo>
                <a:lnTo>
                  <a:pt x="35941" y="130428"/>
                </a:lnTo>
                <a:lnTo>
                  <a:pt x="46227" y="145669"/>
                </a:lnTo>
                <a:lnTo>
                  <a:pt x="29972" y="156718"/>
                </a:lnTo>
                <a:lnTo>
                  <a:pt x="40060" y="156718"/>
                </a:lnTo>
                <a:lnTo>
                  <a:pt x="49402" y="150368"/>
                </a:lnTo>
                <a:lnTo>
                  <a:pt x="56475" y="150368"/>
                </a:lnTo>
                <a:lnTo>
                  <a:pt x="54228" y="147065"/>
                </a:lnTo>
                <a:lnTo>
                  <a:pt x="61179" y="142367"/>
                </a:lnTo>
                <a:lnTo>
                  <a:pt x="51053" y="142367"/>
                </a:lnTo>
                <a:lnTo>
                  <a:pt x="40767" y="127126"/>
                </a:lnTo>
                <a:close/>
              </a:path>
              <a:path w="277495" h="213360">
                <a:moveTo>
                  <a:pt x="115957" y="92328"/>
                </a:moveTo>
                <a:lnTo>
                  <a:pt x="108966" y="92328"/>
                </a:lnTo>
                <a:lnTo>
                  <a:pt x="119379" y="107696"/>
                </a:lnTo>
                <a:lnTo>
                  <a:pt x="94742" y="124333"/>
                </a:lnTo>
                <a:lnTo>
                  <a:pt x="112395" y="150368"/>
                </a:lnTo>
                <a:lnTo>
                  <a:pt x="115950" y="155701"/>
                </a:lnTo>
                <a:lnTo>
                  <a:pt x="120523" y="156718"/>
                </a:lnTo>
                <a:lnTo>
                  <a:pt x="130665" y="149860"/>
                </a:lnTo>
                <a:lnTo>
                  <a:pt x="121158" y="149860"/>
                </a:lnTo>
                <a:lnTo>
                  <a:pt x="118618" y="149225"/>
                </a:lnTo>
                <a:lnTo>
                  <a:pt x="102616" y="125602"/>
                </a:lnTo>
                <a:lnTo>
                  <a:pt x="122300" y="112140"/>
                </a:lnTo>
                <a:lnTo>
                  <a:pt x="127693" y="112140"/>
                </a:lnTo>
                <a:lnTo>
                  <a:pt x="128777" y="111378"/>
                </a:lnTo>
                <a:lnTo>
                  <a:pt x="115957" y="92328"/>
                </a:lnTo>
                <a:close/>
              </a:path>
              <a:path w="277495" h="213360">
                <a:moveTo>
                  <a:pt x="143510" y="121538"/>
                </a:moveTo>
                <a:lnTo>
                  <a:pt x="141731" y="122174"/>
                </a:lnTo>
                <a:lnTo>
                  <a:pt x="137541" y="122936"/>
                </a:lnTo>
                <a:lnTo>
                  <a:pt x="138931" y="125602"/>
                </a:lnTo>
                <a:lnTo>
                  <a:pt x="139953" y="127762"/>
                </a:lnTo>
                <a:lnTo>
                  <a:pt x="141081" y="130428"/>
                </a:lnTo>
                <a:lnTo>
                  <a:pt x="142360" y="133336"/>
                </a:lnTo>
                <a:lnTo>
                  <a:pt x="141604" y="135889"/>
                </a:lnTo>
                <a:lnTo>
                  <a:pt x="138811" y="137922"/>
                </a:lnTo>
                <a:lnTo>
                  <a:pt x="124078" y="147827"/>
                </a:lnTo>
                <a:lnTo>
                  <a:pt x="121158" y="149860"/>
                </a:lnTo>
                <a:lnTo>
                  <a:pt x="130665" y="149860"/>
                </a:lnTo>
                <a:lnTo>
                  <a:pt x="147193" y="138684"/>
                </a:lnTo>
                <a:lnTo>
                  <a:pt x="148717" y="134620"/>
                </a:lnTo>
                <a:lnTo>
                  <a:pt x="146905" y="129579"/>
                </a:lnTo>
                <a:lnTo>
                  <a:pt x="145923" y="127000"/>
                </a:lnTo>
                <a:lnTo>
                  <a:pt x="144779" y="124206"/>
                </a:lnTo>
                <a:lnTo>
                  <a:pt x="143510" y="121538"/>
                </a:lnTo>
                <a:close/>
              </a:path>
              <a:path w="277495" h="213360">
                <a:moveTo>
                  <a:pt x="99060" y="139064"/>
                </a:moveTo>
                <a:lnTo>
                  <a:pt x="89408" y="146812"/>
                </a:lnTo>
                <a:lnTo>
                  <a:pt x="85725" y="149606"/>
                </a:lnTo>
                <a:lnTo>
                  <a:pt x="93859" y="149606"/>
                </a:lnTo>
                <a:lnTo>
                  <a:pt x="94488" y="149098"/>
                </a:lnTo>
                <a:lnTo>
                  <a:pt x="101473" y="143763"/>
                </a:lnTo>
                <a:lnTo>
                  <a:pt x="100584" y="142239"/>
                </a:lnTo>
                <a:lnTo>
                  <a:pt x="99695" y="140588"/>
                </a:lnTo>
                <a:lnTo>
                  <a:pt x="99060" y="139064"/>
                </a:lnTo>
                <a:close/>
              </a:path>
              <a:path w="277495" h="213360">
                <a:moveTo>
                  <a:pt x="60071" y="136271"/>
                </a:moveTo>
                <a:lnTo>
                  <a:pt x="51053" y="142367"/>
                </a:lnTo>
                <a:lnTo>
                  <a:pt x="61179" y="142367"/>
                </a:lnTo>
                <a:lnTo>
                  <a:pt x="63246" y="140970"/>
                </a:lnTo>
                <a:lnTo>
                  <a:pt x="60071" y="136271"/>
                </a:lnTo>
                <a:close/>
              </a:path>
              <a:path w="277495" h="213360">
                <a:moveTo>
                  <a:pt x="69723" y="109220"/>
                </a:moveTo>
                <a:lnTo>
                  <a:pt x="63753" y="110744"/>
                </a:lnTo>
                <a:lnTo>
                  <a:pt x="65492" y="119100"/>
                </a:lnTo>
                <a:lnTo>
                  <a:pt x="66706" y="126634"/>
                </a:lnTo>
                <a:lnTo>
                  <a:pt x="67320" y="132587"/>
                </a:lnTo>
                <a:lnTo>
                  <a:pt x="67444" y="135000"/>
                </a:lnTo>
                <a:lnTo>
                  <a:pt x="67564" y="139192"/>
                </a:lnTo>
                <a:lnTo>
                  <a:pt x="71374" y="142367"/>
                </a:lnTo>
                <a:lnTo>
                  <a:pt x="74422" y="139953"/>
                </a:lnTo>
                <a:lnTo>
                  <a:pt x="77470" y="137413"/>
                </a:lnTo>
                <a:lnTo>
                  <a:pt x="80477" y="135127"/>
                </a:lnTo>
                <a:lnTo>
                  <a:pt x="72517" y="135127"/>
                </a:lnTo>
                <a:lnTo>
                  <a:pt x="72044" y="129579"/>
                </a:lnTo>
                <a:lnTo>
                  <a:pt x="71043" y="120269"/>
                </a:lnTo>
                <a:lnTo>
                  <a:pt x="69723" y="109220"/>
                </a:lnTo>
                <a:close/>
              </a:path>
              <a:path w="277495" h="213360">
                <a:moveTo>
                  <a:pt x="84836" y="114173"/>
                </a:moveTo>
                <a:lnTo>
                  <a:pt x="78994" y="115188"/>
                </a:lnTo>
                <a:lnTo>
                  <a:pt x="79705" y="120997"/>
                </a:lnTo>
                <a:lnTo>
                  <a:pt x="80043" y="124206"/>
                </a:lnTo>
                <a:lnTo>
                  <a:pt x="80165" y="125602"/>
                </a:lnTo>
                <a:lnTo>
                  <a:pt x="80391" y="129667"/>
                </a:lnTo>
                <a:lnTo>
                  <a:pt x="77597" y="131699"/>
                </a:lnTo>
                <a:lnTo>
                  <a:pt x="74929" y="133476"/>
                </a:lnTo>
                <a:lnTo>
                  <a:pt x="72517" y="135127"/>
                </a:lnTo>
                <a:lnTo>
                  <a:pt x="80477" y="135127"/>
                </a:lnTo>
                <a:lnTo>
                  <a:pt x="80645" y="135000"/>
                </a:lnTo>
                <a:lnTo>
                  <a:pt x="85876" y="135000"/>
                </a:lnTo>
                <a:lnTo>
                  <a:pt x="85759" y="130428"/>
                </a:lnTo>
                <a:lnTo>
                  <a:pt x="85429" y="122936"/>
                </a:lnTo>
                <a:lnTo>
                  <a:pt x="84836" y="114173"/>
                </a:lnTo>
                <a:close/>
              </a:path>
              <a:path w="277495" h="213360">
                <a:moveTo>
                  <a:pt x="167221" y="79121"/>
                </a:moveTo>
                <a:lnTo>
                  <a:pt x="157225" y="79121"/>
                </a:lnTo>
                <a:lnTo>
                  <a:pt x="161942" y="91461"/>
                </a:lnTo>
                <a:lnTo>
                  <a:pt x="162766" y="104314"/>
                </a:lnTo>
                <a:lnTo>
                  <a:pt x="159708" y="117715"/>
                </a:lnTo>
                <a:lnTo>
                  <a:pt x="152780" y="131699"/>
                </a:lnTo>
                <a:lnTo>
                  <a:pt x="155828" y="132587"/>
                </a:lnTo>
                <a:lnTo>
                  <a:pt x="158242" y="133350"/>
                </a:lnTo>
                <a:lnTo>
                  <a:pt x="159766" y="133858"/>
                </a:lnTo>
                <a:lnTo>
                  <a:pt x="165602" y="120997"/>
                </a:lnTo>
                <a:lnTo>
                  <a:pt x="168640" y="108696"/>
                </a:lnTo>
                <a:lnTo>
                  <a:pt x="168868" y="98030"/>
                </a:lnTo>
                <a:lnTo>
                  <a:pt x="168825" y="96647"/>
                </a:lnTo>
                <a:lnTo>
                  <a:pt x="166370" y="85725"/>
                </a:lnTo>
                <a:lnTo>
                  <a:pt x="176841" y="85725"/>
                </a:lnTo>
                <a:lnTo>
                  <a:pt x="173712" y="84393"/>
                </a:lnTo>
                <a:lnTo>
                  <a:pt x="167221" y="79121"/>
                </a:lnTo>
                <a:close/>
              </a:path>
              <a:path w="277495" h="213360">
                <a:moveTo>
                  <a:pt x="127693" y="112140"/>
                </a:moveTo>
                <a:lnTo>
                  <a:pt x="122300" y="112140"/>
                </a:lnTo>
                <a:lnTo>
                  <a:pt x="124078" y="114681"/>
                </a:lnTo>
                <a:lnTo>
                  <a:pt x="127693" y="112140"/>
                </a:lnTo>
                <a:close/>
              </a:path>
              <a:path w="277495" h="213360">
                <a:moveTo>
                  <a:pt x="110744" y="84582"/>
                </a:moveTo>
                <a:lnTo>
                  <a:pt x="80264" y="105156"/>
                </a:lnTo>
                <a:lnTo>
                  <a:pt x="83312" y="109600"/>
                </a:lnTo>
                <a:lnTo>
                  <a:pt x="108966" y="92328"/>
                </a:lnTo>
                <a:lnTo>
                  <a:pt x="115957" y="92328"/>
                </a:lnTo>
                <a:lnTo>
                  <a:pt x="110744" y="84582"/>
                </a:lnTo>
                <a:close/>
              </a:path>
              <a:path w="277495" h="213360">
                <a:moveTo>
                  <a:pt x="176841" y="85725"/>
                </a:moveTo>
                <a:lnTo>
                  <a:pt x="166370" y="85725"/>
                </a:lnTo>
                <a:lnTo>
                  <a:pt x="176799" y="92557"/>
                </a:lnTo>
                <a:lnTo>
                  <a:pt x="187896" y="96662"/>
                </a:lnTo>
                <a:lnTo>
                  <a:pt x="199659" y="98030"/>
                </a:lnTo>
                <a:lnTo>
                  <a:pt x="212090" y="96647"/>
                </a:lnTo>
                <a:lnTo>
                  <a:pt x="212217" y="94742"/>
                </a:lnTo>
                <a:lnTo>
                  <a:pt x="212598" y="91948"/>
                </a:lnTo>
                <a:lnTo>
                  <a:pt x="212825" y="90922"/>
                </a:lnTo>
                <a:lnTo>
                  <a:pt x="199048" y="90922"/>
                </a:lnTo>
                <a:lnTo>
                  <a:pt x="185832" y="89550"/>
                </a:lnTo>
                <a:lnTo>
                  <a:pt x="176841" y="85725"/>
                </a:lnTo>
                <a:close/>
              </a:path>
              <a:path w="277495" h="213360">
                <a:moveTo>
                  <a:pt x="148336" y="53848"/>
                </a:moveTo>
                <a:lnTo>
                  <a:pt x="143001" y="57403"/>
                </a:lnTo>
                <a:lnTo>
                  <a:pt x="146812" y="62992"/>
                </a:lnTo>
                <a:lnTo>
                  <a:pt x="154177" y="74168"/>
                </a:lnTo>
                <a:lnTo>
                  <a:pt x="127635" y="92201"/>
                </a:lnTo>
                <a:lnTo>
                  <a:pt x="130810" y="97027"/>
                </a:lnTo>
                <a:lnTo>
                  <a:pt x="157225" y="79121"/>
                </a:lnTo>
                <a:lnTo>
                  <a:pt x="167221" y="79121"/>
                </a:lnTo>
                <a:lnTo>
                  <a:pt x="162687" y="75437"/>
                </a:lnTo>
                <a:lnTo>
                  <a:pt x="169826" y="70612"/>
                </a:lnTo>
                <a:lnTo>
                  <a:pt x="159512" y="70612"/>
                </a:lnTo>
                <a:lnTo>
                  <a:pt x="155828" y="64897"/>
                </a:lnTo>
                <a:lnTo>
                  <a:pt x="152057" y="59182"/>
                </a:lnTo>
                <a:lnTo>
                  <a:pt x="148336" y="53848"/>
                </a:lnTo>
                <a:close/>
              </a:path>
              <a:path w="277495" h="213360">
                <a:moveTo>
                  <a:pt x="210534" y="54356"/>
                </a:moveTo>
                <a:lnTo>
                  <a:pt x="203708" y="54356"/>
                </a:lnTo>
                <a:lnTo>
                  <a:pt x="218186" y="75819"/>
                </a:lnTo>
                <a:lnTo>
                  <a:pt x="217011" y="80263"/>
                </a:lnTo>
                <a:lnTo>
                  <a:pt x="216153" y="83693"/>
                </a:lnTo>
                <a:lnTo>
                  <a:pt x="215011" y="87884"/>
                </a:lnTo>
                <a:lnTo>
                  <a:pt x="221234" y="91312"/>
                </a:lnTo>
                <a:lnTo>
                  <a:pt x="222023" y="84393"/>
                </a:lnTo>
                <a:lnTo>
                  <a:pt x="222630" y="80263"/>
                </a:lnTo>
                <a:lnTo>
                  <a:pt x="223139" y="78486"/>
                </a:lnTo>
                <a:lnTo>
                  <a:pt x="238423" y="78486"/>
                </a:lnTo>
                <a:lnTo>
                  <a:pt x="243143" y="75311"/>
                </a:lnTo>
                <a:lnTo>
                  <a:pt x="229108" y="75311"/>
                </a:lnTo>
                <a:lnTo>
                  <a:pt x="223647" y="73660"/>
                </a:lnTo>
                <a:lnTo>
                  <a:pt x="210534" y="54356"/>
                </a:lnTo>
                <a:close/>
              </a:path>
              <a:path w="277495" h="213360">
                <a:moveTo>
                  <a:pt x="213360" y="88519"/>
                </a:moveTo>
                <a:lnTo>
                  <a:pt x="199048" y="90922"/>
                </a:lnTo>
                <a:lnTo>
                  <a:pt x="212825" y="90922"/>
                </a:lnTo>
                <a:lnTo>
                  <a:pt x="213360" y="88519"/>
                </a:lnTo>
                <a:close/>
              </a:path>
              <a:path w="277495" h="213360">
                <a:moveTo>
                  <a:pt x="238423" y="78486"/>
                </a:moveTo>
                <a:lnTo>
                  <a:pt x="223139" y="78486"/>
                </a:lnTo>
                <a:lnTo>
                  <a:pt x="229616" y="80899"/>
                </a:lnTo>
                <a:lnTo>
                  <a:pt x="236347" y="79883"/>
                </a:lnTo>
                <a:lnTo>
                  <a:pt x="238423" y="78486"/>
                </a:lnTo>
                <a:close/>
              </a:path>
              <a:path w="277495" h="213360">
                <a:moveTo>
                  <a:pt x="276351" y="45974"/>
                </a:moveTo>
                <a:lnTo>
                  <a:pt x="255777" y="60706"/>
                </a:lnTo>
                <a:lnTo>
                  <a:pt x="240792" y="70612"/>
                </a:lnTo>
                <a:lnTo>
                  <a:pt x="234823" y="74295"/>
                </a:lnTo>
                <a:lnTo>
                  <a:pt x="229108" y="75311"/>
                </a:lnTo>
                <a:lnTo>
                  <a:pt x="243143" y="75311"/>
                </a:lnTo>
                <a:lnTo>
                  <a:pt x="257175" y="66167"/>
                </a:lnTo>
                <a:lnTo>
                  <a:pt x="277495" y="52197"/>
                </a:lnTo>
                <a:lnTo>
                  <a:pt x="276351" y="45974"/>
                </a:lnTo>
                <a:close/>
              </a:path>
              <a:path w="277495" h="213360">
                <a:moveTo>
                  <a:pt x="186817" y="52070"/>
                </a:moveTo>
                <a:lnTo>
                  <a:pt x="159512" y="70612"/>
                </a:lnTo>
                <a:lnTo>
                  <a:pt x="169826" y="70612"/>
                </a:lnTo>
                <a:lnTo>
                  <a:pt x="190119" y="56896"/>
                </a:lnTo>
                <a:lnTo>
                  <a:pt x="186817" y="52070"/>
                </a:lnTo>
                <a:close/>
              </a:path>
              <a:path w="277495" h="213360">
                <a:moveTo>
                  <a:pt x="227116" y="21589"/>
                </a:moveTo>
                <a:lnTo>
                  <a:pt x="221106" y="21589"/>
                </a:lnTo>
                <a:lnTo>
                  <a:pt x="223520" y="27812"/>
                </a:lnTo>
                <a:lnTo>
                  <a:pt x="210820" y="36322"/>
                </a:lnTo>
                <a:lnTo>
                  <a:pt x="233552" y="69976"/>
                </a:lnTo>
                <a:lnTo>
                  <a:pt x="238125" y="66928"/>
                </a:lnTo>
                <a:lnTo>
                  <a:pt x="236600" y="64643"/>
                </a:lnTo>
                <a:lnTo>
                  <a:pt x="242192" y="60833"/>
                </a:lnTo>
                <a:lnTo>
                  <a:pt x="233934" y="60833"/>
                </a:lnTo>
                <a:lnTo>
                  <a:pt x="230250" y="55245"/>
                </a:lnTo>
                <a:lnTo>
                  <a:pt x="235533" y="51688"/>
                </a:lnTo>
                <a:lnTo>
                  <a:pt x="227838" y="51688"/>
                </a:lnTo>
                <a:lnTo>
                  <a:pt x="224027" y="46227"/>
                </a:lnTo>
                <a:lnTo>
                  <a:pt x="229459" y="42545"/>
                </a:lnTo>
                <a:lnTo>
                  <a:pt x="221615" y="42545"/>
                </a:lnTo>
                <a:lnTo>
                  <a:pt x="217931" y="37084"/>
                </a:lnTo>
                <a:lnTo>
                  <a:pt x="236287" y="24637"/>
                </a:lnTo>
                <a:lnTo>
                  <a:pt x="228092" y="24637"/>
                </a:lnTo>
                <a:lnTo>
                  <a:pt x="227116" y="21589"/>
                </a:lnTo>
                <a:close/>
              </a:path>
              <a:path w="277495" h="213360">
                <a:moveTo>
                  <a:pt x="262889" y="37719"/>
                </a:moveTo>
                <a:lnTo>
                  <a:pt x="256286" y="37719"/>
                </a:lnTo>
                <a:lnTo>
                  <a:pt x="259969" y="43307"/>
                </a:lnTo>
                <a:lnTo>
                  <a:pt x="233934" y="60833"/>
                </a:lnTo>
                <a:lnTo>
                  <a:pt x="242192" y="60833"/>
                </a:lnTo>
                <a:lnTo>
                  <a:pt x="262509" y="46989"/>
                </a:lnTo>
                <a:lnTo>
                  <a:pt x="267462" y="46989"/>
                </a:lnTo>
                <a:lnTo>
                  <a:pt x="268604" y="46227"/>
                </a:lnTo>
                <a:lnTo>
                  <a:pt x="262889" y="37719"/>
                </a:lnTo>
                <a:close/>
              </a:path>
              <a:path w="277495" h="213360">
                <a:moveTo>
                  <a:pt x="205359" y="46736"/>
                </a:moveTo>
                <a:lnTo>
                  <a:pt x="193548" y="54737"/>
                </a:lnTo>
                <a:lnTo>
                  <a:pt x="196596" y="59182"/>
                </a:lnTo>
                <a:lnTo>
                  <a:pt x="203708" y="54356"/>
                </a:lnTo>
                <a:lnTo>
                  <a:pt x="210534" y="54356"/>
                </a:lnTo>
                <a:lnTo>
                  <a:pt x="205359" y="46736"/>
                </a:lnTo>
                <a:close/>
              </a:path>
              <a:path w="277495" h="213360">
                <a:moveTo>
                  <a:pt x="256747" y="28575"/>
                </a:moveTo>
                <a:lnTo>
                  <a:pt x="250063" y="28575"/>
                </a:lnTo>
                <a:lnTo>
                  <a:pt x="253746" y="34036"/>
                </a:lnTo>
                <a:lnTo>
                  <a:pt x="227838" y="51688"/>
                </a:lnTo>
                <a:lnTo>
                  <a:pt x="235533" y="51688"/>
                </a:lnTo>
                <a:lnTo>
                  <a:pt x="256286" y="37719"/>
                </a:lnTo>
                <a:lnTo>
                  <a:pt x="262889" y="37719"/>
                </a:lnTo>
                <a:lnTo>
                  <a:pt x="256747" y="28575"/>
                </a:lnTo>
                <a:close/>
              </a:path>
              <a:path w="277495" h="213360">
                <a:moveTo>
                  <a:pt x="267462" y="46989"/>
                </a:moveTo>
                <a:lnTo>
                  <a:pt x="262509" y="46989"/>
                </a:lnTo>
                <a:lnTo>
                  <a:pt x="264033" y="49275"/>
                </a:lnTo>
                <a:lnTo>
                  <a:pt x="267462" y="46989"/>
                </a:lnTo>
                <a:close/>
              </a:path>
              <a:path w="277495" h="213360">
                <a:moveTo>
                  <a:pt x="250605" y="19431"/>
                </a:moveTo>
                <a:lnTo>
                  <a:pt x="243967" y="19431"/>
                </a:lnTo>
                <a:lnTo>
                  <a:pt x="247650" y="24892"/>
                </a:lnTo>
                <a:lnTo>
                  <a:pt x="221615" y="42545"/>
                </a:lnTo>
                <a:lnTo>
                  <a:pt x="229459" y="42545"/>
                </a:lnTo>
                <a:lnTo>
                  <a:pt x="250063" y="28575"/>
                </a:lnTo>
                <a:lnTo>
                  <a:pt x="256747" y="28575"/>
                </a:lnTo>
                <a:lnTo>
                  <a:pt x="250605" y="19431"/>
                </a:lnTo>
                <a:close/>
              </a:path>
              <a:path w="277495" h="213360">
                <a:moveTo>
                  <a:pt x="185039" y="30480"/>
                </a:moveTo>
                <a:lnTo>
                  <a:pt x="183134" y="35813"/>
                </a:lnTo>
                <a:lnTo>
                  <a:pt x="187705" y="37084"/>
                </a:lnTo>
                <a:lnTo>
                  <a:pt x="192786" y="38988"/>
                </a:lnTo>
                <a:lnTo>
                  <a:pt x="198374" y="41401"/>
                </a:lnTo>
                <a:lnTo>
                  <a:pt x="200787" y="35560"/>
                </a:lnTo>
                <a:lnTo>
                  <a:pt x="195325" y="33527"/>
                </a:lnTo>
                <a:lnTo>
                  <a:pt x="190119" y="31876"/>
                </a:lnTo>
                <a:lnTo>
                  <a:pt x="185039" y="30480"/>
                </a:lnTo>
                <a:close/>
              </a:path>
              <a:path w="277495" h="213360">
                <a:moveTo>
                  <a:pt x="205867" y="13715"/>
                </a:moveTo>
                <a:lnTo>
                  <a:pt x="204089" y="18796"/>
                </a:lnTo>
                <a:lnTo>
                  <a:pt x="207772" y="19812"/>
                </a:lnTo>
                <a:lnTo>
                  <a:pt x="210566" y="20700"/>
                </a:lnTo>
                <a:lnTo>
                  <a:pt x="212471" y="21462"/>
                </a:lnTo>
                <a:lnTo>
                  <a:pt x="200914" y="29337"/>
                </a:lnTo>
                <a:lnTo>
                  <a:pt x="203708" y="33400"/>
                </a:lnTo>
                <a:lnTo>
                  <a:pt x="221106" y="21589"/>
                </a:lnTo>
                <a:lnTo>
                  <a:pt x="227116" y="21589"/>
                </a:lnTo>
                <a:lnTo>
                  <a:pt x="226710" y="20320"/>
                </a:lnTo>
                <a:lnTo>
                  <a:pt x="214249" y="20320"/>
                </a:lnTo>
                <a:lnTo>
                  <a:pt x="215646" y="16256"/>
                </a:lnTo>
                <a:lnTo>
                  <a:pt x="209550" y="14605"/>
                </a:lnTo>
                <a:lnTo>
                  <a:pt x="205867" y="13715"/>
                </a:lnTo>
                <a:close/>
              </a:path>
              <a:path w="277495" h="213360">
                <a:moveTo>
                  <a:pt x="245999" y="12573"/>
                </a:moveTo>
                <a:lnTo>
                  <a:pt x="228092" y="24637"/>
                </a:lnTo>
                <a:lnTo>
                  <a:pt x="236287" y="24637"/>
                </a:lnTo>
                <a:lnTo>
                  <a:pt x="243967" y="19431"/>
                </a:lnTo>
                <a:lnTo>
                  <a:pt x="250605" y="19431"/>
                </a:lnTo>
                <a:lnTo>
                  <a:pt x="245999" y="12573"/>
                </a:lnTo>
                <a:close/>
              </a:path>
              <a:path w="277495" h="213360">
                <a:moveTo>
                  <a:pt x="231775" y="0"/>
                </a:moveTo>
                <a:lnTo>
                  <a:pt x="225425" y="762"/>
                </a:lnTo>
                <a:lnTo>
                  <a:pt x="225551" y="12573"/>
                </a:lnTo>
                <a:lnTo>
                  <a:pt x="214249" y="20320"/>
                </a:lnTo>
                <a:lnTo>
                  <a:pt x="226710" y="20320"/>
                </a:lnTo>
                <a:lnTo>
                  <a:pt x="226060" y="18287"/>
                </a:lnTo>
                <a:lnTo>
                  <a:pt x="239674" y="9017"/>
                </a:lnTo>
                <a:lnTo>
                  <a:pt x="231013" y="9017"/>
                </a:lnTo>
                <a:lnTo>
                  <a:pt x="231521" y="2539"/>
                </a:lnTo>
                <a:lnTo>
                  <a:pt x="231775" y="0"/>
                </a:lnTo>
                <a:close/>
              </a:path>
              <a:path w="277495" h="213360">
                <a:moveTo>
                  <a:pt x="244094" y="126"/>
                </a:moveTo>
                <a:lnTo>
                  <a:pt x="231013" y="9017"/>
                </a:lnTo>
                <a:lnTo>
                  <a:pt x="239674" y="9017"/>
                </a:lnTo>
                <a:lnTo>
                  <a:pt x="246761" y="4190"/>
                </a:lnTo>
                <a:lnTo>
                  <a:pt x="244094" y="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428731" y="3671303"/>
            <a:ext cx="262890" cy="2613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503027" y="3750309"/>
            <a:ext cx="91440" cy="88265"/>
          </a:xfrm>
          <a:custGeom>
            <a:avLst/>
            <a:gdLst/>
            <a:ahLst/>
            <a:cxnLst/>
            <a:rect l="l" t="t" r="r" b="b"/>
            <a:pathLst>
              <a:path w="91440" h="88264">
                <a:moveTo>
                  <a:pt x="34036" y="60070"/>
                </a:moveTo>
                <a:lnTo>
                  <a:pt x="33338" y="67048"/>
                </a:lnTo>
                <a:lnTo>
                  <a:pt x="32414" y="73913"/>
                </a:lnTo>
                <a:lnTo>
                  <a:pt x="31224" y="80954"/>
                </a:lnTo>
                <a:lnTo>
                  <a:pt x="29972" y="87248"/>
                </a:lnTo>
                <a:lnTo>
                  <a:pt x="32003" y="87502"/>
                </a:lnTo>
                <a:lnTo>
                  <a:pt x="40258" y="60451"/>
                </a:lnTo>
                <a:lnTo>
                  <a:pt x="34036" y="60070"/>
                </a:lnTo>
                <a:close/>
              </a:path>
              <a:path w="91440" h="88264">
                <a:moveTo>
                  <a:pt x="54141" y="46100"/>
                </a:moveTo>
                <a:lnTo>
                  <a:pt x="46736" y="46100"/>
                </a:lnTo>
                <a:lnTo>
                  <a:pt x="57784" y="62610"/>
                </a:lnTo>
                <a:lnTo>
                  <a:pt x="59817" y="65531"/>
                </a:lnTo>
                <a:lnTo>
                  <a:pt x="59436" y="67944"/>
                </a:lnTo>
                <a:lnTo>
                  <a:pt x="56515" y="69850"/>
                </a:lnTo>
                <a:lnTo>
                  <a:pt x="53340" y="71881"/>
                </a:lnTo>
                <a:lnTo>
                  <a:pt x="50258" y="73802"/>
                </a:lnTo>
                <a:lnTo>
                  <a:pt x="47371" y="75183"/>
                </a:lnTo>
                <a:lnTo>
                  <a:pt x="49149" y="77088"/>
                </a:lnTo>
                <a:lnTo>
                  <a:pt x="50800" y="78739"/>
                </a:lnTo>
                <a:lnTo>
                  <a:pt x="52070" y="80137"/>
                </a:lnTo>
                <a:lnTo>
                  <a:pt x="55499" y="77850"/>
                </a:lnTo>
                <a:lnTo>
                  <a:pt x="58674" y="75818"/>
                </a:lnTo>
                <a:lnTo>
                  <a:pt x="61531" y="73787"/>
                </a:lnTo>
                <a:lnTo>
                  <a:pt x="66675" y="70357"/>
                </a:lnTo>
                <a:lnTo>
                  <a:pt x="67691" y="65912"/>
                </a:lnTo>
                <a:lnTo>
                  <a:pt x="64134" y="60832"/>
                </a:lnTo>
                <a:lnTo>
                  <a:pt x="54141" y="46100"/>
                </a:lnTo>
                <a:close/>
              </a:path>
              <a:path w="91440" h="88264">
                <a:moveTo>
                  <a:pt x="21789" y="36575"/>
                </a:moveTo>
                <a:lnTo>
                  <a:pt x="15367" y="36575"/>
                </a:lnTo>
                <a:lnTo>
                  <a:pt x="19303" y="57784"/>
                </a:lnTo>
                <a:lnTo>
                  <a:pt x="22478" y="62483"/>
                </a:lnTo>
                <a:lnTo>
                  <a:pt x="35077" y="53975"/>
                </a:lnTo>
                <a:lnTo>
                  <a:pt x="25019" y="53975"/>
                </a:lnTo>
                <a:lnTo>
                  <a:pt x="21789" y="36575"/>
                </a:lnTo>
                <a:close/>
              </a:path>
              <a:path w="91440" h="88264">
                <a:moveTo>
                  <a:pt x="39624" y="24510"/>
                </a:moveTo>
                <a:lnTo>
                  <a:pt x="34417" y="27939"/>
                </a:lnTo>
                <a:lnTo>
                  <a:pt x="43561" y="41401"/>
                </a:lnTo>
                <a:lnTo>
                  <a:pt x="25019" y="53975"/>
                </a:lnTo>
                <a:lnTo>
                  <a:pt x="35077" y="53975"/>
                </a:lnTo>
                <a:lnTo>
                  <a:pt x="46736" y="46100"/>
                </a:lnTo>
                <a:lnTo>
                  <a:pt x="54141" y="46100"/>
                </a:lnTo>
                <a:lnTo>
                  <a:pt x="51816" y="42671"/>
                </a:lnTo>
                <a:lnTo>
                  <a:pt x="58804" y="37972"/>
                </a:lnTo>
                <a:lnTo>
                  <a:pt x="48768" y="37972"/>
                </a:lnTo>
                <a:lnTo>
                  <a:pt x="39624" y="24510"/>
                </a:lnTo>
                <a:close/>
              </a:path>
              <a:path w="91440" h="88264">
                <a:moveTo>
                  <a:pt x="64262" y="40639"/>
                </a:moveTo>
                <a:lnTo>
                  <a:pt x="63119" y="46481"/>
                </a:lnTo>
                <a:lnTo>
                  <a:pt x="69647" y="47222"/>
                </a:lnTo>
                <a:lnTo>
                  <a:pt x="76295" y="48117"/>
                </a:lnTo>
                <a:lnTo>
                  <a:pt x="83085" y="49178"/>
                </a:lnTo>
                <a:lnTo>
                  <a:pt x="90043" y="50418"/>
                </a:lnTo>
                <a:lnTo>
                  <a:pt x="91313" y="43941"/>
                </a:lnTo>
                <a:lnTo>
                  <a:pt x="77692" y="42148"/>
                </a:lnTo>
                <a:lnTo>
                  <a:pt x="70953" y="41352"/>
                </a:lnTo>
                <a:lnTo>
                  <a:pt x="64262" y="40639"/>
                </a:lnTo>
                <a:close/>
              </a:path>
              <a:path w="91440" h="88264">
                <a:moveTo>
                  <a:pt x="18161" y="17144"/>
                </a:moveTo>
                <a:lnTo>
                  <a:pt x="12065" y="19684"/>
                </a:lnTo>
                <a:lnTo>
                  <a:pt x="14224" y="30606"/>
                </a:lnTo>
                <a:lnTo>
                  <a:pt x="0" y="40131"/>
                </a:lnTo>
                <a:lnTo>
                  <a:pt x="3175" y="44831"/>
                </a:lnTo>
                <a:lnTo>
                  <a:pt x="15367" y="36575"/>
                </a:lnTo>
                <a:lnTo>
                  <a:pt x="21789" y="36575"/>
                </a:lnTo>
                <a:lnTo>
                  <a:pt x="21081" y="32765"/>
                </a:lnTo>
                <a:lnTo>
                  <a:pt x="30074" y="26669"/>
                </a:lnTo>
                <a:lnTo>
                  <a:pt x="19939" y="26669"/>
                </a:lnTo>
                <a:lnTo>
                  <a:pt x="18161" y="17144"/>
                </a:lnTo>
                <a:close/>
              </a:path>
              <a:path w="91440" h="88264">
                <a:moveTo>
                  <a:pt x="70739" y="23113"/>
                </a:moveTo>
                <a:lnTo>
                  <a:pt x="48768" y="37972"/>
                </a:lnTo>
                <a:lnTo>
                  <a:pt x="58804" y="37972"/>
                </a:lnTo>
                <a:lnTo>
                  <a:pt x="73914" y="27812"/>
                </a:lnTo>
                <a:lnTo>
                  <a:pt x="70739" y="23113"/>
                </a:lnTo>
                <a:close/>
              </a:path>
              <a:path w="91440" h="88264">
                <a:moveTo>
                  <a:pt x="59308" y="0"/>
                </a:moveTo>
                <a:lnTo>
                  <a:pt x="19939" y="26669"/>
                </a:lnTo>
                <a:lnTo>
                  <a:pt x="30074" y="26669"/>
                </a:lnTo>
                <a:lnTo>
                  <a:pt x="62483" y="4698"/>
                </a:lnTo>
                <a:lnTo>
                  <a:pt x="59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479023" y="3747528"/>
            <a:ext cx="262890" cy="2598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52810" y="3822953"/>
            <a:ext cx="86360" cy="83820"/>
          </a:xfrm>
          <a:custGeom>
            <a:avLst/>
            <a:gdLst/>
            <a:ahLst/>
            <a:cxnLst/>
            <a:rect l="l" t="t" r="r" b="b"/>
            <a:pathLst>
              <a:path w="86359" h="83820">
                <a:moveTo>
                  <a:pt x="29432" y="55880"/>
                </a:moveTo>
                <a:lnTo>
                  <a:pt x="22352" y="55880"/>
                </a:lnTo>
                <a:lnTo>
                  <a:pt x="32131" y="70358"/>
                </a:lnTo>
                <a:lnTo>
                  <a:pt x="29464" y="73533"/>
                </a:lnTo>
                <a:lnTo>
                  <a:pt x="24384" y="79121"/>
                </a:lnTo>
                <a:lnTo>
                  <a:pt x="28702" y="83820"/>
                </a:lnTo>
                <a:lnTo>
                  <a:pt x="32326" y="79121"/>
                </a:lnTo>
                <a:lnTo>
                  <a:pt x="36290" y="74041"/>
                </a:lnTo>
                <a:lnTo>
                  <a:pt x="42806" y="65786"/>
                </a:lnTo>
                <a:lnTo>
                  <a:pt x="36195" y="65786"/>
                </a:lnTo>
                <a:lnTo>
                  <a:pt x="29432" y="55880"/>
                </a:lnTo>
                <a:close/>
              </a:path>
              <a:path w="86359" h="83820">
                <a:moveTo>
                  <a:pt x="55921" y="34925"/>
                </a:moveTo>
                <a:lnTo>
                  <a:pt x="48768" y="34925"/>
                </a:lnTo>
                <a:lnTo>
                  <a:pt x="73279" y="71120"/>
                </a:lnTo>
                <a:lnTo>
                  <a:pt x="78105" y="67818"/>
                </a:lnTo>
                <a:lnTo>
                  <a:pt x="55921" y="34925"/>
                </a:lnTo>
                <a:close/>
              </a:path>
              <a:path w="86359" h="83820">
                <a:moveTo>
                  <a:pt x="50952" y="70231"/>
                </a:moveTo>
                <a:lnTo>
                  <a:pt x="47117" y="70231"/>
                </a:lnTo>
                <a:lnTo>
                  <a:pt x="49149" y="70358"/>
                </a:lnTo>
                <a:lnTo>
                  <a:pt x="50927" y="70739"/>
                </a:lnTo>
                <a:lnTo>
                  <a:pt x="50952" y="70231"/>
                </a:lnTo>
                <a:close/>
              </a:path>
              <a:path w="86359" h="83820">
                <a:moveTo>
                  <a:pt x="44806" y="18796"/>
                </a:moveTo>
                <a:lnTo>
                  <a:pt x="38608" y="18796"/>
                </a:lnTo>
                <a:lnTo>
                  <a:pt x="42279" y="31942"/>
                </a:lnTo>
                <a:lnTo>
                  <a:pt x="44545" y="44910"/>
                </a:lnTo>
                <a:lnTo>
                  <a:pt x="45303" y="55880"/>
                </a:lnTo>
                <a:lnTo>
                  <a:pt x="45346" y="59944"/>
                </a:lnTo>
                <a:lnTo>
                  <a:pt x="44958" y="70358"/>
                </a:lnTo>
                <a:lnTo>
                  <a:pt x="47117" y="70231"/>
                </a:lnTo>
                <a:lnTo>
                  <a:pt x="50952" y="70231"/>
                </a:lnTo>
                <a:lnTo>
                  <a:pt x="51324" y="62738"/>
                </a:lnTo>
                <a:lnTo>
                  <a:pt x="51200" y="55880"/>
                </a:lnTo>
                <a:lnTo>
                  <a:pt x="51133" y="53213"/>
                </a:lnTo>
                <a:lnTo>
                  <a:pt x="50266" y="44164"/>
                </a:lnTo>
                <a:lnTo>
                  <a:pt x="48768" y="34925"/>
                </a:lnTo>
                <a:lnTo>
                  <a:pt x="55921" y="34925"/>
                </a:lnTo>
                <a:lnTo>
                  <a:pt x="54208" y="32385"/>
                </a:lnTo>
                <a:lnTo>
                  <a:pt x="48260" y="32385"/>
                </a:lnTo>
                <a:lnTo>
                  <a:pt x="47117" y="26797"/>
                </a:lnTo>
                <a:lnTo>
                  <a:pt x="45593" y="21209"/>
                </a:lnTo>
                <a:lnTo>
                  <a:pt x="44806" y="18796"/>
                </a:lnTo>
                <a:close/>
              </a:path>
              <a:path w="86359" h="83820">
                <a:moveTo>
                  <a:pt x="42418" y="58420"/>
                </a:moveTo>
                <a:lnTo>
                  <a:pt x="36195" y="65786"/>
                </a:lnTo>
                <a:lnTo>
                  <a:pt x="42806" y="65786"/>
                </a:lnTo>
                <a:lnTo>
                  <a:pt x="45212" y="62738"/>
                </a:lnTo>
                <a:lnTo>
                  <a:pt x="44323" y="61468"/>
                </a:lnTo>
                <a:lnTo>
                  <a:pt x="43307" y="59944"/>
                </a:lnTo>
                <a:lnTo>
                  <a:pt x="42418" y="58420"/>
                </a:lnTo>
                <a:close/>
              </a:path>
              <a:path w="86359" h="83820">
                <a:moveTo>
                  <a:pt x="18711" y="40005"/>
                </a:moveTo>
                <a:lnTo>
                  <a:pt x="11684" y="40005"/>
                </a:lnTo>
                <a:lnTo>
                  <a:pt x="19304" y="51435"/>
                </a:lnTo>
                <a:lnTo>
                  <a:pt x="11049" y="57023"/>
                </a:lnTo>
                <a:lnTo>
                  <a:pt x="14097" y="61468"/>
                </a:lnTo>
                <a:lnTo>
                  <a:pt x="22352" y="55880"/>
                </a:lnTo>
                <a:lnTo>
                  <a:pt x="29432" y="55880"/>
                </a:lnTo>
                <a:lnTo>
                  <a:pt x="27178" y="52578"/>
                </a:lnTo>
                <a:lnTo>
                  <a:pt x="33643" y="48133"/>
                </a:lnTo>
                <a:lnTo>
                  <a:pt x="24130" y="48133"/>
                </a:lnTo>
                <a:lnTo>
                  <a:pt x="18711" y="40005"/>
                </a:lnTo>
                <a:close/>
              </a:path>
              <a:path w="86359" h="83820">
                <a:moveTo>
                  <a:pt x="32258" y="42545"/>
                </a:moveTo>
                <a:lnTo>
                  <a:pt x="24130" y="48133"/>
                </a:lnTo>
                <a:lnTo>
                  <a:pt x="33643" y="48133"/>
                </a:lnTo>
                <a:lnTo>
                  <a:pt x="35306" y="46990"/>
                </a:lnTo>
                <a:lnTo>
                  <a:pt x="32258" y="42545"/>
                </a:lnTo>
                <a:close/>
              </a:path>
              <a:path w="86359" h="83820">
                <a:moveTo>
                  <a:pt x="21717" y="26797"/>
                </a:moveTo>
                <a:lnTo>
                  <a:pt x="0" y="41529"/>
                </a:lnTo>
                <a:lnTo>
                  <a:pt x="2921" y="45974"/>
                </a:lnTo>
                <a:lnTo>
                  <a:pt x="11684" y="40005"/>
                </a:lnTo>
                <a:lnTo>
                  <a:pt x="18711" y="40005"/>
                </a:lnTo>
                <a:lnTo>
                  <a:pt x="16510" y="36703"/>
                </a:lnTo>
                <a:lnTo>
                  <a:pt x="24765" y="31242"/>
                </a:lnTo>
                <a:lnTo>
                  <a:pt x="21717" y="26797"/>
                </a:lnTo>
                <a:close/>
              </a:path>
              <a:path w="86359" h="83820">
                <a:moveTo>
                  <a:pt x="58039" y="27813"/>
                </a:moveTo>
                <a:lnTo>
                  <a:pt x="56007" y="32893"/>
                </a:lnTo>
                <a:lnTo>
                  <a:pt x="63126" y="35558"/>
                </a:lnTo>
                <a:lnTo>
                  <a:pt x="70199" y="38401"/>
                </a:lnTo>
                <a:lnTo>
                  <a:pt x="77223" y="41411"/>
                </a:lnTo>
                <a:lnTo>
                  <a:pt x="84200" y="44577"/>
                </a:lnTo>
                <a:lnTo>
                  <a:pt x="86233" y="38608"/>
                </a:lnTo>
                <a:lnTo>
                  <a:pt x="80684" y="36224"/>
                </a:lnTo>
                <a:lnTo>
                  <a:pt x="74136" y="33639"/>
                </a:lnTo>
                <a:lnTo>
                  <a:pt x="66587" y="30839"/>
                </a:lnTo>
                <a:lnTo>
                  <a:pt x="58039" y="27813"/>
                </a:lnTo>
                <a:close/>
              </a:path>
              <a:path w="86359" h="83820">
                <a:moveTo>
                  <a:pt x="52324" y="29591"/>
                </a:moveTo>
                <a:lnTo>
                  <a:pt x="48260" y="32385"/>
                </a:lnTo>
                <a:lnTo>
                  <a:pt x="54208" y="32385"/>
                </a:lnTo>
                <a:lnTo>
                  <a:pt x="52324" y="29591"/>
                </a:lnTo>
                <a:close/>
              </a:path>
              <a:path w="86359" h="83820">
                <a:moveTo>
                  <a:pt x="56515" y="0"/>
                </a:moveTo>
                <a:lnTo>
                  <a:pt x="22479" y="22987"/>
                </a:lnTo>
                <a:lnTo>
                  <a:pt x="25654" y="27686"/>
                </a:lnTo>
                <a:lnTo>
                  <a:pt x="38608" y="18796"/>
                </a:lnTo>
                <a:lnTo>
                  <a:pt x="44806" y="18796"/>
                </a:lnTo>
                <a:lnTo>
                  <a:pt x="43688" y="15367"/>
                </a:lnTo>
                <a:lnTo>
                  <a:pt x="59563" y="4699"/>
                </a:lnTo>
                <a:lnTo>
                  <a:pt x="56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30840" y="3822179"/>
            <a:ext cx="262890" cy="26137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05134" y="3902455"/>
            <a:ext cx="91440" cy="88900"/>
          </a:xfrm>
          <a:custGeom>
            <a:avLst/>
            <a:gdLst/>
            <a:ahLst/>
            <a:cxnLst/>
            <a:rect l="l" t="t" r="r" b="b"/>
            <a:pathLst>
              <a:path w="91440" h="88900">
                <a:moveTo>
                  <a:pt x="21209" y="55372"/>
                </a:moveTo>
                <a:lnTo>
                  <a:pt x="17145" y="58039"/>
                </a:lnTo>
                <a:lnTo>
                  <a:pt x="32893" y="81407"/>
                </a:lnTo>
                <a:lnTo>
                  <a:pt x="29464" y="84455"/>
                </a:lnTo>
                <a:lnTo>
                  <a:pt x="33909" y="88392"/>
                </a:lnTo>
                <a:lnTo>
                  <a:pt x="44699" y="78105"/>
                </a:lnTo>
                <a:lnTo>
                  <a:pt x="36575" y="78105"/>
                </a:lnTo>
                <a:lnTo>
                  <a:pt x="21209" y="55372"/>
                </a:lnTo>
                <a:close/>
              </a:path>
              <a:path w="91440" h="88900">
                <a:moveTo>
                  <a:pt x="28410" y="45720"/>
                </a:moveTo>
                <a:lnTo>
                  <a:pt x="22098" y="45720"/>
                </a:lnTo>
                <a:lnTo>
                  <a:pt x="41148" y="73914"/>
                </a:lnTo>
                <a:lnTo>
                  <a:pt x="36575" y="78105"/>
                </a:lnTo>
                <a:lnTo>
                  <a:pt x="44699" y="78105"/>
                </a:lnTo>
                <a:lnTo>
                  <a:pt x="52747" y="70358"/>
                </a:lnTo>
                <a:lnTo>
                  <a:pt x="45085" y="70358"/>
                </a:lnTo>
                <a:lnTo>
                  <a:pt x="36322" y="57404"/>
                </a:lnTo>
                <a:lnTo>
                  <a:pt x="42485" y="53213"/>
                </a:lnTo>
                <a:lnTo>
                  <a:pt x="33528" y="53213"/>
                </a:lnTo>
                <a:lnTo>
                  <a:pt x="28410" y="45720"/>
                </a:lnTo>
                <a:close/>
              </a:path>
              <a:path w="91440" h="88900">
                <a:moveTo>
                  <a:pt x="74675" y="31115"/>
                </a:moveTo>
                <a:lnTo>
                  <a:pt x="47879" y="49276"/>
                </a:lnTo>
                <a:lnTo>
                  <a:pt x="64008" y="73279"/>
                </a:lnTo>
                <a:lnTo>
                  <a:pt x="68707" y="70104"/>
                </a:lnTo>
                <a:lnTo>
                  <a:pt x="66675" y="67183"/>
                </a:lnTo>
                <a:lnTo>
                  <a:pt x="73014" y="62865"/>
                </a:lnTo>
                <a:lnTo>
                  <a:pt x="63754" y="62865"/>
                </a:lnTo>
                <a:lnTo>
                  <a:pt x="55372" y="50419"/>
                </a:lnTo>
                <a:lnTo>
                  <a:pt x="73025" y="38608"/>
                </a:lnTo>
                <a:lnTo>
                  <a:pt x="79750" y="38608"/>
                </a:lnTo>
                <a:lnTo>
                  <a:pt x="74675" y="31115"/>
                </a:lnTo>
                <a:close/>
              </a:path>
              <a:path w="91440" h="88900">
                <a:moveTo>
                  <a:pt x="52070" y="63627"/>
                </a:moveTo>
                <a:lnTo>
                  <a:pt x="49657" y="65913"/>
                </a:lnTo>
                <a:lnTo>
                  <a:pt x="47371" y="68199"/>
                </a:lnTo>
                <a:lnTo>
                  <a:pt x="45085" y="70358"/>
                </a:lnTo>
                <a:lnTo>
                  <a:pt x="52747" y="70358"/>
                </a:lnTo>
                <a:lnTo>
                  <a:pt x="54991" y="68199"/>
                </a:lnTo>
                <a:lnTo>
                  <a:pt x="53848" y="66675"/>
                </a:lnTo>
                <a:lnTo>
                  <a:pt x="52070" y="63627"/>
                </a:lnTo>
                <a:close/>
              </a:path>
              <a:path w="91440" h="88900">
                <a:moveTo>
                  <a:pt x="79750" y="38608"/>
                </a:moveTo>
                <a:lnTo>
                  <a:pt x="73025" y="38608"/>
                </a:lnTo>
                <a:lnTo>
                  <a:pt x="81407" y="50927"/>
                </a:lnTo>
                <a:lnTo>
                  <a:pt x="63754" y="62865"/>
                </a:lnTo>
                <a:lnTo>
                  <a:pt x="73014" y="62865"/>
                </a:lnTo>
                <a:lnTo>
                  <a:pt x="84200" y="55245"/>
                </a:lnTo>
                <a:lnTo>
                  <a:pt x="90736" y="55245"/>
                </a:lnTo>
                <a:lnTo>
                  <a:pt x="90932" y="55118"/>
                </a:lnTo>
                <a:lnTo>
                  <a:pt x="79750" y="38608"/>
                </a:lnTo>
                <a:close/>
              </a:path>
              <a:path w="91440" h="88900">
                <a:moveTo>
                  <a:pt x="90736" y="55245"/>
                </a:moveTo>
                <a:lnTo>
                  <a:pt x="84200" y="55245"/>
                </a:lnTo>
                <a:lnTo>
                  <a:pt x="86233" y="58166"/>
                </a:lnTo>
                <a:lnTo>
                  <a:pt x="90736" y="55245"/>
                </a:lnTo>
                <a:close/>
              </a:path>
              <a:path w="91440" h="88900">
                <a:moveTo>
                  <a:pt x="20193" y="19558"/>
                </a:moveTo>
                <a:lnTo>
                  <a:pt x="0" y="33147"/>
                </a:lnTo>
                <a:lnTo>
                  <a:pt x="14097" y="54102"/>
                </a:lnTo>
                <a:lnTo>
                  <a:pt x="18542" y="51054"/>
                </a:lnTo>
                <a:lnTo>
                  <a:pt x="17145" y="49022"/>
                </a:lnTo>
                <a:lnTo>
                  <a:pt x="22098" y="45720"/>
                </a:lnTo>
                <a:lnTo>
                  <a:pt x="28410" y="45720"/>
                </a:lnTo>
                <a:lnTo>
                  <a:pt x="27803" y="44831"/>
                </a:lnTo>
                <a:lnTo>
                  <a:pt x="14350" y="44831"/>
                </a:lnTo>
                <a:lnTo>
                  <a:pt x="7239" y="34417"/>
                </a:lnTo>
                <a:lnTo>
                  <a:pt x="18669" y="26670"/>
                </a:lnTo>
                <a:lnTo>
                  <a:pt x="25046" y="26670"/>
                </a:lnTo>
                <a:lnTo>
                  <a:pt x="20193" y="19558"/>
                </a:lnTo>
                <a:close/>
              </a:path>
              <a:path w="91440" h="88900">
                <a:moveTo>
                  <a:pt x="39878" y="48895"/>
                </a:moveTo>
                <a:lnTo>
                  <a:pt x="33528" y="53213"/>
                </a:lnTo>
                <a:lnTo>
                  <a:pt x="42485" y="53213"/>
                </a:lnTo>
                <a:lnTo>
                  <a:pt x="42672" y="53086"/>
                </a:lnTo>
                <a:lnTo>
                  <a:pt x="39878" y="48895"/>
                </a:lnTo>
                <a:close/>
              </a:path>
              <a:path w="91440" h="88900">
                <a:moveTo>
                  <a:pt x="76969" y="25527"/>
                </a:moveTo>
                <a:lnTo>
                  <a:pt x="36830" y="25527"/>
                </a:lnTo>
                <a:lnTo>
                  <a:pt x="41505" y="27852"/>
                </a:lnTo>
                <a:lnTo>
                  <a:pt x="45720" y="29464"/>
                </a:lnTo>
                <a:lnTo>
                  <a:pt x="49784" y="30226"/>
                </a:lnTo>
                <a:lnTo>
                  <a:pt x="47625" y="36576"/>
                </a:lnTo>
                <a:lnTo>
                  <a:pt x="44323" y="42672"/>
                </a:lnTo>
                <a:lnTo>
                  <a:pt x="40132" y="48387"/>
                </a:lnTo>
                <a:lnTo>
                  <a:pt x="42799" y="49657"/>
                </a:lnTo>
                <a:lnTo>
                  <a:pt x="44576" y="50673"/>
                </a:lnTo>
                <a:lnTo>
                  <a:pt x="45593" y="51181"/>
                </a:lnTo>
                <a:lnTo>
                  <a:pt x="50165" y="44069"/>
                </a:lnTo>
                <a:lnTo>
                  <a:pt x="53467" y="37338"/>
                </a:lnTo>
                <a:lnTo>
                  <a:pt x="55625" y="30861"/>
                </a:lnTo>
                <a:lnTo>
                  <a:pt x="64461" y="30861"/>
                </a:lnTo>
                <a:lnTo>
                  <a:pt x="69723" y="30226"/>
                </a:lnTo>
                <a:lnTo>
                  <a:pt x="77597" y="28067"/>
                </a:lnTo>
                <a:lnTo>
                  <a:pt x="76969" y="25527"/>
                </a:lnTo>
                <a:close/>
              </a:path>
              <a:path w="91440" h="88900">
                <a:moveTo>
                  <a:pt x="25046" y="26670"/>
                </a:moveTo>
                <a:lnTo>
                  <a:pt x="18669" y="26670"/>
                </a:lnTo>
                <a:lnTo>
                  <a:pt x="25654" y="37211"/>
                </a:lnTo>
                <a:lnTo>
                  <a:pt x="14350" y="44831"/>
                </a:lnTo>
                <a:lnTo>
                  <a:pt x="27803" y="44831"/>
                </a:lnTo>
                <a:lnTo>
                  <a:pt x="26416" y="42799"/>
                </a:lnTo>
                <a:lnTo>
                  <a:pt x="33020" y="38354"/>
                </a:lnTo>
                <a:lnTo>
                  <a:pt x="25046" y="26670"/>
                </a:lnTo>
                <a:close/>
              </a:path>
              <a:path w="91440" h="88900">
                <a:moveTo>
                  <a:pt x="35051" y="6096"/>
                </a:moveTo>
                <a:lnTo>
                  <a:pt x="29337" y="7493"/>
                </a:lnTo>
                <a:lnTo>
                  <a:pt x="30452" y="14517"/>
                </a:lnTo>
                <a:lnTo>
                  <a:pt x="31115" y="21304"/>
                </a:lnTo>
                <a:lnTo>
                  <a:pt x="31183" y="30226"/>
                </a:lnTo>
                <a:lnTo>
                  <a:pt x="30988" y="34163"/>
                </a:lnTo>
                <a:lnTo>
                  <a:pt x="32766" y="34544"/>
                </a:lnTo>
                <a:lnTo>
                  <a:pt x="34671" y="35052"/>
                </a:lnTo>
                <a:lnTo>
                  <a:pt x="36575" y="35687"/>
                </a:lnTo>
                <a:lnTo>
                  <a:pt x="36779" y="33147"/>
                </a:lnTo>
                <a:lnTo>
                  <a:pt x="36893" y="30861"/>
                </a:lnTo>
                <a:lnTo>
                  <a:pt x="36830" y="25527"/>
                </a:lnTo>
                <a:lnTo>
                  <a:pt x="76969" y="25527"/>
                </a:lnTo>
                <a:lnTo>
                  <a:pt x="57023" y="25400"/>
                </a:lnTo>
                <a:lnTo>
                  <a:pt x="57103" y="25019"/>
                </a:lnTo>
                <a:lnTo>
                  <a:pt x="51435" y="25019"/>
                </a:lnTo>
                <a:lnTo>
                  <a:pt x="46355" y="24257"/>
                </a:lnTo>
                <a:lnTo>
                  <a:pt x="41401" y="22606"/>
                </a:lnTo>
                <a:lnTo>
                  <a:pt x="36575" y="19812"/>
                </a:lnTo>
                <a:lnTo>
                  <a:pt x="36449" y="18923"/>
                </a:lnTo>
                <a:lnTo>
                  <a:pt x="44891" y="13208"/>
                </a:lnTo>
                <a:lnTo>
                  <a:pt x="35941" y="13208"/>
                </a:lnTo>
                <a:lnTo>
                  <a:pt x="35433" y="8509"/>
                </a:lnTo>
                <a:lnTo>
                  <a:pt x="35051" y="6096"/>
                </a:lnTo>
                <a:close/>
              </a:path>
              <a:path w="91440" h="88900">
                <a:moveTo>
                  <a:pt x="64461" y="30861"/>
                </a:moveTo>
                <a:lnTo>
                  <a:pt x="55625" y="30861"/>
                </a:lnTo>
                <a:lnTo>
                  <a:pt x="62357" y="31115"/>
                </a:lnTo>
                <a:lnTo>
                  <a:pt x="64461" y="30861"/>
                </a:lnTo>
                <a:close/>
              </a:path>
              <a:path w="91440" h="88900">
                <a:moveTo>
                  <a:pt x="76200" y="21590"/>
                </a:moveTo>
                <a:lnTo>
                  <a:pt x="69342" y="24130"/>
                </a:lnTo>
                <a:lnTo>
                  <a:pt x="62992" y="25400"/>
                </a:lnTo>
                <a:lnTo>
                  <a:pt x="76939" y="25400"/>
                </a:lnTo>
                <a:lnTo>
                  <a:pt x="76581" y="23876"/>
                </a:lnTo>
                <a:lnTo>
                  <a:pt x="76200" y="21590"/>
                </a:lnTo>
                <a:close/>
              </a:path>
              <a:path w="91440" h="88900">
                <a:moveTo>
                  <a:pt x="58622" y="7747"/>
                </a:moveTo>
                <a:lnTo>
                  <a:pt x="52959" y="7747"/>
                </a:lnTo>
                <a:lnTo>
                  <a:pt x="53179" y="11049"/>
                </a:lnTo>
                <a:lnTo>
                  <a:pt x="53246" y="14517"/>
                </a:lnTo>
                <a:lnTo>
                  <a:pt x="52854" y="18923"/>
                </a:lnTo>
                <a:lnTo>
                  <a:pt x="52680" y="19812"/>
                </a:lnTo>
                <a:lnTo>
                  <a:pt x="51435" y="25019"/>
                </a:lnTo>
                <a:lnTo>
                  <a:pt x="57103" y="25019"/>
                </a:lnTo>
                <a:lnTo>
                  <a:pt x="58547" y="18161"/>
                </a:lnTo>
                <a:lnTo>
                  <a:pt x="58928" y="11049"/>
                </a:lnTo>
                <a:lnTo>
                  <a:pt x="58622" y="7747"/>
                </a:lnTo>
                <a:close/>
              </a:path>
              <a:path w="91440" h="88900">
                <a:moveTo>
                  <a:pt x="55499" y="0"/>
                </a:moveTo>
                <a:lnTo>
                  <a:pt x="35941" y="13208"/>
                </a:lnTo>
                <a:lnTo>
                  <a:pt x="44891" y="13208"/>
                </a:lnTo>
                <a:lnTo>
                  <a:pt x="52959" y="7747"/>
                </a:lnTo>
                <a:lnTo>
                  <a:pt x="58622" y="7747"/>
                </a:lnTo>
                <a:lnTo>
                  <a:pt x="58293" y="4191"/>
                </a:lnTo>
                <a:lnTo>
                  <a:pt x="5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81131" y="3898379"/>
            <a:ext cx="262890" cy="26137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54410" y="3974719"/>
            <a:ext cx="92710" cy="93345"/>
          </a:xfrm>
          <a:custGeom>
            <a:avLst/>
            <a:gdLst/>
            <a:ahLst/>
            <a:cxnLst/>
            <a:rect l="l" t="t" r="r" b="b"/>
            <a:pathLst>
              <a:path w="92709" h="93345">
                <a:moveTo>
                  <a:pt x="74803" y="27685"/>
                </a:moveTo>
                <a:lnTo>
                  <a:pt x="20955" y="64134"/>
                </a:lnTo>
                <a:lnTo>
                  <a:pt x="40513" y="93090"/>
                </a:lnTo>
                <a:lnTo>
                  <a:pt x="45212" y="89915"/>
                </a:lnTo>
                <a:lnTo>
                  <a:pt x="28321" y="64896"/>
                </a:lnTo>
                <a:lnTo>
                  <a:pt x="72771" y="34797"/>
                </a:lnTo>
                <a:lnTo>
                  <a:pt x="79630" y="34797"/>
                </a:lnTo>
                <a:lnTo>
                  <a:pt x="74803" y="27685"/>
                </a:lnTo>
                <a:close/>
              </a:path>
              <a:path w="92709" h="93345">
                <a:moveTo>
                  <a:pt x="67310" y="44576"/>
                </a:moveTo>
                <a:lnTo>
                  <a:pt x="39370" y="63372"/>
                </a:lnTo>
                <a:lnTo>
                  <a:pt x="49911" y="78866"/>
                </a:lnTo>
                <a:lnTo>
                  <a:pt x="54356" y="75945"/>
                </a:lnTo>
                <a:lnTo>
                  <a:pt x="52578" y="73278"/>
                </a:lnTo>
                <a:lnTo>
                  <a:pt x="58186" y="69468"/>
                </a:lnTo>
                <a:lnTo>
                  <a:pt x="49911" y="69468"/>
                </a:lnTo>
                <a:lnTo>
                  <a:pt x="46355" y="64134"/>
                </a:lnTo>
                <a:lnTo>
                  <a:pt x="65405" y="51307"/>
                </a:lnTo>
                <a:lnTo>
                  <a:pt x="71841" y="51307"/>
                </a:lnTo>
                <a:lnTo>
                  <a:pt x="67310" y="44576"/>
                </a:lnTo>
                <a:close/>
              </a:path>
              <a:path w="92709" h="93345">
                <a:moveTo>
                  <a:pt x="71841" y="51307"/>
                </a:moveTo>
                <a:lnTo>
                  <a:pt x="65405" y="51307"/>
                </a:lnTo>
                <a:lnTo>
                  <a:pt x="68961" y="56641"/>
                </a:lnTo>
                <a:lnTo>
                  <a:pt x="49911" y="69468"/>
                </a:lnTo>
                <a:lnTo>
                  <a:pt x="58186" y="69468"/>
                </a:lnTo>
                <a:lnTo>
                  <a:pt x="75946" y="57403"/>
                </a:lnTo>
                <a:lnTo>
                  <a:pt x="71841" y="51307"/>
                </a:lnTo>
                <a:close/>
              </a:path>
              <a:path w="92709" h="93345">
                <a:moveTo>
                  <a:pt x="79630" y="34797"/>
                </a:moveTo>
                <a:lnTo>
                  <a:pt x="72771" y="34797"/>
                </a:lnTo>
                <a:lnTo>
                  <a:pt x="83820" y="51053"/>
                </a:lnTo>
                <a:lnTo>
                  <a:pt x="85471" y="53593"/>
                </a:lnTo>
                <a:lnTo>
                  <a:pt x="85090" y="55752"/>
                </a:lnTo>
                <a:lnTo>
                  <a:pt x="82550" y="57403"/>
                </a:lnTo>
                <a:lnTo>
                  <a:pt x="80645" y="58800"/>
                </a:lnTo>
                <a:lnTo>
                  <a:pt x="73660" y="62864"/>
                </a:lnTo>
                <a:lnTo>
                  <a:pt x="75311" y="64388"/>
                </a:lnTo>
                <a:lnTo>
                  <a:pt x="76708" y="65785"/>
                </a:lnTo>
                <a:lnTo>
                  <a:pt x="77850" y="67055"/>
                </a:lnTo>
                <a:lnTo>
                  <a:pt x="81280" y="64896"/>
                </a:lnTo>
                <a:lnTo>
                  <a:pt x="91694" y="57911"/>
                </a:lnTo>
                <a:lnTo>
                  <a:pt x="92456" y="53720"/>
                </a:lnTo>
                <a:lnTo>
                  <a:pt x="79630" y="34797"/>
                </a:lnTo>
                <a:close/>
              </a:path>
              <a:path w="92709" h="93345">
                <a:moveTo>
                  <a:pt x="56007" y="14858"/>
                </a:moveTo>
                <a:lnTo>
                  <a:pt x="16002" y="41909"/>
                </a:lnTo>
                <a:lnTo>
                  <a:pt x="26162" y="56895"/>
                </a:lnTo>
                <a:lnTo>
                  <a:pt x="30861" y="53720"/>
                </a:lnTo>
                <a:lnTo>
                  <a:pt x="29591" y="51815"/>
                </a:lnTo>
                <a:lnTo>
                  <a:pt x="35224" y="48005"/>
                </a:lnTo>
                <a:lnTo>
                  <a:pt x="26924" y="48005"/>
                </a:lnTo>
                <a:lnTo>
                  <a:pt x="23241" y="42671"/>
                </a:lnTo>
                <a:lnTo>
                  <a:pt x="53975" y="21843"/>
                </a:lnTo>
                <a:lnTo>
                  <a:pt x="60702" y="21843"/>
                </a:lnTo>
                <a:lnTo>
                  <a:pt x="56007" y="14858"/>
                </a:lnTo>
                <a:close/>
              </a:path>
              <a:path w="92709" h="93345">
                <a:moveTo>
                  <a:pt x="60702" y="21843"/>
                </a:moveTo>
                <a:lnTo>
                  <a:pt x="53975" y="21843"/>
                </a:lnTo>
                <a:lnTo>
                  <a:pt x="57658" y="27304"/>
                </a:lnTo>
                <a:lnTo>
                  <a:pt x="26924" y="48005"/>
                </a:lnTo>
                <a:lnTo>
                  <a:pt x="35224" y="48005"/>
                </a:lnTo>
                <a:lnTo>
                  <a:pt x="60198" y="31114"/>
                </a:lnTo>
                <a:lnTo>
                  <a:pt x="64475" y="31114"/>
                </a:lnTo>
                <a:lnTo>
                  <a:pt x="66167" y="29971"/>
                </a:lnTo>
                <a:lnTo>
                  <a:pt x="60702" y="21843"/>
                </a:lnTo>
                <a:close/>
              </a:path>
              <a:path w="92709" h="93345">
                <a:moveTo>
                  <a:pt x="25908" y="13969"/>
                </a:moveTo>
                <a:lnTo>
                  <a:pt x="22479" y="19049"/>
                </a:lnTo>
                <a:lnTo>
                  <a:pt x="24257" y="19811"/>
                </a:lnTo>
                <a:lnTo>
                  <a:pt x="26162" y="20700"/>
                </a:lnTo>
                <a:lnTo>
                  <a:pt x="28194" y="21843"/>
                </a:lnTo>
                <a:lnTo>
                  <a:pt x="0" y="41020"/>
                </a:lnTo>
                <a:lnTo>
                  <a:pt x="2794" y="45084"/>
                </a:lnTo>
                <a:lnTo>
                  <a:pt x="42554" y="18160"/>
                </a:lnTo>
                <a:lnTo>
                  <a:pt x="33655" y="18160"/>
                </a:lnTo>
                <a:lnTo>
                  <a:pt x="30988" y="16636"/>
                </a:lnTo>
                <a:lnTo>
                  <a:pt x="28448" y="15239"/>
                </a:lnTo>
                <a:lnTo>
                  <a:pt x="25908" y="13969"/>
                </a:lnTo>
                <a:close/>
              </a:path>
              <a:path w="92709" h="93345">
                <a:moveTo>
                  <a:pt x="64475" y="31114"/>
                </a:moveTo>
                <a:lnTo>
                  <a:pt x="60198" y="31114"/>
                </a:lnTo>
                <a:lnTo>
                  <a:pt x="61468" y="33146"/>
                </a:lnTo>
                <a:lnTo>
                  <a:pt x="64475" y="31114"/>
                </a:lnTo>
                <a:close/>
              </a:path>
              <a:path w="92709" h="93345">
                <a:moveTo>
                  <a:pt x="60579" y="0"/>
                </a:moveTo>
                <a:lnTo>
                  <a:pt x="33655" y="18160"/>
                </a:lnTo>
                <a:lnTo>
                  <a:pt x="42554" y="18160"/>
                </a:lnTo>
                <a:lnTo>
                  <a:pt x="63373" y="4063"/>
                </a:lnTo>
                <a:lnTo>
                  <a:pt x="60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32947" y="3974604"/>
            <a:ext cx="262890" cy="25982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708005" y="4052696"/>
            <a:ext cx="91440" cy="90170"/>
          </a:xfrm>
          <a:custGeom>
            <a:avLst/>
            <a:gdLst/>
            <a:ahLst/>
            <a:cxnLst/>
            <a:rect l="l" t="t" r="r" b="b"/>
            <a:pathLst>
              <a:path w="91440" h="90170">
                <a:moveTo>
                  <a:pt x="49651" y="57022"/>
                </a:moveTo>
                <a:lnTo>
                  <a:pt x="45720" y="57022"/>
                </a:lnTo>
                <a:lnTo>
                  <a:pt x="43051" y="65166"/>
                </a:lnTo>
                <a:lnTo>
                  <a:pt x="39608" y="73025"/>
                </a:lnTo>
                <a:lnTo>
                  <a:pt x="35379" y="80597"/>
                </a:lnTo>
                <a:lnTo>
                  <a:pt x="30352" y="87883"/>
                </a:lnTo>
                <a:lnTo>
                  <a:pt x="32766" y="88518"/>
                </a:lnTo>
                <a:lnTo>
                  <a:pt x="36702" y="89661"/>
                </a:lnTo>
                <a:lnTo>
                  <a:pt x="41463" y="81684"/>
                </a:lnTo>
                <a:lnTo>
                  <a:pt x="45259" y="73374"/>
                </a:lnTo>
                <a:lnTo>
                  <a:pt x="48079" y="64730"/>
                </a:lnTo>
                <a:lnTo>
                  <a:pt x="49651" y="57022"/>
                </a:lnTo>
                <a:close/>
              </a:path>
              <a:path w="91440" h="90170">
                <a:moveTo>
                  <a:pt x="56689" y="55752"/>
                </a:moveTo>
                <a:lnTo>
                  <a:pt x="49911" y="55752"/>
                </a:lnTo>
                <a:lnTo>
                  <a:pt x="62992" y="75056"/>
                </a:lnTo>
                <a:lnTo>
                  <a:pt x="67691" y="71881"/>
                </a:lnTo>
                <a:lnTo>
                  <a:pt x="56689" y="55752"/>
                </a:lnTo>
                <a:close/>
              </a:path>
              <a:path w="91440" h="90170">
                <a:moveTo>
                  <a:pt x="46227" y="40258"/>
                </a:moveTo>
                <a:lnTo>
                  <a:pt x="41655" y="43433"/>
                </a:lnTo>
                <a:lnTo>
                  <a:pt x="46227" y="50418"/>
                </a:lnTo>
                <a:lnTo>
                  <a:pt x="19050" y="68833"/>
                </a:lnTo>
                <a:lnTo>
                  <a:pt x="21971" y="73151"/>
                </a:lnTo>
                <a:lnTo>
                  <a:pt x="45720" y="57022"/>
                </a:lnTo>
                <a:lnTo>
                  <a:pt x="49651" y="57022"/>
                </a:lnTo>
                <a:lnTo>
                  <a:pt x="49911" y="55752"/>
                </a:lnTo>
                <a:lnTo>
                  <a:pt x="56689" y="55752"/>
                </a:lnTo>
                <a:lnTo>
                  <a:pt x="54610" y="52704"/>
                </a:lnTo>
                <a:lnTo>
                  <a:pt x="89077" y="52704"/>
                </a:lnTo>
                <a:lnTo>
                  <a:pt x="90297" y="52450"/>
                </a:lnTo>
                <a:lnTo>
                  <a:pt x="90316" y="50105"/>
                </a:lnTo>
                <a:lnTo>
                  <a:pt x="65464" y="50105"/>
                </a:lnTo>
                <a:lnTo>
                  <a:pt x="57150" y="49275"/>
                </a:lnTo>
                <a:lnTo>
                  <a:pt x="60158" y="47243"/>
                </a:lnTo>
                <a:lnTo>
                  <a:pt x="50926" y="47243"/>
                </a:lnTo>
                <a:lnTo>
                  <a:pt x="46227" y="40258"/>
                </a:lnTo>
                <a:close/>
              </a:path>
              <a:path w="91440" h="90170">
                <a:moveTo>
                  <a:pt x="17420" y="37337"/>
                </a:moveTo>
                <a:lnTo>
                  <a:pt x="11302" y="37337"/>
                </a:lnTo>
                <a:lnTo>
                  <a:pt x="13987" y="43433"/>
                </a:lnTo>
                <a:lnTo>
                  <a:pt x="15051" y="48894"/>
                </a:lnTo>
                <a:lnTo>
                  <a:pt x="15123" y="52704"/>
                </a:lnTo>
                <a:lnTo>
                  <a:pt x="14999" y="56304"/>
                </a:lnTo>
                <a:lnTo>
                  <a:pt x="13335" y="62991"/>
                </a:lnTo>
                <a:lnTo>
                  <a:pt x="15621" y="63118"/>
                </a:lnTo>
                <a:lnTo>
                  <a:pt x="17525" y="63500"/>
                </a:lnTo>
                <a:lnTo>
                  <a:pt x="19303" y="64007"/>
                </a:lnTo>
                <a:lnTo>
                  <a:pt x="20820" y="56304"/>
                </a:lnTo>
                <a:lnTo>
                  <a:pt x="20726" y="47625"/>
                </a:lnTo>
                <a:lnTo>
                  <a:pt x="19214" y="41022"/>
                </a:lnTo>
                <a:lnTo>
                  <a:pt x="17420" y="37337"/>
                </a:lnTo>
                <a:close/>
              </a:path>
              <a:path w="91440" h="90170">
                <a:moveTo>
                  <a:pt x="89077" y="52704"/>
                </a:moveTo>
                <a:lnTo>
                  <a:pt x="54610" y="52704"/>
                </a:lnTo>
                <a:lnTo>
                  <a:pt x="63115" y="54540"/>
                </a:lnTo>
                <a:lnTo>
                  <a:pt x="71882" y="55102"/>
                </a:lnTo>
                <a:lnTo>
                  <a:pt x="80934" y="54401"/>
                </a:lnTo>
                <a:lnTo>
                  <a:pt x="89077" y="52704"/>
                </a:lnTo>
                <a:close/>
              </a:path>
              <a:path w="91440" h="90170">
                <a:moveTo>
                  <a:pt x="31860" y="27812"/>
                </a:moveTo>
                <a:lnTo>
                  <a:pt x="25400" y="27812"/>
                </a:lnTo>
                <a:lnTo>
                  <a:pt x="27431" y="30987"/>
                </a:lnTo>
                <a:lnTo>
                  <a:pt x="29591" y="34670"/>
                </a:lnTo>
                <a:lnTo>
                  <a:pt x="32003" y="38988"/>
                </a:lnTo>
                <a:lnTo>
                  <a:pt x="33527" y="41782"/>
                </a:lnTo>
                <a:lnTo>
                  <a:pt x="33147" y="43941"/>
                </a:lnTo>
                <a:lnTo>
                  <a:pt x="30734" y="45465"/>
                </a:lnTo>
                <a:lnTo>
                  <a:pt x="29464" y="46354"/>
                </a:lnTo>
                <a:lnTo>
                  <a:pt x="24892" y="48894"/>
                </a:lnTo>
                <a:lnTo>
                  <a:pt x="26356" y="50105"/>
                </a:lnTo>
                <a:lnTo>
                  <a:pt x="29083" y="52831"/>
                </a:lnTo>
                <a:lnTo>
                  <a:pt x="31115" y="51561"/>
                </a:lnTo>
                <a:lnTo>
                  <a:pt x="33909" y="49656"/>
                </a:lnTo>
                <a:lnTo>
                  <a:pt x="36956" y="47625"/>
                </a:lnTo>
                <a:lnTo>
                  <a:pt x="38608" y="45592"/>
                </a:lnTo>
                <a:lnTo>
                  <a:pt x="38735" y="43560"/>
                </a:lnTo>
                <a:lnTo>
                  <a:pt x="39116" y="41528"/>
                </a:lnTo>
                <a:lnTo>
                  <a:pt x="38100" y="38480"/>
                </a:lnTo>
                <a:lnTo>
                  <a:pt x="35814" y="34543"/>
                </a:lnTo>
                <a:lnTo>
                  <a:pt x="33781" y="30987"/>
                </a:lnTo>
                <a:lnTo>
                  <a:pt x="31860" y="27812"/>
                </a:lnTo>
                <a:close/>
              </a:path>
              <a:path w="91440" h="90170">
                <a:moveTo>
                  <a:pt x="90931" y="45211"/>
                </a:moveTo>
                <a:lnTo>
                  <a:pt x="82331" y="48097"/>
                </a:lnTo>
                <a:lnTo>
                  <a:pt x="73850" y="49720"/>
                </a:lnTo>
                <a:lnTo>
                  <a:pt x="65464" y="50105"/>
                </a:lnTo>
                <a:lnTo>
                  <a:pt x="90316" y="50105"/>
                </a:lnTo>
                <a:lnTo>
                  <a:pt x="90528" y="48097"/>
                </a:lnTo>
                <a:lnTo>
                  <a:pt x="90931" y="45211"/>
                </a:lnTo>
                <a:close/>
              </a:path>
              <a:path w="91440" h="90170">
                <a:moveTo>
                  <a:pt x="78486" y="28575"/>
                </a:moveTo>
                <a:lnTo>
                  <a:pt x="50926" y="47243"/>
                </a:lnTo>
                <a:lnTo>
                  <a:pt x="60158" y="47243"/>
                </a:lnTo>
                <a:lnTo>
                  <a:pt x="81406" y="32892"/>
                </a:lnTo>
                <a:lnTo>
                  <a:pt x="78486" y="28575"/>
                </a:lnTo>
                <a:close/>
              </a:path>
              <a:path w="91440" h="90170">
                <a:moveTo>
                  <a:pt x="8763" y="22605"/>
                </a:moveTo>
                <a:lnTo>
                  <a:pt x="4191" y="25653"/>
                </a:lnTo>
                <a:lnTo>
                  <a:pt x="5969" y="28193"/>
                </a:lnTo>
                <a:lnTo>
                  <a:pt x="7493" y="30606"/>
                </a:lnTo>
                <a:lnTo>
                  <a:pt x="8763" y="32892"/>
                </a:lnTo>
                <a:lnTo>
                  <a:pt x="0" y="38861"/>
                </a:lnTo>
                <a:lnTo>
                  <a:pt x="2794" y="43052"/>
                </a:lnTo>
                <a:lnTo>
                  <a:pt x="11302" y="37337"/>
                </a:lnTo>
                <a:lnTo>
                  <a:pt x="17420" y="37337"/>
                </a:lnTo>
                <a:lnTo>
                  <a:pt x="15875" y="34162"/>
                </a:lnTo>
                <a:lnTo>
                  <a:pt x="22542" y="29717"/>
                </a:lnTo>
                <a:lnTo>
                  <a:pt x="13462" y="29717"/>
                </a:lnTo>
                <a:lnTo>
                  <a:pt x="12065" y="27558"/>
                </a:lnTo>
                <a:lnTo>
                  <a:pt x="10541" y="25145"/>
                </a:lnTo>
                <a:lnTo>
                  <a:pt x="8763" y="22605"/>
                </a:lnTo>
                <a:close/>
              </a:path>
              <a:path w="91440" h="90170">
                <a:moveTo>
                  <a:pt x="53848" y="0"/>
                </a:moveTo>
                <a:lnTo>
                  <a:pt x="31369" y="15112"/>
                </a:lnTo>
                <a:lnTo>
                  <a:pt x="48005" y="39623"/>
                </a:lnTo>
                <a:lnTo>
                  <a:pt x="52577" y="36575"/>
                </a:lnTo>
                <a:lnTo>
                  <a:pt x="50292" y="33146"/>
                </a:lnTo>
                <a:lnTo>
                  <a:pt x="56578" y="28955"/>
                </a:lnTo>
                <a:lnTo>
                  <a:pt x="47498" y="28955"/>
                </a:lnTo>
                <a:lnTo>
                  <a:pt x="38862" y="16255"/>
                </a:lnTo>
                <a:lnTo>
                  <a:pt x="52197" y="7238"/>
                </a:lnTo>
                <a:lnTo>
                  <a:pt x="58737" y="7238"/>
                </a:lnTo>
                <a:lnTo>
                  <a:pt x="53848" y="0"/>
                </a:lnTo>
                <a:close/>
              </a:path>
              <a:path w="91440" h="90170">
                <a:moveTo>
                  <a:pt x="27304" y="20446"/>
                </a:moveTo>
                <a:lnTo>
                  <a:pt x="13462" y="29717"/>
                </a:lnTo>
                <a:lnTo>
                  <a:pt x="22542" y="29717"/>
                </a:lnTo>
                <a:lnTo>
                  <a:pt x="25400" y="27812"/>
                </a:lnTo>
                <a:lnTo>
                  <a:pt x="31860" y="27812"/>
                </a:lnTo>
                <a:lnTo>
                  <a:pt x="30861" y="26161"/>
                </a:lnTo>
                <a:lnTo>
                  <a:pt x="27304" y="20446"/>
                </a:lnTo>
                <a:close/>
              </a:path>
              <a:path w="91440" h="90170">
                <a:moveTo>
                  <a:pt x="58737" y="7238"/>
                </a:moveTo>
                <a:lnTo>
                  <a:pt x="52197" y="7238"/>
                </a:lnTo>
                <a:lnTo>
                  <a:pt x="60705" y="20065"/>
                </a:lnTo>
                <a:lnTo>
                  <a:pt x="47498" y="28955"/>
                </a:lnTo>
                <a:lnTo>
                  <a:pt x="56578" y="28955"/>
                </a:lnTo>
                <a:lnTo>
                  <a:pt x="63626" y="24256"/>
                </a:lnTo>
                <a:lnTo>
                  <a:pt x="70230" y="24256"/>
                </a:lnTo>
                <a:lnTo>
                  <a:pt x="58737" y="7238"/>
                </a:lnTo>
                <a:close/>
              </a:path>
              <a:path w="91440" h="90170">
                <a:moveTo>
                  <a:pt x="70230" y="24256"/>
                </a:moveTo>
                <a:lnTo>
                  <a:pt x="63626" y="24256"/>
                </a:lnTo>
                <a:lnTo>
                  <a:pt x="65786" y="27304"/>
                </a:lnTo>
                <a:lnTo>
                  <a:pt x="70230" y="24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67443" y="4831079"/>
            <a:ext cx="817626" cy="34518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53550" y="4865319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微软雅黑"/>
                <a:cs typeface="微软雅黑"/>
              </a:rPr>
              <a:t>城南板块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179307" y="5405628"/>
            <a:ext cx="970026" cy="34518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265032" y="5440476"/>
            <a:ext cx="787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/>
                <a:cs typeface="微软雅黑"/>
              </a:rPr>
              <a:t>城西南板块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061959" y="4023359"/>
            <a:ext cx="137159" cy="1569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07452" y="2955023"/>
            <a:ext cx="701801" cy="29338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07323" y="2955023"/>
            <a:ext cx="506717" cy="2933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07452" y="3076943"/>
            <a:ext cx="697229" cy="29338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02752" y="3076943"/>
            <a:ext cx="404622" cy="29338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7897114" y="3010026"/>
            <a:ext cx="8305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C00000"/>
                </a:solidFill>
                <a:latin typeface="微软雅黑"/>
                <a:cs typeface="微软雅黑"/>
              </a:rPr>
              <a:t>20210701</a:t>
            </a:r>
            <a:r>
              <a:rPr sz="800" b="1" dirty="0">
                <a:solidFill>
                  <a:srgbClr val="C00000"/>
                </a:solidFill>
                <a:latin typeface="微软雅黑"/>
                <a:cs typeface="微软雅黑"/>
              </a:rPr>
              <a:t>号</a:t>
            </a:r>
            <a:r>
              <a:rPr sz="800" b="1" spc="-15" dirty="0">
                <a:solidFill>
                  <a:srgbClr val="C00000"/>
                </a:solidFill>
                <a:latin typeface="微软雅黑"/>
                <a:cs typeface="微软雅黑"/>
              </a:rPr>
              <a:t>地</a:t>
            </a:r>
            <a:r>
              <a:rPr sz="800" b="1" dirty="0">
                <a:solidFill>
                  <a:srgbClr val="C00000"/>
                </a:solidFill>
                <a:latin typeface="微软雅黑"/>
                <a:cs typeface="微软雅黑"/>
              </a:rPr>
              <a:t>块</a:t>
            </a:r>
            <a:endParaRPr sz="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C00000"/>
                </a:solidFill>
                <a:latin typeface="微软雅黑"/>
                <a:cs typeface="微软雅黑"/>
              </a:rPr>
              <a:t>2021.2.26</a:t>
            </a:r>
            <a:r>
              <a:rPr sz="800" b="1" dirty="0">
                <a:solidFill>
                  <a:srgbClr val="C00000"/>
                </a:solidFill>
                <a:latin typeface="微软雅黑"/>
                <a:cs typeface="微软雅黑"/>
              </a:rPr>
              <a:t>竞得</a:t>
            </a:r>
            <a:endParaRPr sz="800">
              <a:latin typeface="微软雅黑"/>
              <a:cs typeface="微软雅黑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183626" y="3287014"/>
            <a:ext cx="194055" cy="2245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24443" y="3505200"/>
            <a:ext cx="181610" cy="521334"/>
          </a:xfrm>
          <a:custGeom>
            <a:avLst/>
            <a:gdLst/>
            <a:ahLst/>
            <a:cxnLst/>
            <a:rect l="l" t="t" r="r" b="b"/>
            <a:pathLst>
              <a:path w="181609" h="521335">
                <a:moveTo>
                  <a:pt x="149333" y="24152"/>
                </a:moveTo>
                <a:lnTo>
                  <a:pt x="140143" y="32903"/>
                </a:lnTo>
                <a:lnTo>
                  <a:pt x="0" y="517398"/>
                </a:lnTo>
                <a:lnTo>
                  <a:pt x="12191" y="520954"/>
                </a:lnTo>
                <a:lnTo>
                  <a:pt x="152380" y="36302"/>
                </a:lnTo>
                <a:lnTo>
                  <a:pt x="149333" y="24152"/>
                </a:lnTo>
                <a:close/>
              </a:path>
              <a:path w="181609" h="521335">
                <a:moveTo>
                  <a:pt x="158918" y="10287"/>
                </a:moveTo>
                <a:lnTo>
                  <a:pt x="146684" y="10287"/>
                </a:lnTo>
                <a:lnTo>
                  <a:pt x="158876" y="13842"/>
                </a:lnTo>
                <a:lnTo>
                  <a:pt x="152380" y="36302"/>
                </a:lnTo>
                <a:lnTo>
                  <a:pt x="168213" y="99440"/>
                </a:lnTo>
                <a:lnTo>
                  <a:pt x="169036" y="102616"/>
                </a:lnTo>
                <a:lnTo>
                  <a:pt x="172465" y="104648"/>
                </a:lnTo>
                <a:lnTo>
                  <a:pt x="179324" y="102869"/>
                </a:lnTo>
                <a:lnTo>
                  <a:pt x="181355" y="99440"/>
                </a:lnTo>
                <a:lnTo>
                  <a:pt x="180466" y="96138"/>
                </a:lnTo>
                <a:lnTo>
                  <a:pt x="158918" y="10287"/>
                </a:lnTo>
                <a:close/>
              </a:path>
              <a:path w="181609" h="521335">
                <a:moveTo>
                  <a:pt x="156336" y="0"/>
                </a:moveTo>
                <a:lnTo>
                  <a:pt x="82041" y="70738"/>
                </a:lnTo>
                <a:lnTo>
                  <a:pt x="81914" y="74802"/>
                </a:lnTo>
                <a:lnTo>
                  <a:pt x="86740" y="79883"/>
                </a:lnTo>
                <a:lnTo>
                  <a:pt x="90804" y="79883"/>
                </a:lnTo>
                <a:lnTo>
                  <a:pt x="140143" y="32903"/>
                </a:lnTo>
                <a:lnTo>
                  <a:pt x="146684" y="10287"/>
                </a:lnTo>
                <a:lnTo>
                  <a:pt x="158918" y="10287"/>
                </a:lnTo>
                <a:lnTo>
                  <a:pt x="156336" y="0"/>
                </a:lnTo>
                <a:close/>
              </a:path>
              <a:path w="181609" h="521335">
                <a:moveTo>
                  <a:pt x="158006" y="13588"/>
                </a:moveTo>
                <a:lnTo>
                  <a:pt x="146684" y="13588"/>
                </a:lnTo>
                <a:lnTo>
                  <a:pt x="157225" y="16637"/>
                </a:lnTo>
                <a:lnTo>
                  <a:pt x="149333" y="24152"/>
                </a:lnTo>
                <a:lnTo>
                  <a:pt x="152380" y="36302"/>
                </a:lnTo>
                <a:lnTo>
                  <a:pt x="158876" y="13842"/>
                </a:lnTo>
                <a:lnTo>
                  <a:pt x="158006" y="13588"/>
                </a:lnTo>
                <a:close/>
              </a:path>
              <a:path w="181609" h="521335">
                <a:moveTo>
                  <a:pt x="146684" y="10287"/>
                </a:moveTo>
                <a:lnTo>
                  <a:pt x="140143" y="32903"/>
                </a:lnTo>
                <a:lnTo>
                  <a:pt x="149333" y="24152"/>
                </a:lnTo>
                <a:lnTo>
                  <a:pt x="146684" y="13588"/>
                </a:lnTo>
                <a:lnTo>
                  <a:pt x="158006" y="13588"/>
                </a:lnTo>
                <a:lnTo>
                  <a:pt x="146684" y="10287"/>
                </a:lnTo>
                <a:close/>
              </a:path>
              <a:path w="181609" h="521335">
                <a:moveTo>
                  <a:pt x="146684" y="13588"/>
                </a:moveTo>
                <a:lnTo>
                  <a:pt x="149333" y="24152"/>
                </a:lnTo>
                <a:lnTo>
                  <a:pt x="157225" y="16637"/>
                </a:lnTo>
                <a:lnTo>
                  <a:pt x="146684" y="1358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07423" y="4244340"/>
            <a:ext cx="292735" cy="304800"/>
          </a:xfrm>
          <a:custGeom>
            <a:avLst/>
            <a:gdLst/>
            <a:ahLst/>
            <a:cxnLst/>
            <a:rect l="l" t="t" r="r" b="b"/>
            <a:pathLst>
              <a:path w="292734" h="304800">
                <a:moveTo>
                  <a:pt x="292607" y="116459"/>
                </a:moveTo>
                <a:lnTo>
                  <a:pt x="0" y="116459"/>
                </a:lnTo>
                <a:lnTo>
                  <a:pt x="90424" y="188341"/>
                </a:lnTo>
                <a:lnTo>
                  <a:pt x="55879" y="304800"/>
                </a:lnTo>
                <a:lnTo>
                  <a:pt x="146303" y="232791"/>
                </a:lnTo>
                <a:lnTo>
                  <a:pt x="215368" y="232791"/>
                </a:lnTo>
                <a:lnTo>
                  <a:pt x="202183" y="188341"/>
                </a:lnTo>
                <a:lnTo>
                  <a:pt x="292607" y="116459"/>
                </a:lnTo>
                <a:close/>
              </a:path>
              <a:path w="292734" h="304800">
                <a:moveTo>
                  <a:pt x="215368" y="232791"/>
                </a:moveTo>
                <a:lnTo>
                  <a:pt x="146303" y="232791"/>
                </a:lnTo>
                <a:lnTo>
                  <a:pt x="236727" y="304800"/>
                </a:lnTo>
                <a:lnTo>
                  <a:pt x="215368" y="232791"/>
                </a:lnTo>
                <a:close/>
              </a:path>
              <a:path w="292734" h="304800">
                <a:moveTo>
                  <a:pt x="146303" y="0"/>
                </a:moveTo>
                <a:lnTo>
                  <a:pt x="111759" y="116459"/>
                </a:lnTo>
                <a:lnTo>
                  <a:pt x="180848" y="116459"/>
                </a:lnTo>
                <a:lnTo>
                  <a:pt x="1463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07423" y="4244340"/>
            <a:ext cx="292735" cy="304800"/>
          </a:xfrm>
          <a:custGeom>
            <a:avLst/>
            <a:gdLst/>
            <a:ahLst/>
            <a:cxnLst/>
            <a:rect l="l" t="t" r="r" b="b"/>
            <a:pathLst>
              <a:path w="292734" h="304800">
                <a:moveTo>
                  <a:pt x="0" y="116459"/>
                </a:moveTo>
                <a:lnTo>
                  <a:pt x="111759" y="116459"/>
                </a:lnTo>
                <a:lnTo>
                  <a:pt x="146303" y="0"/>
                </a:lnTo>
                <a:lnTo>
                  <a:pt x="180848" y="116459"/>
                </a:lnTo>
                <a:lnTo>
                  <a:pt x="292607" y="116459"/>
                </a:lnTo>
                <a:lnTo>
                  <a:pt x="202183" y="188341"/>
                </a:lnTo>
                <a:lnTo>
                  <a:pt x="236727" y="304800"/>
                </a:lnTo>
                <a:lnTo>
                  <a:pt x="146303" y="232791"/>
                </a:lnTo>
                <a:lnTo>
                  <a:pt x="55879" y="304800"/>
                </a:lnTo>
                <a:lnTo>
                  <a:pt x="90424" y="188341"/>
                </a:lnTo>
                <a:lnTo>
                  <a:pt x="0" y="116459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9081007" y="4509896"/>
            <a:ext cx="4464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微软雅黑"/>
                <a:cs typeface="微软雅黑"/>
              </a:rPr>
              <a:t>市政府</a:t>
            </a:r>
            <a:endParaRPr sz="1100">
              <a:latin typeface="微软雅黑"/>
              <a:cs typeface="微软雅黑"/>
            </a:endParaRPr>
          </a:p>
        </p:txBody>
      </p:sp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114727" y="1443608"/>
          <a:ext cx="6271895" cy="500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687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价值等级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板块名称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7620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定位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板块特征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代表项目、价格水平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发展潜力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9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第一梯队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城南板块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7345" marR="762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品质新城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39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城市发展核心区域，资源集中，配套 齐全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板块发展成熟，空间接近饱和，拓展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的南海未来城建设放缓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17500-18000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spc="-5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㎡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marL="339725" marR="46355" indent="-2870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世茂璀璨星河、万科 翡翠云台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高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城中板块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47345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盐城中心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老城区、地段佳，配套齐全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目前处于重点旧改阶段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20000-25000元/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㎡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龍泊湾、中海天钻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高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23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第二梯队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城西南板块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9560" marR="762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城南辐射区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3675" marR="1854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享受城南配套，城南补充区域 配套正在完善，西部产业聚集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14000-16000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spc="-5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㎡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marL="396240" marR="46355" indent="-3429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凤麟府、凤凰城、中 海华樾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中高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微软雅黑"/>
                          <a:cs typeface="微软雅黑"/>
                        </a:rPr>
                        <a:t>城西板块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33045" marR="7620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微软雅黑"/>
                          <a:cs typeface="微软雅黑"/>
                        </a:rPr>
                        <a:t>中心外延区域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微软雅黑"/>
                          <a:cs typeface="微软雅黑"/>
                        </a:rPr>
                        <a:t>发展快速，资源不断导入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6355" indent="83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spc="-5" dirty="0">
                          <a:latin typeface="微软雅黑"/>
                          <a:cs typeface="微软雅黑"/>
                        </a:rPr>
                        <a:t>14000</a:t>
                      </a:r>
                      <a:r>
                        <a:rPr sz="900" b="1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b="1" spc="-1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900" b="1" dirty="0">
                          <a:latin typeface="微软雅黑"/>
                          <a:cs typeface="微软雅黑"/>
                        </a:rPr>
                        <a:t>㎡左右 昕悦府、富力科创城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微软雅黑"/>
                          <a:cs typeface="微软雅黑"/>
                        </a:rPr>
                        <a:t>中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城东亭湖新区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762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亭湖新城中心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854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重点发展方向之一，快速发展 学区、产业优质，配套正发展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14000</a:t>
                      </a:r>
                      <a:r>
                        <a:rPr sz="900" spc="-10" dirty="0">
                          <a:latin typeface="微软雅黑"/>
                          <a:cs typeface="微软雅黑"/>
                        </a:rPr>
                        <a:t>-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16000元</a:t>
                      </a:r>
                      <a:r>
                        <a:rPr sz="900" spc="-5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㎡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中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8455" marR="45720" indent="-2870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南海未来城板 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33045" marR="762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城南拓展区域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城市重点规划区域，建设放缓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  <a:p>
                      <a:pPr marL="21590" marR="139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未来城南向南拓展区域，规划建设学 校、高新产业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一般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92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第三梯队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高新区板块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7620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高新生态区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住宅较少，环境好，商业氛围一般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一般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城北板块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365"/>
                        </a:spcBef>
                        <a:tabLst>
                          <a:tab pos="1116330" algn="l"/>
                        </a:tabLst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现代物流园区	</a:t>
                      </a:r>
                      <a:r>
                        <a:rPr sz="1350" baseline="33950" dirty="0">
                          <a:latin typeface="微软雅黑"/>
                          <a:cs typeface="微软雅黑"/>
                        </a:rPr>
                        <a:t>老</a:t>
                      </a:r>
                      <a:endParaRPr sz="1350" baseline="33950">
                        <a:latin typeface="微软雅黑"/>
                        <a:cs typeface="微软雅黑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70485" indent="-1282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城区域，受城中辐射，原住民较多 房地产价格洼地，刚需为主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50" baseline="3395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350" spc="-82" baseline="33950" dirty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900" spc="-5" dirty="0">
                          <a:latin typeface="微软雅黑"/>
                          <a:cs typeface="微软雅黑"/>
                        </a:rPr>
                        <a:t>11000-13000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900" spc="-5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900" dirty="0">
                          <a:latin typeface="微软雅黑"/>
                          <a:cs typeface="微软雅黑"/>
                        </a:rPr>
                        <a:t>㎡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一般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4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45720" indent="-287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城东经开区板 块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762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经济开发区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879475" marR="13970" indent="-85851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以产业厂房为主，生活配套及住宅较 少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spc="-5" dirty="0">
                          <a:latin typeface="微软雅黑"/>
                          <a:cs typeface="微软雅黑"/>
                        </a:rPr>
                        <a:t>——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900" dirty="0">
                          <a:latin typeface="微软雅黑"/>
                          <a:cs typeface="微软雅黑"/>
                        </a:rPr>
                        <a:t>一般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798434" y="1540510"/>
          <a:ext cx="3944620" cy="519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1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商业配套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距离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宝龙广场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万达广场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5" dirty="0">
                          <a:latin typeface="微软雅黑"/>
                          <a:cs typeface="微软雅黑"/>
                        </a:rPr>
                        <a:t>1.5km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吾悦广场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5km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1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>
                        <a:alpha val="980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景观配套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距离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盐渎公园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聚龙湖公园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4.5km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1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世纪公园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3.5km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1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4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大马沟生态公园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3.7km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8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5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盐龙体育公园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0.3km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01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小马河生态公园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0.1km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9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教育配套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距离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6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潘黄小学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97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盐城市潘黄初级中学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微软雅黑"/>
                          <a:cs typeface="微软雅黑"/>
                        </a:rPr>
                        <a:t>1km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25552" y="1546858"/>
            <a:ext cx="7475220" cy="521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3991" y="2893060"/>
            <a:ext cx="1073785" cy="857250"/>
          </a:xfrm>
          <a:custGeom>
            <a:avLst/>
            <a:gdLst/>
            <a:ahLst/>
            <a:cxnLst/>
            <a:rect l="l" t="t" r="r" b="b"/>
            <a:pathLst>
              <a:path w="1073785" h="857250">
                <a:moveTo>
                  <a:pt x="928497" y="0"/>
                </a:moveTo>
                <a:lnTo>
                  <a:pt x="0" y="650239"/>
                </a:lnTo>
                <a:lnTo>
                  <a:pt x="145034" y="857250"/>
                </a:lnTo>
                <a:lnTo>
                  <a:pt x="1073531" y="207010"/>
                </a:lnTo>
                <a:lnTo>
                  <a:pt x="9284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9069" y="3090164"/>
            <a:ext cx="603885" cy="467359"/>
          </a:xfrm>
          <a:custGeom>
            <a:avLst/>
            <a:gdLst/>
            <a:ahLst/>
            <a:cxnLst/>
            <a:rect l="l" t="t" r="r" b="b"/>
            <a:pathLst>
              <a:path w="603885" h="467360">
                <a:moveTo>
                  <a:pt x="120522" y="354330"/>
                </a:moveTo>
                <a:lnTo>
                  <a:pt x="38100" y="412750"/>
                </a:lnTo>
                <a:lnTo>
                  <a:pt x="76834" y="467360"/>
                </a:lnTo>
                <a:lnTo>
                  <a:pt x="91185" y="458470"/>
                </a:lnTo>
                <a:lnTo>
                  <a:pt x="79375" y="440689"/>
                </a:lnTo>
                <a:lnTo>
                  <a:pt x="92342" y="431800"/>
                </a:lnTo>
                <a:lnTo>
                  <a:pt x="73025" y="431800"/>
                </a:lnTo>
                <a:lnTo>
                  <a:pt x="69341" y="426720"/>
                </a:lnTo>
                <a:lnTo>
                  <a:pt x="81906" y="417830"/>
                </a:lnTo>
                <a:lnTo>
                  <a:pt x="63118" y="417830"/>
                </a:lnTo>
                <a:lnTo>
                  <a:pt x="59435" y="412750"/>
                </a:lnTo>
                <a:lnTo>
                  <a:pt x="113283" y="374650"/>
                </a:lnTo>
                <a:lnTo>
                  <a:pt x="134685" y="374650"/>
                </a:lnTo>
                <a:lnTo>
                  <a:pt x="120522" y="354330"/>
                </a:lnTo>
                <a:close/>
              </a:path>
              <a:path w="603885" h="467360">
                <a:moveTo>
                  <a:pt x="153606" y="403860"/>
                </a:moveTo>
                <a:lnTo>
                  <a:pt x="133095" y="403860"/>
                </a:lnTo>
                <a:lnTo>
                  <a:pt x="136397" y="407670"/>
                </a:lnTo>
                <a:lnTo>
                  <a:pt x="135762" y="411480"/>
                </a:lnTo>
                <a:lnTo>
                  <a:pt x="132333" y="414020"/>
                </a:lnTo>
                <a:lnTo>
                  <a:pt x="128396" y="416560"/>
                </a:lnTo>
                <a:lnTo>
                  <a:pt x="122681" y="420370"/>
                </a:lnTo>
                <a:lnTo>
                  <a:pt x="114807" y="425450"/>
                </a:lnTo>
                <a:lnTo>
                  <a:pt x="118617" y="427989"/>
                </a:lnTo>
                <a:lnTo>
                  <a:pt x="122300" y="430530"/>
                </a:lnTo>
                <a:lnTo>
                  <a:pt x="125983" y="434339"/>
                </a:lnTo>
                <a:lnTo>
                  <a:pt x="132790" y="429260"/>
                </a:lnTo>
                <a:lnTo>
                  <a:pt x="138525" y="425450"/>
                </a:lnTo>
                <a:lnTo>
                  <a:pt x="143164" y="421639"/>
                </a:lnTo>
                <a:lnTo>
                  <a:pt x="146684" y="419100"/>
                </a:lnTo>
                <a:lnTo>
                  <a:pt x="150621" y="415289"/>
                </a:lnTo>
                <a:lnTo>
                  <a:pt x="152780" y="412750"/>
                </a:lnTo>
                <a:lnTo>
                  <a:pt x="153288" y="408939"/>
                </a:lnTo>
                <a:lnTo>
                  <a:pt x="153923" y="405130"/>
                </a:lnTo>
                <a:lnTo>
                  <a:pt x="153606" y="403860"/>
                </a:lnTo>
                <a:close/>
              </a:path>
              <a:path w="603885" h="467360">
                <a:moveTo>
                  <a:pt x="144422" y="388620"/>
                </a:moveTo>
                <a:lnTo>
                  <a:pt x="123189" y="388620"/>
                </a:lnTo>
                <a:lnTo>
                  <a:pt x="126872" y="394970"/>
                </a:lnTo>
                <a:lnTo>
                  <a:pt x="73025" y="431800"/>
                </a:lnTo>
                <a:lnTo>
                  <a:pt x="92342" y="431800"/>
                </a:lnTo>
                <a:lnTo>
                  <a:pt x="133095" y="403860"/>
                </a:lnTo>
                <a:lnTo>
                  <a:pt x="153606" y="403860"/>
                </a:lnTo>
                <a:lnTo>
                  <a:pt x="152653" y="400050"/>
                </a:lnTo>
                <a:lnTo>
                  <a:pt x="149732" y="396239"/>
                </a:lnTo>
                <a:lnTo>
                  <a:pt x="144422" y="388620"/>
                </a:lnTo>
                <a:close/>
              </a:path>
              <a:path w="603885" h="467360">
                <a:moveTo>
                  <a:pt x="134685" y="374650"/>
                </a:moveTo>
                <a:lnTo>
                  <a:pt x="113283" y="374650"/>
                </a:lnTo>
                <a:lnTo>
                  <a:pt x="116966" y="379730"/>
                </a:lnTo>
                <a:lnTo>
                  <a:pt x="63118" y="417830"/>
                </a:lnTo>
                <a:lnTo>
                  <a:pt x="81906" y="417830"/>
                </a:lnTo>
                <a:lnTo>
                  <a:pt x="123189" y="388620"/>
                </a:lnTo>
                <a:lnTo>
                  <a:pt x="144422" y="388620"/>
                </a:lnTo>
                <a:lnTo>
                  <a:pt x="134685" y="374650"/>
                </a:lnTo>
                <a:close/>
              </a:path>
              <a:path w="603885" h="467360">
                <a:moveTo>
                  <a:pt x="89922" y="369570"/>
                </a:moveTo>
                <a:lnTo>
                  <a:pt x="58419" y="369570"/>
                </a:lnTo>
                <a:lnTo>
                  <a:pt x="61975" y="374650"/>
                </a:lnTo>
                <a:lnTo>
                  <a:pt x="17398" y="406400"/>
                </a:lnTo>
                <a:lnTo>
                  <a:pt x="23748" y="415289"/>
                </a:lnTo>
                <a:lnTo>
                  <a:pt x="89922" y="369570"/>
                </a:lnTo>
                <a:close/>
              </a:path>
              <a:path w="603885" h="467360">
                <a:moveTo>
                  <a:pt x="79266" y="355600"/>
                </a:moveTo>
                <a:lnTo>
                  <a:pt x="48386" y="355600"/>
                </a:lnTo>
                <a:lnTo>
                  <a:pt x="51942" y="360680"/>
                </a:lnTo>
                <a:lnTo>
                  <a:pt x="13842" y="387350"/>
                </a:lnTo>
                <a:lnTo>
                  <a:pt x="20192" y="396239"/>
                </a:lnTo>
                <a:lnTo>
                  <a:pt x="58419" y="369570"/>
                </a:lnTo>
                <a:lnTo>
                  <a:pt x="89922" y="369570"/>
                </a:lnTo>
                <a:lnTo>
                  <a:pt x="97275" y="364489"/>
                </a:lnTo>
                <a:lnTo>
                  <a:pt x="77342" y="364489"/>
                </a:lnTo>
                <a:lnTo>
                  <a:pt x="73786" y="359410"/>
                </a:lnTo>
                <a:lnTo>
                  <a:pt x="79266" y="355600"/>
                </a:lnTo>
                <a:close/>
              </a:path>
              <a:path w="603885" h="467360">
                <a:moveTo>
                  <a:pt x="51815" y="327660"/>
                </a:moveTo>
                <a:lnTo>
                  <a:pt x="36448" y="339089"/>
                </a:lnTo>
                <a:lnTo>
                  <a:pt x="42036" y="346710"/>
                </a:lnTo>
                <a:lnTo>
                  <a:pt x="0" y="375920"/>
                </a:lnTo>
                <a:lnTo>
                  <a:pt x="6476" y="384810"/>
                </a:lnTo>
                <a:lnTo>
                  <a:pt x="48386" y="355600"/>
                </a:lnTo>
                <a:lnTo>
                  <a:pt x="79266" y="355600"/>
                </a:lnTo>
                <a:lnTo>
                  <a:pt x="86571" y="350520"/>
                </a:lnTo>
                <a:lnTo>
                  <a:pt x="67309" y="350520"/>
                </a:lnTo>
                <a:lnTo>
                  <a:pt x="63753" y="345439"/>
                </a:lnTo>
                <a:lnTo>
                  <a:pt x="77766" y="335280"/>
                </a:lnTo>
                <a:lnTo>
                  <a:pt x="57276" y="335280"/>
                </a:lnTo>
                <a:lnTo>
                  <a:pt x="51815" y="327660"/>
                </a:lnTo>
                <a:close/>
              </a:path>
              <a:path w="603885" h="467360">
                <a:moveTo>
                  <a:pt x="170199" y="326389"/>
                </a:moveTo>
                <a:lnTo>
                  <a:pt x="147700" y="326389"/>
                </a:lnTo>
                <a:lnTo>
                  <a:pt x="166115" y="351789"/>
                </a:lnTo>
                <a:lnTo>
                  <a:pt x="151002" y="361950"/>
                </a:lnTo>
                <a:lnTo>
                  <a:pt x="160654" y="375920"/>
                </a:lnTo>
                <a:lnTo>
                  <a:pt x="209640" y="341630"/>
                </a:lnTo>
                <a:lnTo>
                  <a:pt x="181101" y="341630"/>
                </a:lnTo>
                <a:lnTo>
                  <a:pt x="170199" y="326389"/>
                </a:lnTo>
                <a:close/>
              </a:path>
              <a:path w="603885" h="467360">
                <a:moveTo>
                  <a:pt x="122046" y="332739"/>
                </a:moveTo>
                <a:lnTo>
                  <a:pt x="77342" y="364489"/>
                </a:lnTo>
                <a:lnTo>
                  <a:pt x="97275" y="364489"/>
                </a:lnTo>
                <a:lnTo>
                  <a:pt x="128523" y="342900"/>
                </a:lnTo>
                <a:lnTo>
                  <a:pt x="122046" y="332739"/>
                </a:lnTo>
                <a:close/>
              </a:path>
              <a:path w="603885" h="467360">
                <a:moveTo>
                  <a:pt x="234546" y="340360"/>
                </a:moveTo>
                <a:lnTo>
                  <a:pt x="211454" y="340360"/>
                </a:lnTo>
                <a:lnTo>
                  <a:pt x="227329" y="363220"/>
                </a:lnTo>
                <a:lnTo>
                  <a:pt x="242950" y="351789"/>
                </a:lnTo>
                <a:lnTo>
                  <a:pt x="234546" y="340360"/>
                </a:lnTo>
                <a:close/>
              </a:path>
              <a:path w="603885" h="467360">
                <a:moveTo>
                  <a:pt x="105663" y="323850"/>
                </a:moveTo>
                <a:lnTo>
                  <a:pt x="67309" y="350520"/>
                </a:lnTo>
                <a:lnTo>
                  <a:pt x="86571" y="350520"/>
                </a:lnTo>
                <a:lnTo>
                  <a:pt x="112140" y="332739"/>
                </a:lnTo>
                <a:lnTo>
                  <a:pt x="105663" y="323850"/>
                </a:lnTo>
                <a:close/>
              </a:path>
              <a:path w="603885" h="467360">
                <a:moveTo>
                  <a:pt x="213008" y="309880"/>
                </a:moveTo>
                <a:lnTo>
                  <a:pt x="190118" y="309880"/>
                </a:lnTo>
                <a:lnTo>
                  <a:pt x="201929" y="326389"/>
                </a:lnTo>
                <a:lnTo>
                  <a:pt x="181101" y="341630"/>
                </a:lnTo>
                <a:lnTo>
                  <a:pt x="209640" y="341630"/>
                </a:lnTo>
                <a:lnTo>
                  <a:pt x="211454" y="340360"/>
                </a:lnTo>
                <a:lnTo>
                  <a:pt x="234546" y="340360"/>
                </a:lnTo>
                <a:lnTo>
                  <a:pt x="227075" y="330200"/>
                </a:lnTo>
                <a:lnTo>
                  <a:pt x="246833" y="316230"/>
                </a:lnTo>
                <a:lnTo>
                  <a:pt x="217550" y="316230"/>
                </a:lnTo>
                <a:lnTo>
                  <a:pt x="213008" y="309880"/>
                </a:lnTo>
                <a:close/>
              </a:path>
              <a:path w="603885" h="467360">
                <a:moveTo>
                  <a:pt x="145033" y="266700"/>
                </a:moveTo>
                <a:lnTo>
                  <a:pt x="126618" y="275589"/>
                </a:lnTo>
                <a:lnTo>
                  <a:pt x="129190" y="289560"/>
                </a:lnTo>
                <a:lnTo>
                  <a:pt x="129970" y="302260"/>
                </a:lnTo>
                <a:lnTo>
                  <a:pt x="129962" y="304800"/>
                </a:lnTo>
                <a:lnTo>
                  <a:pt x="129190" y="316230"/>
                </a:lnTo>
                <a:lnTo>
                  <a:pt x="126618" y="328930"/>
                </a:lnTo>
                <a:lnTo>
                  <a:pt x="133857" y="331470"/>
                </a:lnTo>
                <a:lnTo>
                  <a:pt x="140334" y="334010"/>
                </a:lnTo>
                <a:lnTo>
                  <a:pt x="145922" y="336550"/>
                </a:lnTo>
                <a:lnTo>
                  <a:pt x="147192" y="328930"/>
                </a:lnTo>
                <a:lnTo>
                  <a:pt x="147700" y="326389"/>
                </a:lnTo>
                <a:lnTo>
                  <a:pt x="170199" y="326389"/>
                </a:lnTo>
                <a:lnTo>
                  <a:pt x="169290" y="325120"/>
                </a:lnTo>
                <a:lnTo>
                  <a:pt x="177969" y="318770"/>
                </a:lnTo>
                <a:lnTo>
                  <a:pt x="148589" y="318770"/>
                </a:lnTo>
                <a:lnTo>
                  <a:pt x="149225" y="311150"/>
                </a:lnTo>
                <a:lnTo>
                  <a:pt x="149428" y="306070"/>
                </a:lnTo>
                <a:lnTo>
                  <a:pt x="149309" y="299720"/>
                </a:lnTo>
                <a:lnTo>
                  <a:pt x="149225" y="297180"/>
                </a:lnTo>
                <a:lnTo>
                  <a:pt x="170687" y="281939"/>
                </a:lnTo>
                <a:lnTo>
                  <a:pt x="193513" y="281939"/>
                </a:lnTo>
                <a:lnTo>
                  <a:pt x="190811" y="278130"/>
                </a:lnTo>
                <a:lnTo>
                  <a:pt x="147319" y="278130"/>
                </a:lnTo>
                <a:lnTo>
                  <a:pt x="146684" y="274320"/>
                </a:lnTo>
                <a:lnTo>
                  <a:pt x="145922" y="270510"/>
                </a:lnTo>
                <a:lnTo>
                  <a:pt x="145033" y="266700"/>
                </a:lnTo>
                <a:close/>
              </a:path>
              <a:path w="603885" h="467360">
                <a:moveTo>
                  <a:pt x="99440" y="306070"/>
                </a:moveTo>
                <a:lnTo>
                  <a:pt x="57276" y="335280"/>
                </a:lnTo>
                <a:lnTo>
                  <a:pt x="77766" y="335280"/>
                </a:lnTo>
                <a:lnTo>
                  <a:pt x="105790" y="314960"/>
                </a:lnTo>
                <a:lnTo>
                  <a:pt x="99440" y="306070"/>
                </a:lnTo>
                <a:close/>
              </a:path>
              <a:path w="603885" h="467360">
                <a:moveTo>
                  <a:pt x="193513" y="281939"/>
                </a:moveTo>
                <a:lnTo>
                  <a:pt x="170687" y="281939"/>
                </a:lnTo>
                <a:lnTo>
                  <a:pt x="180593" y="295910"/>
                </a:lnTo>
                <a:lnTo>
                  <a:pt x="148589" y="318770"/>
                </a:lnTo>
                <a:lnTo>
                  <a:pt x="177969" y="318770"/>
                </a:lnTo>
                <a:lnTo>
                  <a:pt x="190118" y="309880"/>
                </a:lnTo>
                <a:lnTo>
                  <a:pt x="213008" y="309880"/>
                </a:lnTo>
                <a:lnTo>
                  <a:pt x="205739" y="299720"/>
                </a:lnTo>
                <a:lnTo>
                  <a:pt x="225380" y="285750"/>
                </a:lnTo>
                <a:lnTo>
                  <a:pt x="196214" y="285750"/>
                </a:lnTo>
                <a:lnTo>
                  <a:pt x="193513" y="281939"/>
                </a:lnTo>
                <a:close/>
              </a:path>
              <a:path w="603885" h="467360">
                <a:moveTo>
                  <a:pt x="260476" y="256539"/>
                </a:moveTo>
                <a:lnTo>
                  <a:pt x="249681" y="264160"/>
                </a:lnTo>
                <a:lnTo>
                  <a:pt x="275843" y="302260"/>
                </a:lnTo>
                <a:lnTo>
                  <a:pt x="272541" y="304800"/>
                </a:lnTo>
                <a:lnTo>
                  <a:pt x="284606" y="318770"/>
                </a:lnTo>
                <a:lnTo>
                  <a:pt x="311758" y="293370"/>
                </a:lnTo>
                <a:lnTo>
                  <a:pt x="285750" y="293370"/>
                </a:lnTo>
                <a:lnTo>
                  <a:pt x="260476" y="256539"/>
                </a:lnTo>
                <a:close/>
              </a:path>
              <a:path w="603885" h="467360">
                <a:moveTo>
                  <a:pt x="255269" y="289560"/>
                </a:moveTo>
                <a:lnTo>
                  <a:pt x="217550" y="316230"/>
                </a:lnTo>
                <a:lnTo>
                  <a:pt x="246833" y="316230"/>
                </a:lnTo>
                <a:lnTo>
                  <a:pt x="264794" y="303530"/>
                </a:lnTo>
                <a:lnTo>
                  <a:pt x="255269" y="289560"/>
                </a:lnTo>
                <a:close/>
              </a:path>
              <a:path w="603885" h="467360">
                <a:moveTo>
                  <a:pt x="281512" y="246380"/>
                </a:moveTo>
                <a:lnTo>
                  <a:pt x="261619" y="246380"/>
                </a:lnTo>
                <a:lnTo>
                  <a:pt x="291210" y="288289"/>
                </a:lnTo>
                <a:lnTo>
                  <a:pt x="285750" y="293370"/>
                </a:lnTo>
                <a:lnTo>
                  <a:pt x="311758" y="293370"/>
                </a:lnTo>
                <a:lnTo>
                  <a:pt x="323976" y="281939"/>
                </a:lnTo>
                <a:lnTo>
                  <a:pt x="320420" y="276860"/>
                </a:lnTo>
                <a:lnTo>
                  <a:pt x="303402" y="276860"/>
                </a:lnTo>
                <a:lnTo>
                  <a:pt x="292607" y="261620"/>
                </a:lnTo>
                <a:lnTo>
                  <a:pt x="300989" y="256539"/>
                </a:lnTo>
                <a:lnTo>
                  <a:pt x="296672" y="250189"/>
                </a:lnTo>
                <a:lnTo>
                  <a:pt x="283971" y="250189"/>
                </a:lnTo>
                <a:lnTo>
                  <a:pt x="281512" y="246380"/>
                </a:lnTo>
                <a:close/>
              </a:path>
              <a:path w="603885" h="467360">
                <a:moveTo>
                  <a:pt x="353948" y="209550"/>
                </a:moveTo>
                <a:lnTo>
                  <a:pt x="303783" y="243839"/>
                </a:lnTo>
                <a:lnTo>
                  <a:pt x="334644" y="288289"/>
                </a:lnTo>
                <a:lnTo>
                  <a:pt x="348233" y="279400"/>
                </a:lnTo>
                <a:lnTo>
                  <a:pt x="344169" y="273050"/>
                </a:lnTo>
                <a:lnTo>
                  <a:pt x="361949" y="260350"/>
                </a:lnTo>
                <a:lnTo>
                  <a:pt x="334771" y="260350"/>
                </a:lnTo>
                <a:lnTo>
                  <a:pt x="326516" y="247650"/>
                </a:lnTo>
                <a:lnTo>
                  <a:pt x="349757" y="232410"/>
                </a:lnTo>
                <a:lnTo>
                  <a:pt x="369755" y="232410"/>
                </a:lnTo>
                <a:lnTo>
                  <a:pt x="353948" y="209550"/>
                </a:lnTo>
                <a:close/>
              </a:path>
              <a:path w="603885" h="467360">
                <a:moveTo>
                  <a:pt x="226567" y="264160"/>
                </a:moveTo>
                <a:lnTo>
                  <a:pt x="196214" y="285750"/>
                </a:lnTo>
                <a:lnTo>
                  <a:pt x="225380" y="285750"/>
                </a:lnTo>
                <a:lnTo>
                  <a:pt x="236092" y="278130"/>
                </a:lnTo>
                <a:lnTo>
                  <a:pt x="226567" y="264160"/>
                </a:lnTo>
                <a:close/>
              </a:path>
              <a:path w="603885" h="467360">
                <a:moveTo>
                  <a:pt x="211200" y="233680"/>
                </a:moveTo>
                <a:lnTo>
                  <a:pt x="147319" y="278130"/>
                </a:lnTo>
                <a:lnTo>
                  <a:pt x="190811" y="278130"/>
                </a:lnTo>
                <a:lnTo>
                  <a:pt x="186308" y="271780"/>
                </a:lnTo>
                <a:lnTo>
                  <a:pt x="220725" y="247650"/>
                </a:lnTo>
                <a:lnTo>
                  <a:pt x="211200" y="233680"/>
                </a:lnTo>
                <a:close/>
              </a:path>
              <a:path w="603885" h="467360">
                <a:moveTo>
                  <a:pt x="314325" y="267970"/>
                </a:moveTo>
                <a:lnTo>
                  <a:pt x="303402" y="276860"/>
                </a:lnTo>
                <a:lnTo>
                  <a:pt x="320420" y="276860"/>
                </a:lnTo>
                <a:lnTo>
                  <a:pt x="318642" y="274320"/>
                </a:lnTo>
                <a:lnTo>
                  <a:pt x="315340" y="269239"/>
                </a:lnTo>
                <a:lnTo>
                  <a:pt x="314325" y="267970"/>
                </a:lnTo>
                <a:close/>
              </a:path>
              <a:path w="603885" h="467360">
                <a:moveTo>
                  <a:pt x="380836" y="256539"/>
                </a:moveTo>
                <a:lnTo>
                  <a:pt x="367283" y="256539"/>
                </a:lnTo>
                <a:lnTo>
                  <a:pt x="371220" y="262889"/>
                </a:lnTo>
                <a:lnTo>
                  <a:pt x="380836" y="256539"/>
                </a:lnTo>
                <a:close/>
              </a:path>
              <a:path w="603885" h="467360">
                <a:moveTo>
                  <a:pt x="369755" y="232410"/>
                </a:moveTo>
                <a:lnTo>
                  <a:pt x="349757" y="232410"/>
                </a:lnTo>
                <a:lnTo>
                  <a:pt x="358013" y="243839"/>
                </a:lnTo>
                <a:lnTo>
                  <a:pt x="334771" y="260350"/>
                </a:lnTo>
                <a:lnTo>
                  <a:pt x="361949" y="260350"/>
                </a:lnTo>
                <a:lnTo>
                  <a:pt x="367283" y="256539"/>
                </a:lnTo>
                <a:lnTo>
                  <a:pt x="380836" y="256539"/>
                </a:lnTo>
                <a:lnTo>
                  <a:pt x="384682" y="254000"/>
                </a:lnTo>
                <a:lnTo>
                  <a:pt x="369755" y="232410"/>
                </a:lnTo>
                <a:close/>
              </a:path>
              <a:path w="603885" h="467360">
                <a:moveTo>
                  <a:pt x="258571" y="193039"/>
                </a:moveTo>
                <a:lnTo>
                  <a:pt x="221233" y="219710"/>
                </a:lnTo>
                <a:lnTo>
                  <a:pt x="247014" y="256539"/>
                </a:lnTo>
                <a:lnTo>
                  <a:pt x="261619" y="246380"/>
                </a:lnTo>
                <a:lnTo>
                  <a:pt x="281512" y="246380"/>
                </a:lnTo>
                <a:lnTo>
                  <a:pt x="274954" y="236220"/>
                </a:lnTo>
                <a:lnTo>
                  <a:pt x="276834" y="234950"/>
                </a:lnTo>
                <a:lnTo>
                  <a:pt x="251967" y="234950"/>
                </a:lnTo>
                <a:lnTo>
                  <a:pt x="244093" y="223520"/>
                </a:lnTo>
                <a:lnTo>
                  <a:pt x="254888" y="215900"/>
                </a:lnTo>
                <a:lnTo>
                  <a:pt x="286816" y="215900"/>
                </a:lnTo>
                <a:lnTo>
                  <a:pt x="287273" y="212089"/>
                </a:lnTo>
                <a:lnTo>
                  <a:pt x="343038" y="212089"/>
                </a:lnTo>
                <a:lnTo>
                  <a:pt x="347527" y="210820"/>
                </a:lnTo>
                <a:lnTo>
                  <a:pt x="271144" y="210820"/>
                </a:lnTo>
                <a:lnTo>
                  <a:pt x="258571" y="193039"/>
                </a:lnTo>
                <a:close/>
              </a:path>
              <a:path w="603885" h="467360">
                <a:moveTo>
                  <a:pt x="292353" y="243839"/>
                </a:moveTo>
                <a:lnTo>
                  <a:pt x="283971" y="250189"/>
                </a:lnTo>
                <a:lnTo>
                  <a:pt x="296672" y="250189"/>
                </a:lnTo>
                <a:lnTo>
                  <a:pt x="292353" y="243839"/>
                </a:lnTo>
                <a:close/>
              </a:path>
              <a:path w="603885" h="467360">
                <a:moveTo>
                  <a:pt x="343038" y="212089"/>
                </a:moveTo>
                <a:lnTo>
                  <a:pt x="287273" y="212089"/>
                </a:lnTo>
                <a:lnTo>
                  <a:pt x="292353" y="214630"/>
                </a:lnTo>
                <a:lnTo>
                  <a:pt x="303021" y="217170"/>
                </a:lnTo>
                <a:lnTo>
                  <a:pt x="299424" y="222250"/>
                </a:lnTo>
                <a:lnTo>
                  <a:pt x="295290" y="227330"/>
                </a:lnTo>
                <a:lnTo>
                  <a:pt x="290609" y="232410"/>
                </a:lnTo>
                <a:lnTo>
                  <a:pt x="285368" y="238760"/>
                </a:lnTo>
                <a:lnTo>
                  <a:pt x="290194" y="241300"/>
                </a:lnTo>
                <a:lnTo>
                  <a:pt x="294893" y="243839"/>
                </a:lnTo>
                <a:lnTo>
                  <a:pt x="299465" y="247650"/>
                </a:lnTo>
                <a:lnTo>
                  <a:pt x="306183" y="240030"/>
                </a:lnTo>
                <a:lnTo>
                  <a:pt x="312054" y="232410"/>
                </a:lnTo>
                <a:lnTo>
                  <a:pt x="317093" y="224789"/>
                </a:lnTo>
                <a:lnTo>
                  <a:pt x="321309" y="217170"/>
                </a:lnTo>
                <a:lnTo>
                  <a:pt x="329811" y="215900"/>
                </a:lnTo>
                <a:lnTo>
                  <a:pt x="343038" y="212089"/>
                </a:lnTo>
                <a:close/>
              </a:path>
              <a:path w="603885" h="467360">
                <a:moveTo>
                  <a:pt x="458723" y="121920"/>
                </a:moveTo>
                <a:lnTo>
                  <a:pt x="363219" y="187960"/>
                </a:lnTo>
                <a:lnTo>
                  <a:pt x="400303" y="241300"/>
                </a:lnTo>
                <a:lnTo>
                  <a:pt x="414527" y="231139"/>
                </a:lnTo>
                <a:lnTo>
                  <a:pt x="384936" y="189230"/>
                </a:lnTo>
                <a:lnTo>
                  <a:pt x="452119" y="142239"/>
                </a:lnTo>
                <a:lnTo>
                  <a:pt x="472875" y="142239"/>
                </a:lnTo>
                <a:lnTo>
                  <a:pt x="458723" y="121920"/>
                </a:lnTo>
                <a:close/>
              </a:path>
              <a:path w="603885" h="467360">
                <a:moveTo>
                  <a:pt x="286816" y="215900"/>
                </a:moveTo>
                <a:lnTo>
                  <a:pt x="254888" y="215900"/>
                </a:lnTo>
                <a:lnTo>
                  <a:pt x="262635" y="227330"/>
                </a:lnTo>
                <a:lnTo>
                  <a:pt x="251967" y="234950"/>
                </a:lnTo>
                <a:lnTo>
                  <a:pt x="276834" y="234950"/>
                </a:lnTo>
                <a:lnTo>
                  <a:pt x="284352" y="229870"/>
                </a:lnTo>
                <a:lnTo>
                  <a:pt x="275463" y="217170"/>
                </a:lnTo>
                <a:lnTo>
                  <a:pt x="286664" y="217170"/>
                </a:lnTo>
                <a:lnTo>
                  <a:pt x="286816" y="215900"/>
                </a:lnTo>
                <a:close/>
              </a:path>
              <a:path w="603885" h="467360">
                <a:moveTo>
                  <a:pt x="286664" y="217170"/>
                </a:moveTo>
                <a:lnTo>
                  <a:pt x="275463" y="217170"/>
                </a:lnTo>
                <a:lnTo>
                  <a:pt x="280542" y="219710"/>
                </a:lnTo>
                <a:lnTo>
                  <a:pt x="283971" y="220980"/>
                </a:lnTo>
                <a:lnTo>
                  <a:pt x="285876" y="220980"/>
                </a:lnTo>
                <a:lnTo>
                  <a:pt x="286511" y="218439"/>
                </a:lnTo>
                <a:lnTo>
                  <a:pt x="286664" y="217170"/>
                </a:lnTo>
                <a:close/>
              </a:path>
              <a:path w="603885" h="467360">
                <a:moveTo>
                  <a:pt x="445896" y="153670"/>
                </a:moveTo>
                <a:lnTo>
                  <a:pt x="397636" y="187960"/>
                </a:lnTo>
                <a:lnTo>
                  <a:pt x="416940" y="214630"/>
                </a:lnTo>
                <a:lnTo>
                  <a:pt x="429894" y="205739"/>
                </a:lnTo>
                <a:lnTo>
                  <a:pt x="427481" y="203200"/>
                </a:lnTo>
                <a:lnTo>
                  <a:pt x="439883" y="194310"/>
                </a:lnTo>
                <a:lnTo>
                  <a:pt x="421258" y="194310"/>
                </a:lnTo>
                <a:lnTo>
                  <a:pt x="416813" y="187960"/>
                </a:lnTo>
                <a:lnTo>
                  <a:pt x="439292" y="171450"/>
                </a:lnTo>
                <a:lnTo>
                  <a:pt x="458436" y="171450"/>
                </a:lnTo>
                <a:lnTo>
                  <a:pt x="445896" y="153670"/>
                </a:lnTo>
                <a:close/>
              </a:path>
              <a:path w="603885" h="467360">
                <a:moveTo>
                  <a:pt x="287019" y="166370"/>
                </a:moveTo>
                <a:lnTo>
                  <a:pt x="270382" y="175260"/>
                </a:lnTo>
                <a:lnTo>
                  <a:pt x="271787" y="184150"/>
                </a:lnTo>
                <a:lnTo>
                  <a:pt x="272213" y="190500"/>
                </a:lnTo>
                <a:lnTo>
                  <a:pt x="272291" y="196850"/>
                </a:lnTo>
                <a:lnTo>
                  <a:pt x="272168" y="201930"/>
                </a:lnTo>
                <a:lnTo>
                  <a:pt x="271144" y="210820"/>
                </a:lnTo>
                <a:lnTo>
                  <a:pt x="347527" y="210820"/>
                </a:lnTo>
                <a:lnTo>
                  <a:pt x="356742" y="207010"/>
                </a:lnTo>
                <a:lnTo>
                  <a:pt x="354812" y="201930"/>
                </a:lnTo>
                <a:lnTo>
                  <a:pt x="303148" y="201930"/>
                </a:lnTo>
                <a:lnTo>
                  <a:pt x="296163" y="199389"/>
                </a:lnTo>
                <a:lnTo>
                  <a:pt x="289559" y="196850"/>
                </a:lnTo>
                <a:lnTo>
                  <a:pt x="312927" y="180339"/>
                </a:lnTo>
                <a:lnTo>
                  <a:pt x="330135" y="180339"/>
                </a:lnTo>
                <a:lnTo>
                  <a:pt x="330060" y="177800"/>
                </a:lnTo>
                <a:lnTo>
                  <a:pt x="288543" y="177800"/>
                </a:lnTo>
                <a:lnTo>
                  <a:pt x="288163" y="173989"/>
                </a:lnTo>
                <a:lnTo>
                  <a:pt x="287654" y="170180"/>
                </a:lnTo>
                <a:lnTo>
                  <a:pt x="287019" y="166370"/>
                </a:lnTo>
                <a:close/>
              </a:path>
              <a:path w="603885" h="467360">
                <a:moveTo>
                  <a:pt x="330135" y="180339"/>
                </a:moveTo>
                <a:lnTo>
                  <a:pt x="312927" y="180339"/>
                </a:lnTo>
                <a:lnTo>
                  <a:pt x="313816" y="186689"/>
                </a:lnTo>
                <a:lnTo>
                  <a:pt x="313054" y="194310"/>
                </a:lnTo>
                <a:lnTo>
                  <a:pt x="310514" y="201930"/>
                </a:lnTo>
                <a:lnTo>
                  <a:pt x="354812" y="201930"/>
                </a:lnTo>
                <a:lnTo>
                  <a:pt x="353853" y="199389"/>
                </a:lnTo>
                <a:lnTo>
                  <a:pt x="328040" y="199389"/>
                </a:lnTo>
                <a:lnTo>
                  <a:pt x="329590" y="191770"/>
                </a:lnTo>
                <a:lnTo>
                  <a:pt x="330247" y="184150"/>
                </a:lnTo>
                <a:lnTo>
                  <a:pt x="330135" y="180339"/>
                </a:lnTo>
                <a:close/>
              </a:path>
              <a:path w="603885" h="467360">
                <a:moveTo>
                  <a:pt x="351154" y="190500"/>
                </a:moveTo>
                <a:lnTo>
                  <a:pt x="343153" y="194310"/>
                </a:lnTo>
                <a:lnTo>
                  <a:pt x="335406" y="198120"/>
                </a:lnTo>
                <a:lnTo>
                  <a:pt x="328040" y="199389"/>
                </a:lnTo>
                <a:lnTo>
                  <a:pt x="353853" y="199389"/>
                </a:lnTo>
                <a:lnTo>
                  <a:pt x="352425" y="195580"/>
                </a:lnTo>
                <a:lnTo>
                  <a:pt x="351154" y="190500"/>
                </a:lnTo>
                <a:close/>
              </a:path>
              <a:path w="603885" h="467360">
                <a:moveTo>
                  <a:pt x="472875" y="142239"/>
                </a:moveTo>
                <a:lnTo>
                  <a:pt x="452119" y="142239"/>
                </a:lnTo>
                <a:lnTo>
                  <a:pt x="468502" y="165100"/>
                </a:lnTo>
                <a:lnTo>
                  <a:pt x="471804" y="170180"/>
                </a:lnTo>
                <a:lnTo>
                  <a:pt x="471042" y="173989"/>
                </a:lnTo>
                <a:lnTo>
                  <a:pt x="466216" y="177800"/>
                </a:lnTo>
                <a:lnTo>
                  <a:pt x="461644" y="180339"/>
                </a:lnTo>
                <a:lnTo>
                  <a:pt x="457072" y="184150"/>
                </a:lnTo>
                <a:lnTo>
                  <a:pt x="452754" y="186689"/>
                </a:lnTo>
                <a:lnTo>
                  <a:pt x="456691" y="189230"/>
                </a:lnTo>
                <a:lnTo>
                  <a:pt x="464311" y="196850"/>
                </a:lnTo>
                <a:lnTo>
                  <a:pt x="488918" y="167639"/>
                </a:lnTo>
                <a:lnTo>
                  <a:pt x="488950" y="166370"/>
                </a:lnTo>
                <a:lnTo>
                  <a:pt x="487171" y="162560"/>
                </a:lnTo>
                <a:lnTo>
                  <a:pt x="483488" y="157480"/>
                </a:lnTo>
                <a:lnTo>
                  <a:pt x="472875" y="142239"/>
                </a:lnTo>
                <a:close/>
              </a:path>
              <a:path w="603885" h="467360">
                <a:moveTo>
                  <a:pt x="458436" y="171450"/>
                </a:moveTo>
                <a:lnTo>
                  <a:pt x="439292" y="171450"/>
                </a:lnTo>
                <a:lnTo>
                  <a:pt x="443738" y="177800"/>
                </a:lnTo>
                <a:lnTo>
                  <a:pt x="421258" y="194310"/>
                </a:lnTo>
                <a:lnTo>
                  <a:pt x="439883" y="194310"/>
                </a:lnTo>
                <a:lnTo>
                  <a:pt x="462914" y="177800"/>
                </a:lnTo>
                <a:lnTo>
                  <a:pt x="458436" y="171450"/>
                </a:lnTo>
                <a:close/>
              </a:path>
              <a:path w="603885" h="467360">
                <a:moveTo>
                  <a:pt x="320420" y="156210"/>
                </a:moveTo>
                <a:lnTo>
                  <a:pt x="288543" y="177800"/>
                </a:lnTo>
                <a:lnTo>
                  <a:pt x="330060" y="177800"/>
                </a:lnTo>
                <a:lnTo>
                  <a:pt x="330023" y="176530"/>
                </a:lnTo>
                <a:lnTo>
                  <a:pt x="328929" y="167639"/>
                </a:lnTo>
                <a:lnTo>
                  <a:pt x="320420" y="156210"/>
                </a:lnTo>
                <a:close/>
              </a:path>
              <a:path w="603885" h="467360">
                <a:moveTo>
                  <a:pt x="428243" y="100330"/>
                </a:moveTo>
                <a:lnTo>
                  <a:pt x="353440" y="152400"/>
                </a:lnTo>
                <a:lnTo>
                  <a:pt x="370204" y="176530"/>
                </a:lnTo>
                <a:lnTo>
                  <a:pt x="397618" y="157480"/>
                </a:lnTo>
                <a:lnTo>
                  <a:pt x="378205" y="157480"/>
                </a:lnTo>
                <a:lnTo>
                  <a:pt x="374268" y="152400"/>
                </a:lnTo>
                <a:lnTo>
                  <a:pt x="420369" y="119380"/>
                </a:lnTo>
                <a:lnTo>
                  <a:pt x="441578" y="119380"/>
                </a:lnTo>
                <a:lnTo>
                  <a:pt x="428243" y="100330"/>
                </a:lnTo>
                <a:close/>
              </a:path>
              <a:path w="603885" h="467360">
                <a:moveTo>
                  <a:pt x="530307" y="113030"/>
                </a:moveTo>
                <a:lnTo>
                  <a:pt x="515619" y="113030"/>
                </a:lnTo>
                <a:lnTo>
                  <a:pt x="512139" y="124460"/>
                </a:lnTo>
                <a:lnTo>
                  <a:pt x="507587" y="134620"/>
                </a:lnTo>
                <a:lnTo>
                  <a:pt x="501939" y="146050"/>
                </a:lnTo>
                <a:lnTo>
                  <a:pt x="495172" y="156210"/>
                </a:lnTo>
                <a:lnTo>
                  <a:pt x="500252" y="157480"/>
                </a:lnTo>
                <a:lnTo>
                  <a:pt x="510666" y="162560"/>
                </a:lnTo>
                <a:lnTo>
                  <a:pt x="518574" y="148589"/>
                </a:lnTo>
                <a:lnTo>
                  <a:pt x="524589" y="135889"/>
                </a:lnTo>
                <a:lnTo>
                  <a:pt x="528722" y="121920"/>
                </a:lnTo>
                <a:lnTo>
                  <a:pt x="530307" y="113030"/>
                </a:lnTo>
                <a:close/>
              </a:path>
              <a:path w="603885" h="467360">
                <a:moveTo>
                  <a:pt x="379856" y="97789"/>
                </a:moveTo>
                <a:lnTo>
                  <a:pt x="364363" y="111760"/>
                </a:lnTo>
                <a:lnTo>
                  <a:pt x="369188" y="115570"/>
                </a:lnTo>
                <a:lnTo>
                  <a:pt x="371855" y="116839"/>
                </a:lnTo>
                <a:lnTo>
                  <a:pt x="327278" y="148589"/>
                </a:lnTo>
                <a:lnTo>
                  <a:pt x="334898" y="158750"/>
                </a:lnTo>
                <a:lnTo>
                  <a:pt x="413047" y="104139"/>
                </a:lnTo>
                <a:lnTo>
                  <a:pt x="389763" y="104139"/>
                </a:lnTo>
                <a:lnTo>
                  <a:pt x="386714" y="101600"/>
                </a:lnTo>
                <a:lnTo>
                  <a:pt x="383413" y="100330"/>
                </a:lnTo>
                <a:lnTo>
                  <a:pt x="379856" y="97789"/>
                </a:lnTo>
                <a:close/>
              </a:path>
              <a:path w="603885" h="467360">
                <a:moveTo>
                  <a:pt x="441578" y="119380"/>
                </a:moveTo>
                <a:lnTo>
                  <a:pt x="420369" y="119380"/>
                </a:lnTo>
                <a:lnTo>
                  <a:pt x="424306" y="124460"/>
                </a:lnTo>
                <a:lnTo>
                  <a:pt x="378205" y="157480"/>
                </a:lnTo>
                <a:lnTo>
                  <a:pt x="397618" y="157480"/>
                </a:lnTo>
                <a:lnTo>
                  <a:pt x="445134" y="124460"/>
                </a:lnTo>
                <a:lnTo>
                  <a:pt x="441578" y="119380"/>
                </a:lnTo>
                <a:close/>
              </a:path>
              <a:path w="603885" h="467360">
                <a:moveTo>
                  <a:pt x="553304" y="109220"/>
                </a:moveTo>
                <a:lnTo>
                  <a:pt x="530986" y="109220"/>
                </a:lnTo>
                <a:lnTo>
                  <a:pt x="550671" y="137160"/>
                </a:lnTo>
                <a:lnTo>
                  <a:pt x="565911" y="127000"/>
                </a:lnTo>
                <a:lnTo>
                  <a:pt x="553304" y="109220"/>
                </a:lnTo>
                <a:close/>
              </a:path>
              <a:path w="603885" h="467360">
                <a:moveTo>
                  <a:pt x="528573" y="73660"/>
                </a:moveTo>
                <a:lnTo>
                  <a:pt x="513333" y="83820"/>
                </a:lnTo>
                <a:lnTo>
                  <a:pt x="519048" y="92710"/>
                </a:lnTo>
                <a:lnTo>
                  <a:pt x="475106" y="123189"/>
                </a:lnTo>
                <a:lnTo>
                  <a:pt x="483742" y="135889"/>
                </a:lnTo>
                <a:lnTo>
                  <a:pt x="515619" y="113030"/>
                </a:lnTo>
                <a:lnTo>
                  <a:pt x="530307" y="113030"/>
                </a:lnTo>
                <a:lnTo>
                  <a:pt x="530986" y="109220"/>
                </a:lnTo>
                <a:lnTo>
                  <a:pt x="553304" y="109220"/>
                </a:lnTo>
                <a:lnTo>
                  <a:pt x="546100" y="99060"/>
                </a:lnTo>
                <a:lnTo>
                  <a:pt x="598845" y="99060"/>
                </a:lnTo>
                <a:lnTo>
                  <a:pt x="603884" y="97789"/>
                </a:lnTo>
                <a:lnTo>
                  <a:pt x="602488" y="92710"/>
                </a:lnTo>
                <a:lnTo>
                  <a:pt x="601471" y="86360"/>
                </a:lnTo>
                <a:lnTo>
                  <a:pt x="553592" y="86360"/>
                </a:lnTo>
                <a:lnTo>
                  <a:pt x="561043" y="81280"/>
                </a:lnTo>
                <a:lnTo>
                  <a:pt x="534288" y="81280"/>
                </a:lnTo>
                <a:lnTo>
                  <a:pt x="528573" y="73660"/>
                </a:lnTo>
                <a:close/>
              </a:path>
              <a:path w="603885" h="467360">
                <a:moveTo>
                  <a:pt x="478072" y="73660"/>
                </a:moveTo>
                <a:lnTo>
                  <a:pt x="460755" y="73660"/>
                </a:lnTo>
                <a:lnTo>
                  <a:pt x="464546" y="82550"/>
                </a:lnTo>
                <a:lnTo>
                  <a:pt x="466407" y="91439"/>
                </a:lnTo>
                <a:lnTo>
                  <a:pt x="466363" y="101600"/>
                </a:lnTo>
                <a:lnTo>
                  <a:pt x="464438" y="111760"/>
                </a:lnTo>
                <a:lnTo>
                  <a:pt x="470661" y="111760"/>
                </a:lnTo>
                <a:lnTo>
                  <a:pt x="475995" y="113030"/>
                </a:lnTo>
                <a:lnTo>
                  <a:pt x="480440" y="114300"/>
                </a:lnTo>
                <a:lnTo>
                  <a:pt x="482853" y="105410"/>
                </a:lnTo>
                <a:lnTo>
                  <a:pt x="483488" y="97789"/>
                </a:lnTo>
                <a:lnTo>
                  <a:pt x="482600" y="90170"/>
                </a:lnTo>
                <a:lnTo>
                  <a:pt x="506552" y="90170"/>
                </a:lnTo>
                <a:lnTo>
                  <a:pt x="507771" y="88900"/>
                </a:lnTo>
                <a:lnTo>
                  <a:pt x="482472" y="88900"/>
                </a:lnTo>
                <a:lnTo>
                  <a:pt x="481425" y="83820"/>
                </a:lnTo>
                <a:lnTo>
                  <a:pt x="479615" y="77470"/>
                </a:lnTo>
                <a:lnTo>
                  <a:pt x="478072" y="73660"/>
                </a:lnTo>
                <a:close/>
              </a:path>
              <a:path w="603885" h="467360">
                <a:moveTo>
                  <a:pt x="432561" y="73660"/>
                </a:moveTo>
                <a:lnTo>
                  <a:pt x="389763" y="104139"/>
                </a:lnTo>
                <a:lnTo>
                  <a:pt x="413047" y="104139"/>
                </a:lnTo>
                <a:lnTo>
                  <a:pt x="440308" y="85089"/>
                </a:lnTo>
                <a:lnTo>
                  <a:pt x="432561" y="73660"/>
                </a:lnTo>
                <a:close/>
              </a:path>
              <a:path w="603885" h="467360">
                <a:moveTo>
                  <a:pt x="598845" y="99060"/>
                </a:moveTo>
                <a:lnTo>
                  <a:pt x="546100" y="99060"/>
                </a:lnTo>
                <a:lnTo>
                  <a:pt x="559861" y="101600"/>
                </a:lnTo>
                <a:lnTo>
                  <a:pt x="574087" y="102870"/>
                </a:lnTo>
                <a:lnTo>
                  <a:pt x="588766" y="101600"/>
                </a:lnTo>
                <a:lnTo>
                  <a:pt x="598845" y="99060"/>
                </a:lnTo>
                <a:close/>
              </a:path>
              <a:path w="603885" h="467360">
                <a:moveTo>
                  <a:pt x="506552" y="90170"/>
                </a:moveTo>
                <a:lnTo>
                  <a:pt x="482600" y="90170"/>
                </a:lnTo>
                <a:lnTo>
                  <a:pt x="487806" y="93980"/>
                </a:lnTo>
                <a:lnTo>
                  <a:pt x="491616" y="96520"/>
                </a:lnTo>
                <a:lnTo>
                  <a:pt x="494156" y="99060"/>
                </a:lnTo>
                <a:lnTo>
                  <a:pt x="505332" y="91439"/>
                </a:lnTo>
                <a:lnTo>
                  <a:pt x="506552" y="90170"/>
                </a:lnTo>
                <a:close/>
              </a:path>
              <a:path w="603885" h="467360">
                <a:moveTo>
                  <a:pt x="503247" y="57150"/>
                </a:moveTo>
                <a:lnTo>
                  <a:pt x="483869" y="57150"/>
                </a:lnTo>
                <a:lnTo>
                  <a:pt x="490981" y="68580"/>
                </a:lnTo>
                <a:lnTo>
                  <a:pt x="494791" y="74930"/>
                </a:lnTo>
                <a:lnTo>
                  <a:pt x="495807" y="78739"/>
                </a:lnTo>
                <a:lnTo>
                  <a:pt x="494918" y="80010"/>
                </a:lnTo>
                <a:lnTo>
                  <a:pt x="490092" y="83820"/>
                </a:lnTo>
                <a:lnTo>
                  <a:pt x="486663" y="86360"/>
                </a:lnTo>
                <a:lnTo>
                  <a:pt x="482472" y="88900"/>
                </a:lnTo>
                <a:lnTo>
                  <a:pt x="507771" y="88900"/>
                </a:lnTo>
                <a:lnTo>
                  <a:pt x="511428" y="85089"/>
                </a:lnTo>
                <a:lnTo>
                  <a:pt x="512444" y="82550"/>
                </a:lnTo>
                <a:lnTo>
                  <a:pt x="513333" y="80010"/>
                </a:lnTo>
                <a:lnTo>
                  <a:pt x="513460" y="77470"/>
                </a:lnTo>
                <a:lnTo>
                  <a:pt x="512825" y="73660"/>
                </a:lnTo>
                <a:lnTo>
                  <a:pt x="510942" y="69850"/>
                </a:lnTo>
                <a:lnTo>
                  <a:pt x="506428" y="62230"/>
                </a:lnTo>
                <a:lnTo>
                  <a:pt x="503247" y="57150"/>
                </a:lnTo>
                <a:close/>
              </a:path>
              <a:path w="603885" h="467360">
                <a:moveTo>
                  <a:pt x="601090" y="80010"/>
                </a:moveTo>
                <a:lnTo>
                  <a:pt x="588275" y="83820"/>
                </a:lnTo>
                <a:lnTo>
                  <a:pt x="576103" y="86360"/>
                </a:lnTo>
                <a:lnTo>
                  <a:pt x="601471" y="86360"/>
                </a:lnTo>
                <a:lnTo>
                  <a:pt x="601090" y="80010"/>
                </a:lnTo>
                <a:close/>
              </a:path>
              <a:path w="603885" h="467360">
                <a:moveTo>
                  <a:pt x="460247" y="43180"/>
                </a:moveTo>
                <a:lnTo>
                  <a:pt x="447166" y="52070"/>
                </a:lnTo>
                <a:lnTo>
                  <a:pt x="449452" y="55880"/>
                </a:lnTo>
                <a:lnTo>
                  <a:pt x="451611" y="58420"/>
                </a:lnTo>
                <a:lnTo>
                  <a:pt x="453389" y="60960"/>
                </a:lnTo>
                <a:lnTo>
                  <a:pt x="440816" y="69850"/>
                </a:lnTo>
                <a:lnTo>
                  <a:pt x="449071" y="82550"/>
                </a:lnTo>
                <a:lnTo>
                  <a:pt x="460755" y="73660"/>
                </a:lnTo>
                <a:lnTo>
                  <a:pt x="478072" y="73660"/>
                </a:lnTo>
                <a:lnTo>
                  <a:pt x="477043" y="71120"/>
                </a:lnTo>
                <a:lnTo>
                  <a:pt x="473709" y="64770"/>
                </a:lnTo>
                <a:lnTo>
                  <a:pt x="483869" y="57150"/>
                </a:lnTo>
                <a:lnTo>
                  <a:pt x="503247" y="57150"/>
                </a:lnTo>
                <a:lnTo>
                  <a:pt x="500066" y="52070"/>
                </a:lnTo>
                <a:lnTo>
                  <a:pt x="466470" y="52070"/>
                </a:lnTo>
                <a:lnTo>
                  <a:pt x="464565" y="49530"/>
                </a:lnTo>
                <a:lnTo>
                  <a:pt x="460247" y="43180"/>
                </a:lnTo>
                <a:close/>
              </a:path>
              <a:path w="603885" h="467360">
                <a:moveTo>
                  <a:pt x="578611" y="50800"/>
                </a:moveTo>
                <a:lnTo>
                  <a:pt x="534288" y="81280"/>
                </a:lnTo>
                <a:lnTo>
                  <a:pt x="561043" y="81280"/>
                </a:lnTo>
                <a:lnTo>
                  <a:pt x="587120" y="63500"/>
                </a:lnTo>
                <a:lnTo>
                  <a:pt x="578611" y="50800"/>
                </a:lnTo>
                <a:close/>
              </a:path>
              <a:path w="603885" h="467360">
                <a:moveTo>
                  <a:pt x="535685" y="0"/>
                </a:moveTo>
                <a:lnTo>
                  <a:pt x="494410" y="29210"/>
                </a:lnTo>
                <a:lnTo>
                  <a:pt x="524509" y="72389"/>
                </a:lnTo>
                <a:lnTo>
                  <a:pt x="555017" y="50800"/>
                </a:lnTo>
                <a:lnTo>
                  <a:pt x="530351" y="50800"/>
                </a:lnTo>
                <a:lnTo>
                  <a:pt x="516381" y="30480"/>
                </a:lnTo>
                <a:lnTo>
                  <a:pt x="529843" y="21589"/>
                </a:lnTo>
                <a:lnTo>
                  <a:pt x="550735" y="21589"/>
                </a:lnTo>
                <a:lnTo>
                  <a:pt x="535685" y="0"/>
                </a:lnTo>
                <a:close/>
              </a:path>
              <a:path w="603885" h="467360">
                <a:moveTo>
                  <a:pt x="489457" y="35560"/>
                </a:moveTo>
                <a:lnTo>
                  <a:pt x="466470" y="52070"/>
                </a:lnTo>
                <a:lnTo>
                  <a:pt x="500066" y="52070"/>
                </a:lnTo>
                <a:lnTo>
                  <a:pt x="499270" y="50800"/>
                </a:lnTo>
                <a:lnTo>
                  <a:pt x="489457" y="35560"/>
                </a:lnTo>
                <a:close/>
              </a:path>
              <a:path w="603885" h="467360">
                <a:moveTo>
                  <a:pt x="550735" y="21589"/>
                </a:moveTo>
                <a:lnTo>
                  <a:pt x="529843" y="21589"/>
                </a:lnTo>
                <a:lnTo>
                  <a:pt x="543686" y="40639"/>
                </a:lnTo>
                <a:lnTo>
                  <a:pt x="530351" y="50800"/>
                </a:lnTo>
                <a:lnTo>
                  <a:pt x="555017" y="50800"/>
                </a:lnTo>
                <a:lnTo>
                  <a:pt x="565784" y="43180"/>
                </a:lnTo>
                <a:lnTo>
                  <a:pt x="550735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0410" y="4873371"/>
            <a:ext cx="788035" cy="657225"/>
          </a:xfrm>
          <a:custGeom>
            <a:avLst/>
            <a:gdLst/>
            <a:ahLst/>
            <a:cxnLst/>
            <a:rect l="l" t="t" r="r" b="b"/>
            <a:pathLst>
              <a:path w="788035" h="657225">
                <a:moveTo>
                  <a:pt x="642874" y="0"/>
                </a:moveTo>
                <a:lnTo>
                  <a:pt x="0" y="450087"/>
                </a:lnTo>
                <a:lnTo>
                  <a:pt x="145034" y="657097"/>
                </a:lnTo>
                <a:lnTo>
                  <a:pt x="787908" y="207009"/>
                </a:lnTo>
                <a:lnTo>
                  <a:pt x="6428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4970" y="5009134"/>
            <a:ext cx="488315" cy="386715"/>
          </a:xfrm>
          <a:custGeom>
            <a:avLst/>
            <a:gdLst/>
            <a:ahLst/>
            <a:cxnLst/>
            <a:rect l="l" t="t" r="r" b="b"/>
            <a:pathLst>
              <a:path w="488314" h="386714">
                <a:moveTo>
                  <a:pt x="45418" y="322326"/>
                </a:moveTo>
                <a:lnTo>
                  <a:pt x="23113" y="322326"/>
                </a:lnTo>
                <a:lnTo>
                  <a:pt x="68071" y="386588"/>
                </a:lnTo>
                <a:lnTo>
                  <a:pt x="102787" y="362331"/>
                </a:lnTo>
                <a:lnTo>
                  <a:pt x="73532" y="362331"/>
                </a:lnTo>
                <a:lnTo>
                  <a:pt x="45418" y="322326"/>
                </a:lnTo>
                <a:close/>
              </a:path>
              <a:path w="488314" h="386714">
                <a:moveTo>
                  <a:pt x="149478" y="309245"/>
                </a:moveTo>
                <a:lnTo>
                  <a:pt x="73532" y="362331"/>
                </a:lnTo>
                <a:lnTo>
                  <a:pt x="102787" y="362331"/>
                </a:lnTo>
                <a:lnTo>
                  <a:pt x="159130" y="322961"/>
                </a:lnTo>
                <a:lnTo>
                  <a:pt x="149478" y="309245"/>
                </a:lnTo>
                <a:close/>
              </a:path>
              <a:path w="488314" h="386714">
                <a:moveTo>
                  <a:pt x="74273" y="301879"/>
                </a:moveTo>
                <a:lnTo>
                  <a:pt x="52324" y="301879"/>
                </a:lnTo>
                <a:lnTo>
                  <a:pt x="78104" y="338709"/>
                </a:lnTo>
                <a:lnTo>
                  <a:pt x="112527" y="314579"/>
                </a:lnTo>
                <a:lnTo>
                  <a:pt x="83184" y="314579"/>
                </a:lnTo>
                <a:lnTo>
                  <a:pt x="74273" y="301879"/>
                </a:lnTo>
                <a:close/>
              </a:path>
              <a:path w="488314" h="386714">
                <a:moveTo>
                  <a:pt x="14985" y="278765"/>
                </a:moveTo>
                <a:lnTo>
                  <a:pt x="0" y="289306"/>
                </a:lnTo>
                <a:lnTo>
                  <a:pt x="13462" y="308610"/>
                </a:lnTo>
                <a:lnTo>
                  <a:pt x="2158" y="316484"/>
                </a:lnTo>
                <a:lnTo>
                  <a:pt x="11810" y="330200"/>
                </a:lnTo>
                <a:lnTo>
                  <a:pt x="23113" y="322326"/>
                </a:lnTo>
                <a:lnTo>
                  <a:pt x="45418" y="322326"/>
                </a:lnTo>
                <a:lnTo>
                  <a:pt x="38100" y="311912"/>
                </a:lnTo>
                <a:lnTo>
                  <a:pt x="52324" y="301879"/>
                </a:lnTo>
                <a:lnTo>
                  <a:pt x="74273" y="301879"/>
                </a:lnTo>
                <a:lnTo>
                  <a:pt x="71600" y="298069"/>
                </a:lnTo>
                <a:lnTo>
                  <a:pt x="28447" y="298069"/>
                </a:lnTo>
                <a:lnTo>
                  <a:pt x="14985" y="278765"/>
                </a:lnTo>
                <a:close/>
              </a:path>
              <a:path w="488314" h="386714">
                <a:moveTo>
                  <a:pt x="191388" y="269748"/>
                </a:moveTo>
                <a:lnTo>
                  <a:pt x="180744" y="279638"/>
                </a:lnTo>
                <a:lnTo>
                  <a:pt x="172735" y="286956"/>
                </a:lnTo>
                <a:lnTo>
                  <a:pt x="163581" y="295144"/>
                </a:lnTo>
                <a:lnTo>
                  <a:pt x="154558" y="303022"/>
                </a:lnTo>
                <a:lnTo>
                  <a:pt x="167131" y="315468"/>
                </a:lnTo>
                <a:lnTo>
                  <a:pt x="175730" y="307205"/>
                </a:lnTo>
                <a:lnTo>
                  <a:pt x="184197" y="299180"/>
                </a:lnTo>
                <a:lnTo>
                  <a:pt x="192545" y="291393"/>
                </a:lnTo>
                <a:lnTo>
                  <a:pt x="200787" y="283845"/>
                </a:lnTo>
                <a:lnTo>
                  <a:pt x="197865" y="279908"/>
                </a:lnTo>
                <a:lnTo>
                  <a:pt x="194817" y="275209"/>
                </a:lnTo>
                <a:lnTo>
                  <a:pt x="191388" y="269748"/>
                </a:lnTo>
                <a:close/>
              </a:path>
              <a:path w="488314" h="386714">
                <a:moveTo>
                  <a:pt x="110159" y="276860"/>
                </a:moveTo>
                <a:lnTo>
                  <a:pt x="88137" y="276860"/>
                </a:lnTo>
                <a:lnTo>
                  <a:pt x="104266" y="299974"/>
                </a:lnTo>
                <a:lnTo>
                  <a:pt x="83184" y="314579"/>
                </a:lnTo>
                <a:lnTo>
                  <a:pt x="112527" y="314579"/>
                </a:lnTo>
                <a:lnTo>
                  <a:pt x="128650" y="303276"/>
                </a:lnTo>
                <a:lnTo>
                  <a:pt x="110159" y="276860"/>
                </a:lnTo>
                <a:close/>
              </a:path>
              <a:path w="488314" h="386714">
                <a:moveTo>
                  <a:pt x="41275" y="254635"/>
                </a:moveTo>
                <a:lnTo>
                  <a:pt x="26415" y="265049"/>
                </a:lnTo>
                <a:lnTo>
                  <a:pt x="42671" y="288163"/>
                </a:lnTo>
                <a:lnTo>
                  <a:pt x="28447" y="298069"/>
                </a:lnTo>
                <a:lnTo>
                  <a:pt x="71600" y="298069"/>
                </a:lnTo>
                <a:lnTo>
                  <a:pt x="67055" y="291592"/>
                </a:lnTo>
                <a:lnTo>
                  <a:pt x="86684" y="277876"/>
                </a:lnTo>
                <a:lnTo>
                  <a:pt x="57403" y="277876"/>
                </a:lnTo>
                <a:lnTo>
                  <a:pt x="41275" y="254635"/>
                </a:lnTo>
                <a:close/>
              </a:path>
              <a:path w="488314" h="386714">
                <a:moveTo>
                  <a:pt x="159562" y="247650"/>
                </a:moveTo>
                <a:lnTo>
                  <a:pt x="143637" y="247650"/>
                </a:lnTo>
                <a:lnTo>
                  <a:pt x="143594" y="259715"/>
                </a:lnTo>
                <a:lnTo>
                  <a:pt x="143128" y="267636"/>
                </a:lnTo>
                <a:lnTo>
                  <a:pt x="142029" y="274599"/>
                </a:lnTo>
                <a:lnTo>
                  <a:pt x="140334" y="279527"/>
                </a:lnTo>
                <a:lnTo>
                  <a:pt x="154558" y="288671"/>
                </a:lnTo>
                <a:lnTo>
                  <a:pt x="157940" y="284714"/>
                </a:lnTo>
                <a:lnTo>
                  <a:pt x="164083" y="278733"/>
                </a:lnTo>
                <a:lnTo>
                  <a:pt x="172989" y="270704"/>
                </a:lnTo>
                <a:lnTo>
                  <a:pt x="182750" y="262255"/>
                </a:lnTo>
                <a:lnTo>
                  <a:pt x="159638" y="262255"/>
                </a:lnTo>
                <a:lnTo>
                  <a:pt x="159562" y="247650"/>
                </a:lnTo>
                <a:close/>
              </a:path>
              <a:path w="488314" h="386714">
                <a:moveTo>
                  <a:pt x="213982" y="176911"/>
                </a:moveTo>
                <a:lnTo>
                  <a:pt x="192024" y="176911"/>
                </a:lnTo>
                <a:lnTo>
                  <a:pt x="206120" y="197104"/>
                </a:lnTo>
                <a:lnTo>
                  <a:pt x="167004" y="224409"/>
                </a:lnTo>
                <a:lnTo>
                  <a:pt x="198374" y="269367"/>
                </a:lnTo>
                <a:lnTo>
                  <a:pt x="204729" y="276223"/>
                </a:lnTo>
                <a:lnTo>
                  <a:pt x="211407" y="279638"/>
                </a:lnTo>
                <a:lnTo>
                  <a:pt x="218394" y="279600"/>
                </a:lnTo>
                <a:lnTo>
                  <a:pt x="225678" y="276098"/>
                </a:lnTo>
                <a:lnTo>
                  <a:pt x="247012" y="261239"/>
                </a:lnTo>
                <a:lnTo>
                  <a:pt x="218185" y="261239"/>
                </a:lnTo>
                <a:lnTo>
                  <a:pt x="214249" y="260604"/>
                </a:lnTo>
                <a:lnTo>
                  <a:pt x="191515" y="228092"/>
                </a:lnTo>
                <a:lnTo>
                  <a:pt x="230631" y="200660"/>
                </a:lnTo>
                <a:lnTo>
                  <a:pt x="213982" y="176911"/>
                </a:lnTo>
                <a:close/>
              </a:path>
              <a:path w="488314" h="386714">
                <a:moveTo>
                  <a:pt x="76962" y="229362"/>
                </a:moveTo>
                <a:lnTo>
                  <a:pt x="62102" y="239776"/>
                </a:lnTo>
                <a:lnTo>
                  <a:pt x="78485" y="263144"/>
                </a:lnTo>
                <a:lnTo>
                  <a:pt x="57403" y="277876"/>
                </a:lnTo>
                <a:lnTo>
                  <a:pt x="86684" y="277876"/>
                </a:lnTo>
                <a:lnTo>
                  <a:pt x="88137" y="276860"/>
                </a:lnTo>
                <a:lnTo>
                  <a:pt x="110159" y="276860"/>
                </a:lnTo>
                <a:lnTo>
                  <a:pt x="102869" y="266446"/>
                </a:lnTo>
                <a:lnTo>
                  <a:pt x="115950" y="257302"/>
                </a:lnTo>
                <a:lnTo>
                  <a:pt x="112775" y="252730"/>
                </a:lnTo>
                <a:lnTo>
                  <a:pt x="93344" y="252730"/>
                </a:lnTo>
                <a:lnTo>
                  <a:pt x="76962" y="229362"/>
                </a:lnTo>
                <a:close/>
              </a:path>
              <a:path w="488314" h="386714">
                <a:moveTo>
                  <a:pt x="176783" y="246888"/>
                </a:moveTo>
                <a:lnTo>
                  <a:pt x="170814" y="252476"/>
                </a:lnTo>
                <a:lnTo>
                  <a:pt x="165100" y="257556"/>
                </a:lnTo>
                <a:lnTo>
                  <a:pt x="159638" y="262255"/>
                </a:lnTo>
                <a:lnTo>
                  <a:pt x="182750" y="262255"/>
                </a:lnTo>
                <a:lnTo>
                  <a:pt x="184657" y="260604"/>
                </a:lnTo>
                <a:lnTo>
                  <a:pt x="182625" y="257302"/>
                </a:lnTo>
                <a:lnTo>
                  <a:pt x="179820" y="252476"/>
                </a:lnTo>
                <a:lnTo>
                  <a:pt x="176783" y="246888"/>
                </a:lnTo>
                <a:close/>
              </a:path>
              <a:path w="488314" h="386714">
                <a:moveTo>
                  <a:pt x="251078" y="213360"/>
                </a:moveTo>
                <a:lnTo>
                  <a:pt x="247014" y="214884"/>
                </a:lnTo>
                <a:lnTo>
                  <a:pt x="240918" y="216662"/>
                </a:lnTo>
                <a:lnTo>
                  <a:pt x="232537" y="218948"/>
                </a:lnTo>
                <a:lnTo>
                  <a:pt x="238887" y="229489"/>
                </a:lnTo>
                <a:lnTo>
                  <a:pt x="242062" y="236347"/>
                </a:lnTo>
                <a:lnTo>
                  <a:pt x="242442" y="239395"/>
                </a:lnTo>
                <a:lnTo>
                  <a:pt x="242696" y="242443"/>
                </a:lnTo>
                <a:lnTo>
                  <a:pt x="241045" y="245237"/>
                </a:lnTo>
                <a:lnTo>
                  <a:pt x="222757" y="257937"/>
                </a:lnTo>
                <a:lnTo>
                  <a:pt x="218185" y="261239"/>
                </a:lnTo>
                <a:lnTo>
                  <a:pt x="247012" y="261239"/>
                </a:lnTo>
                <a:lnTo>
                  <a:pt x="251205" y="258318"/>
                </a:lnTo>
                <a:lnTo>
                  <a:pt x="255904" y="254889"/>
                </a:lnTo>
                <a:lnTo>
                  <a:pt x="259079" y="251333"/>
                </a:lnTo>
                <a:lnTo>
                  <a:pt x="260730" y="247523"/>
                </a:lnTo>
                <a:lnTo>
                  <a:pt x="262254" y="243713"/>
                </a:lnTo>
                <a:lnTo>
                  <a:pt x="262243" y="239395"/>
                </a:lnTo>
                <a:lnTo>
                  <a:pt x="260857" y="235585"/>
                </a:lnTo>
                <a:lnTo>
                  <a:pt x="259460" y="231521"/>
                </a:lnTo>
                <a:lnTo>
                  <a:pt x="256158" y="224028"/>
                </a:lnTo>
                <a:lnTo>
                  <a:pt x="251078" y="213360"/>
                </a:lnTo>
                <a:close/>
              </a:path>
              <a:path w="488314" h="386714">
                <a:moveTo>
                  <a:pt x="130555" y="197485"/>
                </a:moveTo>
                <a:lnTo>
                  <a:pt x="112521" y="202184"/>
                </a:lnTo>
                <a:lnTo>
                  <a:pt x="115575" y="220043"/>
                </a:lnTo>
                <a:lnTo>
                  <a:pt x="117260" y="233426"/>
                </a:lnTo>
                <a:lnTo>
                  <a:pt x="117385" y="235077"/>
                </a:lnTo>
                <a:lnTo>
                  <a:pt x="117826" y="244046"/>
                </a:lnTo>
                <a:lnTo>
                  <a:pt x="117093" y="250190"/>
                </a:lnTo>
                <a:lnTo>
                  <a:pt x="130175" y="259715"/>
                </a:lnTo>
                <a:lnTo>
                  <a:pt x="132460" y="256667"/>
                </a:lnTo>
                <a:lnTo>
                  <a:pt x="137032" y="252603"/>
                </a:lnTo>
                <a:lnTo>
                  <a:pt x="143637" y="247650"/>
                </a:lnTo>
                <a:lnTo>
                  <a:pt x="159562" y="247650"/>
                </a:lnTo>
                <a:lnTo>
                  <a:pt x="159357" y="239395"/>
                </a:lnTo>
                <a:lnTo>
                  <a:pt x="159274" y="237490"/>
                </a:lnTo>
                <a:lnTo>
                  <a:pt x="133476" y="237490"/>
                </a:lnTo>
                <a:lnTo>
                  <a:pt x="132254" y="218821"/>
                </a:lnTo>
                <a:lnTo>
                  <a:pt x="131563" y="209663"/>
                </a:lnTo>
                <a:lnTo>
                  <a:pt x="130555" y="197485"/>
                </a:lnTo>
                <a:close/>
              </a:path>
              <a:path w="488314" h="386714">
                <a:moveTo>
                  <a:pt x="106425" y="243586"/>
                </a:moveTo>
                <a:lnTo>
                  <a:pt x="93344" y="252730"/>
                </a:lnTo>
                <a:lnTo>
                  <a:pt x="112775" y="252730"/>
                </a:lnTo>
                <a:lnTo>
                  <a:pt x="106425" y="243586"/>
                </a:lnTo>
                <a:close/>
              </a:path>
              <a:path w="488314" h="386714">
                <a:moveTo>
                  <a:pt x="157860" y="209931"/>
                </a:moveTo>
                <a:lnTo>
                  <a:pt x="140969" y="212852"/>
                </a:lnTo>
                <a:lnTo>
                  <a:pt x="141731" y="218821"/>
                </a:lnTo>
                <a:lnTo>
                  <a:pt x="142747" y="230378"/>
                </a:lnTo>
                <a:lnTo>
                  <a:pt x="139064" y="233299"/>
                </a:lnTo>
                <a:lnTo>
                  <a:pt x="135889" y="235712"/>
                </a:lnTo>
                <a:lnTo>
                  <a:pt x="133476" y="237490"/>
                </a:lnTo>
                <a:lnTo>
                  <a:pt x="159274" y="237490"/>
                </a:lnTo>
                <a:lnTo>
                  <a:pt x="158763" y="225696"/>
                </a:lnTo>
                <a:lnTo>
                  <a:pt x="157860" y="209931"/>
                </a:lnTo>
                <a:close/>
              </a:path>
              <a:path w="488314" h="386714">
                <a:moveTo>
                  <a:pt x="315997" y="151638"/>
                </a:moveTo>
                <a:lnTo>
                  <a:pt x="276097" y="151638"/>
                </a:lnTo>
                <a:lnTo>
                  <a:pt x="282692" y="169709"/>
                </a:lnTo>
                <a:lnTo>
                  <a:pt x="283606" y="189055"/>
                </a:lnTo>
                <a:lnTo>
                  <a:pt x="278830" y="209663"/>
                </a:lnTo>
                <a:lnTo>
                  <a:pt x="268350" y="231521"/>
                </a:lnTo>
                <a:lnTo>
                  <a:pt x="277494" y="233426"/>
                </a:lnTo>
                <a:lnTo>
                  <a:pt x="284733" y="235077"/>
                </a:lnTo>
                <a:lnTo>
                  <a:pt x="290067" y="236728"/>
                </a:lnTo>
                <a:lnTo>
                  <a:pt x="298309" y="217269"/>
                </a:lnTo>
                <a:lnTo>
                  <a:pt x="302656" y="198501"/>
                </a:lnTo>
                <a:lnTo>
                  <a:pt x="303123" y="180399"/>
                </a:lnTo>
                <a:lnTo>
                  <a:pt x="299719" y="162941"/>
                </a:lnTo>
                <a:lnTo>
                  <a:pt x="372429" y="162941"/>
                </a:lnTo>
                <a:lnTo>
                  <a:pt x="372864" y="158914"/>
                </a:lnTo>
                <a:lnTo>
                  <a:pt x="351920" y="158914"/>
                </a:lnTo>
                <a:lnTo>
                  <a:pt x="331755" y="157305"/>
                </a:lnTo>
                <a:lnTo>
                  <a:pt x="315997" y="151638"/>
                </a:lnTo>
                <a:close/>
              </a:path>
              <a:path w="488314" h="386714">
                <a:moveTo>
                  <a:pt x="196976" y="152654"/>
                </a:moveTo>
                <a:lnTo>
                  <a:pt x="141350" y="191643"/>
                </a:lnTo>
                <a:lnTo>
                  <a:pt x="151129" y="205613"/>
                </a:lnTo>
                <a:lnTo>
                  <a:pt x="192024" y="176911"/>
                </a:lnTo>
                <a:lnTo>
                  <a:pt x="213982" y="176911"/>
                </a:lnTo>
                <a:lnTo>
                  <a:pt x="196976" y="152654"/>
                </a:lnTo>
                <a:close/>
              </a:path>
              <a:path w="488314" h="386714">
                <a:moveTo>
                  <a:pt x="265302" y="96774"/>
                </a:moveTo>
                <a:lnTo>
                  <a:pt x="249046" y="108204"/>
                </a:lnTo>
                <a:lnTo>
                  <a:pt x="254261" y="115633"/>
                </a:lnTo>
                <a:lnTo>
                  <a:pt x="259048" y="122682"/>
                </a:lnTo>
                <a:lnTo>
                  <a:pt x="263405" y="129349"/>
                </a:lnTo>
                <a:lnTo>
                  <a:pt x="267334" y="135636"/>
                </a:lnTo>
                <a:lnTo>
                  <a:pt x="224916" y="165354"/>
                </a:lnTo>
                <a:lnTo>
                  <a:pt x="235333" y="180211"/>
                </a:lnTo>
                <a:lnTo>
                  <a:pt x="276097" y="151638"/>
                </a:lnTo>
                <a:lnTo>
                  <a:pt x="315997" y="151638"/>
                </a:lnTo>
                <a:lnTo>
                  <a:pt x="312781" y="150481"/>
                </a:lnTo>
                <a:lnTo>
                  <a:pt x="295020" y="138430"/>
                </a:lnTo>
                <a:lnTo>
                  <a:pt x="314919" y="124460"/>
                </a:lnTo>
                <a:lnTo>
                  <a:pt x="283463" y="124460"/>
                </a:lnTo>
                <a:lnTo>
                  <a:pt x="279608" y="118383"/>
                </a:lnTo>
                <a:lnTo>
                  <a:pt x="275288" y="111760"/>
                </a:lnTo>
                <a:lnTo>
                  <a:pt x="270515" y="104564"/>
                </a:lnTo>
                <a:lnTo>
                  <a:pt x="265302" y="96774"/>
                </a:lnTo>
                <a:close/>
              </a:path>
              <a:path w="488314" h="386714">
                <a:moveTo>
                  <a:pt x="372429" y="162941"/>
                </a:moveTo>
                <a:lnTo>
                  <a:pt x="299719" y="162941"/>
                </a:lnTo>
                <a:lnTo>
                  <a:pt x="316557" y="172348"/>
                </a:lnTo>
                <a:lnTo>
                  <a:pt x="334121" y="178101"/>
                </a:lnTo>
                <a:lnTo>
                  <a:pt x="352423" y="180211"/>
                </a:lnTo>
                <a:lnTo>
                  <a:pt x="371475" y="178689"/>
                </a:lnTo>
                <a:lnTo>
                  <a:pt x="371736" y="172348"/>
                </a:lnTo>
                <a:lnTo>
                  <a:pt x="372237" y="164719"/>
                </a:lnTo>
                <a:lnTo>
                  <a:pt x="372429" y="162941"/>
                </a:lnTo>
                <a:close/>
              </a:path>
              <a:path w="488314" h="386714">
                <a:moveTo>
                  <a:pt x="380122" y="107061"/>
                </a:moveTo>
                <a:lnTo>
                  <a:pt x="360044" y="107061"/>
                </a:lnTo>
                <a:lnTo>
                  <a:pt x="380745" y="136525"/>
                </a:lnTo>
                <a:lnTo>
                  <a:pt x="376681" y="152400"/>
                </a:lnTo>
                <a:lnTo>
                  <a:pt x="394462" y="164719"/>
                </a:lnTo>
                <a:lnTo>
                  <a:pt x="396747" y="143129"/>
                </a:lnTo>
                <a:lnTo>
                  <a:pt x="412876" y="143129"/>
                </a:lnTo>
                <a:lnTo>
                  <a:pt x="418210" y="141986"/>
                </a:lnTo>
                <a:lnTo>
                  <a:pt x="423037" y="139827"/>
                </a:lnTo>
                <a:lnTo>
                  <a:pt x="427354" y="137033"/>
                </a:lnTo>
                <a:lnTo>
                  <a:pt x="439772" y="128621"/>
                </a:lnTo>
                <a:lnTo>
                  <a:pt x="401073" y="128621"/>
                </a:lnTo>
                <a:lnTo>
                  <a:pt x="394334" y="127381"/>
                </a:lnTo>
                <a:lnTo>
                  <a:pt x="380122" y="107061"/>
                </a:lnTo>
                <a:close/>
              </a:path>
              <a:path w="488314" h="386714">
                <a:moveTo>
                  <a:pt x="373252" y="155321"/>
                </a:moveTo>
                <a:lnTo>
                  <a:pt x="351920" y="158914"/>
                </a:lnTo>
                <a:lnTo>
                  <a:pt x="372864" y="158914"/>
                </a:lnTo>
                <a:lnTo>
                  <a:pt x="373252" y="155321"/>
                </a:lnTo>
                <a:close/>
              </a:path>
              <a:path w="488314" h="386714">
                <a:moveTo>
                  <a:pt x="412876" y="143129"/>
                </a:moveTo>
                <a:lnTo>
                  <a:pt x="396747" y="143129"/>
                </a:lnTo>
                <a:lnTo>
                  <a:pt x="402081" y="144399"/>
                </a:lnTo>
                <a:lnTo>
                  <a:pt x="407542" y="144399"/>
                </a:lnTo>
                <a:lnTo>
                  <a:pt x="412876" y="143129"/>
                </a:lnTo>
                <a:close/>
              </a:path>
              <a:path w="488314" h="386714">
                <a:moveTo>
                  <a:pt x="483234" y="77597"/>
                </a:moveTo>
                <a:lnTo>
                  <a:pt x="424433" y="119888"/>
                </a:lnTo>
                <a:lnTo>
                  <a:pt x="401073" y="128621"/>
                </a:lnTo>
                <a:lnTo>
                  <a:pt x="439772" y="128621"/>
                </a:lnTo>
                <a:lnTo>
                  <a:pt x="468788" y="108839"/>
                </a:lnTo>
                <a:lnTo>
                  <a:pt x="487933" y="95504"/>
                </a:lnTo>
                <a:lnTo>
                  <a:pt x="483234" y="77597"/>
                </a:lnTo>
                <a:close/>
              </a:path>
              <a:path w="488314" h="386714">
                <a:moveTo>
                  <a:pt x="327659" y="93345"/>
                </a:moveTo>
                <a:lnTo>
                  <a:pt x="283463" y="124460"/>
                </a:lnTo>
                <a:lnTo>
                  <a:pt x="314919" y="124460"/>
                </a:lnTo>
                <a:lnTo>
                  <a:pt x="338074" y="108204"/>
                </a:lnTo>
                <a:lnTo>
                  <a:pt x="327659" y="93345"/>
                </a:lnTo>
                <a:close/>
              </a:path>
              <a:path w="488314" h="386714">
                <a:moveTo>
                  <a:pt x="421485" y="44831"/>
                </a:moveTo>
                <a:lnTo>
                  <a:pt x="386588" y="44831"/>
                </a:lnTo>
                <a:lnTo>
                  <a:pt x="389381" y="51816"/>
                </a:lnTo>
                <a:lnTo>
                  <a:pt x="367283" y="67310"/>
                </a:lnTo>
                <a:lnTo>
                  <a:pt x="406400" y="123063"/>
                </a:lnTo>
                <a:lnTo>
                  <a:pt x="434270" y="103505"/>
                </a:lnTo>
                <a:lnTo>
                  <a:pt x="412114" y="103505"/>
                </a:lnTo>
                <a:lnTo>
                  <a:pt x="407924" y="97536"/>
                </a:lnTo>
                <a:lnTo>
                  <a:pt x="420238" y="88900"/>
                </a:lnTo>
                <a:lnTo>
                  <a:pt x="401954" y="88900"/>
                </a:lnTo>
                <a:lnTo>
                  <a:pt x="397763" y="83058"/>
                </a:lnTo>
                <a:lnTo>
                  <a:pt x="410078" y="74422"/>
                </a:lnTo>
                <a:lnTo>
                  <a:pt x="391794" y="74422"/>
                </a:lnTo>
                <a:lnTo>
                  <a:pt x="387730" y="68580"/>
                </a:lnTo>
                <a:lnTo>
                  <a:pt x="421485" y="44831"/>
                </a:lnTo>
                <a:close/>
              </a:path>
              <a:path w="488314" h="386714">
                <a:moveTo>
                  <a:pt x="363600" y="83439"/>
                </a:moveTo>
                <a:lnTo>
                  <a:pt x="340613" y="99568"/>
                </a:lnTo>
                <a:lnTo>
                  <a:pt x="350519" y="113665"/>
                </a:lnTo>
                <a:lnTo>
                  <a:pt x="360044" y="107061"/>
                </a:lnTo>
                <a:lnTo>
                  <a:pt x="380122" y="107061"/>
                </a:lnTo>
                <a:lnTo>
                  <a:pt x="363600" y="83439"/>
                </a:lnTo>
                <a:close/>
              </a:path>
              <a:path w="488314" h="386714">
                <a:moveTo>
                  <a:pt x="466488" y="70104"/>
                </a:moveTo>
                <a:lnTo>
                  <a:pt x="447039" y="70104"/>
                </a:lnTo>
                <a:lnTo>
                  <a:pt x="451230" y="76200"/>
                </a:lnTo>
                <a:lnTo>
                  <a:pt x="412114" y="103505"/>
                </a:lnTo>
                <a:lnTo>
                  <a:pt x="434270" y="103505"/>
                </a:lnTo>
                <a:lnTo>
                  <a:pt x="471550" y="77343"/>
                </a:lnTo>
                <a:lnTo>
                  <a:pt x="466488" y="70104"/>
                </a:lnTo>
                <a:close/>
              </a:path>
              <a:path w="488314" h="386714">
                <a:moveTo>
                  <a:pt x="456363" y="55626"/>
                </a:moveTo>
                <a:lnTo>
                  <a:pt x="436879" y="55626"/>
                </a:lnTo>
                <a:lnTo>
                  <a:pt x="440943" y="61595"/>
                </a:lnTo>
                <a:lnTo>
                  <a:pt x="401954" y="88900"/>
                </a:lnTo>
                <a:lnTo>
                  <a:pt x="420238" y="88900"/>
                </a:lnTo>
                <a:lnTo>
                  <a:pt x="447039" y="70104"/>
                </a:lnTo>
                <a:lnTo>
                  <a:pt x="466488" y="70104"/>
                </a:lnTo>
                <a:lnTo>
                  <a:pt x="456363" y="55626"/>
                </a:lnTo>
                <a:close/>
              </a:path>
              <a:path w="488314" h="386714">
                <a:moveTo>
                  <a:pt x="326516" y="53467"/>
                </a:moveTo>
                <a:lnTo>
                  <a:pt x="320420" y="69088"/>
                </a:lnTo>
                <a:lnTo>
                  <a:pt x="326824" y="71274"/>
                </a:lnTo>
                <a:lnTo>
                  <a:pt x="333644" y="73818"/>
                </a:lnTo>
                <a:lnTo>
                  <a:pt x="340869" y="76696"/>
                </a:lnTo>
                <a:lnTo>
                  <a:pt x="348488" y="79883"/>
                </a:lnTo>
                <a:lnTo>
                  <a:pt x="350265" y="75057"/>
                </a:lnTo>
                <a:lnTo>
                  <a:pt x="352655" y="69088"/>
                </a:lnTo>
                <a:lnTo>
                  <a:pt x="355345" y="62484"/>
                </a:lnTo>
                <a:lnTo>
                  <a:pt x="349680" y="60557"/>
                </a:lnTo>
                <a:lnTo>
                  <a:pt x="342979" y="58404"/>
                </a:lnTo>
                <a:lnTo>
                  <a:pt x="335254" y="56036"/>
                </a:lnTo>
                <a:lnTo>
                  <a:pt x="326516" y="53467"/>
                </a:lnTo>
                <a:close/>
              </a:path>
              <a:path w="488314" h="386714">
                <a:moveTo>
                  <a:pt x="446239" y="41148"/>
                </a:moveTo>
                <a:lnTo>
                  <a:pt x="426719" y="41148"/>
                </a:lnTo>
                <a:lnTo>
                  <a:pt x="430910" y="47117"/>
                </a:lnTo>
                <a:lnTo>
                  <a:pt x="391794" y="74422"/>
                </a:lnTo>
                <a:lnTo>
                  <a:pt x="410078" y="74422"/>
                </a:lnTo>
                <a:lnTo>
                  <a:pt x="436879" y="55626"/>
                </a:lnTo>
                <a:lnTo>
                  <a:pt x="456363" y="55626"/>
                </a:lnTo>
                <a:lnTo>
                  <a:pt x="446239" y="41148"/>
                </a:lnTo>
                <a:close/>
              </a:path>
              <a:path w="488314" h="386714">
                <a:moveTo>
                  <a:pt x="365887" y="24384"/>
                </a:moveTo>
                <a:lnTo>
                  <a:pt x="354329" y="37338"/>
                </a:lnTo>
                <a:lnTo>
                  <a:pt x="366521" y="41910"/>
                </a:lnTo>
                <a:lnTo>
                  <a:pt x="351027" y="52705"/>
                </a:lnTo>
                <a:lnTo>
                  <a:pt x="359028" y="64135"/>
                </a:lnTo>
                <a:lnTo>
                  <a:pt x="386588" y="44831"/>
                </a:lnTo>
                <a:lnTo>
                  <a:pt x="421485" y="44831"/>
                </a:lnTo>
                <a:lnTo>
                  <a:pt x="425817" y="41783"/>
                </a:lnTo>
                <a:lnTo>
                  <a:pt x="403605" y="41783"/>
                </a:lnTo>
                <a:lnTo>
                  <a:pt x="401192" y="34544"/>
                </a:lnTo>
                <a:lnTo>
                  <a:pt x="405182" y="31750"/>
                </a:lnTo>
                <a:lnTo>
                  <a:pt x="381000" y="31750"/>
                </a:lnTo>
                <a:lnTo>
                  <a:pt x="365887" y="24384"/>
                </a:lnTo>
                <a:close/>
              </a:path>
              <a:path w="488314" h="386714">
                <a:moveTo>
                  <a:pt x="432562" y="21590"/>
                </a:moveTo>
                <a:lnTo>
                  <a:pt x="403605" y="41783"/>
                </a:lnTo>
                <a:lnTo>
                  <a:pt x="425817" y="41783"/>
                </a:lnTo>
                <a:lnTo>
                  <a:pt x="426719" y="41148"/>
                </a:lnTo>
                <a:lnTo>
                  <a:pt x="446239" y="41148"/>
                </a:lnTo>
                <a:lnTo>
                  <a:pt x="432562" y="21590"/>
                </a:lnTo>
                <a:close/>
              </a:path>
              <a:path w="488314" h="386714">
                <a:moveTo>
                  <a:pt x="407288" y="0"/>
                </a:moveTo>
                <a:lnTo>
                  <a:pt x="390270" y="7620"/>
                </a:lnTo>
                <a:lnTo>
                  <a:pt x="391287" y="12573"/>
                </a:lnTo>
                <a:lnTo>
                  <a:pt x="392175" y="17907"/>
                </a:lnTo>
                <a:lnTo>
                  <a:pt x="392810" y="23495"/>
                </a:lnTo>
                <a:lnTo>
                  <a:pt x="381000" y="31750"/>
                </a:lnTo>
                <a:lnTo>
                  <a:pt x="405182" y="31750"/>
                </a:lnTo>
                <a:lnTo>
                  <a:pt x="431292" y="13462"/>
                </a:lnTo>
                <a:lnTo>
                  <a:pt x="407162" y="13462"/>
                </a:lnTo>
                <a:lnTo>
                  <a:pt x="407288" y="0"/>
                </a:lnTo>
                <a:close/>
              </a:path>
              <a:path w="488314" h="386714">
                <a:moveTo>
                  <a:pt x="424688" y="1270"/>
                </a:moveTo>
                <a:lnTo>
                  <a:pt x="407162" y="13462"/>
                </a:lnTo>
                <a:lnTo>
                  <a:pt x="431292" y="13462"/>
                </a:lnTo>
                <a:lnTo>
                  <a:pt x="432562" y="12573"/>
                </a:lnTo>
                <a:lnTo>
                  <a:pt x="424688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1637" y="3226117"/>
            <a:ext cx="189357" cy="189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0353" y="5463349"/>
            <a:ext cx="189357" cy="189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2001" y="5346001"/>
            <a:ext cx="189357" cy="189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39692" y="5356605"/>
            <a:ext cx="32321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>
              <a:lnSpc>
                <a:spcPts val="1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endParaRPr sz="900">
              <a:latin typeface="微软雅黑"/>
              <a:cs typeface="微软雅黑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3577" y="2960941"/>
            <a:ext cx="166497" cy="189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30977" y="2969716"/>
            <a:ext cx="36322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endParaRPr sz="9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4033" y="4480369"/>
            <a:ext cx="168021" cy="189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2451" y="4490084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61469" y="5036629"/>
            <a:ext cx="166496" cy="189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8889" y="3444049"/>
            <a:ext cx="190881" cy="189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18609" y="3454146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0914" y="3380994"/>
            <a:ext cx="2051685" cy="3345179"/>
          </a:xfrm>
          <a:custGeom>
            <a:avLst/>
            <a:gdLst/>
            <a:ahLst/>
            <a:cxnLst/>
            <a:rect l="l" t="t" r="r" b="b"/>
            <a:pathLst>
              <a:path w="2051685" h="3345179">
                <a:moveTo>
                  <a:pt x="0" y="0"/>
                </a:moveTo>
                <a:lnTo>
                  <a:pt x="1494916" y="2310129"/>
                </a:lnTo>
                <a:lnTo>
                  <a:pt x="2051303" y="3345179"/>
                </a:lnTo>
                <a:lnTo>
                  <a:pt x="2051303" y="3326129"/>
                </a:lnTo>
              </a:path>
            </a:pathLst>
          </a:custGeom>
          <a:ln w="3810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5623" y="2965323"/>
            <a:ext cx="479425" cy="614680"/>
          </a:xfrm>
          <a:custGeom>
            <a:avLst/>
            <a:gdLst/>
            <a:ahLst/>
            <a:cxnLst/>
            <a:rect l="l" t="t" r="r" b="b"/>
            <a:pathLst>
              <a:path w="479425" h="614679">
                <a:moveTo>
                  <a:pt x="199262" y="0"/>
                </a:moveTo>
                <a:lnTo>
                  <a:pt x="0" y="110743"/>
                </a:lnTo>
                <a:lnTo>
                  <a:pt x="279653" y="614299"/>
                </a:lnTo>
                <a:lnTo>
                  <a:pt x="478916" y="503554"/>
                </a:lnTo>
                <a:lnTo>
                  <a:pt x="1992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5623" y="2965323"/>
            <a:ext cx="479425" cy="614680"/>
          </a:xfrm>
          <a:custGeom>
            <a:avLst/>
            <a:gdLst/>
            <a:ahLst/>
            <a:cxnLst/>
            <a:rect l="l" t="t" r="r" b="b"/>
            <a:pathLst>
              <a:path w="479425" h="614679">
                <a:moveTo>
                  <a:pt x="0" y="110743"/>
                </a:moveTo>
                <a:lnTo>
                  <a:pt x="199262" y="0"/>
                </a:lnTo>
                <a:lnTo>
                  <a:pt x="478916" y="503554"/>
                </a:lnTo>
                <a:lnTo>
                  <a:pt x="279653" y="614299"/>
                </a:lnTo>
                <a:lnTo>
                  <a:pt x="0" y="110743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3221" y="3050032"/>
            <a:ext cx="320166" cy="444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7044" y="4664583"/>
            <a:ext cx="479425" cy="614680"/>
          </a:xfrm>
          <a:custGeom>
            <a:avLst/>
            <a:gdLst/>
            <a:ahLst/>
            <a:cxnLst/>
            <a:rect l="l" t="t" r="r" b="b"/>
            <a:pathLst>
              <a:path w="479425" h="614679">
                <a:moveTo>
                  <a:pt x="199262" y="0"/>
                </a:moveTo>
                <a:lnTo>
                  <a:pt x="0" y="110744"/>
                </a:lnTo>
                <a:lnTo>
                  <a:pt x="279653" y="614299"/>
                </a:lnTo>
                <a:lnTo>
                  <a:pt x="478916" y="503555"/>
                </a:lnTo>
                <a:lnTo>
                  <a:pt x="1992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7044" y="4664583"/>
            <a:ext cx="479425" cy="614680"/>
          </a:xfrm>
          <a:custGeom>
            <a:avLst/>
            <a:gdLst/>
            <a:ahLst/>
            <a:cxnLst/>
            <a:rect l="l" t="t" r="r" b="b"/>
            <a:pathLst>
              <a:path w="479425" h="614679">
                <a:moveTo>
                  <a:pt x="0" y="110744"/>
                </a:moveTo>
                <a:lnTo>
                  <a:pt x="199262" y="0"/>
                </a:lnTo>
                <a:lnTo>
                  <a:pt x="478916" y="503555"/>
                </a:lnTo>
                <a:lnTo>
                  <a:pt x="279653" y="614299"/>
                </a:lnTo>
                <a:lnTo>
                  <a:pt x="0" y="110744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0736" y="4751832"/>
            <a:ext cx="314071" cy="442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0325" y="6435661"/>
            <a:ext cx="190881" cy="1893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40300" y="6446621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3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59189" y="6493573"/>
            <a:ext cx="166497" cy="1893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96082" y="6504228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4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62015" y="4870442"/>
            <a:ext cx="326390" cy="159385"/>
          </a:xfrm>
          <a:custGeom>
            <a:avLst/>
            <a:gdLst/>
            <a:ahLst/>
            <a:cxnLst/>
            <a:rect l="l" t="t" r="r" b="b"/>
            <a:pathLst>
              <a:path w="326389" h="159385">
                <a:moveTo>
                  <a:pt x="326136" y="121158"/>
                </a:moveTo>
                <a:lnTo>
                  <a:pt x="81534" y="121158"/>
                </a:lnTo>
                <a:lnTo>
                  <a:pt x="122301" y="128257"/>
                </a:lnTo>
                <a:lnTo>
                  <a:pt x="203835" y="151920"/>
                </a:lnTo>
                <a:lnTo>
                  <a:pt x="244602" y="159019"/>
                </a:lnTo>
                <a:lnTo>
                  <a:pt x="285369" y="156653"/>
                </a:lnTo>
                <a:lnTo>
                  <a:pt x="326136" y="140088"/>
                </a:lnTo>
                <a:lnTo>
                  <a:pt x="326136" y="121158"/>
                </a:lnTo>
                <a:close/>
              </a:path>
              <a:path w="326389" h="159385">
                <a:moveTo>
                  <a:pt x="81533" y="0"/>
                </a:moveTo>
                <a:lnTo>
                  <a:pt x="40766" y="2366"/>
                </a:lnTo>
                <a:lnTo>
                  <a:pt x="0" y="18930"/>
                </a:lnTo>
                <a:lnTo>
                  <a:pt x="0" y="140088"/>
                </a:lnTo>
                <a:lnTo>
                  <a:pt x="40767" y="123524"/>
                </a:lnTo>
                <a:lnTo>
                  <a:pt x="81534" y="121158"/>
                </a:lnTo>
                <a:lnTo>
                  <a:pt x="326136" y="121158"/>
                </a:lnTo>
                <a:lnTo>
                  <a:pt x="326136" y="37861"/>
                </a:lnTo>
                <a:lnTo>
                  <a:pt x="244601" y="37861"/>
                </a:lnTo>
                <a:lnTo>
                  <a:pt x="203834" y="30762"/>
                </a:lnTo>
                <a:lnTo>
                  <a:pt x="122300" y="7099"/>
                </a:lnTo>
                <a:lnTo>
                  <a:pt x="81533" y="0"/>
                </a:lnTo>
                <a:close/>
              </a:path>
              <a:path w="326389" h="159385">
                <a:moveTo>
                  <a:pt x="326136" y="18930"/>
                </a:moveTo>
                <a:lnTo>
                  <a:pt x="285368" y="35495"/>
                </a:lnTo>
                <a:lnTo>
                  <a:pt x="244601" y="37861"/>
                </a:lnTo>
                <a:lnTo>
                  <a:pt x="326136" y="37861"/>
                </a:lnTo>
                <a:lnTo>
                  <a:pt x="326136" y="189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2015" y="4870442"/>
            <a:ext cx="326390" cy="159385"/>
          </a:xfrm>
          <a:custGeom>
            <a:avLst/>
            <a:gdLst/>
            <a:ahLst/>
            <a:cxnLst/>
            <a:rect l="l" t="t" r="r" b="b"/>
            <a:pathLst>
              <a:path w="326389" h="159385">
                <a:moveTo>
                  <a:pt x="0" y="18930"/>
                </a:moveTo>
                <a:lnTo>
                  <a:pt x="40766" y="2366"/>
                </a:lnTo>
                <a:lnTo>
                  <a:pt x="81533" y="0"/>
                </a:lnTo>
                <a:lnTo>
                  <a:pt x="122300" y="7099"/>
                </a:lnTo>
                <a:lnTo>
                  <a:pt x="163067" y="18930"/>
                </a:lnTo>
                <a:lnTo>
                  <a:pt x="203834" y="30762"/>
                </a:lnTo>
                <a:lnTo>
                  <a:pt x="244601" y="37861"/>
                </a:lnTo>
                <a:lnTo>
                  <a:pt x="285368" y="35495"/>
                </a:lnTo>
                <a:lnTo>
                  <a:pt x="326136" y="18930"/>
                </a:lnTo>
                <a:lnTo>
                  <a:pt x="326136" y="140088"/>
                </a:lnTo>
                <a:lnTo>
                  <a:pt x="285369" y="156653"/>
                </a:lnTo>
                <a:lnTo>
                  <a:pt x="244602" y="159019"/>
                </a:lnTo>
                <a:lnTo>
                  <a:pt x="203835" y="151920"/>
                </a:lnTo>
                <a:lnTo>
                  <a:pt x="163068" y="140088"/>
                </a:lnTo>
                <a:lnTo>
                  <a:pt x="122301" y="128257"/>
                </a:lnTo>
                <a:lnTo>
                  <a:pt x="81534" y="121158"/>
                </a:lnTo>
                <a:lnTo>
                  <a:pt x="40767" y="123524"/>
                </a:lnTo>
                <a:lnTo>
                  <a:pt x="0" y="140088"/>
                </a:lnTo>
                <a:lnTo>
                  <a:pt x="0" y="18930"/>
                </a:lnTo>
                <a:close/>
              </a:path>
            </a:pathLst>
          </a:custGeom>
          <a:ln w="127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55208" y="4840223"/>
            <a:ext cx="818515" cy="245745"/>
          </a:xfrm>
          <a:custGeom>
            <a:avLst/>
            <a:gdLst/>
            <a:ahLst/>
            <a:cxnLst/>
            <a:rect l="l" t="t" r="r" b="b"/>
            <a:pathLst>
              <a:path w="818515" h="245745">
                <a:moveTo>
                  <a:pt x="0" y="245363"/>
                </a:moveTo>
                <a:lnTo>
                  <a:pt x="818388" y="245363"/>
                </a:lnTo>
                <a:lnTo>
                  <a:pt x="818388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99252" y="4840917"/>
            <a:ext cx="974725" cy="3689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320"/>
              </a:spcBef>
            </a:pPr>
            <a:r>
              <a:rPr sz="1000" b="1" spc="-5" dirty="0">
                <a:latin typeface="微软雅黑"/>
                <a:cs typeface="微软雅黑"/>
              </a:rPr>
              <a:t>盐都区政府</a:t>
            </a:r>
            <a:endParaRPr sz="1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3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90937" y="4163377"/>
            <a:ext cx="189357" cy="189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7265" y="3707701"/>
            <a:ext cx="189357" cy="189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16351" y="3717163"/>
            <a:ext cx="516890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5</a:t>
            </a:r>
            <a:endParaRPr sz="9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微软雅黑"/>
                <a:cs typeface="微软雅黑"/>
              </a:rPr>
              <a:t>6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483" y="99060"/>
            <a:ext cx="1602105" cy="398145"/>
          </a:xfrm>
          <a:custGeom>
            <a:avLst/>
            <a:gdLst/>
            <a:ahLst/>
            <a:cxnLst/>
            <a:rect l="l" t="t" r="r" b="b"/>
            <a:pathLst>
              <a:path w="1602105" h="398145">
                <a:moveTo>
                  <a:pt x="0" y="397764"/>
                </a:moveTo>
                <a:lnTo>
                  <a:pt x="1601724" y="397764"/>
                </a:lnTo>
                <a:lnTo>
                  <a:pt x="1601724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4904" y="60947"/>
            <a:ext cx="726186" cy="5677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000" y="60947"/>
            <a:ext cx="1357122" cy="5677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21919" y="121157"/>
            <a:ext cx="143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1.</a:t>
            </a:r>
            <a:r>
              <a:rPr sz="2000" spc="5" dirty="0"/>
              <a:t>3</a:t>
            </a:r>
            <a:r>
              <a:rPr sz="2000" dirty="0"/>
              <a:t>区域配套</a:t>
            </a:r>
            <a:endParaRPr sz="2000"/>
          </a:p>
        </p:txBody>
      </p:sp>
      <p:sp>
        <p:nvSpPr>
          <p:cNvPr id="41" name="object 41"/>
          <p:cNvSpPr/>
          <p:nvPr/>
        </p:nvSpPr>
        <p:spPr>
          <a:xfrm>
            <a:off x="443483" y="580644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849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00843" y="143255"/>
            <a:ext cx="1607820" cy="406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7736" y="621563"/>
            <a:ext cx="10816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地块东临小马沟生态公园，北侧为</a:t>
            </a:r>
            <a:r>
              <a:rPr sz="1600" b="1" spc="5" dirty="0">
                <a:latin typeface="微软雅黑"/>
                <a:cs typeface="微软雅黑"/>
              </a:rPr>
              <a:t>盐</a:t>
            </a:r>
            <a:r>
              <a:rPr sz="1600" b="1" spc="-5" dirty="0">
                <a:latin typeface="微软雅黑"/>
                <a:cs typeface="微软雅黑"/>
              </a:rPr>
              <a:t>龙体</a:t>
            </a:r>
            <a:r>
              <a:rPr sz="1600" b="1" spc="5" dirty="0">
                <a:latin typeface="微软雅黑"/>
                <a:cs typeface="微软雅黑"/>
              </a:rPr>
              <a:t>育</a:t>
            </a:r>
            <a:r>
              <a:rPr sz="1600" b="1" spc="-5" dirty="0">
                <a:latin typeface="微软雅黑"/>
                <a:cs typeface="微软雅黑"/>
              </a:rPr>
              <a:t>公园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距离</a:t>
            </a:r>
            <a:r>
              <a:rPr sz="1600" b="1" spc="5" dirty="0">
                <a:latin typeface="微软雅黑"/>
                <a:cs typeface="微软雅黑"/>
              </a:rPr>
              <a:t>万</a:t>
            </a:r>
            <a:r>
              <a:rPr sz="1600" b="1" spc="-5" dirty="0">
                <a:latin typeface="微软雅黑"/>
                <a:cs typeface="微软雅黑"/>
              </a:rPr>
              <a:t>达广</a:t>
            </a:r>
            <a:r>
              <a:rPr sz="1600" b="1" spc="15" dirty="0">
                <a:latin typeface="微软雅黑"/>
                <a:cs typeface="微软雅黑"/>
              </a:rPr>
              <a:t>场</a:t>
            </a:r>
            <a:r>
              <a:rPr sz="1600" b="1" spc="-10" dirty="0">
                <a:latin typeface="微软雅黑"/>
                <a:cs typeface="微软雅黑"/>
              </a:rPr>
              <a:t>1.</a:t>
            </a:r>
            <a:r>
              <a:rPr sz="1600" b="1" spc="5" dirty="0">
                <a:latin typeface="微软雅黑"/>
                <a:cs typeface="微软雅黑"/>
              </a:rPr>
              <a:t>5</a:t>
            </a:r>
            <a:r>
              <a:rPr sz="1600" b="1" spc="-5" dirty="0">
                <a:latin typeface="微软雅黑"/>
                <a:cs typeface="微软雅黑"/>
              </a:rPr>
              <a:t>公里</a:t>
            </a:r>
            <a:r>
              <a:rPr sz="1600" b="1" spc="5" dirty="0">
                <a:latin typeface="微软雅黑"/>
                <a:cs typeface="微软雅黑"/>
              </a:rPr>
              <a:t>，</a:t>
            </a:r>
            <a:r>
              <a:rPr sz="1600" b="1" spc="-5" dirty="0">
                <a:latin typeface="微软雅黑"/>
                <a:cs typeface="微软雅黑"/>
              </a:rPr>
              <a:t>宝龙</a:t>
            </a:r>
            <a:r>
              <a:rPr sz="1600" b="1" spc="5" dirty="0">
                <a:latin typeface="微软雅黑"/>
                <a:cs typeface="微软雅黑"/>
              </a:rPr>
              <a:t>广</a:t>
            </a:r>
            <a:r>
              <a:rPr sz="1600" b="1" spc="-5" dirty="0">
                <a:latin typeface="微软雅黑"/>
                <a:cs typeface="微软雅黑"/>
              </a:rPr>
              <a:t>场3</a:t>
            </a:r>
            <a:r>
              <a:rPr sz="1600" b="1" spc="5" dirty="0">
                <a:latin typeface="微软雅黑"/>
                <a:cs typeface="微软雅黑"/>
              </a:rPr>
              <a:t>公</a:t>
            </a:r>
            <a:r>
              <a:rPr sz="1600" b="1" spc="-5" dirty="0">
                <a:latin typeface="微软雅黑"/>
                <a:cs typeface="微软雅黑"/>
              </a:rPr>
              <a:t>里，</a:t>
            </a:r>
            <a:r>
              <a:rPr sz="1600" b="1" spc="5" dirty="0">
                <a:latin typeface="微软雅黑"/>
                <a:cs typeface="微软雅黑"/>
              </a:rPr>
              <a:t>地</a:t>
            </a:r>
            <a:r>
              <a:rPr sz="1600" b="1" spc="-5" dirty="0">
                <a:latin typeface="微软雅黑"/>
                <a:cs typeface="微软雅黑"/>
              </a:rPr>
              <a:t>块南</a:t>
            </a:r>
            <a:r>
              <a:rPr sz="1600" b="1" spc="5" dirty="0">
                <a:latin typeface="微软雅黑"/>
                <a:cs typeface="微软雅黑"/>
              </a:rPr>
              <a:t>侧</a:t>
            </a:r>
            <a:r>
              <a:rPr sz="1600" b="1" spc="-5" dirty="0">
                <a:latin typeface="微软雅黑"/>
                <a:cs typeface="微软雅黑"/>
              </a:rPr>
              <a:t>规划</a:t>
            </a:r>
            <a:r>
              <a:rPr sz="1600" b="1" spc="5" dirty="0">
                <a:latin typeface="微软雅黑"/>
                <a:cs typeface="微软雅黑"/>
              </a:rPr>
              <a:t>盐</a:t>
            </a:r>
            <a:r>
              <a:rPr sz="1600" b="1" spc="-5" dirty="0">
                <a:latin typeface="微软雅黑"/>
                <a:cs typeface="微软雅黑"/>
              </a:rPr>
              <a:t>都区</a:t>
            </a:r>
            <a:r>
              <a:rPr sz="1600" b="1" spc="5" dirty="0">
                <a:latin typeface="微软雅黑"/>
                <a:cs typeface="微软雅黑"/>
              </a:rPr>
              <a:t>中</a:t>
            </a:r>
            <a:r>
              <a:rPr sz="1600" b="1" spc="-5" dirty="0">
                <a:latin typeface="微软雅黑"/>
                <a:cs typeface="微软雅黑"/>
              </a:rPr>
              <a:t>医院， 区域内各类配套齐全；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61110" y="1832610"/>
            <a:ext cx="4669790" cy="4646930"/>
          </a:xfrm>
          <a:custGeom>
            <a:avLst/>
            <a:gdLst/>
            <a:ahLst/>
            <a:cxnLst/>
            <a:rect l="l" t="t" r="r" b="b"/>
            <a:pathLst>
              <a:path w="4669790" h="4646930">
                <a:moveTo>
                  <a:pt x="0" y="2323338"/>
                </a:moveTo>
                <a:lnTo>
                  <a:pt x="488" y="2275337"/>
                </a:lnTo>
                <a:lnTo>
                  <a:pt x="1947" y="2227574"/>
                </a:lnTo>
                <a:lnTo>
                  <a:pt x="4367" y="2180057"/>
                </a:lnTo>
                <a:lnTo>
                  <a:pt x="7739" y="2132796"/>
                </a:lnTo>
                <a:lnTo>
                  <a:pt x="12054" y="2085800"/>
                </a:lnTo>
                <a:lnTo>
                  <a:pt x="17302" y="2039078"/>
                </a:lnTo>
                <a:lnTo>
                  <a:pt x="23473" y="1992640"/>
                </a:lnTo>
                <a:lnTo>
                  <a:pt x="30558" y="1946495"/>
                </a:lnTo>
                <a:lnTo>
                  <a:pt x="38549" y="1900653"/>
                </a:lnTo>
                <a:lnTo>
                  <a:pt x="47435" y="1855122"/>
                </a:lnTo>
                <a:lnTo>
                  <a:pt x="57207" y="1809912"/>
                </a:lnTo>
                <a:lnTo>
                  <a:pt x="67856" y="1765033"/>
                </a:lnTo>
                <a:lnTo>
                  <a:pt x="79372" y="1720494"/>
                </a:lnTo>
                <a:lnTo>
                  <a:pt x="91746" y="1676303"/>
                </a:lnTo>
                <a:lnTo>
                  <a:pt x="104968" y="1632471"/>
                </a:lnTo>
                <a:lnTo>
                  <a:pt x="119030" y="1589007"/>
                </a:lnTo>
                <a:lnTo>
                  <a:pt x="133922" y="1545920"/>
                </a:lnTo>
                <a:lnTo>
                  <a:pt x="149633" y="1503220"/>
                </a:lnTo>
                <a:lnTo>
                  <a:pt x="166156" y="1460915"/>
                </a:lnTo>
                <a:lnTo>
                  <a:pt x="183481" y="1419016"/>
                </a:lnTo>
                <a:lnTo>
                  <a:pt x="201597" y="1377531"/>
                </a:lnTo>
                <a:lnTo>
                  <a:pt x="220497" y="1336470"/>
                </a:lnTo>
                <a:lnTo>
                  <a:pt x="240170" y="1295843"/>
                </a:lnTo>
                <a:lnTo>
                  <a:pt x="260607" y="1255658"/>
                </a:lnTo>
                <a:lnTo>
                  <a:pt x="281799" y="1215925"/>
                </a:lnTo>
                <a:lnTo>
                  <a:pt x="303735" y="1176653"/>
                </a:lnTo>
                <a:lnTo>
                  <a:pt x="326408" y="1137852"/>
                </a:lnTo>
                <a:lnTo>
                  <a:pt x="349808" y="1099530"/>
                </a:lnTo>
                <a:lnTo>
                  <a:pt x="373924" y="1061698"/>
                </a:lnTo>
                <a:lnTo>
                  <a:pt x="398748" y="1024365"/>
                </a:lnTo>
                <a:lnTo>
                  <a:pt x="424270" y="987540"/>
                </a:lnTo>
                <a:lnTo>
                  <a:pt x="450482" y="951232"/>
                </a:lnTo>
                <a:lnTo>
                  <a:pt x="477373" y="915450"/>
                </a:lnTo>
                <a:lnTo>
                  <a:pt x="504934" y="880205"/>
                </a:lnTo>
                <a:lnTo>
                  <a:pt x="533155" y="845505"/>
                </a:lnTo>
                <a:lnTo>
                  <a:pt x="562028" y="811360"/>
                </a:lnTo>
                <a:lnTo>
                  <a:pt x="591544" y="777779"/>
                </a:lnTo>
                <a:lnTo>
                  <a:pt x="621691" y="744771"/>
                </a:lnTo>
                <a:lnTo>
                  <a:pt x="652462" y="712346"/>
                </a:lnTo>
                <a:lnTo>
                  <a:pt x="683847" y="680513"/>
                </a:lnTo>
                <a:lnTo>
                  <a:pt x="715836" y="649282"/>
                </a:lnTo>
                <a:lnTo>
                  <a:pt x="748420" y="618661"/>
                </a:lnTo>
                <a:lnTo>
                  <a:pt x="781590" y="588661"/>
                </a:lnTo>
                <a:lnTo>
                  <a:pt x="815336" y="559290"/>
                </a:lnTo>
                <a:lnTo>
                  <a:pt x="849649" y="530557"/>
                </a:lnTo>
                <a:lnTo>
                  <a:pt x="884519" y="502473"/>
                </a:lnTo>
                <a:lnTo>
                  <a:pt x="919938" y="475047"/>
                </a:lnTo>
                <a:lnTo>
                  <a:pt x="955895" y="448287"/>
                </a:lnTo>
                <a:lnTo>
                  <a:pt x="992381" y="422204"/>
                </a:lnTo>
                <a:lnTo>
                  <a:pt x="1029388" y="396806"/>
                </a:lnTo>
                <a:lnTo>
                  <a:pt x="1066905" y="372103"/>
                </a:lnTo>
                <a:lnTo>
                  <a:pt x="1104923" y="348104"/>
                </a:lnTo>
                <a:lnTo>
                  <a:pt x="1143433" y="324819"/>
                </a:lnTo>
                <a:lnTo>
                  <a:pt x="1182425" y="302257"/>
                </a:lnTo>
                <a:lnTo>
                  <a:pt x="1221890" y="280427"/>
                </a:lnTo>
                <a:lnTo>
                  <a:pt x="1261819" y="259338"/>
                </a:lnTo>
                <a:lnTo>
                  <a:pt x="1302201" y="239001"/>
                </a:lnTo>
                <a:lnTo>
                  <a:pt x="1343029" y="219424"/>
                </a:lnTo>
                <a:lnTo>
                  <a:pt x="1384292" y="200616"/>
                </a:lnTo>
                <a:lnTo>
                  <a:pt x="1425981" y="182588"/>
                </a:lnTo>
                <a:lnTo>
                  <a:pt x="1468087" y="165348"/>
                </a:lnTo>
                <a:lnTo>
                  <a:pt x="1510600" y="148905"/>
                </a:lnTo>
                <a:lnTo>
                  <a:pt x="1553511" y="133270"/>
                </a:lnTo>
                <a:lnTo>
                  <a:pt x="1596810" y="118451"/>
                </a:lnTo>
                <a:lnTo>
                  <a:pt x="1640488" y="104458"/>
                </a:lnTo>
                <a:lnTo>
                  <a:pt x="1684537" y="91299"/>
                </a:lnTo>
                <a:lnTo>
                  <a:pt x="1728945" y="78986"/>
                </a:lnTo>
                <a:lnTo>
                  <a:pt x="1773704" y="67526"/>
                </a:lnTo>
                <a:lnTo>
                  <a:pt x="1818805" y="56929"/>
                </a:lnTo>
                <a:lnTo>
                  <a:pt x="1864238" y="47204"/>
                </a:lnTo>
                <a:lnTo>
                  <a:pt x="1909993" y="38361"/>
                </a:lnTo>
                <a:lnTo>
                  <a:pt x="1956062" y="30410"/>
                </a:lnTo>
                <a:lnTo>
                  <a:pt x="2002435" y="23359"/>
                </a:lnTo>
                <a:lnTo>
                  <a:pt x="2049103" y="17217"/>
                </a:lnTo>
                <a:lnTo>
                  <a:pt x="2096055" y="11995"/>
                </a:lnTo>
                <a:lnTo>
                  <a:pt x="2143284" y="7702"/>
                </a:lnTo>
                <a:lnTo>
                  <a:pt x="2190779" y="4346"/>
                </a:lnTo>
                <a:lnTo>
                  <a:pt x="2238530" y="1938"/>
                </a:lnTo>
                <a:lnTo>
                  <a:pt x="2286530" y="486"/>
                </a:lnTo>
                <a:lnTo>
                  <a:pt x="2334767" y="0"/>
                </a:lnTo>
                <a:lnTo>
                  <a:pt x="2383005" y="486"/>
                </a:lnTo>
                <a:lnTo>
                  <a:pt x="2431005" y="1938"/>
                </a:lnTo>
                <a:lnTo>
                  <a:pt x="2478756" y="4346"/>
                </a:lnTo>
                <a:lnTo>
                  <a:pt x="2526251" y="7702"/>
                </a:lnTo>
                <a:lnTo>
                  <a:pt x="2573480" y="11995"/>
                </a:lnTo>
                <a:lnTo>
                  <a:pt x="2620432" y="17217"/>
                </a:lnTo>
                <a:lnTo>
                  <a:pt x="2667100" y="23359"/>
                </a:lnTo>
                <a:lnTo>
                  <a:pt x="2713473" y="30410"/>
                </a:lnTo>
                <a:lnTo>
                  <a:pt x="2759542" y="38361"/>
                </a:lnTo>
                <a:lnTo>
                  <a:pt x="2805297" y="47204"/>
                </a:lnTo>
                <a:lnTo>
                  <a:pt x="2850730" y="56929"/>
                </a:lnTo>
                <a:lnTo>
                  <a:pt x="2895831" y="67526"/>
                </a:lnTo>
                <a:lnTo>
                  <a:pt x="2940590" y="78986"/>
                </a:lnTo>
                <a:lnTo>
                  <a:pt x="2984998" y="91299"/>
                </a:lnTo>
                <a:lnTo>
                  <a:pt x="3029047" y="104458"/>
                </a:lnTo>
                <a:lnTo>
                  <a:pt x="3072725" y="118451"/>
                </a:lnTo>
                <a:lnTo>
                  <a:pt x="3116024" y="133270"/>
                </a:lnTo>
                <a:lnTo>
                  <a:pt x="3158935" y="148905"/>
                </a:lnTo>
                <a:lnTo>
                  <a:pt x="3201448" y="165348"/>
                </a:lnTo>
                <a:lnTo>
                  <a:pt x="3243554" y="182588"/>
                </a:lnTo>
                <a:lnTo>
                  <a:pt x="3285243" y="200616"/>
                </a:lnTo>
                <a:lnTo>
                  <a:pt x="3326506" y="219424"/>
                </a:lnTo>
                <a:lnTo>
                  <a:pt x="3367334" y="239001"/>
                </a:lnTo>
                <a:lnTo>
                  <a:pt x="3407716" y="259338"/>
                </a:lnTo>
                <a:lnTo>
                  <a:pt x="3447645" y="280427"/>
                </a:lnTo>
                <a:lnTo>
                  <a:pt x="3487110" y="302257"/>
                </a:lnTo>
                <a:lnTo>
                  <a:pt x="3526102" y="324819"/>
                </a:lnTo>
                <a:lnTo>
                  <a:pt x="3564612" y="348104"/>
                </a:lnTo>
                <a:lnTo>
                  <a:pt x="3602630" y="372103"/>
                </a:lnTo>
                <a:lnTo>
                  <a:pt x="3640147" y="396806"/>
                </a:lnTo>
                <a:lnTo>
                  <a:pt x="3677154" y="422204"/>
                </a:lnTo>
                <a:lnTo>
                  <a:pt x="3713640" y="448287"/>
                </a:lnTo>
                <a:lnTo>
                  <a:pt x="3749597" y="475047"/>
                </a:lnTo>
                <a:lnTo>
                  <a:pt x="3785016" y="502473"/>
                </a:lnTo>
                <a:lnTo>
                  <a:pt x="3819886" y="530557"/>
                </a:lnTo>
                <a:lnTo>
                  <a:pt x="3854199" y="559290"/>
                </a:lnTo>
                <a:lnTo>
                  <a:pt x="3887945" y="588661"/>
                </a:lnTo>
                <a:lnTo>
                  <a:pt x="3921115" y="618661"/>
                </a:lnTo>
                <a:lnTo>
                  <a:pt x="3953699" y="649282"/>
                </a:lnTo>
                <a:lnTo>
                  <a:pt x="3985688" y="680513"/>
                </a:lnTo>
                <a:lnTo>
                  <a:pt x="4017073" y="712346"/>
                </a:lnTo>
                <a:lnTo>
                  <a:pt x="4047844" y="744771"/>
                </a:lnTo>
                <a:lnTo>
                  <a:pt x="4077991" y="777779"/>
                </a:lnTo>
                <a:lnTo>
                  <a:pt x="4107507" y="811360"/>
                </a:lnTo>
                <a:lnTo>
                  <a:pt x="4136380" y="845505"/>
                </a:lnTo>
                <a:lnTo>
                  <a:pt x="4164601" y="880205"/>
                </a:lnTo>
                <a:lnTo>
                  <a:pt x="4192162" y="915450"/>
                </a:lnTo>
                <a:lnTo>
                  <a:pt x="4219053" y="951232"/>
                </a:lnTo>
                <a:lnTo>
                  <a:pt x="4245265" y="987540"/>
                </a:lnTo>
                <a:lnTo>
                  <a:pt x="4270787" y="1024365"/>
                </a:lnTo>
                <a:lnTo>
                  <a:pt x="4295611" y="1061698"/>
                </a:lnTo>
                <a:lnTo>
                  <a:pt x="4319727" y="1099530"/>
                </a:lnTo>
                <a:lnTo>
                  <a:pt x="4343127" y="1137852"/>
                </a:lnTo>
                <a:lnTo>
                  <a:pt x="4365800" y="1176653"/>
                </a:lnTo>
                <a:lnTo>
                  <a:pt x="4387736" y="1215925"/>
                </a:lnTo>
                <a:lnTo>
                  <a:pt x="4408928" y="1255658"/>
                </a:lnTo>
                <a:lnTo>
                  <a:pt x="4429365" y="1295843"/>
                </a:lnTo>
                <a:lnTo>
                  <a:pt x="4449038" y="1336470"/>
                </a:lnTo>
                <a:lnTo>
                  <a:pt x="4467938" y="1377531"/>
                </a:lnTo>
                <a:lnTo>
                  <a:pt x="4486054" y="1419016"/>
                </a:lnTo>
                <a:lnTo>
                  <a:pt x="4503379" y="1460915"/>
                </a:lnTo>
                <a:lnTo>
                  <a:pt x="4519902" y="1503220"/>
                </a:lnTo>
                <a:lnTo>
                  <a:pt x="4535613" y="1545920"/>
                </a:lnTo>
                <a:lnTo>
                  <a:pt x="4550505" y="1589007"/>
                </a:lnTo>
                <a:lnTo>
                  <a:pt x="4564567" y="1632471"/>
                </a:lnTo>
                <a:lnTo>
                  <a:pt x="4577789" y="1676303"/>
                </a:lnTo>
                <a:lnTo>
                  <a:pt x="4590163" y="1720494"/>
                </a:lnTo>
                <a:lnTo>
                  <a:pt x="4601679" y="1765033"/>
                </a:lnTo>
                <a:lnTo>
                  <a:pt x="4612328" y="1809912"/>
                </a:lnTo>
                <a:lnTo>
                  <a:pt x="4622100" y="1855122"/>
                </a:lnTo>
                <a:lnTo>
                  <a:pt x="4630986" y="1900653"/>
                </a:lnTo>
                <a:lnTo>
                  <a:pt x="4638977" y="1946495"/>
                </a:lnTo>
                <a:lnTo>
                  <a:pt x="4646062" y="1992640"/>
                </a:lnTo>
                <a:lnTo>
                  <a:pt x="4652233" y="2039078"/>
                </a:lnTo>
                <a:lnTo>
                  <a:pt x="4657481" y="2085800"/>
                </a:lnTo>
                <a:lnTo>
                  <a:pt x="4661796" y="2132796"/>
                </a:lnTo>
                <a:lnTo>
                  <a:pt x="4665168" y="2180057"/>
                </a:lnTo>
                <a:lnTo>
                  <a:pt x="4667588" y="2227574"/>
                </a:lnTo>
                <a:lnTo>
                  <a:pt x="4669047" y="2275337"/>
                </a:lnTo>
                <a:lnTo>
                  <a:pt x="4669536" y="2323338"/>
                </a:lnTo>
                <a:lnTo>
                  <a:pt x="4669047" y="2371338"/>
                </a:lnTo>
                <a:lnTo>
                  <a:pt x="4667588" y="2419101"/>
                </a:lnTo>
                <a:lnTo>
                  <a:pt x="4665168" y="2466618"/>
                </a:lnTo>
                <a:lnTo>
                  <a:pt x="4661796" y="2513879"/>
                </a:lnTo>
                <a:lnTo>
                  <a:pt x="4657481" y="2560875"/>
                </a:lnTo>
                <a:lnTo>
                  <a:pt x="4652233" y="2607597"/>
                </a:lnTo>
                <a:lnTo>
                  <a:pt x="4646062" y="2654035"/>
                </a:lnTo>
                <a:lnTo>
                  <a:pt x="4638977" y="2700180"/>
                </a:lnTo>
                <a:lnTo>
                  <a:pt x="4630986" y="2746022"/>
                </a:lnTo>
                <a:lnTo>
                  <a:pt x="4622100" y="2791553"/>
                </a:lnTo>
                <a:lnTo>
                  <a:pt x="4612328" y="2836763"/>
                </a:lnTo>
                <a:lnTo>
                  <a:pt x="4601679" y="2881642"/>
                </a:lnTo>
                <a:lnTo>
                  <a:pt x="4590163" y="2926181"/>
                </a:lnTo>
                <a:lnTo>
                  <a:pt x="4577789" y="2970372"/>
                </a:lnTo>
                <a:lnTo>
                  <a:pt x="4564567" y="3014204"/>
                </a:lnTo>
                <a:lnTo>
                  <a:pt x="4550505" y="3057668"/>
                </a:lnTo>
                <a:lnTo>
                  <a:pt x="4535613" y="3100755"/>
                </a:lnTo>
                <a:lnTo>
                  <a:pt x="4519902" y="3143455"/>
                </a:lnTo>
                <a:lnTo>
                  <a:pt x="4503379" y="3185760"/>
                </a:lnTo>
                <a:lnTo>
                  <a:pt x="4486054" y="3227659"/>
                </a:lnTo>
                <a:lnTo>
                  <a:pt x="4467938" y="3269144"/>
                </a:lnTo>
                <a:lnTo>
                  <a:pt x="4449038" y="3310205"/>
                </a:lnTo>
                <a:lnTo>
                  <a:pt x="4429365" y="3350832"/>
                </a:lnTo>
                <a:lnTo>
                  <a:pt x="4408928" y="3391017"/>
                </a:lnTo>
                <a:lnTo>
                  <a:pt x="4387736" y="3430750"/>
                </a:lnTo>
                <a:lnTo>
                  <a:pt x="4365800" y="3470022"/>
                </a:lnTo>
                <a:lnTo>
                  <a:pt x="4343127" y="3508823"/>
                </a:lnTo>
                <a:lnTo>
                  <a:pt x="4319727" y="3547145"/>
                </a:lnTo>
                <a:lnTo>
                  <a:pt x="4295611" y="3584977"/>
                </a:lnTo>
                <a:lnTo>
                  <a:pt x="4270787" y="3622310"/>
                </a:lnTo>
                <a:lnTo>
                  <a:pt x="4245265" y="3659135"/>
                </a:lnTo>
                <a:lnTo>
                  <a:pt x="4219053" y="3695443"/>
                </a:lnTo>
                <a:lnTo>
                  <a:pt x="4192162" y="3731225"/>
                </a:lnTo>
                <a:lnTo>
                  <a:pt x="4164601" y="3766470"/>
                </a:lnTo>
                <a:lnTo>
                  <a:pt x="4136380" y="3801170"/>
                </a:lnTo>
                <a:lnTo>
                  <a:pt x="4107507" y="3835315"/>
                </a:lnTo>
                <a:lnTo>
                  <a:pt x="4077991" y="3868896"/>
                </a:lnTo>
                <a:lnTo>
                  <a:pt x="4047844" y="3901904"/>
                </a:lnTo>
                <a:lnTo>
                  <a:pt x="4017073" y="3934329"/>
                </a:lnTo>
                <a:lnTo>
                  <a:pt x="3985688" y="3966162"/>
                </a:lnTo>
                <a:lnTo>
                  <a:pt x="3953699" y="3997393"/>
                </a:lnTo>
                <a:lnTo>
                  <a:pt x="3921115" y="4028014"/>
                </a:lnTo>
                <a:lnTo>
                  <a:pt x="3887945" y="4058014"/>
                </a:lnTo>
                <a:lnTo>
                  <a:pt x="3854199" y="4087385"/>
                </a:lnTo>
                <a:lnTo>
                  <a:pt x="3819886" y="4116118"/>
                </a:lnTo>
                <a:lnTo>
                  <a:pt x="3785016" y="4144202"/>
                </a:lnTo>
                <a:lnTo>
                  <a:pt x="3749597" y="4171628"/>
                </a:lnTo>
                <a:lnTo>
                  <a:pt x="3713640" y="4198388"/>
                </a:lnTo>
                <a:lnTo>
                  <a:pt x="3677154" y="4224471"/>
                </a:lnTo>
                <a:lnTo>
                  <a:pt x="3640147" y="4249869"/>
                </a:lnTo>
                <a:lnTo>
                  <a:pt x="3602630" y="4274572"/>
                </a:lnTo>
                <a:lnTo>
                  <a:pt x="3564612" y="4298571"/>
                </a:lnTo>
                <a:lnTo>
                  <a:pt x="3526102" y="4321856"/>
                </a:lnTo>
                <a:lnTo>
                  <a:pt x="3487110" y="4344418"/>
                </a:lnTo>
                <a:lnTo>
                  <a:pt x="3447645" y="4366248"/>
                </a:lnTo>
                <a:lnTo>
                  <a:pt x="3407716" y="4387337"/>
                </a:lnTo>
                <a:lnTo>
                  <a:pt x="3367334" y="4407674"/>
                </a:lnTo>
                <a:lnTo>
                  <a:pt x="3326506" y="4427251"/>
                </a:lnTo>
                <a:lnTo>
                  <a:pt x="3285243" y="4446059"/>
                </a:lnTo>
                <a:lnTo>
                  <a:pt x="3243554" y="4464087"/>
                </a:lnTo>
                <a:lnTo>
                  <a:pt x="3201448" y="4481327"/>
                </a:lnTo>
                <a:lnTo>
                  <a:pt x="3158935" y="4497770"/>
                </a:lnTo>
                <a:lnTo>
                  <a:pt x="3116024" y="4513405"/>
                </a:lnTo>
                <a:lnTo>
                  <a:pt x="3072725" y="4528224"/>
                </a:lnTo>
                <a:lnTo>
                  <a:pt x="3029047" y="4542217"/>
                </a:lnTo>
                <a:lnTo>
                  <a:pt x="2984998" y="4555376"/>
                </a:lnTo>
                <a:lnTo>
                  <a:pt x="2940590" y="4567689"/>
                </a:lnTo>
                <a:lnTo>
                  <a:pt x="2895831" y="4579149"/>
                </a:lnTo>
                <a:lnTo>
                  <a:pt x="2850730" y="4589746"/>
                </a:lnTo>
                <a:lnTo>
                  <a:pt x="2805297" y="4599471"/>
                </a:lnTo>
                <a:lnTo>
                  <a:pt x="2759542" y="4608314"/>
                </a:lnTo>
                <a:lnTo>
                  <a:pt x="2713473" y="4616265"/>
                </a:lnTo>
                <a:lnTo>
                  <a:pt x="2667100" y="4623316"/>
                </a:lnTo>
                <a:lnTo>
                  <a:pt x="2620432" y="4629458"/>
                </a:lnTo>
                <a:lnTo>
                  <a:pt x="2573480" y="4634680"/>
                </a:lnTo>
                <a:lnTo>
                  <a:pt x="2526251" y="4638973"/>
                </a:lnTo>
                <a:lnTo>
                  <a:pt x="2478756" y="4642329"/>
                </a:lnTo>
                <a:lnTo>
                  <a:pt x="2431005" y="4644737"/>
                </a:lnTo>
                <a:lnTo>
                  <a:pt x="2383005" y="4646189"/>
                </a:lnTo>
                <a:lnTo>
                  <a:pt x="2334767" y="4646676"/>
                </a:lnTo>
                <a:lnTo>
                  <a:pt x="2286530" y="4646189"/>
                </a:lnTo>
                <a:lnTo>
                  <a:pt x="2238530" y="4644737"/>
                </a:lnTo>
                <a:lnTo>
                  <a:pt x="2190779" y="4642329"/>
                </a:lnTo>
                <a:lnTo>
                  <a:pt x="2143284" y="4638973"/>
                </a:lnTo>
                <a:lnTo>
                  <a:pt x="2096055" y="4634680"/>
                </a:lnTo>
                <a:lnTo>
                  <a:pt x="2049103" y="4629458"/>
                </a:lnTo>
                <a:lnTo>
                  <a:pt x="2002435" y="4623316"/>
                </a:lnTo>
                <a:lnTo>
                  <a:pt x="1956062" y="4616265"/>
                </a:lnTo>
                <a:lnTo>
                  <a:pt x="1909993" y="4608314"/>
                </a:lnTo>
                <a:lnTo>
                  <a:pt x="1864238" y="4599471"/>
                </a:lnTo>
                <a:lnTo>
                  <a:pt x="1818805" y="4589746"/>
                </a:lnTo>
                <a:lnTo>
                  <a:pt x="1773704" y="4579149"/>
                </a:lnTo>
                <a:lnTo>
                  <a:pt x="1728945" y="4567689"/>
                </a:lnTo>
                <a:lnTo>
                  <a:pt x="1684537" y="4555376"/>
                </a:lnTo>
                <a:lnTo>
                  <a:pt x="1640488" y="4542217"/>
                </a:lnTo>
                <a:lnTo>
                  <a:pt x="1596810" y="4528224"/>
                </a:lnTo>
                <a:lnTo>
                  <a:pt x="1553511" y="4513405"/>
                </a:lnTo>
                <a:lnTo>
                  <a:pt x="1510600" y="4497770"/>
                </a:lnTo>
                <a:lnTo>
                  <a:pt x="1468087" y="4481327"/>
                </a:lnTo>
                <a:lnTo>
                  <a:pt x="1425981" y="4464087"/>
                </a:lnTo>
                <a:lnTo>
                  <a:pt x="1384292" y="4446059"/>
                </a:lnTo>
                <a:lnTo>
                  <a:pt x="1343029" y="4427251"/>
                </a:lnTo>
                <a:lnTo>
                  <a:pt x="1302201" y="4407674"/>
                </a:lnTo>
                <a:lnTo>
                  <a:pt x="1261819" y="4387337"/>
                </a:lnTo>
                <a:lnTo>
                  <a:pt x="1221890" y="4366248"/>
                </a:lnTo>
                <a:lnTo>
                  <a:pt x="1182425" y="4344418"/>
                </a:lnTo>
                <a:lnTo>
                  <a:pt x="1143433" y="4321856"/>
                </a:lnTo>
                <a:lnTo>
                  <a:pt x="1104923" y="4298571"/>
                </a:lnTo>
                <a:lnTo>
                  <a:pt x="1066905" y="4274572"/>
                </a:lnTo>
                <a:lnTo>
                  <a:pt x="1029388" y="4249869"/>
                </a:lnTo>
                <a:lnTo>
                  <a:pt x="992381" y="4224471"/>
                </a:lnTo>
                <a:lnTo>
                  <a:pt x="955895" y="4198388"/>
                </a:lnTo>
                <a:lnTo>
                  <a:pt x="919938" y="4171628"/>
                </a:lnTo>
                <a:lnTo>
                  <a:pt x="884519" y="4144202"/>
                </a:lnTo>
                <a:lnTo>
                  <a:pt x="849649" y="4116118"/>
                </a:lnTo>
                <a:lnTo>
                  <a:pt x="815336" y="4087385"/>
                </a:lnTo>
                <a:lnTo>
                  <a:pt x="781590" y="4058014"/>
                </a:lnTo>
                <a:lnTo>
                  <a:pt x="748420" y="4028014"/>
                </a:lnTo>
                <a:lnTo>
                  <a:pt x="715836" y="3997393"/>
                </a:lnTo>
                <a:lnTo>
                  <a:pt x="683847" y="3966162"/>
                </a:lnTo>
                <a:lnTo>
                  <a:pt x="652462" y="3934329"/>
                </a:lnTo>
                <a:lnTo>
                  <a:pt x="621691" y="3901904"/>
                </a:lnTo>
                <a:lnTo>
                  <a:pt x="591544" y="3868896"/>
                </a:lnTo>
                <a:lnTo>
                  <a:pt x="562028" y="3835315"/>
                </a:lnTo>
                <a:lnTo>
                  <a:pt x="533155" y="3801170"/>
                </a:lnTo>
                <a:lnTo>
                  <a:pt x="504934" y="3766470"/>
                </a:lnTo>
                <a:lnTo>
                  <a:pt x="477373" y="3731225"/>
                </a:lnTo>
                <a:lnTo>
                  <a:pt x="450482" y="3695443"/>
                </a:lnTo>
                <a:lnTo>
                  <a:pt x="424270" y="3659135"/>
                </a:lnTo>
                <a:lnTo>
                  <a:pt x="398748" y="3622310"/>
                </a:lnTo>
                <a:lnTo>
                  <a:pt x="373924" y="3584977"/>
                </a:lnTo>
                <a:lnTo>
                  <a:pt x="349808" y="3547145"/>
                </a:lnTo>
                <a:lnTo>
                  <a:pt x="326408" y="3508823"/>
                </a:lnTo>
                <a:lnTo>
                  <a:pt x="303735" y="3470022"/>
                </a:lnTo>
                <a:lnTo>
                  <a:pt x="281799" y="3430750"/>
                </a:lnTo>
                <a:lnTo>
                  <a:pt x="260607" y="3391017"/>
                </a:lnTo>
                <a:lnTo>
                  <a:pt x="240170" y="3350832"/>
                </a:lnTo>
                <a:lnTo>
                  <a:pt x="220497" y="3310205"/>
                </a:lnTo>
                <a:lnTo>
                  <a:pt x="201597" y="3269144"/>
                </a:lnTo>
                <a:lnTo>
                  <a:pt x="183481" y="3227659"/>
                </a:lnTo>
                <a:lnTo>
                  <a:pt x="166156" y="3185760"/>
                </a:lnTo>
                <a:lnTo>
                  <a:pt x="149633" y="3143455"/>
                </a:lnTo>
                <a:lnTo>
                  <a:pt x="133922" y="3100755"/>
                </a:lnTo>
                <a:lnTo>
                  <a:pt x="119030" y="3057668"/>
                </a:lnTo>
                <a:lnTo>
                  <a:pt x="104968" y="3014204"/>
                </a:lnTo>
                <a:lnTo>
                  <a:pt x="91746" y="2970372"/>
                </a:lnTo>
                <a:lnTo>
                  <a:pt x="79372" y="2926181"/>
                </a:lnTo>
                <a:lnTo>
                  <a:pt x="67856" y="2881642"/>
                </a:lnTo>
                <a:lnTo>
                  <a:pt x="57207" y="2836763"/>
                </a:lnTo>
                <a:lnTo>
                  <a:pt x="47435" y="2791553"/>
                </a:lnTo>
                <a:lnTo>
                  <a:pt x="38549" y="2746022"/>
                </a:lnTo>
                <a:lnTo>
                  <a:pt x="30558" y="2700180"/>
                </a:lnTo>
                <a:lnTo>
                  <a:pt x="23473" y="2654035"/>
                </a:lnTo>
                <a:lnTo>
                  <a:pt x="17302" y="2607597"/>
                </a:lnTo>
                <a:lnTo>
                  <a:pt x="12054" y="2560875"/>
                </a:lnTo>
                <a:lnTo>
                  <a:pt x="7739" y="2513879"/>
                </a:lnTo>
                <a:lnTo>
                  <a:pt x="4367" y="2466618"/>
                </a:lnTo>
                <a:lnTo>
                  <a:pt x="1947" y="2419101"/>
                </a:lnTo>
                <a:lnTo>
                  <a:pt x="488" y="2371338"/>
                </a:lnTo>
                <a:lnTo>
                  <a:pt x="0" y="2323338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5555" y="4088904"/>
            <a:ext cx="504520" cy="5304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97579" y="4280915"/>
            <a:ext cx="134112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298952" y="4500829"/>
            <a:ext cx="739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微软雅黑"/>
                <a:cs typeface="微软雅黑"/>
              </a:rPr>
              <a:t>目标地块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31063"/>
            <a:ext cx="1638300" cy="399415"/>
          </a:xfrm>
          <a:custGeom>
            <a:avLst/>
            <a:gdLst/>
            <a:ahLst/>
            <a:cxnLst/>
            <a:rect l="l" t="t" r="r" b="b"/>
            <a:pathLst>
              <a:path w="1638300" h="399415">
                <a:moveTo>
                  <a:pt x="0" y="399288"/>
                </a:moveTo>
                <a:lnTo>
                  <a:pt x="1638300" y="399288"/>
                </a:lnTo>
                <a:lnTo>
                  <a:pt x="16383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843" y="94488"/>
            <a:ext cx="726186" cy="56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40" y="94488"/>
            <a:ext cx="1357122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249" y="153746"/>
            <a:ext cx="14319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1.</a:t>
            </a:r>
            <a:r>
              <a:rPr sz="2000" spc="-5" dirty="0"/>
              <a:t>4</a:t>
            </a:r>
            <a:r>
              <a:rPr sz="2000" spc="5" dirty="0"/>
              <a:t>区域政策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477012" y="638555"/>
            <a:ext cx="11365230" cy="0"/>
          </a:xfrm>
          <a:custGeom>
            <a:avLst/>
            <a:gdLst/>
            <a:ahLst/>
            <a:cxnLst/>
            <a:rect l="l" t="t" r="r" b="b"/>
            <a:pathLst>
              <a:path w="11365230">
                <a:moveTo>
                  <a:pt x="0" y="0"/>
                </a:moveTo>
                <a:lnTo>
                  <a:pt x="11364976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17607" y="131063"/>
            <a:ext cx="1607820" cy="406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0359" y="766318"/>
          <a:ext cx="11152505" cy="5616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336550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名	称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8522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29259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内	容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85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预售政策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620" marR="59055" algn="just">
                        <a:lnSpc>
                          <a:spcPct val="150000"/>
                        </a:lnSpc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①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原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则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上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层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主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体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1/2，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多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层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别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墅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商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业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封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顶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，投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资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额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度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25%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除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最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后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一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申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报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每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报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建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面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≥3万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平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成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工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程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总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投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资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额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25%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以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上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出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正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负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零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后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形象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不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部分 按监管资金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1/2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缴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纳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保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证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金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监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标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准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多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层2600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小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层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3100元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层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3200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地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下3000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）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即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可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申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取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预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售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证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保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证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金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在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开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盘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楼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栋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达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到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预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售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件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后1  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个月内返还。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50" spc="5" dirty="0">
                          <a:latin typeface="微软雅黑"/>
                          <a:cs typeface="微软雅黑"/>
                        </a:rPr>
                        <a:t>②已取得商品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房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预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售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许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可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和现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售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备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案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商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品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住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房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房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地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产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开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发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企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业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必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须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在10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日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内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一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性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公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开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全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部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房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源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不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得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分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批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次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销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售。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限价政策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9375" marR="465709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微软雅黑"/>
                          <a:cs typeface="微软雅黑"/>
                        </a:rPr>
                        <a:t>实行价格备案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制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度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主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要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采用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地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050" spc="-20" dirty="0">
                          <a:latin typeface="微软雅黑"/>
                          <a:cs typeface="微软雅黑"/>
                        </a:rPr>
                        <a:t>+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建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安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成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本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+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装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修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核</a:t>
                      </a:r>
                      <a:r>
                        <a:rPr sz="1050" spc="-5" dirty="0"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050" spc="-20" dirty="0">
                          <a:latin typeface="微软雅黑"/>
                          <a:cs typeface="微软雅黑"/>
                        </a:rPr>
                        <a:t>+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合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理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利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润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方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式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审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核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备</a:t>
                      </a:r>
                      <a:r>
                        <a:rPr sz="1050" spc="-15" dirty="0">
                          <a:latin typeface="微软雅黑"/>
                          <a:cs typeface="微软雅黑"/>
                        </a:rPr>
                        <a:t>案</a:t>
                      </a:r>
                      <a:r>
                        <a:rPr sz="1050" dirty="0">
                          <a:latin typeface="微软雅黑"/>
                          <a:cs typeface="微软雅黑"/>
                        </a:rPr>
                        <a:t>价格 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一般会参考成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本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核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没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有严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格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限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价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主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要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看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跟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政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府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关</a:t>
                      </a:r>
                      <a:r>
                        <a:rPr sz="1050" spc="-10" dirty="0">
                          <a:latin typeface="微软雅黑"/>
                          <a:cs typeface="微软雅黑"/>
                        </a:rPr>
                        <a:t>系</a:t>
                      </a:r>
                      <a:r>
                        <a:rPr sz="1050" spc="5" dirty="0">
                          <a:latin typeface="微软雅黑"/>
                          <a:cs typeface="微软雅黑"/>
                        </a:rPr>
                        <a:t>处理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限签政策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无限签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限购政策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无限购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43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限贷政策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首套30%，二套40%，二套房贷款实行“认贷不认房”，二套以上停贷。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0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限售政策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微软雅黑"/>
                          <a:cs typeface="微软雅黑"/>
                        </a:rPr>
                        <a:t>无限售政策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土拍政策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挂牌竞价方式，价高者得，无价格熔断机制，无特别限制政策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3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微软雅黑"/>
                          <a:cs typeface="微软雅黑"/>
                        </a:rPr>
                        <a:t>资金监管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5080">
                        <a:lnSpc>
                          <a:spcPct val="15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新建商品房购房人按合同约定支付给房地产开发企业的定金、预付款、房价款（包含公积金贷款、商业贷款）等各种款项的预售资金在获得预售 许可后至房屋所有权初始登记完成期间应当全部纳入监管；监管账户的开设：一个预售证对应一个监管户，预售项目建筑面积</a:t>
                      </a:r>
                      <a:r>
                        <a:rPr sz="1200" spc="10" dirty="0">
                          <a:latin typeface="微软雅黑"/>
                          <a:cs typeface="微软雅黑"/>
                        </a:rPr>
                        <a:t>在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3万㎡以下的，只 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能设立一个监管账户；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在3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万㎡以上的，不得设立超过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3个监管账户；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重点监管资金额度：单体重点监管资金总额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=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单体地上建筑面积×地上部分标准</a:t>
                      </a:r>
                      <a:r>
                        <a:rPr sz="1200" spc="-5" dirty="0">
                          <a:latin typeface="微软雅黑"/>
                          <a:cs typeface="微软雅黑"/>
                        </a:rPr>
                        <a:t>+</a:t>
                      </a:r>
                      <a:r>
                        <a:rPr sz="1200" dirty="0">
                          <a:latin typeface="微软雅黑"/>
                          <a:cs typeface="微软雅黑"/>
                        </a:rPr>
                        <a:t>单体地下建筑面积×地下部分标准。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386956" y="1348866"/>
            <a:ext cx="1600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微软雅黑"/>
                <a:cs typeface="微软雅黑"/>
              </a:rPr>
              <a:t>，</a:t>
            </a:r>
            <a:endParaRPr sz="105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8544" y="2808732"/>
            <a:ext cx="6672072" cy="85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6332" y="2758427"/>
            <a:ext cx="5524500" cy="109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4451" y="2834639"/>
            <a:ext cx="6570345" cy="753110"/>
          </a:xfrm>
          <a:custGeom>
            <a:avLst/>
            <a:gdLst/>
            <a:ahLst/>
            <a:cxnLst/>
            <a:rect l="l" t="t" r="r" b="b"/>
            <a:pathLst>
              <a:path w="6570345" h="753110">
                <a:moveTo>
                  <a:pt x="0" y="752855"/>
                </a:moveTo>
                <a:lnTo>
                  <a:pt x="6569964" y="752855"/>
                </a:lnTo>
                <a:lnTo>
                  <a:pt x="6569964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445" y="2896311"/>
            <a:ext cx="1873885" cy="594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3565" algn="l"/>
              </a:tabLst>
            </a:pPr>
            <a:r>
              <a:rPr sz="3700" spc="1875" dirty="0">
                <a:solidFill>
                  <a:srgbClr val="FFFFFF"/>
                </a:solidFill>
                <a:latin typeface="Wingdings"/>
                <a:cs typeface="Wingdings"/>
              </a:rPr>
              <a:t>⚫</a:t>
            </a:r>
            <a:r>
              <a:rPr sz="3700" spc="187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700" b="1" spc="-95" dirty="0">
                <a:solidFill>
                  <a:srgbClr val="FFFFFF"/>
                </a:solidFill>
                <a:latin typeface="微软雅黑"/>
                <a:cs typeface="微软雅黑"/>
              </a:rPr>
              <a:t>P</a:t>
            </a:r>
            <a:r>
              <a:rPr sz="3700" b="1" spc="15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3700" b="1" spc="130" dirty="0">
                <a:solidFill>
                  <a:srgbClr val="FFFFFF"/>
                </a:solidFill>
                <a:latin typeface="微软雅黑"/>
                <a:cs typeface="微软雅黑"/>
              </a:rPr>
              <a:t>r</a:t>
            </a:r>
            <a:r>
              <a:rPr sz="3700" b="1" spc="10" dirty="0">
                <a:solidFill>
                  <a:srgbClr val="FFFFFF"/>
                </a:solidFill>
                <a:latin typeface="微软雅黑"/>
                <a:cs typeface="微软雅黑"/>
              </a:rPr>
              <a:t>t2</a:t>
            </a:r>
            <a:endParaRPr sz="37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6845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区域市场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db3e5d-1f7e-49b5-941b-8562da1b0f3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4005</Words>
  <Application>Microsoft Office PowerPoint</Application>
  <PresentationFormat>宽屏</PresentationFormat>
  <Paragraphs>1590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΢</vt:lpstr>
      <vt:lpstr>Microsoft JhengHei</vt:lpstr>
      <vt:lpstr>黑体</vt:lpstr>
      <vt:lpstr>宋体</vt:lpstr>
      <vt:lpstr>新宋体</vt:lpstr>
      <vt:lpstr>Arial</vt:lpstr>
      <vt:lpstr>Calibri</vt:lpstr>
      <vt:lpstr>Times New Roman</vt:lpstr>
      <vt:lpstr>Wingdings</vt:lpstr>
      <vt:lpstr>等线</vt:lpstr>
      <vt:lpstr>微软雅黑</vt:lpstr>
      <vt:lpstr>Office Theme</vt:lpstr>
      <vt:lpstr>PowerPoint 演示文稿</vt:lpstr>
      <vt:lpstr>PowerPoint 演示文稿</vt:lpstr>
      <vt:lpstr>投资环境</vt:lpstr>
      <vt:lpstr>1.1城市概括</vt:lpstr>
      <vt:lpstr>1.1城市概括</vt:lpstr>
      <vt:lpstr>1.2区域分析</vt:lpstr>
      <vt:lpstr>1.3区域配套</vt:lpstr>
      <vt:lpstr>1.4区域政策</vt:lpstr>
      <vt:lpstr>区域市场</vt:lpstr>
      <vt:lpstr>2.1土地市场</vt:lpstr>
      <vt:lpstr>2.1土地市场</vt:lpstr>
      <vt:lpstr>2.2住宅市场量价</vt:lpstr>
      <vt:lpstr>2.2住宅市场量价</vt:lpstr>
      <vt:lpstr>2.2住宅市场量价</vt:lpstr>
      <vt:lpstr>2.3市场供需结构</vt:lpstr>
      <vt:lpstr>2.3竞争分析</vt:lpstr>
      <vt:lpstr>2.4直接竞品-昕悦府</vt:lpstr>
      <vt:lpstr>2.4直接竞品-昕悦府</vt:lpstr>
      <vt:lpstr>2.4直接竞品-富力科创城</vt:lpstr>
      <vt:lpstr>2.4直接竞品-富力科创城</vt:lpstr>
      <vt:lpstr>2.4直接竞品-凤麟府</vt:lpstr>
      <vt:lpstr>2.4直接竞品-凤麟府</vt:lpstr>
      <vt:lpstr>2.5存量格局</vt:lpstr>
      <vt:lpstr>2.6市场小结</vt:lpstr>
      <vt:lpstr>⚫ Part3 项目定位</vt:lpstr>
      <vt:lpstr>3.1地块指标</vt:lpstr>
      <vt:lpstr>3.3SWOT分析</vt:lpstr>
      <vt:lpstr>3.4客户定位</vt:lpstr>
      <vt:lpstr>3.5产品定位</vt:lpstr>
      <vt:lpstr>3.6价格定位</vt:lpstr>
      <vt:lpstr>3.7项目定位</vt:lpstr>
      <vt:lpstr>结论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2021-03-16T08:03:51Z</dcterms:created>
  <dcterms:modified xsi:type="dcterms:W3CDTF">2021-03-17T06:04:29Z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2021-03-16T00:00:00Z</vt:filetime>
  </property>
</Properties>
</file>