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>
        <p:scale>
          <a:sx n="100" d="100"/>
          <a:sy n="100" d="100"/>
        </p:scale>
        <p:origin x="211" y="-7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D0BE-4750-4A14-BE7B-ADF0DDFD273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4436-7C20-48CB-A691-DA7CD067E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0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4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12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15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7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8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3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0413-3BFD-42F1-9879-4EF876D511DD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351A-2BB8-40DF-9E49-05444BE863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bject 2"/>
          <p:cNvSpPr>
            <a:spLocks/>
          </p:cNvSpPr>
          <p:nvPr userDrawn="1"/>
        </p:nvSpPr>
        <p:spPr>
          <a:xfrm>
            <a:off x="1" y="1"/>
            <a:ext cx="12191999" cy="653143"/>
          </a:xfrm>
          <a:custGeom>
            <a:avLst/>
            <a:gdLst/>
            <a:ahLst/>
            <a:cxnLst/>
            <a:rect l="l" t="t" r="r" b="b"/>
            <a:pathLst>
              <a:path w="9144000" h="3403734">
                <a:moveTo>
                  <a:pt x="0" y="3403734"/>
                </a:moveTo>
                <a:lnTo>
                  <a:pt x="9144000" y="3403734"/>
                </a:lnTo>
                <a:lnTo>
                  <a:pt x="9144000" y="0"/>
                </a:lnTo>
                <a:lnTo>
                  <a:pt x="0" y="0"/>
                </a:lnTo>
                <a:lnTo>
                  <a:pt x="0" y="3403734"/>
                </a:lnTo>
                <a:close/>
              </a:path>
            </a:pathLst>
          </a:custGeom>
          <a:solidFill>
            <a:srgbClr val="15445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15445F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33319" y="-723"/>
            <a:ext cx="1708819" cy="7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4城市地图\文安地图底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94"/>
            <a:ext cx="12192000" cy="6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10168467" y="567267"/>
            <a:ext cx="237066" cy="6273800"/>
          </a:xfrm>
          <a:custGeom>
            <a:avLst/>
            <a:gdLst>
              <a:gd name="connsiteX0" fmla="*/ 211666 w 237066"/>
              <a:gd name="connsiteY0" fmla="*/ 0 h 6273800"/>
              <a:gd name="connsiteX1" fmla="*/ 127000 w 237066"/>
              <a:gd name="connsiteY1" fmla="*/ 431800 h 6273800"/>
              <a:gd name="connsiteX2" fmla="*/ 93133 w 237066"/>
              <a:gd name="connsiteY2" fmla="*/ 1016000 h 6273800"/>
              <a:gd name="connsiteX3" fmla="*/ 33866 w 237066"/>
              <a:gd name="connsiteY3" fmla="*/ 3784600 h 6273800"/>
              <a:gd name="connsiteX4" fmla="*/ 0 w 237066"/>
              <a:gd name="connsiteY4" fmla="*/ 4775200 h 6273800"/>
              <a:gd name="connsiteX5" fmla="*/ 25400 w 237066"/>
              <a:gd name="connsiteY5" fmla="*/ 5393266 h 6273800"/>
              <a:gd name="connsiteX6" fmla="*/ 76200 w 237066"/>
              <a:gd name="connsiteY6" fmla="*/ 5689600 h 6273800"/>
              <a:gd name="connsiteX7" fmla="*/ 143933 w 237066"/>
              <a:gd name="connsiteY7" fmla="*/ 6011333 h 6273800"/>
              <a:gd name="connsiteX8" fmla="*/ 237066 w 237066"/>
              <a:gd name="connsiteY8" fmla="*/ 6273800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66" h="6273800">
                <a:moveTo>
                  <a:pt x="211666" y="0"/>
                </a:moveTo>
                <a:lnTo>
                  <a:pt x="127000" y="431800"/>
                </a:lnTo>
                <a:lnTo>
                  <a:pt x="93133" y="1016000"/>
                </a:lnTo>
                <a:lnTo>
                  <a:pt x="33866" y="3784600"/>
                </a:lnTo>
                <a:lnTo>
                  <a:pt x="0" y="4775200"/>
                </a:lnTo>
                <a:lnTo>
                  <a:pt x="25400" y="5393266"/>
                </a:lnTo>
                <a:lnTo>
                  <a:pt x="76200" y="5689600"/>
                </a:lnTo>
                <a:lnTo>
                  <a:pt x="143933" y="6011333"/>
                </a:lnTo>
                <a:lnTo>
                  <a:pt x="237066" y="6273800"/>
                </a:ln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642533" y="2099733"/>
            <a:ext cx="10541000" cy="1566334"/>
          </a:xfrm>
          <a:custGeom>
            <a:avLst/>
            <a:gdLst>
              <a:gd name="connsiteX0" fmla="*/ 10541000 w 10541000"/>
              <a:gd name="connsiteY0" fmla="*/ 0 h 1566334"/>
              <a:gd name="connsiteX1" fmla="*/ 9880600 w 10541000"/>
              <a:gd name="connsiteY1" fmla="*/ 262467 h 1566334"/>
              <a:gd name="connsiteX2" fmla="*/ 9381067 w 10541000"/>
              <a:gd name="connsiteY2" fmla="*/ 457200 h 1566334"/>
              <a:gd name="connsiteX3" fmla="*/ 9203267 w 10541000"/>
              <a:gd name="connsiteY3" fmla="*/ 516467 h 1566334"/>
              <a:gd name="connsiteX4" fmla="*/ 9017000 w 10541000"/>
              <a:gd name="connsiteY4" fmla="*/ 550334 h 1566334"/>
              <a:gd name="connsiteX5" fmla="*/ 7230534 w 10541000"/>
              <a:gd name="connsiteY5" fmla="*/ 508000 h 1566334"/>
              <a:gd name="connsiteX6" fmla="*/ 7086600 w 10541000"/>
              <a:gd name="connsiteY6" fmla="*/ 516467 h 1566334"/>
              <a:gd name="connsiteX7" fmla="*/ 6350000 w 10541000"/>
              <a:gd name="connsiteY7" fmla="*/ 567267 h 1566334"/>
              <a:gd name="connsiteX8" fmla="*/ 5867400 w 10541000"/>
              <a:gd name="connsiteY8" fmla="*/ 584200 h 1566334"/>
              <a:gd name="connsiteX9" fmla="*/ 5181600 w 10541000"/>
              <a:gd name="connsiteY9" fmla="*/ 482600 h 1566334"/>
              <a:gd name="connsiteX10" fmla="*/ 4487334 w 10541000"/>
              <a:gd name="connsiteY10" fmla="*/ 414867 h 1566334"/>
              <a:gd name="connsiteX11" fmla="*/ 3996267 w 10541000"/>
              <a:gd name="connsiteY11" fmla="*/ 389467 h 1566334"/>
              <a:gd name="connsiteX12" fmla="*/ 3268134 w 10541000"/>
              <a:gd name="connsiteY12" fmla="*/ 397934 h 1566334"/>
              <a:gd name="connsiteX13" fmla="*/ 2734734 w 10541000"/>
              <a:gd name="connsiteY13" fmla="*/ 406400 h 1566334"/>
              <a:gd name="connsiteX14" fmla="*/ 2142067 w 10541000"/>
              <a:gd name="connsiteY14" fmla="*/ 414867 h 1566334"/>
              <a:gd name="connsiteX15" fmla="*/ 1693334 w 10541000"/>
              <a:gd name="connsiteY15" fmla="*/ 457200 h 1566334"/>
              <a:gd name="connsiteX16" fmla="*/ 1261534 w 10541000"/>
              <a:gd name="connsiteY16" fmla="*/ 592667 h 1566334"/>
              <a:gd name="connsiteX17" fmla="*/ 889000 w 10541000"/>
              <a:gd name="connsiteY17" fmla="*/ 821267 h 1566334"/>
              <a:gd name="connsiteX18" fmla="*/ 0 w 10541000"/>
              <a:gd name="connsiteY18" fmla="*/ 1566334 h 15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41000" h="1566334">
                <a:moveTo>
                  <a:pt x="10541000" y="0"/>
                </a:moveTo>
                <a:lnTo>
                  <a:pt x="9880600" y="262467"/>
                </a:lnTo>
                <a:lnTo>
                  <a:pt x="9381067" y="457200"/>
                </a:lnTo>
                <a:lnTo>
                  <a:pt x="9203267" y="516467"/>
                </a:lnTo>
                <a:lnTo>
                  <a:pt x="9017000" y="550334"/>
                </a:lnTo>
                <a:lnTo>
                  <a:pt x="7230534" y="508000"/>
                </a:lnTo>
                <a:lnTo>
                  <a:pt x="7086600" y="516467"/>
                </a:lnTo>
                <a:lnTo>
                  <a:pt x="6350000" y="567267"/>
                </a:lnTo>
                <a:lnTo>
                  <a:pt x="5867400" y="584200"/>
                </a:lnTo>
                <a:lnTo>
                  <a:pt x="5181600" y="482600"/>
                </a:lnTo>
                <a:lnTo>
                  <a:pt x="4487334" y="414867"/>
                </a:lnTo>
                <a:lnTo>
                  <a:pt x="3996267" y="389467"/>
                </a:lnTo>
                <a:lnTo>
                  <a:pt x="3268134" y="397934"/>
                </a:lnTo>
                <a:lnTo>
                  <a:pt x="2734734" y="406400"/>
                </a:lnTo>
                <a:lnTo>
                  <a:pt x="2142067" y="414867"/>
                </a:lnTo>
                <a:lnTo>
                  <a:pt x="1693334" y="457200"/>
                </a:lnTo>
                <a:lnTo>
                  <a:pt x="1261534" y="592667"/>
                </a:lnTo>
                <a:lnTo>
                  <a:pt x="889000" y="821267"/>
                </a:lnTo>
                <a:lnTo>
                  <a:pt x="0" y="1566334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886200" y="4445000"/>
            <a:ext cx="10160" cy="1518920"/>
          </a:xfrm>
          <a:custGeom>
            <a:avLst/>
            <a:gdLst>
              <a:gd name="connsiteX0" fmla="*/ 10160 w 10160"/>
              <a:gd name="connsiteY0" fmla="*/ 1518920 h 1518920"/>
              <a:gd name="connsiteX1" fmla="*/ 5080 w 10160"/>
              <a:gd name="connsiteY1" fmla="*/ 960120 h 1518920"/>
              <a:gd name="connsiteX2" fmla="*/ 0 w 10160"/>
              <a:gd name="connsiteY2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" h="1518920">
                <a:moveTo>
                  <a:pt x="10160" y="1518920"/>
                </a:moveTo>
                <a:cubicBezTo>
                  <a:pt x="8467" y="1332653"/>
                  <a:pt x="6773" y="1146387"/>
                  <a:pt x="5080" y="960120"/>
                </a:cubicBezTo>
                <a:cubicBezTo>
                  <a:pt x="3387" y="640080"/>
                  <a:pt x="1693" y="320040"/>
                  <a:pt x="0" y="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3867150" y="2508250"/>
            <a:ext cx="19050" cy="1949450"/>
          </a:xfrm>
          <a:custGeom>
            <a:avLst/>
            <a:gdLst>
              <a:gd name="connsiteX0" fmla="*/ 19050 w 19050"/>
              <a:gd name="connsiteY0" fmla="*/ 1949450 h 1949450"/>
              <a:gd name="connsiteX1" fmla="*/ 0 w 19050"/>
              <a:gd name="connsiteY1" fmla="*/ 0 h 19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1949450">
                <a:moveTo>
                  <a:pt x="19050" y="194945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331200" y="2636520"/>
            <a:ext cx="106680" cy="822960"/>
          </a:xfrm>
          <a:custGeom>
            <a:avLst/>
            <a:gdLst>
              <a:gd name="connsiteX0" fmla="*/ 106680 w 106680"/>
              <a:gd name="connsiteY0" fmla="*/ 0 h 822960"/>
              <a:gd name="connsiteX1" fmla="*/ 0 w 106680"/>
              <a:gd name="connsiteY1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22960">
                <a:moveTo>
                  <a:pt x="106680" y="0"/>
                </a:moveTo>
                <a:lnTo>
                  <a:pt x="0" y="82296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928533" y="3869267"/>
            <a:ext cx="8255000" cy="1549400"/>
          </a:xfrm>
          <a:custGeom>
            <a:avLst/>
            <a:gdLst>
              <a:gd name="connsiteX0" fmla="*/ 0 w 8255000"/>
              <a:gd name="connsiteY0" fmla="*/ 1549400 h 1549400"/>
              <a:gd name="connsiteX1" fmla="*/ 516467 w 8255000"/>
              <a:gd name="connsiteY1" fmla="*/ 1549400 h 1549400"/>
              <a:gd name="connsiteX2" fmla="*/ 1473200 w 8255000"/>
              <a:gd name="connsiteY2" fmla="*/ 1413933 h 1549400"/>
              <a:gd name="connsiteX3" fmla="*/ 2218267 w 8255000"/>
              <a:gd name="connsiteY3" fmla="*/ 1346200 h 1549400"/>
              <a:gd name="connsiteX4" fmla="*/ 2717800 w 8255000"/>
              <a:gd name="connsiteY4" fmla="*/ 1286933 h 1549400"/>
              <a:gd name="connsiteX5" fmla="*/ 3556000 w 8255000"/>
              <a:gd name="connsiteY5" fmla="*/ 1159933 h 1549400"/>
              <a:gd name="connsiteX6" fmla="*/ 3970867 w 8255000"/>
              <a:gd name="connsiteY6" fmla="*/ 1109133 h 1549400"/>
              <a:gd name="connsiteX7" fmla="*/ 4013200 w 8255000"/>
              <a:gd name="connsiteY7" fmla="*/ 1016000 h 1549400"/>
              <a:gd name="connsiteX8" fmla="*/ 4817534 w 8255000"/>
              <a:gd name="connsiteY8" fmla="*/ 711200 h 1549400"/>
              <a:gd name="connsiteX9" fmla="*/ 8255000 w 8255000"/>
              <a:gd name="connsiteY9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5000" h="1549400">
                <a:moveTo>
                  <a:pt x="0" y="1549400"/>
                </a:moveTo>
                <a:lnTo>
                  <a:pt x="516467" y="1549400"/>
                </a:lnTo>
                <a:lnTo>
                  <a:pt x="1473200" y="1413933"/>
                </a:lnTo>
                <a:lnTo>
                  <a:pt x="2218267" y="1346200"/>
                </a:lnTo>
                <a:lnTo>
                  <a:pt x="2717800" y="1286933"/>
                </a:lnTo>
                <a:lnTo>
                  <a:pt x="3556000" y="1159933"/>
                </a:lnTo>
                <a:lnTo>
                  <a:pt x="3970867" y="1109133"/>
                </a:lnTo>
                <a:lnTo>
                  <a:pt x="4013200" y="1016000"/>
                </a:lnTo>
                <a:lnTo>
                  <a:pt x="4817534" y="711200"/>
                </a:lnTo>
                <a:lnTo>
                  <a:pt x="8255000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0" y="2582333"/>
            <a:ext cx="7450667" cy="2057400"/>
          </a:xfrm>
          <a:custGeom>
            <a:avLst/>
            <a:gdLst>
              <a:gd name="connsiteX0" fmla="*/ 0 w 7450667"/>
              <a:gd name="connsiteY0" fmla="*/ 0 h 2057400"/>
              <a:gd name="connsiteX1" fmla="*/ 2836333 w 7450667"/>
              <a:gd name="connsiteY1" fmla="*/ 1879600 h 2057400"/>
              <a:gd name="connsiteX2" fmla="*/ 4995333 w 7450667"/>
              <a:gd name="connsiteY2" fmla="*/ 1871134 h 2057400"/>
              <a:gd name="connsiteX3" fmla="*/ 5215467 w 7450667"/>
              <a:gd name="connsiteY3" fmla="*/ 2057400 h 2057400"/>
              <a:gd name="connsiteX4" fmla="*/ 5410200 w 7450667"/>
              <a:gd name="connsiteY4" fmla="*/ 2040467 h 2057400"/>
              <a:gd name="connsiteX5" fmla="*/ 5655733 w 7450667"/>
              <a:gd name="connsiteY5" fmla="*/ 2032000 h 2057400"/>
              <a:gd name="connsiteX6" fmla="*/ 6129867 w 7450667"/>
              <a:gd name="connsiteY6" fmla="*/ 1972734 h 2057400"/>
              <a:gd name="connsiteX7" fmla="*/ 7128933 w 7450667"/>
              <a:gd name="connsiteY7" fmla="*/ 1786467 h 2057400"/>
              <a:gd name="connsiteX8" fmla="*/ 7450667 w 7450667"/>
              <a:gd name="connsiteY8" fmla="*/ 1888067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0667" h="2057400">
                <a:moveTo>
                  <a:pt x="0" y="0"/>
                </a:moveTo>
                <a:lnTo>
                  <a:pt x="2836333" y="1879600"/>
                </a:lnTo>
                <a:lnTo>
                  <a:pt x="4995333" y="1871134"/>
                </a:lnTo>
                <a:lnTo>
                  <a:pt x="5215467" y="2057400"/>
                </a:lnTo>
                <a:lnTo>
                  <a:pt x="5410200" y="2040467"/>
                </a:lnTo>
                <a:lnTo>
                  <a:pt x="5655733" y="2032000"/>
                </a:lnTo>
                <a:lnTo>
                  <a:pt x="6129867" y="1972734"/>
                </a:lnTo>
                <a:lnTo>
                  <a:pt x="7128933" y="1786467"/>
                </a:lnTo>
                <a:lnTo>
                  <a:pt x="7450667" y="188806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8467" y="3759200"/>
            <a:ext cx="7526867" cy="2252133"/>
          </a:xfrm>
          <a:custGeom>
            <a:avLst/>
            <a:gdLst>
              <a:gd name="connsiteX0" fmla="*/ 0 w 7526867"/>
              <a:gd name="connsiteY0" fmla="*/ 0 h 2252133"/>
              <a:gd name="connsiteX1" fmla="*/ 1219200 w 7526867"/>
              <a:gd name="connsiteY1" fmla="*/ 702733 h 2252133"/>
              <a:gd name="connsiteX2" fmla="*/ 1769534 w 7526867"/>
              <a:gd name="connsiteY2" fmla="*/ 1032933 h 2252133"/>
              <a:gd name="connsiteX3" fmla="*/ 2599267 w 7526867"/>
              <a:gd name="connsiteY3" fmla="*/ 1786467 h 2252133"/>
              <a:gd name="connsiteX4" fmla="*/ 2700867 w 7526867"/>
              <a:gd name="connsiteY4" fmla="*/ 1871133 h 2252133"/>
              <a:gd name="connsiteX5" fmla="*/ 2836334 w 7526867"/>
              <a:gd name="connsiteY5" fmla="*/ 1938867 h 2252133"/>
              <a:gd name="connsiteX6" fmla="*/ 4106334 w 7526867"/>
              <a:gd name="connsiteY6" fmla="*/ 2252133 h 2252133"/>
              <a:gd name="connsiteX7" fmla="*/ 4292600 w 7526867"/>
              <a:gd name="connsiteY7" fmla="*/ 2252133 h 2252133"/>
              <a:gd name="connsiteX8" fmla="*/ 5867400 w 7526867"/>
              <a:gd name="connsiteY8" fmla="*/ 1989667 h 2252133"/>
              <a:gd name="connsiteX9" fmla="*/ 6104467 w 7526867"/>
              <a:gd name="connsiteY9" fmla="*/ 2015067 h 2252133"/>
              <a:gd name="connsiteX10" fmla="*/ 7526867 w 7526867"/>
              <a:gd name="connsiteY10" fmla="*/ 1837267 h 22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6867" h="2252133">
                <a:moveTo>
                  <a:pt x="0" y="0"/>
                </a:moveTo>
                <a:lnTo>
                  <a:pt x="1219200" y="702733"/>
                </a:lnTo>
                <a:lnTo>
                  <a:pt x="1769534" y="1032933"/>
                </a:lnTo>
                <a:lnTo>
                  <a:pt x="2599267" y="1786467"/>
                </a:lnTo>
                <a:lnTo>
                  <a:pt x="2700867" y="1871133"/>
                </a:lnTo>
                <a:lnTo>
                  <a:pt x="2836334" y="1938867"/>
                </a:lnTo>
                <a:lnTo>
                  <a:pt x="4106334" y="2252133"/>
                </a:lnTo>
                <a:lnTo>
                  <a:pt x="4292600" y="2252133"/>
                </a:lnTo>
                <a:lnTo>
                  <a:pt x="5867400" y="1989667"/>
                </a:lnTo>
                <a:lnTo>
                  <a:pt x="6104467" y="2015067"/>
                </a:lnTo>
                <a:lnTo>
                  <a:pt x="7526867" y="183726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637867" y="575733"/>
            <a:ext cx="397933" cy="6265334"/>
          </a:xfrm>
          <a:custGeom>
            <a:avLst/>
            <a:gdLst>
              <a:gd name="connsiteX0" fmla="*/ 397933 w 397933"/>
              <a:gd name="connsiteY0" fmla="*/ 0 h 6265334"/>
              <a:gd name="connsiteX1" fmla="*/ 262466 w 397933"/>
              <a:gd name="connsiteY1" fmla="*/ 1380067 h 6265334"/>
              <a:gd name="connsiteX2" fmla="*/ 203200 w 397933"/>
              <a:gd name="connsiteY2" fmla="*/ 2015067 h 6265334"/>
              <a:gd name="connsiteX3" fmla="*/ 203200 w 397933"/>
              <a:gd name="connsiteY3" fmla="*/ 2260600 h 6265334"/>
              <a:gd name="connsiteX4" fmla="*/ 84666 w 397933"/>
              <a:gd name="connsiteY4" fmla="*/ 3115734 h 6265334"/>
              <a:gd name="connsiteX5" fmla="*/ 8466 w 397933"/>
              <a:gd name="connsiteY5" fmla="*/ 3877734 h 6265334"/>
              <a:gd name="connsiteX6" fmla="*/ 8466 w 397933"/>
              <a:gd name="connsiteY6" fmla="*/ 4174067 h 6265334"/>
              <a:gd name="connsiteX7" fmla="*/ 8466 w 397933"/>
              <a:gd name="connsiteY7" fmla="*/ 4580467 h 6265334"/>
              <a:gd name="connsiteX8" fmla="*/ 0 w 397933"/>
              <a:gd name="connsiteY8" fmla="*/ 4927600 h 6265334"/>
              <a:gd name="connsiteX9" fmla="*/ 160866 w 397933"/>
              <a:gd name="connsiteY9" fmla="*/ 5765800 h 6265334"/>
              <a:gd name="connsiteX10" fmla="*/ 262466 w 397933"/>
              <a:gd name="connsiteY10" fmla="*/ 6265334 h 626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933" h="6265334">
                <a:moveTo>
                  <a:pt x="397933" y="0"/>
                </a:moveTo>
                <a:lnTo>
                  <a:pt x="262466" y="1380067"/>
                </a:lnTo>
                <a:lnTo>
                  <a:pt x="203200" y="2015067"/>
                </a:lnTo>
                <a:lnTo>
                  <a:pt x="203200" y="2260600"/>
                </a:lnTo>
                <a:lnTo>
                  <a:pt x="84666" y="3115734"/>
                </a:lnTo>
                <a:lnTo>
                  <a:pt x="8466" y="3877734"/>
                </a:lnTo>
                <a:lnTo>
                  <a:pt x="8466" y="4174067"/>
                </a:lnTo>
                <a:lnTo>
                  <a:pt x="8466" y="4580467"/>
                </a:lnTo>
                <a:lnTo>
                  <a:pt x="0" y="4927600"/>
                </a:lnTo>
                <a:lnTo>
                  <a:pt x="160866" y="5765800"/>
                </a:lnTo>
                <a:lnTo>
                  <a:pt x="262466" y="6265334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849795" y="4764582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曙光道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98406" y="3111936"/>
            <a:ext cx="11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廊沧高速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25849" y="4193831"/>
            <a:ext cx="469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世纪大道</a:t>
            </a:r>
          </a:p>
        </p:txBody>
      </p:sp>
      <p:sp>
        <p:nvSpPr>
          <p:cNvPr id="83" name="箭头: 上 96">
            <a:extLst>
              <a:ext uri="{FF2B5EF4-FFF2-40B4-BE49-F238E27FC236}">
                <a16:creationId xmlns:a16="http://schemas.microsoft.com/office/drawing/2014/main" id="{E3CF8CA1-5A45-4424-BA68-F7682756E763}"/>
              </a:ext>
            </a:extLst>
          </p:cNvPr>
          <p:cNvSpPr/>
          <p:nvPr/>
        </p:nvSpPr>
        <p:spPr>
          <a:xfrm>
            <a:off x="6218277" y="2767685"/>
            <a:ext cx="423342" cy="1004392"/>
          </a:xfrm>
          <a:prstGeom prst="upArrow">
            <a:avLst/>
          </a:prstGeom>
          <a:solidFill>
            <a:srgbClr val="FF00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/>
              <a:t>城市发展方向</a:t>
            </a:r>
          </a:p>
        </p:txBody>
      </p:sp>
      <p:sp>
        <p:nvSpPr>
          <p:cNvPr id="84" name="箭头: 上 96">
            <a:extLst>
              <a:ext uri="{FF2B5EF4-FFF2-40B4-BE49-F238E27FC236}">
                <a16:creationId xmlns:a16="http://schemas.microsoft.com/office/drawing/2014/main" id="{E3CF8CA1-5A45-4424-BA68-F7682756E763}"/>
              </a:ext>
            </a:extLst>
          </p:cNvPr>
          <p:cNvSpPr/>
          <p:nvPr/>
        </p:nvSpPr>
        <p:spPr>
          <a:xfrm rot="16200000">
            <a:off x="4469828" y="4559094"/>
            <a:ext cx="464218" cy="961646"/>
          </a:xfrm>
          <a:prstGeom prst="upArrow">
            <a:avLst/>
          </a:prstGeom>
          <a:solidFill>
            <a:srgbClr val="FF00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900" dirty="0"/>
              <a:t>城市发展方向</a:t>
            </a:r>
          </a:p>
        </p:txBody>
      </p: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id="{83248E10-FF48-41EF-B9BF-27934EB00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16446"/>
              </p:ext>
            </p:extLst>
          </p:nvPr>
        </p:nvGraphicFramePr>
        <p:xfrm>
          <a:off x="22730" y="4536760"/>
          <a:ext cx="2898841" cy="2316225"/>
        </p:xfrm>
        <a:graphic>
          <a:graphicData uri="http://schemas.openxmlformats.org/drawingml/2006/table">
            <a:tbl>
              <a:tblPr/>
              <a:tblGrid>
                <a:gridCol w="986563">
                  <a:extLst>
                    <a:ext uri="{9D8B030D-6E8A-4147-A177-3AD203B41FA5}">
                      <a16:colId xmlns:a16="http://schemas.microsoft.com/office/drawing/2014/main" val="2336965193"/>
                    </a:ext>
                  </a:extLst>
                </a:gridCol>
                <a:gridCol w="557806">
                  <a:extLst>
                    <a:ext uri="{9D8B030D-6E8A-4147-A177-3AD203B41FA5}">
                      <a16:colId xmlns:a16="http://schemas.microsoft.com/office/drawing/2014/main" val="3842631547"/>
                    </a:ext>
                  </a:extLst>
                </a:gridCol>
                <a:gridCol w="67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宏观经济指标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6977"/>
                  </a:ext>
                </a:extLst>
              </a:tr>
              <a:tr h="154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总人口（万）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54.5</a:t>
                      </a:r>
                      <a:endParaRPr lang="zh-CN" altLang="en-US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charset="-122"/>
                      </a:endParaRPr>
                    </a:p>
                  </a:txBody>
                  <a:tcPr marL="91443" marR="91443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22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城区户籍人口（万）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6.0</a:t>
                      </a:r>
                      <a:endParaRPr lang="zh-CN" altLang="en-US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charset="-122"/>
                      </a:endParaRPr>
                    </a:p>
                  </a:txBody>
                  <a:tcPr marL="91443" marR="91443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08984"/>
                  </a:ext>
                </a:extLst>
              </a:tr>
              <a:tr h="154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GDP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（亿元）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增速（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165/8.3%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158.5/6.8%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139.7</a:t>
                      </a: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 8%</a:t>
                      </a:r>
                      <a:endParaRPr lang="en-US" altLang="en-US" sz="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charset="-122"/>
                      </a:endParaRPr>
                    </a:p>
                  </a:txBody>
                  <a:tcPr marL="91443" marR="91443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16580"/>
                  </a:ext>
                </a:extLst>
              </a:tr>
              <a:tr h="154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人均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GDP（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元）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增速（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29570/3%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28713/7.2%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26792 / 8.9%</a:t>
                      </a:r>
                    </a:p>
                  </a:txBody>
                  <a:tcPr marL="91443" marR="91443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47415"/>
                  </a:ext>
                </a:extLst>
              </a:tr>
              <a:tr h="12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财政收入（亿元）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财政支出（亿元）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20.3/-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17.15/25.3%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13.7</a:t>
                      </a: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 28.6</a:t>
                      </a:r>
                      <a:endParaRPr lang="en-US" altLang="zh-CN" sz="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23348"/>
                  </a:ext>
                </a:extLst>
              </a:tr>
              <a:tr h="119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城镇居民人均可支配收入（元）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38064/8.6%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35050/8.5%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32305</a:t>
                      </a: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 7.7%</a:t>
                      </a: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540204"/>
                  </a:ext>
                </a:extLst>
              </a:tr>
              <a:tr h="12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城乡居民储蓄存款（亿元）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人均（元）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251.4/46086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221.7</a:t>
                      </a: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 40642</a:t>
                      </a:r>
                      <a:endParaRPr lang="zh-CN" altLang="en-US" sz="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59409"/>
                  </a:ext>
                </a:extLst>
              </a:tr>
              <a:tr h="119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社会消费品零售总额（亿元）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78.5/8.5%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73.2/10.7%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66.1</a:t>
                      </a:r>
                      <a:r>
                        <a:rPr lang="zh-CN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 14%</a:t>
                      </a:r>
                      <a:endParaRPr lang="en-US" altLang="zh-CN" sz="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19992"/>
                  </a:ext>
                </a:extLst>
              </a:tr>
              <a:tr h="12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固定资产投资（亿元）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增速（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98/10.6%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152.8/-30.3%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225.9/ 13.4%</a:t>
                      </a: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62537"/>
                  </a:ext>
                </a:extLst>
              </a:tr>
              <a:tr h="12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房地产开发投资（亿元）／增速（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16.18/196%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1.48</a:t>
                      </a:r>
                      <a:r>
                        <a:rPr lang="zh-CN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 </a:t>
                      </a:r>
                      <a:r>
                        <a:rPr lang="en-US" altLang="en-US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 </a:t>
                      </a:r>
                      <a:r>
                        <a:rPr lang="en-US" altLang="zh-CN" sz="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-46.0%</a:t>
                      </a:r>
                      <a:endParaRPr lang="en-US" altLang="zh-CN" sz="5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91866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全市商品住宅销售面积（㎡）／增速（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127000/-52%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265000</a:t>
                      </a:r>
                      <a:r>
                        <a:rPr lang="en-US" altLang="en-US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/178.9</a:t>
                      </a:r>
                      <a:r>
                        <a:rPr lang="en-US" altLang="zh-CN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charset="-122"/>
                        </a:rPr>
                        <a:t>%</a:t>
                      </a:r>
                      <a:endParaRPr lang="en-US" altLang="zh-CN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84410" marR="84410" marT="42199" marB="421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38706"/>
                  </a:ext>
                </a:extLst>
              </a:tr>
              <a:tr h="6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全市汽车拥有量（万辆）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30228"/>
                  </a:ext>
                </a:extLst>
              </a:tr>
              <a:tr h="6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存款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万以上人数（人）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51681"/>
                  </a:ext>
                </a:extLst>
              </a:tr>
              <a:tr h="6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在校小学生人数（人）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48917"/>
                  </a:ext>
                </a:extLst>
              </a:tr>
            </a:tbl>
          </a:graphicData>
        </a:graphic>
      </p:graphicFrame>
      <p:sp>
        <p:nvSpPr>
          <p:cNvPr id="102" name="文本框 15">
            <a:extLst>
              <a:ext uri="{FF2B5EF4-FFF2-40B4-BE49-F238E27FC236}">
                <a16:creationId xmlns:a16="http://schemas.microsoft.com/office/drawing/2014/main" id="{D8464B70-B748-4FB2-9175-0682EA5B9CD1}"/>
              </a:ext>
            </a:extLst>
          </p:cNvPr>
          <p:cNvSpPr txBox="1"/>
          <p:nvPr/>
        </p:nvSpPr>
        <p:spPr>
          <a:xfrm>
            <a:off x="4631419" y="5708579"/>
            <a:ext cx="307269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文安老城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6400-8800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㎡ （毛坯）（二手房）</a:t>
            </a:r>
          </a:p>
        </p:txBody>
      </p:sp>
      <p:graphicFrame>
        <p:nvGraphicFramePr>
          <p:cNvPr id="117" name="表格 116">
            <a:extLst>
              <a:ext uri="{FF2B5EF4-FFF2-40B4-BE49-F238E27FC236}">
                <a16:creationId xmlns:a16="http://schemas.microsoft.com/office/drawing/2014/main" id="{8DACF0AC-9BFA-4594-A995-E018F2119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38430"/>
              </p:ext>
            </p:extLst>
          </p:nvPr>
        </p:nvGraphicFramePr>
        <p:xfrm>
          <a:off x="1944" y="2507964"/>
          <a:ext cx="1778000" cy="963288"/>
        </p:xfrm>
        <a:graphic>
          <a:graphicData uri="http://schemas.openxmlformats.org/drawingml/2006/table">
            <a:tbl>
              <a:tblPr/>
              <a:tblGrid>
                <a:gridCol w="310951">
                  <a:extLst>
                    <a:ext uri="{9D8B030D-6E8A-4147-A177-3AD203B41FA5}">
                      <a16:colId xmlns:a16="http://schemas.microsoft.com/office/drawing/2014/main" val="1375815775"/>
                    </a:ext>
                  </a:extLst>
                </a:gridCol>
                <a:gridCol w="342843">
                  <a:extLst>
                    <a:ext uri="{9D8B030D-6E8A-4147-A177-3AD203B41FA5}">
                      <a16:colId xmlns:a16="http://schemas.microsoft.com/office/drawing/2014/main" val="442287975"/>
                    </a:ext>
                  </a:extLst>
                </a:gridCol>
                <a:gridCol w="438520">
                  <a:extLst>
                    <a:ext uri="{9D8B030D-6E8A-4147-A177-3AD203B41FA5}">
                      <a16:colId xmlns:a16="http://schemas.microsoft.com/office/drawing/2014/main" val="4108403673"/>
                    </a:ext>
                  </a:extLst>
                </a:gridCol>
                <a:gridCol w="342843">
                  <a:extLst>
                    <a:ext uri="{9D8B030D-6E8A-4147-A177-3AD203B41FA5}">
                      <a16:colId xmlns:a16="http://schemas.microsoft.com/office/drawing/2014/main" val="1400568450"/>
                    </a:ext>
                  </a:extLst>
                </a:gridCol>
                <a:gridCol w="342843">
                  <a:extLst>
                    <a:ext uri="{9D8B030D-6E8A-4147-A177-3AD203B41FA5}">
                      <a16:colId xmlns:a16="http://schemas.microsoft.com/office/drawing/2014/main" val="2992054822"/>
                    </a:ext>
                  </a:extLst>
                </a:gridCol>
              </a:tblGrid>
              <a:tr h="17201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廊坊市文安县土地成交信息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8408"/>
                  </a:ext>
                </a:extLst>
              </a:tr>
              <a:tr h="1130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成交面积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可开发建筑面积（万㎡）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成交均价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楼面价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36853"/>
                  </a:ext>
                </a:extLst>
              </a:tr>
              <a:tr h="1130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（亩）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18427"/>
                  </a:ext>
                </a:extLst>
              </a:tr>
              <a:tr h="1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171.6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87137"/>
                  </a:ext>
                </a:extLst>
              </a:tr>
              <a:tr h="1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241.68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93095"/>
                  </a:ext>
                </a:extLst>
              </a:tr>
              <a:tr h="1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1729"/>
                  </a:ext>
                </a:extLst>
              </a:tr>
              <a:tr h="113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213.07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87112"/>
                  </a:ext>
                </a:extLst>
              </a:tr>
            </a:tbl>
          </a:graphicData>
        </a:graphic>
      </p:graphicFrame>
      <p:sp>
        <p:nvSpPr>
          <p:cNvPr id="44" name="任意多边形 43"/>
          <p:cNvSpPr/>
          <p:nvPr/>
        </p:nvSpPr>
        <p:spPr>
          <a:xfrm>
            <a:off x="6993467" y="1037167"/>
            <a:ext cx="965200" cy="1621366"/>
          </a:xfrm>
          <a:custGeom>
            <a:avLst/>
            <a:gdLst>
              <a:gd name="connsiteX0" fmla="*/ 876300 w 965200"/>
              <a:gd name="connsiteY0" fmla="*/ 1621366 h 1621366"/>
              <a:gd name="connsiteX1" fmla="*/ 918633 w 965200"/>
              <a:gd name="connsiteY1" fmla="*/ 1096433 h 1621366"/>
              <a:gd name="connsiteX2" fmla="*/ 931333 w 965200"/>
              <a:gd name="connsiteY2" fmla="*/ 698500 h 1621366"/>
              <a:gd name="connsiteX3" fmla="*/ 965200 w 965200"/>
              <a:gd name="connsiteY3" fmla="*/ 131233 h 1621366"/>
              <a:gd name="connsiteX4" fmla="*/ 0 w 965200"/>
              <a:gd name="connsiteY4" fmla="*/ 0 h 162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1621366">
                <a:moveTo>
                  <a:pt x="876300" y="1621366"/>
                </a:moveTo>
                <a:lnTo>
                  <a:pt x="918633" y="1096433"/>
                </a:lnTo>
                <a:lnTo>
                  <a:pt x="931333" y="698500"/>
                </a:lnTo>
                <a:lnTo>
                  <a:pt x="965200" y="13123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125633" y="1303867"/>
            <a:ext cx="16934" cy="1210733"/>
          </a:xfrm>
          <a:custGeom>
            <a:avLst/>
            <a:gdLst>
              <a:gd name="connsiteX0" fmla="*/ 0 w 16934"/>
              <a:gd name="connsiteY0" fmla="*/ 1210733 h 1210733"/>
              <a:gd name="connsiteX1" fmla="*/ 16934 w 16934"/>
              <a:gd name="connsiteY1" fmla="*/ 0 h 12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4" h="1210733">
                <a:moveTo>
                  <a:pt x="0" y="1210733"/>
                </a:moveTo>
                <a:lnTo>
                  <a:pt x="16934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5630333" y="1710267"/>
            <a:ext cx="508000" cy="33866"/>
          </a:xfrm>
          <a:custGeom>
            <a:avLst/>
            <a:gdLst>
              <a:gd name="connsiteX0" fmla="*/ 508000 w 508000"/>
              <a:gd name="connsiteY0" fmla="*/ 0 h 33866"/>
              <a:gd name="connsiteX1" fmla="*/ 0 w 508000"/>
              <a:gd name="connsiteY1" fmla="*/ 33866 h 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0" h="33866">
                <a:moveTo>
                  <a:pt x="508000" y="0"/>
                </a:moveTo>
                <a:lnTo>
                  <a:pt x="0" y="33866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6142567" y="1706033"/>
            <a:ext cx="330200" cy="0"/>
          </a:xfrm>
          <a:custGeom>
            <a:avLst/>
            <a:gdLst>
              <a:gd name="connsiteX0" fmla="*/ 0 w 330200"/>
              <a:gd name="connsiteY0" fmla="*/ 0 h 0"/>
              <a:gd name="connsiteX1" fmla="*/ 330200 w 330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156700" y="2112433"/>
            <a:ext cx="8467" cy="486834"/>
          </a:xfrm>
          <a:custGeom>
            <a:avLst/>
            <a:gdLst>
              <a:gd name="connsiteX0" fmla="*/ 0 w 8467"/>
              <a:gd name="connsiteY0" fmla="*/ 486834 h 486834"/>
              <a:gd name="connsiteX1" fmla="*/ 8467 w 8467"/>
              <a:gd name="connsiteY1" fmla="*/ 0 h 4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67" h="486834">
                <a:moveTo>
                  <a:pt x="0" y="486834"/>
                </a:moveTo>
                <a:lnTo>
                  <a:pt x="8467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283451" y="2598408"/>
            <a:ext cx="675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迎宾大道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4" y="1576091"/>
            <a:ext cx="11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采留线</a:t>
            </a:r>
          </a:p>
        </p:txBody>
      </p:sp>
      <p:sp>
        <p:nvSpPr>
          <p:cNvPr id="112" name="矩形 111"/>
          <p:cNvSpPr/>
          <p:nvPr/>
        </p:nvSpPr>
        <p:spPr>
          <a:xfrm>
            <a:off x="7922269" y="2071172"/>
            <a:ext cx="1623483" cy="986865"/>
          </a:xfrm>
          <a:prstGeom prst="rect">
            <a:avLst/>
          </a:pr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459133" y="4458303"/>
            <a:ext cx="110067" cy="2374297"/>
          </a:xfrm>
          <a:custGeom>
            <a:avLst/>
            <a:gdLst>
              <a:gd name="connsiteX0" fmla="*/ 0 w 110067"/>
              <a:gd name="connsiteY0" fmla="*/ 0 h 2336800"/>
              <a:gd name="connsiteX1" fmla="*/ 110067 w 110067"/>
              <a:gd name="connsiteY1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67" h="2336800">
                <a:moveTo>
                  <a:pt x="0" y="0"/>
                </a:moveTo>
                <a:lnTo>
                  <a:pt x="110067" y="233680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55733" y="6402707"/>
            <a:ext cx="675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护城大堤</a:t>
            </a:r>
          </a:p>
        </p:txBody>
      </p:sp>
      <p:sp>
        <p:nvSpPr>
          <p:cNvPr id="111" name="任意多边形 110"/>
          <p:cNvSpPr/>
          <p:nvPr/>
        </p:nvSpPr>
        <p:spPr>
          <a:xfrm>
            <a:off x="5346700" y="4368800"/>
            <a:ext cx="2165350" cy="1460500"/>
          </a:xfrm>
          <a:custGeom>
            <a:avLst/>
            <a:gdLst>
              <a:gd name="connsiteX0" fmla="*/ 0 w 2165350"/>
              <a:gd name="connsiteY0" fmla="*/ 260350 h 1460500"/>
              <a:gd name="connsiteX1" fmla="*/ 50800 w 2165350"/>
              <a:gd name="connsiteY1" fmla="*/ 1460500 h 1460500"/>
              <a:gd name="connsiteX2" fmla="*/ 495300 w 2165350"/>
              <a:gd name="connsiteY2" fmla="*/ 1377950 h 1460500"/>
              <a:gd name="connsiteX3" fmla="*/ 787400 w 2165350"/>
              <a:gd name="connsiteY3" fmla="*/ 1409700 h 1460500"/>
              <a:gd name="connsiteX4" fmla="*/ 2165350 w 2165350"/>
              <a:gd name="connsiteY4" fmla="*/ 1225550 h 1460500"/>
              <a:gd name="connsiteX5" fmla="*/ 2108200 w 2165350"/>
              <a:gd name="connsiteY5" fmla="*/ 101600 h 1460500"/>
              <a:gd name="connsiteX6" fmla="*/ 1778000 w 2165350"/>
              <a:gd name="connsiteY6" fmla="*/ 0 h 1460500"/>
              <a:gd name="connsiteX7" fmla="*/ 469900 w 2165350"/>
              <a:gd name="connsiteY7" fmla="*/ 228600 h 1460500"/>
              <a:gd name="connsiteX8" fmla="*/ 0 w 2165350"/>
              <a:gd name="connsiteY8" fmla="*/ 26035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5350" h="1460500">
                <a:moveTo>
                  <a:pt x="0" y="260350"/>
                </a:moveTo>
                <a:lnTo>
                  <a:pt x="50800" y="1460500"/>
                </a:lnTo>
                <a:lnTo>
                  <a:pt x="495300" y="1377950"/>
                </a:lnTo>
                <a:lnTo>
                  <a:pt x="787400" y="1409700"/>
                </a:lnTo>
                <a:lnTo>
                  <a:pt x="2165350" y="1225550"/>
                </a:lnTo>
                <a:lnTo>
                  <a:pt x="2108200" y="101600"/>
                </a:lnTo>
                <a:lnTo>
                  <a:pt x="1778000" y="0"/>
                </a:lnTo>
                <a:lnTo>
                  <a:pt x="469900" y="228600"/>
                </a:lnTo>
                <a:lnTo>
                  <a:pt x="0" y="26035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富人认可区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56136" y="3546087"/>
            <a:ext cx="469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S334</a:t>
            </a:r>
            <a:endParaRPr lang="zh-CN" altLang="en-US" sz="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648450" y="5251443"/>
            <a:ext cx="854075" cy="295275"/>
          </a:xfrm>
          <a:custGeom>
            <a:avLst/>
            <a:gdLst>
              <a:gd name="connsiteX0" fmla="*/ 0 w 854075"/>
              <a:gd name="connsiteY0" fmla="*/ 295275 h 295275"/>
              <a:gd name="connsiteX1" fmla="*/ 676275 w 854075"/>
              <a:gd name="connsiteY1" fmla="*/ 25400 h 295275"/>
              <a:gd name="connsiteX2" fmla="*/ 854075 w 854075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075" h="295275">
                <a:moveTo>
                  <a:pt x="0" y="295275"/>
                </a:moveTo>
                <a:lnTo>
                  <a:pt x="676275" y="25400"/>
                </a:lnTo>
                <a:lnTo>
                  <a:pt x="854075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991350" y="5099050"/>
            <a:ext cx="73025" cy="558800"/>
          </a:xfrm>
          <a:custGeom>
            <a:avLst/>
            <a:gdLst>
              <a:gd name="connsiteX0" fmla="*/ 73025 w 73025"/>
              <a:gd name="connsiteY0" fmla="*/ 558800 h 558800"/>
              <a:gd name="connsiteX1" fmla="*/ 28575 w 73025"/>
              <a:gd name="connsiteY1" fmla="*/ 298450 h 558800"/>
              <a:gd name="connsiteX2" fmla="*/ 0 w 7302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558800">
                <a:moveTo>
                  <a:pt x="73025" y="558800"/>
                </a:moveTo>
                <a:lnTo>
                  <a:pt x="28575" y="29845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50610" y="4610313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丰利路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71538" y="5752788"/>
            <a:ext cx="469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保静线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6108700" y="4559300"/>
            <a:ext cx="25400" cy="1231900"/>
          </a:xfrm>
          <a:custGeom>
            <a:avLst/>
            <a:gdLst>
              <a:gd name="connsiteX0" fmla="*/ 0 w 25400"/>
              <a:gd name="connsiteY0" fmla="*/ 0 h 1231900"/>
              <a:gd name="connsiteX1" fmla="*/ 16933 w 25400"/>
              <a:gd name="connsiteY1" fmla="*/ 673100 h 1231900"/>
              <a:gd name="connsiteX2" fmla="*/ 25400 w 25400"/>
              <a:gd name="connsiteY2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" h="1231900">
                <a:moveTo>
                  <a:pt x="0" y="0"/>
                </a:moveTo>
                <a:lnTo>
                  <a:pt x="16933" y="673100"/>
                </a:lnTo>
                <a:lnTo>
                  <a:pt x="25400" y="123190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8537" y="5386618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永定路</a:t>
            </a:r>
          </a:p>
        </p:txBody>
      </p:sp>
      <p:sp>
        <p:nvSpPr>
          <p:cNvPr id="56" name="任意多边形 55"/>
          <p:cNvSpPr/>
          <p:nvPr/>
        </p:nvSpPr>
        <p:spPr>
          <a:xfrm>
            <a:off x="5812367" y="4597400"/>
            <a:ext cx="4233" cy="656167"/>
          </a:xfrm>
          <a:custGeom>
            <a:avLst/>
            <a:gdLst>
              <a:gd name="connsiteX0" fmla="*/ 0 w 4233"/>
              <a:gd name="connsiteY0" fmla="*/ 0 h 656167"/>
              <a:gd name="connsiteX1" fmla="*/ 4233 w 4233"/>
              <a:gd name="connsiteY1" fmla="*/ 656167 h 6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656167">
                <a:moveTo>
                  <a:pt x="0" y="0"/>
                </a:moveTo>
                <a:lnTo>
                  <a:pt x="4233" y="65616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5359400" y="5031317"/>
            <a:ext cx="768350" cy="14816"/>
          </a:xfrm>
          <a:custGeom>
            <a:avLst/>
            <a:gdLst>
              <a:gd name="connsiteX0" fmla="*/ 0 w 768350"/>
              <a:gd name="connsiteY0" fmla="*/ 14816 h 14816"/>
              <a:gd name="connsiteX1" fmla="*/ 467783 w 768350"/>
              <a:gd name="connsiteY1" fmla="*/ 2116 h 14816"/>
              <a:gd name="connsiteX2" fmla="*/ 768350 w 768350"/>
              <a:gd name="connsiteY2" fmla="*/ 0 h 1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14816">
                <a:moveTo>
                  <a:pt x="0" y="14816"/>
                </a:moveTo>
                <a:lnTo>
                  <a:pt x="467783" y="2116"/>
                </a:lnTo>
                <a:lnTo>
                  <a:pt x="76835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5348817" y="4754033"/>
            <a:ext cx="1299633" cy="40217"/>
          </a:xfrm>
          <a:custGeom>
            <a:avLst/>
            <a:gdLst>
              <a:gd name="connsiteX0" fmla="*/ 1299633 w 1299633"/>
              <a:gd name="connsiteY0" fmla="*/ 0 h 40217"/>
              <a:gd name="connsiteX1" fmla="*/ 757766 w 1299633"/>
              <a:gd name="connsiteY1" fmla="*/ 29634 h 40217"/>
              <a:gd name="connsiteX2" fmla="*/ 461433 w 1299633"/>
              <a:gd name="connsiteY2" fmla="*/ 31750 h 40217"/>
              <a:gd name="connsiteX3" fmla="*/ 0 w 1299633"/>
              <a:gd name="connsiteY3" fmla="*/ 40217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633" h="40217">
                <a:moveTo>
                  <a:pt x="1299633" y="0"/>
                </a:moveTo>
                <a:lnTo>
                  <a:pt x="757766" y="29634"/>
                </a:lnTo>
                <a:lnTo>
                  <a:pt x="461433" y="31750"/>
                </a:lnTo>
                <a:lnTo>
                  <a:pt x="0" y="4021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35689" y="4615913"/>
            <a:ext cx="469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崇文街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57283" y="4944977"/>
            <a:ext cx="469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利民街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65797" y="4615409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商业街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25780" y="4616558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民安路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83717" y="4393024"/>
            <a:ext cx="469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政通道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83670" y="5251138"/>
            <a:ext cx="469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兴文道</a:t>
            </a:r>
          </a:p>
        </p:txBody>
      </p:sp>
      <p:sp>
        <p:nvSpPr>
          <p:cNvPr id="47" name="任意多边形 46"/>
          <p:cNvSpPr/>
          <p:nvPr/>
        </p:nvSpPr>
        <p:spPr>
          <a:xfrm>
            <a:off x="5338233" y="4618567"/>
            <a:ext cx="67734" cy="1214966"/>
          </a:xfrm>
          <a:custGeom>
            <a:avLst/>
            <a:gdLst>
              <a:gd name="connsiteX0" fmla="*/ 67734 w 67734"/>
              <a:gd name="connsiteY0" fmla="*/ 1214966 h 1214966"/>
              <a:gd name="connsiteX1" fmla="*/ 0 w 67734"/>
              <a:gd name="connsiteY1" fmla="*/ 0 h 12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34" h="1214966">
                <a:moveTo>
                  <a:pt x="67734" y="1214966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8535" y="4847179"/>
            <a:ext cx="114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人和路</a:t>
            </a:r>
          </a:p>
        </p:txBody>
      </p:sp>
      <p:sp>
        <p:nvSpPr>
          <p:cNvPr id="125" name="任意多边形 124"/>
          <p:cNvSpPr/>
          <p:nvPr/>
        </p:nvSpPr>
        <p:spPr>
          <a:xfrm>
            <a:off x="4812335" y="700648"/>
            <a:ext cx="5384797" cy="3515089"/>
          </a:xfrm>
          <a:custGeom>
            <a:avLst/>
            <a:gdLst>
              <a:gd name="connsiteX0" fmla="*/ 383458 w 3470787"/>
              <a:gd name="connsiteY0" fmla="*/ 2054941 h 2458064"/>
              <a:gd name="connsiteX1" fmla="*/ 0 w 3470787"/>
              <a:gd name="connsiteY1" fmla="*/ 2064774 h 2458064"/>
              <a:gd name="connsiteX2" fmla="*/ 29497 w 3470787"/>
              <a:gd name="connsiteY2" fmla="*/ 0 h 2458064"/>
              <a:gd name="connsiteX3" fmla="*/ 3470787 w 3470787"/>
              <a:gd name="connsiteY3" fmla="*/ 0 h 2458064"/>
              <a:gd name="connsiteX4" fmla="*/ 3460955 w 3470787"/>
              <a:gd name="connsiteY4" fmla="*/ 1356851 h 2458064"/>
              <a:gd name="connsiteX5" fmla="*/ 3195484 w 3470787"/>
              <a:gd name="connsiteY5" fmla="*/ 1337187 h 2458064"/>
              <a:gd name="connsiteX6" fmla="*/ 3126658 w 3470787"/>
              <a:gd name="connsiteY6" fmla="*/ 2094270 h 2458064"/>
              <a:gd name="connsiteX7" fmla="*/ 2772697 w 3470787"/>
              <a:gd name="connsiteY7" fmla="*/ 2143432 h 2458064"/>
              <a:gd name="connsiteX8" fmla="*/ 2261420 w 3470787"/>
              <a:gd name="connsiteY8" fmla="*/ 2349909 h 2458064"/>
              <a:gd name="connsiteX9" fmla="*/ 2015613 w 3470787"/>
              <a:gd name="connsiteY9" fmla="*/ 2458064 h 2458064"/>
              <a:gd name="connsiteX10" fmla="*/ 2035278 w 3470787"/>
              <a:gd name="connsiteY10" fmla="*/ 2192593 h 2458064"/>
              <a:gd name="connsiteX11" fmla="*/ 2054942 w 3470787"/>
              <a:gd name="connsiteY11" fmla="*/ 2104103 h 2458064"/>
              <a:gd name="connsiteX12" fmla="*/ 1995949 w 3470787"/>
              <a:gd name="connsiteY12" fmla="*/ 1966451 h 2458064"/>
              <a:gd name="connsiteX13" fmla="*/ 383458 w 3470787"/>
              <a:gd name="connsiteY13" fmla="*/ 2054941 h 245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0787" h="2458064">
                <a:moveTo>
                  <a:pt x="383458" y="2054941"/>
                </a:moveTo>
                <a:lnTo>
                  <a:pt x="0" y="2064774"/>
                </a:lnTo>
                <a:lnTo>
                  <a:pt x="29497" y="0"/>
                </a:lnTo>
                <a:lnTo>
                  <a:pt x="3470787" y="0"/>
                </a:lnTo>
                <a:cubicBezTo>
                  <a:pt x="3467510" y="452284"/>
                  <a:pt x="3464232" y="904567"/>
                  <a:pt x="3460955" y="1356851"/>
                </a:cubicBezTo>
                <a:lnTo>
                  <a:pt x="3195484" y="1337187"/>
                </a:lnTo>
                <a:lnTo>
                  <a:pt x="3126658" y="2094270"/>
                </a:lnTo>
                <a:lnTo>
                  <a:pt x="2772697" y="2143432"/>
                </a:lnTo>
                <a:lnTo>
                  <a:pt x="2261420" y="2349909"/>
                </a:lnTo>
                <a:lnTo>
                  <a:pt x="2015613" y="2458064"/>
                </a:lnTo>
                <a:lnTo>
                  <a:pt x="2035278" y="2192593"/>
                </a:lnTo>
                <a:lnTo>
                  <a:pt x="2054942" y="2104103"/>
                </a:lnTo>
                <a:lnTo>
                  <a:pt x="1995949" y="1966451"/>
                </a:lnTo>
                <a:lnTo>
                  <a:pt x="383458" y="205494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228646" y="3527425"/>
            <a:ext cx="3759200" cy="3164114"/>
          </a:xfrm>
          <a:custGeom>
            <a:avLst/>
            <a:gdLst>
              <a:gd name="connsiteX0" fmla="*/ 0 w 3759200"/>
              <a:gd name="connsiteY0" fmla="*/ 3120571 h 3164114"/>
              <a:gd name="connsiteX1" fmla="*/ 290286 w 3759200"/>
              <a:gd name="connsiteY1" fmla="*/ 3164114 h 3164114"/>
              <a:gd name="connsiteX2" fmla="*/ 3396343 w 3759200"/>
              <a:gd name="connsiteY2" fmla="*/ 2670629 h 3164114"/>
              <a:gd name="connsiteX3" fmla="*/ 3468915 w 3759200"/>
              <a:gd name="connsiteY3" fmla="*/ 2656114 h 3164114"/>
              <a:gd name="connsiteX4" fmla="*/ 3556000 w 3759200"/>
              <a:gd name="connsiteY4" fmla="*/ 2583543 h 3164114"/>
              <a:gd name="connsiteX5" fmla="*/ 3672115 w 3759200"/>
              <a:gd name="connsiteY5" fmla="*/ 740229 h 3164114"/>
              <a:gd name="connsiteX6" fmla="*/ 3759200 w 3759200"/>
              <a:gd name="connsiteY6" fmla="*/ 203200 h 3164114"/>
              <a:gd name="connsiteX7" fmla="*/ 3701143 w 3759200"/>
              <a:gd name="connsiteY7" fmla="*/ 0 h 3164114"/>
              <a:gd name="connsiteX8" fmla="*/ 566058 w 3759200"/>
              <a:gd name="connsiteY8" fmla="*/ 145143 h 3164114"/>
              <a:gd name="connsiteX9" fmla="*/ 87086 w 3759200"/>
              <a:gd name="connsiteY9" fmla="*/ 3164114 h 3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9200" h="3164114">
                <a:moveTo>
                  <a:pt x="0" y="3120571"/>
                </a:moveTo>
                <a:lnTo>
                  <a:pt x="290286" y="3164114"/>
                </a:lnTo>
                <a:lnTo>
                  <a:pt x="3396343" y="2670629"/>
                </a:lnTo>
                <a:lnTo>
                  <a:pt x="3468915" y="2656114"/>
                </a:lnTo>
                <a:lnTo>
                  <a:pt x="3556000" y="2583543"/>
                </a:lnTo>
                <a:lnTo>
                  <a:pt x="3672115" y="740229"/>
                </a:lnTo>
                <a:lnTo>
                  <a:pt x="3759200" y="203200"/>
                </a:lnTo>
                <a:lnTo>
                  <a:pt x="3701143" y="0"/>
                </a:lnTo>
                <a:lnTo>
                  <a:pt x="566058" y="145143"/>
                </a:lnTo>
                <a:lnTo>
                  <a:pt x="87086" y="3164114"/>
                </a:lnTo>
              </a:path>
            </a:pathLst>
          </a:custGeom>
          <a:solidFill>
            <a:srgbClr val="FFFF00">
              <a:alpha val="25000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3464379" y="2510971"/>
            <a:ext cx="1364342" cy="3875315"/>
          </a:xfrm>
          <a:custGeom>
            <a:avLst/>
            <a:gdLst>
              <a:gd name="connsiteX0" fmla="*/ 1364342 w 1364342"/>
              <a:gd name="connsiteY0" fmla="*/ 0 h 3875315"/>
              <a:gd name="connsiteX1" fmla="*/ 1335314 w 1364342"/>
              <a:gd name="connsiteY1" fmla="*/ 1175658 h 3875315"/>
              <a:gd name="connsiteX2" fmla="*/ 870857 w 1364342"/>
              <a:gd name="connsiteY2" fmla="*/ 3875315 h 3875315"/>
              <a:gd name="connsiteX3" fmla="*/ 0 w 1364342"/>
              <a:gd name="connsiteY3" fmla="*/ 3686629 h 3875315"/>
              <a:gd name="connsiteX4" fmla="*/ 72571 w 1364342"/>
              <a:gd name="connsiteY4" fmla="*/ 14515 h 3875315"/>
              <a:gd name="connsiteX5" fmla="*/ 1364342 w 1364342"/>
              <a:gd name="connsiteY5" fmla="*/ 0 h 38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2" h="3875315">
                <a:moveTo>
                  <a:pt x="1364342" y="0"/>
                </a:moveTo>
                <a:lnTo>
                  <a:pt x="1335314" y="1175658"/>
                </a:lnTo>
                <a:lnTo>
                  <a:pt x="870857" y="3875315"/>
                </a:lnTo>
                <a:lnTo>
                  <a:pt x="0" y="3686629"/>
                </a:lnTo>
                <a:lnTo>
                  <a:pt x="72571" y="14515"/>
                </a:lnTo>
                <a:lnTo>
                  <a:pt x="1364342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西部新城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6400-8000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3E08F0-66FB-49D0-A2E2-C42611B238E0}"/>
              </a:ext>
            </a:extLst>
          </p:cNvPr>
          <p:cNvGrpSpPr/>
          <p:nvPr/>
        </p:nvGrpSpPr>
        <p:grpSpPr>
          <a:xfrm>
            <a:off x="21975" y="608278"/>
            <a:ext cx="1992758" cy="1738009"/>
            <a:chOff x="0" y="748758"/>
            <a:chExt cx="1992758" cy="1738009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2A4D43CF-79AD-4628-B5FC-310B1CCC5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5" t="31836" r="50253" b="58352"/>
            <a:stretch/>
          </p:blipFill>
          <p:spPr>
            <a:xfrm>
              <a:off x="0" y="752808"/>
              <a:ext cx="1992758" cy="1733959"/>
            </a:xfrm>
            <a:prstGeom prst="rect">
              <a:avLst/>
            </a:prstGeom>
          </p:spPr>
        </p:pic>
        <p:sp>
          <p:nvSpPr>
            <p:cNvPr id="129" name="文本框 1239"/>
            <p:cNvSpPr txBox="1"/>
            <p:nvPr/>
          </p:nvSpPr>
          <p:spPr>
            <a:xfrm>
              <a:off x="132080" y="748758"/>
              <a:ext cx="172847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文安县规划图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0A807C5-011F-4459-B0E7-063ADDC3319B}"/>
              </a:ext>
            </a:extLst>
          </p:cNvPr>
          <p:cNvGrpSpPr/>
          <p:nvPr/>
        </p:nvGrpSpPr>
        <p:grpSpPr>
          <a:xfrm>
            <a:off x="2023200" y="594207"/>
            <a:ext cx="1430444" cy="1730119"/>
            <a:chOff x="2003683" y="756648"/>
            <a:chExt cx="1430444" cy="1730119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3683" y="756648"/>
              <a:ext cx="1430444" cy="1730119"/>
            </a:xfrm>
            <a:prstGeom prst="rect">
              <a:avLst/>
            </a:prstGeom>
          </p:spPr>
        </p:pic>
        <p:sp>
          <p:nvSpPr>
            <p:cNvPr id="130" name=" 241"/>
            <p:cNvSpPr/>
            <p:nvPr/>
          </p:nvSpPr>
          <p:spPr>
            <a:xfrm>
              <a:off x="2351805" y="1880510"/>
              <a:ext cx="252002" cy="25200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>
          <a:xfrm>
            <a:off x="5350935" y="4263920"/>
            <a:ext cx="1286932" cy="1178032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106878" tIns="53439" rIns="106878" bIns="53439" numCol="1" anchor="ctr" anchorCtr="0" compatLnSpc="1"/>
          <a:lstStyle/>
          <a:p>
            <a:pPr defTabSz="10687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明珠荣美</a:t>
            </a:r>
            <a:endParaRPr lang="en-US" altLang="zh-CN" sz="9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0687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商圈</a:t>
            </a:r>
          </a:p>
        </p:txBody>
      </p:sp>
      <p:sp>
        <p:nvSpPr>
          <p:cNvPr id="134" name="文本框 12"/>
          <p:cNvSpPr/>
          <p:nvPr/>
        </p:nvSpPr>
        <p:spPr>
          <a:xfrm>
            <a:off x="10945086" y="5371491"/>
            <a:ext cx="1239361" cy="75565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1、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文安壹号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占地面积：95亩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容积率：2.4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银华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地产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成交价格：90万/亩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成交楼面价：594元/㎡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成交时间：2013-7-22</a:t>
            </a:r>
          </a:p>
        </p:txBody>
      </p:sp>
      <p:sp>
        <p:nvSpPr>
          <p:cNvPr id="135" name="文本框 12"/>
          <p:cNvSpPr/>
          <p:nvPr/>
        </p:nvSpPr>
        <p:spPr>
          <a:xfrm>
            <a:off x="10945086" y="6146451"/>
            <a:ext cx="1232063" cy="75565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2、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毓秀江南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占地面积：120亩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容积率：2.0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天瑞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地产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成交价格：120万/亩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成交楼面价：900元/㎡</a:t>
            </a:r>
          </a:p>
          <a:p>
            <a:pPr lvl="0" algn="l">
              <a:lnSpc>
                <a:spcPct val="90000"/>
              </a:lnSpc>
              <a:buNone/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成交时间：2016-9-9</a:t>
            </a:r>
          </a:p>
        </p:txBody>
      </p:sp>
      <p:sp>
        <p:nvSpPr>
          <p:cNvPr id="137" name="文本框 1223"/>
          <p:cNvSpPr txBox="1"/>
          <p:nvPr/>
        </p:nvSpPr>
        <p:spPr>
          <a:xfrm>
            <a:off x="7968799" y="2374846"/>
            <a:ext cx="177883" cy="17640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1</a:t>
            </a:r>
          </a:p>
        </p:txBody>
      </p:sp>
      <p:sp>
        <p:nvSpPr>
          <p:cNvPr id="138" name="文本框 1223"/>
          <p:cNvSpPr txBox="1"/>
          <p:nvPr/>
        </p:nvSpPr>
        <p:spPr>
          <a:xfrm>
            <a:off x="8887089" y="2331541"/>
            <a:ext cx="177883" cy="24320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2</a:t>
            </a:r>
          </a:p>
        </p:txBody>
      </p:sp>
      <p:sp>
        <p:nvSpPr>
          <p:cNvPr id="139" name="文本框 12"/>
          <p:cNvSpPr/>
          <p:nvPr/>
        </p:nvSpPr>
        <p:spPr>
          <a:xfrm>
            <a:off x="9637105" y="3904978"/>
            <a:ext cx="1286510" cy="75565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1、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华夏孔雀城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占地面积：146亩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容积率：2.0</a:t>
            </a:r>
          </a:p>
          <a:p>
            <a:pPr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华夏幸福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成交价格：520万/亩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成交楼面价：3900元/㎡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成交时间：2017-6-22</a:t>
            </a:r>
          </a:p>
        </p:txBody>
      </p:sp>
      <p:sp>
        <p:nvSpPr>
          <p:cNvPr id="140" name="文本框 1159"/>
          <p:cNvSpPr txBox="1"/>
          <p:nvPr/>
        </p:nvSpPr>
        <p:spPr>
          <a:xfrm>
            <a:off x="9173524" y="2338199"/>
            <a:ext cx="177883" cy="17640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1</a:t>
            </a:r>
          </a:p>
        </p:txBody>
      </p:sp>
      <p:sp>
        <p:nvSpPr>
          <p:cNvPr id="141" name="文本框 12"/>
          <p:cNvSpPr/>
          <p:nvPr/>
        </p:nvSpPr>
        <p:spPr>
          <a:xfrm>
            <a:off x="9637105" y="4657701"/>
            <a:ext cx="1286510" cy="75565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2、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中航公馆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占地面积：125亩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容积率：2.4</a:t>
            </a:r>
          </a:p>
          <a:p>
            <a:pPr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中航瑞赛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成交价格：75万/亩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成交楼面价：469元/㎡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成交时间：2014-8-26</a:t>
            </a:r>
          </a:p>
        </p:txBody>
      </p:sp>
      <p:sp>
        <p:nvSpPr>
          <p:cNvPr id="142" name="文本框 12"/>
          <p:cNvSpPr/>
          <p:nvPr/>
        </p:nvSpPr>
        <p:spPr>
          <a:xfrm>
            <a:off x="8341245" y="3163567"/>
            <a:ext cx="1282700" cy="75565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3、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迎宾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花园地块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占地面积：150亩</a:t>
            </a:r>
          </a:p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容积率：2.0</a:t>
            </a:r>
          </a:p>
          <a:p>
            <a:pPr lvl="0" algn="l"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鑫龙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地产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成交价格：80万/亩</a:t>
            </a:r>
          </a:p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成交楼面价：600元/㎡</a:t>
            </a:r>
          </a:p>
          <a:p>
            <a:pPr lvl="0" algn="l"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成交时间：2015-6-8</a:t>
            </a:r>
          </a:p>
        </p:txBody>
      </p:sp>
      <p:sp>
        <p:nvSpPr>
          <p:cNvPr id="143" name="文本框 12"/>
          <p:cNvSpPr/>
          <p:nvPr/>
        </p:nvSpPr>
        <p:spPr>
          <a:xfrm>
            <a:off x="8341245" y="3928852"/>
            <a:ext cx="1282700" cy="75565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4、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民安华府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占地面积：50亩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容积率：2.4</a:t>
            </a:r>
          </a:p>
          <a:p>
            <a:pPr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天瑞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地产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成交价格：92万/亩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成交楼面价：675元/㎡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成交时间：2014-12-20</a:t>
            </a:r>
          </a:p>
        </p:txBody>
      </p:sp>
      <p:sp>
        <p:nvSpPr>
          <p:cNvPr id="146" name="文本框 12"/>
          <p:cNvSpPr/>
          <p:nvPr/>
        </p:nvSpPr>
        <p:spPr>
          <a:xfrm>
            <a:off x="9654417" y="1447689"/>
            <a:ext cx="1269198" cy="773481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6、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碧桂园铂樾府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占地面积：89亩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容积率：2.0</a:t>
            </a:r>
          </a:p>
          <a:p>
            <a:pPr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碧桂园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成交价格：295万/亩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成交楼面价：2212元/㎡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成交时间：2019-5-28</a:t>
            </a:r>
          </a:p>
        </p:txBody>
      </p:sp>
      <p:sp>
        <p:nvSpPr>
          <p:cNvPr id="147" name="文本框 12"/>
          <p:cNvSpPr/>
          <p:nvPr/>
        </p:nvSpPr>
        <p:spPr>
          <a:xfrm>
            <a:off x="8341245" y="4686777"/>
            <a:ext cx="1282700" cy="75565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5、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金发英伦城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地块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占地面积：70亩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容积率：2.4</a:t>
            </a:r>
          </a:p>
          <a:p>
            <a:pPr>
              <a:lnSpc>
                <a:spcPct val="90000"/>
              </a:lnSpc>
            </a:pP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权属方</a:t>
            </a: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：</a:t>
            </a:r>
            <a:r>
              <a:rPr lang="zh-CN" altLang="en-US" sz="690" dirty="0">
                <a:solidFill>
                  <a:schemeClr val="tx1"/>
                </a:solidFill>
                <a:sym typeface="+mn-ea"/>
              </a:rPr>
              <a:t>鹏举</a:t>
            </a:r>
            <a:r>
              <a:rPr lang="en-US" altLang="zh-CN" sz="690" dirty="0" err="1">
                <a:solidFill>
                  <a:schemeClr val="tx1"/>
                </a:solidFill>
                <a:sym typeface="+mn-ea"/>
              </a:rPr>
              <a:t>地产</a:t>
            </a:r>
            <a:endParaRPr lang="en-US" altLang="zh-CN" sz="69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成交价格：90万/亩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成交楼面价：563元/㎡</a:t>
            </a:r>
          </a:p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  <a:sym typeface="+mn-ea"/>
              </a:rPr>
              <a:t>成交时间：2015-12-7</a:t>
            </a:r>
          </a:p>
        </p:txBody>
      </p:sp>
      <p:sp>
        <p:nvSpPr>
          <p:cNvPr id="149" name="文本框 1162"/>
          <p:cNvSpPr txBox="1"/>
          <p:nvPr/>
        </p:nvSpPr>
        <p:spPr>
          <a:xfrm>
            <a:off x="8913202" y="2137375"/>
            <a:ext cx="177883" cy="176401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defRPr sz="1000" b="1">
                <a:ea typeface="微软雅黑" panose="020B0503020204020204" charset="-122"/>
                <a:cs typeface="+mn-lt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2</a:t>
            </a:r>
          </a:p>
        </p:txBody>
      </p:sp>
      <p:sp>
        <p:nvSpPr>
          <p:cNvPr id="151" name="文本框 1162"/>
          <p:cNvSpPr txBox="1"/>
          <p:nvPr/>
        </p:nvSpPr>
        <p:spPr>
          <a:xfrm>
            <a:off x="8913202" y="2634558"/>
            <a:ext cx="174708" cy="24320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defRPr sz="1000" b="1">
                <a:ea typeface="微软雅黑" panose="020B0503020204020204" charset="-122"/>
                <a:cs typeface="+mn-lt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1</a:t>
            </a:r>
          </a:p>
        </p:txBody>
      </p:sp>
      <p:sp>
        <p:nvSpPr>
          <p:cNvPr id="152" name="文本框 1162"/>
          <p:cNvSpPr txBox="1"/>
          <p:nvPr/>
        </p:nvSpPr>
        <p:spPr>
          <a:xfrm>
            <a:off x="5931794" y="2246569"/>
            <a:ext cx="177883" cy="24320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defRPr sz="1000" b="1">
                <a:ea typeface="微软雅黑" panose="020B0503020204020204" charset="-122"/>
                <a:cs typeface="+mn-lt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3</a:t>
            </a:r>
          </a:p>
        </p:txBody>
      </p:sp>
      <p:sp>
        <p:nvSpPr>
          <p:cNvPr id="153" name="文本框 12"/>
          <p:cNvSpPr txBox="1"/>
          <p:nvPr/>
        </p:nvSpPr>
        <p:spPr>
          <a:xfrm>
            <a:off x="10945086" y="3726266"/>
            <a:ext cx="1234681" cy="7680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690" b="1"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3</a:t>
            </a:r>
            <a:r>
              <a:rPr lang="zh-CN" altLang="en-US" dirty="0"/>
              <a:t>、华夏地块</a:t>
            </a:r>
          </a:p>
          <a:p>
            <a:r>
              <a:rPr lang="zh-CN" altLang="en-US" dirty="0"/>
              <a:t>占地面积：</a:t>
            </a:r>
            <a:r>
              <a:rPr lang="en-US" altLang="zh-CN" dirty="0"/>
              <a:t>64</a:t>
            </a:r>
            <a:r>
              <a:rPr lang="zh-CN" altLang="en-US" dirty="0"/>
              <a:t>亩</a:t>
            </a:r>
          </a:p>
          <a:p>
            <a:r>
              <a:rPr lang="zh-CN" altLang="en-US" dirty="0"/>
              <a:t>容积率：</a:t>
            </a:r>
            <a:r>
              <a:rPr lang="en-US" altLang="zh-CN" dirty="0"/>
              <a:t>2.0</a:t>
            </a:r>
          </a:p>
          <a:p>
            <a:r>
              <a:rPr lang="zh-CN" altLang="en-US" dirty="0"/>
              <a:t>权属方：华夏幸福</a:t>
            </a:r>
          </a:p>
          <a:p>
            <a:r>
              <a:rPr lang="zh-CN" altLang="en-US" dirty="0"/>
              <a:t>成交价格：</a:t>
            </a:r>
            <a:r>
              <a:rPr lang="en-US" altLang="zh-CN" dirty="0"/>
              <a:t>460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亩</a:t>
            </a:r>
            <a:endParaRPr lang="en-US" altLang="zh-CN" dirty="0"/>
          </a:p>
          <a:p>
            <a:r>
              <a:rPr lang="zh-CN" altLang="en-US" dirty="0"/>
              <a:t>成交楼面价：</a:t>
            </a:r>
            <a:r>
              <a:rPr lang="en-US" altLang="zh-CN" dirty="0"/>
              <a:t>3450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</a:t>
            </a:r>
          </a:p>
          <a:p>
            <a:r>
              <a:rPr lang="zh-CN" altLang="en-US" dirty="0"/>
              <a:t>成交时间：</a:t>
            </a:r>
            <a:r>
              <a:rPr lang="en-US" altLang="zh-CN" dirty="0"/>
              <a:t>2017-12-20</a:t>
            </a:r>
          </a:p>
        </p:txBody>
      </p:sp>
      <p:sp>
        <p:nvSpPr>
          <p:cNvPr id="154" name="文本框 12"/>
          <p:cNvSpPr txBox="1"/>
          <p:nvPr/>
        </p:nvSpPr>
        <p:spPr>
          <a:xfrm>
            <a:off x="10945086" y="2940491"/>
            <a:ext cx="1234681" cy="7680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690" b="1"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2</a:t>
            </a:r>
            <a:r>
              <a:rPr lang="zh-CN" altLang="en-US" dirty="0"/>
              <a:t>、华夏地块</a:t>
            </a:r>
          </a:p>
          <a:p>
            <a:r>
              <a:rPr lang="zh-CN" altLang="en-US" dirty="0"/>
              <a:t>占地面积：</a:t>
            </a:r>
            <a:r>
              <a:rPr lang="en-US" altLang="zh-CN" dirty="0"/>
              <a:t>40</a:t>
            </a:r>
            <a:r>
              <a:rPr lang="zh-CN" altLang="en-US" dirty="0"/>
              <a:t>亩</a:t>
            </a:r>
          </a:p>
          <a:p>
            <a:r>
              <a:rPr lang="zh-CN" altLang="en-US" dirty="0"/>
              <a:t>容积率：</a:t>
            </a:r>
            <a:r>
              <a:rPr lang="en-US" altLang="zh-CN" dirty="0"/>
              <a:t>2.0</a:t>
            </a:r>
          </a:p>
          <a:p>
            <a:r>
              <a:rPr lang="zh-CN" altLang="en-US" dirty="0"/>
              <a:t>权属方：华夏幸福</a:t>
            </a:r>
          </a:p>
          <a:p>
            <a:r>
              <a:rPr lang="zh-CN" altLang="en-US" dirty="0"/>
              <a:t>成交价格：</a:t>
            </a:r>
            <a:r>
              <a:rPr lang="en-US" altLang="zh-CN" dirty="0"/>
              <a:t>470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亩</a:t>
            </a:r>
            <a:endParaRPr lang="en-US" altLang="zh-CN" dirty="0"/>
          </a:p>
          <a:p>
            <a:r>
              <a:rPr lang="zh-CN" altLang="en-US" dirty="0"/>
              <a:t>成交楼面价：</a:t>
            </a:r>
            <a:r>
              <a:rPr lang="en-US" altLang="zh-CN" dirty="0"/>
              <a:t>3525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</a:t>
            </a:r>
          </a:p>
          <a:p>
            <a:r>
              <a:rPr lang="zh-CN" altLang="en-US" dirty="0"/>
              <a:t>成交时间：</a:t>
            </a:r>
            <a:r>
              <a:rPr lang="en-US" altLang="zh-CN" dirty="0"/>
              <a:t>2017-12-20</a:t>
            </a:r>
          </a:p>
        </p:txBody>
      </p:sp>
      <p:sp>
        <p:nvSpPr>
          <p:cNvPr id="155" name="文本框 12"/>
          <p:cNvSpPr txBox="1"/>
          <p:nvPr/>
        </p:nvSpPr>
        <p:spPr>
          <a:xfrm>
            <a:off x="10945086" y="2167841"/>
            <a:ext cx="1234681" cy="7680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690" b="1"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、华夏地块</a:t>
            </a:r>
          </a:p>
          <a:p>
            <a:r>
              <a:rPr lang="zh-CN" altLang="en-US" dirty="0"/>
              <a:t>占地面积：</a:t>
            </a:r>
            <a:r>
              <a:rPr lang="en-US" altLang="zh-CN" dirty="0"/>
              <a:t>60</a:t>
            </a:r>
            <a:r>
              <a:rPr lang="zh-CN" altLang="en-US" dirty="0"/>
              <a:t>亩</a:t>
            </a:r>
          </a:p>
          <a:p>
            <a:r>
              <a:rPr lang="zh-CN" altLang="en-US" dirty="0"/>
              <a:t>容积率：</a:t>
            </a:r>
            <a:r>
              <a:rPr lang="en-US" altLang="zh-CN" dirty="0"/>
              <a:t>2.0</a:t>
            </a:r>
          </a:p>
          <a:p>
            <a:r>
              <a:rPr lang="zh-CN" altLang="en-US" dirty="0"/>
              <a:t>权属方：华夏幸福</a:t>
            </a:r>
          </a:p>
          <a:p>
            <a:r>
              <a:rPr lang="zh-CN" altLang="en-US" dirty="0"/>
              <a:t>成交价格：</a:t>
            </a:r>
            <a:r>
              <a:rPr lang="en-US" altLang="zh-CN" dirty="0"/>
              <a:t>470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亩</a:t>
            </a:r>
            <a:endParaRPr lang="en-US" altLang="zh-CN" dirty="0"/>
          </a:p>
          <a:p>
            <a:r>
              <a:rPr lang="zh-CN" altLang="en-US" dirty="0"/>
              <a:t>成交楼面价：</a:t>
            </a:r>
            <a:r>
              <a:rPr lang="en-US" altLang="zh-CN" dirty="0"/>
              <a:t>3525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</a:t>
            </a:r>
          </a:p>
          <a:p>
            <a:r>
              <a:rPr lang="zh-CN" altLang="en-US" dirty="0"/>
              <a:t>成交时间：</a:t>
            </a:r>
            <a:r>
              <a:rPr lang="en-US" altLang="zh-CN" dirty="0"/>
              <a:t>2017-12-20</a:t>
            </a:r>
          </a:p>
        </p:txBody>
      </p:sp>
      <p:sp>
        <p:nvSpPr>
          <p:cNvPr id="156" name="文本框 1162"/>
          <p:cNvSpPr txBox="1"/>
          <p:nvPr/>
        </p:nvSpPr>
        <p:spPr>
          <a:xfrm>
            <a:off x="3928533" y="4193831"/>
            <a:ext cx="177883" cy="24320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defRPr sz="1000" b="1">
                <a:ea typeface="微软雅黑" panose="020B0503020204020204" charset="-122"/>
                <a:cs typeface="+mn-lt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4</a:t>
            </a:r>
          </a:p>
        </p:txBody>
      </p:sp>
      <p:sp>
        <p:nvSpPr>
          <p:cNvPr id="157" name="文本框 12"/>
          <p:cNvSpPr txBox="1"/>
          <p:nvPr/>
        </p:nvSpPr>
        <p:spPr>
          <a:xfrm>
            <a:off x="10945086" y="4502202"/>
            <a:ext cx="1239360" cy="768095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690" b="1"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4</a:t>
            </a:r>
            <a:r>
              <a:rPr lang="zh-CN" altLang="en-US" dirty="0"/>
              <a:t>、鹏举地块</a:t>
            </a:r>
          </a:p>
          <a:p>
            <a:r>
              <a:rPr lang="zh-CN" altLang="en-US" dirty="0"/>
              <a:t>占地面积：</a:t>
            </a:r>
            <a:r>
              <a:rPr lang="en-US" altLang="zh-CN" dirty="0"/>
              <a:t>52</a:t>
            </a:r>
            <a:r>
              <a:rPr lang="zh-CN" altLang="en-US" dirty="0"/>
              <a:t>亩</a:t>
            </a:r>
          </a:p>
          <a:p>
            <a:r>
              <a:rPr lang="zh-CN" altLang="en-US" dirty="0"/>
              <a:t>容积率：</a:t>
            </a:r>
            <a:r>
              <a:rPr lang="en-US" altLang="zh-CN" dirty="0"/>
              <a:t>2.0</a:t>
            </a:r>
          </a:p>
          <a:p>
            <a:r>
              <a:rPr lang="zh-CN" altLang="en-US" dirty="0"/>
              <a:t>权属方：鹏举地产</a:t>
            </a:r>
          </a:p>
          <a:p>
            <a:r>
              <a:rPr lang="zh-CN" altLang="en-US" dirty="0"/>
              <a:t>成交价格：</a:t>
            </a:r>
            <a:r>
              <a:rPr lang="en-US" altLang="zh-CN" dirty="0"/>
              <a:t>341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亩</a:t>
            </a:r>
            <a:endParaRPr lang="en-US" altLang="zh-CN" dirty="0"/>
          </a:p>
          <a:p>
            <a:r>
              <a:rPr lang="zh-CN" altLang="en-US" dirty="0"/>
              <a:t>成交楼面价：</a:t>
            </a:r>
            <a:r>
              <a:rPr lang="en-US" altLang="zh-CN" dirty="0"/>
              <a:t>2558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</a:t>
            </a:r>
          </a:p>
          <a:p>
            <a:r>
              <a:rPr lang="zh-CN" altLang="en-US" dirty="0"/>
              <a:t>成交时间：</a:t>
            </a:r>
            <a:r>
              <a:rPr lang="en-US" altLang="zh-CN" dirty="0"/>
              <a:t>2018-10-23</a:t>
            </a:r>
          </a:p>
        </p:txBody>
      </p:sp>
      <p:sp>
        <p:nvSpPr>
          <p:cNvPr id="158" name="矩形 157"/>
          <p:cNvSpPr/>
          <p:nvPr/>
        </p:nvSpPr>
        <p:spPr>
          <a:xfrm>
            <a:off x="9561752" y="1961837"/>
            <a:ext cx="176401" cy="17640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1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159" name="文本框 12"/>
          <p:cNvSpPr txBox="1"/>
          <p:nvPr/>
        </p:nvSpPr>
        <p:spPr>
          <a:xfrm>
            <a:off x="10945086" y="602750"/>
            <a:ext cx="1234681" cy="50400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69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690" dirty="0">
                <a:solidFill>
                  <a:schemeClr val="tx1"/>
                </a:solidFill>
                <a:latin typeface="微软雅黑" panose="020B0503020204020204" charset="-122"/>
              </a:rPr>
              <a:t>文礼公园</a:t>
            </a:r>
            <a:r>
              <a:rPr lang="en-US" altLang="zh-CN" sz="690" dirty="0">
                <a:solidFill>
                  <a:schemeClr val="tx1"/>
                </a:solidFill>
                <a:latin typeface="微软雅黑" panose="020B0503020204020204" charset="-122"/>
              </a:rPr>
              <a:t>14</a:t>
            </a:r>
            <a:r>
              <a:rPr lang="zh-CN" altLang="en-US" sz="690" dirty="0">
                <a:solidFill>
                  <a:schemeClr val="tx1"/>
                </a:solidFill>
                <a:latin typeface="微软雅黑" panose="020B0503020204020204" charset="-122"/>
              </a:rPr>
              <a:t>号地块</a:t>
            </a:r>
            <a:endParaRPr lang="zh-CN" altLang="en-US" sz="9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占地面积：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89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亩</a:t>
            </a: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容积率：2.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权属方：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</a:rPr>
              <a:t>华夏幸福</a:t>
            </a:r>
            <a:r>
              <a:rPr lang="zh-CN" altLang="en-US" sz="5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</p:txBody>
      </p:sp>
      <p:grpSp>
        <p:nvGrpSpPr>
          <p:cNvPr id="162" name="组合 161"/>
          <p:cNvGrpSpPr/>
          <p:nvPr/>
        </p:nvGrpSpPr>
        <p:grpSpPr>
          <a:xfrm>
            <a:off x="5554978" y="5167178"/>
            <a:ext cx="575938" cy="323286"/>
            <a:chOff x="12880" y="8667"/>
            <a:chExt cx="907" cy="509"/>
          </a:xfrm>
        </p:grpSpPr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" y="8667"/>
              <a:ext cx="265" cy="265"/>
            </a:xfrm>
            <a:prstGeom prst="rect">
              <a:avLst/>
            </a:prstGeom>
          </p:spPr>
        </p:pic>
        <p:sp>
          <p:nvSpPr>
            <p:cNvPr id="164" name="矩形标注 732"/>
            <p:cNvSpPr/>
            <p:nvPr/>
          </p:nvSpPr>
          <p:spPr>
            <a:xfrm>
              <a:off x="12880" y="8949"/>
              <a:ext cx="907" cy="227"/>
            </a:xfrm>
            <a:prstGeom prst="wedgeRectCallout">
              <a:avLst>
                <a:gd name="adj1" fmla="val -795"/>
                <a:gd name="adj2" fmla="val 26484"/>
              </a:avLst>
            </a:prstGeom>
            <a:solidFill>
              <a:srgbClr val="D3217B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4994" rIns="0" bIns="24994" anchor="ctr"/>
            <a:lstStyle/>
            <a:p>
              <a:pPr algn="ctr">
                <a:defRPr/>
              </a:pPr>
              <a:r>
                <a:rPr lang="zh-CN" altLang="en-US" sz="6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明珠商城</a:t>
              </a:r>
            </a:p>
          </p:txBody>
        </p:sp>
      </p:grpSp>
      <p:pic>
        <p:nvPicPr>
          <p:cNvPr id="165" name="图片 1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76" y="4486716"/>
            <a:ext cx="168273" cy="168312"/>
          </a:xfrm>
          <a:prstGeom prst="rect">
            <a:avLst/>
          </a:prstGeom>
        </p:spPr>
      </p:pic>
      <p:sp>
        <p:nvSpPr>
          <p:cNvPr id="166" name="矩形标注 732"/>
          <p:cNvSpPr/>
          <p:nvPr/>
        </p:nvSpPr>
        <p:spPr>
          <a:xfrm>
            <a:off x="5784787" y="4358094"/>
            <a:ext cx="575938" cy="144177"/>
          </a:xfrm>
          <a:prstGeom prst="wedgeRectCallout">
            <a:avLst>
              <a:gd name="adj1" fmla="val -795"/>
              <a:gd name="adj2" fmla="val 26484"/>
            </a:avLst>
          </a:prstGeom>
          <a:solidFill>
            <a:srgbClr val="D3217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>
              <a:defRPr/>
            </a:pPr>
            <a:r>
              <a:rPr lang="zh-CN" altLang="en-US" sz="6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荣美商城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6424505" y="4210472"/>
            <a:ext cx="896620" cy="219710"/>
            <a:chOff x="12931" y="9306"/>
            <a:chExt cx="1412" cy="346"/>
          </a:xfrm>
        </p:grpSpPr>
        <p:sp>
          <p:nvSpPr>
            <p:cNvPr id="168" name="矩形 167"/>
            <p:cNvSpPr/>
            <p:nvPr/>
          </p:nvSpPr>
          <p:spPr>
            <a:xfrm>
              <a:off x="13334" y="9380"/>
              <a:ext cx="1009" cy="227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4994" rIns="0" bIns="24994" anchor="ctr"/>
            <a:lstStyle/>
            <a:p>
              <a:pPr algn="ctr"/>
              <a:r>
                <a:rPr lang="zh-CN" altLang="en-US" sz="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文安县医院</a:t>
              </a:r>
              <a:endParaRPr lang="en-US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69" name="图片 1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1" y="9306"/>
              <a:ext cx="346" cy="346"/>
            </a:xfrm>
            <a:prstGeom prst="rect">
              <a:avLst/>
            </a:prstGeom>
          </p:spPr>
        </p:pic>
      </p:grpSp>
      <p:sp>
        <p:nvSpPr>
          <p:cNvPr id="170" name="五角星 784"/>
          <p:cNvSpPr/>
          <p:nvPr/>
        </p:nvSpPr>
        <p:spPr>
          <a:xfrm>
            <a:off x="5731510" y="4368800"/>
            <a:ext cx="170180" cy="16827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5"/>
          </a:p>
        </p:txBody>
      </p:sp>
      <p:grpSp>
        <p:nvGrpSpPr>
          <p:cNvPr id="171" name="组合 170"/>
          <p:cNvGrpSpPr/>
          <p:nvPr/>
        </p:nvGrpSpPr>
        <p:grpSpPr>
          <a:xfrm>
            <a:off x="3209083" y="5231490"/>
            <a:ext cx="640715" cy="362585"/>
            <a:chOff x="12448" y="9306"/>
            <a:chExt cx="1009" cy="571"/>
          </a:xfrm>
        </p:grpSpPr>
        <p:sp>
          <p:nvSpPr>
            <p:cNvPr id="172" name="矩形 171"/>
            <p:cNvSpPr/>
            <p:nvPr/>
          </p:nvSpPr>
          <p:spPr>
            <a:xfrm>
              <a:off x="12448" y="9650"/>
              <a:ext cx="1009" cy="227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4994" rIns="0" bIns="24994" anchor="ctr"/>
            <a:lstStyle/>
            <a:p>
              <a:pPr algn="ctr"/>
              <a:r>
                <a:rPr lang="zh-CN" altLang="en-US" sz="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文安县中医院</a:t>
              </a:r>
              <a:endParaRPr lang="en-US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3" name="图片 1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1" y="9306"/>
              <a:ext cx="346" cy="346"/>
            </a:xfrm>
            <a:prstGeom prst="rect">
              <a:avLst/>
            </a:prstGeom>
          </p:spPr>
        </p:pic>
      </p:grpSp>
      <p:grpSp>
        <p:nvGrpSpPr>
          <p:cNvPr id="174" name="组合 173"/>
          <p:cNvGrpSpPr/>
          <p:nvPr/>
        </p:nvGrpSpPr>
        <p:grpSpPr>
          <a:xfrm>
            <a:off x="7323251" y="5036156"/>
            <a:ext cx="754078" cy="168312"/>
            <a:chOff x="14779" y="8927"/>
            <a:chExt cx="1187" cy="265"/>
          </a:xfrm>
        </p:grpSpPr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9" y="8927"/>
              <a:ext cx="265" cy="265"/>
            </a:xfrm>
            <a:prstGeom prst="rect">
              <a:avLst/>
            </a:prstGeom>
          </p:spPr>
        </p:pic>
        <p:sp>
          <p:nvSpPr>
            <p:cNvPr id="176" name="矩形标注 750"/>
            <p:cNvSpPr/>
            <p:nvPr/>
          </p:nvSpPr>
          <p:spPr>
            <a:xfrm>
              <a:off x="15138" y="8961"/>
              <a:ext cx="828" cy="227"/>
            </a:xfrm>
            <a:prstGeom prst="wedgeRectCallout">
              <a:avLst>
                <a:gd name="adj1" fmla="val -795"/>
                <a:gd name="adj2" fmla="val 26484"/>
              </a:avLst>
            </a:prstGeom>
            <a:solidFill>
              <a:srgbClr val="13227A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4994" rIns="0" bIns="24994" anchor="ctr"/>
            <a:lstStyle/>
            <a:p>
              <a:pPr algn="ctr">
                <a:defRPr/>
              </a:pPr>
              <a:r>
                <a:rPr lang="zh-CN" altLang="en-US" sz="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汽车客运站</a:t>
              </a:r>
            </a:p>
          </p:txBody>
        </p:sp>
      </p:grpSp>
      <p:sp>
        <p:nvSpPr>
          <p:cNvPr id="177" name="矩形 176"/>
          <p:cNvSpPr/>
          <p:nvPr/>
        </p:nvSpPr>
        <p:spPr>
          <a:xfrm>
            <a:off x="5880100" y="4824307"/>
            <a:ext cx="443865" cy="160020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第二小学</a:t>
            </a:r>
          </a:p>
        </p:txBody>
      </p:sp>
      <p:sp>
        <p:nvSpPr>
          <p:cNvPr id="178" name="矩形 177"/>
          <p:cNvSpPr/>
          <p:nvPr/>
        </p:nvSpPr>
        <p:spPr>
          <a:xfrm>
            <a:off x="6199669" y="5272019"/>
            <a:ext cx="443865" cy="160020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小学</a:t>
            </a:r>
          </a:p>
        </p:txBody>
      </p:sp>
      <p:sp>
        <p:nvSpPr>
          <p:cNvPr id="179" name="矩形 178"/>
          <p:cNvSpPr/>
          <p:nvPr/>
        </p:nvSpPr>
        <p:spPr>
          <a:xfrm>
            <a:off x="7573244" y="5387478"/>
            <a:ext cx="443865" cy="160020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日上小</a:t>
            </a:r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</a:t>
            </a:r>
          </a:p>
        </p:txBody>
      </p:sp>
      <p:sp>
        <p:nvSpPr>
          <p:cNvPr id="180" name="矩形 179"/>
          <p:cNvSpPr/>
          <p:nvPr/>
        </p:nvSpPr>
        <p:spPr>
          <a:xfrm>
            <a:off x="4754670" y="5434048"/>
            <a:ext cx="443865" cy="160020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小学</a:t>
            </a:r>
          </a:p>
        </p:txBody>
      </p:sp>
      <p:sp>
        <p:nvSpPr>
          <p:cNvPr id="181" name="矩形 180"/>
          <p:cNvSpPr/>
          <p:nvPr/>
        </p:nvSpPr>
        <p:spPr>
          <a:xfrm>
            <a:off x="6070907" y="4084292"/>
            <a:ext cx="443865" cy="160020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altLang="zh-CN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小学</a:t>
            </a:r>
          </a:p>
        </p:txBody>
      </p:sp>
      <p:pic>
        <p:nvPicPr>
          <p:cNvPr id="183" name="图片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5" y="4347845"/>
            <a:ext cx="189230" cy="189230"/>
          </a:xfrm>
          <a:prstGeom prst="rect">
            <a:avLst/>
          </a:prstGeom>
        </p:spPr>
      </p:pic>
      <p:sp>
        <p:nvSpPr>
          <p:cNvPr id="188" name="矩形 187"/>
          <p:cNvSpPr/>
          <p:nvPr/>
        </p:nvSpPr>
        <p:spPr>
          <a:xfrm>
            <a:off x="4643967" y="4275772"/>
            <a:ext cx="539750" cy="144145"/>
          </a:xfrm>
          <a:prstGeom prst="rect">
            <a:avLst/>
          </a:prstGeom>
          <a:solidFill>
            <a:srgbClr val="2AA515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森林公园</a:t>
            </a:r>
          </a:p>
        </p:txBody>
      </p:sp>
      <p:sp>
        <p:nvSpPr>
          <p:cNvPr id="189" name="矩形 188"/>
          <p:cNvSpPr/>
          <p:nvPr/>
        </p:nvSpPr>
        <p:spPr>
          <a:xfrm>
            <a:off x="4727797" y="4680162"/>
            <a:ext cx="539750" cy="144145"/>
          </a:xfrm>
          <a:prstGeom prst="rect">
            <a:avLst/>
          </a:prstGeom>
          <a:solidFill>
            <a:srgbClr val="2AA515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水景公园</a:t>
            </a:r>
          </a:p>
        </p:txBody>
      </p:sp>
      <p:sp>
        <p:nvSpPr>
          <p:cNvPr id="190" name="矩形 189"/>
          <p:cNvSpPr/>
          <p:nvPr/>
        </p:nvSpPr>
        <p:spPr>
          <a:xfrm>
            <a:off x="9351407" y="2440944"/>
            <a:ext cx="539750" cy="144145"/>
          </a:xfrm>
          <a:prstGeom prst="rect">
            <a:avLst/>
          </a:prstGeom>
          <a:solidFill>
            <a:srgbClr val="2AA515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文礼公园</a:t>
            </a:r>
          </a:p>
        </p:txBody>
      </p:sp>
      <p:sp>
        <p:nvSpPr>
          <p:cNvPr id="191" name="矩形 190"/>
          <p:cNvSpPr/>
          <p:nvPr/>
        </p:nvSpPr>
        <p:spPr>
          <a:xfrm>
            <a:off x="4091669" y="4268621"/>
            <a:ext cx="539750" cy="144145"/>
          </a:xfrm>
          <a:prstGeom prst="rect">
            <a:avLst/>
          </a:prstGeom>
          <a:solidFill>
            <a:srgbClr val="2AA515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文化中心</a:t>
            </a:r>
          </a:p>
        </p:txBody>
      </p:sp>
      <p:sp>
        <p:nvSpPr>
          <p:cNvPr id="192" name="矩形 191"/>
          <p:cNvSpPr/>
          <p:nvPr/>
        </p:nvSpPr>
        <p:spPr>
          <a:xfrm>
            <a:off x="8442795" y="2338199"/>
            <a:ext cx="393173" cy="196667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五中</a:t>
            </a:r>
            <a:endParaRPr lang="zh-CN" altLang="zh-CN" sz="800" b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41526" y="2836644"/>
            <a:ext cx="108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富人认可区</a:t>
            </a:r>
          </a:p>
        </p:txBody>
      </p:sp>
      <p:sp>
        <p:nvSpPr>
          <p:cNvPr id="193" name="文本框 1159"/>
          <p:cNvSpPr txBox="1"/>
          <p:nvPr/>
        </p:nvSpPr>
        <p:spPr>
          <a:xfrm>
            <a:off x="6153066" y="2015771"/>
            <a:ext cx="177883" cy="24320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5</a:t>
            </a:r>
          </a:p>
        </p:txBody>
      </p:sp>
      <p:sp>
        <p:nvSpPr>
          <p:cNvPr id="194" name="文本框 1159"/>
          <p:cNvSpPr txBox="1"/>
          <p:nvPr/>
        </p:nvSpPr>
        <p:spPr>
          <a:xfrm>
            <a:off x="8231594" y="2664191"/>
            <a:ext cx="177883" cy="24320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2</a:t>
            </a:r>
          </a:p>
        </p:txBody>
      </p:sp>
      <p:sp>
        <p:nvSpPr>
          <p:cNvPr id="195" name="文本框 1159"/>
          <p:cNvSpPr txBox="1"/>
          <p:nvPr/>
        </p:nvSpPr>
        <p:spPr>
          <a:xfrm>
            <a:off x="8476383" y="2634558"/>
            <a:ext cx="177883" cy="24320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3</a:t>
            </a:r>
          </a:p>
        </p:txBody>
      </p:sp>
      <p:sp>
        <p:nvSpPr>
          <p:cNvPr id="196" name="文本框 1159"/>
          <p:cNvSpPr txBox="1"/>
          <p:nvPr/>
        </p:nvSpPr>
        <p:spPr>
          <a:xfrm>
            <a:off x="5932743" y="2000800"/>
            <a:ext cx="177883" cy="24320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4</a:t>
            </a:r>
          </a:p>
        </p:txBody>
      </p:sp>
      <p:sp>
        <p:nvSpPr>
          <p:cNvPr id="197" name="文本框 1159"/>
          <p:cNvSpPr txBox="1"/>
          <p:nvPr/>
        </p:nvSpPr>
        <p:spPr>
          <a:xfrm>
            <a:off x="9579747" y="2181162"/>
            <a:ext cx="177883" cy="24320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900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6</a:t>
            </a:r>
          </a:p>
        </p:txBody>
      </p:sp>
      <p:grpSp>
        <p:nvGrpSpPr>
          <p:cNvPr id="198" name="组合 197"/>
          <p:cNvGrpSpPr/>
          <p:nvPr/>
        </p:nvGrpSpPr>
        <p:grpSpPr>
          <a:xfrm>
            <a:off x="9987759" y="5737781"/>
            <a:ext cx="904386" cy="1114529"/>
            <a:chOff x="17167" y="12158"/>
            <a:chExt cx="678" cy="1591"/>
          </a:xfrm>
        </p:grpSpPr>
        <p:sp>
          <p:nvSpPr>
            <p:cNvPr id="200" name="矩形 199"/>
            <p:cNvSpPr/>
            <p:nvPr/>
          </p:nvSpPr>
          <p:spPr>
            <a:xfrm>
              <a:off x="17167" y="12158"/>
              <a:ext cx="675" cy="399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800" b="1" spc="-6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政府储备</a:t>
              </a:r>
              <a:r>
                <a:rPr lang="zh-CN" altLang="en-US" sz="800" b="1" spc="-6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地</a:t>
              </a:r>
              <a:endParaRPr lang="en-US" altLang="zh-CN" sz="800" b="1" spc="-6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800" b="1" spc="-6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(近期供应土地)</a:t>
              </a:r>
              <a:endParaRPr lang="zh-CN" altLang="en-US" sz="800" b="1" spc="-6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17169" y="12952"/>
              <a:ext cx="671" cy="39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zh-CN" altLang="en-US" sz="800" b="1" spc="-6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已拿</a:t>
              </a:r>
            </a:p>
            <a:p>
              <a:pPr algn="ctr"/>
              <a:r>
                <a:rPr lang="zh-CN" altLang="en-US" sz="800" b="1" spc="-6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在售地</a:t>
              </a: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7171" y="12563"/>
              <a:ext cx="670" cy="39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zh-CN" altLang="en-US" sz="800" b="1" spc="-6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已拿</a:t>
              </a:r>
            </a:p>
            <a:p>
              <a:pPr algn="ctr"/>
              <a:r>
                <a:rPr lang="zh-CN" altLang="en-US" sz="800" b="1" spc="-6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未售地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17173" y="13350"/>
              <a:ext cx="672" cy="399"/>
            </a:xfrm>
            <a:prstGeom prst="rect">
              <a:avLst/>
            </a:prstGeom>
            <a:solidFill>
              <a:schemeClr val="bg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已拿</a:t>
              </a:r>
            </a:p>
            <a:p>
              <a:pPr algn="ctr"/>
              <a:r>
                <a:rPr lang="zh-CN" altLang="en-US" sz="800" b="1" spc="-6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已售地</a:t>
              </a:r>
            </a:p>
          </p:txBody>
        </p:sp>
      </p:grpSp>
      <p:graphicFrame>
        <p:nvGraphicFramePr>
          <p:cNvPr id="207" name="表格 206">
            <a:extLst>
              <a:ext uri="{FF2B5EF4-FFF2-40B4-BE49-F238E27FC236}">
                <a16:creationId xmlns:a16="http://schemas.microsoft.com/office/drawing/2014/main" id="{B49A2085-2EBA-4AF0-9E71-874DD769E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53648"/>
              </p:ext>
            </p:extLst>
          </p:nvPr>
        </p:nvGraphicFramePr>
        <p:xfrm>
          <a:off x="18119" y="3475369"/>
          <a:ext cx="3406382" cy="1057003"/>
        </p:xfrm>
        <a:graphic>
          <a:graphicData uri="http://schemas.openxmlformats.org/drawingml/2006/table">
            <a:tbl>
              <a:tblPr/>
              <a:tblGrid>
                <a:gridCol w="22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8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4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21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31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文安近三年商品房数据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FF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FF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6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2886" marR="2886" marT="2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房屋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施工面积（万㎡）</a:t>
                      </a:r>
                      <a:endParaRPr lang="zh-CN" altLang="en-US" sz="600" b="1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施销比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房屋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竣工面积（万㎡）</a:t>
                      </a:r>
                      <a:endParaRPr lang="zh-CN" altLang="en-US" sz="600" b="1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现销比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商品房存量面积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600" b="1" i="0" u="none" strike="noStrike" baseline="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存销比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供应面积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600" b="1" i="0" u="none" strike="noStrike" baseline="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2)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成交套数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 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成交面积（万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altLang="zh-CN" sz="600" b="1" i="0" u="none" strike="noStrike" baseline="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成交均价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/m</a:t>
                      </a:r>
                      <a:r>
                        <a:rPr lang="en-US" altLang="zh-CN" sz="600" b="1" i="0" u="none" strike="noStrike" baseline="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2)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销售额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32.8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2.44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15.33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1.14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19.4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1717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23.0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8587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19.75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1.04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1.01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35.6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38.3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8730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33.44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20.7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1192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23.3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4790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11.16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19.3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165" rtl="0" eaLnBrk="1" fontAlgn="ctr" latinLnBrk="0" hangingPunct="1"/>
                      <a:r>
                        <a:rPr lang="en-US" altLang="zh-CN" sz="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675</a:t>
                      </a:r>
                      <a:endParaRPr lang="zh-CN" altLang="en-US" sz="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165" rtl="0" eaLnBrk="1" fontAlgn="ctr" latinLnBrk="0" hangingPunct="1"/>
                      <a:r>
                        <a:rPr lang="en-US" altLang="zh-CN" sz="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10.1</a:t>
                      </a:r>
                      <a:endParaRPr lang="zh-CN" altLang="en-US" sz="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165" rtl="0" eaLnBrk="1" fontAlgn="ctr" latinLnBrk="0" hangingPunct="1"/>
                      <a:r>
                        <a:rPr lang="en-US" altLang="zh-CN" sz="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3860</a:t>
                      </a:r>
                      <a:endParaRPr lang="zh-CN" altLang="en-US" sz="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165" rtl="0" eaLnBrk="1" fontAlgn="ctr" latinLnBrk="0" hangingPunct="1"/>
                      <a:r>
                        <a:rPr lang="en-US" altLang="zh-CN" sz="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3.9</a:t>
                      </a:r>
                      <a:endParaRPr lang="zh-CN" altLang="en-US" sz="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5009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85.1</a:t>
                      </a: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7050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86" marR="2886" marT="2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8" name="TextBox 81"/>
          <p:cNvSpPr txBox="1"/>
          <p:nvPr/>
        </p:nvSpPr>
        <p:spPr>
          <a:xfrm>
            <a:off x="8420553" y="5502549"/>
            <a:ext cx="1532217" cy="13798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bIns="0">
            <a:spAutoFit/>
          </a:bodyPr>
          <a:lstStyle>
            <a:defPPr>
              <a:defRPr lang="en-US"/>
            </a:defPPr>
            <a:lvl1pPr defTabSz="914400">
              <a:defRPr sz="820" b="1"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 fontAlgn="auto">
              <a:spcAft>
                <a:spcPts val="200"/>
              </a:spcAft>
            </a:pPr>
            <a:r>
              <a:rPr lang="zh-CN" altLang="en-US" sz="700" dirty="0">
                <a:solidFill>
                  <a:srgbClr val="DE5F0F"/>
                </a:solidFill>
              </a:rPr>
              <a:t>市场政策</a:t>
            </a:r>
            <a:endParaRPr lang="en-US" altLang="zh-CN" sz="600" dirty="0">
              <a:solidFill>
                <a:srgbClr val="DE5F0F"/>
              </a:solidFill>
            </a:endParaRPr>
          </a:p>
          <a:p>
            <a:r>
              <a:rPr lang="zh-CN" altLang="en-US" sz="600" dirty="0">
                <a:solidFill>
                  <a:srgbClr val="DE5F0F"/>
                </a:solidFill>
              </a:rPr>
              <a:t>限购限贷：</a:t>
            </a:r>
            <a:endParaRPr lang="zh-CN" altLang="en-US" sz="600" dirty="0">
              <a:solidFill>
                <a:schemeClr val="tx1"/>
              </a:solidFill>
            </a:endParaRPr>
          </a:p>
          <a:p>
            <a:r>
              <a:rPr lang="zh-CN" altLang="en-US" sz="600" dirty="0"/>
              <a:t>本地户口限两套，外地限</a:t>
            </a:r>
            <a:r>
              <a:rPr lang="en-US" altLang="zh-CN" sz="600" dirty="0"/>
              <a:t>1</a:t>
            </a:r>
            <a:r>
              <a:rPr lang="zh-CN" altLang="en-US" sz="600" dirty="0"/>
              <a:t>套且三年社保；限价</a:t>
            </a:r>
            <a:r>
              <a:rPr lang="en-US" altLang="zh-CN" sz="600" dirty="0"/>
              <a:t>9200</a:t>
            </a:r>
            <a:r>
              <a:rPr lang="zh-CN" altLang="en-US" sz="600" dirty="0"/>
              <a:t>；首套</a:t>
            </a:r>
            <a:r>
              <a:rPr lang="en-US" altLang="zh-CN" sz="600" dirty="0"/>
              <a:t>30%</a:t>
            </a:r>
            <a:r>
              <a:rPr lang="zh-CN" altLang="en-US" sz="600" dirty="0"/>
              <a:t>，二套</a:t>
            </a:r>
            <a:r>
              <a:rPr lang="en-US" altLang="zh-CN" sz="600" dirty="0"/>
              <a:t>50%</a:t>
            </a:r>
            <a:r>
              <a:rPr lang="zh-CN" altLang="en-US" sz="600" dirty="0">
                <a:solidFill>
                  <a:schemeClr val="tx1"/>
                </a:solidFill>
              </a:rPr>
              <a:t>。</a:t>
            </a:r>
            <a:endParaRPr lang="en-US" altLang="zh-CN" sz="600" dirty="0">
              <a:solidFill>
                <a:schemeClr val="tx1"/>
              </a:solidFill>
            </a:endParaRPr>
          </a:p>
          <a:p>
            <a:r>
              <a:rPr lang="zh-CN" altLang="en-US" sz="600" dirty="0">
                <a:solidFill>
                  <a:srgbClr val="DE5F0F"/>
                </a:solidFill>
              </a:rPr>
              <a:t>预售条件：</a:t>
            </a:r>
            <a:endParaRPr lang="en-US" altLang="zh-CN" sz="600" dirty="0">
              <a:solidFill>
                <a:schemeClr val="tx1"/>
              </a:solidFill>
            </a:endParaRPr>
          </a:p>
          <a:p>
            <a:r>
              <a:rPr lang="en-US" altLang="zh-CN" sz="600" dirty="0">
                <a:solidFill>
                  <a:schemeClr val="tx1"/>
                </a:solidFill>
              </a:rPr>
              <a:t>1</a:t>
            </a:r>
            <a:r>
              <a:rPr lang="zh-CN" altLang="en-US" sz="600" dirty="0">
                <a:solidFill>
                  <a:schemeClr val="tx1"/>
                </a:solidFill>
              </a:rPr>
              <a:t>、</a:t>
            </a:r>
            <a:r>
              <a:rPr lang="en-US" altLang="zh-CN" sz="600" dirty="0">
                <a:solidFill>
                  <a:schemeClr val="tx1"/>
                </a:solidFill>
              </a:rPr>
              <a:t>1</a:t>
            </a:r>
            <a:r>
              <a:rPr lang="zh-CN" altLang="en-US" sz="600" dirty="0">
                <a:solidFill>
                  <a:schemeClr val="tx1"/>
                </a:solidFill>
              </a:rPr>
              <a:t>层至</a:t>
            </a:r>
            <a:r>
              <a:rPr lang="en-US" altLang="zh-CN" sz="600" dirty="0">
                <a:solidFill>
                  <a:schemeClr val="tx1"/>
                </a:solidFill>
              </a:rPr>
              <a:t>3</a:t>
            </a:r>
            <a:r>
              <a:rPr lang="zh-CN" altLang="en-US" sz="600" dirty="0">
                <a:solidFill>
                  <a:schemeClr val="tx1"/>
                </a:solidFill>
              </a:rPr>
              <a:t>层建筑为</a:t>
            </a:r>
            <a:r>
              <a:rPr lang="en-US" altLang="zh-CN" sz="600" dirty="0">
                <a:solidFill>
                  <a:schemeClr val="tx1"/>
                </a:solidFill>
              </a:rPr>
              <a:t>1</a:t>
            </a:r>
            <a:r>
              <a:rPr lang="zh-CN" altLang="en-US" sz="600" dirty="0">
                <a:solidFill>
                  <a:schemeClr val="tx1"/>
                </a:solidFill>
              </a:rPr>
              <a:t>层以上主体完工；</a:t>
            </a:r>
          </a:p>
          <a:p>
            <a:r>
              <a:rPr lang="en-US" altLang="zh-CN" sz="600" dirty="0">
                <a:solidFill>
                  <a:schemeClr val="tx1"/>
                </a:solidFill>
              </a:rPr>
              <a:t>2</a:t>
            </a:r>
            <a:r>
              <a:rPr lang="zh-CN" altLang="en-US" sz="600" dirty="0">
                <a:solidFill>
                  <a:schemeClr val="tx1"/>
                </a:solidFill>
              </a:rPr>
              <a:t>、</a:t>
            </a:r>
            <a:r>
              <a:rPr lang="en-US" altLang="zh-CN" sz="600" dirty="0">
                <a:solidFill>
                  <a:schemeClr val="tx1"/>
                </a:solidFill>
              </a:rPr>
              <a:t>4</a:t>
            </a:r>
            <a:r>
              <a:rPr lang="zh-CN" altLang="en-US" sz="600" dirty="0">
                <a:solidFill>
                  <a:schemeClr val="tx1"/>
                </a:solidFill>
              </a:rPr>
              <a:t>层至</a:t>
            </a:r>
            <a:r>
              <a:rPr lang="en-US" altLang="zh-CN" sz="600" dirty="0">
                <a:solidFill>
                  <a:schemeClr val="tx1"/>
                </a:solidFill>
              </a:rPr>
              <a:t>6</a:t>
            </a:r>
            <a:r>
              <a:rPr lang="zh-CN" altLang="en-US" sz="600" dirty="0">
                <a:solidFill>
                  <a:schemeClr val="tx1"/>
                </a:solidFill>
              </a:rPr>
              <a:t>层建筑为</a:t>
            </a:r>
            <a:r>
              <a:rPr lang="en-US" altLang="zh-CN" sz="600" dirty="0">
                <a:solidFill>
                  <a:schemeClr val="tx1"/>
                </a:solidFill>
              </a:rPr>
              <a:t>2</a:t>
            </a:r>
            <a:r>
              <a:rPr lang="zh-CN" altLang="en-US" sz="600" dirty="0">
                <a:solidFill>
                  <a:schemeClr val="tx1"/>
                </a:solidFill>
              </a:rPr>
              <a:t>层以上主体完工；</a:t>
            </a:r>
          </a:p>
          <a:p>
            <a:r>
              <a:rPr lang="en-US" altLang="zh-CN" sz="600" dirty="0">
                <a:solidFill>
                  <a:schemeClr val="tx1"/>
                </a:solidFill>
              </a:rPr>
              <a:t>3</a:t>
            </a:r>
            <a:r>
              <a:rPr lang="zh-CN" altLang="en-US" sz="600" dirty="0">
                <a:solidFill>
                  <a:schemeClr val="tx1"/>
                </a:solidFill>
              </a:rPr>
              <a:t>、</a:t>
            </a:r>
            <a:r>
              <a:rPr lang="en-US" altLang="zh-CN" sz="600" dirty="0">
                <a:solidFill>
                  <a:schemeClr val="tx1"/>
                </a:solidFill>
              </a:rPr>
              <a:t>7</a:t>
            </a:r>
            <a:r>
              <a:rPr lang="zh-CN" altLang="en-US" sz="600" dirty="0">
                <a:solidFill>
                  <a:schemeClr val="tx1"/>
                </a:solidFill>
              </a:rPr>
              <a:t>层至</a:t>
            </a:r>
            <a:r>
              <a:rPr lang="en-US" altLang="zh-CN" sz="600" dirty="0">
                <a:solidFill>
                  <a:schemeClr val="tx1"/>
                </a:solidFill>
              </a:rPr>
              <a:t>9</a:t>
            </a:r>
            <a:r>
              <a:rPr lang="zh-CN" altLang="en-US" sz="600" dirty="0">
                <a:solidFill>
                  <a:schemeClr val="tx1"/>
                </a:solidFill>
              </a:rPr>
              <a:t>层建筑为</a:t>
            </a:r>
            <a:r>
              <a:rPr lang="en-US" altLang="zh-CN" sz="600" dirty="0">
                <a:solidFill>
                  <a:schemeClr val="tx1"/>
                </a:solidFill>
              </a:rPr>
              <a:t>3</a:t>
            </a:r>
            <a:r>
              <a:rPr lang="zh-CN" altLang="en-US" sz="600" dirty="0">
                <a:solidFill>
                  <a:schemeClr val="tx1"/>
                </a:solidFill>
              </a:rPr>
              <a:t>层以上主体完工；</a:t>
            </a:r>
          </a:p>
          <a:p>
            <a:r>
              <a:rPr lang="en-US" altLang="zh-CN" sz="600" dirty="0">
                <a:solidFill>
                  <a:schemeClr val="tx1"/>
                </a:solidFill>
              </a:rPr>
              <a:t>4</a:t>
            </a:r>
            <a:r>
              <a:rPr lang="zh-CN" altLang="en-US" sz="600" dirty="0">
                <a:solidFill>
                  <a:schemeClr val="tx1"/>
                </a:solidFill>
              </a:rPr>
              <a:t>、</a:t>
            </a:r>
            <a:r>
              <a:rPr lang="en-US" altLang="zh-CN" sz="600" dirty="0">
                <a:solidFill>
                  <a:schemeClr val="tx1"/>
                </a:solidFill>
              </a:rPr>
              <a:t>10</a:t>
            </a:r>
            <a:r>
              <a:rPr lang="zh-CN" altLang="en-US" sz="600" dirty="0">
                <a:solidFill>
                  <a:schemeClr val="tx1"/>
                </a:solidFill>
              </a:rPr>
              <a:t>层以上建筑为规划许可的设计层数的三分之一以上整层主体完工。</a:t>
            </a:r>
          </a:p>
          <a:p>
            <a:r>
              <a:rPr lang="zh-CN" altLang="en-US" sz="600" dirty="0">
                <a:solidFill>
                  <a:srgbClr val="DE5F0F"/>
                </a:solidFill>
              </a:rPr>
              <a:t>资金监管：</a:t>
            </a:r>
            <a:endParaRPr lang="zh-CN" altLang="en-US" sz="600" dirty="0">
              <a:solidFill>
                <a:srgbClr val="C00000"/>
              </a:solidFill>
            </a:endParaRPr>
          </a:p>
          <a:p>
            <a:r>
              <a:rPr lang="zh-CN" altLang="en-US" sz="600" dirty="0">
                <a:solidFill>
                  <a:schemeClr val="tx1"/>
                </a:solidFill>
              </a:rPr>
              <a:t>预售资金监管为</a:t>
            </a:r>
            <a:r>
              <a:rPr lang="en-US" altLang="zh-CN" sz="600" dirty="0"/>
              <a:t>2300</a:t>
            </a:r>
            <a:r>
              <a:rPr lang="zh-CN" altLang="en-US" sz="600" dirty="0">
                <a:solidFill>
                  <a:schemeClr val="tx1"/>
                </a:solidFill>
              </a:rPr>
              <a:t>元</a:t>
            </a:r>
            <a:r>
              <a:rPr lang="en-US" altLang="zh-CN" sz="600" dirty="0">
                <a:solidFill>
                  <a:schemeClr val="tx1"/>
                </a:solidFill>
              </a:rPr>
              <a:t>/</a:t>
            </a:r>
            <a:r>
              <a:rPr lang="zh-CN" altLang="en-US" sz="600" dirty="0">
                <a:solidFill>
                  <a:schemeClr val="tx1"/>
                </a:solidFill>
              </a:rPr>
              <a:t>平米</a:t>
            </a:r>
            <a:endParaRPr lang="en-US" altLang="zh-CN" sz="600" dirty="0">
              <a:solidFill>
                <a:schemeClr val="tx1"/>
              </a:solidFill>
            </a:endParaRPr>
          </a:p>
          <a:p>
            <a:r>
              <a:rPr lang="zh-CN" altLang="en-US" sz="600" dirty="0">
                <a:solidFill>
                  <a:srgbClr val="DE5F0F"/>
                </a:solidFill>
              </a:rPr>
              <a:t>营销手段：</a:t>
            </a:r>
            <a:endParaRPr lang="en-US" altLang="zh-CN" sz="600" dirty="0">
              <a:solidFill>
                <a:schemeClr val="tx1"/>
              </a:solidFill>
            </a:endParaRPr>
          </a:p>
          <a:p>
            <a:r>
              <a:rPr lang="zh-CN" altLang="en-US" sz="600" dirty="0"/>
              <a:t>合法合规销售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802492" y="2349008"/>
            <a:ext cx="1872134" cy="96829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、文安孔雀城一期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146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亩，建面：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19.5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万，容积率：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一期规划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栋高层及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栋联排，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1625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套高层（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20F/23F/24F /32F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82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套联排，高层：两居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㎡，三居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99-127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㎡，小三居产品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套，联排别墅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170-200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月蓄客联排，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月底销售联排全部售罄；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月蓄客高层排卡，累计排卡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1397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张，开盘将推出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1625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套高层，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月销售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套。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高层均价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7200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  <a:endParaRPr lang="zh-CN" altLang="en-US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当前存量情况：</a:t>
            </a: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394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月份成交：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地缘性客户</a:t>
            </a: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0C283878-6055-491F-B7AA-451ED0187C9E}"/>
              </a:ext>
            </a:extLst>
          </p:cNvPr>
          <p:cNvSpPr/>
          <p:nvPr/>
        </p:nvSpPr>
        <p:spPr bwMode="auto">
          <a:xfrm>
            <a:off x="9170432" y="2515942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  <a:ea typeface="+mn-ea"/>
              </a:rPr>
              <a:t>A</a:t>
            </a: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0C283878-6055-491F-B7AA-451ED0187C9E}"/>
              </a:ext>
            </a:extLst>
          </p:cNvPr>
          <p:cNvSpPr/>
          <p:nvPr/>
        </p:nvSpPr>
        <p:spPr bwMode="auto">
          <a:xfrm>
            <a:off x="8017109" y="2710485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</a:rPr>
              <a:t>B</a:t>
            </a:r>
            <a:endParaRPr lang="en-US" altLang="zh-CN" sz="12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8169958" y="602751"/>
            <a:ext cx="1335200" cy="1219764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、迎宾花园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占地：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 ，建面：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9.9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万，容积率：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，项目分两期开发，一期全部交房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高层规划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75-140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 ，在售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120-140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㎡三居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首次开盘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月，在售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10#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11#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月取得高层预售证，受限购影响销售不佳，</a:t>
            </a:r>
            <a:r>
              <a:rPr lang="en-US" altLang="zh-CN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年限购后月均去化</a:t>
            </a:r>
            <a:r>
              <a:rPr lang="en-US" altLang="zh-CN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套，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1-4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月成交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套，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月均去化</a:t>
            </a:r>
            <a:r>
              <a:rPr lang="en-US" altLang="zh-CN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套。</a:t>
            </a:r>
            <a:r>
              <a:rPr lang="en-US" altLang="zh-CN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年清盘</a:t>
            </a:r>
            <a:endParaRPr lang="en-US" altLang="zh-CN" sz="500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优惠政策：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电商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万抵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无在售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限购后为中心城区改善客户</a:t>
            </a: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0C283878-6055-491F-B7AA-451ED0187C9E}"/>
              </a:ext>
            </a:extLst>
          </p:cNvPr>
          <p:cNvSpPr/>
          <p:nvPr/>
        </p:nvSpPr>
        <p:spPr bwMode="auto">
          <a:xfrm>
            <a:off x="8653468" y="2676976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</a:rPr>
              <a:t>C</a:t>
            </a:r>
            <a:endParaRPr lang="en-US" altLang="zh-CN" sz="12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0C283878-6055-491F-B7AA-451ED0187C9E}"/>
              </a:ext>
            </a:extLst>
          </p:cNvPr>
          <p:cNvSpPr/>
          <p:nvPr/>
        </p:nvSpPr>
        <p:spPr bwMode="auto">
          <a:xfrm>
            <a:off x="5717807" y="2037756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</a:rPr>
              <a:t>D</a:t>
            </a:r>
            <a:endParaRPr lang="en-US" altLang="zh-CN" sz="12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0C283878-6055-491F-B7AA-451ED0187C9E}"/>
              </a:ext>
            </a:extLst>
          </p:cNvPr>
          <p:cNvSpPr/>
          <p:nvPr/>
        </p:nvSpPr>
        <p:spPr bwMode="auto">
          <a:xfrm>
            <a:off x="6385469" y="2046187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</a:rPr>
              <a:t>E</a:t>
            </a:r>
            <a:endParaRPr lang="en-US" altLang="zh-CN" sz="12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87" name="文本框 12">
            <a:extLst>
              <a:ext uri="{FF2B5EF4-FFF2-40B4-BE49-F238E27FC236}">
                <a16:creationId xmlns:a16="http://schemas.microsoft.com/office/drawing/2014/main" id="{F1D21289-2B23-6D4C-AEF5-C2BE56F56028}"/>
              </a:ext>
            </a:extLst>
          </p:cNvPr>
          <p:cNvSpPr txBox="1"/>
          <p:nvPr/>
        </p:nvSpPr>
        <p:spPr>
          <a:xfrm>
            <a:off x="9648631" y="580177"/>
            <a:ext cx="1274984" cy="860941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wrap="square" lIns="103696" tIns="51848" rIns="103696" bIns="51848">
            <a:spAutoFit/>
          </a:bodyPr>
          <a:lstStyle>
            <a:defPPr>
              <a:defRPr lang="en-US"/>
            </a:defPPr>
            <a:lvl1pPr defTabSz="914400">
              <a:defRPr sz="82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690" dirty="0">
                <a:solidFill>
                  <a:schemeClr val="tx1"/>
                </a:solidFill>
              </a:rPr>
              <a:t>5</a:t>
            </a:r>
            <a:r>
              <a:rPr lang="zh-CN" altLang="en-US" sz="690" dirty="0">
                <a:solidFill>
                  <a:schemeClr val="tx1"/>
                </a:solidFill>
              </a:rPr>
              <a:t>、文安兴文西道以南、顺安巷西侧</a:t>
            </a: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占地面积：</a:t>
            </a:r>
            <a:r>
              <a:rPr lang="en-US" altLang="zh-CN" sz="680" dirty="0">
                <a:solidFill>
                  <a:schemeClr val="tx1"/>
                </a:solidFill>
              </a:rPr>
              <a:t>24</a:t>
            </a:r>
            <a:r>
              <a:rPr lang="zh-CN" altLang="en-US" sz="680" dirty="0">
                <a:solidFill>
                  <a:schemeClr val="tx1"/>
                </a:solidFill>
              </a:rPr>
              <a:t>亩</a:t>
            </a: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容积率：</a:t>
            </a:r>
            <a:r>
              <a:rPr lang="en-US" altLang="zh-CN" sz="680" dirty="0">
                <a:solidFill>
                  <a:schemeClr val="tx1"/>
                </a:solidFill>
              </a:rPr>
              <a:t>2.0</a:t>
            </a: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权属方：联城房地产</a:t>
            </a: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成交价格：</a:t>
            </a:r>
            <a:r>
              <a:rPr lang="en-US" altLang="zh-CN" sz="680" dirty="0">
                <a:solidFill>
                  <a:schemeClr val="tx1"/>
                </a:solidFill>
              </a:rPr>
              <a:t>219</a:t>
            </a:r>
            <a:r>
              <a:rPr lang="zh-CN" altLang="en-US" sz="680" dirty="0">
                <a:solidFill>
                  <a:schemeClr val="tx1"/>
                </a:solidFill>
              </a:rPr>
              <a:t>万</a:t>
            </a:r>
            <a:r>
              <a:rPr lang="en-US" altLang="zh-CN" sz="680" dirty="0">
                <a:solidFill>
                  <a:schemeClr val="tx1"/>
                </a:solidFill>
              </a:rPr>
              <a:t>/</a:t>
            </a:r>
            <a:r>
              <a:rPr lang="zh-CN" altLang="en-US" sz="680" dirty="0">
                <a:solidFill>
                  <a:schemeClr val="tx1"/>
                </a:solidFill>
              </a:rPr>
              <a:t>亩</a:t>
            </a:r>
            <a:endParaRPr lang="en-US" altLang="zh-CN" sz="68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成交楼面价：</a:t>
            </a:r>
            <a:r>
              <a:rPr lang="en-US" altLang="zh-CN" sz="680" dirty="0">
                <a:solidFill>
                  <a:schemeClr val="tx1"/>
                </a:solidFill>
              </a:rPr>
              <a:t>1371</a:t>
            </a:r>
            <a:r>
              <a:rPr lang="zh-CN" altLang="en-US" sz="680" dirty="0">
                <a:solidFill>
                  <a:schemeClr val="tx1"/>
                </a:solidFill>
              </a:rPr>
              <a:t>元</a:t>
            </a:r>
            <a:r>
              <a:rPr lang="en-US" altLang="zh-CN" sz="680" dirty="0">
                <a:solidFill>
                  <a:schemeClr val="tx1"/>
                </a:solidFill>
              </a:rPr>
              <a:t>/</a:t>
            </a:r>
            <a:r>
              <a:rPr lang="zh-CN" altLang="en-US" sz="680" dirty="0">
                <a:solidFill>
                  <a:schemeClr val="tx1"/>
                </a:solidFill>
              </a:rPr>
              <a:t>㎡</a:t>
            </a:r>
          </a:p>
          <a:p>
            <a:pPr>
              <a:lnSpc>
                <a:spcPct val="90000"/>
              </a:lnSpc>
            </a:pPr>
            <a:r>
              <a:rPr lang="zh-CN" altLang="en-US" sz="680" dirty="0">
                <a:solidFill>
                  <a:schemeClr val="tx1"/>
                </a:solidFill>
              </a:rPr>
              <a:t>成交时间：</a:t>
            </a:r>
            <a:r>
              <a:rPr lang="en-US" altLang="zh-CN" sz="680" dirty="0">
                <a:solidFill>
                  <a:schemeClr val="tx1"/>
                </a:solidFill>
              </a:rPr>
              <a:t>2018-12-04</a:t>
            </a:r>
          </a:p>
        </p:txBody>
      </p:sp>
      <p:sp>
        <p:nvSpPr>
          <p:cNvPr id="205" name="文本框 1162">
            <a:extLst>
              <a:ext uri="{FF2B5EF4-FFF2-40B4-BE49-F238E27FC236}">
                <a16:creationId xmlns:a16="http://schemas.microsoft.com/office/drawing/2014/main" id="{4C75CE3B-B262-BE4D-8F20-375054530C4E}"/>
              </a:ext>
            </a:extLst>
          </p:cNvPr>
          <p:cNvSpPr txBox="1"/>
          <p:nvPr/>
        </p:nvSpPr>
        <p:spPr>
          <a:xfrm>
            <a:off x="4010445" y="5621627"/>
            <a:ext cx="177883" cy="243208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txBody>
          <a:bodyPr wrap="square" lIns="103696" tIns="51848" rIns="103696" bIns="51848" rtlCol="0" anchor="ctr" anchorCtr="0">
            <a:spAutoFit/>
          </a:bodyPr>
          <a:lstStyle>
            <a:defPPr>
              <a:defRPr lang="zh-CN"/>
            </a:defPPr>
            <a:lvl1pPr lvl="0" algn="ctr">
              <a:lnSpc>
                <a:spcPct val="90000"/>
              </a:lnSpc>
              <a:defRPr sz="1000" b="1">
                <a:ea typeface="微软雅黑" panose="020B0503020204020204" charset="-122"/>
                <a:cs typeface="+mn-lt"/>
              </a:defRPr>
            </a:lvl1pPr>
            <a:lvl2pPr defTabSz="914400">
              <a:defRPr>
                <a:solidFill>
                  <a:schemeClr val="tx1"/>
                </a:solidFill>
              </a:defRPr>
            </a:lvl2pPr>
            <a:lvl3pPr defTabSz="914400">
              <a:defRPr>
                <a:solidFill>
                  <a:schemeClr val="tx1"/>
                </a:solidFill>
              </a:defRPr>
            </a:lvl3pPr>
            <a:lvl4pPr defTabSz="914400">
              <a:defRPr>
                <a:solidFill>
                  <a:schemeClr val="tx1"/>
                </a:solidFill>
              </a:defRPr>
            </a:lvl4pPr>
            <a:lvl5pPr defTabSz="914400">
              <a:defRPr>
                <a:solidFill>
                  <a:schemeClr val="tx1"/>
                </a:solidFill>
              </a:defRPr>
            </a:lvl5pPr>
            <a:lvl6pPr defTabSz="914400">
              <a:defRPr>
                <a:solidFill>
                  <a:schemeClr val="tx1"/>
                </a:solidFill>
              </a:defRPr>
            </a:lvl6pPr>
            <a:lvl7pPr defTabSz="914400">
              <a:defRPr>
                <a:solidFill>
                  <a:schemeClr val="tx1"/>
                </a:solidFill>
              </a:defRPr>
            </a:lvl7pPr>
            <a:lvl8pPr defTabSz="914400">
              <a:defRPr>
                <a:solidFill>
                  <a:schemeClr val="tx1"/>
                </a:solidFill>
              </a:defRPr>
            </a:lvl8pPr>
            <a:lvl9pPr defTabSz="914400"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5</a:t>
            </a: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C552080E-C379-42C7-B77B-C66CE08993CC}"/>
              </a:ext>
            </a:extLst>
          </p:cNvPr>
          <p:cNvSpPr/>
          <p:nvPr/>
        </p:nvSpPr>
        <p:spPr>
          <a:xfrm>
            <a:off x="8237555" y="2033201"/>
            <a:ext cx="653162" cy="267027"/>
          </a:xfrm>
          <a:prstGeom prst="rect">
            <a:avLst/>
          </a:prstGeom>
          <a:solidFill>
            <a:srgbClr val="1296DB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94" rIns="0" bIns="24994" anchor="ctr"/>
          <a:lstStyle/>
          <a:p>
            <a:pPr algn="ctr"/>
            <a:r>
              <a:rPr lang="zh-CN" altLang="en-US" sz="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规划最好小学（公立）</a:t>
            </a:r>
            <a:endParaRPr lang="zh-CN" altLang="zh-CN" sz="800" b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6E3886E1-C379-4187-A044-1FCCEAD90DE3}"/>
              </a:ext>
            </a:extLst>
          </p:cNvPr>
          <p:cNvSpPr/>
          <p:nvPr/>
        </p:nvSpPr>
        <p:spPr bwMode="auto">
          <a:xfrm>
            <a:off x="9382756" y="2225859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  <a:ea typeface="+mn-ea"/>
              </a:rPr>
              <a:t>F</a:t>
            </a: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E339AFF3-C9A8-46E2-9B59-70880698EB8A}"/>
              </a:ext>
            </a:extLst>
          </p:cNvPr>
          <p:cNvSpPr/>
          <p:nvPr/>
        </p:nvSpPr>
        <p:spPr bwMode="auto">
          <a:xfrm>
            <a:off x="4661536" y="5188293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  <a:ea typeface="+mn-ea"/>
              </a:rPr>
              <a:t>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F50CD3B-95E6-4B4F-8706-D0C6F5F2EE0C}"/>
              </a:ext>
            </a:extLst>
          </p:cNvPr>
          <p:cNvSpPr/>
          <p:nvPr/>
        </p:nvSpPr>
        <p:spPr>
          <a:xfrm>
            <a:off x="6456756" y="2121448"/>
            <a:ext cx="1840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北部经济开发区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6500-9500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</a:t>
            </a: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D82C1D4F-CB22-4881-B3C8-88173998B734}"/>
              </a:ext>
            </a:extLst>
          </p:cNvPr>
          <p:cNvSpPr/>
          <p:nvPr/>
        </p:nvSpPr>
        <p:spPr bwMode="auto">
          <a:xfrm>
            <a:off x="7143280" y="5085556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  <a:ea typeface="+mn-ea"/>
              </a:rPr>
              <a:t>H</a:t>
            </a: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25D8BFBB-018D-4E2C-9682-8F34D54CA7F4}"/>
              </a:ext>
            </a:extLst>
          </p:cNvPr>
          <p:cNvSpPr/>
          <p:nvPr/>
        </p:nvSpPr>
        <p:spPr bwMode="auto">
          <a:xfrm>
            <a:off x="6860645" y="4094365"/>
            <a:ext cx="180975" cy="179388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1200" kern="0" dirty="0">
                <a:solidFill>
                  <a:srgbClr val="000000"/>
                </a:solidFill>
                <a:latin typeface="+mn-ea"/>
                <a:ea typeface="+mn-ea"/>
              </a:rPr>
              <a:t>I</a:t>
            </a:r>
          </a:p>
        </p:txBody>
      </p:sp>
      <p:sp>
        <p:nvSpPr>
          <p:cNvPr id="182" name="矩形 181"/>
          <p:cNvSpPr/>
          <p:nvPr/>
        </p:nvSpPr>
        <p:spPr>
          <a:xfrm>
            <a:off x="6768154" y="607366"/>
            <a:ext cx="1399837" cy="1211861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、民安华府（毓秀江南二期）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占地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    建面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8.7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万，容积率：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，绿化率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40%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规划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层小高层，共计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788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套房源，剩余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160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套左右。两梯两户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两梯三户，两居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87-100㎡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44%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，三居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110-125㎡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30%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130-140㎡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26%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；小区配套幼儿园及少量底商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有能力突破限购，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年月均去化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套，现在售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1#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楼，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118/132/140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平米三居，月均去化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套左右。库存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套。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优惠后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本地地缘性客户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5686798" y="607365"/>
            <a:ext cx="1081049" cy="1205206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、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金发英伦城</a:t>
            </a:r>
            <a:r>
              <a:rPr lang="zh-CN" altLang="en-US" sz="5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（限购至今封盘）</a:t>
            </a:r>
            <a:endParaRPr lang="en-US" altLang="zh-CN" sz="500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</a:t>
            </a: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占地：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    建面：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栋小高层，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620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70-138㎡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两居三居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月开盘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月至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栋楼共计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354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套全部售罄，销售面积约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3.5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万㎡，销售额约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1.9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亿元，剩余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栋楼封盘。</a:t>
            </a:r>
            <a:endParaRPr lang="en-US" altLang="zh-CN" sz="5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㎡（毛坯）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本地地缘性客户</a:t>
            </a:r>
            <a:endParaRPr lang="zh-CN" altLang="en-US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B29DD1D6-0B01-4EA6-B010-C6BB42B06E93}"/>
              </a:ext>
            </a:extLst>
          </p:cNvPr>
          <p:cNvSpPr/>
          <p:nvPr/>
        </p:nvSpPr>
        <p:spPr>
          <a:xfrm>
            <a:off x="4549911" y="607363"/>
            <a:ext cx="1134750" cy="106553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、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碧桂园铂樾府</a:t>
            </a:r>
            <a:endParaRPr lang="en-US" altLang="zh-CN" sz="500" b="1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</a:t>
            </a: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占地：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    建面：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11.9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栋小高层，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栋洋房，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993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105-190㎡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三居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~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五居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层洋房均价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㎡；小高层均价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月推售洋房，至今销售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月推售小高层，至今销售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套。库存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858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套。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客户情况：本地地缘性客户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61A689A7-27E9-40D6-A537-BE0E952E02F9}"/>
              </a:ext>
            </a:extLst>
          </p:cNvPr>
          <p:cNvSpPr/>
          <p:nvPr/>
        </p:nvSpPr>
        <p:spPr>
          <a:xfrm>
            <a:off x="4546861" y="1683608"/>
            <a:ext cx="1136006" cy="69620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、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盛和新城</a:t>
            </a:r>
            <a:endParaRPr lang="en-US" altLang="zh-CN" sz="5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</a:t>
            </a: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栋高层，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产品面积：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80-120㎡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日开盘，去化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52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套。库存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223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套，自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月至今无成交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本地地缘性客户</a:t>
            </a:r>
            <a:endParaRPr lang="zh-CN" altLang="en-US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B81D530B-4AF2-4923-B969-9989E991EB08}"/>
              </a:ext>
            </a:extLst>
          </p:cNvPr>
          <p:cNvSpPr/>
          <p:nvPr/>
        </p:nvSpPr>
        <p:spPr>
          <a:xfrm>
            <a:off x="3432242" y="612168"/>
            <a:ext cx="1114732" cy="592623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 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荣基</a:t>
            </a: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尚书苑</a:t>
            </a:r>
            <a:endParaRPr lang="en-US" altLang="zh-CN" sz="5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5栋住宅、2栋商业</a:t>
            </a:r>
            <a:endParaRPr lang="en-US" altLang="zh-CN" sz="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产品面积：</a:t>
            </a:r>
            <a:r>
              <a:rPr lang="en-US" altLang="zh-CN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88-137</a:t>
            </a:r>
            <a:r>
              <a:rPr lang="zh-CN" altLang="en-US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㎡</a:t>
            </a:r>
            <a:endParaRPr lang="en-US" altLang="zh-CN" sz="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最新动态：</a:t>
            </a:r>
            <a:r>
              <a:rPr lang="en-US" altLang="zh-CN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2019</a:t>
            </a:r>
            <a:r>
              <a:rPr lang="zh-CN" altLang="en-US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年10月开盘</a:t>
            </a:r>
            <a:endParaRPr lang="en-US" altLang="zh-CN" sz="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交房时间：</a:t>
            </a:r>
            <a:r>
              <a:rPr lang="zh-CN" altLang="en-US" sz="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2021年10月交房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均价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7400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en-US" altLang="zh-CN" sz="5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存量情况：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已推房源剩余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31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0C090EE8-93EA-48FF-A77F-E2AB629B49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33517" y="1217227"/>
            <a:ext cx="1110408" cy="616022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 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凯旋国际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共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8-11#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四栋住宅楼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，产品面积：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92-139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10.1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开盘，去化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套，从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月至今无成交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8800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en-US" altLang="zh-CN" sz="5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本地地缘性客户</a:t>
            </a:r>
            <a:endParaRPr lang="zh-CN" altLang="en-US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F54E7EDA-9762-4937-8402-1E3154F252FA}"/>
              </a:ext>
            </a:extLst>
          </p:cNvPr>
          <p:cNvSpPr txBox="1"/>
          <p:nvPr/>
        </p:nvSpPr>
        <p:spPr>
          <a:xfrm>
            <a:off x="-118913" y="42426"/>
            <a:ext cx="896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北京区域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河北省廊坊市文安县城市地图</a:t>
            </a: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31BC3466-6543-42F9-94CC-D99694A973F7}"/>
              </a:ext>
            </a:extLst>
          </p:cNvPr>
          <p:cNvSpPr/>
          <p:nvPr/>
        </p:nvSpPr>
        <p:spPr>
          <a:xfrm>
            <a:off x="3907651" y="5463911"/>
            <a:ext cx="176401" cy="17640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2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220" name="文本框 12">
            <a:extLst>
              <a:ext uri="{FF2B5EF4-FFF2-40B4-BE49-F238E27FC236}">
                <a16:creationId xmlns:a16="http://schemas.microsoft.com/office/drawing/2014/main" id="{1312A625-5EC6-466B-AEB5-9DD0587FAE68}"/>
              </a:ext>
            </a:extLst>
          </p:cNvPr>
          <p:cNvSpPr txBox="1"/>
          <p:nvPr/>
        </p:nvSpPr>
        <p:spPr>
          <a:xfrm>
            <a:off x="10945086" y="1122223"/>
            <a:ext cx="1234681" cy="50400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690" dirty="0">
                <a:solidFill>
                  <a:schemeClr val="tx1"/>
                </a:solidFill>
                <a:latin typeface="微软雅黑" panose="020B0503020204020204" charset="-122"/>
              </a:rPr>
              <a:t>2</a:t>
            </a:r>
            <a:r>
              <a:rPr lang="en-US" altLang="zh-CN" sz="69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69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曙光路</a:t>
            </a:r>
            <a:r>
              <a:rPr lang="zh-CN" altLang="en-US" sz="690" dirty="0">
                <a:solidFill>
                  <a:schemeClr val="tx1"/>
                </a:solidFill>
                <a:latin typeface="微软雅黑" panose="020B0503020204020204" charset="-122"/>
              </a:rPr>
              <a:t>地块</a:t>
            </a:r>
            <a:endParaRPr lang="zh-CN" altLang="en-US" sz="9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占地面积：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</a:rPr>
              <a:t>90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亩</a:t>
            </a: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容积率：2.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权属方：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</a:rPr>
              <a:t>文安县政府</a:t>
            </a:r>
            <a:r>
              <a:rPr lang="zh-CN" altLang="en-US" sz="5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63C49EF-2A2F-4A28-8207-1F797CAB41B6}"/>
              </a:ext>
            </a:extLst>
          </p:cNvPr>
          <p:cNvSpPr/>
          <p:nvPr/>
        </p:nvSpPr>
        <p:spPr>
          <a:xfrm>
            <a:off x="8121222" y="2430944"/>
            <a:ext cx="176401" cy="17640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3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222" name="文本框 12">
            <a:extLst>
              <a:ext uri="{FF2B5EF4-FFF2-40B4-BE49-F238E27FC236}">
                <a16:creationId xmlns:a16="http://schemas.microsoft.com/office/drawing/2014/main" id="{C1C63B27-79BC-47DF-8958-C4C392747CB6}"/>
              </a:ext>
            </a:extLst>
          </p:cNvPr>
          <p:cNvSpPr txBox="1"/>
          <p:nvPr/>
        </p:nvSpPr>
        <p:spPr>
          <a:xfrm>
            <a:off x="10945086" y="1629645"/>
            <a:ext cx="1234681" cy="50400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69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lang="zh-CN" altLang="en-US" sz="69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文安壹号二期地块</a:t>
            </a:r>
            <a:endParaRPr lang="zh-CN" altLang="en-US" sz="9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占地面积：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</a:rPr>
              <a:t>32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亩</a:t>
            </a:r>
          </a:p>
          <a:p>
            <a:pPr algn="l">
              <a:buNone/>
            </a:pP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容积率：2.</a:t>
            </a:r>
            <a:r>
              <a:rPr lang="en-US" altLang="zh-CN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68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权属方：</a:t>
            </a:r>
            <a:r>
              <a:rPr lang="zh-CN" altLang="en-US" sz="680" dirty="0">
                <a:solidFill>
                  <a:schemeClr val="tx1"/>
                </a:solidFill>
                <a:latin typeface="微软雅黑" panose="020B0503020204020204" charset="-122"/>
              </a:rPr>
              <a:t>华夏幸福</a:t>
            </a:r>
            <a:r>
              <a:rPr lang="zh-CN" altLang="en-US" sz="58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</p:txBody>
      </p:sp>
      <p:sp>
        <p:nvSpPr>
          <p:cNvPr id="144" name="矩形 143"/>
          <p:cNvSpPr/>
          <p:nvPr/>
        </p:nvSpPr>
        <p:spPr>
          <a:xfrm>
            <a:off x="3674625" y="2351409"/>
            <a:ext cx="1942979" cy="109102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、中航</a:t>
            </a:r>
            <a:r>
              <a:rPr lang="en-US" altLang="zh-CN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中央公园</a:t>
            </a:r>
            <a:endParaRPr lang="en-US" altLang="zh-CN" sz="500" b="1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基础信息：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占地：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亩，建面：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9.34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万，容积率：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产品规划：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整体规划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栋小高层（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17F/18F/24F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）、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栋洋房（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7F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）、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栋别墅。一期规划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栋洋房、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栋小高层，共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292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套房源，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90-140㎡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两居三居，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130-140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56%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100-120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30%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90-140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㎡占比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14%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销售情况：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日，高层约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套，均价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（含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精装绑定）；洋房约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12500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（含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精装绑定）</a:t>
            </a:r>
            <a:r>
              <a:rPr lang="zh-CN" altLang="en-US" sz="5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年月均去化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35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套。存量约</a:t>
            </a:r>
            <a:r>
              <a:rPr lang="en-US" altLang="zh-CN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lang="zh-CN" altLang="en-US" sz="5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套。</a:t>
            </a:r>
            <a:endParaRPr lang="en-US" altLang="zh-CN" sz="5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销售价格：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高层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/㎡(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毛坯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，买房送车位和储藏间。洋房已无库存。可选择精装修，精装修标准：洋房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㎡，高层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en-US" altLang="zh-CN" sz="500" noProof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zh-CN" altLang="en-US" sz="500" b="1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客户情况：</a:t>
            </a:r>
            <a:r>
              <a:rPr lang="zh-CN" altLang="en-US" sz="500" noProof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限购后为本地客户</a:t>
            </a:r>
          </a:p>
        </p:txBody>
      </p:sp>
    </p:spTree>
    <p:extLst>
      <p:ext uri="{BB962C8B-B14F-4D97-AF65-F5344CB8AC3E}">
        <p14:creationId xmlns:p14="http://schemas.microsoft.com/office/powerpoint/2010/main" val="3500088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17579572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2262</Words>
  <Application>Microsoft Office PowerPoint</Application>
  <PresentationFormat>宽屏</PresentationFormat>
  <Paragraphs>428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微软雅黑</vt:lpstr>
      <vt:lpstr>Arial</vt:lpstr>
      <vt:lpstr>Calibri</vt:lpstr>
      <vt:lpstr>Calibri Light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</dc:creator>
  <cp:lastModifiedBy>zhao kai</cp:lastModifiedBy>
  <cp:revision>139</cp:revision>
  <cp:lastPrinted>2018-07-09T10:33:16Z</cp:lastPrinted>
  <dcterms:created xsi:type="dcterms:W3CDTF">2018-06-20T03:34:10Z</dcterms:created>
  <dcterms:modified xsi:type="dcterms:W3CDTF">2020-05-22T04:10:20Z</dcterms:modified>
</cp:coreProperties>
</file>