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8" r:id="rId14"/>
    <p:sldId id="271" r:id="rId15"/>
    <p:sldId id="269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F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2" autoAdjust="0"/>
  </p:normalViewPr>
  <p:slideViewPr>
    <p:cSldViewPr>
      <p:cViewPr>
        <p:scale>
          <a:sx n="100" d="100"/>
          <a:sy n="100" d="100"/>
        </p:scale>
        <p:origin x="-29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56472-4330-4036-9FEC-AB08FEBFBFB1}" type="datetimeFigureOut">
              <a:rPr lang="zh-CN" altLang="en-US" smtClean="0"/>
              <a:pPr/>
              <a:t>2021-4-29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5C7D5-488F-4817-B781-8A8C8F0445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C7D5-488F-4817-B781-8A8C8F04451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9898-9377-4C86-98C0-A665E4255B54}" type="datetimeFigureOut">
              <a:rPr lang="zh-CN" altLang="en-US" smtClean="0"/>
              <a:pPr/>
              <a:t>2021-4-29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3BAE-359B-419E-8E0C-B79FB100BE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9898-9377-4C86-98C0-A665E4255B54}" type="datetimeFigureOut">
              <a:rPr lang="zh-CN" altLang="en-US" smtClean="0"/>
              <a:pPr/>
              <a:t>2021-4-29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3BAE-359B-419E-8E0C-B79FB100BE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9898-9377-4C86-98C0-A665E4255B54}" type="datetimeFigureOut">
              <a:rPr lang="zh-CN" altLang="en-US" smtClean="0"/>
              <a:pPr/>
              <a:t>2021-4-29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3BAE-359B-419E-8E0C-B79FB100BE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9898-9377-4C86-98C0-A665E4255B54}" type="datetimeFigureOut">
              <a:rPr lang="zh-CN" altLang="en-US" smtClean="0"/>
              <a:pPr/>
              <a:t>2021-4-29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3BAE-359B-419E-8E0C-B79FB100BE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9898-9377-4C86-98C0-A665E4255B54}" type="datetimeFigureOut">
              <a:rPr lang="zh-CN" altLang="en-US" smtClean="0"/>
              <a:pPr/>
              <a:t>2021-4-29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3BAE-359B-419E-8E0C-B79FB100BE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9898-9377-4C86-98C0-A665E4255B54}" type="datetimeFigureOut">
              <a:rPr lang="zh-CN" altLang="en-US" smtClean="0"/>
              <a:pPr/>
              <a:t>2021-4-29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3BAE-359B-419E-8E0C-B79FB100BE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9898-9377-4C86-98C0-A665E4255B54}" type="datetimeFigureOut">
              <a:rPr lang="zh-CN" altLang="en-US" smtClean="0"/>
              <a:pPr/>
              <a:t>2021-4-29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3BAE-359B-419E-8E0C-B79FB100BE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9898-9377-4C86-98C0-A665E4255B54}" type="datetimeFigureOut">
              <a:rPr lang="zh-CN" altLang="en-US" smtClean="0"/>
              <a:pPr/>
              <a:t>2021-4-29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3BAE-359B-419E-8E0C-B79FB100BE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9898-9377-4C86-98C0-A665E4255B54}" type="datetimeFigureOut">
              <a:rPr lang="zh-CN" altLang="en-US" smtClean="0"/>
              <a:pPr/>
              <a:t>2021-4-29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3BAE-359B-419E-8E0C-B79FB100BE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9898-9377-4C86-98C0-A665E4255B54}" type="datetimeFigureOut">
              <a:rPr lang="zh-CN" altLang="en-US" smtClean="0"/>
              <a:pPr/>
              <a:t>2021-4-29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3BAE-359B-419E-8E0C-B79FB100BE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9898-9377-4C86-98C0-A665E4255B54}" type="datetimeFigureOut">
              <a:rPr lang="zh-CN" altLang="en-US" smtClean="0"/>
              <a:pPr/>
              <a:t>2021-4-29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3BAE-359B-419E-8E0C-B79FB100BE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9898-9377-4C86-98C0-A665E4255B54}" type="datetimeFigureOut">
              <a:rPr lang="zh-CN" altLang="en-US" smtClean="0"/>
              <a:pPr/>
              <a:t>2021-4-29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53BAE-359B-419E-8E0C-B79FB100BE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aike.baidu.com/item/%E5%8C%97%E4%BA%AC%E5%B8%82%E5%A5%B3%E5%AD%90%E5%AE%9E%E9%AA%8C%E4%B8%AD%E5%AD%A6/5790429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>
            <a:noAutofit/>
          </a:bodyPr>
          <a:lstStyle/>
          <a:p>
            <a:r>
              <a:rPr lang="zh-CN" altLang="en-US" sz="50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北京市朝阳区农光里</a:t>
            </a:r>
            <a:r>
              <a:rPr lang="en-US" altLang="zh-CN" sz="50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206</a:t>
            </a:r>
            <a:r>
              <a:rPr lang="zh-CN" altLang="en-US" sz="50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号</a:t>
            </a:r>
            <a:endParaRPr lang="zh-CN" altLang="en-US" sz="50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chemeClr val="tx1"/>
                </a:solidFill>
              </a:rPr>
              <a:t>资料汇编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6048672" cy="57606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地下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-101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房屋登记表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0YL\卜总\农光里\登记表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1268760"/>
            <a:ext cx="6768752" cy="492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048672" cy="57606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地下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-101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房产平面图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D:\0YL\卜总\农光里\宗地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6510935" cy="492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6048672" cy="57606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地上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101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房屋登记表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D:\0YL\卜总\农光里\房屋登记表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734" y="1196752"/>
            <a:ext cx="6784673" cy="492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6048672" cy="57606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地上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101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房产平面图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D:\0YL\卜总\农光里\宗地图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827" y="1268760"/>
            <a:ext cx="7112597" cy="485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5770984" cy="648072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地上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201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房屋登记表</a:t>
            </a:r>
            <a:endParaRPr lang="zh-CN" altLang="en-US" sz="2800" dirty="0"/>
          </a:p>
        </p:txBody>
      </p:sp>
      <p:pic>
        <p:nvPicPr>
          <p:cNvPr id="12290" name="Picture 2" descr="D:\0YL\卜总\农光里\房屋登记表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935" y="1268760"/>
            <a:ext cx="7229421" cy="485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048672" cy="57606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地上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201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房产平面图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0243" name="Picture 3" descr="D:\0YL\卜总\农光里\宗地图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15" y="980728"/>
            <a:ext cx="7016809" cy="5145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地上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301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房屋登记表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3315" name="Picture 3" descr="D:\0YL\卜总\农光里\房屋登记表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864" y="1052736"/>
            <a:ext cx="7195576" cy="5073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752528" cy="648072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地上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301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房产平面图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D:\0YL\卜总\农光里\宗地图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690" y="1196752"/>
            <a:ext cx="6417701" cy="492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203848" y="620688"/>
            <a:ext cx="2736304" cy="79695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土 地 证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内容占位符 8"/>
          <p:cNvSpPr txBox="1">
            <a:spLocks/>
          </p:cNvSpPr>
          <p:nvPr/>
        </p:nvSpPr>
        <p:spPr>
          <a:xfrm>
            <a:off x="2483768" y="1556792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内容占位符 8"/>
          <p:cNvSpPr txBox="1">
            <a:spLocks/>
          </p:cNvSpPr>
          <p:nvPr/>
        </p:nvSpPr>
        <p:spPr>
          <a:xfrm>
            <a:off x="3419872" y="1628800"/>
            <a:ext cx="27466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内容占位符 8"/>
          <p:cNvSpPr txBox="1">
            <a:spLocks/>
          </p:cNvSpPr>
          <p:nvPr/>
        </p:nvSpPr>
        <p:spPr>
          <a:xfrm>
            <a:off x="3419872" y="1628800"/>
            <a:ext cx="27466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4" descr="D:\0YL\卜总\农光里\土地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2746375" cy="4327438"/>
          </a:xfrm>
          <a:prstGeom prst="rect">
            <a:avLst/>
          </a:prstGeom>
          <a:noFill/>
        </p:spPr>
      </p:pic>
      <p:pic>
        <p:nvPicPr>
          <p:cNvPr id="15365" name="Picture 5" descr="D:\0YL\卜总\农光里\土地证页面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7801"/>
            <a:ext cx="2746375" cy="4240548"/>
          </a:xfrm>
          <a:prstGeom prst="rect">
            <a:avLst/>
          </a:prstGeom>
          <a:noFill/>
        </p:spPr>
      </p:pic>
      <p:pic>
        <p:nvPicPr>
          <p:cNvPr id="15366" name="Picture 6" descr="D:\0YL\卜总\农光里\记事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84784"/>
            <a:ext cx="2674640" cy="4364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1840" y="764704"/>
            <a:ext cx="2808312" cy="65293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X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京  房权证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0YL\卜总\农光里\建筑面积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2713863" cy="4525963"/>
          </a:xfrm>
          <a:prstGeom prst="rect">
            <a:avLst/>
          </a:prstGeom>
          <a:noFill/>
        </p:spPr>
      </p:pic>
      <p:pic>
        <p:nvPicPr>
          <p:cNvPr id="1027" name="Picture 3" descr="D:\0YL\卜总\农光里\建筑面积12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84784"/>
            <a:ext cx="2746375" cy="4536504"/>
          </a:xfrm>
          <a:prstGeom prst="rect">
            <a:avLst/>
          </a:prstGeom>
          <a:noFill/>
        </p:spPr>
      </p:pic>
      <p:pic>
        <p:nvPicPr>
          <p:cNvPr id="1028" name="Picture 4" descr="D:\0YL\卜总\农光里\建筑面积13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3" y="1484784"/>
            <a:ext cx="274664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283152" cy="652934"/>
          </a:xfrm>
        </p:spPr>
        <p:txBody>
          <a:bodyPr/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项目位置图</a:t>
            </a:r>
            <a:endParaRPr lang="zh-CN" altLang="en-US" sz="28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1026" name="Picture 2" descr="D:\0YL\卜总\农光里\卫星图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7511" y="1600200"/>
            <a:ext cx="55889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区位状况：</a:t>
            </a:r>
            <a:r>
              <a:rPr lang="zh-CN" altLang="zh-CN" sz="2000" dirty="0" smtClean="0"/>
              <a:t>北京市朝阳区农光里</a:t>
            </a:r>
            <a:r>
              <a:rPr lang="en-US" altLang="zh-CN" sz="2000" dirty="0" smtClean="0"/>
              <a:t>206</a:t>
            </a:r>
            <a:r>
              <a:rPr lang="zh-CN" altLang="zh-CN" sz="2000" dirty="0" smtClean="0"/>
              <a:t>号楼位于朝阳区劲松社区，东三环之外。东临武圣路，北邻农光路，西侧为农光里社区。</a:t>
            </a:r>
            <a:r>
              <a:rPr lang="en-US" altLang="zh-CN" sz="2000" dirty="0" smtClean="0"/>
              <a:t>    </a:t>
            </a:r>
            <a:r>
              <a:rPr lang="zh-CN" altLang="zh-CN" sz="2000" dirty="0" smtClean="0"/>
              <a:t>该区域内成熟社区较多，居民较多，周边有龙潭公园，北京欢乐谷等娱乐场所，北京工业大学，北京市劲松第一中学等教育机构。该区域生活服务配套设施完善，系环境良好的成熟社区。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0YL\卜总\农光里\2345截图2021041012304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548680"/>
            <a:ext cx="804147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99176" cy="94096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</a:rPr>
              <a:t>便利的交通：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/>
            </a:r>
            <a:br>
              <a:rPr lang="en-US" altLang="zh-CN" sz="2800" b="1" dirty="0" smtClean="0">
                <a:solidFill>
                  <a:srgbClr val="FF0000"/>
                </a:solidFill>
              </a:rPr>
            </a:br>
            <a:r>
              <a:rPr lang="en-US" altLang="zh-CN" sz="2800" b="1" dirty="0" smtClean="0">
                <a:solidFill>
                  <a:srgbClr val="FF0000"/>
                </a:solidFill>
              </a:rPr>
              <a:t>      </a:t>
            </a:r>
            <a:r>
              <a:rPr lang="zh-CN" altLang="zh-CN" sz="2000" dirty="0" smtClean="0">
                <a:solidFill>
                  <a:srgbClr val="442FE3"/>
                </a:solidFill>
              </a:rPr>
              <a:t>北京东站</a:t>
            </a:r>
            <a:r>
              <a:rPr lang="en-US" altLang="zh-CN" sz="2000" dirty="0">
                <a:solidFill>
                  <a:srgbClr val="442FE3"/>
                </a:solidFill>
              </a:rPr>
              <a:t>2.6KM</a:t>
            </a:r>
            <a:r>
              <a:rPr lang="zh-CN" altLang="zh-CN" sz="2000" dirty="0">
                <a:solidFill>
                  <a:srgbClr val="442FE3"/>
                </a:solidFill>
              </a:rPr>
              <a:t>；北京站</a:t>
            </a:r>
            <a:r>
              <a:rPr lang="en-US" altLang="zh-CN" sz="2000" dirty="0">
                <a:solidFill>
                  <a:srgbClr val="442FE3"/>
                </a:solidFill>
              </a:rPr>
              <a:t>4.4KM</a:t>
            </a:r>
            <a:r>
              <a:rPr lang="zh-CN" altLang="zh-CN" sz="2000" dirty="0">
                <a:solidFill>
                  <a:srgbClr val="442FE3"/>
                </a:solidFill>
              </a:rPr>
              <a:t>；北京南站</a:t>
            </a:r>
            <a:r>
              <a:rPr lang="en-US" altLang="zh-CN" sz="2000" dirty="0">
                <a:solidFill>
                  <a:srgbClr val="442FE3"/>
                </a:solidFill>
              </a:rPr>
              <a:t>7.8KM</a:t>
            </a:r>
            <a:r>
              <a:rPr lang="zh-CN" altLang="zh-CN" sz="2000" dirty="0">
                <a:solidFill>
                  <a:srgbClr val="442FE3"/>
                </a:solidFill>
              </a:rPr>
              <a:t>；北京北站</a:t>
            </a:r>
            <a:r>
              <a:rPr lang="en-US" altLang="zh-CN" sz="2000" dirty="0" smtClean="0">
                <a:solidFill>
                  <a:srgbClr val="442FE3"/>
                </a:solidFill>
              </a:rPr>
              <a:t>12.2KM</a:t>
            </a:r>
            <a:r>
              <a:rPr lang="zh-CN" altLang="zh-CN" sz="2000" dirty="0">
                <a:solidFill>
                  <a:srgbClr val="442FE3"/>
                </a:solidFill>
              </a:rPr>
              <a:t>；</a:t>
            </a:r>
            <a:endParaRPr lang="zh-CN" altLang="en-US" sz="2000" b="1" dirty="0">
              <a:solidFill>
                <a:srgbClr val="442FE3"/>
              </a:solidFill>
            </a:endParaRPr>
          </a:p>
        </p:txBody>
      </p:sp>
      <p:pic>
        <p:nvPicPr>
          <p:cNvPr id="3075" name="Picture 3" descr="D:\0YL\卜总\农光里\机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768752" cy="4785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5472608" cy="79695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环绕周边的地铁交通线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D:\0YL\卜总\农光里\地铁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6167947" cy="4767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周边的公共服务设施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half" idx="1"/>
          </p:nvPr>
        </p:nvSpPr>
        <p:spPr>
          <a:xfrm>
            <a:off x="1403648" y="1628800"/>
            <a:ext cx="3668216" cy="4525963"/>
          </a:xfrm>
        </p:spPr>
        <p:txBody>
          <a:bodyPr>
            <a:normAutofit fontScale="62500" lnSpcReduction="20000"/>
          </a:bodyPr>
          <a:lstStyle/>
          <a:p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zh-CN" b="1" dirty="0" smtClean="0">
                <a:solidFill>
                  <a:srgbClr val="FF0000"/>
                </a:solidFill>
              </a:rPr>
              <a:t>公交</a:t>
            </a:r>
            <a:r>
              <a:rPr lang="zh-CN" altLang="zh-CN" b="1" dirty="0">
                <a:solidFill>
                  <a:srgbClr val="FF0000"/>
                </a:solidFill>
              </a:rPr>
              <a:t>站</a:t>
            </a:r>
            <a:r>
              <a:rPr lang="en-US" altLang="zh-CN" b="1" dirty="0">
                <a:solidFill>
                  <a:srgbClr val="FF0000"/>
                </a:solidFill>
              </a:rPr>
              <a:t>:</a:t>
            </a:r>
            <a:endParaRPr lang="zh-CN" altLang="zh-CN" b="1" dirty="0">
              <a:solidFill>
                <a:srgbClr val="FF0000"/>
              </a:solidFill>
            </a:endParaRPr>
          </a:p>
          <a:p>
            <a:r>
              <a:rPr lang="zh-CN" altLang="zh-CN" dirty="0"/>
              <a:t>武圣东里、农光东里、南磨房、武圣北路南口、潘家园桥东、松榆北路、劲松桥南、潘家园、潘家园桥北、劲松桥东、武圣路、平乐园、劲松站、潘家园桥、潘家园站、平乐园。</a:t>
            </a:r>
          </a:p>
          <a:p>
            <a:r>
              <a:rPr lang="zh-CN" altLang="zh-CN" b="1" dirty="0" smtClean="0">
                <a:solidFill>
                  <a:srgbClr val="FF0000"/>
                </a:solidFill>
              </a:rPr>
              <a:t>公交车</a:t>
            </a:r>
            <a:r>
              <a:rPr lang="en-US" altLang="zh-CN" b="1" dirty="0" smtClean="0">
                <a:solidFill>
                  <a:srgbClr val="FF0000"/>
                </a:solidFill>
              </a:rPr>
              <a:t>:</a:t>
            </a:r>
            <a:endParaRPr lang="zh-CN" altLang="zh-CN" b="1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541</a:t>
            </a:r>
            <a:r>
              <a:rPr lang="zh-CN" altLang="zh-CN" dirty="0" smtClean="0"/>
              <a:t>路、专</a:t>
            </a:r>
            <a:r>
              <a:rPr lang="en-US" altLang="zh-CN" dirty="0" smtClean="0"/>
              <a:t>10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29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535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98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8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41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52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637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457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561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402</a:t>
            </a:r>
            <a:r>
              <a:rPr lang="zh-CN" altLang="zh-CN" dirty="0" smtClean="0"/>
              <a:t>路、特</a:t>
            </a:r>
            <a:r>
              <a:rPr lang="en-US" altLang="zh-CN" dirty="0" smtClean="0"/>
              <a:t>3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34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674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28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352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99</a:t>
            </a:r>
            <a:r>
              <a:rPr lang="zh-CN" altLang="zh-CN" dirty="0" smtClean="0"/>
              <a:t>路、运通</a:t>
            </a:r>
            <a:r>
              <a:rPr lang="en-US" altLang="zh-CN" dirty="0" smtClean="0"/>
              <a:t>107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638</a:t>
            </a:r>
            <a:r>
              <a:rPr lang="zh-CN" altLang="zh-CN" dirty="0" smtClean="0"/>
              <a:t>路、机场巴士</a:t>
            </a:r>
            <a:r>
              <a:rPr lang="en-US" altLang="zh-CN" dirty="0" smtClean="0"/>
              <a:t>1</a:t>
            </a:r>
            <a:r>
              <a:rPr lang="zh-CN" altLang="zh-CN" dirty="0" smtClean="0"/>
              <a:t>线、</a:t>
            </a:r>
            <a:r>
              <a:rPr lang="en-US" altLang="zh-CN" dirty="0" smtClean="0"/>
              <a:t>300</a:t>
            </a:r>
            <a:r>
              <a:rPr lang="zh-CN" altLang="zh-CN" dirty="0" smtClean="0"/>
              <a:t>路快、</a:t>
            </a:r>
            <a:r>
              <a:rPr lang="en-US" altLang="zh-CN" dirty="0" smtClean="0"/>
              <a:t>378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848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976</a:t>
            </a:r>
            <a:r>
              <a:rPr lang="zh-CN" altLang="zh-CN" dirty="0" smtClean="0"/>
              <a:t>路、特</a:t>
            </a:r>
            <a:r>
              <a:rPr lang="en-US" altLang="zh-CN" dirty="0" smtClean="0"/>
              <a:t>8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300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846</a:t>
            </a:r>
            <a:r>
              <a:rPr lang="zh-CN" altLang="zh-CN" dirty="0" smtClean="0"/>
              <a:t>路、地铁</a:t>
            </a:r>
            <a:r>
              <a:rPr lang="en-US" altLang="zh-CN" dirty="0" smtClean="0"/>
              <a:t>10</a:t>
            </a:r>
            <a:r>
              <a:rPr lang="zh-CN" altLang="zh-CN" dirty="0" smtClean="0"/>
              <a:t>号线等。</a:t>
            </a:r>
          </a:p>
          <a:p>
            <a:r>
              <a:rPr lang="en-US" altLang="zh-CN" dirty="0"/>
              <a:t> 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5004048" y="1556792"/>
            <a:ext cx="3682752" cy="4569371"/>
          </a:xfrm>
        </p:spPr>
        <p:txBody>
          <a:bodyPr>
            <a:normAutofit fontScale="62500" lnSpcReduction="20000"/>
          </a:bodyPr>
          <a:lstStyle/>
          <a:p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zh-CN" b="1" dirty="0" smtClean="0">
                <a:solidFill>
                  <a:srgbClr val="FF0000"/>
                </a:solidFill>
              </a:rPr>
              <a:t>学校</a:t>
            </a:r>
            <a:r>
              <a:rPr lang="zh-CN" altLang="zh-CN" b="1" dirty="0">
                <a:solidFill>
                  <a:srgbClr val="FF0000"/>
                </a:solidFill>
              </a:rPr>
              <a:t>：</a:t>
            </a:r>
            <a:r>
              <a:rPr lang="zh-CN" altLang="zh-CN" dirty="0"/>
              <a:t>松榆里二小，武圣庙小学，劲松一小，劲松二小，劲松三小，劲松一中，垂杨柳中学，</a:t>
            </a:r>
            <a:r>
              <a:rPr lang="en-US" altLang="zh-CN" dirty="0" err="1">
                <a:hlinkClick r:id="rId2"/>
              </a:rPr>
              <a:t>北京市女子实验中学</a:t>
            </a:r>
            <a:r>
              <a:rPr lang="zh-CN" altLang="zh-CN" dirty="0"/>
              <a:t>，劲松三中，北京工业大学附中分校，北京工业大学 松榆里二小，武圣庙小学，劲松一小，劲松二小，劲松三小，劲松一中，垂杨柳中学，北京市女子实验中学，劲松三中，北京工业大学附中分校，</a:t>
            </a:r>
            <a:r>
              <a:rPr lang="zh-CN" altLang="zh-CN" dirty="0" smtClean="0"/>
              <a:t>北京工业大学</a:t>
            </a:r>
            <a:endParaRPr lang="en-US" altLang="zh-CN" dirty="0" smtClean="0"/>
          </a:p>
          <a:p>
            <a:endParaRPr lang="zh-CN" altLang="zh-CN" dirty="0"/>
          </a:p>
          <a:p>
            <a:r>
              <a:rPr lang="zh-CN" altLang="zh-CN" b="1" dirty="0">
                <a:solidFill>
                  <a:srgbClr val="FF0000"/>
                </a:solidFill>
              </a:rPr>
              <a:t>医院：</a:t>
            </a:r>
            <a:r>
              <a:rPr lang="zh-CN" altLang="zh-CN" dirty="0"/>
              <a:t>潘家园医院，劲松医院，中国协和医科大学肿瘤医院，真诚中医院，世纪康乐医院，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861448" cy="936104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本房屋建筑基本情况</a:t>
            </a:r>
            <a:endParaRPr lang="zh-CN" altLang="en-US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3648" y="1600200"/>
            <a:ext cx="3092152" cy="4525963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dirty="0" smtClean="0"/>
              <a:t>本建筑位于北京市朝阳区农光里小区，楼号</a:t>
            </a:r>
            <a:r>
              <a:rPr lang="en-US" altLang="zh-CN" dirty="0" smtClean="0"/>
              <a:t>206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r>
              <a:rPr lang="zh-CN" altLang="en-US" dirty="0" smtClean="0"/>
              <a:t>本房屋性质为商品房独立土地证：用途为：配套  商业；土地使用权类型为出让；使用权面积</a:t>
            </a:r>
            <a:r>
              <a:rPr lang="en-US" altLang="zh-CN" dirty="0" smtClean="0"/>
              <a:t>2572.96 ㎡</a:t>
            </a:r>
            <a:r>
              <a:rPr lang="zh-CN" altLang="en-US" dirty="0" smtClean="0"/>
              <a:t>；登记日期：</a:t>
            </a:r>
            <a:r>
              <a:rPr lang="en-US" altLang="zh-CN" dirty="0" smtClean="0"/>
              <a:t>2003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29</a:t>
            </a:r>
            <a:r>
              <a:rPr lang="zh-CN" altLang="en-US" dirty="0" smtClean="0"/>
              <a:t>日，终止日期：</a:t>
            </a:r>
            <a:r>
              <a:rPr lang="en-US" altLang="zh-CN" dirty="0" smtClean="0"/>
              <a:t>2042</a:t>
            </a:r>
            <a:r>
              <a:rPr lang="zh-CN" altLang="en-US" dirty="0" smtClean="0"/>
              <a:t>年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25</a:t>
            </a:r>
            <a:r>
              <a:rPr lang="zh-CN" altLang="en-US" dirty="0" smtClean="0"/>
              <a:t>日；独院、独栋，混合结构，地上三层、地下一层；建筑面积</a:t>
            </a:r>
            <a:r>
              <a:rPr lang="en-US" altLang="zh-CN" dirty="0" smtClean="0"/>
              <a:t>6103.91 ㎡</a:t>
            </a:r>
            <a:r>
              <a:rPr lang="zh-CN" altLang="en-US" dirty="0" smtClean="0"/>
              <a:t>，其中地下一层</a:t>
            </a:r>
            <a:r>
              <a:rPr lang="en-US" altLang="zh-CN" dirty="0" smtClean="0"/>
              <a:t>1441.11 ㎡</a:t>
            </a:r>
            <a:r>
              <a:rPr lang="zh-CN" altLang="en-US" dirty="0" smtClean="0"/>
              <a:t>，地上一层</a:t>
            </a:r>
            <a:r>
              <a:rPr lang="en-US" altLang="zh-CN" dirty="0" smtClean="0"/>
              <a:t>1472.28 ㎡</a:t>
            </a:r>
            <a:r>
              <a:rPr lang="zh-CN" altLang="en-US" dirty="0" smtClean="0"/>
              <a:t>，地上二层</a:t>
            </a:r>
            <a:r>
              <a:rPr lang="en-US" altLang="zh-CN" dirty="0" smtClean="0"/>
              <a:t>1666.62 ㎡</a:t>
            </a:r>
            <a:r>
              <a:rPr lang="zh-CN" altLang="en-US" dirty="0" smtClean="0"/>
              <a:t>，地上三层</a:t>
            </a:r>
            <a:r>
              <a:rPr lang="en-US" altLang="zh-CN" dirty="0" smtClean="0"/>
              <a:t>1523.90 ㎡</a:t>
            </a:r>
            <a:r>
              <a:rPr lang="zh-CN" altLang="en-US" dirty="0" smtClean="0"/>
              <a:t>；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40224" cy="4525963"/>
          </a:xfrm>
        </p:spPr>
        <p:txBody>
          <a:bodyPr>
            <a:normAutofit fontScale="62500" lnSpcReduction="20000"/>
          </a:bodyPr>
          <a:lstStyle/>
          <a:p>
            <a:r>
              <a:rPr lang="zh-CN" altLang="zh-CN" dirty="0"/>
              <a:t>该大楼</a:t>
            </a:r>
            <a:r>
              <a:rPr lang="zh-CN" altLang="zh-CN" dirty="0" smtClean="0"/>
              <a:t>为地上</a:t>
            </a:r>
            <a:r>
              <a:rPr lang="zh-CN" altLang="zh-CN" dirty="0"/>
              <a:t>三层，地下一层，设有中央空调、消防系统，共两部电梯，负一层现状为网吧及台球厅。其中网吧层高</a:t>
            </a:r>
            <a:r>
              <a:rPr lang="en-US" altLang="zh-CN" dirty="0"/>
              <a:t>4.2</a:t>
            </a:r>
            <a:r>
              <a:rPr lang="zh-CN" altLang="zh-CN" dirty="0"/>
              <a:t>米，顶棚吊顶，地面贴砖，墙面刷漆；台球厅地面铺地毯，木门。一层现状为木屋烧烤、拔丝蛋糕、超市发超市、呱呱烧鸡酱肉、老家</a:t>
            </a:r>
            <a:r>
              <a:rPr lang="zh-CN" altLang="zh-CN" dirty="0" smtClean="0"/>
              <a:t>肉饼。</a:t>
            </a:r>
            <a:r>
              <a:rPr lang="zh-CN" altLang="zh-CN" dirty="0"/>
              <a:t>其中木屋烧烤层高为</a:t>
            </a:r>
            <a:r>
              <a:rPr lang="en-US" altLang="zh-CN" dirty="0"/>
              <a:t>3.6</a:t>
            </a:r>
            <a:r>
              <a:rPr lang="zh-CN" altLang="zh-CN" dirty="0"/>
              <a:t>米，玻璃门，地面贴砖，顶棚吊顶，墙面复合板（部分贴砖），厨房卫生间墙面及地面贴砖；拔丝蛋糕店墙面贴砖；呱呱烧鸡酱肉墙面为复合板；超市发超市入口为玻璃门，层高</a:t>
            </a:r>
            <a:r>
              <a:rPr lang="en-US" altLang="zh-CN" dirty="0"/>
              <a:t>3.68</a:t>
            </a:r>
            <a:r>
              <a:rPr lang="zh-CN" altLang="zh-CN" dirty="0"/>
              <a:t>米，地面贴砖，顶棚吊顶；老家肉饼玻璃门，瓷砖地面，顶棚吊顶，墙面部分复合板，厨房贴砖。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0YL\卜总\农光里\超市图片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038600" cy="2679968"/>
          </a:xfrm>
          <a:prstGeom prst="rect">
            <a:avLst/>
          </a:prstGeom>
          <a:noFill/>
        </p:spPr>
      </p:pic>
      <p:pic>
        <p:nvPicPr>
          <p:cNvPr id="5123" name="Picture 3" descr="D:\0YL\卜总\农光里\饭店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3171286"/>
            <a:ext cx="3960440" cy="2638553"/>
          </a:xfrm>
          <a:prstGeom prst="rect">
            <a:avLst/>
          </a:prstGeom>
          <a:noFill/>
        </p:spPr>
      </p:pic>
      <p:pic>
        <p:nvPicPr>
          <p:cNvPr id="5124" name="Picture 4" descr="D:\0YL\卜总\农光里\快餐图片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4664"/>
            <a:ext cx="4038600" cy="2681758"/>
          </a:xfrm>
          <a:prstGeom prst="rect">
            <a:avLst/>
          </a:prstGeom>
          <a:noFill/>
        </p:spPr>
      </p:pic>
      <p:pic>
        <p:nvPicPr>
          <p:cNvPr id="5125" name="Picture 5" descr="D:\0YL\卜总\农光里\木屋烧烤后厨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3" y="3140968"/>
            <a:ext cx="4032448" cy="2691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0YL\卜总\农光里\视频\微信图片_202104281355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4038600" cy="2592288"/>
          </a:xfrm>
          <a:prstGeom prst="rect">
            <a:avLst/>
          </a:prstGeom>
          <a:noFill/>
        </p:spPr>
      </p:pic>
      <p:pic>
        <p:nvPicPr>
          <p:cNvPr id="6147" name="Picture 3" descr="D:\0YL\卜总\农光里\视频\微信图片_202104281356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4038600" cy="2592288"/>
          </a:xfrm>
          <a:prstGeom prst="rect">
            <a:avLst/>
          </a:prstGeom>
          <a:noFill/>
        </p:spPr>
      </p:pic>
      <p:pic>
        <p:nvPicPr>
          <p:cNvPr id="6148" name="Picture 4" descr="D:\0YL\卜总\农光里\视频\微信图片_20210428135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4032618" cy="2880320"/>
          </a:xfrm>
          <a:prstGeom prst="rect">
            <a:avLst/>
          </a:prstGeom>
          <a:noFill/>
        </p:spPr>
      </p:pic>
      <p:pic>
        <p:nvPicPr>
          <p:cNvPr id="6149" name="Picture 5" descr="D:\0YL\卜总\农光里\网吧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84984"/>
            <a:ext cx="406389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691</Words>
  <Application>Microsoft Office PowerPoint</Application>
  <PresentationFormat>全屏显示(4:3)</PresentationFormat>
  <Paragraphs>32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北京市朝阳区农光里206号</vt:lpstr>
      <vt:lpstr>项目位置图</vt:lpstr>
      <vt:lpstr>区位状况：北京市朝阳区农光里206号楼位于朝阳区劲松社区，东三环之外。东临武圣路，北邻农光路，西侧为农光里社区。    该区域内成熟社区较多，居民较多，周边有龙潭公园，北京欢乐谷等娱乐场所，北京工业大学，北京市劲松第一中学等教育机构。该区域生活服务配套设施完善，系环境良好的成熟社区。</vt:lpstr>
      <vt:lpstr>便利的交通：       北京东站2.6KM；北京站4.4KM；北京南站7.8KM；北京北站12.2KM；</vt:lpstr>
      <vt:lpstr>环绕周边的地铁交通线</vt:lpstr>
      <vt:lpstr>周边的公共服务设施</vt:lpstr>
      <vt:lpstr>本房屋建筑基本情况</vt:lpstr>
      <vt:lpstr>幻灯片 8</vt:lpstr>
      <vt:lpstr>幻灯片 9</vt:lpstr>
      <vt:lpstr>地下-101房屋登记表</vt:lpstr>
      <vt:lpstr>地下-101房产平面图</vt:lpstr>
      <vt:lpstr>地上101房屋登记表</vt:lpstr>
      <vt:lpstr>地上101房产平面图</vt:lpstr>
      <vt:lpstr>地上201房屋登记表</vt:lpstr>
      <vt:lpstr>地上201房产平面图</vt:lpstr>
      <vt:lpstr>地上301房屋登记表</vt:lpstr>
      <vt:lpstr>地上301房产平面图</vt:lpstr>
      <vt:lpstr>土 地 证</vt:lpstr>
      <vt:lpstr>X京  房权证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北京市朝阳区农光里206号</dc:title>
  <dc:creator>Administrator</dc:creator>
  <cp:lastModifiedBy>Administrator</cp:lastModifiedBy>
  <cp:revision>40</cp:revision>
  <dcterms:created xsi:type="dcterms:W3CDTF">2021-04-29T02:25:29Z</dcterms:created>
  <dcterms:modified xsi:type="dcterms:W3CDTF">2021-04-29T08:55:35Z</dcterms:modified>
</cp:coreProperties>
</file>