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3"/>
    <p:sldId id="258" r:id="rId4"/>
    <p:sldId id="259" r:id="rId5"/>
    <p:sldId id="262" r:id="rId6"/>
    <p:sldId id="260" r:id="rId7"/>
    <p:sldId id="261" r:id="rId8"/>
  </p:sldIdLst>
  <p:sldSz cx="9144000" cy="5143500" type="screen16x9"/>
  <p:notesSz cx="9144000" cy="51435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2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2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3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3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3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Slide">
    <p:bg>
      <p:bgPr>
        <a:solidFill>
          <a:schemeClr val="bg1"/>
        </a:solidFill>
        <a:effectLst/>
      </p:bgPr>
    </p:bg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097161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996395"/>
            <a:ext cx="9121902" cy="122468"/>
          </a:xfrm>
          <a:prstGeom prst="rect">
            <a:avLst/>
          </a:prstGeom>
        </p:spPr>
      </p:pic>
      <p:sp>
        <p:nvSpPr>
          <p:cNvPr id="1048607" name="bg object 18"/>
          <p:cNvSpPr/>
          <p:nvPr/>
        </p:nvSpPr>
        <p:spPr>
          <a:xfrm>
            <a:off x="0" y="4921238"/>
            <a:ext cx="125730" cy="75565"/>
          </a:xfrm>
          <a:custGeom>
            <a:avLst/>
            <a:gdLst/>
            <a:ahLst/>
            <a:cxnLst/>
            <a:rect l="l" t="t" r="r" b="b"/>
            <a:pathLst>
              <a:path w="125730" h="75564">
                <a:moveTo>
                  <a:pt x="0" y="75158"/>
                </a:moveTo>
                <a:lnTo>
                  <a:pt x="125337" y="75158"/>
                </a:lnTo>
                <a:lnTo>
                  <a:pt x="125337" y="0"/>
                </a:lnTo>
                <a:lnTo>
                  <a:pt x="0" y="0"/>
                </a:lnTo>
                <a:lnTo>
                  <a:pt x="0" y="75158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62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4996397"/>
            <a:ext cx="9121902" cy="122468"/>
          </a:xfrm>
          <a:prstGeom prst="rect">
            <a:avLst/>
          </a:prstGeom>
        </p:spPr>
      </p:pic>
      <p:sp>
        <p:nvSpPr>
          <p:cNvPr id="1048608" name="bg object 20"/>
          <p:cNvSpPr/>
          <p:nvPr/>
        </p:nvSpPr>
        <p:spPr>
          <a:xfrm>
            <a:off x="2" y="4921238"/>
            <a:ext cx="125730" cy="198120"/>
          </a:xfrm>
          <a:custGeom>
            <a:avLst/>
            <a:gdLst/>
            <a:ahLst/>
            <a:cxnLst/>
            <a:rect l="l" t="t" r="r" b="b"/>
            <a:pathLst>
              <a:path w="125730" h="198120">
                <a:moveTo>
                  <a:pt x="125337" y="0"/>
                </a:moveTo>
                <a:lnTo>
                  <a:pt x="0" y="0"/>
                </a:lnTo>
                <a:lnTo>
                  <a:pt x="0" y="197624"/>
                </a:lnTo>
                <a:lnTo>
                  <a:pt x="125337" y="197624"/>
                </a:lnTo>
                <a:lnTo>
                  <a:pt x="125337" y="0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63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367496"/>
            <a:ext cx="8000492" cy="97831"/>
          </a:xfrm>
          <a:prstGeom prst="rect">
            <a:avLst/>
          </a:prstGeom>
        </p:spPr>
      </p:pic>
      <p:sp>
        <p:nvSpPr>
          <p:cNvPr id="1048609" name="Holder 2"/>
          <p:cNvSpPr>
            <a:spLocks noGrp="1"/>
          </p:cNvSpPr>
          <p:nvPr>
            <p:ph type="ctrTitle"/>
          </p:nvPr>
        </p:nvSpPr>
        <p:spPr>
          <a:xfrm>
            <a:off x="65328" y="11379"/>
            <a:ext cx="9013342" cy="346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1048610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p/>
        </p:txBody>
      </p:sp>
      <p:sp>
        <p:nvSpPr>
          <p:cNvPr id="1048611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12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613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1048582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p/>
        </p:txBody>
      </p:sp>
      <p:sp>
        <p:nvSpPr>
          <p:cNvPr id="104858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8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58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1048615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p/>
        </p:txBody>
      </p:sp>
      <p:sp>
        <p:nvSpPr>
          <p:cNvPr id="1048616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p/>
        </p:txBody>
      </p:sp>
      <p:sp>
        <p:nvSpPr>
          <p:cNvPr id="1048617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18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619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1048621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22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623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625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626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bg 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097153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4996395"/>
            <a:ext cx="9121902" cy="122468"/>
          </a:xfrm>
          <a:prstGeom prst="rect">
            <a:avLst/>
          </a:prstGeom>
        </p:spPr>
      </p:pic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2252598" y="1610105"/>
            <a:ext cx="4638802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p/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101803" y="4938437"/>
            <a:ext cx="379730" cy="215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38100">
              <a:lnSpc>
                <a:spcPts val="1690"/>
              </a:lnSpc>
            </a:pPr>
            <a:fld id="{81D60167-4931-47E6-BA6A-407CBD079E47}" type="slidenum">
              <a:rPr spc="-10" dirty="0"/>
            </a:fld>
            <a:r>
              <a:rPr dirty="0"/>
              <a:t> 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object 2"/>
          <p:cNvSpPr/>
          <p:nvPr/>
        </p:nvSpPr>
        <p:spPr>
          <a:xfrm>
            <a:off x="2" y="4921238"/>
            <a:ext cx="125730" cy="198120"/>
          </a:xfrm>
          <a:custGeom>
            <a:avLst/>
            <a:gdLst/>
            <a:ahLst/>
            <a:cxnLst/>
            <a:rect l="l" t="t" r="r" b="b"/>
            <a:pathLst>
              <a:path w="125730" h="198120">
                <a:moveTo>
                  <a:pt x="125337" y="0"/>
                </a:moveTo>
                <a:lnTo>
                  <a:pt x="0" y="0"/>
                </a:lnTo>
                <a:lnTo>
                  <a:pt x="0" y="197624"/>
                </a:lnTo>
                <a:lnTo>
                  <a:pt x="125337" y="197624"/>
                </a:lnTo>
                <a:lnTo>
                  <a:pt x="125337" y="0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54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367496"/>
            <a:ext cx="8000492" cy="97831"/>
          </a:xfrm>
          <a:prstGeom prst="rect">
            <a:avLst/>
          </a:prstGeom>
        </p:spPr>
      </p:pic>
      <p:sp>
        <p:nvSpPr>
          <p:cNvPr id="1048587" name="object 4"/>
          <p:cNvSpPr txBox="1"/>
          <p:nvPr/>
        </p:nvSpPr>
        <p:spPr>
          <a:xfrm>
            <a:off x="8086725" y="4845507"/>
            <a:ext cx="9721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7E7E7E"/>
                </a:solidFill>
                <a:latin typeface="微软雅黑" panose="020B0503020204020204" charset="-122"/>
                <a:cs typeface="微软雅黑" panose="020B0503020204020204" charset="-122"/>
              </a:rPr>
              <a:t>内部资料</a:t>
            </a:r>
            <a:r>
              <a:rPr sz="900" b="1" spc="-90" dirty="0">
                <a:solidFill>
                  <a:srgbClr val="7E7E7E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dirty="0">
                <a:solidFill>
                  <a:srgbClr val="7E7E7E"/>
                </a:solidFill>
                <a:latin typeface="微软雅黑" panose="020B0503020204020204" charset="-122"/>
                <a:cs typeface="微软雅黑" panose="020B0503020204020204" charset="-122"/>
              </a:rPr>
              <a:t>注意保密</a:t>
            </a:r>
            <a:endParaRPr sz="9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588" name="object 7"/>
          <p:cNvSpPr txBox="1"/>
          <p:nvPr/>
        </p:nvSpPr>
        <p:spPr>
          <a:xfrm>
            <a:off x="199339" y="4938437"/>
            <a:ext cx="28194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38100">
              <a:lnSpc>
                <a:spcPts val="1690"/>
              </a:lnSpc>
            </a:pPr>
            <a:fld id="{81D60167-4931-47E6-BA6A-407CBD079E47}" type="slidenum">
              <a:rPr sz="1500" b="1" spc="-10" dirty="0">
                <a:latin typeface="宋体" panose="02010600030101010101" pitchFamily="2" charset="-122"/>
                <a:cs typeface="宋体" panose="02010600030101010101" pitchFamily="2" charset="-122"/>
              </a:rPr>
            </a:fld>
            <a:r>
              <a:rPr sz="1500" b="1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sz="15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589" name="object 5"/>
          <p:cNvSpPr txBox="1">
            <a:spLocks noGrp="1"/>
          </p:cNvSpPr>
          <p:nvPr>
            <p:ph type="title"/>
          </p:nvPr>
        </p:nvSpPr>
        <p:spPr>
          <a:xfrm>
            <a:off x="2252598" y="1610105"/>
            <a:ext cx="4638802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53340">
              <a:lnSpc>
                <a:spcPct val="100000"/>
              </a:lnSpc>
              <a:spcBef>
                <a:spcPts val="100"/>
              </a:spcBef>
            </a:pPr>
            <a:r>
              <a:rPr dirty="0" err="1" smtClean="0"/>
              <a:t>青岛</a:t>
            </a:r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</a:rPr>
              <a:t>胶州市中赵</a:t>
            </a:r>
            <a:r>
              <a:rPr dirty="0" err="1" smtClean="0"/>
              <a:t>项目汇报</a:t>
            </a:r>
            <a:endParaRPr dirty="0"/>
          </a:p>
        </p:txBody>
      </p:sp>
      <p:sp>
        <p:nvSpPr>
          <p:cNvPr id="1048590" name="object 6"/>
          <p:cNvSpPr txBox="1"/>
          <p:nvPr/>
        </p:nvSpPr>
        <p:spPr>
          <a:xfrm>
            <a:off x="3872610" y="3390087"/>
            <a:ext cx="949325" cy="228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202</a:t>
            </a:r>
            <a:r>
              <a:rPr lang="en-US"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1</a:t>
            </a:r>
            <a:r>
              <a:rPr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4</a:t>
            </a:r>
            <a:r>
              <a:rPr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sz="1400" b="1" spc="-5" dirty="0" smtClean="0">
                <a:latin typeface="微软雅黑" panose="020B0503020204020204" charset="-122"/>
                <a:cs typeface="微软雅黑" panose="020B0503020204020204" charset="-122"/>
              </a:rPr>
              <a:t>08</a:t>
            </a:r>
            <a:endParaRPr lang="en-US" sz="1400" b="1" spc="-5" dirty="0" smtClean="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object 2"/>
          <p:cNvSpPr/>
          <p:nvPr/>
        </p:nvSpPr>
        <p:spPr>
          <a:xfrm>
            <a:off x="0" y="4921238"/>
            <a:ext cx="125730" cy="198120"/>
          </a:xfrm>
          <a:custGeom>
            <a:avLst/>
            <a:gdLst/>
            <a:ahLst/>
            <a:cxnLst/>
            <a:rect l="l" t="t" r="r" b="b"/>
            <a:pathLst>
              <a:path w="125730" h="198120">
                <a:moveTo>
                  <a:pt x="125337" y="0"/>
                </a:moveTo>
                <a:lnTo>
                  <a:pt x="0" y="0"/>
                </a:lnTo>
                <a:lnTo>
                  <a:pt x="0" y="197624"/>
                </a:lnTo>
                <a:lnTo>
                  <a:pt x="125337" y="197624"/>
                </a:lnTo>
                <a:lnTo>
                  <a:pt x="125337" y="0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55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635" y="372576"/>
            <a:ext cx="8000492" cy="97831"/>
          </a:xfrm>
          <a:prstGeom prst="rect">
            <a:avLst/>
          </a:prstGeom>
        </p:spPr>
      </p:pic>
      <p:sp>
        <p:nvSpPr>
          <p:cNvPr id="1048592" name="object 4"/>
          <p:cNvSpPr txBox="1">
            <a:spLocks noGrp="1"/>
          </p:cNvSpPr>
          <p:nvPr>
            <p:ph type="title"/>
          </p:nvPr>
        </p:nvSpPr>
        <p:spPr>
          <a:xfrm>
            <a:off x="65328" y="11379"/>
            <a:ext cx="1612265" cy="31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2130" algn="l"/>
              </a:tabLst>
            </a:pPr>
            <a:r>
              <a:rPr sz="2100" dirty="0">
                <a:latin typeface="Arial" panose="020B0604020202020204"/>
                <a:cs typeface="Arial" panose="020B0604020202020204"/>
              </a:rPr>
              <a:t>1.1</a:t>
            </a:r>
            <a:r>
              <a:rPr sz="2100" spc="-5" dirty="0"/>
              <a:t>项目背景</a:t>
            </a:r>
            <a:endParaRPr sz="21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48593" name="object 16"/>
          <p:cNvSpPr txBox="1"/>
          <p:nvPr/>
        </p:nvSpPr>
        <p:spPr>
          <a:xfrm>
            <a:off x="199339" y="4938437"/>
            <a:ext cx="28194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38100">
              <a:lnSpc>
                <a:spcPts val="1690"/>
              </a:lnSpc>
            </a:pPr>
            <a:fld id="{81D60167-4931-47E6-BA6A-407CBD079E47}" type="slidenum">
              <a:rPr sz="1500" b="1" spc="-10" dirty="0">
                <a:latin typeface="宋体" panose="02010600030101010101" pitchFamily="2" charset="-122"/>
                <a:cs typeface="宋体" panose="02010600030101010101" pitchFamily="2" charset="-122"/>
              </a:rPr>
            </a:fld>
            <a:r>
              <a:rPr sz="1500" b="1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sz="15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594" name="object 17"/>
          <p:cNvSpPr txBox="1"/>
          <p:nvPr/>
        </p:nvSpPr>
        <p:spPr>
          <a:xfrm>
            <a:off x="8660638" y="4969350"/>
            <a:ext cx="131445" cy="127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12700">
              <a:lnSpc>
                <a:spcPts val="1035"/>
              </a:lnSpc>
            </a:pPr>
            <a:r>
              <a:rPr sz="1500" b="1" spc="-15" baseline="-8000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500" b="1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endParaRPr sz="5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48595" name="矩形 8"/>
          <p:cNvSpPr/>
          <p:nvPr/>
        </p:nvSpPr>
        <p:spPr>
          <a:xfrm>
            <a:off x="304800" y="514350"/>
            <a:ext cx="7696200" cy="87884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dirty="0"/>
              <a:t>底价收入囊中，这两宗地块总占地面积合计</a:t>
            </a:r>
            <a:r>
              <a:rPr lang="en-US" altLang="zh-CN" dirty="0"/>
              <a:t>112816㎡</a:t>
            </a:r>
            <a:r>
              <a:rPr lang="zh-CN" altLang="en-US" dirty="0"/>
              <a:t>，规划总建面</a:t>
            </a:r>
            <a:r>
              <a:rPr lang="en-US" altLang="zh-CN" dirty="0"/>
              <a:t>27</a:t>
            </a:r>
            <a:r>
              <a:rPr lang="zh-CN" altLang="en-US" dirty="0"/>
              <a:t>．</a:t>
            </a:r>
            <a:r>
              <a:rPr lang="en-US" altLang="zh-CN" dirty="0"/>
              <a:t>2</a:t>
            </a:r>
            <a:r>
              <a:rPr lang="zh-CN" altLang="en-US" dirty="0"/>
              <a:t>万㎡</a:t>
            </a:r>
            <a:r>
              <a:rPr lang="zh-CN" altLang="en-US" dirty="0" smtClean="0"/>
              <a:t>，成</a:t>
            </a:r>
            <a:r>
              <a:rPr lang="zh-CN" altLang="en-US" dirty="0"/>
              <a:t>交总价</a:t>
            </a:r>
            <a:r>
              <a:rPr lang="en-US" altLang="zh-CN" dirty="0"/>
              <a:t>60934.2007</a:t>
            </a:r>
            <a:r>
              <a:rPr lang="zh-CN" altLang="en-US" dirty="0"/>
              <a:t>万元，</a:t>
            </a:r>
            <a:r>
              <a:rPr lang="zh-CN" altLang="en-US" b="1" dirty="0"/>
              <a:t>约合</a:t>
            </a:r>
            <a:r>
              <a:rPr lang="en-US" altLang="zh-CN" b="1" dirty="0"/>
              <a:t>6.09</a:t>
            </a:r>
            <a:r>
              <a:rPr lang="zh-CN" altLang="en-US" b="1" dirty="0"/>
              <a:t>亿元</a:t>
            </a:r>
            <a:r>
              <a:rPr lang="zh-CN" altLang="en-US" b="1" dirty="0" smtClean="0"/>
              <a:t>。</a:t>
            </a:r>
            <a:endParaRPr lang="zh-CN" altLang="en-US" dirty="0"/>
          </a:p>
        </p:txBody>
      </p:sp>
      <p:pic>
        <p:nvPicPr>
          <p:cNvPr id="2097156" name="图片 9" descr="微信图片_202008282253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04950"/>
            <a:ext cx="7696200" cy="242430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3"/>
          <p:cNvSpPr/>
          <p:nvPr/>
        </p:nvSpPr>
        <p:spPr>
          <a:xfrm>
            <a:off x="914400" y="309593"/>
            <a:ext cx="7315200" cy="3812541"/>
          </a:xfrm>
          <a:prstGeom prst="rect">
            <a:avLst/>
          </a:prstGeom>
        </p:spPr>
        <p:txBody>
          <a:bodyPr wrap="square">
            <a:spAutoFit/>
          </a:bodyPr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编</a:t>
            </a:r>
            <a:r>
              <a:rPr lang="zh-CN" altLang="en-US" dirty="0"/>
              <a:t>号</a:t>
            </a:r>
            <a:r>
              <a:rPr lang="en-US" altLang="zh-CN" dirty="0"/>
              <a:t>2020</a:t>
            </a:r>
            <a:r>
              <a:rPr lang="zh-CN" altLang="en-US" dirty="0"/>
              <a:t>－</a:t>
            </a:r>
            <a:r>
              <a:rPr lang="en-US" altLang="zh-CN" dirty="0"/>
              <a:t>16</a:t>
            </a:r>
            <a:r>
              <a:rPr lang="zh-CN" altLang="en-US" dirty="0"/>
              <a:t>－</a:t>
            </a:r>
            <a:r>
              <a:rPr lang="en-US" altLang="zh-CN" dirty="0"/>
              <a:t>3014</a:t>
            </a:r>
            <a:r>
              <a:rPr lang="zh-CN" altLang="en-US" dirty="0"/>
              <a:t>位于胶州市广州路东侧，贵州路北侧，占地面积</a:t>
            </a:r>
            <a:r>
              <a:rPr lang="en-US" altLang="zh-CN" dirty="0"/>
              <a:t>67125㎡</a:t>
            </a:r>
            <a:r>
              <a:rPr lang="zh-CN" altLang="en-US" dirty="0"/>
              <a:t>，规划建面</a:t>
            </a:r>
            <a:r>
              <a:rPr lang="en-US" altLang="zh-CN" dirty="0"/>
              <a:t>165563㎡</a:t>
            </a:r>
            <a:r>
              <a:rPr lang="zh-CN" altLang="en-US" dirty="0"/>
              <a:t>（包含</a:t>
            </a:r>
            <a:r>
              <a:rPr lang="en-US" altLang="zh-CN" dirty="0"/>
              <a:t>9000㎡</a:t>
            </a:r>
            <a:r>
              <a:rPr lang="zh-CN" altLang="en-US" dirty="0"/>
              <a:t>服务设施用地）；其中容积率≤</a:t>
            </a:r>
            <a:r>
              <a:rPr lang="en-US" altLang="zh-CN" dirty="0"/>
              <a:t>2</a:t>
            </a:r>
            <a:r>
              <a:rPr lang="zh-CN" altLang="en-US" dirty="0"/>
              <a:t>．</a:t>
            </a:r>
            <a:r>
              <a:rPr lang="en-US" altLang="zh-CN" dirty="0"/>
              <a:t>5</a:t>
            </a:r>
            <a:r>
              <a:rPr lang="zh-CN" altLang="en-US" dirty="0"/>
              <a:t>，建筑密度≤</a:t>
            </a:r>
            <a:r>
              <a:rPr lang="en-US" altLang="zh-CN" dirty="0"/>
              <a:t>20</a:t>
            </a:r>
            <a:r>
              <a:rPr lang="zh-CN" altLang="en-US" dirty="0"/>
              <a:t>％，绿地率≥</a:t>
            </a:r>
            <a:r>
              <a:rPr lang="en-US" altLang="zh-CN" dirty="0"/>
              <a:t>35</a:t>
            </a:r>
            <a:r>
              <a:rPr lang="zh-CN" altLang="en-US" dirty="0"/>
              <a:t>％，楼面起始价</a:t>
            </a:r>
            <a:r>
              <a:rPr lang="en-US" altLang="zh-CN" dirty="0"/>
              <a:t>2243</a:t>
            </a:r>
            <a:r>
              <a:rPr lang="zh-CN" altLang="en-US" dirty="0"/>
              <a:t>元／㎡，起拍总价</a:t>
            </a:r>
            <a:r>
              <a:rPr lang="en-US" altLang="zh-CN" dirty="0"/>
              <a:t>1</a:t>
            </a:r>
            <a:r>
              <a:rPr lang="zh-CN" altLang="en-US" dirty="0"/>
              <a:t>．</a:t>
            </a:r>
            <a:r>
              <a:rPr lang="en-US" altLang="zh-CN" dirty="0"/>
              <a:t>86</a:t>
            </a:r>
            <a:r>
              <a:rPr lang="zh-CN" altLang="en-US" dirty="0"/>
              <a:t>亿元。该地块</a:t>
            </a:r>
            <a:r>
              <a:rPr lang="zh-CN" altLang="en-US" b="1" dirty="0"/>
              <a:t>成交总价</a:t>
            </a:r>
            <a:r>
              <a:rPr lang="en-US" altLang="zh-CN" b="1" dirty="0"/>
              <a:t>37135.5566</a:t>
            </a:r>
            <a:r>
              <a:rPr lang="zh-CN" altLang="en-US" b="1" dirty="0"/>
              <a:t>万元，超过</a:t>
            </a:r>
            <a:r>
              <a:rPr lang="en-US" altLang="zh-CN" b="1" dirty="0"/>
              <a:t>3.7</a:t>
            </a:r>
            <a:r>
              <a:rPr lang="zh-CN" altLang="en-US" b="1" dirty="0"/>
              <a:t>亿元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  <a:p>
            <a:r>
              <a:rPr lang="zh-CN" altLang="en-US" dirty="0"/>
              <a:t>编号</a:t>
            </a:r>
            <a:r>
              <a:rPr lang="en-US" altLang="zh-CN" dirty="0"/>
              <a:t>2020</a:t>
            </a:r>
            <a:r>
              <a:rPr lang="zh-CN" altLang="en-US" dirty="0"/>
              <a:t>－</a:t>
            </a:r>
            <a:r>
              <a:rPr lang="en-US" altLang="zh-CN" dirty="0"/>
              <a:t>16</a:t>
            </a:r>
            <a:r>
              <a:rPr lang="zh-CN" altLang="en-US" dirty="0"/>
              <a:t>－</a:t>
            </a:r>
            <a:r>
              <a:rPr lang="en-US" altLang="zh-CN" dirty="0"/>
              <a:t>3015</a:t>
            </a:r>
            <a:r>
              <a:rPr lang="zh-CN" altLang="en-US" dirty="0"/>
              <a:t>位于胶州市广州路东侧，科教路南侧，占地面积</a:t>
            </a:r>
            <a:r>
              <a:rPr lang="en-US" altLang="zh-CN" dirty="0"/>
              <a:t>45691㎡</a:t>
            </a:r>
            <a:r>
              <a:rPr lang="zh-CN" altLang="en-US" dirty="0"/>
              <a:t>，规划建面</a:t>
            </a:r>
            <a:r>
              <a:rPr lang="en-US" altLang="zh-CN" dirty="0"/>
              <a:t>106577㎡</a:t>
            </a:r>
            <a:r>
              <a:rPr lang="zh-CN" altLang="en-US" dirty="0"/>
              <a:t>（包含</a:t>
            </a:r>
            <a:r>
              <a:rPr lang="en-US" altLang="zh-CN" dirty="0"/>
              <a:t>3600㎡</a:t>
            </a:r>
            <a:r>
              <a:rPr lang="zh-CN" altLang="en-US" dirty="0"/>
              <a:t>服务设施用地）；其中容积率≤</a:t>
            </a:r>
            <a:r>
              <a:rPr lang="en-US" altLang="zh-CN" dirty="0"/>
              <a:t>2</a:t>
            </a:r>
            <a:r>
              <a:rPr lang="zh-CN" altLang="en-US" dirty="0"/>
              <a:t>．</a:t>
            </a:r>
            <a:r>
              <a:rPr lang="en-US" altLang="zh-CN" dirty="0"/>
              <a:t>5</a:t>
            </a:r>
            <a:r>
              <a:rPr lang="zh-CN" altLang="en-US" dirty="0"/>
              <a:t>，建筑密度≤</a:t>
            </a:r>
            <a:r>
              <a:rPr lang="en-US" altLang="zh-CN" dirty="0"/>
              <a:t>20</a:t>
            </a:r>
            <a:r>
              <a:rPr lang="zh-CN" altLang="en-US" dirty="0"/>
              <a:t>％，绿地率≥</a:t>
            </a:r>
            <a:r>
              <a:rPr lang="en-US" altLang="zh-CN" dirty="0"/>
              <a:t>35</a:t>
            </a:r>
            <a:r>
              <a:rPr lang="zh-CN" altLang="en-US" dirty="0"/>
              <a:t>％，楼面起始价</a:t>
            </a:r>
            <a:r>
              <a:rPr lang="en-US" altLang="zh-CN" dirty="0"/>
              <a:t>2233</a:t>
            </a:r>
            <a:r>
              <a:rPr lang="zh-CN" altLang="en-US" dirty="0"/>
              <a:t>元／㎡，起拍总价</a:t>
            </a:r>
            <a:r>
              <a:rPr lang="en-US" altLang="zh-CN" dirty="0"/>
              <a:t>1</a:t>
            </a:r>
            <a:r>
              <a:rPr lang="zh-CN" altLang="en-US" dirty="0"/>
              <a:t>．</a:t>
            </a:r>
            <a:r>
              <a:rPr lang="en-US" altLang="zh-CN" dirty="0"/>
              <a:t>19</a:t>
            </a:r>
            <a:r>
              <a:rPr lang="zh-CN" altLang="en-US" dirty="0"/>
              <a:t>亿元。这幅地块</a:t>
            </a:r>
            <a:r>
              <a:rPr lang="zh-CN" altLang="en-US" b="1" dirty="0"/>
              <a:t>成交总价</a:t>
            </a:r>
            <a:r>
              <a:rPr lang="en-US" altLang="zh-CN" b="1" dirty="0"/>
              <a:t>23798.6441</a:t>
            </a:r>
            <a:r>
              <a:rPr lang="zh-CN" altLang="en-US" b="1" dirty="0"/>
              <a:t>万元，约合</a:t>
            </a:r>
            <a:r>
              <a:rPr lang="en-US" altLang="zh-CN" b="1" dirty="0"/>
              <a:t>2.38</a:t>
            </a:r>
            <a:r>
              <a:rPr lang="zh-CN" altLang="en-US" b="1" dirty="0"/>
              <a:t>亿元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pic>
        <p:nvPicPr>
          <p:cNvPr id="2097155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635" y="372576"/>
            <a:ext cx="8000492" cy="97831"/>
          </a:xfrm>
          <a:prstGeom prst="rect">
            <a:avLst/>
          </a:prstGeom>
        </p:spPr>
      </p:pic>
      <p:sp>
        <p:nvSpPr>
          <p:cNvPr id="1048592" name="object 4"/>
          <p:cNvSpPr txBox="1">
            <a:spLocks noGrp="1"/>
          </p:cNvSpPr>
          <p:nvPr>
            <p:ph type="title"/>
          </p:nvPr>
        </p:nvSpPr>
        <p:spPr>
          <a:xfrm>
            <a:off x="65328" y="11379"/>
            <a:ext cx="1612265" cy="31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2130" algn="l"/>
              </a:tabLst>
            </a:pPr>
            <a:r>
              <a:rPr sz="2100" dirty="0">
                <a:latin typeface="Arial" panose="020B0604020202020204"/>
                <a:cs typeface="Arial" panose="020B0604020202020204"/>
              </a:rPr>
              <a:t>1.1</a:t>
            </a:r>
            <a:r>
              <a:rPr sz="2100" spc="-5" dirty="0"/>
              <a:t>项目背景</a:t>
            </a:r>
            <a:endParaRPr sz="210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28600" y="535940"/>
            <a:ext cx="3930015" cy="24288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975" y="530860"/>
            <a:ext cx="3923030" cy="243395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2724150"/>
            <a:ext cx="2202815" cy="2240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2800350"/>
            <a:ext cx="2067560" cy="2335530"/>
          </a:xfrm>
          <a:prstGeom prst="rect">
            <a:avLst/>
          </a:prstGeom>
        </p:spPr>
      </p:pic>
      <p:sp>
        <p:nvSpPr>
          <p:cNvPr id="1048592" name="object 4"/>
          <p:cNvSpPr txBox="1">
            <a:spLocks noGrp="1"/>
          </p:cNvSpPr>
          <p:nvPr>
            <p:ph type="title"/>
          </p:nvPr>
        </p:nvSpPr>
        <p:spPr>
          <a:xfrm>
            <a:off x="65328" y="11379"/>
            <a:ext cx="1612265" cy="31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2130" algn="l"/>
              </a:tabLst>
            </a:pPr>
            <a:r>
              <a:rPr sz="2100" dirty="0">
                <a:latin typeface="Arial" panose="020B0604020202020204"/>
                <a:cs typeface="Arial" panose="020B0604020202020204"/>
              </a:rPr>
              <a:t>1.1</a:t>
            </a:r>
            <a:r>
              <a:rPr sz="2100" spc="-5" dirty="0"/>
              <a:t>项目背景</a:t>
            </a:r>
            <a:endParaRPr sz="210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object 2"/>
          <p:cNvSpPr/>
          <p:nvPr/>
        </p:nvSpPr>
        <p:spPr>
          <a:xfrm>
            <a:off x="0" y="4921238"/>
            <a:ext cx="125730" cy="198120"/>
          </a:xfrm>
          <a:custGeom>
            <a:avLst/>
            <a:gdLst/>
            <a:ahLst/>
            <a:cxnLst/>
            <a:rect l="l" t="t" r="r" b="b"/>
            <a:pathLst>
              <a:path w="125730" h="198120">
                <a:moveTo>
                  <a:pt x="125337" y="0"/>
                </a:moveTo>
                <a:lnTo>
                  <a:pt x="0" y="0"/>
                </a:lnTo>
                <a:lnTo>
                  <a:pt x="0" y="197624"/>
                </a:lnTo>
                <a:lnTo>
                  <a:pt x="125337" y="197624"/>
                </a:lnTo>
                <a:lnTo>
                  <a:pt x="125337" y="0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57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367496"/>
            <a:ext cx="8000492" cy="97831"/>
          </a:xfrm>
          <a:prstGeom prst="rect">
            <a:avLst/>
          </a:prstGeom>
        </p:spPr>
      </p:pic>
      <p:sp>
        <p:nvSpPr>
          <p:cNvPr id="1048598" name="object 4"/>
          <p:cNvSpPr txBox="1">
            <a:spLocks noGrp="1"/>
          </p:cNvSpPr>
          <p:nvPr>
            <p:ph type="title"/>
          </p:nvPr>
        </p:nvSpPr>
        <p:spPr>
          <a:xfrm>
            <a:off x="65328" y="11379"/>
            <a:ext cx="1537335" cy="31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Arial" panose="020B0604020202020204"/>
                <a:cs typeface="Arial" panose="020B0604020202020204"/>
              </a:rPr>
              <a:t>1.2</a:t>
            </a:r>
            <a:r>
              <a:rPr sz="2100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100" spc="-5" dirty="0"/>
              <a:t>项目位置</a:t>
            </a:r>
            <a:endParaRPr sz="21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48599" name="object 5"/>
          <p:cNvSpPr txBox="1"/>
          <p:nvPr/>
        </p:nvSpPr>
        <p:spPr>
          <a:xfrm>
            <a:off x="214680" y="518090"/>
            <a:ext cx="7786320" cy="98107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p>
            <a:pPr marL="299085" indent="-287020">
              <a:lnSpc>
                <a:spcPct val="100000"/>
              </a:lnSpc>
              <a:spcBef>
                <a:spcPts val="940"/>
              </a:spcBef>
              <a:buFont typeface="Wingdings" panose="05000000000000000000"/>
              <a:buChar char=""/>
              <a:tabLst>
                <a:tab pos="299085" algn="l"/>
                <a:tab pos="299720" algn="l"/>
              </a:tabLst>
            </a:pPr>
            <a:r>
              <a:rPr lang="zh-CN" altLang="en-US" sz="1400" b="1" dirty="0">
                <a:latin typeface="微软雅黑" panose="020B0503020204020204" charset="-122"/>
                <a:ea typeface="微软雅黑" panose="020B0503020204020204" charset="-122"/>
              </a:rPr>
              <a:t>这两宗地块紧邻青年水库，距离胶州市政府</a:t>
            </a:r>
            <a:r>
              <a:rPr lang="en-US" altLang="zh-CN" sz="1400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 b="1" dirty="0">
                <a:latin typeface="微软雅黑" panose="020B0503020204020204" charset="-122"/>
                <a:ea typeface="微软雅黑" panose="020B0503020204020204" charset="-122"/>
              </a:rPr>
              <a:t>公里范围内，区域内生活、交通、教育等配套正在逐步完善。目前，该片区在售新盘相对较多，且产品类型相对丰富。如天一仁和城、鸿锦凤凰新城、湖尚一品等项目，新建住宅的价格大都在</a:t>
            </a:r>
            <a:r>
              <a:rPr lang="en-US" altLang="zh-CN" sz="1400" b="1" dirty="0" smtClean="0">
                <a:latin typeface="微软雅黑" panose="020B0503020204020204" charset="-122"/>
                <a:ea typeface="微软雅黑" panose="020B0503020204020204" charset="-122"/>
              </a:rPr>
              <a:t>10000</a:t>
            </a:r>
            <a:r>
              <a:rPr lang="zh-CN" altLang="en-US" sz="1400" b="1" dirty="0">
                <a:latin typeface="微软雅黑" panose="020B0503020204020204" charset="-122"/>
                <a:ea typeface="微软雅黑" panose="020B0503020204020204" charset="-122"/>
              </a:rPr>
              <a:t>元／㎡左右。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项目所属位置区位优势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明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显</a:t>
            </a:r>
            <a:r>
              <a:rPr sz="1400" b="1" dirty="0" err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城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区内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待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开发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商</a:t>
            </a:r>
            <a:r>
              <a:rPr sz="1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住用</a:t>
            </a:r>
            <a:r>
              <a:rPr sz="1400" b="1" spc="-15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</a:t>
            </a:r>
            <a:r>
              <a:rPr sz="1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4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8600" name="object 24"/>
          <p:cNvSpPr txBox="1"/>
          <p:nvPr/>
        </p:nvSpPr>
        <p:spPr>
          <a:xfrm>
            <a:off x="199339" y="4938437"/>
            <a:ext cx="28194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38100">
              <a:lnSpc>
                <a:spcPts val="1690"/>
              </a:lnSpc>
            </a:pPr>
            <a:fld id="{81D60167-4931-47E6-BA6A-407CBD079E47}" type="slidenum">
              <a:rPr sz="1500" b="1" spc="-10" dirty="0">
                <a:latin typeface="宋体" panose="02010600030101010101" pitchFamily="2" charset="-122"/>
                <a:cs typeface="宋体" panose="02010600030101010101" pitchFamily="2" charset="-122"/>
              </a:rPr>
            </a:fld>
            <a:r>
              <a:rPr sz="1500" b="1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sz="15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01" name="object 25"/>
          <p:cNvSpPr txBox="1"/>
          <p:nvPr/>
        </p:nvSpPr>
        <p:spPr>
          <a:xfrm>
            <a:off x="8660638" y="4969350"/>
            <a:ext cx="131445" cy="127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12700">
              <a:lnSpc>
                <a:spcPts val="1035"/>
              </a:lnSpc>
            </a:pPr>
            <a:r>
              <a:rPr sz="1500" b="1" spc="-15" baseline="-8000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500" b="1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endParaRPr sz="500">
              <a:latin typeface="Arial" panose="020B0604020202020204"/>
              <a:cs typeface="Arial" panose="020B0604020202020204"/>
            </a:endParaRPr>
          </a:p>
        </p:txBody>
      </p:sp>
      <p:pic>
        <p:nvPicPr>
          <p:cNvPr id="2097158" name="图片 25" descr="微信图片_202008282306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730121"/>
            <a:ext cx="5638800" cy="31859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object 2"/>
          <p:cNvSpPr/>
          <p:nvPr/>
        </p:nvSpPr>
        <p:spPr>
          <a:xfrm>
            <a:off x="0" y="4921238"/>
            <a:ext cx="125730" cy="198120"/>
          </a:xfrm>
          <a:custGeom>
            <a:avLst/>
            <a:gdLst/>
            <a:ahLst/>
            <a:cxnLst/>
            <a:rect l="l" t="t" r="r" b="b"/>
            <a:pathLst>
              <a:path w="125730" h="198120">
                <a:moveTo>
                  <a:pt x="125337" y="0"/>
                </a:moveTo>
                <a:lnTo>
                  <a:pt x="0" y="0"/>
                </a:lnTo>
                <a:lnTo>
                  <a:pt x="0" y="197624"/>
                </a:lnTo>
                <a:lnTo>
                  <a:pt x="125337" y="197624"/>
                </a:lnTo>
                <a:lnTo>
                  <a:pt x="125337" y="0"/>
                </a:lnTo>
                <a:close/>
              </a:path>
            </a:pathLst>
          </a:custGeom>
          <a:solidFill>
            <a:srgbClr val="00A1FF"/>
          </a:solidFill>
        </p:spPr>
        <p:txBody>
          <a:bodyPr wrap="square" lIns="0" tIns="0" rIns="0" bIns="0" rtlCol="0"/>
          <a:p/>
        </p:txBody>
      </p:sp>
      <p:pic>
        <p:nvPicPr>
          <p:cNvPr id="2097159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367496"/>
            <a:ext cx="8000492" cy="97831"/>
          </a:xfrm>
          <a:prstGeom prst="rect">
            <a:avLst/>
          </a:prstGeom>
        </p:spPr>
      </p:pic>
      <p:sp>
        <p:nvSpPr>
          <p:cNvPr id="1048603" name="object 4"/>
          <p:cNvSpPr txBox="1">
            <a:spLocks noGrp="1"/>
          </p:cNvSpPr>
          <p:nvPr>
            <p:ph type="title"/>
          </p:nvPr>
        </p:nvSpPr>
        <p:spPr>
          <a:xfrm>
            <a:off x="65405" y="11430"/>
            <a:ext cx="2590800" cy="335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2130" algn="l"/>
              </a:tabLst>
            </a:pPr>
            <a:r>
              <a:rPr sz="2100" dirty="0">
                <a:latin typeface="Arial" panose="020B0604020202020204"/>
                <a:cs typeface="Arial" panose="020B0604020202020204"/>
              </a:rPr>
              <a:t>1.</a:t>
            </a:r>
            <a:r>
              <a:rPr lang="en-US" sz="2100" dirty="0">
                <a:latin typeface="Arial" panose="020B0604020202020204"/>
                <a:cs typeface="Arial" panose="020B0604020202020204"/>
              </a:rPr>
              <a:t>3</a:t>
            </a:r>
            <a:r>
              <a:rPr sz="2100" dirty="0">
                <a:latin typeface="Arial" panose="020B0604020202020204"/>
                <a:cs typeface="Arial" panose="020B0604020202020204"/>
              </a:rPr>
              <a:t>	</a:t>
            </a:r>
            <a:r>
              <a:rPr sz="2100" spc="-5" dirty="0" err="1" smtClean="0"/>
              <a:t>项目</a:t>
            </a:r>
            <a:r>
              <a:rPr lang="zh-CN" altLang="en-US" sz="2100" spc="-5" dirty="0" smtClean="0">
                <a:ea typeface="微软雅黑" panose="020B0503020204020204" charset="-122"/>
              </a:rPr>
              <a:t>开发</a:t>
            </a:r>
            <a:r>
              <a:rPr lang="zh-CN" altLang="en-US" sz="2100" spc="-5" dirty="0" smtClean="0">
                <a:latin typeface="微软雅黑" panose="020B0503020204020204" charset="-122"/>
                <a:ea typeface="微软雅黑" panose="020B0503020204020204" charset="-122"/>
              </a:rPr>
              <a:t>合作</a:t>
            </a:r>
            <a:endParaRPr sz="2100" dirty="0"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</p:txBody>
      </p:sp>
      <p:sp>
        <p:nvSpPr>
          <p:cNvPr id="1048604" name="object 16"/>
          <p:cNvSpPr txBox="1"/>
          <p:nvPr/>
        </p:nvSpPr>
        <p:spPr>
          <a:xfrm>
            <a:off x="199339" y="4938437"/>
            <a:ext cx="28194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38100">
              <a:lnSpc>
                <a:spcPts val="1690"/>
              </a:lnSpc>
            </a:pPr>
            <a:fld id="{81D60167-4931-47E6-BA6A-407CBD079E47}" type="slidenum">
              <a:rPr sz="1500" b="1" spc="-10" dirty="0">
                <a:latin typeface="宋体" panose="02010600030101010101" pitchFamily="2" charset="-122"/>
                <a:cs typeface="宋体" panose="02010600030101010101" pitchFamily="2" charset="-122"/>
              </a:rPr>
            </a:fld>
            <a:r>
              <a:rPr sz="1500" b="1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sz="15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05" name="object 17"/>
          <p:cNvSpPr txBox="1"/>
          <p:nvPr/>
        </p:nvSpPr>
        <p:spPr>
          <a:xfrm>
            <a:off x="8660638" y="4969350"/>
            <a:ext cx="131445" cy="127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p>
            <a:pPr marL="12700">
              <a:lnSpc>
                <a:spcPts val="1035"/>
              </a:lnSpc>
            </a:pPr>
            <a:r>
              <a:rPr sz="1500" b="1" spc="-15" baseline="-8000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500" b="1" dirty="0">
                <a:solidFill>
                  <a:srgbClr val="888888"/>
                </a:solidFill>
                <a:latin typeface="Arial" panose="020B0604020202020204"/>
                <a:cs typeface="Arial" panose="020B0604020202020204"/>
              </a:rPr>
              <a:t>4</a:t>
            </a:r>
            <a:endParaRPr sz="5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48606" name="矩形 8"/>
          <p:cNvSpPr/>
          <p:nvPr/>
        </p:nvSpPr>
        <p:spPr>
          <a:xfrm>
            <a:off x="304800" y="514350"/>
            <a:ext cx="7696200" cy="119888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dirty="0" smtClean="0"/>
              <a:t>1.</a:t>
            </a:r>
            <a:r>
              <a:rPr lang="zh-CN" altLang="en-US" dirty="0" smtClean="0"/>
              <a:t>项目已经付清土地款，手续已经办理到施工许可证。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dirty="0" smtClean="0"/>
              <a:t>项目方有意将项目转让或合作开发，</a:t>
            </a:r>
            <a:r>
              <a:rPr lang="zh-CN" altLang="en-US" smtClean="0"/>
              <a:t>具体合作方式可洽商</a:t>
            </a:r>
            <a:r>
              <a:rPr lang="zh-CN" altLang="en-US" smtClean="0"/>
              <a:t>。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7770,&quot;width&quot;:12570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WPS 演示</Application>
  <PresentationFormat/>
  <Paragraphs>45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</vt:lpstr>
      <vt:lpstr>Wingdings</vt:lpstr>
      <vt:lpstr>Calibri</vt:lpstr>
      <vt:lpstr>Arial Unicode MS</vt:lpstr>
      <vt:lpstr>Office Theme</vt:lpstr>
      <vt:lpstr>青岛胶州市中赵项目汇报</vt:lpstr>
      <vt:lpstr>1.1项目背景</vt:lpstr>
      <vt:lpstr>1.1项目背景</vt:lpstr>
      <vt:lpstr>1.1项目背景</vt:lpstr>
      <vt:lpstr>1.2 项目位置</vt:lpstr>
      <vt:lpstr>1.3	项目融资合租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青岛胶州市中赵项目汇报</dc:title>
  <dc:creator>钟慧芳</dc:creator>
  <cp:lastModifiedBy>lenovo</cp:lastModifiedBy>
  <cp:revision>3</cp:revision>
  <dcterms:created xsi:type="dcterms:W3CDTF">2021-04-23T03:00:00Z</dcterms:created>
  <dcterms:modified xsi:type="dcterms:W3CDTF">2021-05-15T01:52:24Z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2020-08-28T00:00:00Z</vt:filetime>
  </property>
  <property fmtid="{D5CDD505-2E9C-101B-9397-08002B2CF9AE}" pid="5" name="ICV">
    <vt:lpwstr>CA25704C1D6F48F283793F96206C5D12</vt:lpwstr>
  </property>
  <property fmtid="{D5CDD505-2E9C-101B-9397-08002B2CF9AE}" pid="6" name="KSOProductBuildVer">
    <vt:lpwstr>2052-11.1.0.10495</vt:lpwstr>
  </property>
</Properties>
</file>