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 id="2147483650" r:id="rId3"/>
  </p:sldMasterIdLst>
  <p:notesMasterIdLst>
    <p:notesMasterId r:id="rId7"/>
  </p:notesMasterIdLst>
  <p:handoutMasterIdLst>
    <p:handoutMasterId r:id="rId23"/>
  </p:handoutMasterIdLst>
  <p:sldIdLst>
    <p:sldId id="1008" r:id="rId4"/>
    <p:sldId id="1087" r:id="rId5"/>
    <p:sldId id="1015" r:id="rId6"/>
    <p:sldId id="1089" r:id="rId8"/>
    <p:sldId id="1090" r:id="rId9"/>
    <p:sldId id="1101" r:id="rId10"/>
    <p:sldId id="1091" r:id="rId11"/>
    <p:sldId id="1092" r:id="rId12"/>
    <p:sldId id="1093" r:id="rId13"/>
    <p:sldId id="1102" r:id="rId14"/>
    <p:sldId id="1094" r:id="rId15"/>
    <p:sldId id="1095" r:id="rId16"/>
    <p:sldId id="1096" r:id="rId17"/>
    <p:sldId id="1097" r:id="rId18"/>
    <p:sldId id="1098" r:id="rId19"/>
    <p:sldId id="1103" r:id="rId20"/>
    <p:sldId id="1099" r:id="rId21"/>
    <p:sldId id="955" r:id="rId22"/>
  </p:sldIdLst>
  <p:sldSz cx="9144000" cy="5143500" type="screen16x9"/>
  <p:notesSz cx="9928225" cy="67976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6EB2"/>
    <a:srgbClr val="307FC7"/>
    <a:srgbClr val="CC9900"/>
    <a:srgbClr val="354A5D"/>
    <a:srgbClr val="4F91CF"/>
    <a:srgbClr val="4F81BD"/>
    <a:srgbClr val="2E7EC7"/>
    <a:srgbClr val="2F7EC7"/>
    <a:srgbClr val="4D91CF"/>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5" autoAdjust="0"/>
    <p:restoredTop sz="90636" autoAdjust="0"/>
  </p:normalViewPr>
  <p:slideViewPr>
    <p:cSldViewPr>
      <p:cViewPr varScale="1">
        <p:scale>
          <a:sx n="93" d="100"/>
          <a:sy n="93" d="100"/>
        </p:scale>
        <p:origin x="504" y="60"/>
      </p:cViewPr>
      <p:guideLst>
        <p:guide orient="horz" pos="1635"/>
        <p:guide pos="2880"/>
      </p:guideLst>
    </p:cSldViewPr>
  </p:slideViewPr>
  <p:notesTextViewPr>
    <p:cViewPr>
      <p:scale>
        <a:sx n="100" d="100"/>
        <a:sy n="100" d="100"/>
      </p:scale>
      <p:origin x="0" y="0"/>
    </p:cViewPr>
  </p:notesTextViewPr>
  <p:notesViewPr>
    <p:cSldViewPr>
      <p:cViewPr varScale="1">
        <p:scale>
          <a:sx n="71" d="100"/>
          <a:sy n="71" d="100"/>
        </p:scale>
        <p:origin x="720" y="5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2"/>
            <a:ext cx="4302308" cy="340155"/>
          </a:xfrm>
          <a:prstGeom prst="rect">
            <a:avLst/>
          </a:prstGeom>
        </p:spPr>
        <p:txBody>
          <a:bodyPr vert="horz" lIns="90981" tIns="45492" rIns="90981" bIns="45492" rtlCol="0"/>
          <a:lstStyle>
            <a:lvl1pPr algn="l">
              <a:defRPr sz="1200"/>
            </a:lvl1pPr>
          </a:lstStyle>
          <a:p>
            <a:endParaRPr lang="zh-CN" altLang="en-US"/>
          </a:p>
        </p:txBody>
      </p:sp>
      <p:sp>
        <p:nvSpPr>
          <p:cNvPr id="3" name="日期占位符 2"/>
          <p:cNvSpPr>
            <a:spLocks noGrp="1"/>
          </p:cNvSpPr>
          <p:nvPr>
            <p:ph type="dt" sz="quarter" idx="1"/>
          </p:nvPr>
        </p:nvSpPr>
        <p:spPr>
          <a:xfrm>
            <a:off x="5623599" y="2"/>
            <a:ext cx="4302308" cy="340155"/>
          </a:xfrm>
          <a:prstGeom prst="rect">
            <a:avLst/>
          </a:prstGeom>
        </p:spPr>
        <p:txBody>
          <a:bodyPr vert="horz" lIns="90981" tIns="45492" rIns="90981" bIns="45492" rtlCol="0"/>
          <a:lstStyle>
            <a:lvl1pPr algn="r">
              <a:defRPr sz="1200"/>
            </a:lvl1pPr>
          </a:lstStyle>
          <a:p>
            <a:fld id="{558962AF-D487-4F67-B812-BD606745D06B}" type="datetimeFigureOut">
              <a:rPr lang="zh-CN" altLang="en-US" smtClean="0"/>
            </a:fld>
            <a:endParaRPr lang="zh-CN" altLang="en-US"/>
          </a:p>
        </p:txBody>
      </p:sp>
      <p:sp>
        <p:nvSpPr>
          <p:cNvPr id="4" name="页脚占位符 3"/>
          <p:cNvSpPr>
            <a:spLocks noGrp="1"/>
          </p:cNvSpPr>
          <p:nvPr>
            <p:ph type="ftr" sz="quarter" idx="2"/>
          </p:nvPr>
        </p:nvSpPr>
        <p:spPr>
          <a:xfrm>
            <a:off x="0" y="6456433"/>
            <a:ext cx="4302308" cy="340155"/>
          </a:xfrm>
          <a:prstGeom prst="rect">
            <a:avLst/>
          </a:prstGeom>
        </p:spPr>
        <p:txBody>
          <a:bodyPr vert="horz" lIns="90981" tIns="45492" rIns="90981" bIns="45492"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623599" y="6456433"/>
            <a:ext cx="4302308" cy="340155"/>
          </a:xfrm>
          <a:prstGeom prst="rect">
            <a:avLst/>
          </a:prstGeom>
        </p:spPr>
        <p:txBody>
          <a:bodyPr vert="horz" lIns="90981" tIns="45492" rIns="90981" bIns="45492" rtlCol="0" anchor="b"/>
          <a:lstStyle>
            <a:lvl1pPr algn="r">
              <a:defRPr sz="1200"/>
            </a:lvl1pPr>
          </a:lstStyle>
          <a:p>
            <a:fld id="{96D7E189-2C58-4560-BB68-E019DC04A27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3" y="2"/>
            <a:ext cx="4302231" cy="339884"/>
          </a:xfrm>
          <a:prstGeom prst="rect">
            <a:avLst/>
          </a:prstGeom>
        </p:spPr>
        <p:txBody>
          <a:bodyPr vert="horz" lIns="90981" tIns="45492" rIns="90981" bIns="45492" rtlCol="0"/>
          <a:lstStyle>
            <a:lvl1pPr algn="l">
              <a:defRPr sz="1200"/>
            </a:lvl1pPr>
          </a:lstStyle>
          <a:p>
            <a:endParaRPr lang="zh-CN" altLang="en-US"/>
          </a:p>
        </p:txBody>
      </p:sp>
      <p:sp>
        <p:nvSpPr>
          <p:cNvPr id="3" name="日期占位符 2"/>
          <p:cNvSpPr>
            <a:spLocks noGrp="1"/>
          </p:cNvSpPr>
          <p:nvPr>
            <p:ph type="dt" idx="1"/>
          </p:nvPr>
        </p:nvSpPr>
        <p:spPr>
          <a:xfrm>
            <a:off x="5623700" y="2"/>
            <a:ext cx="4302231" cy="339884"/>
          </a:xfrm>
          <a:prstGeom prst="rect">
            <a:avLst/>
          </a:prstGeom>
        </p:spPr>
        <p:txBody>
          <a:bodyPr vert="horz" lIns="90981" tIns="45492" rIns="90981" bIns="45492" rtlCol="0"/>
          <a:lstStyle>
            <a:lvl1pPr algn="r">
              <a:defRPr sz="1200"/>
            </a:lvl1pPr>
          </a:lstStyle>
          <a:p>
            <a:fld id="{FFEFA1F0-4419-45E7-BE88-77CCE210716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698750" y="509588"/>
            <a:ext cx="4530725" cy="2549525"/>
          </a:xfrm>
          <a:prstGeom prst="rect">
            <a:avLst/>
          </a:prstGeom>
          <a:noFill/>
          <a:ln w="12700">
            <a:solidFill>
              <a:prstClr val="black"/>
            </a:solidFill>
          </a:ln>
        </p:spPr>
        <p:txBody>
          <a:bodyPr vert="horz" lIns="90981" tIns="45492" rIns="90981" bIns="45492" rtlCol="0" anchor="ctr"/>
          <a:lstStyle/>
          <a:p>
            <a:endParaRPr lang="zh-CN" altLang="en-US"/>
          </a:p>
        </p:txBody>
      </p:sp>
      <p:sp>
        <p:nvSpPr>
          <p:cNvPr id="5" name="备注占位符 4"/>
          <p:cNvSpPr>
            <a:spLocks noGrp="1"/>
          </p:cNvSpPr>
          <p:nvPr>
            <p:ph type="body" sz="quarter" idx="3"/>
          </p:nvPr>
        </p:nvSpPr>
        <p:spPr>
          <a:xfrm>
            <a:off x="992823" y="3228896"/>
            <a:ext cx="7942580" cy="3058954"/>
          </a:xfrm>
          <a:prstGeom prst="rect">
            <a:avLst/>
          </a:prstGeom>
        </p:spPr>
        <p:txBody>
          <a:bodyPr vert="horz" lIns="90981" tIns="45492" rIns="90981" bIns="45492"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3" y="6456614"/>
            <a:ext cx="4302231" cy="339884"/>
          </a:xfrm>
          <a:prstGeom prst="rect">
            <a:avLst/>
          </a:prstGeom>
        </p:spPr>
        <p:txBody>
          <a:bodyPr vert="horz" lIns="90981" tIns="45492" rIns="90981" bIns="45492"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23700" y="6456614"/>
            <a:ext cx="4302231" cy="339884"/>
          </a:xfrm>
          <a:prstGeom prst="rect">
            <a:avLst/>
          </a:prstGeom>
        </p:spPr>
        <p:txBody>
          <a:bodyPr vert="horz" lIns="90981" tIns="45492" rIns="90981" bIns="45492" rtlCol="0" anchor="b"/>
          <a:lstStyle>
            <a:lvl1pPr algn="r">
              <a:defRPr sz="1200"/>
            </a:lvl1pPr>
          </a:lstStyle>
          <a:p>
            <a:fld id="{78C07FA1-98A5-422A-9D81-D189EFD224C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C07FA1-98A5-422A-9D81-D189EFD224C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C07FA1-98A5-422A-9D81-D189EFD224C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C07FA1-98A5-422A-9D81-D189EFD224C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C07FA1-98A5-422A-9D81-D189EFD224C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04863" y="15875"/>
            <a:ext cx="8318500" cy="4678363"/>
          </a:xfrm>
        </p:spPr>
      </p:sp>
      <p:sp>
        <p:nvSpPr>
          <p:cNvPr id="3" name="备注占位符 2"/>
          <p:cNvSpPr>
            <a:spLocks noGrp="1"/>
          </p:cNvSpPr>
          <p:nvPr>
            <p:ph type="body" idx="1"/>
          </p:nvPr>
        </p:nvSpPr>
        <p:spPr>
          <a:xfrm>
            <a:off x="356342" y="4694679"/>
            <a:ext cx="9143553" cy="1871771"/>
          </a:xfrm>
        </p:spPr>
        <p:txBody>
          <a:bodyPr/>
          <a:lstStyle/>
          <a:p>
            <a:pPr defTabSz="914400" eaLnBrk="1" fontAlgn="auto" hangingPunct="1">
              <a:spcBef>
                <a:spcPts val="0"/>
              </a:spcBef>
              <a:spcAft>
                <a:spcPts val="0"/>
              </a:spcAft>
              <a:defRPr/>
            </a:pPr>
            <a:endParaRPr lang="zh-CN" altLang="en-US" sz="1100" baseline="0" dirty="0"/>
          </a:p>
        </p:txBody>
      </p:sp>
      <p:sp>
        <p:nvSpPr>
          <p:cNvPr id="4" name="灯片编号占位符 3"/>
          <p:cNvSpPr>
            <a:spLocks noGrp="1"/>
          </p:cNvSpPr>
          <p:nvPr>
            <p:ph type="sldNum" sz="quarter" idx="10"/>
          </p:nvPr>
        </p:nvSpPr>
        <p:spPr/>
        <p:txBody>
          <a:bodyPr/>
          <a:lstStyle/>
          <a:p>
            <a:pPr>
              <a:defRPr/>
            </a:pPr>
            <a:fld id="{D5A9B6F5-F3BB-4006-AE2C-0A3ABEA99B32}"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5" name="页脚占位符 4"/>
          <p:cNvSpPr>
            <a:spLocks noGrp="1"/>
          </p:cNvSpPr>
          <p:nvPr>
            <p:ph type="ftr" sz="quarter" idx="3"/>
          </p:nvPr>
        </p:nvSpPr>
        <p:spPr>
          <a:xfrm>
            <a:off x="3124200" y="4767263"/>
            <a:ext cx="2895600" cy="273844"/>
          </a:xfrm>
          <a:prstGeom prst="rect">
            <a:avLst/>
          </a:prstGeom>
        </p:spPr>
        <p:txBody>
          <a:bodyPr/>
          <a:lstStyle>
            <a:lvl1pPr>
              <a:defRPr sz="1000">
                <a:latin typeface="微软雅黑 Light" panose="020B0502040204020203" pitchFamily="34" charset="-122"/>
                <a:ea typeface="微软雅黑 Light" panose="020B0502040204020203" pitchFamily="34" charset="-122"/>
              </a:defRPr>
            </a:lvl1pPr>
          </a:lstStyle>
          <a:p>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a:xfrm>
            <a:off x="457200" y="4783455"/>
            <a:ext cx="2103120" cy="257175"/>
          </a:xfrm>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6583680" y="4783455"/>
            <a:ext cx="2103120" cy="257175"/>
          </a:xfrm>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93473" y="150027"/>
            <a:ext cx="7757053" cy="464820"/>
          </a:xfrm>
        </p:spPr>
        <p:txBody>
          <a:bodyPr lIns="0" tIns="0" rIns="0" bIns="0"/>
          <a:lstStyle>
            <a:lvl1pPr>
              <a:defRPr sz="2925" b="1" i="0">
                <a:solidFill>
                  <a:schemeClr val="bg1"/>
                </a:solidFill>
                <a:latin typeface="微软雅黑" panose="020B0503020204020204" pitchFamily="34" charset="-122"/>
                <a:cs typeface="微软雅黑" panose="020B0503020204020204" pitchFamily="34" charset="-122"/>
              </a:defRPr>
            </a:lvl1pPr>
          </a:lstStyle>
          <a:p/>
        </p:txBody>
      </p:sp>
      <p:sp>
        <p:nvSpPr>
          <p:cNvPr id="3" name="Holder 3"/>
          <p:cNvSpPr>
            <a:spLocks noGrp="1"/>
          </p:cNvSpPr>
          <p:nvPr>
            <p:ph type="body" idx="1"/>
          </p:nvPr>
        </p:nvSpPr>
        <p:spPr>
          <a:xfrm>
            <a:off x="349562" y="1418799"/>
            <a:ext cx="8444876" cy="3309461"/>
          </a:xfrm>
        </p:spPr>
        <p:txBody>
          <a:bodyPr lIns="0" tIns="0" rIns="0" bIns="0"/>
          <a:lstStyle>
            <a:lvl1pPr>
              <a:defRPr b="0" i="0">
                <a:solidFill>
                  <a:schemeClr val="tx1"/>
                </a:solidFill>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a:xfrm>
            <a:off x="457200" y="4783455"/>
            <a:ext cx="2103120" cy="257175"/>
          </a:xfrm>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6583680" y="4783455"/>
            <a:ext cx="2103120" cy="257175"/>
          </a:xfrm>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image" Target="../media/image1.jpeg"/><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页脚占位符 4"/>
          <p:cNvSpPr>
            <a:spLocks noGrp="1"/>
          </p:cNvSpPr>
          <p:nvPr>
            <p:ph type="ftr" sz="quarter" idx="3"/>
          </p:nvPr>
        </p:nvSpPr>
        <p:spPr>
          <a:xfrm>
            <a:off x="3124200" y="4767263"/>
            <a:ext cx="2895600" cy="273844"/>
          </a:xfrm>
          <a:prstGeom prst="rect">
            <a:avLst/>
          </a:prstGeom>
        </p:spPr>
        <p:txBody>
          <a:bodyPr/>
          <a:lstStyle>
            <a:lvl1pPr>
              <a:defRPr sz="1000">
                <a:latin typeface="微软雅黑 Light" panose="020B0502040204020203" pitchFamily="34" charset="-122"/>
                <a:ea typeface="微软雅黑 Light" panose="020B0502040204020203" pitchFamily="34" charset="-122"/>
              </a:defRPr>
            </a:lvl1pPr>
          </a:lstStyle>
          <a:p>
            <a:endParaRPr lang="zh-CN" altLang="en-US" dirty="0"/>
          </a:p>
        </p:txBody>
      </p:sp>
      <p:cxnSp>
        <p:nvCxnSpPr>
          <p:cNvPr id="9" name="直接连接符 8"/>
          <p:cNvCxnSpPr/>
          <p:nvPr userDrawn="1"/>
        </p:nvCxnSpPr>
        <p:spPr>
          <a:xfrm>
            <a:off x="405880" y="627534"/>
            <a:ext cx="841459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a:off x="457200" y="4789175"/>
            <a:ext cx="8435280" cy="1"/>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日期占位符 4"/>
          <p:cNvSpPr txBox="1"/>
          <p:nvPr userDrawn="1"/>
        </p:nvSpPr>
        <p:spPr>
          <a:xfrm>
            <a:off x="457200" y="4767263"/>
            <a:ext cx="2133600" cy="274637"/>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CE080A-352E-49C3-8505-E1CACD0F5CFF}" type="datetimeFigureOut">
              <a:rPr lang="zh-CN" altLang="en-US" sz="1000" smtClean="0">
                <a:latin typeface="微软雅黑 Light" panose="020B0502040204020203" pitchFamily="34" charset="-122"/>
                <a:ea typeface="微软雅黑 Light" panose="020B0502040204020203" pitchFamily="34" charset="-122"/>
              </a:rPr>
            </a:fld>
            <a:endParaRPr lang="zh-CN" altLang="en-US" sz="1000" dirty="0">
              <a:latin typeface="微软雅黑 Light" panose="020B0502040204020203" pitchFamily="34" charset="-122"/>
              <a:ea typeface="微软雅黑 Light" panose="020B0502040204020203" pitchFamily="34" charset="-122"/>
            </a:endParaRPr>
          </a:p>
        </p:txBody>
      </p:sp>
      <p:sp>
        <p:nvSpPr>
          <p:cNvPr id="12" name="灯片编号占位符 6"/>
          <p:cNvSpPr txBox="1"/>
          <p:nvPr userDrawn="1"/>
        </p:nvSpPr>
        <p:spPr>
          <a:xfrm>
            <a:off x="6553200" y="4767263"/>
            <a:ext cx="2133600" cy="274637"/>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F12200-7D56-4C7A-84FF-770C8E118E3B}" type="slidenum">
              <a:rPr lang="zh-CN" altLang="en-US" sz="1000" smtClean="0"/>
            </a:fld>
            <a:endParaRPr lang="zh-CN" altLang="en-US" sz="1000"/>
          </a:p>
        </p:txBody>
      </p:sp>
      <p:pic>
        <p:nvPicPr>
          <p:cNvPr id="3" name="图片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00" y="166285"/>
            <a:ext cx="1084328" cy="417049"/>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GIF"/><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GIF"/><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jpeg"/><Relationship Id="rId2" Type="http://schemas.openxmlformats.org/officeDocument/2006/relationships/tags" Target="../tags/tag5.xml"/><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xml"/><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b="11790"/>
          <a:stretch>
            <a:fillRect/>
          </a:stretch>
        </p:blipFill>
        <p:spPr>
          <a:xfrm>
            <a:off x="0" y="2824324"/>
            <a:ext cx="3504641" cy="2318593"/>
          </a:xfrm>
          <a:prstGeom prst="rect">
            <a:avLst/>
          </a:prstGeom>
        </p:spPr>
      </p:pic>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3570" y="1732161"/>
            <a:ext cx="2828354" cy="2696554"/>
          </a:xfrm>
          <a:prstGeom prst="rect">
            <a:avLst/>
          </a:prstGeom>
        </p:spPr>
      </p:pic>
      <p:sp>
        <p:nvSpPr>
          <p:cNvPr id="9" name="矩形 8"/>
          <p:cNvSpPr/>
          <p:nvPr/>
        </p:nvSpPr>
        <p:spPr>
          <a:xfrm>
            <a:off x="0" y="0"/>
            <a:ext cx="9144000" cy="514291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403648" y="339609"/>
            <a:ext cx="6336704" cy="645160"/>
          </a:xfrm>
          <a:prstGeom prst="rect">
            <a:avLst/>
          </a:prstGeom>
          <a:noFill/>
        </p:spPr>
        <p:txBody>
          <a:bodyPr wrap="square" rtlCol="0">
            <a:spAutoFit/>
          </a:bodyPr>
          <a:lstStyle/>
          <a:p>
            <a:pPr algn="ctr"/>
            <a:r>
              <a:rPr lang="zh-CN" altLang="en-US" b="1" dirty="0" smtClean="0">
                <a:solidFill>
                  <a:schemeClr val="tx2">
                    <a:lumMod val="75000"/>
                  </a:schemeClr>
                </a:solidFill>
                <a:latin typeface="微软雅黑 Light" panose="020B0502040204020203" pitchFamily="34" charset="-122"/>
                <a:ea typeface="微软雅黑 Light" panose="020B0502040204020203" pitchFamily="34" charset="-122"/>
              </a:rPr>
              <a:t>北京万峰恒业</a:t>
            </a:r>
            <a:endParaRPr lang="en-US" altLang="zh-CN" b="1" dirty="0" smtClean="0">
              <a:solidFill>
                <a:schemeClr val="tx2">
                  <a:lumMod val="75000"/>
                </a:schemeClr>
              </a:solidFill>
              <a:latin typeface="微软雅黑 Light" panose="020B0502040204020203" pitchFamily="34" charset="-122"/>
              <a:ea typeface="微软雅黑 Light" panose="020B0502040204020203" pitchFamily="34" charset="-122"/>
            </a:endParaRPr>
          </a:p>
          <a:p>
            <a:pPr algn="ctr"/>
            <a:endParaRPr lang="en-US" altLang="zh-CN" b="1" dirty="0" smtClean="0">
              <a:latin typeface="微软雅黑 Light" panose="020B0502040204020203" pitchFamily="34" charset="-122"/>
              <a:ea typeface="微软雅黑 Light" panose="020B0502040204020203" pitchFamily="34" charset="-122"/>
            </a:endParaRPr>
          </a:p>
        </p:txBody>
      </p:sp>
      <p:sp>
        <p:nvSpPr>
          <p:cNvPr id="16" name="文本框 15"/>
          <p:cNvSpPr txBox="1"/>
          <p:nvPr/>
        </p:nvSpPr>
        <p:spPr>
          <a:xfrm>
            <a:off x="4211960" y="4551392"/>
            <a:ext cx="1728192" cy="306705"/>
          </a:xfrm>
          <a:prstGeom prst="rect">
            <a:avLst/>
          </a:prstGeom>
          <a:noFill/>
        </p:spPr>
        <p:txBody>
          <a:bodyPr wrap="square" rtlCol="0">
            <a:spAutoFit/>
          </a:bodyPr>
          <a:lstStyle/>
          <a:p>
            <a:r>
              <a:rPr lang="en-US" altLang="zh-CN" sz="1400" dirty="0" smtClean="0">
                <a:solidFill>
                  <a:schemeClr val="tx2">
                    <a:lumMod val="75000"/>
                  </a:schemeClr>
                </a:solidFill>
                <a:latin typeface="微软雅黑 Light" panose="020B0502040204020203" pitchFamily="34" charset="-122"/>
                <a:ea typeface="微软雅黑 Light" panose="020B0502040204020203" pitchFamily="34" charset="-122"/>
              </a:rPr>
              <a:t>2021</a:t>
            </a:r>
            <a:r>
              <a:rPr lang="zh-CN" altLang="en-US" sz="1400" dirty="0" smtClean="0">
                <a:solidFill>
                  <a:schemeClr val="tx2">
                    <a:lumMod val="75000"/>
                  </a:schemeClr>
                </a:solidFill>
                <a:latin typeface="微软雅黑 Light" panose="020B0502040204020203" pitchFamily="34" charset="-122"/>
                <a:ea typeface="微软雅黑 Light" panose="020B0502040204020203" pitchFamily="34" charset="-122"/>
              </a:rPr>
              <a:t>年</a:t>
            </a:r>
            <a:r>
              <a:rPr lang="en-US" altLang="zh-CN" sz="1400" dirty="0" smtClean="0">
                <a:solidFill>
                  <a:schemeClr val="tx2">
                    <a:lumMod val="75000"/>
                  </a:schemeClr>
                </a:solidFill>
                <a:latin typeface="微软雅黑 Light" panose="020B0502040204020203" pitchFamily="34" charset="-122"/>
                <a:ea typeface="微软雅黑 Light" panose="020B0502040204020203" pitchFamily="34" charset="-122"/>
              </a:rPr>
              <a:t>4</a:t>
            </a:r>
            <a:r>
              <a:rPr lang="zh-CN" altLang="en-US" sz="1400" dirty="0" smtClean="0">
                <a:solidFill>
                  <a:schemeClr val="tx2">
                    <a:lumMod val="75000"/>
                  </a:schemeClr>
                </a:solidFill>
                <a:latin typeface="微软雅黑 Light" panose="020B0502040204020203" pitchFamily="34" charset="-122"/>
                <a:ea typeface="微软雅黑 Light" panose="020B0502040204020203" pitchFamily="34" charset="-122"/>
              </a:rPr>
              <a:t>月</a:t>
            </a:r>
            <a:r>
              <a:rPr lang="en-US" altLang="zh-CN" sz="1400" dirty="0" smtClean="0">
                <a:solidFill>
                  <a:schemeClr val="tx2">
                    <a:lumMod val="75000"/>
                  </a:schemeClr>
                </a:solidFill>
                <a:latin typeface="微软雅黑 Light" panose="020B0502040204020203" pitchFamily="34" charset="-122"/>
                <a:ea typeface="微软雅黑 Light" panose="020B0502040204020203" pitchFamily="34" charset="-122"/>
              </a:rPr>
              <a:t>19</a:t>
            </a:r>
            <a:r>
              <a:rPr lang="zh-CN" altLang="en-US" sz="1400" dirty="0" smtClean="0">
                <a:solidFill>
                  <a:schemeClr val="tx2">
                    <a:lumMod val="75000"/>
                  </a:schemeClr>
                </a:solidFill>
                <a:latin typeface="微软雅黑 Light" panose="020B0502040204020203" pitchFamily="34" charset="-122"/>
                <a:ea typeface="微软雅黑 Light" panose="020B0502040204020203" pitchFamily="34" charset="-122"/>
              </a:rPr>
              <a:t>日</a:t>
            </a:r>
            <a:endParaRPr lang="zh-CN" altLang="en-US" sz="1400" dirty="0">
              <a:solidFill>
                <a:schemeClr val="tx2">
                  <a:lumMod val="75000"/>
                </a:schemeClr>
              </a:solidFill>
              <a:latin typeface="微软雅黑 Light" panose="020B0502040204020203" pitchFamily="34" charset="-122"/>
              <a:ea typeface="微软雅黑 Light" panose="020B0502040204020203" pitchFamily="34" charset="-122"/>
            </a:endParaRPr>
          </a:p>
        </p:txBody>
      </p:sp>
      <p:sp>
        <p:nvSpPr>
          <p:cNvPr id="10" name="文本框 9"/>
          <p:cNvSpPr txBox="1"/>
          <p:nvPr/>
        </p:nvSpPr>
        <p:spPr>
          <a:xfrm>
            <a:off x="2809153" y="3270156"/>
            <a:ext cx="4177188" cy="646331"/>
          </a:xfrm>
          <a:prstGeom prst="rect">
            <a:avLst/>
          </a:prstGeom>
          <a:noFill/>
        </p:spPr>
        <p:txBody>
          <a:bodyPr wrap="square" rtlCol="0">
            <a:spAutoFit/>
          </a:bodyPr>
          <a:lstStyle/>
          <a:p>
            <a:pPr algn="ctr"/>
            <a:r>
              <a:rPr lang="en-US" altLang="zh-CN" sz="3600" b="1" dirty="0" smtClean="0">
                <a:solidFill>
                  <a:srgbClr val="3A6EB2"/>
                </a:solidFill>
                <a:latin typeface="黑体" panose="02010609060101010101" pitchFamily="49" charset="-122"/>
                <a:ea typeface="黑体" panose="02010609060101010101" pitchFamily="49" charset="-122"/>
              </a:rPr>
              <a:t>www.soudi365.com</a:t>
            </a:r>
            <a:endParaRPr lang="zh-CN" altLang="en-US" sz="3600" b="1" dirty="0">
              <a:solidFill>
                <a:srgbClr val="3A6EB2"/>
              </a:solidFill>
              <a:latin typeface="黑体" panose="02010609060101010101" pitchFamily="49" charset="-122"/>
              <a:ea typeface="黑体" panose="02010609060101010101" pitchFamily="49" charset="-122"/>
            </a:endParaRPr>
          </a:p>
        </p:txBody>
      </p:sp>
      <p:sp>
        <p:nvSpPr>
          <p:cNvPr id="12" name="文本框 11"/>
          <p:cNvSpPr txBox="1"/>
          <p:nvPr/>
        </p:nvSpPr>
        <p:spPr>
          <a:xfrm>
            <a:off x="1691782" y="1131876"/>
            <a:ext cx="6115050" cy="1198880"/>
          </a:xfrm>
          <a:prstGeom prst="rect">
            <a:avLst/>
          </a:prstGeom>
          <a:noFill/>
        </p:spPr>
        <p:txBody>
          <a:bodyPr wrap="square" rtlCol="0">
            <a:spAutoFit/>
          </a:bodyPr>
          <a:p>
            <a:pPr algn="dist"/>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青岛市胶州宝海置业</a:t>
            </a:r>
            <a:r>
              <a:rPr lang="en-US" altLang="zh-CN" sz="3600" b="1" dirty="0">
                <a:solidFill>
                  <a:schemeClr val="tx1">
                    <a:lumMod val="75000"/>
                    <a:lumOff val="25000"/>
                  </a:schemeClr>
                </a:solidFill>
                <a:latin typeface="微软雅黑" panose="020B0503020204020204" pitchFamily="34" charset="-122"/>
                <a:ea typeface="微软雅黑" panose="020B0503020204020204" pitchFamily="34" charset="-122"/>
              </a:rPr>
              <a:t>68.5</a:t>
            </a:r>
            <a:r>
              <a:rPr lang="zh-CN" altLang="en-US" sz="3600" b="1">
                <a:solidFill>
                  <a:schemeClr val="tx1">
                    <a:lumMod val="75000"/>
                    <a:lumOff val="25000"/>
                  </a:schemeClr>
                </a:solidFill>
                <a:latin typeface="微软雅黑" panose="020B0503020204020204" pitchFamily="34" charset="-122"/>
                <a:ea typeface="微软雅黑" panose="020B0503020204020204" pitchFamily="34" charset="-122"/>
              </a:rPr>
              <a:t>亩收并购</a:t>
            </a:r>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项目投资决策汇报</a:t>
            </a:r>
            <a:endPar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bwMode="auto">
          <a:xfrm>
            <a:off x="1765380" y="1477078"/>
            <a:ext cx="516795" cy="469672"/>
            <a:chOff x="1110" y="2656"/>
            <a:chExt cx="1549" cy="1351"/>
          </a:xfrm>
          <a:solidFill>
            <a:srgbClr val="D00F30"/>
          </a:solidFill>
        </p:grpSpPr>
        <p:sp>
          <p:nvSpPr>
            <p:cNvPr id="3" name="AutoShape 4"/>
            <p:cNvSpPr>
              <a:spLocks noChangeArrowheads="1"/>
            </p:cNvSpPr>
            <p:nvPr/>
          </p:nvSpPr>
          <p:spPr bwMode="gray">
            <a:xfrm>
              <a:off x="1123" y="2679"/>
              <a:ext cx="1536" cy="1328"/>
            </a:xfrm>
            <a:prstGeom prst="hexagon">
              <a:avLst>
                <a:gd name="adj" fmla="val 28916"/>
                <a:gd name="vf" fmla="val 115470"/>
              </a:avLst>
            </a:prstGeom>
            <a:grpFill/>
            <a:ln w="9525">
              <a:no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4" name="AutoShape 5"/>
            <p:cNvSpPr>
              <a:spLocks noChangeArrowheads="1"/>
            </p:cNvSpPr>
            <p:nvPr/>
          </p:nvSpPr>
          <p:spPr bwMode="gray">
            <a:xfrm>
              <a:off x="1110" y="2656"/>
              <a:ext cx="1536" cy="1328"/>
            </a:xfrm>
            <a:prstGeom prst="hexagon">
              <a:avLst>
                <a:gd name="adj" fmla="val 28916"/>
                <a:gd name="vf" fmla="val 115470"/>
              </a:avLst>
            </a:prstGeom>
            <a:grpFill/>
            <a:ln w="9525">
              <a:solidFill>
                <a:srgbClr val="C0C0C0"/>
              </a:solid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5" name="AutoShape 6"/>
            <p:cNvSpPr>
              <a:spLocks noChangeArrowheads="1"/>
            </p:cNvSpPr>
            <p:nvPr/>
          </p:nvSpPr>
          <p:spPr bwMode="gray">
            <a:xfrm>
              <a:off x="1200" y="2737"/>
              <a:ext cx="1349" cy="1167"/>
            </a:xfrm>
            <a:prstGeom prst="hexagon">
              <a:avLst>
                <a:gd name="adj" fmla="val 28896"/>
                <a:gd name="vf" fmla="val 115470"/>
              </a:avLst>
            </a:prstGeom>
            <a:grpFill/>
            <a:ln w="9525">
              <a:solidFill>
                <a:srgbClr val="0D1259"/>
              </a:solid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6" name="Line 11"/>
          <p:cNvSpPr>
            <a:spLocks noChangeShapeType="1"/>
          </p:cNvSpPr>
          <p:nvPr/>
        </p:nvSpPr>
        <p:spPr bwMode="auto">
          <a:xfrm>
            <a:off x="2411760" y="1938754"/>
            <a:ext cx="5895975" cy="0"/>
          </a:xfrm>
          <a:prstGeom prst="line">
            <a:avLst/>
          </a:prstGeom>
          <a:noFill/>
          <a:ln w="19050">
            <a:solidFill>
              <a:srgbClr val="C0C0C0"/>
            </a:solidFill>
            <a:prstDash val="sysDot"/>
            <a:round/>
            <a:tailEnd type="oval" w="med" len="med"/>
          </a:ln>
          <a:effectLst/>
        </p:spPr>
        <p:txBody>
          <a:bodyPr wrap="none" lIns="107424" tIns="53712" rIns="107424" bIns="53712"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7" name="Text Box 12"/>
          <p:cNvSpPr txBox="1">
            <a:spLocks noChangeArrowheads="1"/>
          </p:cNvSpPr>
          <p:nvPr/>
        </p:nvSpPr>
        <p:spPr bwMode="auto">
          <a:xfrm>
            <a:off x="3002255" y="1496013"/>
            <a:ext cx="1601470"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7424" tIns="53712" rIns="107424" bIns="53712">
            <a:spAutoFit/>
          </a:bodyPr>
          <a:lstStyle>
            <a:lvl1pPr eaLnBrk="0" hangingPunct="0">
              <a:defRPr sz="2400">
                <a:solidFill>
                  <a:schemeClr val="tx1"/>
                </a:solidFill>
                <a:latin typeface="Calibri" panose="020F0502020204030204" pitchFamily="34" charset="0"/>
                <a:ea typeface="宋体" panose="02010600030101010101" pitchFamily="2" charset="-122"/>
              </a:defRPr>
            </a:lvl1pPr>
            <a:lvl2pPr marL="742950" indent="-285750" eaLnBrk="0" hangingPunct="0">
              <a:defRPr sz="2400">
                <a:solidFill>
                  <a:schemeClr val="tx1"/>
                </a:solidFill>
                <a:latin typeface="Calibri" panose="020F0502020204030204" pitchFamily="34" charset="0"/>
                <a:ea typeface="宋体" panose="02010600030101010101" pitchFamily="2" charset="-122"/>
              </a:defRPr>
            </a:lvl2pPr>
            <a:lvl3pPr marL="1143000" indent="-228600" eaLnBrk="0" hangingPunct="0">
              <a:defRPr sz="2400">
                <a:solidFill>
                  <a:schemeClr val="tx1"/>
                </a:solidFill>
                <a:latin typeface="Calibri" panose="020F0502020204030204" pitchFamily="34" charset="0"/>
                <a:ea typeface="宋体" panose="02010600030101010101" pitchFamily="2" charset="-122"/>
              </a:defRPr>
            </a:lvl3pPr>
            <a:lvl4pPr marL="1600200" indent="-228600" eaLnBrk="0" hangingPunct="0">
              <a:defRPr sz="2400">
                <a:solidFill>
                  <a:schemeClr val="tx1"/>
                </a:solidFill>
                <a:latin typeface="Calibri" panose="020F0502020204030204" pitchFamily="34" charset="0"/>
                <a:ea typeface="宋体" panose="02010600030101010101" pitchFamily="2" charset="-122"/>
              </a:defRPr>
            </a:lvl4pPr>
            <a:lvl5pPr marL="2057400" indent="-228600" eaLnBrk="0" hangingPunct="0">
              <a:defRPr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pPr algn="l" defTabSz="914400" fontAlgn="base">
              <a:buClrTx/>
              <a:buSzTx/>
              <a:buFontTx/>
            </a:pPr>
            <a:r>
              <a:rPr lang="zh-CN" altLang="en-US" sz="2800" b="1" baseline="-250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mn-ea"/>
              </a:rPr>
              <a:t>项目指标概览</a:t>
            </a:r>
            <a:endParaRPr lang="zh-CN" altLang="en-US" sz="2800" b="1" baseline="-25000" dirty="0" smtClea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Text Box 13"/>
          <p:cNvSpPr txBox="1">
            <a:spLocks noChangeArrowheads="1"/>
          </p:cNvSpPr>
          <p:nvPr/>
        </p:nvSpPr>
        <p:spPr bwMode="gray">
          <a:xfrm>
            <a:off x="1629122" y="1507787"/>
            <a:ext cx="782638" cy="4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24" tIns="53712" rIns="107424" bIns="53712">
            <a:spAutoFit/>
          </a:bodyPr>
          <a:lstStyle>
            <a:lvl1pPr eaLnBrk="0" hangingPunct="0">
              <a:defRPr sz="2400">
                <a:solidFill>
                  <a:schemeClr val="tx1"/>
                </a:solidFill>
                <a:latin typeface="Calibri" panose="020F0502020204030204" pitchFamily="34" charset="0"/>
                <a:ea typeface="宋体" panose="02010600030101010101" pitchFamily="2" charset="-122"/>
              </a:defRPr>
            </a:lvl1pPr>
            <a:lvl2pPr marL="742950" indent="-285750" eaLnBrk="0" hangingPunct="0">
              <a:defRPr sz="2400">
                <a:solidFill>
                  <a:schemeClr val="tx1"/>
                </a:solidFill>
                <a:latin typeface="Calibri" panose="020F0502020204030204" pitchFamily="34" charset="0"/>
                <a:ea typeface="宋体" panose="02010600030101010101" pitchFamily="2" charset="-122"/>
              </a:defRPr>
            </a:lvl2pPr>
            <a:lvl3pPr marL="1143000" indent="-228600" eaLnBrk="0" hangingPunct="0">
              <a:defRPr sz="2400">
                <a:solidFill>
                  <a:schemeClr val="tx1"/>
                </a:solidFill>
                <a:latin typeface="Calibri" panose="020F0502020204030204" pitchFamily="34" charset="0"/>
                <a:ea typeface="宋体" panose="02010600030101010101" pitchFamily="2" charset="-122"/>
              </a:defRPr>
            </a:lvl3pPr>
            <a:lvl4pPr marL="1600200" indent="-228600" eaLnBrk="0" hangingPunct="0">
              <a:defRPr sz="2400">
                <a:solidFill>
                  <a:schemeClr val="tx1"/>
                </a:solidFill>
                <a:latin typeface="Calibri" panose="020F0502020204030204" pitchFamily="34" charset="0"/>
                <a:ea typeface="宋体" panose="02010600030101010101" pitchFamily="2" charset="-122"/>
              </a:defRPr>
            </a:lvl4pPr>
            <a:lvl5pPr marL="2057400" indent="-228600" eaLnBrk="0" hangingPunct="0">
              <a:defRPr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pPr algn="ctr" defTabSz="914400" fontAlgn="base">
              <a:spcBef>
                <a:spcPct val="0"/>
              </a:spcBef>
              <a:spcAft>
                <a:spcPct val="0"/>
              </a:spcAft>
            </a:pPr>
            <a:r>
              <a:rPr lang="zh-CN" altLang="en-US" sz="2000" b="1" dirty="0">
                <a:solidFill>
                  <a:srgbClr val="FFFFFF"/>
                </a:solidFill>
                <a:latin typeface="微软雅黑" panose="020B0503020204020204" pitchFamily="34" charset="-122"/>
                <a:ea typeface="微软雅黑" panose="020B0503020204020204" pitchFamily="34" charset="-122"/>
              </a:rPr>
              <a:t>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9" name="Group 3"/>
          <p:cNvGrpSpPr/>
          <p:nvPr/>
        </p:nvGrpSpPr>
        <p:grpSpPr bwMode="auto">
          <a:xfrm>
            <a:off x="1765380" y="2149807"/>
            <a:ext cx="516795" cy="469672"/>
            <a:chOff x="1110" y="2656"/>
            <a:chExt cx="1549" cy="1351"/>
          </a:xfrm>
          <a:solidFill>
            <a:srgbClr val="D00F30"/>
          </a:solidFill>
        </p:grpSpPr>
        <p:sp>
          <p:nvSpPr>
            <p:cNvPr id="10" name="AutoShape 4"/>
            <p:cNvSpPr>
              <a:spLocks noChangeArrowheads="1"/>
            </p:cNvSpPr>
            <p:nvPr/>
          </p:nvSpPr>
          <p:spPr bwMode="gray">
            <a:xfrm>
              <a:off x="1123" y="2679"/>
              <a:ext cx="1536" cy="1328"/>
            </a:xfrm>
            <a:prstGeom prst="hexagon">
              <a:avLst>
                <a:gd name="adj" fmla="val 28916"/>
                <a:gd name="vf" fmla="val 115470"/>
              </a:avLst>
            </a:prstGeom>
            <a:grpFill/>
            <a:ln w="9525">
              <a:no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1" name="AutoShape 5"/>
            <p:cNvSpPr>
              <a:spLocks noChangeArrowheads="1"/>
            </p:cNvSpPr>
            <p:nvPr/>
          </p:nvSpPr>
          <p:spPr bwMode="gray">
            <a:xfrm>
              <a:off x="1110" y="2656"/>
              <a:ext cx="1536" cy="1328"/>
            </a:xfrm>
            <a:prstGeom prst="hexagon">
              <a:avLst>
                <a:gd name="adj" fmla="val 28916"/>
                <a:gd name="vf" fmla="val 115470"/>
              </a:avLst>
            </a:prstGeom>
            <a:grpFill/>
            <a:ln w="9525">
              <a:solidFill>
                <a:srgbClr val="C0C0C0"/>
              </a:solid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2" name="AutoShape 6"/>
            <p:cNvSpPr>
              <a:spLocks noChangeArrowheads="1"/>
            </p:cNvSpPr>
            <p:nvPr/>
          </p:nvSpPr>
          <p:spPr bwMode="gray">
            <a:xfrm>
              <a:off x="1200" y="2737"/>
              <a:ext cx="1349" cy="1167"/>
            </a:xfrm>
            <a:prstGeom prst="hexagon">
              <a:avLst>
                <a:gd name="adj" fmla="val 28896"/>
                <a:gd name="vf" fmla="val 115470"/>
              </a:avLst>
            </a:prstGeom>
            <a:grpFill/>
            <a:ln w="9525">
              <a:solidFill>
                <a:srgbClr val="0D1259"/>
              </a:solid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13" name="Line 11"/>
          <p:cNvSpPr>
            <a:spLocks noChangeShapeType="1"/>
          </p:cNvSpPr>
          <p:nvPr/>
        </p:nvSpPr>
        <p:spPr bwMode="auto">
          <a:xfrm>
            <a:off x="2411760" y="2611483"/>
            <a:ext cx="5895975" cy="0"/>
          </a:xfrm>
          <a:prstGeom prst="line">
            <a:avLst/>
          </a:prstGeom>
          <a:noFill/>
          <a:ln w="19050">
            <a:solidFill>
              <a:srgbClr val="C0C0C0"/>
            </a:solidFill>
            <a:prstDash val="sysDot"/>
            <a:round/>
            <a:tailEnd type="oval" w="med" len="med"/>
          </a:ln>
          <a:effectLst/>
        </p:spPr>
        <p:txBody>
          <a:bodyPr wrap="none" lIns="107424" tIns="53712" rIns="107424" bIns="53712"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4" name="Text Box 12"/>
          <p:cNvSpPr txBox="1">
            <a:spLocks noChangeArrowheads="1"/>
          </p:cNvSpPr>
          <p:nvPr/>
        </p:nvSpPr>
        <p:spPr bwMode="auto">
          <a:xfrm>
            <a:off x="3002255" y="2168742"/>
            <a:ext cx="1139190"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7424" tIns="53712" rIns="107424" bIns="53712">
            <a:spAutoFit/>
          </a:bodyPr>
          <a:lstStyle>
            <a:lvl1pPr eaLnBrk="0" hangingPunct="0">
              <a:defRPr sz="2400">
                <a:solidFill>
                  <a:schemeClr val="tx1"/>
                </a:solidFill>
                <a:latin typeface="Calibri" panose="020F0502020204030204" pitchFamily="34" charset="0"/>
                <a:ea typeface="宋体" panose="02010600030101010101" pitchFamily="2" charset="-122"/>
              </a:defRPr>
            </a:lvl1pPr>
            <a:lvl2pPr marL="742950" indent="-285750" eaLnBrk="0" hangingPunct="0">
              <a:defRPr sz="2400">
                <a:solidFill>
                  <a:schemeClr val="tx1"/>
                </a:solidFill>
                <a:latin typeface="Calibri" panose="020F0502020204030204" pitchFamily="34" charset="0"/>
                <a:ea typeface="宋体" panose="02010600030101010101" pitchFamily="2" charset="-122"/>
              </a:defRPr>
            </a:lvl2pPr>
            <a:lvl3pPr marL="1143000" indent="-228600" eaLnBrk="0" hangingPunct="0">
              <a:defRPr sz="2400">
                <a:solidFill>
                  <a:schemeClr val="tx1"/>
                </a:solidFill>
                <a:latin typeface="Calibri" panose="020F0502020204030204" pitchFamily="34" charset="0"/>
                <a:ea typeface="宋体" panose="02010600030101010101" pitchFamily="2" charset="-122"/>
              </a:defRPr>
            </a:lvl3pPr>
            <a:lvl4pPr marL="1600200" indent="-228600" eaLnBrk="0" hangingPunct="0">
              <a:defRPr sz="2400">
                <a:solidFill>
                  <a:schemeClr val="tx1"/>
                </a:solidFill>
                <a:latin typeface="Calibri" panose="020F0502020204030204" pitchFamily="34" charset="0"/>
                <a:ea typeface="宋体" panose="02010600030101010101" pitchFamily="2" charset="-122"/>
              </a:defRPr>
            </a:lvl4pPr>
            <a:lvl5pPr marL="2057400" indent="-228600" eaLnBrk="0" hangingPunct="0">
              <a:defRPr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pPr algn="l" defTabSz="914400" fontAlgn="base">
              <a:buClrTx/>
              <a:buSzTx/>
              <a:buFontTx/>
            </a:pPr>
            <a:r>
              <a:rPr lang="zh-CN" altLang="en-US" sz="2800" b="1" baseline="-250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mn-ea"/>
              </a:rPr>
              <a:t>项目概况</a:t>
            </a:r>
            <a:endParaRPr lang="zh-CN" altLang="en-US" sz="2800" b="1" baseline="-250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Text Box 13"/>
          <p:cNvSpPr txBox="1">
            <a:spLocks noChangeArrowheads="1"/>
          </p:cNvSpPr>
          <p:nvPr/>
        </p:nvSpPr>
        <p:spPr bwMode="gray">
          <a:xfrm>
            <a:off x="1629122" y="2180516"/>
            <a:ext cx="782638" cy="4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24" tIns="53712" rIns="107424" bIns="53712">
            <a:spAutoFit/>
          </a:bodyPr>
          <a:lstStyle>
            <a:lvl1pPr eaLnBrk="0" hangingPunct="0">
              <a:defRPr sz="2400">
                <a:solidFill>
                  <a:schemeClr val="tx1"/>
                </a:solidFill>
                <a:latin typeface="Calibri" panose="020F0502020204030204" pitchFamily="34" charset="0"/>
                <a:ea typeface="宋体" panose="02010600030101010101" pitchFamily="2" charset="-122"/>
              </a:defRPr>
            </a:lvl1pPr>
            <a:lvl2pPr marL="742950" indent="-285750" eaLnBrk="0" hangingPunct="0">
              <a:defRPr sz="2400">
                <a:solidFill>
                  <a:schemeClr val="tx1"/>
                </a:solidFill>
                <a:latin typeface="Calibri" panose="020F0502020204030204" pitchFamily="34" charset="0"/>
                <a:ea typeface="宋体" panose="02010600030101010101" pitchFamily="2" charset="-122"/>
              </a:defRPr>
            </a:lvl2pPr>
            <a:lvl3pPr marL="1143000" indent="-228600" eaLnBrk="0" hangingPunct="0">
              <a:defRPr sz="2400">
                <a:solidFill>
                  <a:schemeClr val="tx1"/>
                </a:solidFill>
                <a:latin typeface="Calibri" panose="020F0502020204030204" pitchFamily="34" charset="0"/>
                <a:ea typeface="宋体" panose="02010600030101010101" pitchFamily="2" charset="-122"/>
              </a:defRPr>
            </a:lvl3pPr>
            <a:lvl4pPr marL="1600200" indent="-228600" eaLnBrk="0" hangingPunct="0">
              <a:defRPr sz="2400">
                <a:solidFill>
                  <a:schemeClr val="tx1"/>
                </a:solidFill>
                <a:latin typeface="Calibri" panose="020F0502020204030204" pitchFamily="34" charset="0"/>
                <a:ea typeface="宋体" panose="02010600030101010101" pitchFamily="2" charset="-122"/>
              </a:defRPr>
            </a:lvl4pPr>
            <a:lvl5pPr marL="2057400" indent="-228600" eaLnBrk="0" hangingPunct="0">
              <a:defRPr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pPr algn="ctr" defTabSz="914400" fontAlgn="base">
              <a:spcBef>
                <a:spcPct val="0"/>
              </a:spcBef>
              <a:spcAft>
                <a:spcPct val="0"/>
              </a:spcAft>
            </a:pPr>
            <a:r>
              <a:rPr lang="en-US" altLang="zh-CN" sz="2000" b="1" dirty="0" smtClean="0">
                <a:solidFill>
                  <a:srgbClr val="FFFFFF"/>
                </a:solidFill>
                <a:latin typeface="微软雅黑" panose="020B0503020204020204" pitchFamily="34" charset="-122"/>
                <a:ea typeface="微软雅黑" panose="020B0503020204020204" pitchFamily="34" charset="-122"/>
              </a:rPr>
              <a:t>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6" name="Group 3"/>
          <p:cNvGrpSpPr/>
          <p:nvPr/>
        </p:nvGrpSpPr>
        <p:grpSpPr bwMode="auto">
          <a:xfrm>
            <a:off x="1765380" y="2870273"/>
            <a:ext cx="516795" cy="469672"/>
            <a:chOff x="1110" y="2656"/>
            <a:chExt cx="1549" cy="1351"/>
          </a:xfrm>
          <a:solidFill>
            <a:srgbClr val="D00F30"/>
          </a:solidFill>
        </p:grpSpPr>
        <p:sp>
          <p:nvSpPr>
            <p:cNvPr id="17" name="AutoShape 4"/>
            <p:cNvSpPr>
              <a:spLocks noChangeArrowheads="1"/>
            </p:cNvSpPr>
            <p:nvPr/>
          </p:nvSpPr>
          <p:spPr bwMode="gray">
            <a:xfrm>
              <a:off x="1123" y="2679"/>
              <a:ext cx="1536" cy="1328"/>
            </a:xfrm>
            <a:prstGeom prst="hexagon">
              <a:avLst>
                <a:gd name="adj" fmla="val 28916"/>
                <a:gd name="vf" fmla="val 115470"/>
              </a:avLst>
            </a:prstGeom>
            <a:grpFill/>
            <a:ln w="9525">
              <a:no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8" name="AutoShape 5"/>
            <p:cNvSpPr>
              <a:spLocks noChangeArrowheads="1"/>
            </p:cNvSpPr>
            <p:nvPr/>
          </p:nvSpPr>
          <p:spPr bwMode="gray">
            <a:xfrm>
              <a:off x="1110" y="2656"/>
              <a:ext cx="1536" cy="1328"/>
            </a:xfrm>
            <a:prstGeom prst="hexagon">
              <a:avLst>
                <a:gd name="adj" fmla="val 28916"/>
                <a:gd name="vf" fmla="val 115470"/>
              </a:avLst>
            </a:prstGeom>
            <a:grpFill/>
            <a:ln w="9525">
              <a:solidFill>
                <a:srgbClr val="C0C0C0"/>
              </a:solid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9" name="AutoShape 6"/>
            <p:cNvSpPr>
              <a:spLocks noChangeArrowheads="1"/>
            </p:cNvSpPr>
            <p:nvPr/>
          </p:nvSpPr>
          <p:spPr bwMode="gray">
            <a:xfrm>
              <a:off x="1200" y="2737"/>
              <a:ext cx="1349" cy="1167"/>
            </a:xfrm>
            <a:prstGeom prst="hexagon">
              <a:avLst>
                <a:gd name="adj" fmla="val 28896"/>
                <a:gd name="vf" fmla="val 115470"/>
              </a:avLst>
            </a:prstGeom>
            <a:grpFill/>
            <a:ln w="9525">
              <a:solidFill>
                <a:srgbClr val="0D1259"/>
              </a:solid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20" name="Text Box 12"/>
          <p:cNvSpPr txBox="1">
            <a:spLocks noChangeArrowheads="1"/>
          </p:cNvSpPr>
          <p:nvPr/>
        </p:nvSpPr>
        <p:spPr bwMode="auto">
          <a:xfrm>
            <a:off x="3002255" y="2896099"/>
            <a:ext cx="2526030"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7424" tIns="53712" rIns="107424" bIns="53712">
            <a:spAutoFit/>
          </a:bodyPr>
          <a:lstStyle>
            <a:lvl1pPr eaLnBrk="0" hangingPunct="0">
              <a:defRPr sz="2400">
                <a:solidFill>
                  <a:schemeClr val="tx1"/>
                </a:solidFill>
                <a:latin typeface="Calibri" panose="020F0502020204030204" pitchFamily="34" charset="0"/>
                <a:ea typeface="宋体" panose="02010600030101010101" pitchFamily="2" charset="-122"/>
              </a:defRPr>
            </a:lvl1pPr>
            <a:lvl2pPr marL="742950" indent="-285750" eaLnBrk="0" hangingPunct="0">
              <a:defRPr sz="2400">
                <a:solidFill>
                  <a:schemeClr val="tx1"/>
                </a:solidFill>
                <a:latin typeface="Calibri" panose="020F0502020204030204" pitchFamily="34" charset="0"/>
                <a:ea typeface="宋体" panose="02010600030101010101" pitchFamily="2" charset="-122"/>
              </a:defRPr>
            </a:lvl2pPr>
            <a:lvl3pPr marL="1143000" indent="-228600" eaLnBrk="0" hangingPunct="0">
              <a:defRPr sz="2400">
                <a:solidFill>
                  <a:schemeClr val="tx1"/>
                </a:solidFill>
                <a:latin typeface="Calibri" panose="020F0502020204030204" pitchFamily="34" charset="0"/>
                <a:ea typeface="宋体" panose="02010600030101010101" pitchFamily="2" charset="-122"/>
              </a:defRPr>
            </a:lvl3pPr>
            <a:lvl4pPr marL="1600200" indent="-228600" eaLnBrk="0" hangingPunct="0">
              <a:defRPr sz="2400">
                <a:solidFill>
                  <a:schemeClr val="tx1"/>
                </a:solidFill>
                <a:latin typeface="Calibri" panose="020F0502020204030204" pitchFamily="34" charset="0"/>
                <a:ea typeface="宋体" panose="02010600030101010101" pitchFamily="2" charset="-122"/>
              </a:defRPr>
            </a:lvl4pPr>
            <a:lvl5pPr marL="2057400" indent="-228600" eaLnBrk="0" hangingPunct="0">
              <a:defRPr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pPr algn="l" defTabSz="914400" fontAlgn="base">
              <a:buClrTx/>
              <a:buSzTx/>
              <a:buFontTx/>
            </a:pPr>
            <a:r>
              <a:rPr lang="zh-CN" altLang="en-US" sz="2800" b="1" baseline="-25000" dirty="0" smtClean="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mn-ea"/>
              </a:rPr>
              <a:t>城市经济与房地产发展</a:t>
            </a:r>
            <a:endParaRPr lang="zh-CN" altLang="en-US" sz="2800" b="1" baseline="-250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Text Box 13"/>
          <p:cNvSpPr txBox="1">
            <a:spLocks noChangeArrowheads="1"/>
          </p:cNvSpPr>
          <p:nvPr/>
        </p:nvSpPr>
        <p:spPr bwMode="gray">
          <a:xfrm>
            <a:off x="1629122" y="2900982"/>
            <a:ext cx="782638" cy="4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24" tIns="53712" rIns="107424" bIns="53712">
            <a:spAutoFit/>
          </a:bodyPr>
          <a:lstStyle>
            <a:lvl1pPr eaLnBrk="0" hangingPunct="0">
              <a:defRPr sz="2400">
                <a:solidFill>
                  <a:schemeClr val="tx1"/>
                </a:solidFill>
                <a:latin typeface="Calibri" panose="020F0502020204030204" pitchFamily="34" charset="0"/>
                <a:ea typeface="宋体" panose="02010600030101010101" pitchFamily="2" charset="-122"/>
              </a:defRPr>
            </a:lvl1pPr>
            <a:lvl2pPr marL="742950" indent="-285750" eaLnBrk="0" hangingPunct="0">
              <a:defRPr sz="2400">
                <a:solidFill>
                  <a:schemeClr val="tx1"/>
                </a:solidFill>
                <a:latin typeface="Calibri" panose="020F0502020204030204" pitchFamily="34" charset="0"/>
                <a:ea typeface="宋体" panose="02010600030101010101" pitchFamily="2" charset="-122"/>
              </a:defRPr>
            </a:lvl2pPr>
            <a:lvl3pPr marL="1143000" indent="-228600" eaLnBrk="0" hangingPunct="0">
              <a:defRPr sz="2400">
                <a:solidFill>
                  <a:schemeClr val="tx1"/>
                </a:solidFill>
                <a:latin typeface="Calibri" panose="020F0502020204030204" pitchFamily="34" charset="0"/>
                <a:ea typeface="宋体" panose="02010600030101010101" pitchFamily="2" charset="-122"/>
              </a:defRPr>
            </a:lvl3pPr>
            <a:lvl4pPr marL="1600200" indent="-228600" eaLnBrk="0" hangingPunct="0">
              <a:defRPr sz="2400">
                <a:solidFill>
                  <a:schemeClr val="tx1"/>
                </a:solidFill>
                <a:latin typeface="Calibri" panose="020F0502020204030204" pitchFamily="34" charset="0"/>
                <a:ea typeface="宋体" panose="02010600030101010101" pitchFamily="2" charset="-122"/>
              </a:defRPr>
            </a:lvl4pPr>
            <a:lvl5pPr marL="2057400" indent="-228600" eaLnBrk="0" hangingPunct="0">
              <a:defRPr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pPr algn="ctr" defTabSz="914400" fontAlgn="base">
              <a:spcBef>
                <a:spcPct val="0"/>
              </a:spcBef>
              <a:spcAft>
                <a:spcPct val="0"/>
              </a:spcAft>
            </a:pPr>
            <a:r>
              <a:rPr lang="en-US" altLang="zh-CN" sz="2000" b="1" dirty="0" smtClean="0">
                <a:solidFill>
                  <a:srgbClr val="FFFFFF"/>
                </a:solidFill>
                <a:latin typeface="微软雅黑" panose="020B0503020204020204" pitchFamily="34" charset="-122"/>
                <a:ea typeface="微软雅黑" panose="020B0503020204020204" pitchFamily="34" charset="-122"/>
              </a:rPr>
              <a:t>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22" name="Line 11"/>
          <p:cNvSpPr>
            <a:spLocks noChangeShapeType="1"/>
          </p:cNvSpPr>
          <p:nvPr/>
        </p:nvSpPr>
        <p:spPr bwMode="auto">
          <a:xfrm>
            <a:off x="2394494" y="3339945"/>
            <a:ext cx="5895975" cy="0"/>
          </a:xfrm>
          <a:prstGeom prst="line">
            <a:avLst/>
          </a:prstGeom>
          <a:noFill/>
          <a:ln w="19050">
            <a:solidFill>
              <a:srgbClr val="C0C0C0"/>
            </a:solidFill>
            <a:prstDash val="sysDot"/>
            <a:round/>
            <a:tailEnd type="oval" w="med" len="med"/>
          </a:ln>
          <a:effectLst/>
        </p:spPr>
        <p:txBody>
          <a:bodyPr wrap="none" lIns="107424" tIns="53712" rIns="107424" bIns="53712"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grpSp>
        <p:nvGrpSpPr>
          <p:cNvPr id="23" name="Group 3"/>
          <p:cNvGrpSpPr/>
          <p:nvPr/>
        </p:nvGrpSpPr>
        <p:grpSpPr bwMode="auto">
          <a:xfrm>
            <a:off x="1765380" y="3565309"/>
            <a:ext cx="516795" cy="469672"/>
            <a:chOff x="1110" y="2656"/>
            <a:chExt cx="1549" cy="1351"/>
          </a:xfrm>
          <a:solidFill>
            <a:srgbClr val="D00F30"/>
          </a:solidFill>
        </p:grpSpPr>
        <p:sp>
          <p:nvSpPr>
            <p:cNvPr id="24" name="AutoShape 4"/>
            <p:cNvSpPr>
              <a:spLocks noChangeArrowheads="1"/>
            </p:cNvSpPr>
            <p:nvPr/>
          </p:nvSpPr>
          <p:spPr bwMode="gray">
            <a:xfrm>
              <a:off x="1123" y="2679"/>
              <a:ext cx="1536" cy="1328"/>
            </a:xfrm>
            <a:prstGeom prst="hexagon">
              <a:avLst>
                <a:gd name="adj" fmla="val 28916"/>
                <a:gd name="vf" fmla="val 115470"/>
              </a:avLst>
            </a:prstGeom>
            <a:grpFill/>
            <a:ln w="9525">
              <a:no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5" name="AutoShape 5"/>
            <p:cNvSpPr>
              <a:spLocks noChangeArrowheads="1"/>
            </p:cNvSpPr>
            <p:nvPr/>
          </p:nvSpPr>
          <p:spPr bwMode="gray">
            <a:xfrm>
              <a:off x="1110" y="2656"/>
              <a:ext cx="1536" cy="1328"/>
            </a:xfrm>
            <a:prstGeom prst="hexagon">
              <a:avLst>
                <a:gd name="adj" fmla="val 28916"/>
                <a:gd name="vf" fmla="val 115470"/>
              </a:avLst>
            </a:prstGeom>
            <a:grpFill/>
            <a:ln w="9525">
              <a:solidFill>
                <a:srgbClr val="C0C0C0"/>
              </a:solid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6" name="AutoShape 6"/>
            <p:cNvSpPr>
              <a:spLocks noChangeArrowheads="1"/>
            </p:cNvSpPr>
            <p:nvPr/>
          </p:nvSpPr>
          <p:spPr bwMode="gray">
            <a:xfrm>
              <a:off x="1200" y="2737"/>
              <a:ext cx="1349" cy="1167"/>
            </a:xfrm>
            <a:prstGeom prst="hexagon">
              <a:avLst>
                <a:gd name="adj" fmla="val 28896"/>
                <a:gd name="vf" fmla="val 115470"/>
              </a:avLst>
            </a:prstGeom>
            <a:grpFill/>
            <a:ln w="9525">
              <a:solidFill>
                <a:srgbClr val="0D1259"/>
              </a:solid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27" name="Text Box 12"/>
          <p:cNvSpPr txBox="1">
            <a:spLocks noChangeArrowheads="1"/>
          </p:cNvSpPr>
          <p:nvPr/>
        </p:nvSpPr>
        <p:spPr bwMode="auto">
          <a:xfrm>
            <a:off x="3002255" y="3651870"/>
            <a:ext cx="1139190"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7424" tIns="53712" rIns="107424" bIns="53712">
            <a:spAutoFit/>
          </a:bodyPr>
          <a:lstStyle>
            <a:lvl1pPr eaLnBrk="0" hangingPunct="0">
              <a:defRPr sz="2400">
                <a:solidFill>
                  <a:schemeClr val="tx1"/>
                </a:solidFill>
                <a:latin typeface="Calibri" panose="020F0502020204030204" pitchFamily="34" charset="0"/>
                <a:ea typeface="宋体" panose="02010600030101010101" pitchFamily="2" charset="-122"/>
              </a:defRPr>
            </a:lvl1pPr>
            <a:lvl2pPr marL="742950" indent="-285750" eaLnBrk="0" hangingPunct="0">
              <a:defRPr sz="2400">
                <a:solidFill>
                  <a:schemeClr val="tx1"/>
                </a:solidFill>
                <a:latin typeface="Calibri" panose="020F0502020204030204" pitchFamily="34" charset="0"/>
                <a:ea typeface="宋体" panose="02010600030101010101" pitchFamily="2" charset="-122"/>
              </a:defRPr>
            </a:lvl2pPr>
            <a:lvl3pPr marL="1143000" indent="-228600" eaLnBrk="0" hangingPunct="0">
              <a:defRPr sz="2400">
                <a:solidFill>
                  <a:schemeClr val="tx1"/>
                </a:solidFill>
                <a:latin typeface="Calibri" panose="020F0502020204030204" pitchFamily="34" charset="0"/>
                <a:ea typeface="宋体" panose="02010600030101010101" pitchFamily="2" charset="-122"/>
              </a:defRPr>
            </a:lvl3pPr>
            <a:lvl4pPr marL="1600200" indent="-228600" eaLnBrk="0" hangingPunct="0">
              <a:defRPr sz="2400">
                <a:solidFill>
                  <a:schemeClr val="tx1"/>
                </a:solidFill>
                <a:latin typeface="Calibri" panose="020F0502020204030204" pitchFamily="34" charset="0"/>
                <a:ea typeface="宋体" panose="02010600030101010101" pitchFamily="2" charset="-122"/>
              </a:defRPr>
            </a:lvl4pPr>
            <a:lvl5pPr marL="2057400" indent="-228600" eaLnBrk="0" hangingPunct="0">
              <a:defRPr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zh-CN" altLang="en-US" sz="2800" b="1" baseline="-250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经济测算</a:t>
            </a:r>
            <a:endParaRPr lang="en-US" altLang="zh-CN" sz="2800" b="1" baseline="-2500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Text Box 13"/>
          <p:cNvSpPr txBox="1">
            <a:spLocks noChangeArrowheads="1"/>
          </p:cNvSpPr>
          <p:nvPr/>
        </p:nvSpPr>
        <p:spPr bwMode="gray">
          <a:xfrm>
            <a:off x="1629122" y="3596018"/>
            <a:ext cx="782638" cy="4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24" tIns="53712" rIns="107424" bIns="53712">
            <a:spAutoFit/>
          </a:bodyPr>
          <a:lstStyle>
            <a:lvl1pPr eaLnBrk="0" hangingPunct="0">
              <a:defRPr sz="2400">
                <a:solidFill>
                  <a:schemeClr val="tx1"/>
                </a:solidFill>
                <a:latin typeface="Calibri" panose="020F0502020204030204" pitchFamily="34" charset="0"/>
                <a:ea typeface="宋体" panose="02010600030101010101" pitchFamily="2" charset="-122"/>
              </a:defRPr>
            </a:lvl1pPr>
            <a:lvl2pPr marL="742950" indent="-285750" eaLnBrk="0" hangingPunct="0">
              <a:defRPr sz="2400">
                <a:solidFill>
                  <a:schemeClr val="tx1"/>
                </a:solidFill>
                <a:latin typeface="Calibri" panose="020F0502020204030204" pitchFamily="34" charset="0"/>
                <a:ea typeface="宋体" panose="02010600030101010101" pitchFamily="2" charset="-122"/>
              </a:defRPr>
            </a:lvl2pPr>
            <a:lvl3pPr marL="1143000" indent="-228600" eaLnBrk="0" hangingPunct="0">
              <a:defRPr sz="2400">
                <a:solidFill>
                  <a:schemeClr val="tx1"/>
                </a:solidFill>
                <a:latin typeface="Calibri" panose="020F0502020204030204" pitchFamily="34" charset="0"/>
                <a:ea typeface="宋体" panose="02010600030101010101" pitchFamily="2" charset="-122"/>
              </a:defRPr>
            </a:lvl3pPr>
            <a:lvl4pPr marL="1600200" indent="-228600" eaLnBrk="0" hangingPunct="0">
              <a:defRPr sz="2400">
                <a:solidFill>
                  <a:schemeClr val="tx1"/>
                </a:solidFill>
                <a:latin typeface="Calibri" panose="020F0502020204030204" pitchFamily="34" charset="0"/>
                <a:ea typeface="宋体" panose="02010600030101010101" pitchFamily="2" charset="-122"/>
              </a:defRPr>
            </a:lvl4pPr>
            <a:lvl5pPr marL="2057400" indent="-228600" eaLnBrk="0" hangingPunct="0">
              <a:defRPr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pPr algn="ctr" defTabSz="914400" fontAlgn="base">
              <a:spcBef>
                <a:spcPct val="0"/>
              </a:spcBef>
              <a:spcAft>
                <a:spcPct val="0"/>
              </a:spcAft>
            </a:pPr>
            <a:r>
              <a:rPr lang="en-US" altLang="zh-CN" sz="2000" b="1" dirty="0" smtClean="0">
                <a:solidFill>
                  <a:srgbClr val="FFFFFF"/>
                </a:solidFill>
                <a:latin typeface="微软雅黑" panose="020B0503020204020204" pitchFamily="34" charset="-122"/>
                <a:ea typeface="微软雅黑" panose="020B0503020204020204" pitchFamily="34" charset="-122"/>
              </a:rPr>
              <a:t>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29" name="Line 11"/>
          <p:cNvSpPr>
            <a:spLocks noChangeShapeType="1"/>
          </p:cNvSpPr>
          <p:nvPr/>
        </p:nvSpPr>
        <p:spPr bwMode="auto">
          <a:xfrm>
            <a:off x="2394494" y="4083918"/>
            <a:ext cx="5895975" cy="0"/>
          </a:xfrm>
          <a:prstGeom prst="line">
            <a:avLst/>
          </a:prstGeom>
          <a:noFill/>
          <a:ln w="19050">
            <a:solidFill>
              <a:srgbClr val="C0C0C0"/>
            </a:solidFill>
            <a:prstDash val="sysDot"/>
            <a:round/>
            <a:tailEnd type="oval" w="med" len="med"/>
          </a:ln>
          <a:effectLst/>
        </p:spPr>
        <p:txBody>
          <a:bodyPr wrap="none" lIns="107424" tIns="53712" rIns="107424" bIns="53712"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stretch>
            <a:fillRect/>
          </a:stretch>
        </p:blipFill>
        <p:spPr>
          <a:xfrm>
            <a:off x="638175" y="661670"/>
            <a:ext cx="7878445" cy="4230370"/>
          </a:xfrm>
          <a:prstGeom prst="rect">
            <a:avLst/>
          </a:prstGeom>
        </p:spPr>
      </p:pic>
      <p:pic>
        <p:nvPicPr>
          <p:cNvPr id="4" name="Picture 19" descr="9"/>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7462" y="2710281"/>
            <a:ext cx="167879" cy="18454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 name="TextBox 11"/>
          <p:cNvSpPr>
            <a:spLocks noChangeArrowheads="1"/>
          </p:cNvSpPr>
          <p:nvPr/>
        </p:nvSpPr>
        <p:spPr bwMode="auto">
          <a:xfrm>
            <a:off x="3077047" y="2510009"/>
            <a:ext cx="591740" cy="252302"/>
          </a:xfrm>
          <a:prstGeom prst="wedgeRoundRectCallout">
            <a:avLst>
              <a:gd name="adj1" fmla="val -50125"/>
              <a:gd name="adj2" fmla="val -2181"/>
              <a:gd name="adj3" fmla="val 16667"/>
            </a:avLst>
          </a:prstGeom>
          <a:solidFill>
            <a:srgbClr val="C00000"/>
          </a:solidFill>
          <a:ln w="9525">
            <a:solidFill>
              <a:srgbClr val="C00000"/>
            </a:solidFill>
            <a:miter lim="800000"/>
          </a:ln>
        </p:spPr>
        <p:txBody>
          <a:bodyPr>
            <a:spAutoFit/>
          </a:bodyPr>
          <a:lstStyle>
            <a:lvl1pPr>
              <a:defRPr sz="2100">
                <a:solidFill>
                  <a:schemeClr val="tx1"/>
                </a:solidFill>
                <a:latin typeface="Arial" panose="020B0604020202020204" pitchFamily="34" charset="0"/>
                <a:ea typeface="宋体" panose="02010600030101010101" pitchFamily="2" charset="-122"/>
              </a:defRPr>
            </a:lvl1pPr>
            <a:lvl2pPr>
              <a:defRPr sz="2100">
                <a:solidFill>
                  <a:schemeClr val="tx1"/>
                </a:solidFill>
                <a:latin typeface="Arial" panose="020B0604020202020204" pitchFamily="34" charset="0"/>
                <a:ea typeface="宋体" panose="02010600030101010101" pitchFamily="2" charset="-122"/>
              </a:defRPr>
            </a:lvl2pPr>
            <a:lvl3pPr>
              <a:defRPr sz="2100">
                <a:solidFill>
                  <a:schemeClr val="tx1"/>
                </a:solidFill>
                <a:latin typeface="Arial" panose="020B0604020202020204" pitchFamily="34" charset="0"/>
                <a:ea typeface="宋体" panose="02010600030101010101" pitchFamily="2" charset="-122"/>
              </a:defRPr>
            </a:lvl3pPr>
            <a:lvl4pPr>
              <a:defRPr sz="2100">
                <a:solidFill>
                  <a:schemeClr val="tx1"/>
                </a:solidFill>
                <a:latin typeface="Arial" panose="020B0604020202020204" pitchFamily="34" charset="0"/>
                <a:ea typeface="宋体" panose="02010600030101010101" pitchFamily="2" charset="-122"/>
              </a:defRPr>
            </a:lvl4pPr>
            <a:lvl5pPr>
              <a:defRPr sz="2100">
                <a:solidFill>
                  <a:schemeClr val="tx1"/>
                </a:solidFill>
                <a:latin typeface="Arial" panose="020B0604020202020204" pitchFamily="34" charset="0"/>
                <a:ea typeface="宋体" panose="02010600030101010101" pitchFamily="2" charset="-122"/>
              </a:defRPr>
            </a:lvl5pPr>
            <a:lvl6pPr marL="2170430" indent="298450"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627630" indent="298450"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084830" indent="298450"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542030" indent="298450"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a:r>
              <a:rPr lang="zh-CN" altLang="en-US" sz="900" b="1" dirty="0">
                <a:solidFill>
                  <a:prstClr val="white"/>
                </a:solidFill>
                <a:latin typeface="微软雅黑" panose="020B0503020204020204" pitchFamily="34" charset="-122"/>
                <a:ea typeface="微软雅黑" panose="020B0503020204020204" pitchFamily="34" charset="-122"/>
              </a:rPr>
              <a:t>本项目</a:t>
            </a:r>
            <a:endParaRPr lang="zh-CN" altLang="en-US" sz="900" b="1" dirty="0">
              <a:solidFill>
                <a:prstClr val="white"/>
              </a:solidFill>
              <a:latin typeface="微软雅黑" panose="020B0503020204020204" pitchFamily="34" charset="-122"/>
              <a:ea typeface="微软雅黑" panose="020B0503020204020204" pitchFamily="34" charset="-122"/>
            </a:endParaRPr>
          </a:p>
        </p:txBody>
      </p:sp>
      <p:sp>
        <p:nvSpPr>
          <p:cNvPr id="6" name="椭圆 5"/>
          <p:cNvSpPr/>
          <p:nvPr/>
        </p:nvSpPr>
        <p:spPr bwMode="auto">
          <a:xfrm>
            <a:off x="5772150" y="2199640"/>
            <a:ext cx="207169" cy="209550"/>
          </a:xfrm>
          <a:prstGeom prst="ellipse">
            <a:avLst/>
          </a:prstGeom>
          <a:solidFill>
            <a:srgbClr val="C00000"/>
          </a:solidFill>
          <a:ln>
            <a:noFill/>
          </a:ln>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sz="900" b="1" dirty="0">
                <a:solidFill>
                  <a:prstClr val="white"/>
                </a:solidFill>
                <a:latin typeface="微软雅黑" panose="020B0503020204020204" pitchFamily="34" charset="-122"/>
                <a:ea typeface="微软雅黑" panose="020B0503020204020204" pitchFamily="34" charset="-122"/>
                <a:sym typeface="+mn-ea"/>
              </a:rPr>
              <a:t>1</a:t>
            </a:r>
            <a:endParaRPr lang="en-US" sz="900" b="1" dirty="0">
              <a:solidFill>
                <a:prstClr val="white"/>
              </a:solidFill>
              <a:latin typeface="微软雅黑" panose="020B0503020204020204" pitchFamily="34" charset="-122"/>
              <a:ea typeface="微软雅黑" panose="020B0503020204020204" pitchFamily="34" charset="-122"/>
              <a:sym typeface="+mn-ea"/>
            </a:endParaRPr>
          </a:p>
        </p:txBody>
      </p:sp>
      <p:sp>
        <p:nvSpPr>
          <p:cNvPr id="7" name="流程图: 可选过程 6"/>
          <p:cNvSpPr/>
          <p:nvPr/>
        </p:nvSpPr>
        <p:spPr bwMode="auto">
          <a:xfrm>
            <a:off x="7091546" y="703601"/>
            <a:ext cx="1825317" cy="1672569"/>
          </a:xfrm>
          <a:prstGeom prst="flowChartAlternateProcess">
            <a:avLst/>
          </a:prstGeom>
          <a:solidFill>
            <a:srgbClr val="C00000"/>
          </a:solidFill>
          <a:ln>
            <a:noFill/>
          </a:ln>
        </p:spPr>
        <p:style>
          <a:lnRef idx="1">
            <a:schemeClr val="accent5"/>
          </a:lnRef>
          <a:fillRef idx="3">
            <a:schemeClr val="accent5"/>
          </a:fillRef>
          <a:effectRef idx="2">
            <a:schemeClr val="accent5"/>
          </a:effectRef>
          <a:fontRef idx="minor">
            <a:schemeClr val="lt1"/>
          </a:fontRef>
        </p:style>
        <p:txBody>
          <a:bodyPr/>
          <a:lstStyle>
            <a:lvl1pPr>
              <a:defRPr sz="2100">
                <a:solidFill>
                  <a:schemeClr val="tx1"/>
                </a:solidFill>
                <a:latin typeface="Arial" panose="020B0604020202020204" pitchFamily="34" charset="0"/>
                <a:ea typeface="宋体" panose="02010600030101010101" pitchFamily="2" charset="-122"/>
              </a:defRPr>
            </a:lvl1pPr>
            <a:lvl2pPr>
              <a:defRPr sz="2100">
                <a:solidFill>
                  <a:schemeClr val="tx1"/>
                </a:solidFill>
                <a:latin typeface="Arial" panose="020B0604020202020204" pitchFamily="34" charset="0"/>
                <a:ea typeface="宋体" panose="02010600030101010101" pitchFamily="2" charset="-122"/>
              </a:defRPr>
            </a:lvl2pPr>
            <a:lvl3pPr>
              <a:defRPr sz="2100">
                <a:solidFill>
                  <a:schemeClr val="tx1"/>
                </a:solidFill>
                <a:latin typeface="Arial" panose="020B0604020202020204" pitchFamily="34" charset="0"/>
                <a:ea typeface="宋体" panose="02010600030101010101" pitchFamily="2" charset="-122"/>
              </a:defRPr>
            </a:lvl3pPr>
            <a:lvl4pPr>
              <a:defRPr sz="2100">
                <a:solidFill>
                  <a:schemeClr val="tx1"/>
                </a:solidFill>
                <a:latin typeface="Arial" panose="020B0604020202020204" pitchFamily="34" charset="0"/>
                <a:ea typeface="宋体" panose="02010600030101010101" pitchFamily="2" charset="-122"/>
              </a:defRPr>
            </a:lvl4pPr>
            <a:lvl5pPr>
              <a:defRPr sz="2100">
                <a:solidFill>
                  <a:schemeClr val="tx1"/>
                </a:solidFill>
                <a:latin typeface="Arial" panose="020B0604020202020204" pitchFamily="34" charset="0"/>
                <a:ea typeface="宋体" panose="02010600030101010101" pitchFamily="2" charset="-122"/>
              </a:defRPr>
            </a:lvl5pPr>
            <a:lvl6pPr marL="2170430" indent="298450"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627630" indent="298450"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084830" indent="298450"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542030" indent="298450"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marL="228600" indent="-228600">
              <a:buFontTx/>
              <a:buAutoNum type="arabicPeriod"/>
            </a:pPr>
            <a:r>
              <a:rPr lang="en-US" altLang="zh-CN" sz="750" b="1" dirty="0">
                <a:solidFill>
                  <a:srgbClr val="FFFFFF"/>
                </a:solidFill>
                <a:latin typeface="微软雅黑" panose="020B0503020204020204" pitchFamily="34" charset="-122"/>
                <a:ea typeface="微软雅黑" panose="020B0503020204020204" pitchFamily="34" charset="-122"/>
              </a:rPr>
              <a:t>2020-1-3001</a:t>
            </a:r>
            <a:r>
              <a:rPr lang="zh-CN" altLang="en-US" sz="750" b="1" dirty="0">
                <a:solidFill>
                  <a:srgbClr val="FFFFFF"/>
                </a:solidFill>
                <a:latin typeface="微软雅黑" panose="020B0503020204020204" pitchFamily="34" charset="-122"/>
                <a:ea typeface="微软雅黑" panose="020B0503020204020204" pitchFamily="34" charset="-122"/>
              </a:rPr>
              <a:t>（恒大）</a:t>
            </a:r>
            <a:endParaRPr lang="en-US" altLang="zh-CN" sz="750" b="1" dirty="0">
              <a:solidFill>
                <a:srgbClr val="FFFFFF"/>
              </a:solidFill>
              <a:latin typeface="微软雅黑" panose="020B0503020204020204" pitchFamily="34" charset="-122"/>
              <a:ea typeface="微软雅黑" panose="020B0503020204020204" pitchFamily="34" charset="-122"/>
            </a:endParaRPr>
          </a:p>
          <a:p>
            <a:r>
              <a:rPr lang="zh-CN" altLang="en-US" sz="750" b="1" dirty="0">
                <a:solidFill>
                  <a:srgbClr val="FFFFFF"/>
                </a:solidFill>
                <a:latin typeface="微软雅黑" panose="020B0503020204020204" pitchFamily="34" charset="-122"/>
                <a:ea typeface="微软雅黑" panose="020B0503020204020204" pitchFamily="34" charset="-122"/>
              </a:rPr>
              <a:t>九龙街道办事处规划街坊路一南侧、规划支路十二东侧 </a:t>
            </a:r>
            <a:endParaRPr lang="en-US" altLang="zh-CN" sz="750" b="1" dirty="0">
              <a:solidFill>
                <a:srgbClr val="FFFFFF"/>
              </a:solidFill>
              <a:latin typeface="微软雅黑" panose="020B0503020204020204" pitchFamily="34" charset="-122"/>
              <a:ea typeface="微软雅黑" panose="020B0503020204020204" pitchFamily="34" charset="-122"/>
            </a:endParaRPr>
          </a:p>
          <a:p>
            <a:r>
              <a:rPr lang="zh-CN" altLang="en-US" sz="750" b="1" dirty="0">
                <a:solidFill>
                  <a:srgbClr val="FFFFFF"/>
                </a:solidFill>
                <a:latin typeface="微软雅黑" panose="020B0503020204020204" pitchFamily="34" charset="-122"/>
                <a:ea typeface="微软雅黑" panose="020B0503020204020204" pitchFamily="34" charset="-122"/>
              </a:rPr>
              <a:t>性质：住宅</a:t>
            </a:r>
            <a:endParaRPr lang="en-US" altLang="zh-CN" sz="750" b="1" dirty="0">
              <a:solidFill>
                <a:srgbClr val="FFFFFF"/>
              </a:solidFill>
              <a:latin typeface="微软雅黑" panose="020B0503020204020204" pitchFamily="34" charset="-122"/>
              <a:ea typeface="微软雅黑" panose="020B0503020204020204" pitchFamily="34" charset="-122"/>
            </a:endParaRPr>
          </a:p>
          <a:p>
            <a:r>
              <a:rPr lang="zh-CN" altLang="en-US" sz="750" b="1" dirty="0">
                <a:solidFill>
                  <a:srgbClr val="FFFFFF"/>
                </a:solidFill>
                <a:latin typeface="微软雅黑" panose="020B0503020204020204" pitchFamily="34" charset="-122"/>
                <a:ea typeface="微软雅黑" panose="020B0503020204020204" pitchFamily="34" charset="-122"/>
              </a:rPr>
              <a:t>土地面积：</a:t>
            </a:r>
            <a:r>
              <a:rPr lang="en-US" altLang="zh-CN" sz="750" b="1" dirty="0">
                <a:solidFill>
                  <a:srgbClr val="FFFFFF"/>
                </a:solidFill>
                <a:latin typeface="微软雅黑" panose="020B0503020204020204" pitchFamily="34" charset="-122"/>
                <a:ea typeface="微软雅黑" panose="020B0503020204020204" pitchFamily="34" charset="-122"/>
              </a:rPr>
              <a:t>41310</a:t>
            </a:r>
            <a:r>
              <a:rPr lang="en-US" altLang="zh-CN" sz="75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m</a:t>
            </a:r>
            <a:r>
              <a:rPr lang="en-US" altLang="zh-CN" sz="750" b="1" baseline="30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2</a:t>
            </a:r>
            <a:endParaRPr lang="en-US" altLang="zh-CN" sz="750" b="1" dirty="0">
              <a:solidFill>
                <a:srgbClr val="FFFFFF"/>
              </a:solidFill>
              <a:latin typeface="微软雅黑" panose="020B0503020204020204" pitchFamily="34" charset="-122"/>
              <a:ea typeface="微软雅黑" panose="020B0503020204020204" pitchFamily="34" charset="-122"/>
            </a:endParaRPr>
          </a:p>
          <a:p>
            <a:r>
              <a:rPr lang="zh-CN" altLang="en-US" sz="750" b="1" dirty="0">
                <a:solidFill>
                  <a:srgbClr val="FFFFFF"/>
                </a:solidFill>
                <a:latin typeface="微软雅黑" panose="020B0503020204020204" pitchFamily="34" charset="-122"/>
                <a:ea typeface="微软雅黑" panose="020B0503020204020204" pitchFamily="34" charset="-122"/>
              </a:rPr>
              <a:t>容积率：</a:t>
            </a:r>
            <a:r>
              <a:rPr lang="en-US" altLang="zh-CN" sz="750" b="1" dirty="0">
                <a:solidFill>
                  <a:srgbClr val="FFFFFF"/>
                </a:solidFill>
                <a:latin typeface="微软雅黑" panose="020B0503020204020204" pitchFamily="34" charset="-122"/>
                <a:ea typeface="微软雅黑" panose="020B0503020204020204" pitchFamily="34" charset="-122"/>
              </a:rPr>
              <a:t>1.8</a:t>
            </a:r>
            <a:endParaRPr lang="en-US" altLang="zh-CN" sz="750" b="1" dirty="0">
              <a:solidFill>
                <a:srgbClr val="FFFFFF"/>
              </a:solidFill>
              <a:latin typeface="微软雅黑" panose="020B0503020204020204" pitchFamily="34" charset="-122"/>
              <a:ea typeface="微软雅黑" panose="020B0503020204020204" pitchFamily="34" charset="-122"/>
            </a:endParaRPr>
          </a:p>
          <a:p>
            <a:r>
              <a:rPr lang="zh-CN" altLang="en-US" sz="750" b="1" dirty="0">
                <a:solidFill>
                  <a:srgbClr val="FFFFFF"/>
                </a:solidFill>
                <a:latin typeface="微软雅黑" panose="020B0503020204020204" pitchFamily="34" charset="-122"/>
                <a:ea typeface="微软雅黑" panose="020B0503020204020204" pitchFamily="34" charset="-122"/>
              </a:rPr>
              <a:t>建面：</a:t>
            </a:r>
            <a:r>
              <a:rPr lang="en-US" altLang="zh-CN" sz="750" b="1" dirty="0">
                <a:solidFill>
                  <a:srgbClr val="FFFFFF"/>
                </a:solidFill>
                <a:latin typeface="微软雅黑" panose="020B0503020204020204" pitchFamily="34" charset="-122"/>
                <a:ea typeface="微软雅黑" panose="020B0503020204020204" pitchFamily="34" charset="-122"/>
              </a:rPr>
              <a:t>74358</a:t>
            </a:r>
            <a:r>
              <a:rPr lang="zh-CN" altLang="en-US" sz="750" b="1" dirty="0">
                <a:solidFill>
                  <a:srgbClr val="FFFFFF"/>
                </a:solidFill>
                <a:latin typeface="微软雅黑" panose="020B0503020204020204" pitchFamily="34" charset="-122"/>
                <a:ea typeface="微软雅黑" panose="020B0503020204020204" pitchFamily="34" charset="-122"/>
              </a:rPr>
              <a:t>㎡</a:t>
            </a:r>
            <a:endParaRPr lang="en-US" altLang="zh-CN" sz="750" b="1" dirty="0">
              <a:solidFill>
                <a:srgbClr val="FFFFFF"/>
              </a:solidFill>
              <a:latin typeface="微软雅黑" panose="020B0503020204020204" pitchFamily="34" charset="-122"/>
              <a:ea typeface="微软雅黑" panose="020B0503020204020204" pitchFamily="34" charset="-122"/>
            </a:endParaRPr>
          </a:p>
          <a:p>
            <a:r>
              <a:rPr lang="zh-CN" altLang="en-US" sz="750" b="1" dirty="0">
                <a:solidFill>
                  <a:srgbClr val="FFFFFF"/>
                </a:solidFill>
                <a:latin typeface="微软雅黑" panose="020B0503020204020204" pitchFamily="34" charset="-122"/>
                <a:ea typeface="微软雅黑" panose="020B0503020204020204" pitchFamily="34" charset="-122"/>
              </a:rPr>
              <a:t>成交日期：</a:t>
            </a:r>
            <a:r>
              <a:rPr lang="en-US" altLang="zh-CN" sz="750" b="1" dirty="0">
                <a:solidFill>
                  <a:srgbClr val="FFFFFF"/>
                </a:solidFill>
                <a:latin typeface="微软雅黑" panose="020B0503020204020204" pitchFamily="34" charset="-122"/>
                <a:ea typeface="微软雅黑" panose="020B0503020204020204" pitchFamily="34" charset="-122"/>
              </a:rPr>
              <a:t>2020-3-6</a:t>
            </a:r>
            <a:endParaRPr lang="en-US" altLang="zh-CN" sz="750" b="1" dirty="0">
              <a:solidFill>
                <a:srgbClr val="FFFFFF"/>
              </a:solidFill>
              <a:latin typeface="微软雅黑" panose="020B0503020204020204" pitchFamily="34" charset="-122"/>
              <a:ea typeface="微软雅黑" panose="020B0503020204020204" pitchFamily="34" charset="-122"/>
            </a:endParaRPr>
          </a:p>
          <a:p>
            <a:r>
              <a:rPr lang="zh-CN" altLang="en-US" sz="750" b="1" dirty="0">
                <a:solidFill>
                  <a:srgbClr val="FFFFFF"/>
                </a:solidFill>
                <a:latin typeface="微软雅黑" panose="020B0503020204020204" pitchFamily="34" charset="-122"/>
                <a:ea typeface="微软雅黑" panose="020B0503020204020204" pitchFamily="34" charset="-122"/>
              </a:rPr>
              <a:t>成交价格：</a:t>
            </a:r>
            <a:r>
              <a:rPr lang="en-US" altLang="zh-CN" sz="750" b="1" dirty="0">
                <a:solidFill>
                  <a:srgbClr val="FFFFFF"/>
                </a:solidFill>
                <a:latin typeface="微软雅黑" panose="020B0503020204020204" pitchFamily="34" charset="-122"/>
                <a:ea typeface="微软雅黑" panose="020B0503020204020204" pitchFamily="34" charset="-122"/>
              </a:rPr>
              <a:t>18470</a:t>
            </a:r>
            <a:r>
              <a:rPr lang="zh-CN" altLang="en-US" sz="750" b="1" dirty="0">
                <a:solidFill>
                  <a:srgbClr val="FFFFFF"/>
                </a:solidFill>
                <a:latin typeface="微软雅黑" panose="020B0503020204020204" pitchFamily="34" charset="-122"/>
                <a:ea typeface="微软雅黑" panose="020B0503020204020204" pitchFamily="34" charset="-122"/>
              </a:rPr>
              <a:t>万元</a:t>
            </a:r>
            <a:endParaRPr lang="en-US" altLang="zh-CN" sz="750" b="1" dirty="0">
              <a:solidFill>
                <a:srgbClr val="FFFFFF"/>
              </a:solidFill>
              <a:latin typeface="微软雅黑" panose="020B0503020204020204" pitchFamily="34" charset="-122"/>
              <a:ea typeface="微软雅黑" panose="020B0503020204020204" pitchFamily="34" charset="-122"/>
            </a:endParaRPr>
          </a:p>
          <a:p>
            <a:r>
              <a:rPr lang="zh-CN" altLang="en-US" sz="750" b="1" dirty="0">
                <a:solidFill>
                  <a:srgbClr val="FFFFFF"/>
                </a:solidFill>
                <a:latin typeface="微软雅黑" panose="020B0503020204020204" pitchFamily="34" charset="-122"/>
                <a:ea typeface="微软雅黑" panose="020B0503020204020204" pitchFamily="34" charset="-122"/>
              </a:rPr>
              <a:t>楼板价：</a:t>
            </a:r>
            <a:r>
              <a:rPr lang="en-US" altLang="zh-CN" sz="750" b="1" dirty="0">
                <a:solidFill>
                  <a:srgbClr val="FFFFFF"/>
                </a:solidFill>
                <a:latin typeface="微软雅黑" panose="020B0503020204020204" pitchFamily="34" charset="-122"/>
                <a:ea typeface="微软雅黑" panose="020B0503020204020204" pitchFamily="34" charset="-122"/>
              </a:rPr>
              <a:t>2484</a:t>
            </a:r>
            <a:r>
              <a:rPr lang="zh-CN" altLang="en-US" sz="750" b="1" dirty="0">
                <a:solidFill>
                  <a:srgbClr val="FFFFFF"/>
                </a:solidFill>
                <a:latin typeface="微软雅黑" panose="020B0503020204020204" pitchFamily="34" charset="-122"/>
                <a:ea typeface="微软雅黑" panose="020B0503020204020204" pitchFamily="34" charset="-122"/>
              </a:rPr>
              <a:t>元</a:t>
            </a:r>
            <a:r>
              <a:rPr lang="en-US" altLang="zh-CN" sz="750" b="1" dirty="0">
                <a:solidFill>
                  <a:srgbClr val="FFFFFF"/>
                </a:solidFill>
                <a:latin typeface="微软雅黑" panose="020B0503020204020204" pitchFamily="34" charset="-122"/>
                <a:ea typeface="微软雅黑" panose="020B0503020204020204" pitchFamily="34" charset="-122"/>
              </a:rPr>
              <a:t>/</a:t>
            </a:r>
            <a:r>
              <a:rPr lang="zh-CN" altLang="en-US" sz="750" b="1" dirty="0">
                <a:solidFill>
                  <a:srgbClr val="FFFFFF"/>
                </a:solidFill>
                <a:latin typeface="微软雅黑" panose="020B0503020204020204" pitchFamily="34" charset="-122"/>
                <a:ea typeface="微软雅黑" panose="020B0503020204020204" pitchFamily="34" charset="-122"/>
              </a:rPr>
              <a:t>㎡  </a:t>
            </a:r>
            <a:r>
              <a:rPr lang="en-US" altLang="zh-CN" sz="750" b="1" dirty="0">
                <a:solidFill>
                  <a:srgbClr val="FFFFFF"/>
                </a:solidFill>
                <a:latin typeface="微软雅黑" panose="020B0503020204020204" pitchFamily="34" charset="-122"/>
                <a:ea typeface="微软雅黑" panose="020B0503020204020204" pitchFamily="34" charset="-122"/>
              </a:rPr>
              <a:t>298</a:t>
            </a:r>
            <a:r>
              <a:rPr lang="zh-CN" altLang="en-US" sz="750" b="1" dirty="0">
                <a:solidFill>
                  <a:srgbClr val="FFFFFF"/>
                </a:solidFill>
                <a:latin typeface="微软雅黑" panose="020B0503020204020204" pitchFamily="34" charset="-122"/>
                <a:ea typeface="微软雅黑" panose="020B0503020204020204" pitchFamily="34" charset="-122"/>
              </a:rPr>
              <a:t>万</a:t>
            </a:r>
            <a:r>
              <a:rPr lang="en-US" altLang="zh-CN" sz="750" b="1" dirty="0">
                <a:solidFill>
                  <a:srgbClr val="FFFFFF"/>
                </a:solidFill>
                <a:latin typeface="微软雅黑" panose="020B0503020204020204" pitchFamily="34" charset="-122"/>
                <a:ea typeface="微软雅黑" panose="020B0503020204020204" pitchFamily="34" charset="-122"/>
              </a:rPr>
              <a:t>/</a:t>
            </a:r>
            <a:r>
              <a:rPr lang="zh-CN" altLang="en-US" sz="750" b="1" dirty="0">
                <a:solidFill>
                  <a:srgbClr val="FFFFFF"/>
                </a:solidFill>
                <a:latin typeface="微软雅黑" panose="020B0503020204020204" pitchFamily="34" charset="-122"/>
                <a:ea typeface="微软雅黑" panose="020B0503020204020204" pitchFamily="34" charset="-122"/>
              </a:rPr>
              <a:t>亩</a:t>
            </a:r>
            <a:endParaRPr lang="en-US" altLang="zh-CN" sz="750" b="1" dirty="0">
              <a:solidFill>
                <a:srgbClr val="FFFFFF"/>
              </a:solidFill>
              <a:latin typeface="微软雅黑" panose="020B0503020204020204" pitchFamily="34" charset="-122"/>
              <a:ea typeface="微软雅黑" panose="020B0503020204020204" pitchFamily="34" charset="-122"/>
            </a:endParaRPr>
          </a:p>
          <a:p>
            <a:r>
              <a:rPr lang="zh-CN" altLang="en-US" sz="750" b="1" dirty="0">
                <a:solidFill>
                  <a:srgbClr val="FFFFFF"/>
                </a:solidFill>
                <a:latin typeface="微软雅黑" panose="020B0503020204020204" pitchFamily="34" charset="-122"/>
                <a:ea typeface="微软雅黑" panose="020B0503020204020204" pitchFamily="34" charset="-122"/>
              </a:rPr>
              <a:t>溢价率：</a:t>
            </a:r>
            <a:r>
              <a:rPr lang="en-US" altLang="zh-CN" sz="750" b="1" dirty="0">
                <a:solidFill>
                  <a:srgbClr val="FFFFFF"/>
                </a:solidFill>
                <a:latin typeface="微软雅黑" panose="020B0503020204020204" pitchFamily="34" charset="-122"/>
                <a:ea typeface="微软雅黑" panose="020B0503020204020204" pitchFamily="34" charset="-122"/>
              </a:rPr>
              <a:t>0%</a:t>
            </a:r>
            <a:endParaRPr lang="en-US" altLang="zh-CN" sz="750" b="1" dirty="0">
              <a:solidFill>
                <a:srgbClr val="FFFFFF"/>
              </a:solidFill>
              <a:latin typeface="微软雅黑" panose="020B0503020204020204" pitchFamily="34" charset="-122"/>
              <a:ea typeface="微软雅黑" panose="020B0503020204020204" pitchFamily="34" charset="-122"/>
            </a:endParaRPr>
          </a:p>
          <a:p>
            <a:r>
              <a:rPr lang="zh-CN" altLang="en-US" sz="750" b="1" dirty="0">
                <a:solidFill>
                  <a:srgbClr val="FFFFFF"/>
                </a:solidFill>
                <a:latin typeface="微软雅黑" panose="020B0503020204020204" pitchFamily="34" charset="-122"/>
                <a:ea typeface="微软雅黑" panose="020B0503020204020204" pitchFamily="34" charset="-122"/>
              </a:rPr>
              <a:t>竞得方：青岛恒禄旅游开发有限公司</a:t>
            </a:r>
            <a:r>
              <a:rPr lang="zh-CN" altLang="en-US" sz="75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距离本项目：</a:t>
            </a:r>
            <a:r>
              <a:rPr lang="en-US" altLang="zh-CN" sz="75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3</a:t>
            </a:r>
            <a:r>
              <a:rPr lang="zh-CN" altLang="en-US" sz="75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公里</a:t>
            </a:r>
            <a:endParaRPr lang="zh-CN" altLang="en-US" sz="750" b="1" dirty="0">
              <a:solidFill>
                <a:srgbClr val="FFFFFF"/>
              </a:solidFill>
              <a:latin typeface="微软雅黑" panose="020B0503020204020204" pitchFamily="34" charset="-122"/>
              <a:ea typeface="微软雅黑" panose="020B0503020204020204" pitchFamily="34" charset="-122"/>
            </a:endParaRPr>
          </a:p>
        </p:txBody>
      </p:sp>
      <p:sp>
        <p:nvSpPr>
          <p:cNvPr id="11" name="椭圆 10"/>
          <p:cNvSpPr/>
          <p:nvPr/>
        </p:nvSpPr>
        <p:spPr bwMode="auto">
          <a:xfrm>
            <a:off x="6518128" y="1685290"/>
            <a:ext cx="207169" cy="176213"/>
          </a:xfrm>
          <a:prstGeom prst="ellipse">
            <a:avLst/>
          </a:prstGeom>
          <a:solidFill>
            <a:srgbClr val="C00000"/>
          </a:solidFill>
          <a:ln>
            <a:noFill/>
          </a:ln>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sz="900" b="1" dirty="0">
                <a:solidFill>
                  <a:prstClr val="white"/>
                </a:solidFill>
                <a:latin typeface="微软雅黑" panose="020B0503020204020204" pitchFamily="34" charset="-122"/>
                <a:ea typeface="微软雅黑" panose="020B0503020204020204" pitchFamily="34" charset="-122"/>
                <a:sym typeface="+mn-ea"/>
              </a:rPr>
              <a:t>3</a:t>
            </a:r>
            <a:endParaRPr lang="en-US" sz="900" b="1" dirty="0">
              <a:solidFill>
                <a:prstClr val="white"/>
              </a:solidFill>
              <a:latin typeface="微软雅黑" panose="020B0503020204020204" pitchFamily="34" charset="-122"/>
              <a:ea typeface="微软雅黑" panose="020B0503020204020204" pitchFamily="34" charset="-122"/>
              <a:sym typeface="+mn-ea"/>
            </a:endParaRPr>
          </a:p>
        </p:txBody>
      </p:sp>
      <p:sp>
        <p:nvSpPr>
          <p:cNvPr id="15" name="椭圆 14"/>
          <p:cNvSpPr/>
          <p:nvPr/>
        </p:nvSpPr>
        <p:spPr bwMode="auto">
          <a:xfrm>
            <a:off x="6229350" y="3056890"/>
            <a:ext cx="207169" cy="176213"/>
          </a:xfrm>
          <a:prstGeom prst="ellipse">
            <a:avLst/>
          </a:prstGeom>
          <a:solidFill>
            <a:srgbClr val="C00000"/>
          </a:solidFill>
          <a:ln>
            <a:noFill/>
          </a:ln>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sz="900" b="1" dirty="0">
                <a:solidFill>
                  <a:prstClr val="white"/>
                </a:solidFill>
                <a:latin typeface="微软雅黑" panose="020B0503020204020204" pitchFamily="34" charset="-122"/>
                <a:ea typeface="微软雅黑" panose="020B0503020204020204" pitchFamily="34" charset="-122"/>
                <a:sym typeface="+mn-ea"/>
              </a:rPr>
              <a:t>2</a:t>
            </a:r>
            <a:endParaRPr lang="en-US" sz="900" b="1" dirty="0">
              <a:solidFill>
                <a:prstClr val="white"/>
              </a:solidFill>
              <a:latin typeface="微软雅黑" panose="020B0503020204020204" pitchFamily="34" charset="-122"/>
              <a:ea typeface="微软雅黑" panose="020B0503020204020204" pitchFamily="34" charset="-122"/>
              <a:sym typeface="+mn-ea"/>
            </a:endParaRPr>
          </a:p>
        </p:txBody>
      </p:sp>
      <p:sp>
        <p:nvSpPr>
          <p:cNvPr id="19" name="流程图: 可选过程 18"/>
          <p:cNvSpPr/>
          <p:nvPr/>
        </p:nvSpPr>
        <p:spPr bwMode="auto">
          <a:xfrm>
            <a:off x="429260" y="719761"/>
            <a:ext cx="1825317" cy="1823398"/>
          </a:xfrm>
          <a:prstGeom prst="flowChartAlternateProcess">
            <a:avLst/>
          </a:prstGeom>
          <a:solidFill>
            <a:srgbClr val="C00000"/>
          </a:solidFill>
          <a:ln>
            <a:noFill/>
          </a:ln>
        </p:spPr>
        <p:style>
          <a:lnRef idx="1">
            <a:schemeClr val="accent5"/>
          </a:lnRef>
          <a:fillRef idx="3">
            <a:schemeClr val="accent5"/>
          </a:fillRef>
          <a:effectRef idx="2">
            <a:schemeClr val="accent5"/>
          </a:effectRef>
          <a:fontRef idx="minor">
            <a:schemeClr val="lt1"/>
          </a:fontRef>
        </p:style>
        <p:txBody>
          <a:bodyPr/>
          <a:lstStyle>
            <a:lvl1pPr>
              <a:defRPr sz="2100">
                <a:solidFill>
                  <a:schemeClr val="tx1"/>
                </a:solidFill>
                <a:latin typeface="Arial" panose="020B0604020202020204" pitchFamily="34" charset="0"/>
                <a:ea typeface="宋体" panose="02010600030101010101" pitchFamily="2" charset="-122"/>
              </a:defRPr>
            </a:lvl1pPr>
            <a:lvl2pPr>
              <a:defRPr sz="2100">
                <a:solidFill>
                  <a:schemeClr val="tx1"/>
                </a:solidFill>
                <a:latin typeface="Arial" panose="020B0604020202020204" pitchFamily="34" charset="0"/>
                <a:ea typeface="宋体" panose="02010600030101010101" pitchFamily="2" charset="-122"/>
              </a:defRPr>
            </a:lvl2pPr>
            <a:lvl3pPr>
              <a:defRPr sz="2100">
                <a:solidFill>
                  <a:schemeClr val="tx1"/>
                </a:solidFill>
                <a:latin typeface="Arial" panose="020B0604020202020204" pitchFamily="34" charset="0"/>
                <a:ea typeface="宋体" panose="02010600030101010101" pitchFamily="2" charset="-122"/>
              </a:defRPr>
            </a:lvl3pPr>
            <a:lvl4pPr>
              <a:defRPr sz="2100">
                <a:solidFill>
                  <a:schemeClr val="tx1"/>
                </a:solidFill>
                <a:latin typeface="Arial" panose="020B0604020202020204" pitchFamily="34" charset="0"/>
                <a:ea typeface="宋体" panose="02010600030101010101" pitchFamily="2" charset="-122"/>
              </a:defRPr>
            </a:lvl4pPr>
            <a:lvl5pPr>
              <a:defRPr sz="2100">
                <a:solidFill>
                  <a:schemeClr val="tx1"/>
                </a:solidFill>
                <a:latin typeface="Arial" panose="020B0604020202020204" pitchFamily="34" charset="0"/>
                <a:ea typeface="宋体" panose="02010600030101010101" pitchFamily="2" charset="-122"/>
              </a:defRPr>
            </a:lvl5pPr>
            <a:lvl6pPr marL="2170430" indent="298450"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627630" indent="298450"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084830" indent="298450"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542030" indent="298450"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r>
              <a:rPr lang="en-US" altLang="zh-CN" sz="750" b="1" dirty="0">
                <a:solidFill>
                  <a:srgbClr val="FFFFFF"/>
                </a:solidFill>
                <a:latin typeface="微软雅黑" panose="020B0503020204020204" pitchFamily="34" charset="-122"/>
                <a:ea typeface="微软雅黑" panose="020B0503020204020204" pitchFamily="34" charset="-122"/>
              </a:rPr>
              <a:t>2</a:t>
            </a:r>
            <a:r>
              <a:rPr lang="zh-CN" altLang="en-US" sz="750" b="1" dirty="0">
                <a:solidFill>
                  <a:srgbClr val="FFFFFF"/>
                </a:solidFill>
                <a:latin typeface="微软雅黑" panose="020B0503020204020204" pitchFamily="34" charset="-122"/>
                <a:ea typeface="微软雅黑" panose="020B0503020204020204" pitchFamily="34" charset="-122"/>
              </a:rPr>
              <a:t>、</a:t>
            </a:r>
            <a:r>
              <a:rPr lang="en-US" altLang="zh-CN" sz="750" b="1" dirty="0">
                <a:solidFill>
                  <a:srgbClr val="FFFFFF"/>
                </a:solidFill>
                <a:latin typeface="微软雅黑" panose="020B0503020204020204" pitchFamily="34" charset="-122"/>
                <a:ea typeface="微软雅黑" panose="020B0503020204020204" pitchFamily="34" charset="-122"/>
              </a:rPr>
              <a:t>2019-28-3037</a:t>
            </a:r>
            <a:r>
              <a:rPr lang="zh-CN" altLang="en-US" sz="750" b="1" dirty="0">
                <a:solidFill>
                  <a:srgbClr val="FFFFFF"/>
                </a:solidFill>
                <a:latin typeface="微软雅黑" panose="020B0503020204020204" pitchFamily="34" charset="-122"/>
                <a:ea typeface="微软雅黑" panose="020B0503020204020204" pitchFamily="34" charset="-122"/>
              </a:rPr>
              <a:t>（融创 隆海）</a:t>
            </a:r>
            <a:endParaRPr lang="en-US" altLang="zh-CN" sz="750" b="1" dirty="0">
              <a:solidFill>
                <a:srgbClr val="FFFFFF"/>
              </a:solidFill>
              <a:latin typeface="微软雅黑" panose="020B0503020204020204" pitchFamily="34" charset="-122"/>
              <a:ea typeface="微软雅黑" panose="020B0503020204020204" pitchFamily="34" charset="-122"/>
            </a:endParaRPr>
          </a:p>
          <a:p>
            <a:r>
              <a:rPr lang="zh-CN" altLang="en-US" sz="750" b="1" dirty="0">
                <a:solidFill>
                  <a:srgbClr val="FFFFFF"/>
                </a:solidFill>
                <a:latin typeface="微软雅黑" panose="020B0503020204020204" pitchFamily="34" charset="-122"/>
                <a:ea typeface="微软雅黑" panose="020B0503020204020204" pitchFamily="34" charset="-122"/>
              </a:rPr>
              <a:t>九龙街道办事处规划支路十二东侧、街坊路九北侧</a:t>
            </a:r>
            <a:endParaRPr lang="en-US" altLang="zh-CN" sz="750" b="1" dirty="0">
              <a:solidFill>
                <a:srgbClr val="FFFFFF"/>
              </a:solidFill>
              <a:latin typeface="微软雅黑" panose="020B0503020204020204" pitchFamily="34" charset="-122"/>
              <a:ea typeface="微软雅黑" panose="020B0503020204020204" pitchFamily="34" charset="-122"/>
            </a:endParaRPr>
          </a:p>
          <a:p>
            <a:r>
              <a:rPr lang="zh-CN" altLang="en-US" sz="750" b="1" dirty="0">
                <a:solidFill>
                  <a:srgbClr val="FFFFFF"/>
                </a:solidFill>
                <a:latin typeface="微软雅黑" panose="020B0503020204020204" pitchFamily="34" charset="-122"/>
                <a:ea typeface="微软雅黑" panose="020B0503020204020204" pitchFamily="34" charset="-122"/>
              </a:rPr>
              <a:t>性质：住宅</a:t>
            </a:r>
            <a:endParaRPr lang="en-US" altLang="zh-CN" sz="750" b="1" dirty="0">
              <a:solidFill>
                <a:srgbClr val="FFFFFF"/>
              </a:solidFill>
              <a:latin typeface="微软雅黑" panose="020B0503020204020204" pitchFamily="34" charset="-122"/>
              <a:ea typeface="微软雅黑" panose="020B0503020204020204" pitchFamily="34" charset="-122"/>
            </a:endParaRPr>
          </a:p>
          <a:p>
            <a:r>
              <a:rPr lang="zh-CN" altLang="en-US" sz="750" b="1" dirty="0">
                <a:solidFill>
                  <a:srgbClr val="FFFFFF"/>
                </a:solidFill>
                <a:latin typeface="微软雅黑" panose="020B0503020204020204" pitchFamily="34" charset="-122"/>
                <a:ea typeface="微软雅黑" panose="020B0503020204020204" pitchFamily="34" charset="-122"/>
              </a:rPr>
              <a:t>土地面积：</a:t>
            </a:r>
            <a:r>
              <a:rPr lang="en-US" altLang="zh-CN" sz="750" b="1" dirty="0">
                <a:solidFill>
                  <a:srgbClr val="FFFFFF"/>
                </a:solidFill>
                <a:latin typeface="微软雅黑" panose="020B0503020204020204" pitchFamily="34" charset="-122"/>
                <a:ea typeface="微软雅黑" panose="020B0503020204020204" pitchFamily="34" charset="-122"/>
              </a:rPr>
              <a:t>63158</a:t>
            </a:r>
            <a:r>
              <a:rPr lang="en-US" altLang="zh-CN" sz="75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m</a:t>
            </a:r>
            <a:r>
              <a:rPr lang="en-US" altLang="zh-CN" sz="750" b="1" baseline="30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2</a:t>
            </a:r>
            <a:endParaRPr lang="en-US" altLang="zh-CN" sz="750" b="1" dirty="0">
              <a:solidFill>
                <a:srgbClr val="FFFFFF"/>
              </a:solidFill>
              <a:latin typeface="微软雅黑" panose="020B0503020204020204" pitchFamily="34" charset="-122"/>
              <a:ea typeface="微软雅黑" panose="020B0503020204020204" pitchFamily="34" charset="-122"/>
            </a:endParaRPr>
          </a:p>
          <a:p>
            <a:r>
              <a:rPr lang="zh-CN" altLang="en-US" sz="750" b="1" dirty="0">
                <a:solidFill>
                  <a:srgbClr val="FFFFFF"/>
                </a:solidFill>
                <a:latin typeface="微软雅黑" panose="020B0503020204020204" pitchFamily="34" charset="-122"/>
                <a:ea typeface="微软雅黑" panose="020B0503020204020204" pitchFamily="34" charset="-122"/>
              </a:rPr>
              <a:t>容积率：</a:t>
            </a:r>
            <a:r>
              <a:rPr lang="en-US" altLang="zh-CN" sz="750" b="1" dirty="0">
                <a:solidFill>
                  <a:srgbClr val="FFFFFF"/>
                </a:solidFill>
                <a:latin typeface="微软雅黑" panose="020B0503020204020204" pitchFamily="34" charset="-122"/>
                <a:ea typeface="微软雅黑" panose="020B0503020204020204" pitchFamily="34" charset="-122"/>
              </a:rPr>
              <a:t>2.4</a:t>
            </a:r>
            <a:endParaRPr lang="en-US" altLang="zh-CN" sz="750" b="1" dirty="0">
              <a:solidFill>
                <a:srgbClr val="FFFFFF"/>
              </a:solidFill>
              <a:latin typeface="微软雅黑" panose="020B0503020204020204" pitchFamily="34" charset="-122"/>
              <a:ea typeface="微软雅黑" panose="020B0503020204020204" pitchFamily="34" charset="-122"/>
            </a:endParaRPr>
          </a:p>
          <a:p>
            <a:r>
              <a:rPr lang="zh-CN" altLang="en-US" sz="750" b="1" dirty="0">
                <a:solidFill>
                  <a:srgbClr val="FFFFFF"/>
                </a:solidFill>
                <a:latin typeface="微软雅黑" panose="020B0503020204020204" pitchFamily="34" charset="-122"/>
                <a:ea typeface="微软雅黑" panose="020B0503020204020204" pitchFamily="34" charset="-122"/>
              </a:rPr>
              <a:t>建面：</a:t>
            </a:r>
            <a:r>
              <a:rPr lang="en-US" altLang="zh-CN" sz="750" b="1" dirty="0">
                <a:solidFill>
                  <a:srgbClr val="FFFFFF"/>
                </a:solidFill>
                <a:latin typeface="微软雅黑" panose="020B0503020204020204" pitchFamily="34" charset="-122"/>
                <a:ea typeface="微软雅黑" panose="020B0503020204020204" pitchFamily="34" charset="-122"/>
              </a:rPr>
              <a:t>151579</a:t>
            </a:r>
            <a:r>
              <a:rPr lang="zh-CN" altLang="en-US" sz="750" b="1" dirty="0">
                <a:solidFill>
                  <a:srgbClr val="FFFFFF"/>
                </a:solidFill>
                <a:latin typeface="微软雅黑" panose="020B0503020204020204" pitchFamily="34" charset="-122"/>
                <a:ea typeface="微软雅黑" panose="020B0503020204020204" pitchFamily="34" charset="-122"/>
              </a:rPr>
              <a:t>㎡</a:t>
            </a:r>
            <a:endParaRPr lang="en-US" altLang="zh-CN" sz="750" b="1" dirty="0">
              <a:solidFill>
                <a:srgbClr val="FFFFFF"/>
              </a:solidFill>
              <a:latin typeface="微软雅黑" panose="020B0503020204020204" pitchFamily="34" charset="-122"/>
              <a:ea typeface="微软雅黑" panose="020B0503020204020204" pitchFamily="34" charset="-122"/>
            </a:endParaRPr>
          </a:p>
          <a:p>
            <a:r>
              <a:rPr lang="zh-CN" altLang="en-US" sz="750" b="1" dirty="0">
                <a:solidFill>
                  <a:srgbClr val="FFFFFF"/>
                </a:solidFill>
                <a:latin typeface="微软雅黑" panose="020B0503020204020204" pitchFamily="34" charset="-122"/>
                <a:ea typeface="微软雅黑" panose="020B0503020204020204" pitchFamily="34" charset="-122"/>
              </a:rPr>
              <a:t>成交日期：</a:t>
            </a:r>
            <a:r>
              <a:rPr lang="en-US" altLang="zh-CN" sz="750" b="1" dirty="0">
                <a:solidFill>
                  <a:srgbClr val="FFFFFF"/>
                </a:solidFill>
                <a:latin typeface="微软雅黑" panose="020B0503020204020204" pitchFamily="34" charset="-122"/>
                <a:ea typeface="微软雅黑" panose="020B0503020204020204" pitchFamily="34" charset="-122"/>
              </a:rPr>
              <a:t>2020-01-16</a:t>
            </a:r>
            <a:endParaRPr lang="en-US" altLang="zh-CN" sz="750" b="1" dirty="0">
              <a:solidFill>
                <a:srgbClr val="FFFFFF"/>
              </a:solidFill>
              <a:latin typeface="微软雅黑" panose="020B0503020204020204" pitchFamily="34" charset="-122"/>
              <a:ea typeface="微软雅黑" panose="020B0503020204020204" pitchFamily="34" charset="-122"/>
            </a:endParaRPr>
          </a:p>
          <a:p>
            <a:r>
              <a:rPr lang="zh-CN" altLang="en-US" sz="750" b="1" dirty="0">
                <a:solidFill>
                  <a:srgbClr val="FFFFFF"/>
                </a:solidFill>
                <a:latin typeface="微软雅黑" panose="020B0503020204020204" pitchFamily="34" charset="-122"/>
                <a:ea typeface="微软雅黑" panose="020B0503020204020204" pitchFamily="34" charset="-122"/>
              </a:rPr>
              <a:t>成交价格：</a:t>
            </a:r>
            <a:r>
              <a:rPr lang="en-US" altLang="zh-CN" sz="750" b="1" dirty="0">
                <a:solidFill>
                  <a:srgbClr val="FFFFFF"/>
                </a:solidFill>
                <a:latin typeface="微软雅黑" panose="020B0503020204020204" pitchFamily="34" charset="-122"/>
                <a:ea typeface="微软雅黑" panose="020B0503020204020204" pitchFamily="34" charset="-122"/>
              </a:rPr>
              <a:t>34772</a:t>
            </a:r>
            <a:r>
              <a:rPr lang="zh-CN" altLang="en-US" sz="750" b="1" dirty="0">
                <a:solidFill>
                  <a:srgbClr val="FFFFFF"/>
                </a:solidFill>
                <a:latin typeface="微软雅黑" panose="020B0503020204020204" pitchFamily="34" charset="-122"/>
                <a:ea typeface="微软雅黑" panose="020B0503020204020204" pitchFamily="34" charset="-122"/>
              </a:rPr>
              <a:t>万元</a:t>
            </a:r>
            <a:endParaRPr lang="en-US" altLang="zh-CN" sz="750" b="1" dirty="0">
              <a:solidFill>
                <a:srgbClr val="FFFFFF"/>
              </a:solidFill>
              <a:latin typeface="微软雅黑" panose="020B0503020204020204" pitchFamily="34" charset="-122"/>
              <a:ea typeface="微软雅黑" panose="020B0503020204020204" pitchFamily="34" charset="-122"/>
            </a:endParaRPr>
          </a:p>
          <a:p>
            <a:r>
              <a:rPr lang="zh-CN" altLang="en-US" sz="750" b="1" dirty="0">
                <a:solidFill>
                  <a:srgbClr val="FFFFFF"/>
                </a:solidFill>
                <a:latin typeface="微软雅黑" panose="020B0503020204020204" pitchFamily="34" charset="-122"/>
                <a:ea typeface="微软雅黑" panose="020B0503020204020204" pitchFamily="34" charset="-122"/>
              </a:rPr>
              <a:t>楼板价：</a:t>
            </a:r>
            <a:r>
              <a:rPr lang="en-US" altLang="zh-CN" sz="750" b="1" dirty="0">
                <a:solidFill>
                  <a:srgbClr val="FFFFFF"/>
                </a:solidFill>
                <a:latin typeface="微软雅黑" panose="020B0503020204020204" pitchFamily="34" charset="-122"/>
                <a:ea typeface="微软雅黑" panose="020B0503020204020204" pitchFamily="34" charset="-122"/>
              </a:rPr>
              <a:t>2294</a:t>
            </a:r>
            <a:r>
              <a:rPr lang="zh-CN" altLang="en-US" sz="750" b="1" dirty="0">
                <a:solidFill>
                  <a:srgbClr val="FFFFFF"/>
                </a:solidFill>
                <a:latin typeface="微软雅黑" panose="020B0503020204020204" pitchFamily="34" charset="-122"/>
                <a:ea typeface="微软雅黑" panose="020B0503020204020204" pitchFamily="34" charset="-122"/>
              </a:rPr>
              <a:t>元</a:t>
            </a:r>
            <a:r>
              <a:rPr lang="en-US" altLang="zh-CN" sz="750" b="1" dirty="0">
                <a:solidFill>
                  <a:srgbClr val="FFFFFF"/>
                </a:solidFill>
                <a:latin typeface="微软雅黑" panose="020B0503020204020204" pitchFamily="34" charset="-122"/>
                <a:ea typeface="微软雅黑" panose="020B0503020204020204" pitchFamily="34" charset="-122"/>
              </a:rPr>
              <a:t>/</a:t>
            </a:r>
            <a:r>
              <a:rPr lang="zh-CN" altLang="en-US" sz="750" b="1" dirty="0">
                <a:solidFill>
                  <a:srgbClr val="FFFFFF"/>
                </a:solidFill>
                <a:latin typeface="微软雅黑" panose="020B0503020204020204" pitchFamily="34" charset="-122"/>
                <a:ea typeface="微软雅黑" panose="020B0503020204020204" pitchFamily="34" charset="-122"/>
              </a:rPr>
              <a:t>㎡  </a:t>
            </a:r>
            <a:r>
              <a:rPr lang="en-US" altLang="zh-CN" sz="750" b="1" dirty="0">
                <a:solidFill>
                  <a:srgbClr val="FFFFFF"/>
                </a:solidFill>
                <a:latin typeface="微软雅黑" panose="020B0503020204020204" pitchFamily="34" charset="-122"/>
                <a:ea typeface="微软雅黑" panose="020B0503020204020204" pitchFamily="34" charset="-122"/>
              </a:rPr>
              <a:t>367</a:t>
            </a:r>
            <a:r>
              <a:rPr lang="zh-CN" altLang="en-US" sz="750" b="1" dirty="0">
                <a:solidFill>
                  <a:srgbClr val="FFFFFF"/>
                </a:solidFill>
                <a:latin typeface="微软雅黑" panose="020B0503020204020204" pitchFamily="34" charset="-122"/>
                <a:ea typeface="微软雅黑" panose="020B0503020204020204" pitchFamily="34" charset="-122"/>
              </a:rPr>
              <a:t>万</a:t>
            </a:r>
            <a:r>
              <a:rPr lang="en-US" altLang="zh-CN" sz="750" b="1" dirty="0">
                <a:solidFill>
                  <a:srgbClr val="FFFFFF"/>
                </a:solidFill>
                <a:latin typeface="微软雅黑" panose="020B0503020204020204" pitchFamily="34" charset="-122"/>
                <a:ea typeface="微软雅黑" panose="020B0503020204020204" pitchFamily="34" charset="-122"/>
              </a:rPr>
              <a:t>/</a:t>
            </a:r>
            <a:r>
              <a:rPr lang="zh-CN" altLang="en-US" sz="750" b="1" dirty="0">
                <a:solidFill>
                  <a:srgbClr val="FFFFFF"/>
                </a:solidFill>
                <a:latin typeface="微软雅黑" panose="020B0503020204020204" pitchFamily="34" charset="-122"/>
                <a:ea typeface="微软雅黑" panose="020B0503020204020204" pitchFamily="34" charset="-122"/>
              </a:rPr>
              <a:t>亩</a:t>
            </a:r>
            <a:endParaRPr lang="en-US" altLang="zh-CN" sz="750" b="1" dirty="0">
              <a:solidFill>
                <a:srgbClr val="FFFFFF"/>
              </a:solidFill>
              <a:latin typeface="微软雅黑" panose="020B0503020204020204" pitchFamily="34" charset="-122"/>
              <a:ea typeface="微软雅黑" panose="020B0503020204020204" pitchFamily="34" charset="-122"/>
            </a:endParaRPr>
          </a:p>
          <a:p>
            <a:r>
              <a:rPr lang="zh-CN" altLang="en-US" sz="750" b="1" dirty="0">
                <a:solidFill>
                  <a:srgbClr val="FFFFFF"/>
                </a:solidFill>
                <a:latin typeface="微软雅黑" panose="020B0503020204020204" pitchFamily="34" charset="-122"/>
                <a:ea typeface="微软雅黑" panose="020B0503020204020204" pitchFamily="34" charset="-122"/>
              </a:rPr>
              <a:t>溢价率：</a:t>
            </a:r>
            <a:r>
              <a:rPr lang="en-US" altLang="zh-CN" sz="750" b="1" dirty="0">
                <a:solidFill>
                  <a:srgbClr val="FFFFFF"/>
                </a:solidFill>
                <a:latin typeface="微软雅黑" panose="020B0503020204020204" pitchFamily="34" charset="-122"/>
                <a:ea typeface="微软雅黑" panose="020B0503020204020204" pitchFamily="34" charset="-122"/>
              </a:rPr>
              <a:t>0%</a:t>
            </a:r>
            <a:endParaRPr lang="en-US" altLang="zh-CN" sz="750" b="1" dirty="0">
              <a:solidFill>
                <a:srgbClr val="FFFFFF"/>
              </a:solidFill>
              <a:latin typeface="微软雅黑" panose="020B0503020204020204" pitchFamily="34" charset="-122"/>
              <a:ea typeface="微软雅黑" panose="020B0503020204020204" pitchFamily="34" charset="-122"/>
            </a:endParaRPr>
          </a:p>
          <a:p>
            <a:r>
              <a:rPr lang="zh-CN" altLang="en-US" sz="750" b="1" dirty="0">
                <a:solidFill>
                  <a:srgbClr val="FFFFFF"/>
                </a:solidFill>
                <a:latin typeface="微软雅黑" panose="020B0503020204020204" pitchFamily="34" charset="-122"/>
                <a:ea typeface="微软雅黑" panose="020B0503020204020204" pitchFamily="34" charset="-122"/>
              </a:rPr>
              <a:t>竞得方：青岛中晟国恒房地产开发有限公司</a:t>
            </a:r>
            <a:endParaRPr lang="zh-CN" altLang="en-US" sz="750" b="1" dirty="0">
              <a:solidFill>
                <a:srgbClr val="FFFFFF"/>
              </a:solidFill>
              <a:latin typeface="微软雅黑" panose="020B0503020204020204" pitchFamily="34" charset="-122"/>
              <a:ea typeface="微软雅黑" panose="020B0503020204020204" pitchFamily="34" charset="-122"/>
            </a:endParaRPr>
          </a:p>
          <a:p>
            <a:r>
              <a:rPr lang="zh-CN" altLang="en-US" sz="75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距离本项目：</a:t>
            </a:r>
            <a:r>
              <a:rPr lang="en-US" altLang="zh-CN" sz="75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4</a:t>
            </a:r>
            <a:r>
              <a:rPr lang="zh-CN" altLang="en-US" sz="75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公里</a:t>
            </a:r>
            <a:endParaRPr lang="zh-CN" altLang="en-US" sz="750" b="1" dirty="0">
              <a:solidFill>
                <a:srgbClr val="FFFFFF"/>
              </a:solidFill>
              <a:latin typeface="微软雅黑" panose="020B0503020204020204" pitchFamily="34" charset="-122"/>
              <a:ea typeface="微软雅黑" panose="020B0503020204020204" pitchFamily="34" charset="-122"/>
            </a:endParaRPr>
          </a:p>
        </p:txBody>
      </p:sp>
      <p:sp>
        <p:nvSpPr>
          <p:cNvPr id="22" name="流程图: 可选过程 21"/>
          <p:cNvSpPr/>
          <p:nvPr/>
        </p:nvSpPr>
        <p:spPr bwMode="auto">
          <a:xfrm>
            <a:off x="429260" y="2785881"/>
            <a:ext cx="1825317" cy="1823398"/>
          </a:xfrm>
          <a:prstGeom prst="flowChartAlternateProcess">
            <a:avLst/>
          </a:prstGeom>
          <a:solidFill>
            <a:srgbClr val="C00000"/>
          </a:solidFill>
          <a:ln>
            <a:noFill/>
          </a:ln>
        </p:spPr>
        <p:style>
          <a:lnRef idx="1">
            <a:schemeClr val="accent5"/>
          </a:lnRef>
          <a:fillRef idx="3">
            <a:schemeClr val="accent5"/>
          </a:fillRef>
          <a:effectRef idx="2">
            <a:schemeClr val="accent5"/>
          </a:effectRef>
          <a:fontRef idx="minor">
            <a:schemeClr val="lt1"/>
          </a:fontRef>
        </p:style>
        <p:txBody>
          <a:bodyPr/>
          <a:lstStyle>
            <a:lvl1pPr>
              <a:defRPr sz="2100">
                <a:solidFill>
                  <a:schemeClr val="tx1"/>
                </a:solidFill>
                <a:latin typeface="Arial" panose="020B0604020202020204" pitchFamily="34" charset="0"/>
                <a:ea typeface="宋体" panose="02010600030101010101" pitchFamily="2" charset="-122"/>
              </a:defRPr>
            </a:lvl1pPr>
            <a:lvl2pPr>
              <a:defRPr sz="2100">
                <a:solidFill>
                  <a:schemeClr val="tx1"/>
                </a:solidFill>
                <a:latin typeface="Arial" panose="020B0604020202020204" pitchFamily="34" charset="0"/>
                <a:ea typeface="宋体" panose="02010600030101010101" pitchFamily="2" charset="-122"/>
              </a:defRPr>
            </a:lvl2pPr>
            <a:lvl3pPr>
              <a:defRPr sz="2100">
                <a:solidFill>
                  <a:schemeClr val="tx1"/>
                </a:solidFill>
                <a:latin typeface="Arial" panose="020B0604020202020204" pitchFamily="34" charset="0"/>
                <a:ea typeface="宋体" panose="02010600030101010101" pitchFamily="2" charset="-122"/>
              </a:defRPr>
            </a:lvl3pPr>
            <a:lvl4pPr>
              <a:defRPr sz="2100">
                <a:solidFill>
                  <a:schemeClr val="tx1"/>
                </a:solidFill>
                <a:latin typeface="Arial" panose="020B0604020202020204" pitchFamily="34" charset="0"/>
                <a:ea typeface="宋体" panose="02010600030101010101" pitchFamily="2" charset="-122"/>
              </a:defRPr>
            </a:lvl4pPr>
            <a:lvl5pPr>
              <a:defRPr sz="2100">
                <a:solidFill>
                  <a:schemeClr val="tx1"/>
                </a:solidFill>
                <a:latin typeface="Arial" panose="020B0604020202020204" pitchFamily="34" charset="0"/>
                <a:ea typeface="宋体" panose="02010600030101010101" pitchFamily="2" charset="-122"/>
              </a:defRPr>
            </a:lvl5pPr>
            <a:lvl6pPr marL="2170430" indent="298450"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627630" indent="298450"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084830" indent="298450"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542030" indent="298450"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r>
              <a:rPr lang="en-US" altLang="zh-CN" sz="750" b="1" dirty="0">
                <a:solidFill>
                  <a:srgbClr val="FFFFFF"/>
                </a:solidFill>
                <a:latin typeface="微软雅黑" panose="020B0503020204020204" pitchFamily="34" charset="-122"/>
                <a:ea typeface="微软雅黑" panose="020B0503020204020204" pitchFamily="34" charset="-122"/>
              </a:rPr>
              <a:t>3</a:t>
            </a:r>
            <a:r>
              <a:rPr lang="zh-CN" altLang="en-US" sz="750" b="1" dirty="0">
                <a:solidFill>
                  <a:srgbClr val="FFFFFF"/>
                </a:solidFill>
                <a:latin typeface="微软雅黑" panose="020B0503020204020204" pitchFamily="34" charset="-122"/>
                <a:ea typeface="微软雅黑" panose="020B0503020204020204" pitchFamily="34" charset="-122"/>
              </a:rPr>
              <a:t>、</a:t>
            </a:r>
            <a:r>
              <a:rPr lang="en-US" altLang="zh-CN" sz="750" b="1" dirty="0">
                <a:solidFill>
                  <a:srgbClr val="FFFFFF"/>
                </a:solidFill>
                <a:latin typeface="微软雅黑" panose="020B0503020204020204" pitchFamily="34" charset="-122"/>
                <a:ea typeface="微软雅黑" panose="020B0503020204020204" pitchFamily="34" charset="-122"/>
              </a:rPr>
              <a:t>2020-7-3008 </a:t>
            </a:r>
            <a:r>
              <a:rPr lang="zh-CN" altLang="en-US" sz="750" b="1" dirty="0">
                <a:solidFill>
                  <a:srgbClr val="FFFFFF"/>
                </a:solidFill>
                <a:latin typeface="微软雅黑" panose="020B0503020204020204" pitchFamily="34" charset="-122"/>
                <a:ea typeface="微软雅黑" panose="020B0503020204020204" pitchFamily="34" charset="-122"/>
              </a:rPr>
              <a:t>（世茂）</a:t>
            </a:r>
            <a:endParaRPr lang="en-US" altLang="zh-CN" sz="750" b="1" dirty="0">
              <a:solidFill>
                <a:srgbClr val="FFFFFF"/>
              </a:solidFill>
              <a:latin typeface="微软雅黑" panose="020B0503020204020204" pitchFamily="34" charset="-122"/>
              <a:ea typeface="微软雅黑" panose="020B0503020204020204" pitchFamily="34" charset="-122"/>
            </a:endParaRPr>
          </a:p>
          <a:p>
            <a:r>
              <a:rPr lang="zh-CN" altLang="en-US" sz="750" b="1" dirty="0">
                <a:solidFill>
                  <a:srgbClr val="FFFFFF"/>
                </a:solidFill>
                <a:latin typeface="微软雅黑" panose="020B0503020204020204" pitchFamily="34" charset="-122"/>
                <a:ea typeface="微软雅黑" panose="020B0503020204020204" pitchFamily="34" charset="-122"/>
              </a:rPr>
              <a:t>海尔大道东侧、澳门路南侧</a:t>
            </a:r>
            <a:endParaRPr lang="en-US" altLang="zh-CN" sz="750" b="1" dirty="0">
              <a:solidFill>
                <a:srgbClr val="FFFFFF"/>
              </a:solidFill>
              <a:latin typeface="微软雅黑" panose="020B0503020204020204" pitchFamily="34" charset="-122"/>
              <a:ea typeface="微软雅黑" panose="020B0503020204020204" pitchFamily="34" charset="-122"/>
            </a:endParaRPr>
          </a:p>
          <a:p>
            <a:r>
              <a:rPr lang="zh-CN" altLang="en-US" sz="750" b="1" dirty="0">
                <a:solidFill>
                  <a:srgbClr val="FFFFFF"/>
                </a:solidFill>
                <a:latin typeface="微软雅黑" panose="020B0503020204020204" pitchFamily="34" charset="-122"/>
                <a:ea typeface="微软雅黑" panose="020B0503020204020204" pitchFamily="34" charset="-122"/>
              </a:rPr>
              <a:t>性质：住宅</a:t>
            </a:r>
            <a:endParaRPr lang="en-US" altLang="zh-CN" sz="750" b="1" dirty="0">
              <a:solidFill>
                <a:srgbClr val="FFFFFF"/>
              </a:solidFill>
              <a:latin typeface="微软雅黑" panose="020B0503020204020204" pitchFamily="34" charset="-122"/>
              <a:ea typeface="微软雅黑" panose="020B0503020204020204" pitchFamily="34" charset="-122"/>
            </a:endParaRPr>
          </a:p>
          <a:p>
            <a:r>
              <a:rPr lang="zh-CN" altLang="en-US" sz="750" b="1" dirty="0">
                <a:solidFill>
                  <a:srgbClr val="FFFFFF"/>
                </a:solidFill>
                <a:latin typeface="微软雅黑" panose="020B0503020204020204" pitchFamily="34" charset="-122"/>
                <a:ea typeface="微软雅黑" panose="020B0503020204020204" pitchFamily="34" charset="-122"/>
              </a:rPr>
              <a:t>土地面积：</a:t>
            </a:r>
            <a:r>
              <a:rPr lang="en-US" altLang="zh-CN" sz="750" b="1" dirty="0">
                <a:solidFill>
                  <a:srgbClr val="FFFFFF"/>
                </a:solidFill>
                <a:latin typeface="微软雅黑" panose="020B0503020204020204" pitchFamily="34" charset="-122"/>
                <a:ea typeface="微软雅黑" panose="020B0503020204020204" pitchFamily="34" charset="-122"/>
              </a:rPr>
              <a:t>17376</a:t>
            </a:r>
            <a:r>
              <a:rPr lang="en-US" altLang="zh-CN" sz="75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m</a:t>
            </a:r>
            <a:r>
              <a:rPr lang="en-US" altLang="zh-CN" sz="750" b="1" baseline="30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2</a:t>
            </a:r>
            <a:endParaRPr lang="en-US" altLang="zh-CN" sz="750" b="1" dirty="0">
              <a:solidFill>
                <a:srgbClr val="FFFFFF"/>
              </a:solidFill>
              <a:latin typeface="微软雅黑" panose="020B0503020204020204" pitchFamily="34" charset="-122"/>
              <a:ea typeface="微软雅黑" panose="020B0503020204020204" pitchFamily="34" charset="-122"/>
            </a:endParaRPr>
          </a:p>
          <a:p>
            <a:r>
              <a:rPr lang="zh-CN" altLang="en-US" sz="750" b="1" dirty="0">
                <a:solidFill>
                  <a:srgbClr val="FFFFFF"/>
                </a:solidFill>
                <a:latin typeface="微软雅黑" panose="020B0503020204020204" pitchFamily="34" charset="-122"/>
                <a:ea typeface="微软雅黑" panose="020B0503020204020204" pitchFamily="34" charset="-122"/>
              </a:rPr>
              <a:t>容积率：</a:t>
            </a:r>
            <a:r>
              <a:rPr lang="en-US" altLang="zh-CN" sz="750" b="1" dirty="0">
                <a:solidFill>
                  <a:srgbClr val="FFFFFF"/>
                </a:solidFill>
                <a:latin typeface="微软雅黑" panose="020B0503020204020204" pitchFamily="34" charset="-122"/>
                <a:ea typeface="微软雅黑" panose="020B0503020204020204" pitchFamily="34" charset="-122"/>
              </a:rPr>
              <a:t>2.7</a:t>
            </a:r>
            <a:endParaRPr lang="en-US" altLang="zh-CN" sz="750" b="1" dirty="0">
              <a:solidFill>
                <a:srgbClr val="FFFFFF"/>
              </a:solidFill>
              <a:latin typeface="微软雅黑" panose="020B0503020204020204" pitchFamily="34" charset="-122"/>
              <a:ea typeface="微软雅黑" panose="020B0503020204020204" pitchFamily="34" charset="-122"/>
            </a:endParaRPr>
          </a:p>
          <a:p>
            <a:r>
              <a:rPr lang="zh-CN" altLang="en-US" sz="750" b="1" dirty="0">
                <a:solidFill>
                  <a:srgbClr val="FFFFFF"/>
                </a:solidFill>
                <a:latin typeface="微软雅黑" panose="020B0503020204020204" pitchFamily="34" charset="-122"/>
                <a:ea typeface="微软雅黑" panose="020B0503020204020204" pitchFamily="34" charset="-122"/>
              </a:rPr>
              <a:t>建面：</a:t>
            </a:r>
            <a:r>
              <a:rPr lang="en-US" altLang="zh-CN" sz="750" b="1" dirty="0">
                <a:solidFill>
                  <a:srgbClr val="FFFFFF"/>
                </a:solidFill>
                <a:latin typeface="微软雅黑" panose="020B0503020204020204" pitchFamily="34" charset="-122"/>
                <a:ea typeface="微软雅黑" panose="020B0503020204020204" pitchFamily="34" charset="-122"/>
              </a:rPr>
              <a:t>6915</a:t>
            </a:r>
            <a:r>
              <a:rPr lang="zh-CN" altLang="en-US" sz="750" b="1" dirty="0">
                <a:solidFill>
                  <a:srgbClr val="FFFFFF"/>
                </a:solidFill>
                <a:latin typeface="微软雅黑" panose="020B0503020204020204" pitchFamily="34" charset="-122"/>
                <a:ea typeface="微软雅黑" panose="020B0503020204020204" pitchFamily="34" charset="-122"/>
              </a:rPr>
              <a:t>㎡</a:t>
            </a:r>
            <a:endParaRPr lang="en-US" altLang="zh-CN" sz="750" b="1" dirty="0">
              <a:solidFill>
                <a:srgbClr val="FFFFFF"/>
              </a:solidFill>
              <a:latin typeface="微软雅黑" panose="020B0503020204020204" pitchFamily="34" charset="-122"/>
              <a:ea typeface="微软雅黑" panose="020B0503020204020204" pitchFamily="34" charset="-122"/>
            </a:endParaRPr>
          </a:p>
          <a:p>
            <a:r>
              <a:rPr lang="zh-CN" altLang="en-US" sz="750" b="1" dirty="0">
                <a:solidFill>
                  <a:srgbClr val="FFFFFF"/>
                </a:solidFill>
                <a:latin typeface="微软雅黑" panose="020B0503020204020204" pitchFamily="34" charset="-122"/>
                <a:ea typeface="微软雅黑" panose="020B0503020204020204" pitchFamily="34" charset="-122"/>
              </a:rPr>
              <a:t>成交日期：</a:t>
            </a:r>
            <a:r>
              <a:rPr lang="en-US" altLang="zh-CN" sz="750" b="1" dirty="0">
                <a:solidFill>
                  <a:srgbClr val="FFFFFF"/>
                </a:solidFill>
                <a:latin typeface="微软雅黑" panose="020B0503020204020204" pitchFamily="34" charset="-122"/>
                <a:ea typeface="微软雅黑" panose="020B0503020204020204" pitchFamily="34" charset="-122"/>
              </a:rPr>
              <a:t>2020-05-29</a:t>
            </a:r>
            <a:endParaRPr lang="en-US" altLang="zh-CN" sz="750" b="1" dirty="0">
              <a:solidFill>
                <a:srgbClr val="FFFFFF"/>
              </a:solidFill>
              <a:latin typeface="微软雅黑" panose="020B0503020204020204" pitchFamily="34" charset="-122"/>
              <a:ea typeface="微软雅黑" panose="020B0503020204020204" pitchFamily="34" charset="-122"/>
            </a:endParaRPr>
          </a:p>
          <a:p>
            <a:r>
              <a:rPr lang="zh-CN" altLang="en-US" sz="750" b="1" dirty="0">
                <a:solidFill>
                  <a:srgbClr val="FFFFFF"/>
                </a:solidFill>
                <a:latin typeface="微软雅黑" panose="020B0503020204020204" pitchFamily="34" charset="-122"/>
                <a:ea typeface="微软雅黑" panose="020B0503020204020204" pitchFamily="34" charset="-122"/>
              </a:rPr>
              <a:t>成交价格：</a:t>
            </a:r>
            <a:r>
              <a:rPr lang="en-US" altLang="zh-CN" sz="750" b="1" dirty="0">
                <a:solidFill>
                  <a:srgbClr val="FFFFFF"/>
                </a:solidFill>
                <a:latin typeface="微软雅黑" panose="020B0503020204020204" pitchFamily="34" charset="-122"/>
                <a:ea typeface="微软雅黑" panose="020B0503020204020204" pitchFamily="34" charset="-122"/>
              </a:rPr>
              <a:t>13413</a:t>
            </a:r>
            <a:r>
              <a:rPr lang="zh-CN" altLang="en-US" sz="750" b="1" dirty="0">
                <a:solidFill>
                  <a:srgbClr val="FFFFFF"/>
                </a:solidFill>
                <a:latin typeface="微软雅黑" panose="020B0503020204020204" pitchFamily="34" charset="-122"/>
                <a:ea typeface="微软雅黑" panose="020B0503020204020204" pitchFamily="34" charset="-122"/>
              </a:rPr>
              <a:t>万元</a:t>
            </a:r>
            <a:endParaRPr lang="en-US" altLang="zh-CN" sz="750" b="1" dirty="0">
              <a:solidFill>
                <a:srgbClr val="FFFFFF"/>
              </a:solidFill>
              <a:latin typeface="微软雅黑" panose="020B0503020204020204" pitchFamily="34" charset="-122"/>
              <a:ea typeface="微软雅黑" panose="020B0503020204020204" pitchFamily="34" charset="-122"/>
            </a:endParaRPr>
          </a:p>
          <a:p>
            <a:r>
              <a:rPr lang="zh-CN" altLang="en-US" sz="750" b="1" dirty="0">
                <a:solidFill>
                  <a:srgbClr val="FFFFFF"/>
                </a:solidFill>
                <a:latin typeface="微软雅黑" panose="020B0503020204020204" pitchFamily="34" charset="-122"/>
                <a:ea typeface="微软雅黑" panose="020B0503020204020204" pitchFamily="34" charset="-122"/>
              </a:rPr>
              <a:t>楼板价：</a:t>
            </a:r>
            <a:r>
              <a:rPr lang="en-US" altLang="zh-CN" sz="750" b="1" dirty="0">
                <a:solidFill>
                  <a:srgbClr val="FFFFFF"/>
                </a:solidFill>
                <a:latin typeface="微软雅黑" panose="020B0503020204020204" pitchFamily="34" charset="-122"/>
                <a:ea typeface="微软雅黑" panose="020B0503020204020204" pitchFamily="34" charset="-122"/>
              </a:rPr>
              <a:t>2859</a:t>
            </a:r>
            <a:r>
              <a:rPr lang="zh-CN" altLang="en-US" sz="750" b="1" dirty="0">
                <a:solidFill>
                  <a:srgbClr val="FFFFFF"/>
                </a:solidFill>
                <a:latin typeface="微软雅黑" panose="020B0503020204020204" pitchFamily="34" charset="-122"/>
                <a:ea typeface="微软雅黑" panose="020B0503020204020204" pitchFamily="34" charset="-122"/>
              </a:rPr>
              <a:t>元</a:t>
            </a:r>
            <a:r>
              <a:rPr lang="en-US" altLang="zh-CN" sz="750" b="1" dirty="0">
                <a:solidFill>
                  <a:srgbClr val="FFFFFF"/>
                </a:solidFill>
                <a:latin typeface="微软雅黑" panose="020B0503020204020204" pitchFamily="34" charset="-122"/>
                <a:ea typeface="微软雅黑" panose="020B0503020204020204" pitchFamily="34" charset="-122"/>
              </a:rPr>
              <a:t>/</a:t>
            </a:r>
            <a:r>
              <a:rPr lang="zh-CN" altLang="en-US" sz="750" b="1" dirty="0">
                <a:solidFill>
                  <a:srgbClr val="FFFFFF"/>
                </a:solidFill>
                <a:latin typeface="微软雅黑" panose="020B0503020204020204" pitchFamily="34" charset="-122"/>
                <a:ea typeface="微软雅黑" panose="020B0503020204020204" pitchFamily="34" charset="-122"/>
              </a:rPr>
              <a:t>㎡  </a:t>
            </a:r>
            <a:r>
              <a:rPr lang="en-US" altLang="zh-CN" sz="750" b="1" dirty="0">
                <a:solidFill>
                  <a:srgbClr val="FFFFFF"/>
                </a:solidFill>
                <a:latin typeface="微软雅黑" panose="020B0503020204020204" pitchFamily="34" charset="-122"/>
                <a:ea typeface="微软雅黑" panose="020B0503020204020204" pitchFamily="34" charset="-122"/>
              </a:rPr>
              <a:t>514</a:t>
            </a:r>
            <a:r>
              <a:rPr lang="zh-CN" altLang="en-US" sz="750" b="1" dirty="0">
                <a:solidFill>
                  <a:srgbClr val="FFFFFF"/>
                </a:solidFill>
                <a:latin typeface="微软雅黑" panose="020B0503020204020204" pitchFamily="34" charset="-122"/>
                <a:ea typeface="微软雅黑" panose="020B0503020204020204" pitchFamily="34" charset="-122"/>
              </a:rPr>
              <a:t>万</a:t>
            </a:r>
            <a:r>
              <a:rPr lang="en-US" altLang="zh-CN" sz="750" b="1" dirty="0">
                <a:solidFill>
                  <a:srgbClr val="FFFFFF"/>
                </a:solidFill>
                <a:latin typeface="微软雅黑" panose="020B0503020204020204" pitchFamily="34" charset="-122"/>
                <a:ea typeface="微软雅黑" panose="020B0503020204020204" pitchFamily="34" charset="-122"/>
              </a:rPr>
              <a:t>/</a:t>
            </a:r>
            <a:r>
              <a:rPr lang="zh-CN" altLang="en-US" sz="750" b="1" dirty="0">
                <a:solidFill>
                  <a:srgbClr val="FFFFFF"/>
                </a:solidFill>
                <a:latin typeface="微软雅黑" panose="020B0503020204020204" pitchFamily="34" charset="-122"/>
                <a:ea typeface="微软雅黑" panose="020B0503020204020204" pitchFamily="34" charset="-122"/>
              </a:rPr>
              <a:t>亩</a:t>
            </a:r>
            <a:endParaRPr lang="en-US" altLang="zh-CN" sz="750" b="1" dirty="0">
              <a:solidFill>
                <a:srgbClr val="FFFFFF"/>
              </a:solidFill>
              <a:latin typeface="微软雅黑" panose="020B0503020204020204" pitchFamily="34" charset="-122"/>
              <a:ea typeface="微软雅黑" panose="020B0503020204020204" pitchFamily="34" charset="-122"/>
            </a:endParaRPr>
          </a:p>
          <a:p>
            <a:r>
              <a:rPr lang="zh-CN" altLang="en-US" sz="750" b="1" dirty="0">
                <a:solidFill>
                  <a:srgbClr val="FFFFFF"/>
                </a:solidFill>
                <a:latin typeface="微软雅黑" panose="020B0503020204020204" pitchFamily="34" charset="-122"/>
                <a:ea typeface="微软雅黑" panose="020B0503020204020204" pitchFamily="34" charset="-122"/>
              </a:rPr>
              <a:t>溢价率：</a:t>
            </a:r>
            <a:r>
              <a:rPr lang="en-US" altLang="zh-CN" sz="750" b="1" dirty="0">
                <a:solidFill>
                  <a:srgbClr val="FFFFFF"/>
                </a:solidFill>
                <a:latin typeface="微软雅黑" panose="020B0503020204020204" pitchFamily="34" charset="-122"/>
                <a:ea typeface="微软雅黑" panose="020B0503020204020204" pitchFamily="34" charset="-122"/>
              </a:rPr>
              <a:t>0%</a:t>
            </a:r>
            <a:endParaRPr lang="en-US" altLang="zh-CN" sz="750" b="1" dirty="0">
              <a:solidFill>
                <a:srgbClr val="FFFFFF"/>
              </a:solidFill>
              <a:latin typeface="微软雅黑" panose="020B0503020204020204" pitchFamily="34" charset="-122"/>
              <a:ea typeface="微软雅黑" panose="020B0503020204020204" pitchFamily="34" charset="-122"/>
            </a:endParaRPr>
          </a:p>
          <a:p>
            <a:r>
              <a:rPr lang="zh-CN" altLang="en-US" sz="750" b="1" dirty="0">
                <a:solidFill>
                  <a:srgbClr val="FFFFFF"/>
                </a:solidFill>
                <a:latin typeface="微软雅黑" panose="020B0503020204020204" pitchFamily="34" charset="-122"/>
                <a:ea typeface="微软雅黑" panose="020B0503020204020204" pitchFamily="34" charset="-122"/>
              </a:rPr>
              <a:t>竞得方：青岛世茂正北投资管理有限公司</a:t>
            </a:r>
            <a:endParaRPr lang="en-US" altLang="zh-CN" sz="750" b="1" dirty="0">
              <a:solidFill>
                <a:srgbClr val="FFFFFF"/>
              </a:solidFill>
              <a:latin typeface="微软雅黑" panose="020B0503020204020204" pitchFamily="34" charset="-122"/>
              <a:ea typeface="微软雅黑" panose="020B0503020204020204" pitchFamily="34" charset="-122"/>
            </a:endParaRPr>
          </a:p>
          <a:p>
            <a:r>
              <a:rPr lang="zh-CN" altLang="en-US" sz="75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距离本项目：</a:t>
            </a:r>
            <a:r>
              <a:rPr lang="en-US" altLang="zh-CN" sz="75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5</a:t>
            </a:r>
            <a:r>
              <a:rPr lang="zh-CN" altLang="en-US" sz="75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公里</a:t>
            </a:r>
            <a:endParaRPr lang="zh-CN" altLang="en-US" sz="750" b="1" dirty="0">
              <a:solidFill>
                <a:srgbClr val="FFFFFF"/>
              </a:solidFill>
              <a:latin typeface="微软雅黑" panose="020B0503020204020204" pitchFamily="34" charset="-122"/>
              <a:ea typeface="微软雅黑" panose="020B0503020204020204" pitchFamily="34" charset="-122"/>
            </a:endParaRPr>
          </a:p>
        </p:txBody>
      </p:sp>
      <p:sp>
        <p:nvSpPr>
          <p:cNvPr id="12" name="流程图: 可选过程 11"/>
          <p:cNvSpPr/>
          <p:nvPr/>
        </p:nvSpPr>
        <p:spPr bwMode="auto">
          <a:xfrm>
            <a:off x="7142480" y="3456940"/>
            <a:ext cx="1825317" cy="982931"/>
          </a:xfrm>
          <a:prstGeom prst="flowChartAlternateProcess">
            <a:avLst/>
          </a:prstGeom>
          <a:solidFill>
            <a:srgbClr val="C00000"/>
          </a:solidFill>
          <a:ln>
            <a:noFill/>
          </a:ln>
        </p:spPr>
        <p:style>
          <a:lnRef idx="1">
            <a:schemeClr val="accent5"/>
          </a:lnRef>
          <a:fillRef idx="3">
            <a:schemeClr val="accent5"/>
          </a:fillRef>
          <a:effectRef idx="2">
            <a:schemeClr val="accent5"/>
          </a:effectRef>
          <a:fontRef idx="minor">
            <a:schemeClr val="lt1"/>
          </a:fontRef>
        </p:style>
        <p:txBody>
          <a:bodyPr/>
          <a:lstStyle>
            <a:lvl1pPr>
              <a:defRPr sz="2100">
                <a:solidFill>
                  <a:schemeClr val="tx1"/>
                </a:solidFill>
                <a:latin typeface="Arial" panose="020B0604020202020204" pitchFamily="34" charset="0"/>
                <a:ea typeface="宋体" panose="02010600030101010101" pitchFamily="2" charset="-122"/>
              </a:defRPr>
            </a:lvl1pPr>
            <a:lvl2pPr>
              <a:defRPr sz="2100">
                <a:solidFill>
                  <a:schemeClr val="tx1"/>
                </a:solidFill>
                <a:latin typeface="Arial" panose="020B0604020202020204" pitchFamily="34" charset="0"/>
                <a:ea typeface="宋体" panose="02010600030101010101" pitchFamily="2" charset="-122"/>
              </a:defRPr>
            </a:lvl2pPr>
            <a:lvl3pPr>
              <a:defRPr sz="2100">
                <a:solidFill>
                  <a:schemeClr val="tx1"/>
                </a:solidFill>
                <a:latin typeface="Arial" panose="020B0604020202020204" pitchFamily="34" charset="0"/>
                <a:ea typeface="宋体" panose="02010600030101010101" pitchFamily="2" charset="-122"/>
              </a:defRPr>
            </a:lvl3pPr>
            <a:lvl4pPr>
              <a:defRPr sz="2100">
                <a:solidFill>
                  <a:schemeClr val="tx1"/>
                </a:solidFill>
                <a:latin typeface="Arial" panose="020B0604020202020204" pitchFamily="34" charset="0"/>
                <a:ea typeface="宋体" panose="02010600030101010101" pitchFamily="2" charset="-122"/>
              </a:defRPr>
            </a:lvl4pPr>
            <a:lvl5pPr>
              <a:defRPr sz="2100">
                <a:solidFill>
                  <a:schemeClr val="tx1"/>
                </a:solidFill>
                <a:latin typeface="Arial" panose="020B0604020202020204" pitchFamily="34" charset="0"/>
                <a:ea typeface="宋体" panose="02010600030101010101" pitchFamily="2" charset="-122"/>
              </a:defRPr>
            </a:lvl5pPr>
            <a:lvl6pPr marL="2170430" indent="298450"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627630" indent="298450"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084830" indent="298450"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542030" indent="298450" fontAlgn="base">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r>
              <a:rPr lang="zh-CN" altLang="en-US" sz="750" b="1" dirty="0">
                <a:solidFill>
                  <a:srgbClr val="FFFFFF"/>
                </a:solidFill>
                <a:latin typeface="微软雅黑" panose="020B0503020204020204" pitchFamily="34" charset="-122"/>
                <a:ea typeface="微软雅黑" panose="020B0503020204020204" pitchFamily="34" charset="-122"/>
              </a:rPr>
              <a:t>我司项目 </a:t>
            </a:r>
            <a:endParaRPr lang="en-US" altLang="zh-CN" sz="750" b="1" dirty="0">
              <a:solidFill>
                <a:srgbClr val="FFFFFF"/>
              </a:solidFill>
              <a:latin typeface="微软雅黑" panose="020B0503020204020204" pitchFamily="34" charset="-122"/>
              <a:ea typeface="微软雅黑" panose="020B0503020204020204" pitchFamily="34" charset="-122"/>
            </a:endParaRPr>
          </a:p>
          <a:p>
            <a:r>
              <a:rPr lang="zh-CN" altLang="en-US" sz="750" b="1" dirty="0">
                <a:solidFill>
                  <a:srgbClr val="FFFFFF"/>
                </a:solidFill>
                <a:latin typeface="微软雅黑" panose="020B0503020204020204" pitchFamily="34" charset="-122"/>
                <a:ea typeface="微软雅黑" panose="020B0503020204020204" pitchFamily="34" charset="-122"/>
              </a:rPr>
              <a:t>性质：住宅</a:t>
            </a:r>
            <a:endParaRPr lang="en-US" altLang="zh-CN" sz="750" b="1" dirty="0">
              <a:solidFill>
                <a:srgbClr val="FFFFFF"/>
              </a:solidFill>
              <a:latin typeface="微软雅黑" panose="020B0503020204020204" pitchFamily="34" charset="-122"/>
              <a:ea typeface="微软雅黑" panose="020B0503020204020204" pitchFamily="34" charset="-122"/>
            </a:endParaRPr>
          </a:p>
          <a:p>
            <a:r>
              <a:rPr lang="zh-CN" altLang="en-US" sz="750" b="1" dirty="0">
                <a:solidFill>
                  <a:srgbClr val="FFFFFF"/>
                </a:solidFill>
                <a:latin typeface="微软雅黑" panose="020B0503020204020204" pitchFamily="34" charset="-122"/>
                <a:ea typeface="微软雅黑" panose="020B0503020204020204" pitchFamily="34" charset="-122"/>
              </a:rPr>
              <a:t>土地面积：</a:t>
            </a:r>
            <a:r>
              <a:rPr lang="en-US" altLang="zh-CN" sz="750" b="1" dirty="0">
                <a:solidFill>
                  <a:srgbClr val="FFFFFF"/>
                </a:solidFill>
                <a:latin typeface="微软雅黑" panose="020B0503020204020204" pitchFamily="34" charset="-122"/>
                <a:ea typeface="微软雅黑" panose="020B0503020204020204" pitchFamily="34" charset="-122"/>
              </a:rPr>
              <a:t>45691</a:t>
            </a:r>
            <a:r>
              <a:rPr lang="en-US" altLang="zh-CN" sz="75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m</a:t>
            </a:r>
            <a:r>
              <a:rPr lang="en-US" altLang="zh-CN" sz="750" b="1" baseline="30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2</a:t>
            </a:r>
            <a:endParaRPr lang="en-US" altLang="zh-CN" sz="750" b="1" dirty="0">
              <a:solidFill>
                <a:srgbClr val="FFFFFF"/>
              </a:solidFill>
              <a:latin typeface="微软雅黑" panose="020B0503020204020204" pitchFamily="34" charset="-122"/>
              <a:ea typeface="微软雅黑" panose="020B0503020204020204" pitchFamily="34" charset="-122"/>
            </a:endParaRPr>
          </a:p>
          <a:p>
            <a:r>
              <a:rPr lang="zh-CN" altLang="en-US" sz="750" b="1" dirty="0">
                <a:solidFill>
                  <a:srgbClr val="FFFFFF"/>
                </a:solidFill>
                <a:latin typeface="微软雅黑" panose="020B0503020204020204" pitchFamily="34" charset="-122"/>
                <a:ea typeface="微软雅黑" panose="020B0503020204020204" pitchFamily="34" charset="-122"/>
              </a:rPr>
              <a:t>容积率：</a:t>
            </a:r>
            <a:r>
              <a:rPr lang="en-US" altLang="zh-CN" sz="750" b="1" dirty="0">
                <a:solidFill>
                  <a:srgbClr val="FFFFFF"/>
                </a:solidFill>
                <a:latin typeface="微软雅黑" panose="020B0503020204020204" pitchFamily="34" charset="-122"/>
                <a:ea typeface="微软雅黑" panose="020B0503020204020204" pitchFamily="34" charset="-122"/>
              </a:rPr>
              <a:t>2.32</a:t>
            </a:r>
            <a:endParaRPr lang="en-US" altLang="zh-CN" sz="750" b="1" dirty="0">
              <a:solidFill>
                <a:srgbClr val="FFFFFF"/>
              </a:solidFill>
              <a:latin typeface="微软雅黑" panose="020B0503020204020204" pitchFamily="34" charset="-122"/>
              <a:ea typeface="微软雅黑" panose="020B0503020204020204" pitchFamily="34" charset="-122"/>
            </a:endParaRPr>
          </a:p>
          <a:p>
            <a:r>
              <a:rPr lang="zh-CN" altLang="en-US" sz="750" b="1" dirty="0">
                <a:solidFill>
                  <a:srgbClr val="FFFFFF"/>
                </a:solidFill>
                <a:latin typeface="微软雅黑" panose="020B0503020204020204" pitchFamily="34" charset="-122"/>
                <a:ea typeface="微软雅黑" panose="020B0503020204020204" pitchFamily="34" charset="-122"/>
              </a:rPr>
              <a:t>建面：</a:t>
            </a:r>
            <a:r>
              <a:rPr lang="en-US" altLang="zh-CN" sz="750" b="1" dirty="0">
                <a:solidFill>
                  <a:srgbClr val="FFFFFF"/>
                </a:solidFill>
                <a:latin typeface="微软雅黑" panose="020B0503020204020204" pitchFamily="34" charset="-122"/>
                <a:ea typeface="微软雅黑" panose="020B0503020204020204" pitchFamily="34" charset="-122"/>
              </a:rPr>
              <a:t>14.79</a:t>
            </a:r>
            <a:r>
              <a:rPr lang="zh-CN" altLang="en-US" sz="750" b="1" dirty="0">
                <a:solidFill>
                  <a:srgbClr val="FFFFFF"/>
                </a:solidFill>
                <a:latin typeface="微软雅黑" panose="020B0503020204020204" pitchFamily="34" charset="-122"/>
                <a:ea typeface="微软雅黑" panose="020B0503020204020204" pitchFamily="34" charset="-122"/>
              </a:rPr>
              <a:t>万方</a:t>
            </a:r>
            <a:endParaRPr lang="en-US" altLang="zh-CN" sz="750" b="1" dirty="0">
              <a:solidFill>
                <a:srgbClr val="FFFFFF"/>
              </a:solidFill>
              <a:latin typeface="微软雅黑" panose="020B0503020204020204" pitchFamily="34" charset="-122"/>
              <a:ea typeface="微软雅黑" panose="020B0503020204020204" pitchFamily="34" charset="-122"/>
            </a:endParaRPr>
          </a:p>
          <a:p>
            <a:r>
              <a:rPr lang="zh-CN" altLang="en-US" sz="750" b="1" dirty="0">
                <a:solidFill>
                  <a:srgbClr val="FFFFFF"/>
                </a:solidFill>
                <a:latin typeface="微软雅黑" panose="020B0503020204020204" pitchFamily="34" charset="-122"/>
                <a:ea typeface="微软雅黑" panose="020B0503020204020204" pitchFamily="34" charset="-122"/>
              </a:rPr>
              <a:t>成交价格：</a:t>
            </a:r>
            <a:r>
              <a:rPr lang="en-US" altLang="zh-CN" sz="750" b="1" dirty="0">
                <a:solidFill>
                  <a:srgbClr val="FFFFFF"/>
                </a:solidFill>
                <a:latin typeface="微软雅黑" panose="020B0503020204020204" pitchFamily="34" charset="-122"/>
                <a:ea typeface="微软雅黑" panose="020B0503020204020204" pitchFamily="34" charset="-122"/>
              </a:rPr>
              <a:t>29623.6</a:t>
            </a:r>
            <a:r>
              <a:rPr lang="zh-CN" altLang="en-US" sz="750" b="1" dirty="0">
                <a:solidFill>
                  <a:srgbClr val="FFFFFF"/>
                </a:solidFill>
                <a:latin typeface="微软雅黑" panose="020B0503020204020204" pitchFamily="34" charset="-122"/>
                <a:ea typeface="微软雅黑" panose="020B0503020204020204" pitchFamily="34" charset="-122"/>
              </a:rPr>
              <a:t>万元（含车位部分溢价</a:t>
            </a:r>
            <a:r>
              <a:rPr lang="en-US" altLang="zh-CN" sz="750" b="1" dirty="0">
                <a:solidFill>
                  <a:srgbClr val="FFFFFF"/>
                </a:solidFill>
                <a:latin typeface="微软雅黑" panose="020B0503020204020204" pitchFamily="34" charset="-122"/>
                <a:ea typeface="微软雅黑" panose="020B0503020204020204" pitchFamily="34" charset="-122"/>
              </a:rPr>
              <a:t>)</a:t>
            </a:r>
            <a:endParaRPr lang="en-US" altLang="zh-CN" sz="750" b="1" dirty="0">
              <a:solidFill>
                <a:srgbClr val="FFFFFF"/>
              </a:solidFill>
              <a:latin typeface="微软雅黑" panose="020B0503020204020204" pitchFamily="34" charset="-122"/>
              <a:ea typeface="微软雅黑" panose="020B0503020204020204" pitchFamily="34" charset="-122"/>
            </a:endParaRPr>
          </a:p>
          <a:p>
            <a:r>
              <a:rPr lang="zh-CN" altLang="en-US" sz="750" b="1" dirty="0">
                <a:solidFill>
                  <a:srgbClr val="FFFFFF"/>
                </a:solidFill>
                <a:latin typeface="微软雅黑" panose="020B0503020204020204" pitchFamily="34" charset="-122"/>
                <a:ea typeface="微软雅黑" panose="020B0503020204020204" pitchFamily="34" charset="-122"/>
              </a:rPr>
              <a:t>楼板价：</a:t>
            </a:r>
            <a:r>
              <a:rPr lang="en-US" altLang="zh-CN" sz="750" b="1" dirty="0">
                <a:solidFill>
                  <a:srgbClr val="FFFFFF"/>
                </a:solidFill>
                <a:latin typeface="微软雅黑" panose="020B0503020204020204" pitchFamily="34" charset="-122"/>
                <a:ea typeface="微软雅黑" panose="020B0503020204020204" pitchFamily="34" charset="-122"/>
              </a:rPr>
              <a:t>2780</a:t>
            </a:r>
            <a:r>
              <a:rPr lang="zh-CN" altLang="en-US" sz="750" b="1" dirty="0">
                <a:solidFill>
                  <a:srgbClr val="FFFFFF"/>
                </a:solidFill>
                <a:latin typeface="微软雅黑" panose="020B0503020204020204" pitchFamily="34" charset="-122"/>
                <a:ea typeface="微软雅黑" panose="020B0503020204020204" pitchFamily="34" charset="-122"/>
              </a:rPr>
              <a:t>元</a:t>
            </a:r>
            <a:r>
              <a:rPr lang="en-US" altLang="zh-CN" sz="750" b="1" dirty="0">
                <a:solidFill>
                  <a:srgbClr val="FFFFFF"/>
                </a:solidFill>
                <a:latin typeface="微软雅黑" panose="020B0503020204020204" pitchFamily="34" charset="-122"/>
                <a:ea typeface="微软雅黑" panose="020B0503020204020204" pitchFamily="34" charset="-122"/>
              </a:rPr>
              <a:t>/</a:t>
            </a:r>
            <a:r>
              <a:rPr lang="zh-CN" altLang="en-US" sz="750" b="1" dirty="0">
                <a:solidFill>
                  <a:srgbClr val="FFFFFF"/>
                </a:solidFill>
                <a:latin typeface="微软雅黑" panose="020B0503020204020204" pitchFamily="34" charset="-122"/>
                <a:ea typeface="微软雅黑" panose="020B0503020204020204" pitchFamily="34" charset="-122"/>
              </a:rPr>
              <a:t>㎡ </a:t>
            </a:r>
            <a:endParaRPr lang="en-US" altLang="zh-CN" sz="750" b="1" dirty="0">
              <a:solidFill>
                <a:srgbClr val="FFFFFF"/>
              </a:solidFill>
              <a:latin typeface="微软雅黑" panose="020B0503020204020204" pitchFamily="34" charset="-122"/>
              <a:ea typeface="微软雅黑" panose="020B0503020204020204" pitchFamily="34" charset="-122"/>
            </a:endParaRPr>
          </a:p>
          <a:p>
            <a:endParaRPr lang="zh-CN" altLang="en-US" sz="750" b="1" dirty="0">
              <a:solidFill>
                <a:srgbClr val="FFFFFF"/>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43539" y="152552"/>
            <a:ext cx="5288280" cy="460375"/>
          </a:xfrm>
          <a:prstGeom prst="rect">
            <a:avLst/>
          </a:prstGeom>
          <a:noFill/>
        </p:spPr>
        <p:txBody>
          <a:bodyPr wrap="non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三、城市经济与房地产发展</a:t>
            </a: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土地市场情况</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stretch>
            <a:fillRect/>
          </a:stretch>
        </p:blipFill>
        <p:spPr>
          <a:xfrm>
            <a:off x="1883569" y="852964"/>
            <a:ext cx="5364956" cy="3529013"/>
          </a:xfrm>
          <a:prstGeom prst="rect">
            <a:avLst/>
          </a:prstGeom>
        </p:spPr>
      </p:pic>
      <p:sp>
        <p:nvSpPr>
          <p:cNvPr id="21506" name="Rectangle 24"/>
          <p:cNvSpPr>
            <a:spLocks noChangeArrowheads="1"/>
          </p:cNvSpPr>
          <p:nvPr/>
        </p:nvSpPr>
        <p:spPr bwMode="auto">
          <a:xfrm>
            <a:off x="0" y="609600"/>
            <a:ext cx="9144000" cy="400050"/>
          </a:xfrm>
          <a:prstGeom prst="rect">
            <a:avLst/>
          </a:prstGeom>
          <a:noFill/>
          <a:ln w="9525">
            <a:noFill/>
            <a:miter lim="800000"/>
          </a:ln>
        </p:spPr>
        <p:txBody>
          <a:bodyPr wrap="none" anchor="ctr"/>
          <a:lstStyle/>
          <a:p>
            <a:pPr eaLnBrk="1" hangingPunct="1">
              <a:buSzPct val="100000"/>
            </a:pPr>
            <a:endParaRPr lang="en-US" sz="1350" b="0" dirty="0">
              <a:solidFill>
                <a:schemeClr val="tx1"/>
              </a:solidFill>
              <a:latin typeface="微软雅黑" panose="020B0503020204020204" pitchFamily="34" charset="-122"/>
              <a:ea typeface="微软雅黑" panose="020B0503020204020204" pitchFamily="34" charset="-122"/>
            </a:endParaRPr>
          </a:p>
        </p:txBody>
      </p:sp>
      <p:sp>
        <p:nvSpPr>
          <p:cNvPr id="53" name="流程图: 可选过程 52"/>
          <p:cNvSpPr/>
          <p:nvPr/>
        </p:nvSpPr>
        <p:spPr bwMode="auto">
          <a:xfrm>
            <a:off x="7217410" y="700405"/>
            <a:ext cx="1711325" cy="1553845"/>
          </a:xfrm>
          <a:prstGeom prst="flowChartAlternateProcess">
            <a:avLst/>
          </a:prstGeom>
          <a:solidFill>
            <a:srgbClr val="C00000"/>
          </a:solidFill>
        </p:spPr>
        <p:style>
          <a:lnRef idx="1">
            <a:schemeClr val="accent2"/>
          </a:lnRef>
          <a:fillRef idx="3">
            <a:schemeClr val="accent2"/>
          </a:fillRef>
          <a:effectRef idx="2">
            <a:schemeClr val="accent2"/>
          </a:effectRef>
          <a:fontRef idx="minor">
            <a:schemeClr val="lt1"/>
          </a:fontRef>
        </p:style>
        <p:txBody>
          <a:bodyPr anchor="ctr"/>
          <a:lstStyle/>
          <a:p>
            <a:pPr>
              <a:buFontTx/>
              <a:buNone/>
              <a:defRPr/>
            </a:pPr>
            <a:r>
              <a:rPr lang="en-US" altLang="zh-CN" sz="825" b="1" dirty="0">
                <a:latin typeface="微软雅黑" panose="020B0503020204020204" pitchFamily="34" charset="-122"/>
                <a:ea typeface="微软雅黑" panose="020B0503020204020204" pitchFamily="34" charset="-122"/>
                <a:sym typeface="+mn-ea"/>
              </a:rPr>
              <a:t>3.皇骐怡云水岸 </a:t>
            </a:r>
            <a:endParaRPr lang="en-US" altLang="zh-CN" sz="825" b="1" dirty="0">
              <a:latin typeface="微软雅黑" panose="020B0503020204020204" pitchFamily="34" charset="-122"/>
              <a:ea typeface="微软雅黑" panose="020B0503020204020204" pitchFamily="34" charset="-122"/>
              <a:sym typeface="+mn-ea"/>
            </a:endParaRPr>
          </a:p>
          <a:p>
            <a:pPr>
              <a:buFontTx/>
              <a:buNone/>
              <a:defRPr/>
            </a:pPr>
            <a:r>
              <a:rPr lang="zh-CN" altLang="en-US" sz="825" b="1" dirty="0">
                <a:latin typeface="微软雅黑" panose="020B0503020204020204" pitchFamily="34" charset="-122"/>
                <a:ea typeface="微软雅黑" panose="020B0503020204020204" pitchFamily="34" charset="-122"/>
                <a:sym typeface="+mn-ea"/>
              </a:rPr>
              <a:t>建筑面积：</a:t>
            </a:r>
            <a:r>
              <a:rPr lang="en-US" altLang="zh-CN" sz="825" b="1" dirty="0">
                <a:latin typeface="微软雅黑" panose="020B0503020204020204" pitchFamily="34" charset="-122"/>
                <a:ea typeface="微软雅黑" panose="020B0503020204020204" pitchFamily="34" charset="-122"/>
                <a:sym typeface="+mn-ea"/>
              </a:rPr>
              <a:t>5.55859</a:t>
            </a:r>
            <a:r>
              <a:rPr lang="zh-CN" altLang="en-US" sz="825" b="1" dirty="0">
                <a:latin typeface="微软雅黑" panose="020B0503020204020204" pitchFamily="34" charset="-122"/>
                <a:ea typeface="微软雅黑" panose="020B0503020204020204" pitchFamily="34" charset="-122"/>
                <a:sym typeface="+mn-ea"/>
              </a:rPr>
              <a:t>万方</a:t>
            </a:r>
            <a:endParaRPr lang="zh-CN" altLang="en-US" sz="825" b="1" dirty="0">
              <a:latin typeface="微软雅黑" panose="020B0503020204020204" pitchFamily="34" charset="-122"/>
              <a:ea typeface="微软雅黑" panose="020B0503020204020204" pitchFamily="34" charset="-122"/>
              <a:sym typeface="+mn-ea"/>
            </a:endParaRPr>
          </a:p>
          <a:p>
            <a:pPr>
              <a:buFontTx/>
              <a:buNone/>
              <a:defRPr/>
            </a:pPr>
            <a:r>
              <a:rPr lang="zh-CN" altLang="en-US" sz="825" b="1" dirty="0">
                <a:latin typeface="微软雅黑" panose="020B0503020204020204" pitchFamily="34" charset="-122"/>
                <a:ea typeface="微软雅黑" panose="020B0503020204020204" pitchFamily="34" charset="-122"/>
                <a:sym typeface="+mn-ea"/>
              </a:rPr>
              <a:t>容积率：1.41</a:t>
            </a:r>
            <a:endParaRPr lang="zh-CN" altLang="en-US" sz="825" b="1" dirty="0">
              <a:latin typeface="微软雅黑" panose="020B0503020204020204" pitchFamily="34" charset="-122"/>
              <a:ea typeface="微软雅黑" panose="020B0503020204020204" pitchFamily="34" charset="-122"/>
              <a:sym typeface="+mn-ea"/>
            </a:endParaRPr>
          </a:p>
          <a:p>
            <a:pPr>
              <a:buFontTx/>
              <a:buNone/>
              <a:defRPr/>
            </a:pPr>
            <a:r>
              <a:rPr lang="zh-CN" altLang="en-US" sz="825" b="1" dirty="0">
                <a:latin typeface="微软雅黑" panose="020B0503020204020204" pitchFamily="34" charset="-122"/>
                <a:ea typeface="微软雅黑" panose="020B0503020204020204" pitchFamily="34" charset="-122"/>
                <a:sym typeface="+mn-ea"/>
              </a:rPr>
              <a:t>物业类型：</a:t>
            </a:r>
            <a:r>
              <a:rPr lang="en-US" altLang="zh-CN" sz="825" b="1" dirty="0">
                <a:latin typeface="微软雅黑" panose="020B0503020204020204" pitchFamily="34" charset="-122"/>
                <a:ea typeface="微软雅黑" panose="020B0503020204020204" pitchFamily="34" charset="-122"/>
                <a:sym typeface="+mn-ea"/>
              </a:rPr>
              <a:t>多层,小高层,花园洋房</a:t>
            </a:r>
            <a:endParaRPr lang="en-US" altLang="zh-CN" sz="825" b="1" dirty="0">
              <a:latin typeface="微软雅黑" panose="020B0503020204020204" pitchFamily="34" charset="-122"/>
              <a:ea typeface="微软雅黑" panose="020B0503020204020204" pitchFamily="34" charset="-122"/>
              <a:sym typeface="+mn-ea"/>
            </a:endParaRPr>
          </a:p>
          <a:p>
            <a:pPr>
              <a:buFontTx/>
              <a:buNone/>
              <a:defRPr/>
            </a:pPr>
            <a:r>
              <a:rPr lang="zh-CN" altLang="en-US" sz="825" b="1" dirty="0">
                <a:latin typeface="微软雅黑" panose="020B0503020204020204" pitchFamily="34" charset="-122"/>
                <a:ea typeface="微软雅黑" panose="020B0503020204020204" pitchFamily="34" charset="-122"/>
                <a:sym typeface="+mn-ea"/>
              </a:rPr>
              <a:t>楼面地价：</a:t>
            </a:r>
            <a:r>
              <a:rPr lang="en-US" altLang="zh-CN" sz="825" b="1" dirty="0">
                <a:latin typeface="微软雅黑" panose="020B0503020204020204" pitchFamily="34" charset="-122"/>
                <a:ea typeface="微软雅黑" panose="020B0503020204020204" pitchFamily="34" charset="-122"/>
                <a:sym typeface="+mn-ea"/>
              </a:rPr>
              <a:t>819</a:t>
            </a:r>
            <a:r>
              <a:rPr lang="zh-CN" altLang="en-US" sz="825" b="1" dirty="0">
                <a:latin typeface="微软雅黑" panose="020B0503020204020204" pitchFamily="34" charset="-122"/>
                <a:ea typeface="微软雅黑" panose="020B0503020204020204" pitchFamily="34" charset="-122"/>
                <a:sym typeface="+mn-ea"/>
              </a:rPr>
              <a:t>元</a:t>
            </a:r>
            <a:r>
              <a:rPr lang="en-US" altLang="zh-CN" sz="825" b="1" dirty="0">
                <a:latin typeface="微软雅黑" panose="020B0503020204020204" pitchFamily="34" charset="-122"/>
                <a:ea typeface="微软雅黑" panose="020B0503020204020204" pitchFamily="34" charset="-122"/>
                <a:sym typeface="+mn-ea"/>
              </a:rPr>
              <a:t>/</a:t>
            </a:r>
            <a:r>
              <a:rPr lang="zh-CN" altLang="en-US" sz="825" b="1" dirty="0">
                <a:latin typeface="微软雅黑" panose="020B0503020204020204" pitchFamily="34" charset="-122"/>
                <a:ea typeface="微软雅黑" panose="020B0503020204020204" pitchFamily="34" charset="-122"/>
                <a:sym typeface="+mn-ea"/>
              </a:rPr>
              <a:t>㎡（）</a:t>
            </a:r>
            <a:endParaRPr lang="zh-CN" altLang="en-US" sz="825" b="1" dirty="0">
              <a:latin typeface="微软雅黑" panose="020B0503020204020204" pitchFamily="34" charset="-122"/>
              <a:ea typeface="微软雅黑" panose="020B0503020204020204" pitchFamily="34" charset="-122"/>
              <a:sym typeface="+mn-ea"/>
            </a:endParaRPr>
          </a:p>
          <a:p>
            <a:pPr>
              <a:buFontTx/>
              <a:buNone/>
              <a:defRPr/>
            </a:pPr>
            <a:r>
              <a:rPr lang="zh-CN" altLang="en-US" sz="825" b="1" dirty="0">
                <a:latin typeface="微软雅黑" panose="020B0503020204020204" pitchFamily="34" charset="-122"/>
                <a:ea typeface="微软雅黑" panose="020B0503020204020204" pitchFamily="34" charset="-122"/>
                <a:sym typeface="+mn-ea"/>
              </a:rPr>
              <a:t>最新开盘：</a:t>
            </a:r>
            <a:r>
              <a:rPr lang="en-US" altLang="zh-CN" sz="825" b="1" dirty="0">
                <a:latin typeface="微软雅黑" panose="020B0503020204020204" pitchFamily="34" charset="-122"/>
                <a:ea typeface="微软雅黑" panose="020B0503020204020204" pitchFamily="34" charset="-122"/>
                <a:sym typeface="+mn-ea"/>
              </a:rPr>
              <a:t>2020</a:t>
            </a:r>
            <a:r>
              <a:rPr lang="zh-CN" altLang="en-US" sz="825" b="1" dirty="0">
                <a:latin typeface="微软雅黑" panose="020B0503020204020204" pitchFamily="34" charset="-122"/>
                <a:ea typeface="微软雅黑" panose="020B0503020204020204" pitchFamily="34" charset="-122"/>
                <a:sym typeface="+mn-ea"/>
              </a:rPr>
              <a:t>年</a:t>
            </a:r>
            <a:r>
              <a:rPr lang="en-US" altLang="zh-CN" sz="825" b="1" dirty="0">
                <a:latin typeface="微软雅黑" panose="020B0503020204020204" pitchFamily="34" charset="-122"/>
                <a:ea typeface="微软雅黑" panose="020B0503020204020204" pitchFamily="34" charset="-122"/>
                <a:sym typeface="+mn-ea"/>
              </a:rPr>
              <a:t>5</a:t>
            </a:r>
            <a:r>
              <a:rPr lang="zh-CN" altLang="en-US" sz="825" b="1" dirty="0">
                <a:latin typeface="微软雅黑" panose="020B0503020204020204" pitchFamily="34" charset="-122"/>
                <a:ea typeface="微软雅黑" panose="020B0503020204020204" pitchFamily="34" charset="-122"/>
                <a:sym typeface="+mn-ea"/>
              </a:rPr>
              <a:t>月</a:t>
            </a:r>
            <a:r>
              <a:rPr lang="en-US" altLang="zh-CN" sz="825" b="1" dirty="0">
                <a:latin typeface="微软雅黑" panose="020B0503020204020204" pitchFamily="34" charset="-122"/>
                <a:ea typeface="微软雅黑" panose="020B0503020204020204" pitchFamily="34" charset="-122"/>
                <a:sym typeface="+mn-ea"/>
              </a:rPr>
              <a:t>8</a:t>
            </a:r>
            <a:r>
              <a:rPr lang="zh-CN" altLang="en-US" sz="825" b="1" dirty="0">
                <a:latin typeface="微软雅黑" panose="020B0503020204020204" pitchFamily="34" charset="-122"/>
                <a:ea typeface="微软雅黑" panose="020B0503020204020204" pitchFamily="34" charset="-122"/>
                <a:sym typeface="+mn-ea"/>
              </a:rPr>
              <a:t>日</a:t>
            </a:r>
            <a:endParaRPr lang="zh-CN" altLang="en-US" sz="825" b="1" dirty="0">
              <a:latin typeface="微软雅黑" panose="020B0503020204020204" pitchFamily="34" charset="-122"/>
              <a:ea typeface="微软雅黑" panose="020B0503020204020204" pitchFamily="34" charset="-122"/>
              <a:sym typeface="+mn-ea"/>
            </a:endParaRPr>
          </a:p>
          <a:p>
            <a:pPr>
              <a:buFontTx/>
              <a:buNone/>
              <a:defRPr/>
            </a:pPr>
            <a:r>
              <a:rPr lang="zh-CN" altLang="en-US" sz="825" b="1" dirty="0">
                <a:latin typeface="微软雅黑" panose="020B0503020204020204" pitchFamily="34" charset="-122"/>
                <a:ea typeface="微软雅黑" panose="020B0503020204020204" pitchFamily="34" charset="-122"/>
                <a:sym typeface="+mn-ea"/>
              </a:rPr>
              <a:t>销售报价：</a:t>
            </a:r>
            <a:r>
              <a:rPr lang="en-US" altLang="zh-CN" sz="825" b="1" dirty="0">
                <a:latin typeface="微软雅黑" panose="020B0503020204020204" pitchFamily="34" charset="-122"/>
                <a:ea typeface="微软雅黑" panose="020B0503020204020204" pitchFamily="34" charset="-122"/>
                <a:sym typeface="+mn-ea"/>
              </a:rPr>
              <a:t>13800</a:t>
            </a:r>
            <a:r>
              <a:rPr lang="zh-CN" altLang="en-US" sz="825" b="1" dirty="0">
                <a:latin typeface="微软雅黑" panose="020B0503020204020204" pitchFamily="34" charset="-122"/>
                <a:ea typeface="微软雅黑" panose="020B0503020204020204" pitchFamily="34" charset="-122"/>
                <a:sym typeface="+mn-ea"/>
              </a:rPr>
              <a:t>元</a:t>
            </a:r>
            <a:r>
              <a:rPr lang="en-US" altLang="zh-CN" sz="825" b="1" dirty="0">
                <a:latin typeface="微软雅黑" panose="020B0503020204020204" pitchFamily="34" charset="-122"/>
                <a:ea typeface="微软雅黑" panose="020B0503020204020204" pitchFamily="34" charset="-122"/>
                <a:sym typeface="+mn-ea"/>
              </a:rPr>
              <a:t>/</a:t>
            </a:r>
            <a:r>
              <a:rPr lang="zh-CN" altLang="en-US" sz="825" b="1" dirty="0">
                <a:latin typeface="微软雅黑" panose="020B0503020204020204" pitchFamily="34" charset="-122"/>
                <a:ea typeface="微软雅黑" panose="020B0503020204020204" pitchFamily="34" charset="-122"/>
                <a:sym typeface="+mn-ea"/>
              </a:rPr>
              <a:t>㎡</a:t>
            </a:r>
            <a:endParaRPr lang="en-US" altLang="zh-CN" sz="825" b="1" baseline="30000" dirty="0">
              <a:latin typeface="微软雅黑" panose="020B0503020204020204" pitchFamily="34" charset="-122"/>
              <a:ea typeface="微软雅黑" panose="020B0503020204020204" pitchFamily="34" charset="-122"/>
              <a:sym typeface="+mn-ea"/>
            </a:endParaRPr>
          </a:p>
          <a:p>
            <a:pPr>
              <a:buFontTx/>
              <a:buNone/>
              <a:defRPr/>
            </a:pPr>
            <a:r>
              <a:rPr lang="zh-CN" altLang="en-US" sz="825" b="1" dirty="0">
                <a:latin typeface="微软雅黑" panose="020B0503020204020204" pitchFamily="34" charset="-122"/>
                <a:ea typeface="微软雅黑" panose="020B0503020204020204" pitchFamily="34" charset="-122"/>
                <a:sym typeface="+mn-ea"/>
              </a:rPr>
              <a:t>开发商：青岛皇骐房地产</a:t>
            </a:r>
            <a:endParaRPr lang="en-US" altLang="zh-CN" sz="825" b="1" dirty="0">
              <a:latin typeface="微软雅黑" panose="020B0503020204020204" pitchFamily="34" charset="-122"/>
              <a:ea typeface="微软雅黑" panose="020B0503020204020204" pitchFamily="34" charset="-122"/>
              <a:sym typeface="+mn-ea"/>
            </a:endParaRPr>
          </a:p>
          <a:p>
            <a:pPr>
              <a:buFontTx/>
              <a:buNone/>
              <a:defRPr/>
            </a:pPr>
            <a:r>
              <a:rPr lang="zh-CN" altLang="en-US" sz="825" b="1" dirty="0">
                <a:latin typeface="微软雅黑" panose="020B0503020204020204" pitchFamily="34" charset="-122"/>
                <a:ea typeface="微软雅黑" panose="020B0503020204020204" pitchFamily="34" charset="-122"/>
                <a:sym typeface="+mn-ea"/>
              </a:rPr>
              <a:t>月均去化</a:t>
            </a:r>
            <a:r>
              <a:rPr lang="en-US" altLang="zh-CN" sz="825" b="1" dirty="0">
                <a:latin typeface="微软雅黑" panose="020B0503020204020204" pitchFamily="34" charset="-122"/>
                <a:ea typeface="微软雅黑" panose="020B0503020204020204" pitchFamily="34" charset="-122"/>
                <a:sym typeface="+mn-ea"/>
              </a:rPr>
              <a:t>5</a:t>
            </a:r>
            <a:r>
              <a:rPr lang="zh-CN" altLang="en-US" sz="825" b="1" dirty="0">
                <a:latin typeface="微软雅黑" panose="020B0503020204020204" pitchFamily="34" charset="-122"/>
                <a:ea typeface="微软雅黑" panose="020B0503020204020204" pitchFamily="34" charset="-122"/>
                <a:sym typeface="+mn-ea"/>
              </a:rPr>
              <a:t>套</a:t>
            </a:r>
            <a:endParaRPr lang="zh-CN" altLang="en-US" sz="825" b="1" dirty="0">
              <a:latin typeface="微软雅黑" panose="020B0503020204020204" pitchFamily="34" charset="-122"/>
              <a:ea typeface="微软雅黑" panose="020B0503020204020204" pitchFamily="34" charset="-122"/>
              <a:sym typeface="+mn-ea"/>
            </a:endParaRPr>
          </a:p>
          <a:p>
            <a:pPr>
              <a:buFontTx/>
              <a:buNone/>
              <a:defRPr/>
            </a:pPr>
            <a:r>
              <a:rPr lang="zh-CN" altLang="en-US" sz="825" b="1" dirty="0">
                <a:latin typeface="微软雅黑" panose="020B0503020204020204" pitchFamily="34" charset="-122"/>
                <a:ea typeface="微软雅黑" panose="020B0503020204020204" pitchFamily="34" charset="-122"/>
                <a:sym typeface="+mn-ea"/>
              </a:rPr>
              <a:t>距离本项目：</a:t>
            </a:r>
            <a:r>
              <a:rPr lang="en-US" altLang="zh-CN" sz="825" b="1" dirty="0">
                <a:latin typeface="微软雅黑" panose="020B0503020204020204" pitchFamily="34" charset="-122"/>
                <a:ea typeface="微软雅黑" panose="020B0503020204020204" pitchFamily="34" charset="-122"/>
                <a:sym typeface="+mn-ea"/>
              </a:rPr>
              <a:t>1.8</a:t>
            </a:r>
            <a:r>
              <a:rPr lang="zh-CN" altLang="en-US" sz="825" b="1" dirty="0">
                <a:latin typeface="微软雅黑" panose="020B0503020204020204" pitchFamily="34" charset="-122"/>
                <a:ea typeface="微软雅黑" panose="020B0503020204020204" pitchFamily="34" charset="-122"/>
                <a:sym typeface="+mn-ea"/>
              </a:rPr>
              <a:t>公里</a:t>
            </a:r>
            <a:endParaRPr lang="zh-CN" altLang="en-US" sz="825" b="1" dirty="0">
              <a:latin typeface="微软雅黑" panose="020B0503020204020204" pitchFamily="34" charset="-122"/>
              <a:ea typeface="微软雅黑" panose="020B0503020204020204" pitchFamily="34" charset="-122"/>
              <a:sym typeface="+mn-ea"/>
            </a:endParaRPr>
          </a:p>
        </p:txBody>
      </p:sp>
      <p:sp>
        <p:nvSpPr>
          <p:cNvPr id="55" name="流程图: 可选过程 54"/>
          <p:cNvSpPr/>
          <p:nvPr/>
        </p:nvSpPr>
        <p:spPr bwMode="auto">
          <a:xfrm>
            <a:off x="7218045" y="2878455"/>
            <a:ext cx="1710690" cy="1436370"/>
          </a:xfrm>
          <a:prstGeom prst="flowChartAlternateProcess">
            <a:avLst/>
          </a:prstGeom>
          <a:solidFill>
            <a:srgbClr val="C00000"/>
          </a:solidFill>
        </p:spPr>
        <p:style>
          <a:lnRef idx="1">
            <a:schemeClr val="accent2"/>
          </a:lnRef>
          <a:fillRef idx="3">
            <a:schemeClr val="accent2"/>
          </a:fillRef>
          <a:effectRef idx="2">
            <a:schemeClr val="accent2"/>
          </a:effectRef>
          <a:fontRef idx="minor">
            <a:schemeClr val="lt1"/>
          </a:fontRef>
        </p:style>
        <p:txBody>
          <a:bodyPr anchor="ctr"/>
          <a:lstStyle/>
          <a:p>
            <a:pPr>
              <a:buFontTx/>
              <a:buNone/>
              <a:defRPr/>
            </a:pPr>
            <a:r>
              <a:rPr lang="en-US" altLang="zh-CN" sz="825" b="1" dirty="0">
                <a:latin typeface="微软雅黑" panose="020B0503020204020204" pitchFamily="34" charset="-122"/>
                <a:ea typeface="微软雅黑" panose="020B0503020204020204" pitchFamily="34" charset="-122"/>
                <a:sym typeface="+mn-ea"/>
              </a:rPr>
              <a:t>4.</a:t>
            </a:r>
            <a:r>
              <a:rPr lang="zh-CN" altLang="en-US" sz="825" b="1" dirty="0">
                <a:latin typeface="微软雅黑" panose="020B0503020204020204" pitchFamily="34" charset="-122"/>
                <a:ea typeface="微软雅黑" panose="020B0503020204020204" pitchFamily="34" charset="-122"/>
                <a:sym typeface="+mn-ea"/>
              </a:rPr>
              <a:t>融创时代中心 （一期预售）</a:t>
            </a:r>
            <a:endParaRPr lang="zh-CN" altLang="en-US" sz="825" b="1" dirty="0">
              <a:latin typeface="微软雅黑" panose="020B0503020204020204" pitchFamily="34" charset="-122"/>
              <a:ea typeface="微软雅黑" panose="020B0503020204020204" pitchFamily="34" charset="-122"/>
              <a:sym typeface="+mn-ea"/>
            </a:endParaRPr>
          </a:p>
          <a:p>
            <a:pPr>
              <a:buFontTx/>
              <a:buNone/>
              <a:defRPr/>
            </a:pPr>
            <a:r>
              <a:rPr lang="zh-CN" altLang="en-US" sz="825" b="1" dirty="0">
                <a:latin typeface="微软雅黑" panose="020B0503020204020204" pitchFamily="34" charset="-122"/>
                <a:ea typeface="微软雅黑" panose="020B0503020204020204" pitchFamily="34" charset="-122"/>
                <a:sym typeface="+mn-ea"/>
              </a:rPr>
              <a:t>建筑面积</a:t>
            </a:r>
            <a:r>
              <a:rPr lang="en-US" altLang="zh-CN" sz="825" b="1" dirty="0">
                <a:latin typeface="微软雅黑" panose="020B0503020204020204" pitchFamily="34" charset="-122"/>
                <a:ea typeface="微软雅黑" panose="020B0503020204020204" pitchFamily="34" charset="-122"/>
                <a:sym typeface="+mn-ea"/>
              </a:rPr>
              <a:t>125</a:t>
            </a:r>
            <a:r>
              <a:rPr lang="zh-CN" altLang="en-US" sz="825" b="1" dirty="0">
                <a:latin typeface="微软雅黑" panose="020B0503020204020204" pitchFamily="34" charset="-122"/>
                <a:ea typeface="微软雅黑" panose="020B0503020204020204" pitchFamily="34" charset="-122"/>
                <a:sym typeface="+mn-ea"/>
              </a:rPr>
              <a:t> 万方</a:t>
            </a:r>
            <a:endParaRPr lang="zh-CN" altLang="en-US" sz="825" b="1" dirty="0">
              <a:latin typeface="微软雅黑" panose="020B0503020204020204" pitchFamily="34" charset="-122"/>
              <a:ea typeface="微软雅黑" panose="020B0503020204020204" pitchFamily="34" charset="-122"/>
              <a:sym typeface="+mn-ea"/>
            </a:endParaRPr>
          </a:p>
          <a:p>
            <a:pPr>
              <a:buFontTx/>
              <a:buNone/>
              <a:defRPr/>
            </a:pPr>
            <a:r>
              <a:rPr lang="zh-CN" altLang="en-US" sz="825" b="1" dirty="0">
                <a:latin typeface="微软雅黑" panose="020B0503020204020204" pitchFamily="34" charset="-122"/>
                <a:ea typeface="微软雅黑" panose="020B0503020204020204" pitchFamily="34" charset="-122"/>
                <a:sym typeface="+mn-ea"/>
              </a:rPr>
              <a:t>容积率：2.4</a:t>
            </a:r>
            <a:endParaRPr lang="zh-CN" altLang="en-US" sz="825" b="1" dirty="0">
              <a:latin typeface="微软雅黑" panose="020B0503020204020204" pitchFamily="34" charset="-122"/>
              <a:ea typeface="微软雅黑" panose="020B0503020204020204" pitchFamily="34" charset="-122"/>
              <a:sym typeface="+mn-ea"/>
            </a:endParaRPr>
          </a:p>
          <a:p>
            <a:pPr>
              <a:buFontTx/>
              <a:buNone/>
              <a:defRPr/>
            </a:pPr>
            <a:r>
              <a:rPr lang="zh-CN" altLang="en-US" sz="825" b="1" dirty="0">
                <a:latin typeface="微软雅黑" panose="020B0503020204020204" pitchFamily="34" charset="-122"/>
                <a:ea typeface="微软雅黑" panose="020B0503020204020204" pitchFamily="34" charset="-122"/>
                <a:sym typeface="+mn-ea"/>
              </a:rPr>
              <a:t>物业类型：高层住宅</a:t>
            </a:r>
            <a:endParaRPr lang="en-US" altLang="zh-CN" sz="825" b="1" dirty="0">
              <a:latin typeface="微软雅黑" panose="020B0503020204020204" pitchFamily="34" charset="-122"/>
              <a:ea typeface="微软雅黑" panose="020B0503020204020204" pitchFamily="34" charset="-122"/>
              <a:sym typeface="+mn-ea"/>
            </a:endParaRPr>
          </a:p>
          <a:p>
            <a:pPr>
              <a:buFontTx/>
              <a:buNone/>
              <a:defRPr/>
            </a:pPr>
            <a:r>
              <a:rPr lang="zh-CN" altLang="en-US" sz="825" b="1" dirty="0">
                <a:latin typeface="微软雅黑" panose="020B0503020204020204" pitchFamily="34" charset="-122"/>
                <a:ea typeface="微软雅黑" panose="020B0503020204020204" pitchFamily="34" charset="-122"/>
                <a:sym typeface="+mn-ea"/>
              </a:rPr>
              <a:t>楼面地价：</a:t>
            </a:r>
            <a:r>
              <a:rPr lang="en-US" altLang="zh-CN" sz="825" b="1" dirty="0">
                <a:latin typeface="微软雅黑" panose="020B0503020204020204" pitchFamily="34" charset="-122"/>
                <a:ea typeface="微软雅黑" panose="020B0503020204020204" pitchFamily="34" charset="-122"/>
                <a:sym typeface="+mn-ea"/>
              </a:rPr>
              <a:t>2293</a:t>
            </a:r>
            <a:r>
              <a:rPr lang="zh-CN" altLang="en-US" sz="825" b="1" dirty="0">
                <a:latin typeface="微软雅黑" panose="020B0503020204020204" pitchFamily="34" charset="-122"/>
                <a:ea typeface="微软雅黑" panose="020B0503020204020204" pitchFamily="34" charset="-122"/>
                <a:sym typeface="+mn-ea"/>
              </a:rPr>
              <a:t>元</a:t>
            </a:r>
            <a:r>
              <a:rPr lang="en-US" altLang="zh-CN" sz="825" b="1" dirty="0">
                <a:latin typeface="微软雅黑" panose="020B0503020204020204" pitchFamily="34" charset="-122"/>
                <a:ea typeface="微软雅黑" panose="020B0503020204020204" pitchFamily="34" charset="-122"/>
                <a:sym typeface="+mn-ea"/>
              </a:rPr>
              <a:t>/</a:t>
            </a:r>
            <a:r>
              <a:rPr lang="zh-CN" altLang="en-US" sz="825" b="1" dirty="0">
                <a:latin typeface="微软雅黑" panose="020B0503020204020204" pitchFamily="34" charset="-122"/>
                <a:ea typeface="微软雅黑" panose="020B0503020204020204" pitchFamily="34" charset="-122"/>
                <a:sym typeface="+mn-ea"/>
              </a:rPr>
              <a:t>㎡</a:t>
            </a:r>
            <a:endParaRPr lang="zh-CN" altLang="en-US" sz="825" b="1" dirty="0">
              <a:latin typeface="微软雅黑" panose="020B0503020204020204" pitchFamily="34" charset="-122"/>
              <a:ea typeface="微软雅黑" panose="020B0503020204020204" pitchFamily="34" charset="-122"/>
              <a:sym typeface="+mn-ea"/>
            </a:endParaRPr>
          </a:p>
          <a:p>
            <a:pPr>
              <a:buFontTx/>
              <a:buNone/>
              <a:defRPr/>
            </a:pPr>
            <a:r>
              <a:rPr lang="zh-CN" altLang="en-US" sz="825" b="1" dirty="0">
                <a:latin typeface="微软雅黑" panose="020B0503020204020204" pitchFamily="34" charset="-122"/>
                <a:ea typeface="微软雅黑" panose="020B0503020204020204" pitchFamily="34" charset="-122"/>
                <a:sym typeface="+mn-ea"/>
              </a:rPr>
              <a:t>最新开盘：2021-01-08</a:t>
            </a:r>
            <a:endParaRPr lang="zh-CN" altLang="en-US" sz="825" b="1" dirty="0">
              <a:latin typeface="微软雅黑" panose="020B0503020204020204" pitchFamily="34" charset="-122"/>
              <a:ea typeface="微软雅黑" panose="020B0503020204020204" pitchFamily="34" charset="-122"/>
              <a:sym typeface="+mn-ea"/>
            </a:endParaRPr>
          </a:p>
          <a:p>
            <a:pPr>
              <a:buFontTx/>
              <a:buNone/>
              <a:defRPr/>
            </a:pPr>
            <a:r>
              <a:rPr lang="zh-CN" altLang="en-US" sz="825" b="1" dirty="0">
                <a:latin typeface="微软雅黑" panose="020B0503020204020204" pitchFamily="34" charset="-122"/>
                <a:ea typeface="微软雅黑" panose="020B0503020204020204" pitchFamily="34" charset="-122"/>
                <a:sym typeface="+mn-ea"/>
              </a:rPr>
              <a:t>销售报价：</a:t>
            </a:r>
            <a:r>
              <a:rPr lang="en-US" altLang="zh-CN" sz="825" b="1" dirty="0">
                <a:latin typeface="微软雅黑" panose="020B0503020204020204" pitchFamily="34" charset="-122"/>
                <a:ea typeface="微软雅黑" panose="020B0503020204020204" pitchFamily="34" charset="-122"/>
                <a:sym typeface="+mn-ea"/>
              </a:rPr>
              <a:t>10500</a:t>
            </a:r>
            <a:r>
              <a:rPr lang="zh-CN" altLang="en-US" sz="825" b="1" dirty="0">
                <a:latin typeface="微软雅黑" panose="020B0503020204020204" pitchFamily="34" charset="-122"/>
                <a:ea typeface="微软雅黑" panose="020B0503020204020204" pitchFamily="34" charset="-122"/>
                <a:sym typeface="+mn-ea"/>
              </a:rPr>
              <a:t>元</a:t>
            </a:r>
            <a:r>
              <a:rPr lang="en-US" altLang="zh-CN" sz="825" b="1" dirty="0">
                <a:latin typeface="微软雅黑" panose="020B0503020204020204" pitchFamily="34" charset="-122"/>
                <a:ea typeface="微软雅黑" panose="020B0503020204020204" pitchFamily="34" charset="-122"/>
                <a:sym typeface="+mn-ea"/>
              </a:rPr>
              <a:t>/m</a:t>
            </a:r>
            <a:r>
              <a:rPr lang="en-US" altLang="zh-CN" sz="825" b="1" baseline="30000" dirty="0">
                <a:latin typeface="微软雅黑" panose="020B0503020204020204" pitchFamily="34" charset="-122"/>
                <a:ea typeface="微软雅黑" panose="020B0503020204020204" pitchFamily="34" charset="-122"/>
                <a:sym typeface="+mn-ea"/>
              </a:rPr>
              <a:t>2</a:t>
            </a:r>
            <a:endParaRPr lang="en-US" altLang="zh-CN" sz="825" b="1" baseline="30000" dirty="0">
              <a:latin typeface="微软雅黑" panose="020B0503020204020204" pitchFamily="34" charset="-122"/>
              <a:ea typeface="微软雅黑" panose="020B0503020204020204" pitchFamily="34" charset="-122"/>
              <a:sym typeface="+mn-ea"/>
            </a:endParaRPr>
          </a:p>
          <a:p>
            <a:pPr>
              <a:buFontTx/>
              <a:buNone/>
              <a:defRPr/>
            </a:pPr>
            <a:r>
              <a:rPr lang="zh-CN" altLang="en-US" sz="825" b="1" dirty="0">
                <a:latin typeface="微软雅黑" panose="020B0503020204020204" pitchFamily="34" charset="-122"/>
                <a:ea typeface="微软雅黑" panose="020B0503020204020204" pitchFamily="34" charset="-122"/>
                <a:sym typeface="+mn-ea"/>
              </a:rPr>
              <a:t>开发商：融创（青岛）置地</a:t>
            </a:r>
            <a:endParaRPr lang="en-US" altLang="zh-CN" sz="825" b="1" dirty="0">
              <a:latin typeface="微软雅黑" panose="020B0503020204020204" pitchFamily="34" charset="-122"/>
              <a:ea typeface="微软雅黑" panose="020B0503020204020204" pitchFamily="34" charset="-122"/>
              <a:sym typeface="+mn-ea"/>
            </a:endParaRPr>
          </a:p>
          <a:p>
            <a:pPr>
              <a:buFontTx/>
              <a:buNone/>
              <a:defRPr/>
            </a:pPr>
            <a:r>
              <a:rPr lang="zh-CN" altLang="en-US" sz="825" b="1" dirty="0">
                <a:latin typeface="微软雅黑" panose="020B0503020204020204" pitchFamily="34" charset="-122"/>
                <a:ea typeface="微软雅黑" panose="020B0503020204020204" pitchFamily="34" charset="-122"/>
                <a:sym typeface="+mn-ea"/>
              </a:rPr>
              <a:t>月均去化</a:t>
            </a:r>
            <a:r>
              <a:rPr lang="en-US" altLang="zh-CN" sz="825" b="1" dirty="0">
                <a:latin typeface="微软雅黑" panose="020B0503020204020204" pitchFamily="34" charset="-122"/>
                <a:ea typeface="微软雅黑" panose="020B0503020204020204" pitchFamily="34" charset="-122"/>
                <a:sym typeface="+mn-ea"/>
              </a:rPr>
              <a:t>10</a:t>
            </a:r>
            <a:r>
              <a:rPr lang="zh-CN" altLang="en-US" sz="825" b="1" dirty="0">
                <a:latin typeface="微软雅黑" panose="020B0503020204020204" pitchFamily="34" charset="-122"/>
                <a:ea typeface="微软雅黑" panose="020B0503020204020204" pitchFamily="34" charset="-122"/>
                <a:sym typeface="+mn-ea"/>
              </a:rPr>
              <a:t>套</a:t>
            </a:r>
            <a:endParaRPr lang="zh-CN" altLang="en-US" sz="825" b="1" dirty="0">
              <a:latin typeface="微软雅黑" panose="020B0503020204020204" pitchFamily="34" charset="-122"/>
              <a:ea typeface="微软雅黑" panose="020B0503020204020204" pitchFamily="34" charset="-122"/>
              <a:sym typeface="+mn-ea"/>
            </a:endParaRPr>
          </a:p>
          <a:p>
            <a:pPr>
              <a:buFontTx/>
              <a:buNone/>
              <a:defRPr/>
            </a:pPr>
            <a:r>
              <a:rPr lang="zh-CN" altLang="en-US" sz="825" b="1" dirty="0">
                <a:latin typeface="微软雅黑" panose="020B0503020204020204" pitchFamily="34" charset="-122"/>
                <a:ea typeface="微软雅黑" panose="020B0503020204020204" pitchFamily="34" charset="-122"/>
                <a:sym typeface="+mn-ea"/>
              </a:rPr>
              <a:t>距离本项目：</a:t>
            </a:r>
            <a:r>
              <a:rPr lang="en-US" altLang="zh-CN" sz="825" b="1" dirty="0">
                <a:latin typeface="微软雅黑" panose="020B0503020204020204" pitchFamily="34" charset="-122"/>
                <a:ea typeface="微软雅黑" panose="020B0503020204020204" pitchFamily="34" charset="-122"/>
                <a:sym typeface="+mn-ea"/>
              </a:rPr>
              <a:t>4.1</a:t>
            </a:r>
            <a:r>
              <a:rPr lang="zh-CN" altLang="en-US" sz="825" b="1" dirty="0">
                <a:latin typeface="微软雅黑" panose="020B0503020204020204" pitchFamily="34" charset="-122"/>
                <a:ea typeface="微软雅黑" panose="020B0503020204020204" pitchFamily="34" charset="-122"/>
                <a:sym typeface="+mn-ea"/>
              </a:rPr>
              <a:t>公里</a:t>
            </a:r>
            <a:endParaRPr lang="zh-CN" altLang="en-US" sz="825" b="1" dirty="0">
              <a:latin typeface="微软雅黑" panose="020B0503020204020204" pitchFamily="34" charset="-122"/>
              <a:ea typeface="微软雅黑" panose="020B0503020204020204" pitchFamily="34" charset="-122"/>
              <a:sym typeface="+mn-ea"/>
            </a:endParaRPr>
          </a:p>
        </p:txBody>
      </p:sp>
      <p:sp>
        <p:nvSpPr>
          <p:cNvPr id="57" name="流程图: 可选过程 56"/>
          <p:cNvSpPr/>
          <p:nvPr/>
        </p:nvSpPr>
        <p:spPr bwMode="auto">
          <a:xfrm>
            <a:off x="292100" y="700405"/>
            <a:ext cx="1734820" cy="1395095"/>
          </a:xfrm>
          <a:prstGeom prst="flowChartAlternateProcess">
            <a:avLst/>
          </a:prstGeom>
          <a:solidFill>
            <a:srgbClr val="C00000"/>
          </a:solidFill>
        </p:spPr>
        <p:style>
          <a:lnRef idx="1">
            <a:schemeClr val="accent2"/>
          </a:lnRef>
          <a:fillRef idx="3">
            <a:schemeClr val="accent2"/>
          </a:fillRef>
          <a:effectRef idx="2">
            <a:schemeClr val="accent2"/>
          </a:effectRef>
          <a:fontRef idx="minor">
            <a:schemeClr val="lt1"/>
          </a:fontRef>
        </p:style>
        <p:txBody>
          <a:bodyPr anchor="ctr"/>
          <a:lstStyle/>
          <a:p>
            <a:pPr>
              <a:buFontTx/>
              <a:buNone/>
              <a:defRPr/>
            </a:pPr>
            <a:r>
              <a:rPr lang="en-US" altLang="zh-CN" sz="825" b="1" dirty="0">
                <a:latin typeface="微软雅黑" panose="020B0503020204020204" pitchFamily="34" charset="-122"/>
                <a:ea typeface="微软雅黑" panose="020B0503020204020204" pitchFamily="34" charset="-122"/>
                <a:sym typeface="+mn-ea"/>
              </a:rPr>
              <a:t>1.</a:t>
            </a:r>
            <a:r>
              <a:rPr lang="zh-CN" altLang="en-US" sz="825" b="1" dirty="0">
                <a:latin typeface="微软雅黑" panose="020B0503020204020204" pitchFamily="34" charset="-122"/>
                <a:ea typeface="微软雅黑" panose="020B0503020204020204" pitchFamily="34" charset="-122"/>
                <a:sym typeface="+mn-ea"/>
              </a:rPr>
              <a:t>碧桂园盛汇澜庭</a:t>
            </a:r>
            <a:endParaRPr lang="zh-CN" altLang="en-US" sz="825" b="1" dirty="0">
              <a:latin typeface="微软雅黑" panose="020B0503020204020204" pitchFamily="34" charset="-122"/>
              <a:ea typeface="微软雅黑" panose="020B0503020204020204" pitchFamily="34" charset="-122"/>
              <a:sym typeface="+mn-ea"/>
            </a:endParaRPr>
          </a:p>
          <a:p>
            <a:pPr>
              <a:buFontTx/>
              <a:buNone/>
              <a:defRPr/>
            </a:pPr>
            <a:r>
              <a:rPr lang="zh-CN" altLang="en-US" sz="825" b="1" dirty="0">
                <a:latin typeface="微软雅黑" panose="020B0503020204020204" pitchFamily="34" charset="-122"/>
                <a:ea typeface="微软雅黑" panose="020B0503020204020204" pitchFamily="34" charset="-122"/>
                <a:sym typeface="+mn-ea"/>
              </a:rPr>
              <a:t>建筑面积：</a:t>
            </a:r>
            <a:r>
              <a:rPr lang="en-US" altLang="zh-CN" sz="825" dirty="0">
                <a:solidFill>
                  <a:schemeClr val="bg1"/>
                </a:solidFill>
                <a:effectLst/>
                <a:latin typeface="微软雅黑" panose="020B0503020204020204" pitchFamily="34" charset="-122"/>
                <a:ea typeface="微软雅黑" panose="020B0503020204020204" pitchFamily="34" charset="-122"/>
                <a:sym typeface="+mn-ea"/>
              </a:rPr>
              <a:t>54.65</a:t>
            </a:r>
            <a:r>
              <a:rPr lang="zh-CN" altLang="en-US" sz="825" b="1" dirty="0">
                <a:latin typeface="微软雅黑" panose="020B0503020204020204" pitchFamily="34" charset="-122"/>
                <a:ea typeface="微软雅黑" panose="020B0503020204020204" pitchFamily="34" charset="-122"/>
                <a:sym typeface="+mn-ea"/>
              </a:rPr>
              <a:t>万方</a:t>
            </a:r>
            <a:endParaRPr lang="zh-CN" altLang="en-US" sz="825" b="1" dirty="0">
              <a:latin typeface="微软雅黑" panose="020B0503020204020204" pitchFamily="34" charset="-122"/>
              <a:ea typeface="微软雅黑" panose="020B0503020204020204" pitchFamily="34" charset="-122"/>
              <a:sym typeface="+mn-ea"/>
            </a:endParaRPr>
          </a:p>
          <a:p>
            <a:pPr>
              <a:buFontTx/>
              <a:buNone/>
              <a:defRPr/>
            </a:pPr>
            <a:r>
              <a:rPr lang="zh-CN" altLang="en-US" sz="825" b="1" dirty="0">
                <a:latin typeface="微软雅黑" panose="020B0503020204020204" pitchFamily="34" charset="-122"/>
                <a:ea typeface="微软雅黑" panose="020B0503020204020204" pitchFamily="34" charset="-122"/>
                <a:sym typeface="+mn-ea"/>
              </a:rPr>
              <a:t>容积率：</a:t>
            </a:r>
            <a:r>
              <a:rPr lang="en-US" altLang="zh-CN" sz="825" b="1" dirty="0">
                <a:latin typeface="微软雅黑" panose="020B0503020204020204" pitchFamily="34" charset="-122"/>
                <a:ea typeface="微软雅黑" panose="020B0503020204020204" pitchFamily="34" charset="-122"/>
                <a:sym typeface="+mn-ea"/>
              </a:rPr>
              <a:t>1.8</a:t>
            </a:r>
            <a:endParaRPr lang="zh-CN" altLang="en-US" sz="825" b="1" dirty="0">
              <a:latin typeface="微软雅黑" panose="020B0503020204020204" pitchFamily="34" charset="-122"/>
              <a:ea typeface="微软雅黑" panose="020B0503020204020204" pitchFamily="34" charset="-122"/>
              <a:sym typeface="+mn-ea"/>
            </a:endParaRPr>
          </a:p>
          <a:p>
            <a:pPr>
              <a:buFontTx/>
              <a:buNone/>
              <a:defRPr/>
            </a:pPr>
            <a:r>
              <a:rPr lang="zh-CN" altLang="en-US" sz="825" b="1" dirty="0">
                <a:latin typeface="微软雅黑" panose="020B0503020204020204" pitchFamily="34" charset="-122"/>
                <a:ea typeface="微软雅黑" panose="020B0503020204020204" pitchFamily="34" charset="-122"/>
                <a:sym typeface="+mn-ea"/>
              </a:rPr>
              <a:t>物业类型小高层普通住宅（精装）</a:t>
            </a:r>
            <a:endParaRPr lang="en-US" altLang="zh-CN" sz="825" b="1" dirty="0">
              <a:latin typeface="微软雅黑" panose="020B0503020204020204" pitchFamily="34" charset="-122"/>
              <a:ea typeface="微软雅黑" panose="020B0503020204020204" pitchFamily="34" charset="-122"/>
              <a:sym typeface="+mn-ea"/>
            </a:endParaRPr>
          </a:p>
          <a:p>
            <a:pPr>
              <a:buFontTx/>
              <a:buNone/>
              <a:defRPr/>
            </a:pPr>
            <a:r>
              <a:rPr lang="zh-CN" altLang="en-US" sz="825" b="1" dirty="0">
                <a:latin typeface="微软雅黑" panose="020B0503020204020204" pitchFamily="34" charset="-122"/>
                <a:ea typeface="微软雅黑" panose="020B0503020204020204" pitchFamily="34" charset="-122"/>
                <a:sym typeface="+mn-ea"/>
              </a:rPr>
              <a:t>楼面地价：</a:t>
            </a:r>
            <a:r>
              <a:rPr lang="en-US" altLang="zh-CN" sz="825" b="1" dirty="0">
                <a:latin typeface="微软雅黑" panose="020B0503020204020204" pitchFamily="34" charset="-122"/>
                <a:ea typeface="微软雅黑" panose="020B0503020204020204" pitchFamily="34" charset="-122"/>
                <a:sym typeface="+mn-ea"/>
              </a:rPr>
              <a:t>1916</a:t>
            </a:r>
            <a:r>
              <a:rPr lang="zh-CN" altLang="en-US" sz="825" b="1" dirty="0">
                <a:latin typeface="微软雅黑" panose="020B0503020204020204" pitchFamily="34" charset="-122"/>
                <a:ea typeface="微软雅黑" panose="020B0503020204020204" pitchFamily="34" charset="-122"/>
                <a:sym typeface="+mn-ea"/>
              </a:rPr>
              <a:t>元、</a:t>
            </a:r>
            <a:r>
              <a:rPr lang="en-US" altLang="zh-CN" sz="825" b="1" dirty="0">
                <a:latin typeface="微软雅黑" panose="020B0503020204020204" pitchFamily="34" charset="-122"/>
                <a:ea typeface="微软雅黑" panose="020B0503020204020204" pitchFamily="34" charset="-122"/>
                <a:sym typeface="+mn-ea"/>
              </a:rPr>
              <a:t>2499</a:t>
            </a:r>
            <a:r>
              <a:rPr lang="zh-CN" altLang="en-US" sz="825" b="1" dirty="0">
                <a:latin typeface="微软雅黑" panose="020B0503020204020204" pitchFamily="34" charset="-122"/>
                <a:ea typeface="微软雅黑" panose="020B0503020204020204" pitchFamily="34" charset="-122"/>
                <a:sym typeface="+mn-ea"/>
              </a:rPr>
              <a:t>元</a:t>
            </a:r>
            <a:endParaRPr lang="zh-CN" altLang="en-US" sz="825" b="1" dirty="0">
              <a:latin typeface="微软雅黑" panose="020B0503020204020204" pitchFamily="34" charset="-122"/>
              <a:ea typeface="微软雅黑" panose="020B0503020204020204" pitchFamily="34" charset="-122"/>
              <a:sym typeface="+mn-ea"/>
            </a:endParaRPr>
          </a:p>
          <a:p>
            <a:pPr>
              <a:buFontTx/>
              <a:buNone/>
              <a:defRPr/>
            </a:pPr>
            <a:r>
              <a:rPr lang="zh-CN" altLang="en-US" sz="825" b="1" dirty="0">
                <a:latin typeface="微软雅黑" panose="020B0503020204020204" pitchFamily="34" charset="-122"/>
                <a:ea typeface="微软雅黑" panose="020B0503020204020204" pitchFamily="34" charset="-122"/>
                <a:sym typeface="+mn-ea"/>
              </a:rPr>
              <a:t>最新开盘：</a:t>
            </a:r>
            <a:r>
              <a:rPr lang="en-US" altLang="zh-CN" sz="825" b="1" dirty="0">
                <a:latin typeface="微软雅黑" panose="020B0503020204020204" pitchFamily="34" charset="-122"/>
                <a:ea typeface="微软雅黑" panose="020B0503020204020204" pitchFamily="34" charset="-122"/>
                <a:sym typeface="+mn-ea"/>
              </a:rPr>
              <a:t>202</a:t>
            </a:r>
            <a:r>
              <a:rPr lang="zh-CN" altLang="en-US" sz="825" b="1" dirty="0">
                <a:latin typeface="微软雅黑" panose="020B0503020204020204" pitchFamily="34" charset="-122"/>
                <a:ea typeface="微软雅黑" panose="020B0503020204020204" pitchFamily="34" charset="-122"/>
                <a:sym typeface="+mn-ea"/>
              </a:rPr>
              <a:t>年</a:t>
            </a:r>
            <a:r>
              <a:rPr lang="en-US" altLang="zh-CN" sz="825" b="1" dirty="0">
                <a:latin typeface="微软雅黑" panose="020B0503020204020204" pitchFamily="34" charset="-122"/>
                <a:ea typeface="微软雅黑" panose="020B0503020204020204" pitchFamily="34" charset="-122"/>
                <a:sym typeface="+mn-ea"/>
              </a:rPr>
              <a:t>6</a:t>
            </a:r>
            <a:r>
              <a:rPr lang="zh-CN" altLang="en-US" sz="825" b="1" dirty="0">
                <a:latin typeface="微软雅黑" panose="020B0503020204020204" pitchFamily="34" charset="-122"/>
                <a:ea typeface="微软雅黑" panose="020B0503020204020204" pitchFamily="34" charset="-122"/>
                <a:sym typeface="+mn-ea"/>
              </a:rPr>
              <a:t>月</a:t>
            </a:r>
            <a:r>
              <a:rPr lang="en-US" altLang="zh-CN" sz="825" b="1" dirty="0">
                <a:latin typeface="微软雅黑" panose="020B0503020204020204" pitchFamily="34" charset="-122"/>
                <a:ea typeface="微软雅黑" panose="020B0503020204020204" pitchFamily="34" charset="-122"/>
                <a:sym typeface="+mn-ea"/>
              </a:rPr>
              <a:t>2</a:t>
            </a:r>
            <a:r>
              <a:rPr lang="zh-CN" altLang="en-US" sz="825" b="1" dirty="0">
                <a:latin typeface="微软雅黑" panose="020B0503020204020204" pitchFamily="34" charset="-122"/>
                <a:ea typeface="微软雅黑" panose="020B0503020204020204" pitchFamily="34" charset="-122"/>
                <a:sym typeface="+mn-ea"/>
              </a:rPr>
              <a:t>日</a:t>
            </a:r>
            <a:endParaRPr lang="zh-CN" altLang="en-US" sz="825" b="1" dirty="0">
              <a:latin typeface="微软雅黑" panose="020B0503020204020204" pitchFamily="34" charset="-122"/>
              <a:ea typeface="微软雅黑" panose="020B0503020204020204" pitchFamily="34" charset="-122"/>
              <a:sym typeface="+mn-ea"/>
            </a:endParaRPr>
          </a:p>
          <a:p>
            <a:pPr>
              <a:buFontTx/>
              <a:buNone/>
              <a:defRPr/>
            </a:pPr>
            <a:r>
              <a:rPr lang="zh-CN" altLang="en-US" sz="825" b="1" dirty="0">
                <a:latin typeface="微软雅黑" panose="020B0503020204020204" pitchFamily="34" charset="-122"/>
                <a:ea typeface="微软雅黑" panose="020B0503020204020204" pitchFamily="34" charset="-122"/>
                <a:sym typeface="+mn-ea"/>
              </a:rPr>
              <a:t>销售报价：</a:t>
            </a:r>
            <a:r>
              <a:rPr lang="en-US" altLang="zh-CN" sz="825" b="1" dirty="0">
                <a:latin typeface="微软雅黑" panose="020B0503020204020204" pitchFamily="34" charset="-122"/>
                <a:ea typeface="微软雅黑" panose="020B0503020204020204" pitchFamily="34" charset="-122"/>
                <a:sym typeface="+mn-ea"/>
              </a:rPr>
              <a:t>12500</a:t>
            </a:r>
            <a:r>
              <a:rPr lang="zh-CN" altLang="en-US" sz="825" b="1" dirty="0">
                <a:latin typeface="微软雅黑" panose="020B0503020204020204" pitchFamily="34" charset="-122"/>
                <a:ea typeface="微软雅黑" panose="020B0503020204020204" pitchFamily="34" charset="-122"/>
                <a:sym typeface="+mn-ea"/>
              </a:rPr>
              <a:t>元</a:t>
            </a:r>
            <a:r>
              <a:rPr lang="en-US" altLang="zh-CN" sz="825" b="1" dirty="0">
                <a:latin typeface="微软雅黑" panose="020B0503020204020204" pitchFamily="34" charset="-122"/>
                <a:ea typeface="微软雅黑" panose="020B0503020204020204" pitchFamily="34" charset="-122"/>
                <a:sym typeface="+mn-ea"/>
              </a:rPr>
              <a:t>/m</a:t>
            </a:r>
            <a:r>
              <a:rPr lang="en-US" altLang="zh-CN" sz="825" b="1" baseline="30000" dirty="0">
                <a:latin typeface="微软雅黑" panose="020B0503020204020204" pitchFamily="34" charset="-122"/>
                <a:ea typeface="微软雅黑" panose="020B0503020204020204" pitchFamily="34" charset="-122"/>
                <a:sym typeface="+mn-ea"/>
              </a:rPr>
              <a:t>2</a:t>
            </a:r>
            <a:endParaRPr lang="en-US" altLang="zh-CN" sz="825" b="1" baseline="30000" dirty="0">
              <a:latin typeface="微软雅黑" panose="020B0503020204020204" pitchFamily="34" charset="-122"/>
              <a:ea typeface="微软雅黑" panose="020B0503020204020204" pitchFamily="34" charset="-122"/>
              <a:sym typeface="+mn-ea"/>
            </a:endParaRPr>
          </a:p>
          <a:p>
            <a:pPr>
              <a:buFontTx/>
              <a:buNone/>
              <a:defRPr/>
            </a:pPr>
            <a:r>
              <a:rPr lang="zh-CN" altLang="en-US" sz="825" b="1" dirty="0">
                <a:latin typeface="微软雅黑" panose="020B0503020204020204" pitchFamily="34" charset="-122"/>
                <a:ea typeface="微软雅黑" panose="020B0503020204020204" pitchFamily="34" charset="-122"/>
                <a:sym typeface="+mn-ea"/>
              </a:rPr>
              <a:t>月均去化</a:t>
            </a:r>
            <a:r>
              <a:rPr lang="en-US" altLang="zh-CN" sz="825" b="1" dirty="0">
                <a:latin typeface="微软雅黑" panose="020B0503020204020204" pitchFamily="34" charset="-122"/>
                <a:ea typeface="微软雅黑" panose="020B0503020204020204" pitchFamily="34" charset="-122"/>
                <a:sym typeface="+mn-ea"/>
              </a:rPr>
              <a:t>18</a:t>
            </a:r>
            <a:r>
              <a:rPr lang="zh-CN" altLang="en-US" sz="825" b="1" dirty="0">
                <a:latin typeface="微软雅黑" panose="020B0503020204020204" pitchFamily="34" charset="-122"/>
                <a:ea typeface="微软雅黑" panose="020B0503020204020204" pitchFamily="34" charset="-122"/>
                <a:sym typeface="+mn-ea"/>
              </a:rPr>
              <a:t>套</a:t>
            </a:r>
            <a:endParaRPr lang="en-US" altLang="zh-CN" sz="825" b="1" dirty="0">
              <a:latin typeface="微软雅黑" panose="020B0503020204020204" pitchFamily="34" charset="-122"/>
              <a:ea typeface="微软雅黑" panose="020B0503020204020204" pitchFamily="34" charset="-122"/>
              <a:sym typeface="+mn-ea"/>
            </a:endParaRPr>
          </a:p>
          <a:p>
            <a:pPr>
              <a:buFontTx/>
              <a:buNone/>
              <a:defRPr/>
            </a:pPr>
            <a:r>
              <a:rPr lang="zh-CN" altLang="en-US" sz="825" b="1" dirty="0">
                <a:latin typeface="微软雅黑" panose="020B0503020204020204" pitchFamily="34" charset="-122"/>
                <a:ea typeface="微软雅黑" panose="020B0503020204020204" pitchFamily="34" charset="-122"/>
                <a:sym typeface="+mn-ea"/>
              </a:rPr>
              <a:t>开发商：   碧桂园</a:t>
            </a:r>
            <a:endParaRPr lang="zh-CN" altLang="en-US" sz="825" b="1" dirty="0">
              <a:latin typeface="微软雅黑" panose="020B0503020204020204" pitchFamily="34" charset="-122"/>
              <a:ea typeface="微软雅黑" panose="020B0503020204020204" pitchFamily="34" charset="-122"/>
              <a:sym typeface="+mn-ea"/>
            </a:endParaRPr>
          </a:p>
          <a:p>
            <a:pPr>
              <a:buFontTx/>
              <a:buNone/>
              <a:defRPr/>
            </a:pPr>
            <a:r>
              <a:rPr lang="zh-CN" altLang="en-US" sz="825" b="1" dirty="0">
                <a:latin typeface="微软雅黑" panose="020B0503020204020204" pitchFamily="34" charset="-122"/>
                <a:ea typeface="微软雅黑" panose="020B0503020204020204" pitchFamily="34" charset="-122"/>
                <a:sym typeface="+mn-ea"/>
              </a:rPr>
              <a:t>距离本项目：</a:t>
            </a:r>
            <a:r>
              <a:rPr lang="en-US" altLang="zh-CN" sz="825" b="1" dirty="0">
                <a:latin typeface="微软雅黑" panose="020B0503020204020204" pitchFamily="34" charset="-122"/>
                <a:ea typeface="微软雅黑" panose="020B0503020204020204" pitchFamily="34" charset="-122"/>
                <a:sym typeface="+mn-ea"/>
              </a:rPr>
              <a:t>0.3</a:t>
            </a:r>
            <a:r>
              <a:rPr lang="zh-CN" altLang="en-US" sz="825" b="1" dirty="0">
                <a:latin typeface="微软雅黑" panose="020B0503020204020204" pitchFamily="34" charset="-122"/>
                <a:ea typeface="微软雅黑" panose="020B0503020204020204" pitchFamily="34" charset="-122"/>
                <a:sym typeface="+mn-ea"/>
              </a:rPr>
              <a:t>公里</a:t>
            </a:r>
            <a:endParaRPr lang="zh-CN" altLang="en-US" sz="825" b="1" dirty="0">
              <a:latin typeface="微软雅黑" panose="020B0503020204020204" pitchFamily="34" charset="-122"/>
              <a:ea typeface="微软雅黑" panose="020B0503020204020204" pitchFamily="34" charset="-122"/>
              <a:sym typeface="+mn-ea"/>
            </a:endParaRPr>
          </a:p>
        </p:txBody>
      </p:sp>
      <p:sp>
        <p:nvSpPr>
          <p:cNvPr id="59" name="流程图: 可选过程 58"/>
          <p:cNvSpPr/>
          <p:nvPr/>
        </p:nvSpPr>
        <p:spPr>
          <a:xfrm>
            <a:off x="358775" y="2914650"/>
            <a:ext cx="1666875" cy="1414780"/>
          </a:xfrm>
          <a:prstGeom prst="flowChartAlternate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Tx/>
              <a:buNone/>
              <a:defRPr/>
            </a:pPr>
            <a:r>
              <a:rPr lang="en-US" altLang="zh-CN" sz="825" b="1" dirty="0">
                <a:latin typeface="微软雅黑" panose="020B0503020204020204" pitchFamily="34" charset="-122"/>
                <a:ea typeface="微软雅黑" panose="020B0503020204020204" pitchFamily="34" charset="-122"/>
                <a:sym typeface="+mn-ea"/>
              </a:rPr>
              <a:t>2.鸿锦凤凰新城</a:t>
            </a:r>
            <a:endParaRPr lang="en-US" altLang="zh-CN" sz="825" b="1" dirty="0">
              <a:latin typeface="微软雅黑" panose="020B0503020204020204" pitchFamily="34" charset="-122"/>
              <a:ea typeface="微软雅黑" panose="020B0503020204020204" pitchFamily="34" charset="-122"/>
              <a:sym typeface="+mn-ea"/>
            </a:endParaRPr>
          </a:p>
          <a:p>
            <a:pPr>
              <a:buFontTx/>
              <a:buNone/>
              <a:defRPr/>
            </a:pPr>
            <a:r>
              <a:rPr lang="zh-CN" altLang="en-US" sz="825" b="1" dirty="0">
                <a:latin typeface="微软雅黑" panose="020B0503020204020204" pitchFamily="34" charset="-122"/>
                <a:ea typeface="微软雅黑" panose="020B0503020204020204" pitchFamily="34" charset="-122"/>
                <a:sym typeface="+mn-ea"/>
              </a:rPr>
              <a:t>建筑面积：</a:t>
            </a:r>
            <a:r>
              <a:rPr lang="en-US" altLang="zh-CN" sz="825" b="1" dirty="0">
                <a:latin typeface="微软雅黑" panose="020B0503020204020204" pitchFamily="34" charset="-122"/>
                <a:ea typeface="微软雅黑" panose="020B0503020204020204" pitchFamily="34" charset="-122"/>
                <a:sym typeface="+mn-ea"/>
              </a:rPr>
              <a:t>8.7021</a:t>
            </a:r>
            <a:r>
              <a:rPr lang="zh-CN" altLang="en-US" sz="825" b="1" dirty="0">
                <a:latin typeface="微软雅黑" panose="020B0503020204020204" pitchFamily="34" charset="-122"/>
                <a:ea typeface="微软雅黑" panose="020B0503020204020204" pitchFamily="34" charset="-122"/>
                <a:sym typeface="+mn-ea"/>
              </a:rPr>
              <a:t>万方</a:t>
            </a:r>
            <a:endParaRPr lang="zh-CN" altLang="en-US" sz="825" b="1" dirty="0">
              <a:latin typeface="微软雅黑" panose="020B0503020204020204" pitchFamily="34" charset="-122"/>
              <a:ea typeface="微软雅黑" panose="020B0503020204020204" pitchFamily="34" charset="-122"/>
              <a:sym typeface="+mn-ea"/>
            </a:endParaRPr>
          </a:p>
          <a:p>
            <a:pPr>
              <a:buFontTx/>
              <a:buNone/>
              <a:defRPr/>
            </a:pPr>
            <a:r>
              <a:rPr lang="zh-CN" altLang="en-US" sz="825" b="1" dirty="0">
                <a:latin typeface="微软雅黑" panose="020B0503020204020204" pitchFamily="34" charset="-122"/>
                <a:ea typeface="微软雅黑" panose="020B0503020204020204" pitchFamily="34" charset="-122"/>
                <a:sym typeface="+mn-ea"/>
              </a:rPr>
              <a:t>容积率：</a:t>
            </a:r>
            <a:r>
              <a:rPr lang="en-US" altLang="zh-CN" sz="825" b="1" dirty="0">
                <a:latin typeface="微软雅黑" panose="020B0503020204020204" pitchFamily="34" charset="-122"/>
                <a:ea typeface="微软雅黑" panose="020B0503020204020204" pitchFamily="34" charset="-122"/>
                <a:sym typeface="+mn-ea"/>
              </a:rPr>
              <a:t>1.3</a:t>
            </a:r>
            <a:endParaRPr lang="zh-CN" altLang="en-US" sz="825" b="1" dirty="0">
              <a:latin typeface="微软雅黑" panose="020B0503020204020204" pitchFamily="34" charset="-122"/>
              <a:ea typeface="微软雅黑" panose="020B0503020204020204" pitchFamily="34" charset="-122"/>
              <a:sym typeface="+mn-ea"/>
            </a:endParaRPr>
          </a:p>
          <a:p>
            <a:pPr>
              <a:buFontTx/>
              <a:buNone/>
              <a:defRPr/>
            </a:pPr>
            <a:r>
              <a:rPr lang="zh-CN" altLang="en-US" sz="825" b="1" dirty="0">
                <a:latin typeface="微软雅黑" panose="020B0503020204020204" pitchFamily="34" charset="-122"/>
                <a:ea typeface="微软雅黑" panose="020B0503020204020204" pitchFamily="34" charset="-122"/>
                <a:sym typeface="+mn-ea"/>
              </a:rPr>
              <a:t>物业类型：多层洋房</a:t>
            </a:r>
            <a:endParaRPr lang="en-US" altLang="zh-CN" sz="825" b="1" dirty="0">
              <a:latin typeface="微软雅黑" panose="020B0503020204020204" pitchFamily="34" charset="-122"/>
              <a:ea typeface="微软雅黑" panose="020B0503020204020204" pitchFamily="34" charset="-122"/>
              <a:sym typeface="+mn-ea"/>
            </a:endParaRPr>
          </a:p>
          <a:p>
            <a:pPr>
              <a:buFontTx/>
              <a:buNone/>
              <a:defRPr/>
            </a:pPr>
            <a:r>
              <a:rPr lang="zh-CN" altLang="en-US" sz="825" b="1" dirty="0">
                <a:latin typeface="微软雅黑" panose="020B0503020204020204" pitchFamily="34" charset="-122"/>
                <a:ea typeface="微软雅黑" panose="020B0503020204020204" pitchFamily="34" charset="-122"/>
                <a:sym typeface="+mn-ea"/>
              </a:rPr>
              <a:t>楼面地价：</a:t>
            </a:r>
            <a:r>
              <a:rPr lang="en-US" altLang="zh-CN" sz="825" b="1" dirty="0">
                <a:latin typeface="微软雅黑" panose="020B0503020204020204" pitchFamily="34" charset="-122"/>
                <a:ea typeface="微软雅黑" panose="020B0503020204020204" pitchFamily="34" charset="-122"/>
                <a:sym typeface="+mn-ea"/>
              </a:rPr>
              <a:t>780</a:t>
            </a:r>
            <a:r>
              <a:rPr lang="zh-CN" altLang="en-US" sz="825" b="1" dirty="0">
                <a:latin typeface="微软雅黑" panose="020B0503020204020204" pitchFamily="34" charset="-122"/>
                <a:ea typeface="微软雅黑" panose="020B0503020204020204" pitchFamily="34" charset="-122"/>
                <a:sym typeface="+mn-ea"/>
              </a:rPr>
              <a:t>元</a:t>
            </a:r>
            <a:r>
              <a:rPr lang="en-US" altLang="zh-CN" sz="825" b="1" dirty="0">
                <a:latin typeface="微软雅黑" panose="020B0503020204020204" pitchFamily="34" charset="-122"/>
                <a:ea typeface="微软雅黑" panose="020B0503020204020204" pitchFamily="34" charset="-122"/>
                <a:sym typeface="+mn-ea"/>
              </a:rPr>
              <a:t>/</a:t>
            </a:r>
            <a:r>
              <a:rPr lang="zh-CN" altLang="en-US" sz="825" b="1" dirty="0">
                <a:latin typeface="微软雅黑" panose="020B0503020204020204" pitchFamily="34" charset="-122"/>
                <a:ea typeface="微软雅黑" panose="020B0503020204020204" pitchFamily="34" charset="-122"/>
                <a:sym typeface="+mn-ea"/>
              </a:rPr>
              <a:t>㎡（有外资）</a:t>
            </a:r>
            <a:endParaRPr lang="zh-CN" altLang="en-US" sz="825" b="1" dirty="0">
              <a:latin typeface="微软雅黑" panose="020B0503020204020204" pitchFamily="34" charset="-122"/>
              <a:ea typeface="微软雅黑" panose="020B0503020204020204" pitchFamily="34" charset="-122"/>
              <a:sym typeface="+mn-ea"/>
            </a:endParaRPr>
          </a:p>
          <a:p>
            <a:pPr>
              <a:buFontTx/>
              <a:buNone/>
              <a:defRPr/>
            </a:pPr>
            <a:r>
              <a:rPr lang="zh-CN" altLang="en-US" sz="825" b="1" dirty="0">
                <a:latin typeface="微软雅黑" panose="020B0503020204020204" pitchFamily="34" charset="-122"/>
                <a:ea typeface="微软雅黑" panose="020B0503020204020204" pitchFamily="34" charset="-122"/>
                <a:sym typeface="+mn-ea"/>
              </a:rPr>
              <a:t>最新开盘：201年12月2</a:t>
            </a:r>
            <a:r>
              <a:rPr lang="en-US" altLang="zh-CN" sz="825" b="1" dirty="0">
                <a:latin typeface="微软雅黑" panose="020B0503020204020204" pitchFamily="34" charset="-122"/>
                <a:ea typeface="微软雅黑" panose="020B0503020204020204" pitchFamily="34" charset="-122"/>
                <a:sym typeface="+mn-ea"/>
              </a:rPr>
              <a:t>3</a:t>
            </a:r>
            <a:r>
              <a:rPr lang="zh-CN" altLang="en-US" sz="825" b="1" dirty="0">
                <a:latin typeface="微软雅黑" panose="020B0503020204020204" pitchFamily="34" charset="-122"/>
                <a:ea typeface="微软雅黑" panose="020B0503020204020204" pitchFamily="34" charset="-122"/>
                <a:sym typeface="+mn-ea"/>
              </a:rPr>
              <a:t>日</a:t>
            </a:r>
            <a:endParaRPr lang="zh-CN" altLang="en-US" sz="825" b="1" dirty="0">
              <a:latin typeface="微软雅黑" panose="020B0503020204020204" pitchFamily="34" charset="-122"/>
              <a:ea typeface="微软雅黑" panose="020B0503020204020204" pitchFamily="34" charset="-122"/>
              <a:sym typeface="+mn-ea"/>
            </a:endParaRPr>
          </a:p>
          <a:p>
            <a:pPr>
              <a:buFontTx/>
              <a:buNone/>
              <a:defRPr/>
            </a:pPr>
            <a:r>
              <a:rPr lang="zh-CN" altLang="en-US" sz="825" b="1" dirty="0">
                <a:latin typeface="微软雅黑" panose="020B0503020204020204" pitchFamily="34" charset="-122"/>
                <a:ea typeface="微软雅黑" panose="020B0503020204020204" pitchFamily="34" charset="-122"/>
                <a:sym typeface="+mn-ea"/>
              </a:rPr>
              <a:t>销售报价：</a:t>
            </a:r>
            <a:r>
              <a:rPr lang="en-US" altLang="zh-CN" sz="825" b="1" dirty="0">
                <a:latin typeface="微软雅黑" panose="020B0503020204020204" pitchFamily="34" charset="-122"/>
                <a:ea typeface="微软雅黑" panose="020B0503020204020204" pitchFamily="34" charset="-122"/>
                <a:sym typeface="+mn-ea"/>
              </a:rPr>
              <a:t>11</a:t>
            </a:r>
            <a:r>
              <a:rPr lang="zh-CN" altLang="en-US" sz="825" b="1" dirty="0">
                <a:latin typeface="微软雅黑" panose="020B0503020204020204" pitchFamily="34" charset="-122"/>
                <a:ea typeface="微软雅黑" panose="020B0503020204020204" pitchFamily="34" charset="-122"/>
                <a:sym typeface="+mn-ea"/>
              </a:rPr>
              <a:t>000元/m2</a:t>
            </a:r>
            <a:endParaRPr lang="zh-CN" altLang="en-US" sz="825" b="1" dirty="0">
              <a:latin typeface="微软雅黑" panose="020B0503020204020204" pitchFamily="34" charset="-122"/>
              <a:ea typeface="微软雅黑" panose="020B0503020204020204" pitchFamily="34" charset="-122"/>
              <a:sym typeface="+mn-ea"/>
            </a:endParaRPr>
          </a:p>
          <a:p>
            <a:pPr>
              <a:buFontTx/>
              <a:buNone/>
              <a:defRPr/>
            </a:pPr>
            <a:r>
              <a:rPr lang="zh-CN" altLang="en-US" sz="825" b="1" dirty="0">
                <a:latin typeface="微软雅黑" panose="020B0503020204020204" pitchFamily="34" charset="-122"/>
                <a:ea typeface="微软雅黑" panose="020B0503020204020204" pitchFamily="34" charset="-122"/>
                <a:sym typeface="+mn-ea"/>
              </a:rPr>
              <a:t>开发商：</a:t>
            </a:r>
            <a:r>
              <a:rPr lang="zh-CN" altLang="en-US" sz="825" b="1" dirty="0">
                <a:latin typeface="微软雅黑" panose="020B0503020204020204" pitchFamily="34" charset="-122"/>
                <a:ea typeface="微软雅黑" panose="020B0503020204020204" pitchFamily="34" charset="-122"/>
              </a:rPr>
              <a:t>青岛鸿锦卓越</a:t>
            </a:r>
            <a:endParaRPr lang="en-US" altLang="zh-CN" sz="825" b="1" dirty="0">
              <a:latin typeface="微软雅黑" panose="020B0503020204020204" pitchFamily="34" charset="-122"/>
              <a:ea typeface="微软雅黑" panose="020B0503020204020204" pitchFamily="34" charset="-122"/>
            </a:endParaRPr>
          </a:p>
          <a:p>
            <a:pPr>
              <a:buFontTx/>
              <a:buNone/>
              <a:defRPr/>
            </a:pPr>
            <a:r>
              <a:rPr lang="zh-CN" altLang="en-US" sz="825" b="1" dirty="0">
                <a:latin typeface="微软雅黑" panose="020B0503020204020204" pitchFamily="34" charset="-122"/>
                <a:ea typeface="微软雅黑" panose="020B0503020204020204" pitchFamily="34" charset="-122"/>
              </a:rPr>
              <a:t>月均去化</a:t>
            </a:r>
            <a:r>
              <a:rPr lang="en-US" altLang="zh-CN" sz="825" b="1" dirty="0">
                <a:latin typeface="微软雅黑" panose="020B0503020204020204" pitchFamily="34" charset="-122"/>
                <a:ea typeface="微软雅黑" panose="020B0503020204020204" pitchFamily="34" charset="-122"/>
              </a:rPr>
              <a:t>17</a:t>
            </a:r>
            <a:r>
              <a:rPr lang="zh-CN" altLang="en-US" sz="825" b="1" dirty="0">
                <a:latin typeface="微软雅黑" panose="020B0503020204020204" pitchFamily="34" charset="-122"/>
                <a:ea typeface="微软雅黑" panose="020B0503020204020204" pitchFamily="34" charset="-122"/>
              </a:rPr>
              <a:t>套</a:t>
            </a:r>
            <a:endParaRPr lang="en-US" altLang="zh-CN" sz="825" b="1" dirty="0">
              <a:latin typeface="微软雅黑" panose="020B0503020204020204" pitchFamily="34" charset="-122"/>
              <a:ea typeface="微软雅黑" panose="020B0503020204020204" pitchFamily="34" charset="-122"/>
            </a:endParaRPr>
          </a:p>
          <a:p>
            <a:pPr>
              <a:buFontTx/>
              <a:buNone/>
              <a:defRPr/>
            </a:pPr>
            <a:r>
              <a:rPr lang="zh-CN" altLang="en-US" sz="825" b="1" dirty="0">
                <a:latin typeface="微软雅黑" panose="020B0503020204020204" pitchFamily="34" charset="-122"/>
                <a:ea typeface="微软雅黑" panose="020B0503020204020204" pitchFamily="34" charset="-122"/>
                <a:sym typeface="+mn-ea"/>
              </a:rPr>
              <a:t>距离本项目：</a:t>
            </a:r>
            <a:r>
              <a:rPr lang="en-US" altLang="zh-CN" sz="825" b="1" dirty="0">
                <a:latin typeface="微软雅黑" panose="020B0503020204020204" pitchFamily="34" charset="-122"/>
                <a:ea typeface="微软雅黑" panose="020B0503020204020204" pitchFamily="34" charset="-122"/>
                <a:sym typeface="+mn-ea"/>
              </a:rPr>
              <a:t>1.1</a:t>
            </a:r>
            <a:r>
              <a:rPr lang="zh-CN" altLang="en-US" sz="825" b="1" dirty="0">
                <a:latin typeface="微软雅黑" panose="020B0503020204020204" pitchFamily="34" charset="-122"/>
                <a:ea typeface="微软雅黑" panose="020B0503020204020204" pitchFamily="34" charset="-122"/>
                <a:sym typeface="+mn-ea"/>
              </a:rPr>
              <a:t>公里</a:t>
            </a:r>
            <a:endParaRPr lang="zh-CN" altLang="en-US" sz="825" b="1" dirty="0">
              <a:latin typeface="微软雅黑" panose="020B0503020204020204" pitchFamily="34" charset="-122"/>
              <a:ea typeface="微软雅黑" panose="020B0503020204020204" pitchFamily="34" charset="-122"/>
            </a:endParaRPr>
          </a:p>
        </p:txBody>
      </p:sp>
      <p:sp>
        <p:nvSpPr>
          <p:cNvPr id="6" name="椭圆 5"/>
          <p:cNvSpPr/>
          <p:nvPr/>
        </p:nvSpPr>
        <p:spPr bwMode="auto">
          <a:xfrm>
            <a:off x="2086689" y="1329214"/>
            <a:ext cx="228600" cy="236935"/>
          </a:xfrm>
          <a:prstGeom prst="ellipse">
            <a:avLst/>
          </a:prstGeom>
          <a:solidFill>
            <a:srgbClr val="C00000"/>
          </a:solidFill>
          <a:ln>
            <a:noFill/>
          </a:ln>
        </p:spPr>
        <p:style>
          <a:lnRef idx="1">
            <a:schemeClr val="accent5"/>
          </a:lnRef>
          <a:fillRef idx="3">
            <a:schemeClr val="accent5"/>
          </a:fillRef>
          <a:effectRef idx="2">
            <a:schemeClr val="accent5"/>
          </a:effectRef>
          <a:fontRef idx="minor">
            <a:schemeClr val="lt1"/>
          </a:fontRef>
        </p:style>
        <p:txBody>
          <a:bodyPr anchor="ctr"/>
          <a:lstStyle/>
          <a:p>
            <a:pPr>
              <a:buFontTx/>
              <a:buNone/>
              <a:defRPr/>
            </a:pPr>
            <a:r>
              <a:rPr lang="en-US" sz="825" b="1" dirty="0">
                <a:latin typeface="微软雅黑" panose="020B0503020204020204" pitchFamily="34" charset="-122"/>
                <a:ea typeface="微软雅黑" panose="020B0503020204020204" pitchFamily="34" charset="-122"/>
                <a:sym typeface="+mn-ea"/>
              </a:rPr>
              <a:t>2</a:t>
            </a:r>
            <a:endParaRPr lang="en-US" sz="825" b="1" dirty="0">
              <a:latin typeface="微软雅黑" panose="020B0503020204020204" pitchFamily="34" charset="-122"/>
              <a:ea typeface="微软雅黑" panose="020B0503020204020204" pitchFamily="34" charset="-122"/>
              <a:sym typeface="+mn-ea"/>
            </a:endParaRPr>
          </a:p>
        </p:txBody>
      </p:sp>
      <p:sp>
        <p:nvSpPr>
          <p:cNvPr id="8" name="椭圆 7"/>
          <p:cNvSpPr/>
          <p:nvPr/>
        </p:nvSpPr>
        <p:spPr bwMode="auto">
          <a:xfrm>
            <a:off x="4404360" y="1823561"/>
            <a:ext cx="232172" cy="185738"/>
          </a:xfrm>
          <a:prstGeom prst="ellipse">
            <a:avLst/>
          </a:prstGeom>
          <a:solidFill>
            <a:srgbClr val="C00000"/>
          </a:solidFill>
          <a:ln>
            <a:noFill/>
          </a:ln>
        </p:spPr>
        <p:style>
          <a:lnRef idx="1">
            <a:schemeClr val="accent5"/>
          </a:lnRef>
          <a:fillRef idx="3">
            <a:schemeClr val="accent5"/>
          </a:fillRef>
          <a:effectRef idx="2">
            <a:schemeClr val="accent5"/>
          </a:effectRef>
          <a:fontRef idx="minor">
            <a:schemeClr val="lt1"/>
          </a:fontRef>
        </p:style>
        <p:txBody>
          <a:bodyPr anchor="ctr"/>
          <a:lstStyle/>
          <a:p>
            <a:pPr>
              <a:buFontTx/>
              <a:buNone/>
              <a:defRPr/>
            </a:pPr>
            <a:endParaRPr lang="en-US" sz="825" b="1" dirty="0">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4404360" y="1814036"/>
            <a:ext cx="322898" cy="218440"/>
          </a:xfrm>
          <a:prstGeom prst="rect">
            <a:avLst/>
          </a:prstGeom>
          <a:noFill/>
        </p:spPr>
        <p:txBody>
          <a:bodyPr wrap="square" rtlCol="0">
            <a:spAutoFit/>
          </a:bodyPr>
          <a:lstStyle/>
          <a:p>
            <a:pPr algn="l">
              <a:buFontTx/>
              <a:buNone/>
              <a:defRPr/>
            </a:pPr>
            <a:r>
              <a:rPr lang="en-US" sz="825" b="1" dirty="0">
                <a:solidFill>
                  <a:schemeClr val="bg1"/>
                </a:solidFill>
                <a:uFillTx/>
                <a:latin typeface="微软雅黑" panose="020B0503020204020204" pitchFamily="34" charset="-122"/>
                <a:ea typeface="微软雅黑" panose="020B0503020204020204" pitchFamily="34" charset="-122"/>
                <a:sym typeface="+mn-ea"/>
              </a:rPr>
              <a:t>3</a:t>
            </a:r>
            <a:endParaRPr lang="en-US" altLang="en-US" sz="825" b="1"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10" name="椭圆 9"/>
          <p:cNvSpPr/>
          <p:nvPr/>
        </p:nvSpPr>
        <p:spPr bwMode="auto">
          <a:xfrm>
            <a:off x="6657023" y="2914650"/>
            <a:ext cx="292894" cy="256699"/>
          </a:xfrm>
          <a:prstGeom prst="ellipse">
            <a:avLst/>
          </a:prstGeom>
          <a:solidFill>
            <a:srgbClr val="C00000"/>
          </a:solidFill>
          <a:ln>
            <a:noFill/>
          </a:ln>
        </p:spPr>
        <p:style>
          <a:lnRef idx="1">
            <a:schemeClr val="accent5"/>
          </a:lnRef>
          <a:fillRef idx="3">
            <a:schemeClr val="accent5"/>
          </a:fillRef>
          <a:effectRef idx="2">
            <a:schemeClr val="accent5"/>
          </a:effectRef>
          <a:fontRef idx="minor">
            <a:schemeClr val="lt1"/>
          </a:fontRef>
        </p:style>
        <p:txBody>
          <a:bodyPr anchor="ctr"/>
          <a:lstStyle/>
          <a:p>
            <a:pPr>
              <a:buFontTx/>
              <a:buNone/>
              <a:defRPr/>
            </a:pPr>
            <a:r>
              <a:rPr lang="en-US" sz="825" b="1" dirty="0">
                <a:latin typeface="微软雅黑" panose="020B0503020204020204" pitchFamily="34" charset="-122"/>
                <a:ea typeface="微软雅黑" panose="020B0503020204020204" pitchFamily="34" charset="-122"/>
                <a:sym typeface="+mn-ea"/>
              </a:rPr>
              <a:t>4</a:t>
            </a:r>
            <a:endParaRPr lang="en-US" sz="825" b="1" dirty="0">
              <a:latin typeface="微软雅黑" panose="020B0503020204020204" pitchFamily="34" charset="-122"/>
              <a:ea typeface="微软雅黑" panose="020B0503020204020204" pitchFamily="34" charset="-122"/>
              <a:sym typeface="+mn-ea"/>
            </a:endParaRPr>
          </a:p>
        </p:txBody>
      </p:sp>
      <p:sp>
        <p:nvSpPr>
          <p:cNvPr id="14" name="椭圆 13"/>
          <p:cNvSpPr/>
          <p:nvPr/>
        </p:nvSpPr>
        <p:spPr bwMode="auto">
          <a:xfrm>
            <a:off x="2866549" y="2395061"/>
            <a:ext cx="228600" cy="228600"/>
          </a:xfrm>
          <a:prstGeom prst="ellipse">
            <a:avLst/>
          </a:prstGeom>
          <a:solidFill>
            <a:srgbClr val="C00000"/>
          </a:solidFill>
          <a:ln>
            <a:noFill/>
          </a:ln>
        </p:spPr>
        <p:style>
          <a:lnRef idx="1">
            <a:schemeClr val="accent5"/>
          </a:lnRef>
          <a:fillRef idx="3">
            <a:schemeClr val="accent5"/>
          </a:fillRef>
          <a:effectRef idx="2">
            <a:schemeClr val="accent5"/>
          </a:effectRef>
          <a:fontRef idx="minor">
            <a:schemeClr val="lt1"/>
          </a:fontRef>
        </p:style>
        <p:txBody>
          <a:bodyPr anchor="ctr"/>
          <a:lstStyle/>
          <a:p>
            <a:pPr>
              <a:buFontTx/>
              <a:buNone/>
              <a:defRPr/>
            </a:pPr>
            <a:r>
              <a:rPr lang="en-US" sz="825" b="1" dirty="0">
                <a:latin typeface="微软雅黑" panose="020B0503020204020204" pitchFamily="34" charset="-122"/>
                <a:ea typeface="微软雅黑" panose="020B0503020204020204" pitchFamily="34" charset="-122"/>
                <a:sym typeface="+mn-ea"/>
              </a:rPr>
              <a:t>1</a:t>
            </a:r>
            <a:endParaRPr lang="en-US" sz="825" b="1" dirty="0">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2554129" y="2333625"/>
            <a:ext cx="312420" cy="35147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52" name="Picture 19" descr="9"/>
          <p:cNvPicPr>
            <a:picLocks noChangeArrowheads="1"/>
          </p:cNvPicPr>
          <p:nvPr/>
        </p:nvPicPr>
        <p:blipFill>
          <a:blip r:embed="rId2"/>
          <a:srcRect/>
          <a:stretch>
            <a:fillRect/>
          </a:stretch>
        </p:blipFill>
        <p:spPr bwMode="auto">
          <a:xfrm>
            <a:off x="2626280" y="2478881"/>
            <a:ext cx="167879" cy="1857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 name="流程图: 可选过程 15"/>
          <p:cNvSpPr/>
          <p:nvPr/>
        </p:nvSpPr>
        <p:spPr>
          <a:xfrm>
            <a:off x="3418940" y="2813685"/>
            <a:ext cx="1666875" cy="1320403"/>
          </a:xfrm>
          <a:prstGeom prst="flowChartAlternate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Tx/>
              <a:buNone/>
              <a:defRPr/>
            </a:pPr>
            <a:r>
              <a:rPr lang="zh-CN" altLang="en-US" sz="825" b="1" dirty="0">
                <a:latin typeface="微软雅黑" panose="020B0503020204020204" pitchFamily="34" charset="-122"/>
                <a:ea typeface="微软雅黑" panose="020B0503020204020204" pitchFamily="34" charset="-122"/>
                <a:sym typeface="+mn-ea"/>
              </a:rPr>
              <a:t>我司地块</a:t>
            </a:r>
            <a:endParaRPr lang="en-US" altLang="zh-CN" sz="825" b="1" dirty="0">
              <a:latin typeface="微软雅黑" panose="020B0503020204020204" pitchFamily="34" charset="-122"/>
              <a:ea typeface="微软雅黑" panose="020B0503020204020204" pitchFamily="34" charset="-122"/>
              <a:sym typeface="+mn-ea"/>
            </a:endParaRPr>
          </a:p>
          <a:p>
            <a:pPr>
              <a:buFontTx/>
              <a:buNone/>
              <a:defRPr/>
            </a:pPr>
            <a:r>
              <a:rPr lang="zh-CN" altLang="en-US" sz="825" b="1" dirty="0">
                <a:latin typeface="微软雅黑" panose="020B0503020204020204" pitchFamily="34" charset="-122"/>
                <a:ea typeface="微软雅黑" panose="020B0503020204020204" pitchFamily="34" charset="-122"/>
                <a:sym typeface="+mn-ea"/>
              </a:rPr>
              <a:t>容积率：</a:t>
            </a:r>
            <a:r>
              <a:rPr lang="en-US" altLang="zh-CN" sz="825" b="1" dirty="0">
                <a:latin typeface="微软雅黑" panose="020B0503020204020204" pitchFamily="34" charset="-122"/>
                <a:ea typeface="微软雅黑" panose="020B0503020204020204" pitchFamily="34" charset="-122"/>
                <a:sym typeface="+mn-ea"/>
              </a:rPr>
              <a:t>2.32</a:t>
            </a:r>
            <a:endParaRPr lang="en-US" altLang="zh-CN" sz="825" b="1" dirty="0">
              <a:latin typeface="微软雅黑" panose="020B0503020204020204" pitchFamily="34" charset="-122"/>
              <a:ea typeface="微软雅黑" panose="020B0503020204020204" pitchFamily="34" charset="-122"/>
              <a:sym typeface="+mn-ea"/>
            </a:endParaRPr>
          </a:p>
          <a:p>
            <a:pPr>
              <a:buFontTx/>
              <a:buNone/>
              <a:defRPr/>
            </a:pPr>
            <a:r>
              <a:rPr lang="zh-CN" altLang="en-US" sz="825" b="1" dirty="0">
                <a:latin typeface="微软雅黑" panose="020B0503020204020204" pitchFamily="34" charset="-122"/>
                <a:ea typeface="微软雅黑" panose="020B0503020204020204" pitchFamily="34" charset="-122"/>
                <a:sym typeface="+mn-ea"/>
              </a:rPr>
              <a:t>物业类型：小高层、高层</a:t>
            </a:r>
            <a:endParaRPr lang="en-US" altLang="zh-CN" sz="825" b="1" dirty="0">
              <a:latin typeface="微软雅黑" panose="020B0503020204020204" pitchFamily="34" charset="-122"/>
              <a:ea typeface="微软雅黑" panose="020B0503020204020204" pitchFamily="34" charset="-122"/>
              <a:sym typeface="+mn-ea"/>
            </a:endParaRPr>
          </a:p>
          <a:p>
            <a:pPr>
              <a:buFontTx/>
              <a:buNone/>
              <a:defRPr/>
            </a:pPr>
            <a:r>
              <a:rPr lang="zh-CN" altLang="en-US" sz="825" b="1" dirty="0">
                <a:latin typeface="微软雅黑" panose="020B0503020204020204" pitchFamily="34" charset="-122"/>
                <a:ea typeface="微软雅黑" panose="020B0503020204020204" pitchFamily="34" charset="-122"/>
                <a:sym typeface="+mn-ea"/>
              </a:rPr>
              <a:t>销售报价：</a:t>
            </a:r>
            <a:endParaRPr lang="en-US" altLang="zh-CN" sz="825" b="1" dirty="0">
              <a:latin typeface="微软雅黑" panose="020B0503020204020204" pitchFamily="34" charset="-122"/>
              <a:ea typeface="微软雅黑" panose="020B0503020204020204" pitchFamily="34" charset="-122"/>
              <a:sym typeface="+mn-ea"/>
            </a:endParaRPr>
          </a:p>
          <a:p>
            <a:pPr>
              <a:buFontTx/>
              <a:buNone/>
              <a:defRPr/>
            </a:pPr>
            <a:r>
              <a:rPr lang="zh-CN" altLang="en-US" sz="825" b="1" dirty="0">
                <a:latin typeface="微软雅黑" panose="020B0503020204020204" pitchFamily="34" charset="-122"/>
                <a:ea typeface="微软雅黑" panose="020B0503020204020204" pitchFamily="34" charset="-122"/>
                <a:sym typeface="+mn-ea"/>
              </a:rPr>
              <a:t>小高层</a:t>
            </a:r>
            <a:r>
              <a:rPr lang="en-US" altLang="zh-CN" sz="825" b="1" dirty="0">
                <a:latin typeface="微软雅黑" panose="020B0503020204020204" pitchFamily="34" charset="-122"/>
                <a:ea typeface="微软雅黑" panose="020B0503020204020204" pitchFamily="34" charset="-122"/>
                <a:sym typeface="+mn-ea"/>
              </a:rPr>
              <a:t>11000</a:t>
            </a:r>
            <a:r>
              <a:rPr lang="zh-CN" altLang="en-US" sz="825" b="1" dirty="0">
                <a:latin typeface="微软雅黑" panose="020B0503020204020204" pitchFamily="34" charset="-122"/>
                <a:ea typeface="微软雅黑" panose="020B0503020204020204" pitchFamily="34" charset="-122"/>
                <a:sym typeface="+mn-ea"/>
              </a:rPr>
              <a:t>元/m</a:t>
            </a:r>
            <a:r>
              <a:rPr lang="en-US" altLang="zh-CN" sz="825" b="1" baseline="30000" dirty="0">
                <a:latin typeface="微软雅黑" panose="020B0503020204020204" pitchFamily="34" charset="-122"/>
                <a:ea typeface="微软雅黑" panose="020B0503020204020204" pitchFamily="34" charset="-122"/>
                <a:sym typeface="+mn-ea"/>
              </a:rPr>
              <a:t>2</a:t>
            </a:r>
            <a:endParaRPr lang="en-US" altLang="zh-CN" sz="825" b="1" baseline="30000" dirty="0">
              <a:latin typeface="微软雅黑" panose="020B0503020204020204" pitchFamily="34" charset="-122"/>
              <a:ea typeface="微软雅黑" panose="020B0503020204020204" pitchFamily="34" charset="-122"/>
              <a:sym typeface="+mn-ea"/>
            </a:endParaRPr>
          </a:p>
          <a:p>
            <a:pPr>
              <a:defRPr/>
            </a:pPr>
            <a:r>
              <a:rPr lang="zh-CN" altLang="en-US" sz="825" b="1" dirty="0">
                <a:latin typeface="微软雅黑" panose="020B0503020204020204" pitchFamily="34" charset="-122"/>
                <a:ea typeface="微软雅黑" panose="020B0503020204020204" pitchFamily="34" charset="-122"/>
                <a:sym typeface="+mn-ea"/>
              </a:rPr>
              <a:t>高层</a:t>
            </a:r>
            <a:r>
              <a:rPr lang="en-US" altLang="zh-CN" sz="825" b="1" dirty="0">
                <a:latin typeface="微软雅黑" panose="020B0503020204020204" pitchFamily="34" charset="-122"/>
                <a:ea typeface="微软雅黑" panose="020B0503020204020204" pitchFamily="34" charset="-122"/>
                <a:sym typeface="+mn-ea"/>
              </a:rPr>
              <a:t>10500</a:t>
            </a:r>
            <a:r>
              <a:rPr lang="zh-CN" altLang="en-US" sz="825" b="1" dirty="0">
                <a:latin typeface="微软雅黑" panose="020B0503020204020204" pitchFamily="34" charset="-122"/>
                <a:ea typeface="微软雅黑" panose="020B0503020204020204" pitchFamily="34" charset="-122"/>
                <a:sym typeface="+mn-ea"/>
              </a:rPr>
              <a:t>元/m</a:t>
            </a:r>
            <a:r>
              <a:rPr lang="en-US" altLang="zh-CN" sz="825" b="1" baseline="30000" dirty="0">
                <a:latin typeface="微软雅黑" panose="020B0503020204020204" pitchFamily="34" charset="-122"/>
                <a:ea typeface="微软雅黑" panose="020B0503020204020204" pitchFamily="34" charset="-122"/>
                <a:sym typeface="+mn-ea"/>
              </a:rPr>
              <a:t>2</a:t>
            </a:r>
            <a:endParaRPr lang="en-US" altLang="zh-CN" sz="825" b="1" baseline="30000" dirty="0">
              <a:latin typeface="微软雅黑" panose="020B0503020204020204" pitchFamily="34" charset="-122"/>
              <a:ea typeface="微软雅黑" panose="020B0503020204020204" pitchFamily="34" charset="-122"/>
              <a:sym typeface="+mn-ea"/>
            </a:endParaRPr>
          </a:p>
        </p:txBody>
      </p:sp>
      <p:sp>
        <p:nvSpPr>
          <p:cNvPr id="17" name="文本框 16"/>
          <p:cNvSpPr txBox="1"/>
          <p:nvPr/>
        </p:nvSpPr>
        <p:spPr>
          <a:xfrm>
            <a:off x="386631" y="127467"/>
            <a:ext cx="4907280" cy="460375"/>
          </a:xfrm>
          <a:prstGeom prst="rect">
            <a:avLst/>
          </a:prstGeom>
          <a:noFill/>
        </p:spPr>
        <p:txBody>
          <a:bodyPr wrap="non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三、城市经济与房地产发展</a:t>
            </a: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住宅竞品</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中昂地产办公\2021\土地信息\胶州任总推荐\土地四至及周边竞品照片\碧桂园内部.jpg碧桂园内部"/>
          <p:cNvPicPr>
            <a:picLocks noChangeAspect="1"/>
          </p:cNvPicPr>
          <p:nvPr/>
        </p:nvPicPr>
        <p:blipFill>
          <a:blip r:embed="rId1"/>
          <a:srcRect/>
          <a:stretch>
            <a:fillRect/>
          </a:stretch>
        </p:blipFill>
        <p:spPr>
          <a:xfrm>
            <a:off x="6768941" y="700644"/>
            <a:ext cx="2179796" cy="1634490"/>
          </a:xfrm>
          <a:prstGeom prst="rect">
            <a:avLst/>
          </a:prstGeom>
        </p:spPr>
      </p:pic>
      <p:sp>
        <p:nvSpPr>
          <p:cNvPr id="21506" name="Rectangle 24"/>
          <p:cNvSpPr>
            <a:spLocks noChangeArrowheads="1"/>
          </p:cNvSpPr>
          <p:nvPr/>
        </p:nvSpPr>
        <p:spPr bwMode="auto">
          <a:xfrm>
            <a:off x="0" y="609600"/>
            <a:ext cx="9144000" cy="400050"/>
          </a:xfrm>
          <a:prstGeom prst="rect">
            <a:avLst/>
          </a:prstGeom>
          <a:noFill/>
          <a:ln w="9525">
            <a:noFill/>
            <a:miter lim="800000"/>
          </a:ln>
        </p:spPr>
        <p:txBody>
          <a:bodyPr wrap="none" anchor="ctr"/>
          <a:lstStyle/>
          <a:p>
            <a:pPr eaLnBrk="1" hangingPunct="1">
              <a:buSzPct val="100000"/>
            </a:pPr>
            <a:endParaRPr lang="en-US" sz="1350" b="0" dirty="0">
              <a:solidFill>
                <a:schemeClr val="tx1"/>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4402930" y="2410711"/>
            <a:ext cx="4554173" cy="2376170"/>
          </a:xfrm>
          <a:prstGeom prst="rect">
            <a:avLst/>
          </a:prstGeom>
          <a:noFill/>
        </p:spPr>
        <p:txBody>
          <a:bodyPr wrap="square" rtlCol="0">
            <a:spAutoFit/>
          </a:bodyPr>
          <a:lstStyle/>
          <a:p>
            <a:pPr indent="266700">
              <a:lnSpc>
                <a:spcPct val="150000"/>
              </a:lnSpc>
              <a:buFont typeface="Wingdings" panose="05000000000000000000" pitchFamily="2" charset="2"/>
              <a:buChar char="Ø"/>
            </a:pPr>
            <a:r>
              <a:rPr lang="zh-CN" altLang="en-US" sz="1200" dirty="0">
                <a:latin typeface="微软雅黑" panose="020B0503020204020204" pitchFamily="34" charset="-122"/>
                <a:ea typeface="微软雅黑" panose="020B0503020204020204" pitchFamily="34" charset="-122"/>
              </a:rPr>
              <a:t>规划：主打低密生态的居住区，利用品牌成熟产品线二次入驻胶州，打造最佳的景观资源，规划</a:t>
            </a:r>
            <a:r>
              <a:rPr lang="en-US" altLang="zh-CN" sz="1200" dirty="0">
                <a:latin typeface="微软雅黑" panose="020B0503020204020204" pitchFamily="34" charset="-122"/>
                <a:ea typeface="微软雅黑" panose="020B0503020204020204" pitchFamily="34" charset="-122"/>
              </a:rPr>
              <a:t>3</a:t>
            </a:r>
            <a:r>
              <a:rPr lang="zh-CN" altLang="en-US" sz="1200" dirty="0">
                <a:latin typeface="微软雅黑" panose="020B0503020204020204" pitchFamily="34" charset="-122"/>
                <a:ea typeface="微软雅黑" panose="020B0503020204020204" pitchFamily="34" charset="-122"/>
              </a:rPr>
              <a:t>类产品吸纳不同客群；</a:t>
            </a:r>
            <a:endParaRPr lang="en-US" altLang="zh-CN" sz="1200" dirty="0">
              <a:latin typeface="微软雅黑" panose="020B0503020204020204" pitchFamily="34" charset="-122"/>
              <a:ea typeface="微软雅黑" panose="020B0503020204020204" pitchFamily="34" charset="-122"/>
            </a:endParaRPr>
          </a:p>
          <a:p>
            <a:pPr indent="266700">
              <a:lnSpc>
                <a:spcPct val="150000"/>
              </a:lnSpc>
              <a:buFont typeface="Wingdings" panose="05000000000000000000" pitchFamily="2" charset="2"/>
              <a:buChar char="Ø"/>
            </a:pPr>
            <a:r>
              <a:rPr lang="zh-CN" altLang="en-US" sz="1200" dirty="0">
                <a:latin typeface="微软雅黑" panose="020B0503020204020204" pitchFamily="34" charset="-122"/>
                <a:ea typeface="微软雅黑" panose="020B0503020204020204" pitchFamily="34" charset="-122"/>
              </a:rPr>
              <a:t>销售及去化：目前项目已全部加推，剩余多为</a:t>
            </a:r>
            <a:r>
              <a:rPr lang="en-US" altLang="zh-CN" sz="1200" dirty="0">
                <a:latin typeface="微软雅黑" panose="020B0503020204020204" pitchFamily="34" charset="-122"/>
                <a:ea typeface="微软雅黑" panose="020B0503020204020204" pitchFamily="34" charset="-122"/>
              </a:rPr>
              <a:t>184</a:t>
            </a:r>
            <a:r>
              <a:rPr lang="zh-CN" altLang="en-US" sz="1200" dirty="0">
                <a:latin typeface="微软雅黑" panose="020B0503020204020204" pitchFamily="34" charset="-122"/>
                <a:ea typeface="微软雅黑" panose="020B0503020204020204" pitchFamily="34" charset="-122"/>
              </a:rPr>
              <a:t>㎡产品，</a:t>
            </a:r>
            <a:r>
              <a:rPr lang="en-US" altLang="zh-CN" sz="1200" dirty="0">
                <a:latin typeface="微软雅黑" panose="020B0503020204020204" pitchFamily="34" charset="-122"/>
                <a:ea typeface="微软雅黑" panose="020B0503020204020204" pitchFamily="34" charset="-122"/>
              </a:rPr>
              <a:t>2019-2020</a:t>
            </a:r>
            <a:r>
              <a:rPr lang="zh-CN" altLang="en-US" sz="1200" dirty="0">
                <a:latin typeface="微软雅黑" panose="020B0503020204020204" pitchFamily="34" charset="-122"/>
                <a:ea typeface="微软雅黑" panose="020B0503020204020204" pitchFamily="34" charset="-122"/>
              </a:rPr>
              <a:t>年利用碧桂园品牌效应，作为价格标杆，跟随性入市快速走量，实现基本去化目标；</a:t>
            </a:r>
            <a:endParaRPr lang="en-US" altLang="zh-CN" sz="1200" dirty="0">
              <a:latin typeface="微软雅黑" panose="020B0503020204020204" pitchFamily="34" charset="-122"/>
              <a:ea typeface="微软雅黑" panose="020B0503020204020204" pitchFamily="34" charset="-122"/>
            </a:endParaRPr>
          </a:p>
          <a:p>
            <a:pPr indent="266700">
              <a:lnSpc>
                <a:spcPct val="150000"/>
              </a:lnSpc>
              <a:buFont typeface="Wingdings" panose="05000000000000000000" pitchFamily="2" charset="2"/>
              <a:buChar char="Ø"/>
            </a:pPr>
            <a:r>
              <a:rPr lang="zh-CN" altLang="en-US" sz="1200" dirty="0">
                <a:latin typeface="微软雅黑" panose="020B0503020204020204" pitchFamily="34" charset="-122"/>
                <a:ea typeface="微软雅黑" panose="020B0503020204020204" pitchFamily="34" charset="-122"/>
              </a:rPr>
              <a:t>客户：由于品牌效应及价格优势，市区外溢类客户较多，但仍以地缘改善类作为主要客户；、</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zh-CN" altLang="en-US" sz="1500" b="1" dirty="0">
                <a:solidFill>
                  <a:srgbClr val="FF0000"/>
                </a:solidFill>
                <a:latin typeface="微软雅黑" panose="020B0503020204020204" pitchFamily="34" charset="-122"/>
                <a:ea typeface="微软雅黑" panose="020B0503020204020204" pitchFamily="34" charset="-122"/>
              </a:rPr>
              <a:t>品牌效应强，低密景观美，价格跟随快速去化。</a:t>
            </a:r>
            <a:endParaRPr lang="en-US" altLang="zh-CN" sz="1500" b="1" dirty="0">
              <a:solidFill>
                <a:srgbClr val="FF0000"/>
              </a:solidFill>
              <a:latin typeface="微软雅黑" panose="020B0503020204020204" pitchFamily="34" charset="-122"/>
              <a:ea typeface="微软雅黑" panose="020B0503020204020204" pitchFamily="34" charset="-122"/>
            </a:endParaRPr>
          </a:p>
        </p:txBody>
      </p:sp>
      <p:graphicFrame>
        <p:nvGraphicFramePr>
          <p:cNvPr id="16" name="表格 15"/>
          <p:cNvGraphicFramePr>
            <a:graphicFrameLocks noGrp="1"/>
          </p:cNvGraphicFramePr>
          <p:nvPr>
            <p:custDataLst>
              <p:tags r:id="rId2"/>
            </p:custDataLst>
          </p:nvPr>
        </p:nvGraphicFramePr>
        <p:xfrm>
          <a:off x="524510" y="704215"/>
          <a:ext cx="3658870" cy="4010660"/>
        </p:xfrm>
        <a:graphic>
          <a:graphicData uri="http://schemas.openxmlformats.org/drawingml/2006/table">
            <a:tbl>
              <a:tblPr/>
              <a:tblGrid>
                <a:gridCol w="1058545"/>
                <a:gridCol w="2600325"/>
              </a:tblGrid>
              <a:tr h="281305">
                <a:tc>
                  <a:txBody>
                    <a:bodyPr/>
                    <a:lstStyle/>
                    <a:p>
                      <a:pPr algn="ctr" rtl="0" fontAlgn="ctr"/>
                      <a:r>
                        <a:rPr lang="zh-CN" altLang="en-US" sz="1050" b="1" i="0" u="none" strike="noStrike" dirty="0">
                          <a:solidFill>
                            <a:srgbClr val="000000"/>
                          </a:solidFill>
                          <a:effectLst/>
                          <a:latin typeface="微软雅黑" panose="020B0503020204020204" pitchFamily="34" charset="-122"/>
                          <a:ea typeface="微软雅黑" panose="020B0503020204020204" pitchFamily="34" charset="-122"/>
                        </a:rPr>
                        <a:t>项目 </a:t>
                      </a:r>
                      <a:endParaRPr lang="zh-CN" altLang="en-US" sz="1050" b="1" i="0" u="none" strike="noStrike" dirty="0">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zh-CN" altLang="en-US" sz="1800" b="1" i="0" u="none" strike="noStrike" kern="1200" dirty="0">
                          <a:solidFill>
                            <a:srgbClr val="000000"/>
                          </a:solidFill>
                          <a:effectLst/>
                          <a:latin typeface="微软雅黑" panose="020B0503020204020204" pitchFamily="34" charset="-122"/>
                          <a:ea typeface="微软雅黑" panose="020B0503020204020204" pitchFamily="34" charset="-122"/>
                          <a:cs typeface="+mn-cs"/>
                        </a:rPr>
                        <a:t>碧桂园盛汇澜庭</a:t>
                      </a:r>
                      <a:endParaRPr lang="zh-CN" altLang="en-US" sz="1800" b="1"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845">
                <a:tc>
                  <a:txBody>
                    <a:bodyPr/>
                    <a:lstStyle/>
                    <a:p>
                      <a:pPr algn="ctr" rtl="0" fontAlgn="ctr"/>
                      <a:r>
                        <a:rPr lang="zh-CN" altLang="en-US" sz="1050" b="1" i="0" u="none" strike="noStrike">
                          <a:solidFill>
                            <a:srgbClr val="000000"/>
                          </a:solidFill>
                          <a:effectLst/>
                          <a:latin typeface="微软雅黑" panose="020B0503020204020204" pitchFamily="34" charset="-122"/>
                          <a:ea typeface="微软雅黑" panose="020B0503020204020204" pitchFamily="34" charset="-122"/>
                        </a:rPr>
                        <a:t>位置</a:t>
                      </a:r>
                      <a:endParaRPr lang="zh-CN" altLang="en-US" sz="1050" b="1" i="0" u="none" strike="noStrike">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ctr"/>
                      <a:r>
                        <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中赵社区路南50米（三里河派出所南缘）</a:t>
                      </a:r>
                      <a:endPar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365">
                <a:tc>
                  <a:txBody>
                    <a:bodyPr/>
                    <a:lstStyle/>
                    <a:p>
                      <a:pPr algn="ctr" rtl="0" fontAlgn="ctr"/>
                      <a:r>
                        <a:rPr lang="zh-CN" altLang="en-US" sz="1050" b="1" i="0" u="none" strike="noStrike">
                          <a:solidFill>
                            <a:srgbClr val="000000"/>
                          </a:solidFill>
                          <a:effectLst/>
                          <a:latin typeface="微软雅黑" panose="020B0503020204020204" pitchFamily="34" charset="-122"/>
                          <a:ea typeface="微软雅黑" panose="020B0503020204020204" pitchFamily="34" charset="-122"/>
                        </a:rPr>
                        <a:t>占地面积 </a:t>
                      </a:r>
                      <a:endParaRPr lang="zh-CN" altLang="en-US" sz="1050" b="1" i="0" u="none" strike="noStrike">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en-US" altLang="zh-CN"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41853.8</a:t>
                      </a:r>
                      <a:endParaRPr lang="en-US" altLang="zh-CN" sz="105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095">
                <a:tc>
                  <a:txBody>
                    <a:bodyPr/>
                    <a:lstStyle/>
                    <a:p>
                      <a:pPr algn="ctr" rtl="0" fontAlgn="ctr"/>
                      <a:r>
                        <a:rPr lang="zh-CN" altLang="en-US" sz="1050" b="1" i="0" u="none" strike="noStrike">
                          <a:solidFill>
                            <a:srgbClr val="000000"/>
                          </a:solidFill>
                          <a:effectLst/>
                          <a:latin typeface="微软雅黑" panose="020B0503020204020204" pitchFamily="34" charset="-122"/>
                          <a:ea typeface="微软雅黑" panose="020B0503020204020204" pitchFamily="34" charset="-122"/>
                        </a:rPr>
                        <a:t>建筑面积 </a:t>
                      </a:r>
                      <a:endParaRPr lang="zh-CN" altLang="en-US" sz="1050" b="1" i="0" u="none" strike="noStrike">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en-US" altLang="zh-CN"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5410.65</a:t>
                      </a:r>
                      <a:endParaRPr lang="en-US" altLang="zh-CN" sz="105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365">
                <a:tc>
                  <a:txBody>
                    <a:bodyPr/>
                    <a:lstStyle/>
                    <a:p>
                      <a:pPr algn="ctr" rtl="0" fontAlgn="ctr"/>
                      <a:r>
                        <a:rPr lang="zh-CN" altLang="en-US" sz="1050" b="1" i="0" u="none" strike="noStrike">
                          <a:solidFill>
                            <a:srgbClr val="000000"/>
                          </a:solidFill>
                          <a:effectLst/>
                          <a:latin typeface="微软雅黑" panose="020B0503020204020204" pitchFamily="34" charset="-122"/>
                          <a:ea typeface="微软雅黑" panose="020B0503020204020204" pitchFamily="34" charset="-122"/>
                        </a:rPr>
                        <a:t>容积率 </a:t>
                      </a:r>
                      <a:endParaRPr lang="zh-CN" altLang="en-US" sz="1050" b="1" i="0" u="none" strike="noStrike">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en-US" altLang="zh-CN"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1.8 </a:t>
                      </a:r>
                      <a:endParaRPr lang="en-US" altLang="zh-CN" sz="105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7025">
                <a:tc>
                  <a:txBody>
                    <a:bodyPr/>
                    <a:lstStyle/>
                    <a:p>
                      <a:pPr algn="ctr" rtl="0" fontAlgn="ctr"/>
                      <a:r>
                        <a:rPr lang="zh-CN" altLang="en-US" sz="1050" b="1" i="0" u="none" strike="noStrike">
                          <a:solidFill>
                            <a:srgbClr val="000000"/>
                          </a:solidFill>
                          <a:effectLst/>
                          <a:latin typeface="微软雅黑" panose="020B0503020204020204" pitchFamily="34" charset="-122"/>
                          <a:ea typeface="微软雅黑" panose="020B0503020204020204" pitchFamily="34" charset="-122"/>
                        </a:rPr>
                        <a:t>绿化率</a:t>
                      </a:r>
                      <a:endParaRPr lang="zh-CN" altLang="en-US" sz="1050" b="1" i="0" u="none" strike="noStrike">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ctr"/>
                      <a:endParaRPr lang="en-US" altLang="zh-CN" sz="1050" b="0" i="0" u="none" strike="noStrike" dirty="0">
                        <a:solidFill>
                          <a:srgbClr val="000000"/>
                        </a:solidFill>
                        <a:effectLst/>
                        <a:latin typeface="微软雅黑" panose="020B0503020204020204" pitchFamily="34" charset="-122"/>
                        <a:ea typeface="微软雅黑" panose="020B0503020204020204" pitchFamily="34" charset="-122"/>
                      </a:endParaRPr>
                    </a:p>
                    <a:p>
                      <a:pPr algn="ctr" rtl="0" fontAlgn="ctr"/>
                      <a:r>
                        <a:rPr lang="en-US" altLang="zh-CN" sz="1050" b="0" i="0" u="none" strike="noStrike" dirty="0">
                          <a:solidFill>
                            <a:srgbClr val="000000"/>
                          </a:solidFill>
                          <a:effectLst/>
                          <a:latin typeface="微软雅黑" panose="020B0503020204020204" pitchFamily="34" charset="-122"/>
                          <a:ea typeface="微软雅黑" panose="020B0503020204020204" pitchFamily="34" charset="-122"/>
                        </a:rPr>
                        <a:t>35% </a:t>
                      </a:r>
                      <a:endParaRPr lang="en-US" altLang="zh-CN" sz="1050" b="0" i="0" u="none" strike="noStrike" dirty="0">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7025">
                <a:tc>
                  <a:txBody>
                    <a:bodyPr/>
                    <a:lstStyle/>
                    <a:p>
                      <a:pPr algn="ctr" rtl="0" fontAlgn="ctr"/>
                      <a:r>
                        <a:rPr lang="zh-CN" altLang="en-US" sz="1050" b="1" i="0" u="none" strike="noStrike">
                          <a:solidFill>
                            <a:srgbClr val="000000"/>
                          </a:solidFill>
                          <a:effectLst/>
                          <a:latin typeface="微软雅黑" panose="020B0503020204020204" pitchFamily="34" charset="-122"/>
                          <a:ea typeface="微软雅黑" panose="020B0503020204020204" pitchFamily="34" charset="-122"/>
                        </a:rPr>
                        <a:t>开发商 </a:t>
                      </a:r>
                      <a:endParaRPr lang="zh-CN" altLang="en-US" sz="1050" b="1" i="0" u="none" strike="noStrike">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ctr"/>
                      <a:endPar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p>
                      <a:pPr algn="ctr" rtl="0" fontAlgn="ctr"/>
                      <a:r>
                        <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青岛隆世置业有限公司</a:t>
                      </a:r>
                      <a:endPar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2415">
                <a:tc>
                  <a:txBody>
                    <a:bodyPr/>
                    <a:lstStyle/>
                    <a:p>
                      <a:pPr algn="ctr" rtl="0" fontAlgn="ctr"/>
                      <a:r>
                        <a:rPr lang="zh-CN" altLang="en-US" sz="1050" b="1" i="0" u="none" strike="noStrike">
                          <a:solidFill>
                            <a:srgbClr val="000000"/>
                          </a:solidFill>
                          <a:effectLst/>
                          <a:latin typeface="微软雅黑" panose="020B0503020204020204" pitchFamily="34" charset="-122"/>
                          <a:ea typeface="微软雅黑" panose="020B0503020204020204" pitchFamily="34" charset="-122"/>
                        </a:rPr>
                        <a:t>装修情况</a:t>
                      </a:r>
                      <a:endParaRPr lang="zh-CN" altLang="en-US" sz="1050" b="1" i="0" u="none" strike="noStrike">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ctr"/>
                      <a:r>
                        <a:rPr lang="zh-CN" altLang="en-US" sz="1050" b="0" i="0" u="none" strike="noStrike" dirty="0">
                          <a:solidFill>
                            <a:srgbClr val="000000"/>
                          </a:solidFill>
                          <a:effectLst/>
                          <a:latin typeface="微软雅黑" panose="020B0503020204020204" pitchFamily="34" charset="-122"/>
                          <a:ea typeface="微软雅黑" panose="020B0503020204020204" pitchFamily="34" charset="-122"/>
                        </a:rPr>
                        <a:t>装修交付</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365">
                <a:tc>
                  <a:txBody>
                    <a:bodyPr/>
                    <a:lstStyle/>
                    <a:p>
                      <a:pPr algn="ctr" rtl="0" fontAlgn="ctr"/>
                      <a:r>
                        <a:rPr lang="zh-CN" altLang="en-US" sz="1050" b="1" i="0" u="none" strike="noStrike">
                          <a:solidFill>
                            <a:srgbClr val="000000"/>
                          </a:solidFill>
                          <a:effectLst/>
                          <a:latin typeface="微软雅黑" panose="020B0503020204020204" pitchFamily="34" charset="-122"/>
                          <a:ea typeface="微软雅黑" panose="020B0503020204020204" pitchFamily="34" charset="-122"/>
                        </a:rPr>
                        <a:t>物业公司 </a:t>
                      </a:r>
                      <a:endParaRPr lang="zh-CN" altLang="en-US" sz="1050" b="1" i="0" u="none" strike="noStrike">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碧桂园物业</a:t>
                      </a:r>
                      <a:endPar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095">
                <a:tc>
                  <a:txBody>
                    <a:bodyPr/>
                    <a:lstStyle/>
                    <a:p>
                      <a:pPr algn="ctr" rtl="0" fontAlgn="ctr"/>
                      <a:r>
                        <a:rPr lang="zh-CN" altLang="en-US" sz="1050" b="1" i="0" u="none" strike="noStrike">
                          <a:solidFill>
                            <a:srgbClr val="000000"/>
                          </a:solidFill>
                          <a:effectLst/>
                          <a:latin typeface="微软雅黑" panose="020B0503020204020204" pitchFamily="34" charset="-122"/>
                          <a:ea typeface="微软雅黑" panose="020B0503020204020204" pitchFamily="34" charset="-122"/>
                        </a:rPr>
                        <a:t>物业费 </a:t>
                      </a:r>
                      <a:endParaRPr lang="zh-CN" altLang="en-US" sz="1050" b="1" i="0" u="none" strike="noStrike">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ctr"/>
                      <a:r>
                        <a:rPr lang="en-US" altLang="zh-CN"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住宅：2.7元/m²/月</a:t>
                      </a:r>
                      <a:endParaRPr lang="en-US" altLang="zh-CN" sz="105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155">
                <a:tc>
                  <a:txBody>
                    <a:bodyPr/>
                    <a:lstStyle/>
                    <a:p>
                      <a:pPr algn="ctr" rtl="0" fontAlgn="ctr"/>
                      <a:r>
                        <a:rPr lang="zh-CN" altLang="en-US" sz="1050" b="1" i="0" u="none" strike="noStrike">
                          <a:solidFill>
                            <a:srgbClr val="000000"/>
                          </a:solidFill>
                          <a:effectLst/>
                          <a:latin typeface="微软雅黑" panose="020B0503020204020204" pitchFamily="34" charset="-122"/>
                          <a:ea typeface="微软雅黑" panose="020B0503020204020204" pitchFamily="34" charset="-122"/>
                        </a:rPr>
                        <a:t>停车方式 </a:t>
                      </a:r>
                      <a:endParaRPr lang="zh-CN" altLang="en-US" sz="1050" b="1" i="0" u="none" strike="noStrike">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ctr"/>
                      <a:r>
                        <a:rPr lang="zh-CN" altLang="en-US" sz="1050" b="0" i="0" u="none" strike="noStrike" dirty="0">
                          <a:solidFill>
                            <a:srgbClr val="000000"/>
                          </a:solidFill>
                          <a:effectLst/>
                          <a:latin typeface="微软雅黑" panose="020B0503020204020204" pitchFamily="34" charset="-122"/>
                          <a:ea typeface="微软雅黑" panose="020B0503020204020204" pitchFamily="34" charset="-122"/>
                        </a:rPr>
                        <a:t>地下</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7025">
                <a:tc>
                  <a:txBody>
                    <a:bodyPr/>
                    <a:lstStyle/>
                    <a:p>
                      <a:pPr algn="ctr" rtl="0" fontAlgn="ctr"/>
                      <a:r>
                        <a:rPr lang="zh-CN" altLang="en-US" sz="1050" b="1" i="0" u="none" strike="noStrike" dirty="0">
                          <a:solidFill>
                            <a:srgbClr val="000000"/>
                          </a:solidFill>
                          <a:effectLst/>
                          <a:latin typeface="微软雅黑" panose="020B0503020204020204" pitchFamily="34" charset="-122"/>
                          <a:ea typeface="微软雅黑" panose="020B0503020204020204" pitchFamily="34" charset="-122"/>
                        </a:rPr>
                        <a:t>主力户型</a:t>
                      </a:r>
                      <a:endParaRPr lang="zh-CN" altLang="en-US" sz="1050" b="1" i="0" u="none" strike="noStrike" dirty="0">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ctr"/>
                      <a:r>
                        <a:rPr lang="en-US" altLang="zh-CN"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4</a:t>
                      </a:r>
                      <a:r>
                        <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室</a:t>
                      </a:r>
                      <a:r>
                        <a:rPr lang="en-US" altLang="zh-CN"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2</a:t>
                      </a:r>
                      <a:r>
                        <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厅</a:t>
                      </a:r>
                      <a:r>
                        <a:rPr lang="en-US" altLang="zh-CN"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3</a:t>
                      </a:r>
                      <a:r>
                        <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卫，</a:t>
                      </a:r>
                      <a:r>
                        <a:rPr lang="en-US" altLang="zh-CN"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187</a:t>
                      </a:r>
                      <a:r>
                        <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a:t>
                      </a:r>
                      <a:r>
                        <a:rPr lang="en-US" altLang="zh-CN"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3</a:t>
                      </a:r>
                      <a:r>
                        <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室</a:t>
                      </a:r>
                      <a:r>
                        <a:rPr lang="en-US" altLang="zh-CN"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2</a:t>
                      </a:r>
                      <a:r>
                        <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厅</a:t>
                      </a:r>
                      <a:r>
                        <a:rPr lang="en-US" altLang="zh-CN"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1</a:t>
                      </a:r>
                      <a:r>
                        <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卫</a:t>
                      </a:r>
                      <a:r>
                        <a:rPr lang="en-US" altLang="zh-CN"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110</a:t>
                      </a:r>
                      <a:r>
                        <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a:t>
                      </a:r>
                      <a:r>
                        <a:rPr lang="en-US" altLang="zh-CN"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3</a:t>
                      </a:r>
                      <a:r>
                        <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室</a:t>
                      </a:r>
                      <a:r>
                        <a:rPr lang="en-US" altLang="zh-CN"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2</a:t>
                      </a:r>
                      <a:r>
                        <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厅</a:t>
                      </a:r>
                      <a:r>
                        <a:rPr lang="en-US" altLang="zh-CN"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2</a:t>
                      </a:r>
                      <a:r>
                        <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卫</a:t>
                      </a:r>
                      <a:r>
                        <a:rPr lang="en-US" altLang="zh-CN"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143</a:t>
                      </a:r>
                      <a:r>
                        <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a:t>
                      </a:r>
                      <a:endPar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290">
                <a:tc>
                  <a:txBody>
                    <a:bodyPr/>
                    <a:lstStyle/>
                    <a:p>
                      <a:pPr algn="ctr" rtl="0" fontAlgn="ctr"/>
                      <a:r>
                        <a:rPr lang="zh-CN" altLang="en-US" sz="1050" b="1" i="0" u="none" strike="noStrike" dirty="0">
                          <a:solidFill>
                            <a:srgbClr val="000000"/>
                          </a:solidFill>
                          <a:effectLst/>
                          <a:latin typeface="微软雅黑" panose="020B0503020204020204" pitchFamily="34" charset="-122"/>
                          <a:ea typeface="微软雅黑" panose="020B0503020204020204" pitchFamily="34" charset="-122"/>
                        </a:rPr>
                        <a:t>销售价格</a:t>
                      </a:r>
                      <a:endParaRPr lang="zh-CN" altLang="en-US" sz="1050" b="1" i="0" u="none" strike="noStrike" dirty="0">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050" b="0" i="0" u="none" strike="noStrike" dirty="0">
                          <a:solidFill>
                            <a:srgbClr val="000000"/>
                          </a:solidFill>
                          <a:latin typeface="微软雅黑" panose="020B0503020204020204" pitchFamily="34" charset="-122"/>
                          <a:ea typeface="微软雅黑" panose="020B0503020204020204" pitchFamily="34" charset="-122"/>
                        </a:rPr>
                        <a:t>11500</a:t>
                      </a:r>
                      <a:r>
                        <a:rPr lang="zh-CN" altLang="en-US" sz="1050" b="0" i="0" u="none" strike="noStrike" dirty="0">
                          <a:solidFill>
                            <a:srgbClr val="000000"/>
                          </a:solidFill>
                          <a:latin typeface="微软雅黑" panose="020B0503020204020204" pitchFamily="34" charset="-122"/>
                          <a:ea typeface="微软雅黑" panose="020B0503020204020204" pitchFamily="34" charset="-122"/>
                        </a:rPr>
                        <a:t>元</a:t>
                      </a:r>
                      <a:endParaRPr lang="zh-CN" altLang="en-US" sz="1050" b="0" i="0" u="none" strike="noStrike" dirty="0">
                        <a:solidFill>
                          <a:srgbClr val="000000"/>
                        </a:solidFill>
                        <a:latin typeface="微软雅黑" panose="020B0503020204020204" pitchFamily="34" charset="-122"/>
                        <a:ea typeface="微软雅黑" panose="020B0503020204020204" pitchFamily="34" charset="-122"/>
                      </a:endParaRPr>
                    </a:p>
                  </a:txBody>
                  <a:tcPr marL="6309" marR="6309" marT="63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290">
                <a:tc>
                  <a:txBody>
                    <a:bodyPr/>
                    <a:lstStyle/>
                    <a:p>
                      <a:pPr algn="ctr" rtl="0" fontAlgn="ctr"/>
                      <a:r>
                        <a:rPr lang="zh-CN" altLang="en-US" sz="1050" b="1" i="0" u="none" strike="noStrike" dirty="0">
                          <a:solidFill>
                            <a:srgbClr val="000000"/>
                          </a:solidFill>
                          <a:effectLst/>
                          <a:latin typeface="微软雅黑" panose="020B0503020204020204" pitchFamily="34" charset="-122"/>
                          <a:ea typeface="微软雅黑" panose="020B0503020204020204" pitchFamily="34" charset="-122"/>
                        </a:rPr>
                        <a:t>去化情况</a:t>
                      </a:r>
                      <a:endParaRPr lang="zh-CN" altLang="en-US" sz="1050" b="1" i="0" u="none" strike="noStrike" dirty="0">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050" b="0" i="0" u="none" strike="noStrike" dirty="0">
                          <a:solidFill>
                            <a:srgbClr val="000000"/>
                          </a:solidFill>
                          <a:latin typeface="微软雅黑" panose="020B0503020204020204" pitchFamily="34" charset="-122"/>
                          <a:ea typeface="微软雅黑" panose="020B0503020204020204" pitchFamily="34" charset="-122"/>
                        </a:rPr>
                        <a:t>平均每月</a:t>
                      </a:r>
                      <a:r>
                        <a:rPr lang="en-US" altLang="zh-CN" sz="1050" b="0" i="0" u="none" strike="noStrike" dirty="0">
                          <a:solidFill>
                            <a:srgbClr val="000000"/>
                          </a:solidFill>
                          <a:latin typeface="微软雅黑" panose="020B0503020204020204" pitchFamily="34" charset="-122"/>
                          <a:ea typeface="微软雅黑" panose="020B0503020204020204" pitchFamily="34" charset="-122"/>
                        </a:rPr>
                        <a:t>30</a:t>
                      </a:r>
                      <a:r>
                        <a:rPr lang="zh-CN" altLang="en-US" sz="1050" b="0" i="0" u="none" strike="noStrike" dirty="0">
                          <a:solidFill>
                            <a:srgbClr val="000000"/>
                          </a:solidFill>
                          <a:latin typeface="微软雅黑" panose="020B0503020204020204" pitchFamily="34" charset="-122"/>
                          <a:ea typeface="微软雅黑" panose="020B0503020204020204" pitchFamily="34" charset="-122"/>
                        </a:rPr>
                        <a:t>套</a:t>
                      </a:r>
                      <a:endParaRPr lang="zh-CN" altLang="en-US" sz="1050" b="0" i="0" u="none" strike="noStrike" dirty="0">
                        <a:solidFill>
                          <a:srgbClr val="000000"/>
                        </a:solidFill>
                        <a:latin typeface="微软雅黑" panose="020B0503020204020204" pitchFamily="34" charset="-122"/>
                        <a:ea typeface="微软雅黑" panose="020B0503020204020204" pitchFamily="34" charset="-122"/>
                      </a:endParaRPr>
                    </a:p>
                  </a:txBody>
                  <a:tcPr marL="6309" marR="6309" marT="63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7" name="Picture 2" descr="D:\中昂地产办公\2021\土地信息\胶州任总推荐\土地四至及周边竞品照片\碧桂园外.jpg碧桂园外"/>
          <p:cNvPicPr>
            <a:picLocks noChangeAspect="1" noChangeArrowheads="1"/>
          </p:cNvPicPr>
          <p:nvPr/>
        </p:nvPicPr>
        <p:blipFill>
          <a:blip r:embed="rId3"/>
          <a:srcRect/>
          <a:stretch>
            <a:fillRect/>
          </a:stretch>
        </p:blipFill>
        <p:spPr bwMode="auto">
          <a:xfrm>
            <a:off x="4447586" y="700405"/>
            <a:ext cx="2214563" cy="1660934"/>
          </a:xfrm>
          <a:prstGeom prst="rect">
            <a:avLst/>
          </a:prstGeom>
          <a:noFill/>
          <a:ln w="9525">
            <a:noFill/>
            <a:miter lim="800000"/>
            <a:headEnd/>
            <a:tailEnd/>
          </a:ln>
          <a:effectLst/>
        </p:spPr>
      </p:pic>
      <p:sp>
        <p:nvSpPr>
          <p:cNvPr id="19" name="TextBox 71"/>
          <p:cNvSpPr txBox="1">
            <a:spLocks noChangeArrowheads="1"/>
          </p:cNvSpPr>
          <p:nvPr/>
        </p:nvSpPr>
        <p:spPr bwMode="auto">
          <a:xfrm>
            <a:off x="4402930" y="2093446"/>
            <a:ext cx="2303876" cy="257175"/>
          </a:xfrm>
          <a:prstGeom prst="rect">
            <a:avLst/>
          </a:prstGeom>
          <a:solidFill>
            <a:schemeClr val="tx1">
              <a:alpha val="40000"/>
            </a:schemeClr>
          </a:solidFill>
          <a:ln w="9525">
            <a:noFill/>
            <a:miter lim="800000"/>
          </a:ln>
        </p:spPr>
        <p:txBody>
          <a:bodyPr wrap="square" lIns="84395" tIns="42197" rIns="84395" bIns="42197">
            <a:spAutoFit/>
          </a:bodyPr>
          <a:lstStyle/>
          <a:p>
            <a:pPr algn="ctr"/>
            <a:r>
              <a:rPr lang="zh-CN" altLang="en-US" sz="1125" b="1" dirty="0">
                <a:solidFill>
                  <a:schemeClr val="bg1"/>
                </a:solidFill>
                <a:latin typeface="微软雅黑" panose="020B0503020204020204" pitchFamily="34" charset="-122"/>
                <a:ea typeface="微软雅黑" panose="020B0503020204020204" pitchFamily="34" charset="-122"/>
              </a:rPr>
              <a:t>售楼处实景图</a:t>
            </a:r>
            <a:endParaRPr lang="zh-CN" altLang="en-US" sz="1125" b="1" dirty="0">
              <a:solidFill>
                <a:schemeClr val="bg1"/>
              </a:solidFill>
              <a:latin typeface="微软雅黑" panose="020B0503020204020204" pitchFamily="34" charset="-122"/>
              <a:ea typeface="微软雅黑" panose="020B0503020204020204" pitchFamily="34" charset="-122"/>
            </a:endParaRPr>
          </a:p>
        </p:txBody>
      </p:sp>
      <p:sp>
        <p:nvSpPr>
          <p:cNvPr id="20" name="TextBox 71"/>
          <p:cNvSpPr txBox="1">
            <a:spLocks noChangeArrowheads="1"/>
          </p:cNvSpPr>
          <p:nvPr/>
        </p:nvSpPr>
        <p:spPr bwMode="auto">
          <a:xfrm>
            <a:off x="6760384" y="2093446"/>
            <a:ext cx="2196719" cy="257175"/>
          </a:xfrm>
          <a:prstGeom prst="rect">
            <a:avLst/>
          </a:prstGeom>
          <a:solidFill>
            <a:schemeClr val="tx1">
              <a:alpha val="40000"/>
            </a:schemeClr>
          </a:solidFill>
          <a:ln w="9525">
            <a:noFill/>
            <a:miter lim="800000"/>
          </a:ln>
        </p:spPr>
        <p:txBody>
          <a:bodyPr wrap="square" lIns="84395" tIns="42197" rIns="84395" bIns="42197">
            <a:spAutoFit/>
          </a:bodyPr>
          <a:lstStyle/>
          <a:p>
            <a:pPr algn="ctr"/>
            <a:r>
              <a:rPr lang="zh-CN" altLang="en-US" sz="1125" b="1" dirty="0">
                <a:solidFill>
                  <a:schemeClr val="bg1"/>
                </a:solidFill>
                <a:latin typeface="微软雅黑" panose="020B0503020204020204" pitchFamily="34" charset="-122"/>
                <a:ea typeface="微软雅黑" panose="020B0503020204020204" pitchFamily="34" charset="-122"/>
              </a:rPr>
              <a:t>售楼处实景图</a:t>
            </a:r>
            <a:endParaRPr lang="zh-CN" altLang="en-US" sz="1125" b="1"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18108" y="31728"/>
            <a:ext cx="4907280" cy="460375"/>
          </a:xfrm>
          <a:prstGeom prst="rect">
            <a:avLst/>
          </a:prstGeom>
          <a:noFill/>
        </p:spPr>
        <p:txBody>
          <a:bodyPr wrap="non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三、城市经济与房地产发展</a:t>
            </a: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住宅竞品</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4"/>
          <p:cNvSpPr>
            <a:spLocks noChangeArrowheads="1"/>
          </p:cNvSpPr>
          <p:nvPr/>
        </p:nvSpPr>
        <p:spPr bwMode="auto">
          <a:xfrm>
            <a:off x="0" y="609600"/>
            <a:ext cx="9144000" cy="400050"/>
          </a:xfrm>
          <a:prstGeom prst="rect">
            <a:avLst/>
          </a:prstGeom>
          <a:noFill/>
          <a:ln w="9525">
            <a:noFill/>
            <a:miter lim="800000"/>
          </a:ln>
        </p:spPr>
        <p:txBody>
          <a:bodyPr wrap="none" anchor="ctr"/>
          <a:lstStyle/>
          <a:p>
            <a:pPr eaLnBrk="1" hangingPunct="1">
              <a:buSzPct val="100000"/>
            </a:pPr>
            <a:endParaRPr lang="en-US" sz="1350" b="0" dirty="0">
              <a:solidFill>
                <a:schemeClr val="tx1"/>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4402930" y="2389756"/>
            <a:ext cx="4554173" cy="2376170"/>
          </a:xfrm>
          <a:prstGeom prst="rect">
            <a:avLst/>
          </a:prstGeom>
          <a:noFill/>
        </p:spPr>
        <p:txBody>
          <a:bodyPr wrap="square" rtlCol="0">
            <a:spAutoFit/>
          </a:bodyPr>
          <a:lstStyle/>
          <a:p>
            <a:pPr indent="266700">
              <a:lnSpc>
                <a:spcPct val="150000"/>
              </a:lnSpc>
              <a:buFont typeface="Wingdings" panose="05000000000000000000" pitchFamily="2" charset="2"/>
              <a:buChar char="Ø"/>
            </a:pPr>
            <a:r>
              <a:rPr lang="zh-CN" altLang="en-US" sz="1200" dirty="0">
                <a:latin typeface="微软雅黑" panose="020B0503020204020204" pitchFamily="34" charset="-122"/>
                <a:ea typeface="微软雅黑" panose="020B0503020204020204" pitchFamily="34" charset="-122"/>
              </a:rPr>
              <a:t>规划：主打低密生态的居住区，利用品牌成熟产品线入驻，打造最佳的景观资源，规划</a:t>
            </a:r>
            <a:r>
              <a:rPr lang="en-US" altLang="zh-CN" sz="1200" dirty="0">
                <a:latin typeface="微软雅黑" panose="020B0503020204020204" pitchFamily="34" charset="-122"/>
                <a:ea typeface="微软雅黑" panose="020B0503020204020204" pitchFamily="34" charset="-122"/>
              </a:rPr>
              <a:t>2</a:t>
            </a:r>
            <a:r>
              <a:rPr lang="zh-CN" altLang="en-US" sz="1200" dirty="0">
                <a:latin typeface="微软雅黑" panose="020B0503020204020204" pitchFamily="34" charset="-122"/>
                <a:ea typeface="微软雅黑" panose="020B0503020204020204" pitchFamily="34" charset="-122"/>
              </a:rPr>
              <a:t>类产品吸纳不同客群；</a:t>
            </a:r>
            <a:endParaRPr lang="en-US" altLang="zh-CN" sz="1200" dirty="0">
              <a:latin typeface="微软雅黑" panose="020B0503020204020204" pitchFamily="34" charset="-122"/>
              <a:ea typeface="微软雅黑" panose="020B0503020204020204" pitchFamily="34" charset="-122"/>
            </a:endParaRPr>
          </a:p>
          <a:p>
            <a:pPr indent="266700">
              <a:lnSpc>
                <a:spcPct val="150000"/>
              </a:lnSpc>
              <a:buFont typeface="Wingdings" panose="05000000000000000000" pitchFamily="2" charset="2"/>
              <a:buChar char="Ø"/>
            </a:pPr>
            <a:r>
              <a:rPr lang="zh-CN" altLang="en-US" sz="1200" dirty="0">
                <a:latin typeface="微软雅黑" panose="020B0503020204020204" pitchFamily="34" charset="-122"/>
                <a:ea typeface="微软雅黑" panose="020B0503020204020204" pitchFamily="34" charset="-122"/>
              </a:rPr>
              <a:t>销售及去化：目前项目已全部加推，剩余多为高层产品，</a:t>
            </a:r>
            <a:r>
              <a:rPr lang="en-US" altLang="zh-CN" sz="1200" dirty="0">
                <a:latin typeface="微软雅黑" panose="020B0503020204020204" pitchFamily="34" charset="-122"/>
                <a:ea typeface="微软雅黑" panose="020B0503020204020204" pitchFamily="34" charset="-122"/>
              </a:rPr>
              <a:t>2020-2021</a:t>
            </a:r>
            <a:r>
              <a:rPr lang="zh-CN" altLang="en-US" sz="1200" dirty="0">
                <a:latin typeface="微软雅黑" panose="020B0503020204020204" pitchFamily="34" charset="-122"/>
                <a:ea typeface="微软雅黑" panose="020B0503020204020204" pitchFamily="34" charset="-122"/>
              </a:rPr>
              <a:t>年利用融创作为价格标杆，跟随性入市快速走量，实现基本去化目标；</a:t>
            </a:r>
            <a:endParaRPr lang="en-US" altLang="zh-CN" sz="1200" dirty="0">
              <a:latin typeface="微软雅黑" panose="020B0503020204020204" pitchFamily="34" charset="-122"/>
              <a:ea typeface="微软雅黑" panose="020B0503020204020204" pitchFamily="34" charset="-122"/>
            </a:endParaRPr>
          </a:p>
          <a:p>
            <a:pPr indent="266700">
              <a:lnSpc>
                <a:spcPct val="150000"/>
              </a:lnSpc>
              <a:buFont typeface="Wingdings" panose="05000000000000000000" pitchFamily="2" charset="2"/>
              <a:buChar char="Ø"/>
            </a:pPr>
            <a:r>
              <a:rPr lang="zh-CN" altLang="en-US" sz="1200" dirty="0">
                <a:latin typeface="微软雅黑" panose="020B0503020204020204" pitchFamily="34" charset="-122"/>
                <a:ea typeface="微软雅黑" panose="020B0503020204020204" pitchFamily="34" charset="-122"/>
              </a:rPr>
              <a:t>客户：由于品牌效应及价格优势，市区外溢类客户较多，但仍以地缘改善类作为主要客户；、</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zh-CN" altLang="en-US" sz="1500" b="1" dirty="0">
                <a:solidFill>
                  <a:srgbClr val="FF0000"/>
                </a:solidFill>
                <a:latin typeface="微软雅黑" panose="020B0503020204020204" pitchFamily="34" charset="-122"/>
                <a:ea typeface="微软雅黑" panose="020B0503020204020204" pitchFamily="34" charset="-122"/>
              </a:rPr>
              <a:t>品牌效应强，景观美，价格跟随快速去化。</a:t>
            </a:r>
            <a:endParaRPr lang="en-US" altLang="zh-CN" sz="1500" b="1" dirty="0">
              <a:solidFill>
                <a:srgbClr val="FF0000"/>
              </a:solidFill>
              <a:latin typeface="微软雅黑" panose="020B0503020204020204" pitchFamily="34" charset="-122"/>
              <a:ea typeface="微软雅黑" panose="020B0503020204020204" pitchFamily="34" charset="-122"/>
            </a:endParaRPr>
          </a:p>
        </p:txBody>
      </p:sp>
      <p:graphicFrame>
        <p:nvGraphicFramePr>
          <p:cNvPr id="16" name="表格 15"/>
          <p:cNvGraphicFramePr>
            <a:graphicFrameLocks noGrp="1"/>
          </p:cNvGraphicFramePr>
          <p:nvPr>
            <p:custDataLst>
              <p:tags r:id="rId1"/>
            </p:custDataLst>
          </p:nvPr>
        </p:nvGraphicFramePr>
        <p:xfrm>
          <a:off x="467360" y="699770"/>
          <a:ext cx="3573780" cy="3994150"/>
        </p:xfrm>
        <a:graphic>
          <a:graphicData uri="http://schemas.openxmlformats.org/drawingml/2006/table">
            <a:tbl>
              <a:tblPr/>
              <a:tblGrid>
                <a:gridCol w="1034415"/>
                <a:gridCol w="2539365"/>
              </a:tblGrid>
              <a:tr h="281305">
                <a:tc>
                  <a:txBody>
                    <a:bodyPr/>
                    <a:lstStyle/>
                    <a:p>
                      <a:pPr algn="ctr" rtl="0" fontAlgn="ctr"/>
                      <a:r>
                        <a:rPr lang="zh-CN" altLang="en-US" sz="1050" b="1" i="0" u="none" strike="noStrike" dirty="0">
                          <a:solidFill>
                            <a:srgbClr val="000000"/>
                          </a:solidFill>
                          <a:effectLst/>
                          <a:latin typeface="微软雅黑" panose="020B0503020204020204" pitchFamily="34" charset="-122"/>
                          <a:ea typeface="微软雅黑" panose="020B0503020204020204" pitchFamily="34" charset="-122"/>
                        </a:rPr>
                        <a:t>项目 </a:t>
                      </a:r>
                      <a:endParaRPr lang="zh-CN" altLang="en-US" sz="1050" b="1" i="0" u="none" strike="noStrike" dirty="0">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zh-CN" altLang="en-US" sz="1800" b="1" i="0" u="none" strike="noStrike" kern="1200">
                          <a:solidFill>
                            <a:srgbClr val="000000"/>
                          </a:solidFill>
                          <a:effectLst/>
                          <a:latin typeface="微软雅黑" panose="020B0503020204020204" pitchFamily="34" charset="-122"/>
                          <a:ea typeface="微软雅黑" panose="020B0503020204020204" pitchFamily="34" charset="-122"/>
                          <a:cs typeface="+mn-cs"/>
                        </a:rPr>
                        <a:t>融</a:t>
                      </a:r>
                      <a:r>
                        <a:rPr lang="zh-CN" altLang="en-US" sz="1800" b="1" i="0" u="none" strike="noStrike" kern="1200" dirty="0">
                          <a:solidFill>
                            <a:srgbClr val="000000"/>
                          </a:solidFill>
                          <a:effectLst/>
                          <a:latin typeface="微软雅黑" panose="020B0503020204020204" pitchFamily="34" charset="-122"/>
                          <a:ea typeface="微软雅黑" panose="020B0503020204020204" pitchFamily="34" charset="-122"/>
                          <a:cs typeface="+mn-cs"/>
                        </a:rPr>
                        <a:t>创时代中心</a:t>
                      </a:r>
                      <a:endParaRPr lang="zh-CN" altLang="en-US" sz="1800" b="1"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7025">
                <a:tc>
                  <a:txBody>
                    <a:bodyPr/>
                    <a:lstStyle/>
                    <a:p>
                      <a:pPr algn="ctr" rtl="0" fontAlgn="ctr"/>
                      <a:r>
                        <a:rPr lang="zh-CN" altLang="en-US" sz="1050" b="1" i="0" u="none" strike="noStrike">
                          <a:solidFill>
                            <a:srgbClr val="000000"/>
                          </a:solidFill>
                          <a:effectLst/>
                          <a:latin typeface="微软雅黑" panose="020B0503020204020204" pitchFamily="34" charset="-122"/>
                          <a:ea typeface="微软雅黑" panose="020B0503020204020204" pitchFamily="34" charset="-122"/>
                        </a:rPr>
                        <a:t>位置</a:t>
                      </a:r>
                      <a:endParaRPr lang="zh-CN" altLang="en-US" sz="1050" b="1" i="0" u="none" strike="noStrike">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ctr"/>
                      <a:r>
                        <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九龙街道办事处规划支路十二东侧，街坊路九北侧</a:t>
                      </a:r>
                      <a:endPar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540">
                <a:tc>
                  <a:txBody>
                    <a:bodyPr/>
                    <a:lstStyle/>
                    <a:p>
                      <a:pPr algn="ctr" rtl="0" fontAlgn="ctr"/>
                      <a:r>
                        <a:rPr lang="zh-CN" altLang="en-US" sz="1050" b="1" i="0" u="none" strike="noStrike">
                          <a:solidFill>
                            <a:srgbClr val="000000"/>
                          </a:solidFill>
                          <a:effectLst/>
                          <a:latin typeface="微软雅黑" panose="020B0503020204020204" pitchFamily="34" charset="-122"/>
                          <a:ea typeface="微软雅黑" panose="020B0503020204020204" pitchFamily="34" charset="-122"/>
                        </a:rPr>
                        <a:t>占地面积 </a:t>
                      </a:r>
                      <a:endParaRPr lang="zh-CN" altLang="en-US" sz="1050" b="1" i="0" u="none" strike="noStrike">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en-US" altLang="zh-CN"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94.737</a:t>
                      </a:r>
                      <a:r>
                        <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亩</a:t>
                      </a:r>
                      <a:endPar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905">
                <a:tc>
                  <a:txBody>
                    <a:bodyPr/>
                    <a:lstStyle/>
                    <a:p>
                      <a:pPr algn="ctr" rtl="0" fontAlgn="ctr"/>
                      <a:r>
                        <a:rPr lang="zh-CN" altLang="en-US" sz="1050" b="1" i="0" u="none" strike="noStrike">
                          <a:solidFill>
                            <a:srgbClr val="000000"/>
                          </a:solidFill>
                          <a:effectLst/>
                          <a:latin typeface="微软雅黑" panose="020B0503020204020204" pitchFamily="34" charset="-122"/>
                          <a:ea typeface="微软雅黑" panose="020B0503020204020204" pitchFamily="34" charset="-122"/>
                        </a:rPr>
                        <a:t>建筑面积 </a:t>
                      </a:r>
                      <a:endParaRPr lang="zh-CN" altLang="en-US" sz="1050" b="1" i="0" u="none" strike="noStrike">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en-US" altLang="zh-CN"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125</a:t>
                      </a:r>
                      <a:r>
                        <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万㎡</a:t>
                      </a:r>
                      <a:endPar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270">
                <a:tc>
                  <a:txBody>
                    <a:bodyPr/>
                    <a:lstStyle/>
                    <a:p>
                      <a:pPr algn="ctr" rtl="0" fontAlgn="ctr"/>
                      <a:r>
                        <a:rPr lang="zh-CN" altLang="en-US" sz="1050" b="1" i="0" u="none" strike="noStrike">
                          <a:solidFill>
                            <a:srgbClr val="000000"/>
                          </a:solidFill>
                          <a:effectLst/>
                          <a:latin typeface="微软雅黑" panose="020B0503020204020204" pitchFamily="34" charset="-122"/>
                          <a:ea typeface="微软雅黑" panose="020B0503020204020204" pitchFamily="34" charset="-122"/>
                        </a:rPr>
                        <a:t>容积率 </a:t>
                      </a:r>
                      <a:endParaRPr lang="zh-CN" altLang="en-US" sz="1050" b="1" i="0" u="none" strike="noStrike">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en-US" altLang="zh-CN"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2.4</a:t>
                      </a:r>
                      <a:endParaRPr lang="en-US" altLang="zh-CN" sz="105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540">
                <a:tc>
                  <a:txBody>
                    <a:bodyPr/>
                    <a:lstStyle/>
                    <a:p>
                      <a:pPr algn="ctr" rtl="0" fontAlgn="ctr"/>
                      <a:r>
                        <a:rPr lang="zh-CN" altLang="en-US" sz="1050" b="1" i="0" u="none" strike="noStrike">
                          <a:solidFill>
                            <a:srgbClr val="000000"/>
                          </a:solidFill>
                          <a:effectLst/>
                          <a:latin typeface="微软雅黑" panose="020B0503020204020204" pitchFamily="34" charset="-122"/>
                          <a:ea typeface="微软雅黑" panose="020B0503020204020204" pitchFamily="34" charset="-122"/>
                        </a:rPr>
                        <a:t>绿化率</a:t>
                      </a:r>
                      <a:endParaRPr lang="zh-CN" altLang="en-US" sz="1050" b="1" i="0" u="none" strike="noStrike">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ctr"/>
                      <a:r>
                        <a:rPr lang="en-US" altLang="zh-CN" sz="1050" b="0" i="0" u="none" strike="noStrike" dirty="0">
                          <a:solidFill>
                            <a:srgbClr val="000000"/>
                          </a:solidFill>
                          <a:effectLst/>
                          <a:latin typeface="微软雅黑" panose="020B0503020204020204" pitchFamily="34" charset="-122"/>
                          <a:ea typeface="微软雅黑" panose="020B0503020204020204" pitchFamily="34" charset="-122"/>
                        </a:rPr>
                        <a:t>35%</a:t>
                      </a:r>
                      <a:endParaRPr lang="en-US" altLang="zh-CN" sz="1050" b="0" i="0" u="none" strike="noStrike" dirty="0">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905">
                <a:tc>
                  <a:txBody>
                    <a:bodyPr/>
                    <a:lstStyle/>
                    <a:p>
                      <a:pPr algn="ctr" rtl="0" fontAlgn="ctr"/>
                      <a:r>
                        <a:rPr lang="zh-CN" altLang="en-US" sz="1050" b="1" i="0" u="none" strike="noStrike">
                          <a:solidFill>
                            <a:srgbClr val="000000"/>
                          </a:solidFill>
                          <a:effectLst/>
                          <a:latin typeface="微软雅黑" panose="020B0503020204020204" pitchFamily="34" charset="-122"/>
                          <a:ea typeface="微软雅黑" panose="020B0503020204020204" pitchFamily="34" charset="-122"/>
                        </a:rPr>
                        <a:t>开发商 </a:t>
                      </a:r>
                      <a:endParaRPr lang="zh-CN" altLang="en-US" sz="1050" b="1" i="0" u="none" strike="noStrike">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ctr"/>
                      <a:r>
                        <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青岛中晟国恒房地产开发有限公司</a:t>
                      </a:r>
                      <a:endPar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540">
                <a:tc>
                  <a:txBody>
                    <a:bodyPr/>
                    <a:lstStyle/>
                    <a:p>
                      <a:pPr algn="ctr" rtl="0" fontAlgn="ctr"/>
                      <a:r>
                        <a:rPr lang="zh-CN" altLang="en-US" sz="1050" b="1" i="0" u="none" strike="noStrike">
                          <a:solidFill>
                            <a:srgbClr val="000000"/>
                          </a:solidFill>
                          <a:effectLst/>
                          <a:latin typeface="微软雅黑" panose="020B0503020204020204" pitchFamily="34" charset="-122"/>
                          <a:ea typeface="微软雅黑" panose="020B0503020204020204" pitchFamily="34" charset="-122"/>
                        </a:rPr>
                        <a:t>装修情况</a:t>
                      </a:r>
                      <a:endParaRPr lang="zh-CN" altLang="en-US" sz="1050" b="1" i="0" u="none" strike="noStrike">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ctr"/>
                      <a:r>
                        <a:rPr lang="zh-CN" altLang="en-US" sz="1050" b="0" i="0" u="none" strike="noStrike" dirty="0">
                          <a:solidFill>
                            <a:srgbClr val="000000"/>
                          </a:solidFill>
                          <a:effectLst/>
                          <a:latin typeface="微软雅黑" panose="020B0503020204020204" pitchFamily="34" charset="-122"/>
                          <a:ea typeface="微软雅黑" panose="020B0503020204020204" pitchFamily="34" charset="-122"/>
                        </a:rPr>
                        <a:t>毛坯</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7025">
                <a:tc>
                  <a:txBody>
                    <a:bodyPr/>
                    <a:lstStyle/>
                    <a:p>
                      <a:pPr algn="ctr" rtl="0" fontAlgn="ctr"/>
                      <a:r>
                        <a:rPr lang="zh-CN" altLang="en-US" sz="1050" b="1" i="0" u="none" strike="noStrike">
                          <a:solidFill>
                            <a:srgbClr val="000000"/>
                          </a:solidFill>
                          <a:effectLst/>
                          <a:latin typeface="微软雅黑" panose="020B0503020204020204" pitchFamily="34" charset="-122"/>
                          <a:ea typeface="微软雅黑" panose="020B0503020204020204" pitchFamily="34" charset="-122"/>
                        </a:rPr>
                        <a:t>物业公司 </a:t>
                      </a:r>
                      <a:endParaRPr lang="zh-CN" altLang="en-US" sz="1050" b="1" i="0" u="none" strike="noStrike">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ctr" defTabSz="914400" rtl="0" eaLnBrk="1" fontAlgn="ctr" latinLnBrk="0" hangingPunct="1"/>
                      <a:endPar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p>
                      <a:pPr marL="0" algn="ctr" defTabSz="914400" rtl="0" eaLnBrk="1" fontAlgn="ctr" latinLnBrk="0" hangingPunct="1"/>
                      <a:r>
                        <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融创物业</a:t>
                      </a:r>
                      <a:endPar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905">
                <a:tc>
                  <a:txBody>
                    <a:bodyPr/>
                    <a:lstStyle/>
                    <a:p>
                      <a:pPr algn="ctr" rtl="0" fontAlgn="ctr"/>
                      <a:r>
                        <a:rPr lang="zh-CN" altLang="en-US" sz="1050" b="1" i="0" u="none" strike="noStrike">
                          <a:solidFill>
                            <a:srgbClr val="000000"/>
                          </a:solidFill>
                          <a:effectLst/>
                          <a:latin typeface="微软雅黑" panose="020B0503020204020204" pitchFamily="34" charset="-122"/>
                          <a:ea typeface="微软雅黑" panose="020B0503020204020204" pitchFamily="34" charset="-122"/>
                        </a:rPr>
                        <a:t>物业费 </a:t>
                      </a:r>
                      <a:endParaRPr lang="zh-CN" altLang="en-US" sz="1050" b="1" i="0" u="none" strike="noStrike">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ctr"/>
                      <a:r>
                        <a:rPr lang="en-US" altLang="zh-CN"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2.31</a:t>
                      </a:r>
                      <a:r>
                        <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元</a:t>
                      </a:r>
                      <a:endPar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5600">
                <a:tc>
                  <a:txBody>
                    <a:bodyPr/>
                    <a:lstStyle/>
                    <a:p>
                      <a:pPr algn="ctr" rtl="0" fontAlgn="ctr"/>
                      <a:r>
                        <a:rPr lang="zh-CN" altLang="en-US" sz="1050" b="1" i="0" u="none" strike="noStrike">
                          <a:solidFill>
                            <a:srgbClr val="000000"/>
                          </a:solidFill>
                          <a:effectLst/>
                          <a:latin typeface="微软雅黑" panose="020B0503020204020204" pitchFamily="34" charset="-122"/>
                          <a:ea typeface="微软雅黑" panose="020B0503020204020204" pitchFamily="34" charset="-122"/>
                        </a:rPr>
                        <a:t>停车方式 </a:t>
                      </a:r>
                      <a:endParaRPr lang="zh-CN" altLang="en-US" sz="1050" b="1" i="0" u="none" strike="noStrike">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ctr"/>
                      <a:r>
                        <a:rPr lang="en-US" altLang="zh-CN" sz="1050" b="0" i="0" u="none" strike="noStrike" dirty="0">
                          <a:solidFill>
                            <a:srgbClr val="000000"/>
                          </a:solidFill>
                          <a:effectLst/>
                          <a:latin typeface="微软雅黑" panose="020B0503020204020204" pitchFamily="34" charset="-122"/>
                          <a:ea typeface="微软雅黑" panose="020B0503020204020204" pitchFamily="34" charset="-122"/>
                        </a:rPr>
                        <a:t>1702 （地上：11 个 地下：1691个</a:t>
                      </a:r>
                      <a:r>
                        <a:rPr lang="zh-CN" altLang="en-US" sz="1050" b="0" i="0" u="none" strike="noStrike" dirty="0">
                          <a:solidFill>
                            <a:srgbClr val="000000"/>
                          </a:solidFill>
                          <a:effectLst/>
                          <a:latin typeface="微软雅黑" panose="020B0503020204020204" pitchFamily="34" charset="-122"/>
                          <a:ea typeface="微软雅黑" panose="020B0503020204020204" pitchFamily="34" charset="-122"/>
                        </a:rPr>
                        <a:t>）</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7025">
                <a:tc>
                  <a:txBody>
                    <a:bodyPr/>
                    <a:lstStyle/>
                    <a:p>
                      <a:pPr algn="ctr" rtl="0" fontAlgn="ctr"/>
                      <a:r>
                        <a:rPr lang="zh-CN" altLang="en-US" sz="1050" b="1" i="0" u="none" strike="noStrike" dirty="0">
                          <a:solidFill>
                            <a:srgbClr val="000000"/>
                          </a:solidFill>
                          <a:effectLst/>
                          <a:latin typeface="微软雅黑" panose="020B0503020204020204" pitchFamily="34" charset="-122"/>
                          <a:ea typeface="微软雅黑" panose="020B0503020204020204" pitchFamily="34" charset="-122"/>
                        </a:rPr>
                        <a:t>主力户型</a:t>
                      </a:r>
                      <a:endParaRPr lang="zh-CN" altLang="en-US" sz="1050" b="1" i="0" u="none" strike="noStrike" dirty="0">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ctr"/>
                      <a:r>
                        <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 3室2厅2卫，约118.00㎡； 3室2厅1卫1厨，约100.00㎡</a:t>
                      </a:r>
                      <a:endPar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1465">
                <a:tc>
                  <a:txBody>
                    <a:bodyPr/>
                    <a:lstStyle/>
                    <a:p>
                      <a:pPr algn="ctr" rtl="0" fontAlgn="ctr"/>
                      <a:r>
                        <a:rPr lang="zh-CN" altLang="en-US" sz="1050" b="1" i="0" u="none" strike="noStrike" dirty="0">
                          <a:solidFill>
                            <a:srgbClr val="000000"/>
                          </a:solidFill>
                          <a:effectLst/>
                          <a:latin typeface="微软雅黑" panose="020B0503020204020204" pitchFamily="34" charset="-122"/>
                          <a:ea typeface="微软雅黑" panose="020B0503020204020204" pitchFamily="34" charset="-122"/>
                        </a:rPr>
                        <a:t>销售价格</a:t>
                      </a:r>
                      <a:endParaRPr lang="zh-CN" altLang="en-US" sz="1050" b="1" i="0" u="none" strike="noStrike" dirty="0">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050" b="0" i="0" u="none" strike="noStrike" dirty="0">
                          <a:solidFill>
                            <a:srgbClr val="000000"/>
                          </a:solidFill>
                          <a:latin typeface="微软雅黑" panose="020B0503020204020204" pitchFamily="34" charset="-122"/>
                          <a:ea typeface="微软雅黑" panose="020B0503020204020204" pitchFamily="34" charset="-122"/>
                        </a:rPr>
                        <a:t>10500 元/㎡</a:t>
                      </a:r>
                      <a:endParaRPr lang="zh-CN" altLang="en-US" sz="1050" b="0" i="0" u="none" strike="noStrike" dirty="0">
                        <a:solidFill>
                          <a:srgbClr val="000000"/>
                        </a:solidFill>
                        <a:latin typeface="微软雅黑" panose="020B0503020204020204" pitchFamily="34" charset="-122"/>
                        <a:ea typeface="微软雅黑" panose="020B0503020204020204" pitchFamily="34" charset="-122"/>
                      </a:endParaRPr>
                    </a:p>
                  </a:txBody>
                  <a:tcPr marL="6309" marR="6309" marT="63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2100">
                <a:tc>
                  <a:txBody>
                    <a:bodyPr/>
                    <a:lstStyle/>
                    <a:p>
                      <a:pPr algn="ctr" rtl="0" fontAlgn="ctr"/>
                      <a:r>
                        <a:rPr lang="zh-CN" altLang="en-US" sz="1050" b="1" i="0" u="none" strike="noStrike" dirty="0">
                          <a:solidFill>
                            <a:srgbClr val="000000"/>
                          </a:solidFill>
                          <a:effectLst/>
                          <a:latin typeface="微软雅黑" panose="020B0503020204020204" pitchFamily="34" charset="-122"/>
                          <a:ea typeface="微软雅黑" panose="020B0503020204020204" pitchFamily="34" charset="-122"/>
                        </a:rPr>
                        <a:t>去化情况</a:t>
                      </a:r>
                      <a:endParaRPr lang="zh-CN" altLang="en-US" sz="1050" b="1" i="0" u="none" strike="noStrike" dirty="0">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endParaRPr lang="zh-CN" altLang="en-US" sz="1050" b="0" i="0" u="none" strike="noStrike" dirty="0">
                        <a:solidFill>
                          <a:srgbClr val="000000"/>
                        </a:solidFill>
                        <a:latin typeface="微软雅黑" panose="020B0503020204020204" pitchFamily="34" charset="-122"/>
                        <a:ea typeface="微软雅黑" panose="020B0503020204020204" pitchFamily="34" charset="-122"/>
                      </a:endParaRPr>
                    </a:p>
                  </a:txBody>
                  <a:tcPr marL="6309" marR="6309" marT="63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7" name="Picture 2" descr="D:\中昂地产办公\2021\土地信息\胶州任总推荐\胶州融创时代中心外.jpg胶州融创时代中心外"/>
          <p:cNvPicPr>
            <a:picLocks noChangeAspect="1" noChangeArrowheads="1"/>
          </p:cNvPicPr>
          <p:nvPr/>
        </p:nvPicPr>
        <p:blipFill>
          <a:blip r:embed="rId2"/>
          <a:srcRect/>
          <a:stretch>
            <a:fillRect/>
          </a:stretch>
        </p:blipFill>
        <p:spPr bwMode="auto">
          <a:xfrm>
            <a:off x="4447586" y="700405"/>
            <a:ext cx="2214563" cy="1660934"/>
          </a:xfrm>
          <a:prstGeom prst="rect">
            <a:avLst/>
          </a:prstGeom>
          <a:noFill/>
          <a:ln w="9525">
            <a:noFill/>
            <a:miter lim="800000"/>
            <a:headEnd/>
            <a:tailEnd/>
          </a:ln>
          <a:effectLst/>
        </p:spPr>
      </p:pic>
      <p:pic>
        <p:nvPicPr>
          <p:cNvPr id="18" name="Picture 3" descr="D:\中昂地产办公\2021\土地信息\胶州任总推荐\胶州融创时代中心1.jpg胶州融创时代中心1"/>
          <p:cNvPicPr>
            <a:picLocks noChangeAspect="1" noChangeArrowheads="1"/>
          </p:cNvPicPr>
          <p:nvPr/>
        </p:nvPicPr>
        <p:blipFill>
          <a:blip r:embed="rId3"/>
          <a:srcRect/>
          <a:stretch>
            <a:fillRect/>
          </a:stretch>
        </p:blipFill>
        <p:spPr bwMode="auto">
          <a:xfrm>
            <a:off x="6760385" y="707198"/>
            <a:ext cx="2196719" cy="1647349"/>
          </a:xfrm>
          <a:prstGeom prst="rect">
            <a:avLst/>
          </a:prstGeom>
          <a:noFill/>
          <a:ln w="9525">
            <a:noFill/>
            <a:miter lim="800000"/>
            <a:headEnd/>
            <a:tailEnd/>
          </a:ln>
          <a:effectLst/>
        </p:spPr>
      </p:pic>
      <p:sp>
        <p:nvSpPr>
          <p:cNvPr id="19" name="TextBox 71"/>
          <p:cNvSpPr txBox="1">
            <a:spLocks noChangeArrowheads="1"/>
          </p:cNvSpPr>
          <p:nvPr/>
        </p:nvSpPr>
        <p:spPr bwMode="auto">
          <a:xfrm>
            <a:off x="4402930" y="2093446"/>
            <a:ext cx="2303876" cy="257175"/>
          </a:xfrm>
          <a:prstGeom prst="rect">
            <a:avLst/>
          </a:prstGeom>
          <a:solidFill>
            <a:schemeClr val="tx1">
              <a:alpha val="40000"/>
            </a:schemeClr>
          </a:solidFill>
          <a:ln w="9525">
            <a:noFill/>
            <a:miter lim="800000"/>
          </a:ln>
        </p:spPr>
        <p:txBody>
          <a:bodyPr wrap="square" lIns="84395" tIns="42197" rIns="84395" bIns="42197">
            <a:spAutoFit/>
          </a:bodyPr>
          <a:lstStyle/>
          <a:p>
            <a:pPr algn="ctr"/>
            <a:r>
              <a:rPr lang="zh-CN" altLang="en-US" sz="1125" b="1" dirty="0">
                <a:solidFill>
                  <a:schemeClr val="bg1"/>
                </a:solidFill>
                <a:latin typeface="微软雅黑" panose="020B0503020204020204" pitchFamily="34" charset="-122"/>
                <a:ea typeface="微软雅黑" panose="020B0503020204020204" pitchFamily="34" charset="-122"/>
              </a:rPr>
              <a:t>售楼处实景图</a:t>
            </a:r>
            <a:endParaRPr lang="zh-CN" altLang="en-US" sz="1125" b="1" dirty="0">
              <a:solidFill>
                <a:schemeClr val="bg1"/>
              </a:solidFill>
              <a:latin typeface="微软雅黑" panose="020B0503020204020204" pitchFamily="34" charset="-122"/>
              <a:ea typeface="微软雅黑" panose="020B0503020204020204" pitchFamily="34" charset="-122"/>
            </a:endParaRPr>
          </a:p>
        </p:txBody>
      </p:sp>
      <p:sp>
        <p:nvSpPr>
          <p:cNvPr id="20" name="TextBox 71"/>
          <p:cNvSpPr txBox="1">
            <a:spLocks noChangeArrowheads="1"/>
          </p:cNvSpPr>
          <p:nvPr/>
        </p:nvSpPr>
        <p:spPr bwMode="auto">
          <a:xfrm>
            <a:off x="6760384" y="2093446"/>
            <a:ext cx="2196719" cy="257175"/>
          </a:xfrm>
          <a:prstGeom prst="rect">
            <a:avLst/>
          </a:prstGeom>
          <a:solidFill>
            <a:schemeClr val="tx1">
              <a:alpha val="40000"/>
            </a:schemeClr>
          </a:solidFill>
          <a:ln w="9525">
            <a:noFill/>
            <a:miter lim="800000"/>
          </a:ln>
        </p:spPr>
        <p:txBody>
          <a:bodyPr wrap="square" lIns="84395" tIns="42197" rIns="84395" bIns="42197">
            <a:spAutoFit/>
          </a:bodyPr>
          <a:lstStyle/>
          <a:p>
            <a:pPr algn="ctr"/>
            <a:r>
              <a:rPr lang="zh-CN" altLang="en-US" sz="1125" b="1" dirty="0">
                <a:solidFill>
                  <a:schemeClr val="bg1"/>
                </a:solidFill>
                <a:latin typeface="微软雅黑" panose="020B0503020204020204" pitchFamily="34" charset="-122"/>
                <a:ea typeface="微软雅黑" panose="020B0503020204020204" pitchFamily="34" charset="-122"/>
              </a:rPr>
              <a:t>售楼处实景图</a:t>
            </a:r>
            <a:endParaRPr lang="zh-CN" altLang="en-US" sz="1125" b="1"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33554" y="36358"/>
            <a:ext cx="4907280" cy="460375"/>
          </a:xfrm>
          <a:prstGeom prst="rect">
            <a:avLst/>
          </a:prstGeom>
          <a:noFill/>
        </p:spPr>
        <p:txBody>
          <a:bodyPr wrap="non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三、城市经济与房地产发展</a:t>
            </a: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住宅竞品</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4"/>
          <p:cNvSpPr>
            <a:spLocks noChangeArrowheads="1"/>
          </p:cNvSpPr>
          <p:nvPr/>
        </p:nvSpPr>
        <p:spPr bwMode="auto">
          <a:xfrm>
            <a:off x="0" y="609600"/>
            <a:ext cx="9144000" cy="400050"/>
          </a:xfrm>
          <a:prstGeom prst="rect">
            <a:avLst/>
          </a:prstGeom>
          <a:noFill/>
          <a:ln w="9525">
            <a:noFill/>
            <a:miter lim="800000"/>
          </a:ln>
        </p:spPr>
        <p:txBody>
          <a:bodyPr wrap="none" anchor="ctr"/>
          <a:lstStyle/>
          <a:p>
            <a:pPr eaLnBrk="1" hangingPunct="1">
              <a:buSzPct val="100000"/>
            </a:pPr>
            <a:endParaRPr lang="en-US" sz="1350" b="0" dirty="0">
              <a:solidFill>
                <a:schemeClr val="tx1"/>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4212590" y="2279015"/>
            <a:ext cx="4666615" cy="2376170"/>
          </a:xfrm>
          <a:prstGeom prst="rect">
            <a:avLst/>
          </a:prstGeom>
          <a:noFill/>
        </p:spPr>
        <p:txBody>
          <a:bodyPr wrap="square" rtlCol="0">
            <a:spAutoFit/>
          </a:bodyPr>
          <a:lstStyle/>
          <a:p>
            <a:pPr indent="266700">
              <a:lnSpc>
                <a:spcPct val="150000"/>
              </a:lnSpc>
              <a:buFont typeface="Wingdings" panose="05000000000000000000" pitchFamily="2" charset="2"/>
              <a:buChar char="Ø"/>
            </a:pPr>
            <a:r>
              <a:rPr lang="zh-CN" altLang="en-US" sz="1200" dirty="0">
                <a:latin typeface="微软雅黑" panose="020B0503020204020204" pitchFamily="34" charset="-122"/>
                <a:ea typeface="微软雅黑" panose="020B0503020204020204" pitchFamily="34" charset="-122"/>
              </a:rPr>
              <a:t>规划：主打低密生态的居住区，打造最佳的景观资源，规划</a:t>
            </a:r>
            <a:r>
              <a:rPr lang="en-US" altLang="zh-CN" sz="1200" dirty="0">
                <a:latin typeface="微软雅黑" panose="020B0503020204020204" pitchFamily="34" charset="-122"/>
                <a:ea typeface="微软雅黑" panose="020B0503020204020204" pitchFamily="34" charset="-122"/>
              </a:rPr>
              <a:t>2</a:t>
            </a:r>
            <a:r>
              <a:rPr lang="zh-CN" altLang="en-US" sz="1200" dirty="0">
                <a:latin typeface="微软雅黑" panose="020B0503020204020204" pitchFamily="34" charset="-122"/>
                <a:ea typeface="微软雅黑" panose="020B0503020204020204" pitchFamily="34" charset="-122"/>
              </a:rPr>
              <a:t>类产品吸纳不同客群；</a:t>
            </a:r>
            <a:endParaRPr lang="en-US" altLang="zh-CN" sz="1200" dirty="0">
              <a:latin typeface="微软雅黑" panose="020B0503020204020204" pitchFamily="34" charset="-122"/>
              <a:ea typeface="微软雅黑" panose="020B0503020204020204" pitchFamily="34" charset="-122"/>
            </a:endParaRPr>
          </a:p>
          <a:p>
            <a:pPr indent="266700">
              <a:lnSpc>
                <a:spcPct val="150000"/>
              </a:lnSpc>
              <a:buFont typeface="Wingdings" panose="05000000000000000000" pitchFamily="2" charset="2"/>
              <a:buChar char="Ø"/>
            </a:pPr>
            <a:r>
              <a:rPr lang="zh-CN" altLang="en-US" sz="1200" dirty="0">
                <a:latin typeface="微软雅黑" panose="020B0503020204020204" pitchFamily="34" charset="-122"/>
                <a:ea typeface="微软雅黑" panose="020B0503020204020204" pitchFamily="34" charset="-122"/>
              </a:rPr>
              <a:t>销售及去化：目前项目已全部加推，剩余多为产品，</a:t>
            </a:r>
            <a:r>
              <a:rPr lang="en-US" altLang="zh-CN" sz="1200" dirty="0">
                <a:latin typeface="微软雅黑" panose="020B0503020204020204" pitchFamily="34" charset="-122"/>
                <a:ea typeface="微软雅黑" panose="020B0503020204020204" pitchFamily="34" charset="-122"/>
              </a:rPr>
              <a:t>2020-2021</a:t>
            </a:r>
            <a:r>
              <a:rPr lang="zh-CN" altLang="en-US" sz="1200" dirty="0">
                <a:latin typeface="微软雅黑" panose="020B0503020204020204" pitchFamily="34" charset="-122"/>
                <a:ea typeface="微软雅黑" panose="020B0503020204020204" pitchFamily="34" charset="-122"/>
              </a:rPr>
              <a:t>年利用作为价格标杆，跟随性入市快速走量，实现基本去化目标；</a:t>
            </a:r>
            <a:endParaRPr lang="en-US" altLang="zh-CN" sz="1200" dirty="0">
              <a:latin typeface="微软雅黑" panose="020B0503020204020204" pitchFamily="34" charset="-122"/>
              <a:ea typeface="微软雅黑" panose="020B0503020204020204" pitchFamily="34" charset="-122"/>
            </a:endParaRPr>
          </a:p>
          <a:p>
            <a:pPr indent="266700">
              <a:lnSpc>
                <a:spcPct val="150000"/>
              </a:lnSpc>
              <a:buFont typeface="Wingdings" panose="05000000000000000000" pitchFamily="2" charset="2"/>
              <a:buChar char="Ø"/>
            </a:pPr>
            <a:r>
              <a:rPr lang="zh-CN" altLang="en-US" sz="1200" dirty="0">
                <a:latin typeface="微软雅黑" panose="020B0503020204020204" pitchFamily="34" charset="-122"/>
                <a:ea typeface="微软雅黑" panose="020B0503020204020204" pitchFamily="34" charset="-122"/>
              </a:rPr>
              <a:t>客户：由于品牌效应及价格优势，市区外溢类客户较多，但仍以地缘改善类作为主要客户；、</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zh-CN" altLang="en-US" sz="1500" b="1" dirty="0">
                <a:solidFill>
                  <a:srgbClr val="FF0000"/>
                </a:solidFill>
                <a:latin typeface="微软雅黑" panose="020B0503020204020204" pitchFamily="34" charset="-122"/>
                <a:ea typeface="微软雅黑" panose="020B0503020204020204" pitchFamily="34" charset="-122"/>
              </a:rPr>
              <a:t>环境吸引力效应强，低密景观美，价格跟随快速去化。</a:t>
            </a:r>
            <a:endParaRPr lang="en-US" altLang="zh-CN" sz="1500" b="1" dirty="0">
              <a:solidFill>
                <a:srgbClr val="FF0000"/>
              </a:solidFill>
              <a:latin typeface="微软雅黑" panose="020B0503020204020204" pitchFamily="34" charset="-122"/>
              <a:ea typeface="微软雅黑" panose="020B0503020204020204" pitchFamily="34" charset="-122"/>
            </a:endParaRPr>
          </a:p>
        </p:txBody>
      </p:sp>
      <p:graphicFrame>
        <p:nvGraphicFramePr>
          <p:cNvPr id="16" name="表格 15"/>
          <p:cNvGraphicFramePr>
            <a:graphicFrameLocks noGrp="1"/>
          </p:cNvGraphicFramePr>
          <p:nvPr>
            <p:custDataLst>
              <p:tags r:id="rId1"/>
            </p:custDataLst>
          </p:nvPr>
        </p:nvGraphicFramePr>
        <p:xfrm>
          <a:off x="667385" y="739775"/>
          <a:ext cx="3292475" cy="3838575"/>
        </p:xfrm>
        <a:graphic>
          <a:graphicData uri="http://schemas.openxmlformats.org/drawingml/2006/table">
            <a:tbl>
              <a:tblPr/>
              <a:tblGrid>
                <a:gridCol w="953770"/>
                <a:gridCol w="2338705"/>
              </a:tblGrid>
              <a:tr h="284480">
                <a:tc>
                  <a:txBody>
                    <a:bodyPr/>
                    <a:lstStyle/>
                    <a:p>
                      <a:pPr algn="ctr" rtl="0" fontAlgn="ctr"/>
                      <a:r>
                        <a:rPr lang="zh-CN" altLang="en-US" sz="1050" b="1" i="0" u="none" strike="noStrike" dirty="0">
                          <a:solidFill>
                            <a:srgbClr val="000000"/>
                          </a:solidFill>
                          <a:effectLst/>
                          <a:latin typeface="微软雅黑" panose="020B0503020204020204" pitchFamily="34" charset="-122"/>
                          <a:ea typeface="微软雅黑" panose="020B0503020204020204" pitchFamily="34" charset="-122"/>
                        </a:rPr>
                        <a:t>项目 </a:t>
                      </a:r>
                      <a:endParaRPr lang="zh-CN" altLang="en-US" sz="1050" b="1" i="0" u="none" strike="noStrike" dirty="0">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en-US" altLang="zh-CN" sz="1800" b="1" dirty="0" err="1">
                          <a:latin typeface="微软雅黑" panose="020B0503020204020204" pitchFamily="34" charset="-122"/>
                          <a:ea typeface="微软雅黑" panose="020B0503020204020204" pitchFamily="34" charset="-122"/>
                          <a:sym typeface="+mn-ea"/>
                        </a:rPr>
                        <a:t>皇骐怡云水岸</a:t>
                      </a:r>
                      <a:endParaRPr lang="zh-CN" altLang="en-US" sz="1800" b="1"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925">
                <a:tc>
                  <a:txBody>
                    <a:bodyPr/>
                    <a:lstStyle/>
                    <a:p>
                      <a:pPr algn="ctr" rtl="0" fontAlgn="ctr"/>
                      <a:r>
                        <a:rPr lang="zh-CN" altLang="en-US" sz="1050" b="1" i="0" u="none" strike="noStrike">
                          <a:solidFill>
                            <a:srgbClr val="000000"/>
                          </a:solidFill>
                          <a:effectLst/>
                          <a:latin typeface="微软雅黑" panose="020B0503020204020204" pitchFamily="34" charset="-122"/>
                          <a:ea typeface="微软雅黑" panose="020B0503020204020204" pitchFamily="34" charset="-122"/>
                        </a:rPr>
                        <a:t>位置</a:t>
                      </a:r>
                      <a:endParaRPr lang="zh-CN" altLang="en-US" sz="1050" b="1" i="0" u="none" strike="noStrike">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ctr"/>
                      <a:r>
                        <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新城区体育场南、青年湖西侧</a:t>
                      </a:r>
                      <a:endPar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810">
                <a:tc>
                  <a:txBody>
                    <a:bodyPr/>
                    <a:lstStyle/>
                    <a:p>
                      <a:pPr algn="ctr" rtl="0" fontAlgn="ctr"/>
                      <a:r>
                        <a:rPr lang="zh-CN" altLang="en-US" sz="1050" b="1" i="0" u="none" strike="noStrike">
                          <a:solidFill>
                            <a:srgbClr val="000000"/>
                          </a:solidFill>
                          <a:effectLst/>
                          <a:latin typeface="微软雅黑" panose="020B0503020204020204" pitchFamily="34" charset="-122"/>
                          <a:ea typeface="微软雅黑" panose="020B0503020204020204" pitchFamily="34" charset="-122"/>
                        </a:rPr>
                        <a:t>占地面积 </a:t>
                      </a:r>
                      <a:endParaRPr lang="zh-CN" altLang="en-US" sz="1050" b="1" i="0" u="none" strike="noStrike">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en-US" altLang="zh-CN"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39432</a:t>
                      </a:r>
                      <a:r>
                        <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平</a:t>
                      </a:r>
                      <a:endPar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810">
                <a:tc>
                  <a:txBody>
                    <a:bodyPr/>
                    <a:lstStyle/>
                    <a:p>
                      <a:pPr algn="ctr" rtl="0" fontAlgn="ctr"/>
                      <a:r>
                        <a:rPr lang="zh-CN" altLang="en-US" sz="1050" b="1" i="0" u="none" strike="noStrike">
                          <a:solidFill>
                            <a:srgbClr val="000000"/>
                          </a:solidFill>
                          <a:effectLst/>
                          <a:latin typeface="微软雅黑" panose="020B0503020204020204" pitchFamily="34" charset="-122"/>
                          <a:ea typeface="微软雅黑" panose="020B0503020204020204" pitchFamily="34" charset="-122"/>
                        </a:rPr>
                        <a:t>建筑面积 </a:t>
                      </a:r>
                      <a:endParaRPr lang="zh-CN" altLang="en-US" sz="1050" b="1" i="0" u="none" strike="noStrike">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en-US" altLang="zh-CN"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55585</a:t>
                      </a:r>
                      <a:endPar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445">
                <a:tc>
                  <a:txBody>
                    <a:bodyPr/>
                    <a:lstStyle/>
                    <a:p>
                      <a:pPr algn="ctr" rtl="0" fontAlgn="ctr"/>
                      <a:r>
                        <a:rPr lang="zh-CN" altLang="en-US" sz="1050" b="1" i="0" u="none" strike="noStrike">
                          <a:solidFill>
                            <a:srgbClr val="000000"/>
                          </a:solidFill>
                          <a:effectLst/>
                          <a:latin typeface="微软雅黑" panose="020B0503020204020204" pitchFamily="34" charset="-122"/>
                          <a:ea typeface="微软雅黑" panose="020B0503020204020204" pitchFamily="34" charset="-122"/>
                        </a:rPr>
                        <a:t>容积率 </a:t>
                      </a:r>
                      <a:endParaRPr lang="zh-CN" altLang="en-US" sz="1050" b="1" i="0" u="none" strike="noStrike">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en-US" altLang="zh-CN"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1.41</a:t>
                      </a:r>
                      <a:endParaRPr lang="en-US" altLang="zh-CN" sz="105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175">
                <a:tc>
                  <a:txBody>
                    <a:bodyPr/>
                    <a:lstStyle/>
                    <a:p>
                      <a:pPr algn="ctr" rtl="0" fontAlgn="ctr"/>
                      <a:r>
                        <a:rPr lang="zh-CN" altLang="en-US" sz="1050" b="1" i="0" u="none" strike="noStrike">
                          <a:solidFill>
                            <a:srgbClr val="000000"/>
                          </a:solidFill>
                          <a:effectLst/>
                          <a:latin typeface="微软雅黑" panose="020B0503020204020204" pitchFamily="34" charset="-122"/>
                          <a:ea typeface="微软雅黑" panose="020B0503020204020204" pitchFamily="34" charset="-122"/>
                        </a:rPr>
                        <a:t>绿化率</a:t>
                      </a:r>
                      <a:endParaRPr lang="zh-CN" altLang="en-US" sz="1050" b="1" i="0" u="none" strike="noStrike">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ctr"/>
                      <a:r>
                        <a:rPr lang="en-US" altLang="zh-CN" sz="1050" b="0" i="0" u="none" strike="noStrike" dirty="0">
                          <a:solidFill>
                            <a:srgbClr val="000000"/>
                          </a:solidFill>
                          <a:effectLst/>
                          <a:latin typeface="微软雅黑" panose="020B0503020204020204" pitchFamily="34" charset="-122"/>
                          <a:ea typeface="微软雅黑" panose="020B0503020204020204" pitchFamily="34" charset="-122"/>
                        </a:rPr>
                        <a:t>40.26%</a:t>
                      </a:r>
                      <a:endParaRPr lang="en-US" altLang="zh-CN" sz="1050" b="0" i="0" u="none" strike="noStrike" dirty="0">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445">
                <a:tc>
                  <a:txBody>
                    <a:bodyPr/>
                    <a:lstStyle/>
                    <a:p>
                      <a:pPr algn="ctr" rtl="0" fontAlgn="ctr"/>
                      <a:r>
                        <a:rPr lang="zh-CN" altLang="en-US" sz="1050" b="1" i="0" u="none" strike="noStrike">
                          <a:solidFill>
                            <a:srgbClr val="000000"/>
                          </a:solidFill>
                          <a:effectLst/>
                          <a:latin typeface="微软雅黑" panose="020B0503020204020204" pitchFamily="34" charset="-122"/>
                          <a:ea typeface="微软雅黑" panose="020B0503020204020204" pitchFamily="34" charset="-122"/>
                        </a:rPr>
                        <a:t>开发商 </a:t>
                      </a:r>
                      <a:endParaRPr lang="zh-CN" altLang="en-US" sz="1050" b="1" i="0" u="none" strike="noStrike">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ctr"/>
                      <a:r>
                        <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青岛</a:t>
                      </a:r>
                      <a:r>
                        <a:rPr lang="en-US" altLang="zh-CN" sz="1050" b="0" i="0" u="none" strike="noStrike" kern="1200" dirty="0" err="1">
                          <a:solidFill>
                            <a:srgbClr val="000000"/>
                          </a:solidFill>
                          <a:effectLst/>
                          <a:latin typeface="微软雅黑" panose="020B0503020204020204" pitchFamily="34" charset="-122"/>
                          <a:ea typeface="微软雅黑" panose="020B0503020204020204" pitchFamily="34" charset="-122"/>
                          <a:cs typeface="+mn-cs"/>
                          <a:sym typeface="+mn-ea"/>
                        </a:rPr>
                        <a:t>皇骐</a:t>
                      </a:r>
                      <a:r>
                        <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sym typeface="+mn-ea"/>
                        </a:rPr>
                        <a:t>房地产</a:t>
                      </a:r>
                      <a:endPar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175">
                <a:tc>
                  <a:txBody>
                    <a:bodyPr/>
                    <a:lstStyle/>
                    <a:p>
                      <a:pPr algn="ctr" rtl="0" fontAlgn="ctr"/>
                      <a:r>
                        <a:rPr lang="zh-CN" altLang="en-US" sz="1050" b="1" i="0" u="none" strike="noStrike">
                          <a:solidFill>
                            <a:srgbClr val="000000"/>
                          </a:solidFill>
                          <a:effectLst/>
                          <a:latin typeface="微软雅黑" panose="020B0503020204020204" pitchFamily="34" charset="-122"/>
                          <a:ea typeface="微软雅黑" panose="020B0503020204020204" pitchFamily="34" charset="-122"/>
                        </a:rPr>
                        <a:t>装修情况</a:t>
                      </a:r>
                      <a:endParaRPr lang="zh-CN" altLang="en-US" sz="1050" b="1" i="0" u="none" strike="noStrike">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ctr"/>
                      <a:r>
                        <a:rPr lang="zh-CN" altLang="en-US" sz="1050" b="0" i="0" u="none" strike="noStrike" dirty="0">
                          <a:solidFill>
                            <a:srgbClr val="000000"/>
                          </a:solidFill>
                          <a:effectLst/>
                          <a:latin typeface="微软雅黑" panose="020B0503020204020204" pitchFamily="34" charset="-122"/>
                          <a:ea typeface="微软雅黑" panose="020B0503020204020204" pitchFamily="34" charset="-122"/>
                        </a:rPr>
                        <a:t>毛坯</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810">
                <a:tc>
                  <a:txBody>
                    <a:bodyPr/>
                    <a:lstStyle/>
                    <a:p>
                      <a:pPr algn="ctr" rtl="0" fontAlgn="ctr"/>
                      <a:r>
                        <a:rPr lang="zh-CN" altLang="en-US" sz="1050" b="1" i="0" u="none" strike="noStrike">
                          <a:solidFill>
                            <a:srgbClr val="000000"/>
                          </a:solidFill>
                          <a:effectLst/>
                          <a:latin typeface="微软雅黑" panose="020B0503020204020204" pitchFamily="34" charset="-122"/>
                          <a:ea typeface="微软雅黑" panose="020B0503020204020204" pitchFamily="34" charset="-122"/>
                        </a:rPr>
                        <a:t>物业公司 </a:t>
                      </a:r>
                      <a:endParaRPr lang="zh-CN" altLang="en-US" sz="1050" b="1" i="0" u="none" strike="noStrike">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绿城物业</a:t>
                      </a:r>
                      <a:endPar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175">
                <a:tc>
                  <a:txBody>
                    <a:bodyPr/>
                    <a:lstStyle/>
                    <a:p>
                      <a:pPr algn="ctr" rtl="0" fontAlgn="ctr"/>
                      <a:r>
                        <a:rPr lang="zh-CN" altLang="en-US" sz="1050" b="1" i="0" u="none" strike="noStrike">
                          <a:solidFill>
                            <a:srgbClr val="000000"/>
                          </a:solidFill>
                          <a:effectLst/>
                          <a:latin typeface="微软雅黑" panose="020B0503020204020204" pitchFamily="34" charset="-122"/>
                          <a:ea typeface="微软雅黑" panose="020B0503020204020204" pitchFamily="34" charset="-122"/>
                        </a:rPr>
                        <a:t>物业费 </a:t>
                      </a:r>
                      <a:endParaRPr lang="zh-CN" altLang="en-US" sz="1050" b="1" i="0" u="none" strike="noStrike">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ctr"/>
                      <a:r>
                        <a:rPr lang="en-US" altLang="zh-CN"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2.95元/㎡·月 </a:t>
                      </a:r>
                      <a:endParaRPr lang="en-US" altLang="zh-CN" sz="105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8140">
                <a:tc>
                  <a:txBody>
                    <a:bodyPr/>
                    <a:lstStyle/>
                    <a:p>
                      <a:pPr algn="ctr" rtl="0" fontAlgn="ctr"/>
                      <a:r>
                        <a:rPr lang="zh-CN" altLang="en-US" sz="1050" b="1" i="0" u="none" strike="noStrike">
                          <a:solidFill>
                            <a:srgbClr val="000000"/>
                          </a:solidFill>
                          <a:effectLst/>
                          <a:latin typeface="微软雅黑" panose="020B0503020204020204" pitchFamily="34" charset="-122"/>
                          <a:ea typeface="微软雅黑" panose="020B0503020204020204" pitchFamily="34" charset="-122"/>
                        </a:rPr>
                        <a:t>停车方式 </a:t>
                      </a:r>
                      <a:endParaRPr lang="zh-CN" altLang="en-US" sz="1050" b="1" i="0" u="none" strike="noStrike">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ctr"/>
                      <a:r>
                        <a:rPr lang="zh-CN" altLang="en-US" sz="1050" b="0" i="0" u="none" strike="noStrike" dirty="0">
                          <a:solidFill>
                            <a:srgbClr val="000000"/>
                          </a:solidFill>
                          <a:effectLst/>
                          <a:latin typeface="微软雅黑" panose="020B0503020204020204" pitchFamily="34" charset="-122"/>
                          <a:ea typeface="微软雅黑" panose="020B0503020204020204" pitchFamily="34" charset="-122"/>
                        </a:rPr>
                        <a:t>地下</a:t>
                      </a:r>
                      <a:endParaRPr lang="zh-CN" altLang="en-US" sz="1050" b="0" i="0" u="none" strike="noStrike" dirty="0">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810">
                <a:tc>
                  <a:txBody>
                    <a:bodyPr/>
                    <a:lstStyle/>
                    <a:p>
                      <a:pPr algn="ctr" rtl="0" fontAlgn="ctr"/>
                      <a:r>
                        <a:rPr lang="zh-CN" altLang="en-US" sz="1050" b="1" i="0" u="none" strike="noStrike" dirty="0">
                          <a:solidFill>
                            <a:srgbClr val="000000"/>
                          </a:solidFill>
                          <a:effectLst/>
                          <a:latin typeface="微软雅黑" panose="020B0503020204020204" pitchFamily="34" charset="-122"/>
                          <a:ea typeface="微软雅黑" panose="020B0503020204020204" pitchFamily="34" charset="-122"/>
                        </a:rPr>
                        <a:t>主力户型</a:t>
                      </a:r>
                      <a:endParaRPr lang="zh-CN" altLang="en-US" sz="1050" b="1" i="0" u="none" strike="noStrike" dirty="0">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ctr"/>
                      <a:r>
                        <a:rPr lang="en-US" altLang="zh-CN"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8</a:t>
                      </a:r>
                      <a:r>
                        <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rPr>
                        <a:t>层洋房</a:t>
                      </a:r>
                      <a:endParaRPr lang="zh-CN" altLang="en-US" sz="105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3370">
                <a:tc>
                  <a:txBody>
                    <a:bodyPr/>
                    <a:lstStyle/>
                    <a:p>
                      <a:pPr algn="ctr" rtl="0" fontAlgn="ctr"/>
                      <a:r>
                        <a:rPr lang="zh-CN" altLang="en-US" sz="1050" b="1" i="0" u="none" strike="noStrike" dirty="0">
                          <a:solidFill>
                            <a:srgbClr val="000000"/>
                          </a:solidFill>
                          <a:effectLst/>
                          <a:latin typeface="微软雅黑" panose="020B0503020204020204" pitchFamily="34" charset="-122"/>
                          <a:ea typeface="微软雅黑" panose="020B0503020204020204" pitchFamily="34" charset="-122"/>
                        </a:rPr>
                        <a:t>销售价格</a:t>
                      </a:r>
                      <a:endParaRPr lang="zh-CN" altLang="en-US" sz="1050" b="1" i="0" u="none" strike="noStrike" dirty="0">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050" b="0" i="0" u="none" strike="noStrike" dirty="0">
                          <a:solidFill>
                            <a:srgbClr val="000000"/>
                          </a:solidFill>
                          <a:latin typeface="微软雅黑" panose="020B0503020204020204" pitchFamily="34" charset="-122"/>
                          <a:ea typeface="微软雅黑" panose="020B0503020204020204" pitchFamily="34" charset="-122"/>
                        </a:rPr>
                        <a:t>13800</a:t>
                      </a:r>
                      <a:r>
                        <a:rPr lang="zh-CN" altLang="en-US" sz="1050" b="0" i="0" u="none" strike="noStrike" dirty="0">
                          <a:solidFill>
                            <a:srgbClr val="000000"/>
                          </a:solidFill>
                          <a:latin typeface="微软雅黑" panose="020B0503020204020204" pitchFamily="34" charset="-122"/>
                          <a:ea typeface="微软雅黑" panose="020B0503020204020204" pitchFamily="34" charset="-122"/>
                        </a:rPr>
                        <a:t>元</a:t>
                      </a:r>
                      <a:r>
                        <a:rPr lang="en-US" altLang="zh-CN" sz="1050" b="0" i="0" u="none" strike="noStrike" dirty="0">
                          <a:solidFill>
                            <a:srgbClr val="000000"/>
                          </a:solidFill>
                          <a:latin typeface="微软雅黑" panose="020B0503020204020204" pitchFamily="34" charset="-122"/>
                          <a:ea typeface="微软雅黑" panose="020B0503020204020204" pitchFamily="34" charset="-122"/>
                        </a:rPr>
                        <a:t>/</a:t>
                      </a:r>
                      <a:r>
                        <a:rPr lang="zh-CN" altLang="en-US" sz="1050" b="0" i="0" u="none" strike="noStrike" dirty="0">
                          <a:solidFill>
                            <a:srgbClr val="000000"/>
                          </a:solidFill>
                          <a:latin typeface="微软雅黑" panose="020B0503020204020204" pitchFamily="34" charset="-122"/>
                          <a:ea typeface="微软雅黑" panose="020B0503020204020204" pitchFamily="34" charset="-122"/>
                        </a:rPr>
                        <a:t>平</a:t>
                      </a:r>
                      <a:endParaRPr lang="zh-CN" altLang="en-US" sz="1050" b="0" i="0" u="none" strike="noStrike" dirty="0">
                        <a:solidFill>
                          <a:srgbClr val="000000"/>
                        </a:solidFill>
                        <a:latin typeface="微软雅黑" panose="020B0503020204020204" pitchFamily="34" charset="-122"/>
                        <a:ea typeface="微软雅黑" panose="020B0503020204020204" pitchFamily="34" charset="-122"/>
                      </a:endParaRPr>
                    </a:p>
                  </a:txBody>
                  <a:tcPr marL="6309" marR="6309" marT="63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005">
                <a:tc>
                  <a:txBody>
                    <a:bodyPr/>
                    <a:lstStyle/>
                    <a:p>
                      <a:pPr algn="ctr" rtl="0" fontAlgn="ctr"/>
                      <a:r>
                        <a:rPr lang="zh-CN" altLang="en-US" sz="1050" b="1" i="0" u="none" strike="noStrike" dirty="0">
                          <a:solidFill>
                            <a:srgbClr val="000000"/>
                          </a:solidFill>
                          <a:effectLst/>
                          <a:latin typeface="微软雅黑" panose="020B0503020204020204" pitchFamily="34" charset="-122"/>
                          <a:ea typeface="微软雅黑" panose="020B0503020204020204" pitchFamily="34" charset="-122"/>
                        </a:rPr>
                        <a:t>去化情况</a:t>
                      </a:r>
                      <a:endParaRPr lang="zh-CN" altLang="en-US" sz="1050" b="1" i="0" u="none" strike="noStrike" dirty="0">
                        <a:solidFill>
                          <a:srgbClr val="000000"/>
                        </a:solidFill>
                        <a:effectLst/>
                        <a:latin typeface="微软雅黑" panose="020B0503020204020204" pitchFamily="34" charset="-122"/>
                        <a:ea typeface="微软雅黑" panose="020B0503020204020204" pitchFamily="34" charset="-122"/>
                      </a:endParaRPr>
                    </a:p>
                  </a:txBody>
                  <a:tcPr marL="7094" marR="7094" marT="7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050" b="0" i="0" u="none" strike="noStrike" dirty="0">
                          <a:solidFill>
                            <a:srgbClr val="000000"/>
                          </a:solidFill>
                          <a:latin typeface="微软雅黑" panose="020B0503020204020204" pitchFamily="34" charset="-122"/>
                          <a:ea typeface="微软雅黑" panose="020B0503020204020204" pitchFamily="34" charset="-122"/>
                        </a:rPr>
                        <a:t>月均</a:t>
                      </a:r>
                      <a:r>
                        <a:rPr lang="en-US" altLang="zh-CN" sz="1050" b="0" i="0" u="none" strike="noStrike" dirty="0">
                          <a:solidFill>
                            <a:srgbClr val="000000"/>
                          </a:solidFill>
                          <a:latin typeface="微软雅黑" panose="020B0503020204020204" pitchFamily="34" charset="-122"/>
                          <a:ea typeface="微软雅黑" panose="020B0503020204020204" pitchFamily="34" charset="-122"/>
                        </a:rPr>
                        <a:t>30</a:t>
                      </a:r>
                      <a:r>
                        <a:rPr lang="zh-CN" altLang="en-US" sz="1050" b="0" i="0" u="none" strike="noStrike" dirty="0">
                          <a:solidFill>
                            <a:srgbClr val="000000"/>
                          </a:solidFill>
                          <a:latin typeface="微软雅黑" panose="020B0503020204020204" pitchFamily="34" charset="-122"/>
                          <a:ea typeface="微软雅黑" panose="020B0503020204020204" pitchFamily="34" charset="-122"/>
                        </a:rPr>
                        <a:t>套</a:t>
                      </a:r>
                      <a:endParaRPr lang="zh-CN" altLang="en-US" sz="1050" b="0" i="0" u="none" strike="noStrike" dirty="0">
                        <a:solidFill>
                          <a:srgbClr val="000000"/>
                        </a:solidFill>
                        <a:latin typeface="微软雅黑" panose="020B0503020204020204" pitchFamily="34" charset="-122"/>
                        <a:ea typeface="微软雅黑" panose="020B0503020204020204" pitchFamily="34" charset="-122"/>
                      </a:endParaRPr>
                    </a:p>
                  </a:txBody>
                  <a:tcPr marL="6309" marR="6309" marT="63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7" name="Picture 2" descr="D:\中昂地产办公\2021\土地信息\胶州任总推荐\土地四至及周边竞品照片\依云水岸外.jpg依云水岸外"/>
          <p:cNvPicPr>
            <a:picLocks noChangeAspect="1" noChangeArrowheads="1"/>
          </p:cNvPicPr>
          <p:nvPr/>
        </p:nvPicPr>
        <p:blipFill>
          <a:blip r:embed="rId2"/>
          <a:srcRect/>
          <a:stretch>
            <a:fillRect/>
          </a:stretch>
        </p:blipFill>
        <p:spPr bwMode="auto">
          <a:xfrm>
            <a:off x="4232321" y="700405"/>
            <a:ext cx="2214563" cy="1660934"/>
          </a:xfrm>
          <a:prstGeom prst="rect">
            <a:avLst/>
          </a:prstGeom>
          <a:noFill/>
          <a:ln w="9525">
            <a:noFill/>
            <a:miter lim="800000"/>
            <a:headEnd/>
            <a:tailEnd/>
          </a:ln>
          <a:effectLst/>
        </p:spPr>
      </p:pic>
      <p:pic>
        <p:nvPicPr>
          <p:cNvPr id="18" name="Picture 3" descr="D:\中昂地产办公\2021\土地信息\胶州任总推荐\土地四至及周边竞品照片\依云水岸内部.jpg依云水岸内部"/>
          <p:cNvPicPr>
            <a:picLocks noChangeAspect="1" noChangeArrowheads="1"/>
          </p:cNvPicPr>
          <p:nvPr/>
        </p:nvPicPr>
        <p:blipFill>
          <a:blip r:embed="rId3"/>
          <a:srcRect/>
          <a:stretch>
            <a:fillRect/>
          </a:stretch>
        </p:blipFill>
        <p:spPr bwMode="auto">
          <a:xfrm>
            <a:off x="6545120" y="707198"/>
            <a:ext cx="2196719" cy="1647349"/>
          </a:xfrm>
          <a:prstGeom prst="rect">
            <a:avLst/>
          </a:prstGeom>
          <a:noFill/>
          <a:ln w="9525">
            <a:noFill/>
            <a:miter lim="800000"/>
            <a:headEnd/>
            <a:tailEnd/>
          </a:ln>
          <a:effectLst/>
        </p:spPr>
      </p:pic>
      <p:sp>
        <p:nvSpPr>
          <p:cNvPr id="19" name="TextBox 71"/>
          <p:cNvSpPr txBox="1">
            <a:spLocks noChangeArrowheads="1"/>
          </p:cNvSpPr>
          <p:nvPr/>
        </p:nvSpPr>
        <p:spPr bwMode="auto">
          <a:xfrm>
            <a:off x="4187665" y="2093446"/>
            <a:ext cx="2303876" cy="257175"/>
          </a:xfrm>
          <a:prstGeom prst="rect">
            <a:avLst/>
          </a:prstGeom>
          <a:solidFill>
            <a:schemeClr val="tx1">
              <a:alpha val="40000"/>
            </a:schemeClr>
          </a:solidFill>
          <a:ln w="9525">
            <a:noFill/>
            <a:miter lim="800000"/>
          </a:ln>
        </p:spPr>
        <p:txBody>
          <a:bodyPr wrap="square" lIns="84395" tIns="42197" rIns="84395" bIns="42197">
            <a:spAutoFit/>
          </a:bodyPr>
          <a:lstStyle/>
          <a:p>
            <a:pPr algn="ctr"/>
            <a:r>
              <a:rPr lang="zh-CN" altLang="en-US" sz="1125" b="1" dirty="0">
                <a:solidFill>
                  <a:schemeClr val="bg1"/>
                </a:solidFill>
                <a:latin typeface="微软雅黑" panose="020B0503020204020204" pitchFamily="34" charset="-122"/>
                <a:ea typeface="微软雅黑" panose="020B0503020204020204" pitchFamily="34" charset="-122"/>
              </a:rPr>
              <a:t>售楼处实景图</a:t>
            </a:r>
            <a:endParaRPr lang="zh-CN" altLang="en-US" sz="1125" b="1" dirty="0">
              <a:solidFill>
                <a:schemeClr val="bg1"/>
              </a:solidFill>
              <a:latin typeface="微软雅黑" panose="020B0503020204020204" pitchFamily="34" charset="-122"/>
              <a:ea typeface="微软雅黑" panose="020B0503020204020204" pitchFamily="34" charset="-122"/>
            </a:endParaRPr>
          </a:p>
        </p:txBody>
      </p:sp>
      <p:sp>
        <p:nvSpPr>
          <p:cNvPr id="20" name="TextBox 71"/>
          <p:cNvSpPr txBox="1">
            <a:spLocks noChangeArrowheads="1"/>
          </p:cNvSpPr>
          <p:nvPr/>
        </p:nvSpPr>
        <p:spPr bwMode="auto">
          <a:xfrm>
            <a:off x="6545119" y="2093446"/>
            <a:ext cx="2196719" cy="257175"/>
          </a:xfrm>
          <a:prstGeom prst="rect">
            <a:avLst/>
          </a:prstGeom>
          <a:solidFill>
            <a:schemeClr val="tx1">
              <a:alpha val="40000"/>
            </a:schemeClr>
          </a:solidFill>
          <a:ln w="9525">
            <a:noFill/>
            <a:miter lim="800000"/>
          </a:ln>
        </p:spPr>
        <p:txBody>
          <a:bodyPr wrap="square" lIns="84395" tIns="42197" rIns="84395" bIns="42197">
            <a:spAutoFit/>
          </a:bodyPr>
          <a:lstStyle/>
          <a:p>
            <a:pPr algn="ctr"/>
            <a:r>
              <a:rPr lang="zh-CN" altLang="en-US" sz="1125" b="1" dirty="0">
                <a:solidFill>
                  <a:schemeClr val="bg1"/>
                </a:solidFill>
                <a:latin typeface="微软雅黑" panose="020B0503020204020204" pitchFamily="34" charset="-122"/>
                <a:ea typeface="微软雅黑" panose="020B0503020204020204" pitchFamily="34" charset="-122"/>
              </a:rPr>
              <a:t>售楼处实景图</a:t>
            </a:r>
            <a:endParaRPr lang="zh-CN" altLang="en-US" sz="1125" b="1"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73075" y="49803"/>
            <a:ext cx="4907280" cy="460375"/>
          </a:xfrm>
          <a:prstGeom prst="rect">
            <a:avLst/>
          </a:prstGeom>
          <a:noFill/>
        </p:spPr>
        <p:txBody>
          <a:bodyPr wrap="non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三、城市经济与房地产发展</a:t>
            </a: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住宅竞品</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bwMode="auto">
          <a:xfrm>
            <a:off x="1765380" y="1477078"/>
            <a:ext cx="516795" cy="469672"/>
            <a:chOff x="1110" y="2656"/>
            <a:chExt cx="1549" cy="1351"/>
          </a:xfrm>
          <a:solidFill>
            <a:srgbClr val="D00F30"/>
          </a:solidFill>
        </p:grpSpPr>
        <p:sp>
          <p:nvSpPr>
            <p:cNvPr id="3" name="AutoShape 4"/>
            <p:cNvSpPr>
              <a:spLocks noChangeArrowheads="1"/>
            </p:cNvSpPr>
            <p:nvPr/>
          </p:nvSpPr>
          <p:spPr bwMode="gray">
            <a:xfrm>
              <a:off x="1123" y="2679"/>
              <a:ext cx="1536" cy="1328"/>
            </a:xfrm>
            <a:prstGeom prst="hexagon">
              <a:avLst>
                <a:gd name="adj" fmla="val 28916"/>
                <a:gd name="vf" fmla="val 115470"/>
              </a:avLst>
            </a:prstGeom>
            <a:grpFill/>
            <a:ln w="9525">
              <a:no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4" name="AutoShape 5"/>
            <p:cNvSpPr>
              <a:spLocks noChangeArrowheads="1"/>
            </p:cNvSpPr>
            <p:nvPr/>
          </p:nvSpPr>
          <p:spPr bwMode="gray">
            <a:xfrm>
              <a:off x="1110" y="2656"/>
              <a:ext cx="1536" cy="1328"/>
            </a:xfrm>
            <a:prstGeom prst="hexagon">
              <a:avLst>
                <a:gd name="adj" fmla="val 28916"/>
                <a:gd name="vf" fmla="val 115470"/>
              </a:avLst>
            </a:prstGeom>
            <a:grpFill/>
            <a:ln w="9525">
              <a:solidFill>
                <a:srgbClr val="C0C0C0"/>
              </a:solid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5" name="AutoShape 6"/>
            <p:cNvSpPr>
              <a:spLocks noChangeArrowheads="1"/>
            </p:cNvSpPr>
            <p:nvPr/>
          </p:nvSpPr>
          <p:spPr bwMode="gray">
            <a:xfrm>
              <a:off x="1200" y="2737"/>
              <a:ext cx="1349" cy="1167"/>
            </a:xfrm>
            <a:prstGeom prst="hexagon">
              <a:avLst>
                <a:gd name="adj" fmla="val 28896"/>
                <a:gd name="vf" fmla="val 115470"/>
              </a:avLst>
            </a:prstGeom>
            <a:grpFill/>
            <a:ln w="9525">
              <a:solidFill>
                <a:srgbClr val="0D1259"/>
              </a:solid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6" name="Line 11"/>
          <p:cNvSpPr>
            <a:spLocks noChangeShapeType="1"/>
          </p:cNvSpPr>
          <p:nvPr/>
        </p:nvSpPr>
        <p:spPr bwMode="auto">
          <a:xfrm>
            <a:off x="2411760" y="1938754"/>
            <a:ext cx="5895975" cy="0"/>
          </a:xfrm>
          <a:prstGeom prst="line">
            <a:avLst/>
          </a:prstGeom>
          <a:noFill/>
          <a:ln w="19050">
            <a:solidFill>
              <a:srgbClr val="C0C0C0"/>
            </a:solidFill>
            <a:prstDash val="sysDot"/>
            <a:round/>
            <a:tailEnd type="oval" w="med" len="med"/>
          </a:ln>
          <a:effectLst/>
        </p:spPr>
        <p:txBody>
          <a:bodyPr wrap="none" lIns="107424" tIns="53712" rIns="107424" bIns="53712"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7" name="Text Box 12"/>
          <p:cNvSpPr txBox="1">
            <a:spLocks noChangeArrowheads="1"/>
          </p:cNvSpPr>
          <p:nvPr/>
        </p:nvSpPr>
        <p:spPr bwMode="auto">
          <a:xfrm>
            <a:off x="3002255" y="1496013"/>
            <a:ext cx="1601470"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7424" tIns="53712" rIns="107424" bIns="53712">
            <a:spAutoFit/>
          </a:bodyPr>
          <a:lstStyle>
            <a:lvl1pPr eaLnBrk="0" hangingPunct="0">
              <a:defRPr sz="2400">
                <a:solidFill>
                  <a:schemeClr val="tx1"/>
                </a:solidFill>
                <a:latin typeface="Calibri" panose="020F0502020204030204" pitchFamily="34" charset="0"/>
                <a:ea typeface="宋体" panose="02010600030101010101" pitchFamily="2" charset="-122"/>
              </a:defRPr>
            </a:lvl1pPr>
            <a:lvl2pPr marL="742950" indent="-285750" eaLnBrk="0" hangingPunct="0">
              <a:defRPr sz="2400">
                <a:solidFill>
                  <a:schemeClr val="tx1"/>
                </a:solidFill>
                <a:latin typeface="Calibri" panose="020F0502020204030204" pitchFamily="34" charset="0"/>
                <a:ea typeface="宋体" panose="02010600030101010101" pitchFamily="2" charset="-122"/>
              </a:defRPr>
            </a:lvl2pPr>
            <a:lvl3pPr marL="1143000" indent="-228600" eaLnBrk="0" hangingPunct="0">
              <a:defRPr sz="2400">
                <a:solidFill>
                  <a:schemeClr val="tx1"/>
                </a:solidFill>
                <a:latin typeface="Calibri" panose="020F0502020204030204" pitchFamily="34" charset="0"/>
                <a:ea typeface="宋体" panose="02010600030101010101" pitchFamily="2" charset="-122"/>
              </a:defRPr>
            </a:lvl3pPr>
            <a:lvl4pPr marL="1600200" indent="-228600" eaLnBrk="0" hangingPunct="0">
              <a:defRPr sz="2400">
                <a:solidFill>
                  <a:schemeClr val="tx1"/>
                </a:solidFill>
                <a:latin typeface="Calibri" panose="020F0502020204030204" pitchFamily="34" charset="0"/>
                <a:ea typeface="宋体" panose="02010600030101010101" pitchFamily="2" charset="-122"/>
              </a:defRPr>
            </a:lvl4pPr>
            <a:lvl5pPr marL="2057400" indent="-228600" eaLnBrk="0" hangingPunct="0">
              <a:defRPr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pPr algn="l" defTabSz="914400" fontAlgn="base">
              <a:buClrTx/>
              <a:buSzTx/>
              <a:buFontTx/>
            </a:pPr>
            <a:r>
              <a:rPr lang="zh-CN" altLang="en-US" sz="2800" b="1" baseline="-250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mn-ea"/>
              </a:rPr>
              <a:t>项目指标概览</a:t>
            </a:r>
            <a:endParaRPr lang="zh-CN" altLang="en-US" sz="2800" b="1" baseline="-25000" dirty="0" smtClea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Text Box 13"/>
          <p:cNvSpPr txBox="1">
            <a:spLocks noChangeArrowheads="1"/>
          </p:cNvSpPr>
          <p:nvPr/>
        </p:nvSpPr>
        <p:spPr bwMode="gray">
          <a:xfrm>
            <a:off x="1629122" y="1507787"/>
            <a:ext cx="782638" cy="4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24" tIns="53712" rIns="107424" bIns="53712">
            <a:spAutoFit/>
          </a:bodyPr>
          <a:lstStyle>
            <a:lvl1pPr eaLnBrk="0" hangingPunct="0">
              <a:defRPr sz="2400">
                <a:solidFill>
                  <a:schemeClr val="tx1"/>
                </a:solidFill>
                <a:latin typeface="Calibri" panose="020F0502020204030204" pitchFamily="34" charset="0"/>
                <a:ea typeface="宋体" panose="02010600030101010101" pitchFamily="2" charset="-122"/>
              </a:defRPr>
            </a:lvl1pPr>
            <a:lvl2pPr marL="742950" indent="-285750" eaLnBrk="0" hangingPunct="0">
              <a:defRPr sz="2400">
                <a:solidFill>
                  <a:schemeClr val="tx1"/>
                </a:solidFill>
                <a:latin typeface="Calibri" panose="020F0502020204030204" pitchFamily="34" charset="0"/>
                <a:ea typeface="宋体" panose="02010600030101010101" pitchFamily="2" charset="-122"/>
              </a:defRPr>
            </a:lvl2pPr>
            <a:lvl3pPr marL="1143000" indent="-228600" eaLnBrk="0" hangingPunct="0">
              <a:defRPr sz="2400">
                <a:solidFill>
                  <a:schemeClr val="tx1"/>
                </a:solidFill>
                <a:latin typeface="Calibri" panose="020F0502020204030204" pitchFamily="34" charset="0"/>
                <a:ea typeface="宋体" panose="02010600030101010101" pitchFamily="2" charset="-122"/>
              </a:defRPr>
            </a:lvl3pPr>
            <a:lvl4pPr marL="1600200" indent="-228600" eaLnBrk="0" hangingPunct="0">
              <a:defRPr sz="2400">
                <a:solidFill>
                  <a:schemeClr val="tx1"/>
                </a:solidFill>
                <a:latin typeface="Calibri" panose="020F0502020204030204" pitchFamily="34" charset="0"/>
                <a:ea typeface="宋体" panose="02010600030101010101" pitchFamily="2" charset="-122"/>
              </a:defRPr>
            </a:lvl4pPr>
            <a:lvl5pPr marL="2057400" indent="-228600" eaLnBrk="0" hangingPunct="0">
              <a:defRPr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pPr algn="ctr" defTabSz="914400" fontAlgn="base">
              <a:spcBef>
                <a:spcPct val="0"/>
              </a:spcBef>
              <a:spcAft>
                <a:spcPct val="0"/>
              </a:spcAft>
            </a:pPr>
            <a:r>
              <a:rPr lang="zh-CN" altLang="en-US" sz="2000" b="1" dirty="0">
                <a:solidFill>
                  <a:srgbClr val="FFFFFF"/>
                </a:solidFill>
                <a:latin typeface="微软雅黑" panose="020B0503020204020204" pitchFamily="34" charset="-122"/>
                <a:ea typeface="微软雅黑" panose="020B0503020204020204" pitchFamily="34" charset="-122"/>
              </a:rPr>
              <a:t>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9" name="Group 3"/>
          <p:cNvGrpSpPr/>
          <p:nvPr/>
        </p:nvGrpSpPr>
        <p:grpSpPr bwMode="auto">
          <a:xfrm>
            <a:off x="1765380" y="2149807"/>
            <a:ext cx="516795" cy="469672"/>
            <a:chOff x="1110" y="2656"/>
            <a:chExt cx="1549" cy="1351"/>
          </a:xfrm>
          <a:solidFill>
            <a:srgbClr val="D00F30"/>
          </a:solidFill>
        </p:grpSpPr>
        <p:sp>
          <p:nvSpPr>
            <p:cNvPr id="10" name="AutoShape 4"/>
            <p:cNvSpPr>
              <a:spLocks noChangeArrowheads="1"/>
            </p:cNvSpPr>
            <p:nvPr/>
          </p:nvSpPr>
          <p:spPr bwMode="gray">
            <a:xfrm>
              <a:off x="1123" y="2679"/>
              <a:ext cx="1536" cy="1328"/>
            </a:xfrm>
            <a:prstGeom prst="hexagon">
              <a:avLst>
                <a:gd name="adj" fmla="val 28916"/>
                <a:gd name="vf" fmla="val 115470"/>
              </a:avLst>
            </a:prstGeom>
            <a:grpFill/>
            <a:ln w="9525">
              <a:no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1" name="AutoShape 5"/>
            <p:cNvSpPr>
              <a:spLocks noChangeArrowheads="1"/>
            </p:cNvSpPr>
            <p:nvPr/>
          </p:nvSpPr>
          <p:spPr bwMode="gray">
            <a:xfrm>
              <a:off x="1110" y="2656"/>
              <a:ext cx="1536" cy="1328"/>
            </a:xfrm>
            <a:prstGeom prst="hexagon">
              <a:avLst>
                <a:gd name="adj" fmla="val 28916"/>
                <a:gd name="vf" fmla="val 115470"/>
              </a:avLst>
            </a:prstGeom>
            <a:grpFill/>
            <a:ln w="9525">
              <a:solidFill>
                <a:srgbClr val="C0C0C0"/>
              </a:solid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2" name="AutoShape 6"/>
            <p:cNvSpPr>
              <a:spLocks noChangeArrowheads="1"/>
            </p:cNvSpPr>
            <p:nvPr/>
          </p:nvSpPr>
          <p:spPr bwMode="gray">
            <a:xfrm>
              <a:off x="1200" y="2737"/>
              <a:ext cx="1349" cy="1167"/>
            </a:xfrm>
            <a:prstGeom prst="hexagon">
              <a:avLst>
                <a:gd name="adj" fmla="val 28896"/>
                <a:gd name="vf" fmla="val 115470"/>
              </a:avLst>
            </a:prstGeom>
            <a:grpFill/>
            <a:ln w="9525">
              <a:solidFill>
                <a:srgbClr val="0D1259"/>
              </a:solid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13" name="Line 11"/>
          <p:cNvSpPr>
            <a:spLocks noChangeShapeType="1"/>
          </p:cNvSpPr>
          <p:nvPr/>
        </p:nvSpPr>
        <p:spPr bwMode="auto">
          <a:xfrm>
            <a:off x="2411760" y="2611483"/>
            <a:ext cx="5895975" cy="0"/>
          </a:xfrm>
          <a:prstGeom prst="line">
            <a:avLst/>
          </a:prstGeom>
          <a:noFill/>
          <a:ln w="19050">
            <a:solidFill>
              <a:srgbClr val="C0C0C0"/>
            </a:solidFill>
            <a:prstDash val="sysDot"/>
            <a:round/>
            <a:tailEnd type="oval" w="med" len="med"/>
          </a:ln>
          <a:effectLst/>
        </p:spPr>
        <p:txBody>
          <a:bodyPr wrap="none" lIns="107424" tIns="53712" rIns="107424" bIns="53712"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4" name="Text Box 12"/>
          <p:cNvSpPr txBox="1">
            <a:spLocks noChangeArrowheads="1"/>
          </p:cNvSpPr>
          <p:nvPr/>
        </p:nvSpPr>
        <p:spPr bwMode="auto">
          <a:xfrm>
            <a:off x="3002255" y="2168742"/>
            <a:ext cx="1139190"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7424" tIns="53712" rIns="107424" bIns="53712">
            <a:spAutoFit/>
          </a:bodyPr>
          <a:lstStyle>
            <a:lvl1pPr eaLnBrk="0" hangingPunct="0">
              <a:defRPr sz="2400">
                <a:solidFill>
                  <a:schemeClr val="tx1"/>
                </a:solidFill>
                <a:latin typeface="Calibri" panose="020F0502020204030204" pitchFamily="34" charset="0"/>
                <a:ea typeface="宋体" panose="02010600030101010101" pitchFamily="2" charset="-122"/>
              </a:defRPr>
            </a:lvl1pPr>
            <a:lvl2pPr marL="742950" indent="-285750" eaLnBrk="0" hangingPunct="0">
              <a:defRPr sz="2400">
                <a:solidFill>
                  <a:schemeClr val="tx1"/>
                </a:solidFill>
                <a:latin typeface="Calibri" panose="020F0502020204030204" pitchFamily="34" charset="0"/>
                <a:ea typeface="宋体" panose="02010600030101010101" pitchFamily="2" charset="-122"/>
              </a:defRPr>
            </a:lvl2pPr>
            <a:lvl3pPr marL="1143000" indent="-228600" eaLnBrk="0" hangingPunct="0">
              <a:defRPr sz="2400">
                <a:solidFill>
                  <a:schemeClr val="tx1"/>
                </a:solidFill>
                <a:latin typeface="Calibri" panose="020F0502020204030204" pitchFamily="34" charset="0"/>
                <a:ea typeface="宋体" panose="02010600030101010101" pitchFamily="2" charset="-122"/>
              </a:defRPr>
            </a:lvl3pPr>
            <a:lvl4pPr marL="1600200" indent="-228600" eaLnBrk="0" hangingPunct="0">
              <a:defRPr sz="2400">
                <a:solidFill>
                  <a:schemeClr val="tx1"/>
                </a:solidFill>
                <a:latin typeface="Calibri" panose="020F0502020204030204" pitchFamily="34" charset="0"/>
                <a:ea typeface="宋体" panose="02010600030101010101" pitchFamily="2" charset="-122"/>
              </a:defRPr>
            </a:lvl4pPr>
            <a:lvl5pPr marL="2057400" indent="-228600" eaLnBrk="0" hangingPunct="0">
              <a:defRPr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pPr algn="l" defTabSz="914400" fontAlgn="base">
              <a:buClrTx/>
              <a:buSzTx/>
              <a:buFontTx/>
            </a:pPr>
            <a:r>
              <a:rPr lang="zh-CN" altLang="en-US" sz="2800" b="1" baseline="-250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mn-ea"/>
              </a:rPr>
              <a:t>项目概况</a:t>
            </a:r>
            <a:endParaRPr lang="zh-CN" altLang="en-US" sz="2800" b="1" baseline="-250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Text Box 13"/>
          <p:cNvSpPr txBox="1">
            <a:spLocks noChangeArrowheads="1"/>
          </p:cNvSpPr>
          <p:nvPr/>
        </p:nvSpPr>
        <p:spPr bwMode="gray">
          <a:xfrm>
            <a:off x="1629122" y="2180516"/>
            <a:ext cx="782638" cy="4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24" tIns="53712" rIns="107424" bIns="53712">
            <a:spAutoFit/>
          </a:bodyPr>
          <a:lstStyle>
            <a:lvl1pPr eaLnBrk="0" hangingPunct="0">
              <a:defRPr sz="2400">
                <a:solidFill>
                  <a:schemeClr val="tx1"/>
                </a:solidFill>
                <a:latin typeface="Calibri" panose="020F0502020204030204" pitchFamily="34" charset="0"/>
                <a:ea typeface="宋体" panose="02010600030101010101" pitchFamily="2" charset="-122"/>
              </a:defRPr>
            </a:lvl1pPr>
            <a:lvl2pPr marL="742950" indent="-285750" eaLnBrk="0" hangingPunct="0">
              <a:defRPr sz="2400">
                <a:solidFill>
                  <a:schemeClr val="tx1"/>
                </a:solidFill>
                <a:latin typeface="Calibri" panose="020F0502020204030204" pitchFamily="34" charset="0"/>
                <a:ea typeface="宋体" panose="02010600030101010101" pitchFamily="2" charset="-122"/>
              </a:defRPr>
            </a:lvl2pPr>
            <a:lvl3pPr marL="1143000" indent="-228600" eaLnBrk="0" hangingPunct="0">
              <a:defRPr sz="2400">
                <a:solidFill>
                  <a:schemeClr val="tx1"/>
                </a:solidFill>
                <a:latin typeface="Calibri" panose="020F0502020204030204" pitchFamily="34" charset="0"/>
                <a:ea typeface="宋体" panose="02010600030101010101" pitchFamily="2" charset="-122"/>
              </a:defRPr>
            </a:lvl3pPr>
            <a:lvl4pPr marL="1600200" indent="-228600" eaLnBrk="0" hangingPunct="0">
              <a:defRPr sz="2400">
                <a:solidFill>
                  <a:schemeClr val="tx1"/>
                </a:solidFill>
                <a:latin typeface="Calibri" panose="020F0502020204030204" pitchFamily="34" charset="0"/>
                <a:ea typeface="宋体" panose="02010600030101010101" pitchFamily="2" charset="-122"/>
              </a:defRPr>
            </a:lvl4pPr>
            <a:lvl5pPr marL="2057400" indent="-228600" eaLnBrk="0" hangingPunct="0">
              <a:defRPr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pPr algn="ctr" defTabSz="914400" fontAlgn="base">
              <a:spcBef>
                <a:spcPct val="0"/>
              </a:spcBef>
              <a:spcAft>
                <a:spcPct val="0"/>
              </a:spcAft>
            </a:pPr>
            <a:r>
              <a:rPr lang="en-US" altLang="zh-CN" sz="2000" b="1" dirty="0" smtClean="0">
                <a:solidFill>
                  <a:srgbClr val="FFFFFF"/>
                </a:solidFill>
                <a:latin typeface="微软雅黑" panose="020B0503020204020204" pitchFamily="34" charset="-122"/>
                <a:ea typeface="微软雅黑" panose="020B0503020204020204" pitchFamily="34" charset="-122"/>
              </a:rPr>
              <a:t>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6" name="Group 3"/>
          <p:cNvGrpSpPr/>
          <p:nvPr/>
        </p:nvGrpSpPr>
        <p:grpSpPr bwMode="auto">
          <a:xfrm>
            <a:off x="1765380" y="2870273"/>
            <a:ext cx="516795" cy="469672"/>
            <a:chOff x="1110" y="2656"/>
            <a:chExt cx="1549" cy="1351"/>
          </a:xfrm>
          <a:solidFill>
            <a:srgbClr val="D00F30"/>
          </a:solidFill>
        </p:grpSpPr>
        <p:sp>
          <p:nvSpPr>
            <p:cNvPr id="17" name="AutoShape 4"/>
            <p:cNvSpPr>
              <a:spLocks noChangeArrowheads="1"/>
            </p:cNvSpPr>
            <p:nvPr/>
          </p:nvSpPr>
          <p:spPr bwMode="gray">
            <a:xfrm>
              <a:off x="1123" y="2679"/>
              <a:ext cx="1536" cy="1328"/>
            </a:xfrm>
            <a:prstGeom prst="hexagon">
              <a:avLst>
                <a:gd name="adj" fmla="val 28916"/>
                <a:gd name="vf" fmla="val 115470"/>
              </a:avLst>
            </a:prstGeom>
            <a:grpFill/>
            <a:ln w="9525">
              <a:no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8" name="AutoShape 5"/>
            <p:cNvSpPr>
              <a:spLocks noChangeArrowheads="1"/>
            </p:cNvSpPr>
            <p:nvPr/>
          </p:nvSpPr>
          <p:spPr bwMode="gray">
            <a:xfrm>
              <a:off x="1110" y="2656"/>
              <a:ext cx="1536" cy="1328"/>
            </a:xfrm>
            <a:prstGeom prst="hexagon">
              <a:avLst>
                <a:gd name="adj" fmla="val 28916"/>
                <a:gd name="vf" fmla="val 115470"/>
              </a:avLst>
            </a:prstGeom>
            <a:grpFill/>
            <a:ln w="9525">
              <a:solidFill>
                <a:srgbClr val="C0C0C0"/>
              </a:solid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9" name="AutoShape 6"/>
            <p:cNvSpPr>
              <a:spLocks noChangeArrowheads="1"/>
            </p:cNvSpPr>
            <p:nvPr/>
          </p:nvSpPr>
          <p:spPr bwMode="gray">
            <a:xfrm>
              <a:off x="1200" y="2737"/>
              <a:ext cx="1349" cy="1167"/>
            </a:xfrm>
            <a:prstGeom prst="hexagon">
              <a:avLst>
                <a:gd name="adj" fmla="val 28896"/>
                <a:gd name="vf" fmla="val 115470"/>
              </a:avLst>
            </a:prstGeom>
            <a:grpFill/>
            <a:ln w="9525">
              <a:solidFill>
                <a:srgbClr val="0D1259"/>
              </a:solid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20" name="Text Box 12"/>
          <p:cNvSpPr txBox="1">
            <a:spLocks noChangeArrowheads="1"/>
          </p:cNvSpPr>
          <p:nvPr/>
        </p:nvSpPr>
        <p:spPr bwMode="auto">
          <a:xfrm>
            <a:off x="3002255" y="2896099"/>
            <a:ext cx="2526030"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7424" tIns="53712" rIns="107424" bIns="53712">
            <a:spAutoFit/>
          </a:bodyPr>
          <a:lstStyle>
            <a:lvl1pPr eaLnBrk="0" hangingPunct="0">
              <a:defRPr sz="2400">
                <a:solidFill>
                  <a:schemeClr val="tx1"/>
                </a:solidFill>
                <a:latin typeface="Calibri" panose="020F0502020204030204" pitchFamily="34" charset="0"/>
                <a:ea typeface="宋体" panose="02010600030101010101" pitchFamily="2" charset="-122"/>
              </a:defRPr>
            </a:lvl1pPr>
            <a:lvl2pPr marL="742950" indent="-285750" eaLnBrk="0" hangingPunct="0">
              <a:defRPr sz="2400">
                <a:solidFill>
                  <a:schemeClr val="tx1"/>
                </a:solidFill>
                <a:latin typeface="Calibri" panose="020F0502020204030204" pitchFamily="34" charset="0"/>
                <a:ea typeface="宋体" panose="02010600030101010101" pitchFamily="2" charset="-122"/>
              </a:defRPr>
            </a:lvl2pPr>
            <a:lvl3pPr marL="1143000" indent="-228600" eaLnBrk="0" hangingPunct="0">
              <a:defRPr sz="2400">
                <a:solidFill>
                  <a:schemeClr val="tx1"/>
                </a:solidFill>
                <a:latin typeface="Calibri" panose="020F0502020204030204" pitchFamily="34" charset="0"/>
                <a:ea typeface="宋体" panose="02010600030101010101" pitchFamily="2" charset="-122"/>
              </a:defRPr>
            </a:lvl3pPr>
            <a:lvl4pPr marL="1600200" indent="-228600" eaLnBrk="0" hangingPunct="0">
              <a:defRPr sz="2400">
                <a:solidFill>
                  <a:schemeClr val="tx1"/>
                </a:solidFill>
                <a:latin typeface="Calibri" panose="020F0502020204030204" pitchFamily="34" charset="0"/>
                <a:ea typeface="宋体" panose="02010600030101010101" pitchFamily="2" charset="-122"/>
              </a:defRPr>
            </a:lvl4pPr>
            <a:lvl5pPr marL="2057400" indent="-228600" eaLnBrk="0" hangingPunct="0">
              <a:defRPr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pPr algn="l" defTabSz="914400" fontAlgn="base">
              <a:buClrTx/>
              <a:buSzTx/>
              <a:buFontTx/>
            </a:pPr>
            <a:r>
              <a:rPr lang="zh-CN" altLang="en-US" sz="2800" b="1" baseline="-250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mn-ea"/>
              </a:rPr>
              <a:t>城市经济与房地产发展</a:t>
            </a:r>
            <a:endParaRPr lang="zh-CN" altLang="en-US" sz="2800" b="1" baseline="-250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Text Box 13"/>
          <p:cNvSpPr txBox="1">
            <a:spLocks noChangeArrowheads="1"/>
          </p:cNvSpPr>
          <p:nvPr/>
        </p:nvSpPr>
        <p:spPr bwMode="gray">
          <a:xfrm>
            <a:off x="1629122" y="2900982"/>
            <a:ext cx="782638" cy="4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24" tIns="53712" rIns="107424" bIns="53712">
            <a:spAutoFit/>
          </a:bodyPr>
          <a:lstStyle>
            <a:lvl1pPr eaLnBrk="0" hangingPunct="0">
              <a:defRPr sz="2400">
                <a:solidFill>
                  <a:schemeClr val="tx1"/>
                </a:solidFill>
                <a:latin typeface="Calibri" panose="020F0502020204030204" pitchFamily="34" charset="0"/>
                <a:ea typeface="宋体" panose="02010600030101010101" pitchFamily="2" charset="-122"/>
              </a:defRPr>
            </a:lvl1pPr>
            <a:lvl2pPr marL="742950" indent="-285750" eaLnBrk="0" hangingPunct="0">
              <a:defRPr sz="2400">
                <a:solidFill>
                  <a:schemeClr val="tx1"/>
                </a:solidFill>
                <a:latin typeface="Calibri" panose="020F0502020204030204" pitchFamily="34" charset="0"/>
                <a:ea typeface="宋体" panose="02010600030101010101" pitchFamily="2" charset="-122"/>
              </a:defRPr>
            </a:lvl2pPr>
            <a:lvl3pPr marL="1143000" indent="-228600" eaLnBrk="0" hangingPunct="0">
              <a:defRPr sz="2400">
                <a:solidFill>
                  <a:schemeClr val="tx1"/>
                </a:solidFill>
                <a:latin typeface="Calibri" panose="020F0502020204030204" pitchFamily="34" charset="0"/>
                <a:ea typeface="宋体" panose="02010600030101010101" pitchFamily="2" charset="-122"/>
              </a:defRPr>
            </a:lvl3pPr>
            <a:lvl4pPr marL="1600200" indent="-228600" eaLnBrk="0" hangingPunct="0">
              <a:defRPr sz="2400">
                <a:solidFill>
                  <a:schemeClr val="tx1"/>
                </a:solidFill>
                <a:latin typeface="Calibri" panose="020F0502020204030204" pitchFamily="34" charset="0"/>
                <a:ea typeface="宋体" panose="02010600030101010101" pitchFamily="2" charset="-122"/>
              </a:defRPr>
            </a:lvl4pPr>
            <a:lvl5pPr marL="2057400" indent="-228600" eaLnBrk="0" hangingPunct="0">
              <a:defRPr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pPr algn="ctr" defTabSz="914400" fontAlgn="base">
              <a:spcBef>
                <a:spcPct val="0"/>
              </a:spcBef>
              <a:spcAft>
                <a:spcPct val="0"/>
              </a:spcAft>
            </a:pPr>
            <a:r>
              <a:rPr lang="en-US" altLang="zh-CN" sz="2000" b="1" dirty="0" smtClean="0">
                <a:solidFill>
                  <a:srgbClr val="FFFFFF"/>
                </a:solidFill>
                <a:latin typeface="微软雅黑" panose="020B0503020204020204" pitchFamily="34" charset="-122"/>
                <a:ea typeface="微软雅黑" panose="020B0503020204020204" pitchFamily="34" charset="-122"/>
              </a:rPr>
              <a:t>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22" name="Line 11"/>
          <p:cNvSpPr>
            <a:spLocks noChangeShapeType="1"/>
          </p:cNvSpPr>
          <p:nvPr/>
        </p:nvSpPr>
        <p:spPr bwMode="auto">
          <a:xfrm>
            <a:off x="2394494" y="3339945"/>
            <a:ext cx="5895975" cy="0"/>
          </a:xfrm>
          <a:prstGeom prst="line">
            <a:avLst/>
          </a:prstGeom>
          <a:noFill/>
          <a:ln w="19050">
            <a:solidFill>
              <a:srgbClr val="C0C0C0"/>
            </a:solidFill>
            <a:prstDash val="sysDot"/>
            <a:round/>
            <a:tailEnd type="oval" w="med" len="med"/>
          </a:ln>
          <a:effectLst/>
        </p:spPr>
        <p:txBody>
          <a:bodyPr wrap="none" lIns="107424" tIns="53712" rIns="107424" bIns="53712"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grpSp>
        <p:nvGrpSpPr>
          <p:cNvPr id="23" name="Group 3"/>
          <p:cNvGrpSpPr/>
          <p:nvPr/>
        </p:nvGrpSpPr>
        <p:grpSpPr bwMode="auto">
          <a:xfrm>
            <a:off x="1765380" y="3565309"/>
            <a:ext cx="516795" cy="469672"/>
            <a:chOff x="1110" y="2656"/>
            <a:chExt cx="1549" cy="1351"/>
          </a:xfrm>
          <a:solidFill>
            <a:srgbClr val="D00F30"/>
          </a:solidFill>
        </p:grpSpPr>
        <p:sp>
          <p:nvSpPr>
            <p:cNvPr id="24" name="AutoShape 4"/>
            <p:cNvSpPr>
              <a:spLocks noChangeArrowheads="1"/>
            </p:cNvSpPr>
            <p:nvPr/>
          </p:nvSpPr>
          <p:spPr bwMode="gray">
            <a:xfrm>
              <a:off x="1123" y="2679"/>
              <a:ext cx="1536" cy="1328"/>
            </a:xfrm>
            <a:prstGeom prst="hexagon">
              <a:avLst>
                <a:gd name="adj" fmla="val 28916"/>
                <a:gd name="vf" fmla="val 115470"/>
              </a:avLst>
            </a:prstGeom>
            <a:grpFill/>
            <a:ln w="9525">
              <a:no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5" name="AutoShape 5"/>
            <p:cNvSpPr>
              <a:spLocks noChangeArrowheads="1"/>
            </p:cNvSpPr>
            <p:nvPr/>
          </p:nvSpPr>
          <p:spPr bwMode="gray">
            <a:xfrm>
              <a:off x="1110" y="2656"/>
              <a:ext cx="1536" cy="1328"/>
            </a:xfrm>
            <a:prstGeom prst="hexagon">
              <a:avLst>
                <a:gd name="adj" fmla="val 28916"/>
                <a:gd name="vf" fmla="val 115470"/>
              </a:avLst>
            </a:prstGeom>
            <a:grpFill/>
            <a:ln w="9525">
              <a:solidFill>
                <a:srgbClr val="C0C0C0"/>
              </a:solid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6" name="AutoShape 6"/>
            <p:cNvSpPr>
              <a:spLocks noChangeArrowheads="1"/>
            </p:cNvSpPr>
            <p:nvPr/>
          </p:nvSpPr>
          <p:spPr bwMode="gray">
            <a:xfrm>
              <a:off x="1200" y="2737"/>
              <a:ext cx="1349" cy="1167"/>
            </a:xfrm>
            <a:prstGeom prst="hexagon">
              <a:avLst>
                <a:gd name="adj" fmla="val 28896"/>
                <a:gd name="vf" fmla="val 115470"/>
              </a:avLst>
            </a:prstGeom>
            <a:grpFill/>
            <a:ln w="9525">
              <a:solidFill>
                <a:srgbClr val="0D1259"/>
              </a:solid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27" name="Text Box 12"/>
          <p:cNvSpPr txBox="1">
            <a:spLocks noChangeArrowheads="1"/>
          </p:cNvSpPr>
          <p:nvPr/>
        </p:nvSpPr>
        <p:spPr bwMode="auto">
          <a:xfrm>
            <a:off x="3002255" y="3651870"/>
            <a:ext cx="1139190"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7424" tIns="53712" rIns="107424" bIns="53712">
            <a:spAutoFit/>
          </a:bodyPr>
          <a:lstStyle>
            <a:lvl1pPr eaLnBrk="0" hangingPunct="0">
              <a:defRPr sz="2400">
                <a:solidFill>
                  <a:schemeClr val="tx1"/>
                </a:solidFill>
                <a:latin typeface="Calibri" panose="020F0502020204030204" pitchFamily="34" charset="0"/>
                <a:ea typeface="宋体" panose="02010600030101010101" pitchFamily="2" charset="-122"/>
              </a:defRPr>
            </a:lvl1pPr>
            <a:lvl2pPr marL="742950" indent="-285750" eaLnBrk="0" hangingPunct="0">
              <a:defRPr sz="2400">
                <a:solidFill>
                  <a:schemeClr val="tx1"/>
                </a:solidFill>
                <a:latin typeface="Calibri" panose="020F0502020204030204" pitchFamily="34" charset="0"/>
                <a:ea typeface="宋体" panose="02010600030101010101" pitchFamily="2" charset="-122"/>
              </a:defRPr>
            </a:lvl2pPr>
            <a:lvl3pPr marL="1143000" indent="-228600" eaLnBrk="0" hangingPunct="0">
              <a:defRPr sz="2400">
                <a:solidFill>
                  <a:schemeClr val="tx1"/>
                </a:solidFill>
                <a:latin typeface="Calibri" panose="020F0502020204030204" pitchFamily="34" charset="0"/>
                <a:ea typeface="宋体" panose="02010600030101010101" pitchFamily="2" charset="-122"/>
              </a:defRPr>
            </a:lvl3pPr>
            <a:lvl4pPr marL="1600200" indent="-228600" eaLnBrk="0" hangingPunct="0">
              <a:defRPr sz="2400">
                <a:solidFill>
                  <a:schemeClr val="tx1"/>
                </a:solidFill>
                <a:latin typeface="Calibri" panose="020F0502020204030204" pitchFamily="34" charset="0"/>
                <a:ea typeface="宋体" panose="02010600030101010101" pitchFamily="2" charset="-122"/>
              </a:defRPr>
            </a:lvl4pPr>
            <a:lvl5pPr marL="2057400" indent="-228600" eaLnBrk="0" hangingPunct="0">
              <a:defRPr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zh-CN" altLang="en-US" sz="2800" b="1" baseline="-25000" dirty="0" smtClean="0">
                <a:solidFill>
                  <a:prstClr val="black"/>
                </a:solidFill>
                <a:latin typeface="微软雅黑" panose="020B0503020204020204" pitchFamily="34" charset="-122"/>
                <a:ea typeface="微软雅黑" panose="020B0503020204020204" pitchFamily="34" charset="-122"/>
                <a:cs typeface="Arial" panose="020B0604020202020204" pitchFamily="34" charset="0"/>
              </a:rPr>
              <a:t>经济测算</a:t>
            </a:r>
            <a:endParaRPr lang="en-US" altLang="zh-CN" sz="2800" b="1" baseline="-2500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Text Box 13"/>
          <p:cNvSpPr txBox="1">
            <a:spLocks noChangeArrowheads="1"/>
          </p:cNvSpPr>
          <p:nvPr/>
        </p:nvSpPr>
        <p:spPr bwMode="gray">
          <a:xfrm>
            <a:off x="1629122" y="3596018"/>
            <a:ext cx="782638" cy="4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24" tIns="53712" rIns="107424" bIns="53712">
            <a:spAutoFit/>
          </a:bodyPr>
          <a:lstStyle>
            <a:lvl1pPr eaLnBrk="0" hangingPunct="0">
              <a:defRPr sz="2400">
                <a:solidFill>
                  <a:schemeClr val="tx1"/>
                </a:solidFill>
                <a:latin typeface="Calibri" panose="020F0502020204030204" pitchFamily="34" charset="0"/>
                <a:ea typeface="宋体" panose="02010600030101010101" pitchFamily="2" charset="-122"/>
              </a:defRPr>
            </a:lvl1pPr>
            <a:lvl2pPr marL="742950" indent="-285750" eaLnBrk="0" hangingPunct="0">
              <a:defRPr sz="2400">
                <a:solidFill>
                  <a:schemeClr val="tx1"/>
                </a:solidFill>
                <a:latin typeface="Calibri" panose="020F0502020204030204" pitchFamily="34" charset="0"/>
                <a:ea typeface="宋体" panose="02010600030101010101" pitchFamily="2" charset="-122"/>
              </a:defRPr>
            </a:lvl2pPr>
            <a:lvl3pPr marL="1143000" indent="-228600" eaLnBrk="0" hangingPunct="0">
              <a:defRPr sz="2400">
                <a:solidFill>
                  <a:schemeClr val="tx1"/>
                </a:solidFill>
                <a:latin typeface="Calibri" panose="020F0502020204030204" pitchFamily="34" charset="0"/>
                <a:ea typeface="宋体" panose="02010600030101010101" pitchFamily="2" charset="-122"/>
              </a:defRPr>
            </a:lvl3pPr>
            <a:lvl4pPr marL="1600200" indent="-228600" eaLnBrk="0" hangingPunct="0">
              <a:defRPr sz="2400">
                <a:solidFill>
                  <a:schemeClr val="tx1"/>
                </a:solidFill>
                <a:latin typeface="Calibri" panose="020F0502020204030204" pitchFamily="34" charset="0"/>
                <a:ea typeface="宋体" panose="02010600030101010101" pitchFamily="2" charset="-122"/>
              </a:defRPr>
            </a:lvl4pPr>
            <a:lvl5pPr marL="2057400" indent="-228600" eaLnBrk="0" hangingPunct="0">
              <a:defRPr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pPr algn="ctr" defTabSz="914400" fontAlgn="base">
              <a:spcBef>
                <a:spcPct val="0"/>
              </a:spcBef>
              <a:spcAft>
                <a:spcPct val="0"/>
              </a:spcAft>
            </a:pPr>
            <a:r>
              <a:rPr lang="en-US" altLang="zh-CN" sz="2000" b="1" dirty="0" smtClean="0">
                <a:solidFill>
                  <a:srgbClr val="FFFFFF"/>
                </a:solidFill>
                <a:latin typeface="微软雅黑" panose="020B0503020204020204" pitchFamily="34" charset="-122"/>
                <a:ea typeface="微软雅黑" panose="020B0503020204020204" pitchFamily="34" charset="-122"/>
              </a:rPr>
              <a:t>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29" name="Line 11"/>
          <p:cNvSpPr>
            <a:spLocks noChangeShapeType="1"/>
          </p:cNvSpPr>
          <p:nvPr/>
        </p:nvSpPr>
        <p:spPr bwMode="auto">
          <a:xfrm>
            <a:off x="2394494" y="4083918"/>
            <a:ext cx="5895975" cy="0"/>
          </a:xfrm>
          <a:prstGeom prst="line">
            <a:avLst/>
          </a:prstGeom>
          <a:noFill/>
          <a:ln w="19050">
            <a:solidFill>
              <a:srgbClr val="C0C0C0"/>
            </a:solidFill>
            <a:prstDash val="sysDot"/>
            <a:round/>
            <a:tailEnd type="oval" w="med" len="med"/>
          </a:ln>
          <a:effectLst/>
        </p:spPr>
        <p:txBody>
          <a:bodyPr wrap="none" lIns="107424" tIns="53712" rIns="107424" bIns="53712"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6852" y="142086"/>
            <a:ext cx="3078480" cy="460375"/>
          </a:xfrm>
          <a:prstGeom prst="rect">
            <a:avLst/>
          </a:prstGeom>
          <a:noFill/>
        </p:spPr>
        <p:txBody>
          <a:bodyPr wrap="non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四、经济测算</a:t>
            </a: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测算结果</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Rectangle 2"/>
          <p:cNvSpPr>
            <a:spLocks noChangeArrowheads="1"/>
          </p:cNvSpPr>
          <p:nvPr/>
        </p:nvSpPr>
        <p:spPr bwMode="auto">
          <a:xfrm>
            <a:off x="4291331" y="764657"/>
            <a:ext cx="4514850" cy="339329"/>
          </a:xfrm>
          <a:prstGeom prst="rect">
            <a:avLst/>
          </a:prstGeom>
          <a:noFill/>
          <a:ln w="9525">
            <a:noFill/>
            <a:miter lim="800000"/>
          </a:ln>
        </p:spPr>
        <p:txBody>
          <a:bodyPr anchor="ctr"/>
          <a:lstStyle/>
          <a:p>
            <a:pPr algn="ctr" fontAlgn="ctr" latinLnBrk="1">
              <a:buSzPct val="100000"/>
            </a:pPr>
            <a:r>
              <a:rPr lang="zh-CN" altLang="en-US" sz="1200" b="1" dirty="0">
                <a:solidFill>
                  <a:srgbClr val="0070C0"/>
                </a:solidFill>
                <a:latin typeface="微软雅黑" panose="020B0503020204020204" pitchFamily="34" charset="-122"/>
                <a:ea typeface="微软雅黑" panose="020B0503020204020204" pitchFamily="34" charset="-122"/>
              </a:rPr>
              <a:t>关键指标输出结果</a:t>
            </a:r>
            <a:endParaRPr lang="zh-CN" altLang="en-US" sz="1200" b="1" dirty="0">
              <a:solidFill>
                <a:srgbClr val="0070C0"/>
              </a:solidFill>
              <a:latin typeface="微软雅黑" panose="020B0503020204020204" pitchFamily="34" charset="-122"/>
              <a:ea typeface="微软雅黑" panose="020B0503020204020204" pitchFamily="34" charset="-122"/>
            </a:endParaRPr>
          </a:p>
        </p:txBody>
      </p:sp>
      <p:sp>
        <p:nvSpPr>
          <p:cNvPr id="35" name="Rectangle 2"/>
          <p:cNvSpPr>
            <a:spLocks noChangeArrowheads="1"/>
          </p:cNvSpPr>
          <p:nvPr/>
        </p:nvSpPr>
        <p:spPr bwMode="auto">
          <a:xfrm>
            <a:off x="114300" y="764475"/>
            <a:ext cx="3486150" cy="339329"/>
          </a:xfrm>
          <a:prstGeom prst="rect">
            <a:avLst/>
          </a:prstGeom>
          <a:noFill/>
          <a:ln w="9525">
            <a:noFill/>
            <a:miter lim="800000"/>
          </a:ln>
        </p:spPr>
        <p:txBody>
          <a:bodyPr anchor="ctr"/>
          <a:lstStyle/>
          <a:p>
            <a:pPr algn="ctr" fontAlgn="ctr" latinLnBrk="1">
              <a:buSzPct val="100000"/>
            </a:pPr>
            <a:r>
              <a:rPr lang="zh-CN" altLang="en-US" sz="1200" b="1" dirty="0">
                <a:solidFill>
                  <a:srgbClr val="0070C0"/>
                </a:solidFill>
                <a:latin typeface="微软雅黑" panose="020B0503020204020204" pitchFamily="34" charset="-122"/>
                <a:ea typeface="微软雅黑" panose="020B0503020204020204" pitchFamily="34" charset="-122"/>
              </a:rPr>
              <a:t>利润表</a:t>
            </a:r>
            <a:endParaRPr lang="zh-CN" altLang="en-US" sz="1200" b="1" dirty="0">
              <a:solidFill>
                <a:srgbClr val="0070C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35610" y="1229360"/>
          <a:ext cx="3921125" cy="3406140"/>
        </p:xfrm>
        <a:graphic>
          <a:graphicData uri="http://schemas.openxmlformats.org/drawingml/2006/table">
            <a:tbl>
              <a:tblPr/>
              <a:tblGrid>
                <a:gridCol w="532130"/>
                <a:gridCol w="1259205"/>
                <a:gridCol w="1064895"/>
                <a:gridCol w="1064895"/>
              </a:tblGrid>
              <a:tr h="358140">
                <a:tc>
                  <a:txBody>
                    <a:bodyPr/>
                    <a:lstStyle/>
                    <a:p>
                      <a:pPr algn="ctr" fontAlgn="ctr"/>
                      <a:r>
                        <a:rPr lang="zh-CN" altLang="en-US" sz="900" b="1" i="0" u="none" strike="noStrike">
                          <a:solidFill>
                            <a:srgbClr val="000000"/>
                          </a:solidFill>
                          <a:effectLst/>
                          <a:latin typeface="微软雅黑" panose="020B0503020204020204" pitchFamily="34" charset="-122"/>
                          <a:ea typeface="微软雅黑" panose="020B0503020204020204" pitchFamily="34" charset="-122"/>
                        </a:rPr>
                        <a:t>序号</a:t>
                      </a:r>
                      <a:endParaRPr lang="zh-CN" altLang="en-US" sz="90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900" b="1" i="0" u="none" strike="noStrike">
                          <a:solidFill>
                            <a:srgbClr val="000000"/>
                          </a:solidFill>
                          <a:effectLst/>
                          <a:latin typeface="微软雅黑" panose="020B0503020204020204" pitchFamily="34" charset="-122"/>
                          <a:ea typeface="微软雅黑" panose="020B0503020204020204" pitchFamily="34" charset="-122"/>
                        </a:rPr>
                        <a:t>成本科目</a:t>
                      </a:r>
                      <a:endParaRPr lang="zh-CN" altLang="en-US" sz="90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900" b="1" i="0" u="none" strike="noStrike">
                          <a:solidFill>
                            <a:srgbClr val="000000"/>
                          </a:solidFill>
                          <a:effectLst/>
                          <a:latin typeface="微软雅黑" panose="020B0503020204020204" pitchFamily="34" charset="-122"/>
                          <a:ea typeface="微软雅黑" panose="020B0503020204020204" pitchFamily="34" charset="-122"/>
                        </a:rPr>
                        <a:t>合计（万元）</a:t>
                      </a:r>
                      <a:endParaRPr lang="zh-CN" altLang="en-US" sz="90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900" b="1" i="0" u="none" strike="noStrike">
                          <a:solidFill>
                            <a:srgbClr val="000000"/>
                          </a:solidFill>
                          <a:effectLst/>
                          <a:latin typeface="微软雅黑" panose="020B0503020204020204" pitchFamily="34" charset="-122"/>
                          <a:ea typeface="微软雅黑" panose="020B0503020204020204" pitchFamily="34" charset="-122"/>
                        </a:rPr>
                        <a:t>摊入地上可售面积（元</a:t>
                      </a:r>
                      <a:r>
                        <a:rPr lang="en-US" altLang="zh-CN" sz="900" b="1" i="0" u="none" strike="noStrike">
                          <a:solidFill>
                            <a:srgbClr val="000000"/>
                          </a:solidFill>
                          <a:effectLst/>
                          <a:latin typeface="微软雅黑" panose="020B0503020204020204" pitchFamily="34" charset="-122"/>
                          <a:ea typeface="微软雅黑" panose="020B0503020204020204" pitchFamily="34" charset="-122"/>
                        </a:rPr>
                        <a:t>/</a:t>
                      </a:r>
                      <a:r>
                        <a:rPr lang="zh-CN" altLang="en-US" sz="900" b="1" i="0" u="none" strike="noStrike">
                          <a:solidFill>
                            <a:srgbClr val="000000"/>
                          </a:solidFill>
                          <a:effectLst/>
                          <a:latin typeface="微软雅黑" panose="020B0503020204020204" pitchFamily="34" charset="-122"/>
                          <a:ea typeface="微软雅黑" panose="020B0503020204020204" pitchFamily="34" charset="-122"/>
                        </a:rPr>
                        <a:t>平米）</a:t>
                      </a:r>
                      <a:endParaRPr lang="zh-CN" altLang="en-US" sz="90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90500">
                <a:tc>
                  <a:txBody>
                    <a:bodyPr/>
                    <a:lstStyle/>
                    <a:p>
                      <a:pPr algn="ctr" fontAlgn="ctr"/>
                      <a:r>
                        <a:rPr lang="zh-CN" altLang="en-US" sz="900" b="0" i="0" u="none" strike="noStrike">
                          <a:solidFill>
                            <a:srgbClr val="000000"/>
                          </a:solidFill>
                          <a:effectLst/>
                          <a:latin typeface="微软雅黑" panose="020B0503020204020204" pitchFamily="34" charset="-122"/>
                          <a:ea typeface="微软雅黑" panose="020B0503020204020204" pitchFamily="34" charset="-122"/>
                        </a:rPr>
                        <a:t>一</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900" b="0" i="0" u="none" strike="noStrike" dirty="0">
                          <a:solidFill>
                            <a:srgbClr val="000000"/>
                          </a:solidFill>
                          <a:effectLst/>
                          <a:latin typeface="微软雅黑" panose="020B0503020204020204" pitchFamily="34" charset="-122"/>
                          <a:ea typeface="微软雅黑" panose="020B0503020204020204" pitchFamily="34" charset="-122"/>
                        </a:rPr>
                        <a:t>项目总收入</a:t>
                      </a:r>
                      <a:endParaRPr lang="zh-CN" alt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zh-CN" sz="900" b="0" i="0" u="none" strike="noStrike">
                          <a:solidFill>
                            <a:srgbClr val="000000"/>
                          </a:solidFill>
                          <a:effectLst/>
                          <a:latin typeface="微软雅黑" panose="020B0503020204020204" pitchFamily="34" charset="-122"/>
                          <a:ea typeface="微软雅黑" panose="020B0503020204020204" pitchFamily="34" charset="-122"/>
                        </a:rPr>
                        <a:t>121,116.6 </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zh-CN" sz="900" b="0" i="0" u="none" strike="noStrike">
                          <a:solidFill>
                            <a:srgbClr val="000000"/>
                          </a:solidFill>
                          <a:effectLst/>
                          <a:latin typeface="微软雅黑" panose="020B0503020204020204" pitchFamily="34" charset="-122"/>
                          <a:ea typeface="微软雅黑" panose="020B0503020204020204" pitchFamily="34" charset="-122"/>
                        </a:rPr>
                        <a:t>11,888.0 </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89865">
                <a:tc>
                  <a:txBody>
                    <a:bodyPr/>
                    <a:lstStyle/>
                    <a:p>
                      <a:pPr algn="ctr" fontAlgn="ctr"/>
                      <a:r>
                        <a:rPr lang="en-US" altLang="zh-CN" sz="900" b="0" i="0" u="none" strike="noStrike">
                          <a:solidFill>
                            <a:srgbClr val="000000"/>
                          </a:solidFill>
                          <a:effectLst/>
                          <a:latin typeface="微软雅黑" panose="020B0503020204020204" pitchFamily="34" charset="-122"/>
                          <a:ea typeface="微软雅黑" panose="020B0503020204020204" pitchFamily="34" charset="-122"/>
                        </a:rPr>
                        <a:t>(</a:t>
                      </a:r>
                      <a:r>
                        <a:rPr lang="zh-CN" altLang="en-US" sz="900" b="0" i="0" u="none" strike="noStrike">
                          <a:solidFill>
                            <a:srgbClr val="000000"/>
                          </a:solidFill>
                          <a:effectLst/>
                          <a:latin typeface="微软雅黑" panose="020B0503020204020204" pitchFamily="34" charset="-122"/>
                          <a:ea typeface="微软雅黑" panose="020B0503020204020204" pitchFamily="34" charset="-122"/>
                        </a:rPr>
                        <a:t>一）</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900" b="0" i="0" u="none" strike="noStrike">
                          <a:solidFill>
                            <a:srgbClr val="000000"/>
                          </a:solidFill>
                          <a:effectLst/>
                          <a:latin typeface="微软雅黑" panose="020B0503020204020204" pitchFamily="34" charset="-122"/>
                          <a:ea typeface="微软雅黑" panose="020B0503020204020204" pitchFamily="34" charset="-122"/>
                        </a:rPr>
                        <a:t>销售收入</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zh-CN" sz="900" b="0" i="0" u="none" strike="noStrike">
                          <a:solidFill>
                            <a:srgbClr val="000000"/>
                          </a:solidFill>
                          <a:effectLst/>
                          <a:latin typeface="微软雅黑" panose="020B0503020204020204" pitchFamily="34" charset="-122"/>
                          <a:ea typeface="微软雅黑" panose="020B0503020204020204" pitchFamily="34" charset="-122"/>
                        </a:rPr>
                        <a:t>121,116.6 </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zh-CN" sz="900" b="0" i="0" u="none" strike="noStrike">
                          <a:solidFill>
                            <a:srgbClr val="000000"/>
                          </a:solidFill>
                          <a:effectLst/>
                          <a:latin typeface="微软雅黑" panose="020B0503020204020204" pitchFamily="34" charset="-122"/>
                          <a:ea typeface="微软雅黑" panose="020B0503020204020204" pitchFamily="34" charset="-122"/>
                        </a:rPr>
                        <a:t>11,888.0 </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90500">
                <a:tc>
                  <a:txBody>
                    <a:bodyPr/>
                    <a:lstStyle/>
                    <a:p>
                      <a:pPr algn="ctr" fontAlgn="ctr"/>
                      <a:r>
                        <a:rPr lang="zh-CN" altLang="en-US" sz="900" b="0" i="0" u="none" strike="noStrike">
                          <a:solidFill>
                            <a:srgbClr val="000000"/>
                          </a:solidFill>
                          <a:effectLst/>
                          <a:latin typeface="微软雅黑" panose="020B0503020204020204" pitchFamily="34" charset="-122"/>
                          <a:ea typeface="微软雅黑" panose="020B0503020204020204" pitchFamily="34" charset="-122"/>
                        </a:rPr>
                        <a:t>二</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900" b="0" i="0" u="none" strike="noStrike">
                          <a:solidFill>
                            <a:srgbClr val="000000"/>
                          </a:solidFill>
                          <a:effectLst/>
                          <a:latin typeface="微软雅黑" panose="020B0503020204020204" pitchFamily="34" charset="-122"/>
                          <a:ea typeface="微软雅黑" panose="020B0503020204020204" pitchFamily="34" charset="-122"/>
                        </a:rPr>
                        <a:t>项目总投资</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zh-CN" sz="900" b="0" i="0" u="none" strike="noStrike">
                          <a:solidFill>
                            <a:srgbClr val="000000"/>
                          </a:solidFill>
                          <a:effectLst/>
                          <a:latin typeface="微软雅黑" panose="020B0503020204020204" pitchFamily="34" charset="-122"/>
                          <a:ea typeface="微软雅黑" panose="020B0503020204020204" pitchFamily="34" charset="-122"/>
                        </a:rPr>
                        <a:t>92,159.6 </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zh-CN" sz="900" b="0" i="0" u="none" strike="noStrike">
                          <a:solidFill>
                            <a:srgbClr val="000000"/>
                          </a:solidFill>
                          <a:effectLst/>
                          <a:latin typeface="微软雅黑" panose="020B0503020204020204" pitchFamily="34" charset="-122"/>
                          <a:ea typeface="微软雅黑" panose="020B0503020204020204" pitchFamily="34" charset="-122"/>
                        </a:rPr>
                        <a:t>9,045.8 </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89865">
                <a:tc>
                  <a:txBody>
                    <a:bodyPr/>
                    <a:lstStyle/>
                    <a:p>
                      <a:pPr algn="ctr" fontAlgn="ctr"/>
                      <a:r>
                        <a:rPr lang="en-US" altLang="zh-CN" sz="900" b="0" i="0" u="none" strike="noStrike">
                          <a:solidFill>
                            <a:srgbClr val="000000"/>
                          </a:solidFill>
                          <a:effectLst/>
                          <a:latin typeface="微软雅黑" panose="020B0503020204020204" pitchFamily="34" charset="-122"/>
                          <a:ea typeface="微软雅黑" panose="020B0503020204020204" pitchFamily="34" charset="-122"/>
                        </a:rPr>
                        <a:t>(</a:t>
                      </a:r>
                      <a:r>
                        <a:rPr lang="zh-CN" altLang="en-US" sz="900" b="0" i="0" u="none" strike="noStrike">
                          <a:solidFill>
                            <a:srgbClr val="000000"/>
                          </a:solidFill>
                          <a:effectLst/>
                          <a:latin typeface="微软雅黑" panose="020B0503020204020204" pitchFamily="34" charset="-122"/>
                          <a:ea typeface="微软雅黑" panose="020B0503020204020204" pitchFamily="34" charset="-122"/>
                        </a:rPr>
                        <a:t>一）</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900" b="0" i="0" u="none" strike="noStrike">
                          <a:solidFill>
                            <a:srgbClr val="000000"/>
                          </a:solidFill>
                          <a:effectLst/>
                          <a:latin typeface="微软雅黑" panose="020B0503020204020204" pitchFamily="34" charset="-122"/>
                          <a:ea typeface="微软雅黑" panose="020B0503020204020204" pitchFamily="34" charset="-122"/>
                        </a:rPr>
                        <a:t>土地成本</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zh-CN" sz="900" b="0" i="0" u="none" strike="noStrike">
                          <a:solidFill>
                            <a:srgbClr val="000000"/>
                          </a:solidFill>
                          <a:effectLst/>
                          <a:latin typeface="微软雅黑" panose="020B0503020204020204" pitchFamily="34" charset="-122"/>
                          <a:ea typeface="微软雅黑" panose="020B0503020204020204" pitchFamily="34" charset="-122"/>
                        </a:rPr>
                        <a:t>25,583.1 </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zh-CN" sz="900" b="0" i="0" u="none" strike="noStrike">
                          <a:solidFill>
                            <a:srgbClr val="000000"/>
                          </a:solidFill>
                          <a:effectLst/>
                          <a:latin typeface="微软雅黑" panose="020B0503020204020204" pitchFamily="34" charset="-122"/>
                          <a:ea typeface="微软雅黑" panose="020B0503020204020204" pitchFamily="34" charset="-122"/>
                        </a:rPr>
                        <a:t>2,511.1 </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89865">
                <a:tc>
                  <a:txBody>
                    <a:bodyPr/>
                    <a:lstStyle/>
                    <a:p>
                      <a:pPr algn="ctr" fontAlgn="ctr"/>
                      <a:r>
                        <a:rPr lang="en-US" altLang="zh-CN" sz="900" b="0" i="0" u="none" strike="noStrike">
                          <a:solidFill>
                            <a:srgbClr val="000000"/>
                          </a:solidFill>
                          <a:effectLst/>
                          <a:latin typeface="微软雅黑" panose="020B0503020204020204" pitchFamily="34" charset="-122"/>
                          <a:ea typeface="微软雅黑" panose="020B0503020204020204" pitchFamily="34" charset="-122"/>
                        </a:rPr>
                        <a:t>(</a:t>
                      </a:r>
                      <a:r>
                        <a:rPr lang="zh-CN" altLang="en-US" sz="900" b="0" i="0" u="none" strike="noStrike">
                          <a:solidFill>
                            <a:srgbClr val="000000"/>
                          </a:solidFill>
                          <a:effectLst/>
                          <a:latin typeface="微软雅黑" panose="020B0503020204020204" pitchFamily="34" charset="-122"/>
                          <a:ea typeface="微软雅黑" panose="020B0503020204020204" pitchFamily="34" charset="-122"/>
                        </a:rPr>
                        <a:t>二）</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900" b="0" i="0" u="none" strike="noStrike">
                          <a:solidFill>
                            <a:srgbClr val="000000"/>
                          </a:solidFill>
                          <a:effectLst/>
                          <a:latin typeface="微软雅黑" panose="020B0503020204020204" pitchFamily="34" charset="-122"/>
                          <a:ea typeface="微软雅黑" panose="020B0503020204020204" pitchFamily="34" charset="-122"/>
                        </a:rPr>
                        <a:t>建设成本</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zh-CN" sz="900" b="0" i="0" u="none" strike="noStrike">
                          <a:solidFill>
                            <a:srgbClr val="000000"/>
                          </a:solidFill>
                          <a:effectLst/>
                          <a:latin typeface="微软雅黑" panose="020B0503020204020204" pitchFamily="34" charset="-122"/>
                          <a:ea typeface="微软雅黑" panose="020B0503020204020204" pitchFamily="34" charset="-122"/>
                        </a:rPr>
                        <a:t>55,134.8 </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zh-CN" sz="900" b="0" i="0" u="none" strike="noStrike">
                          <a:solidFill>
                            <a:srgbClr val="000000"/>
                          </a:solidFill>
                          <a:effectLst/>
                          <a:latin typeface="微软雅黑" panose="020B0503020204020204" pitchFamily="34" charset="-122"/>
                          <a:ea typeface="微软雅黑" panose="020B0503020204020204" pitchFamily="34" charset="-122"/>
                        </a:rPr>
                        <a:t>5,411.7 </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90500">
                <a:tc>
                  <a:txBody>
                    <a:bodyPr/>
                    <a:lstStyle/>
                    <a:p>
                      <a:pPr algn="ctr" fontAlgn="ctr"/>
                      <a:r>
                        <a:rPr lang="en-US" altLang="zh-CN" sz="900" b="0" i="0" u="none" strike="noStrike">
                          <a:solidFill>
                            <a:srgbClr val="000000"/>
                          </a:solidFill>
                          <a:effectLst/>
                          <a:latin typeface="微软雅黑" panose="020B0503020204020204" pitchFamily="34" charset="-122"/>
                          <a:ea typeface="微软雅黑" panose="020B0503020204020204" pitchFamily="34" charset="-122"/>
                        </a:rPr>
                        <a:t>(</a:t>
                      </a:r>
                      <a:r>
                        <a:rPr lang="zh-CN" altLang="en-US" sz="900" b="0" i="0" u="none" strike="noStrike">
                          <a:solidFill>
                            <a:srgbClr val="000000"/>
                          </a:solidFill>
                          <a:effectLst/>
                          <a:latin typeface="微软雅黑" panose="020B0503020204020204" pitchFamily="34" charset="-122"/>
                          <a:ea typeface="微软雅黑" panose="020B0503020204020204" pitchFamily="34" charset="-122"/>
                        </a:rPr>
                        <a:t>三）</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900" b="0" i="0" u="none" strike="noStrike">
                          <a:solidFill>
                            <a:srgbClr val="000000"/>
                          </a:solidFill>
                          <a:effectLst/>
                          <a:latin typeface="微软雅黑" panose="020B0503020204020204" pitchFamily="34" charset="-122"/>
                          <a:ea typeface="微软雅黑" panose="020B0503020204020204" pitchFamily="34" charset="-122"/>
                        </a:rPr>
                        <a:t>三项费用</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zh-CN" sz="900" b="0" i="0" u="none" strike="noStrike">
                          <a:solidFill>
                            <a:srgbClr val="000000"/>
                          </a:solidFill>
                          <a:effectLst/>
                          <a:latin typeface="微软雅黑" panose="020B0503020204020204" pitchFamily="34" charset="-122"/>
                          <a:ea typeface="微软雅黑" panose="020B0503020204020204" pitchFamily="34" charset="-122"/>
                        </a:rPr>
                        <a:t>11,441.7 </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zh-CN" sz="900" b="0" i="0" u="none" strike="noStrike">
                          <a:solidFill>
                            <a:srgbClr val="000000"/>
                          </a:solidFill>
                          <a:effectLst/>
                          <a:latin typeface="微软雅黑" panose="020B0503020204020204" pitchFamily="34" charset="-122"/>
                          <a:ea typeface="微软雅黑" panose="020B0503020204020204" pitchFamily="34" charset="-122"/>
                        </a:rPr>
                        <a:t>1,123.0 </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89230">
                <a:tc>
                  <a:txBody>
                    <a:bodyPr/>
                    <a:lstStyle/>
                    <a:p>
                      <a:pPr algn="ctr" fontAlgn="ctr"/>
                      <a:r>
                        <a:rPr lang="en-US" altLang="zh-CN" sz="900" b="0" i="0" u="none" strike="noStrike">
                          <a:solidFill>
                            <a:srgbClr val="000000"/>
                          </a:solidFill>
                          <a:effectLst/>
                          <a:latin typeface="微软雅黑" panose="020B0503020204020204" pitchFamily="34" charset="-122"/>
                          <a:ea typeface="微软雅黑" panose="020B0503020204020204" pitchFamily="34" charset="-122"/>
                        </a:rPr>
                        <a:t>3.2</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900" b="0" i="0" u="none" strike="noStrike">
                          <a:solidFill>
                            <a:srgbClr val="000000"/>
                          </a:solidFill>
                          <a:effectLst/>
                          <a:latin typeface="微软雅黑" panose="020B0503020204020204" pitchFamily="34" charset="-122"/>
                          <a:ea typeface="微软雅黑" panose="020B0503020204020204" pitchFamily="34" charset="-122"/>
                        </a:rPr>
                        <a:t>销售费用</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zh-CN" sz="900" b="0" i="0" u="none" strike="noStrike">
                          <a:solidFill>
                            <a:srgbClr val="000000"/>
                          </a:solidFill>
                          <a:effectLst/>
                          <a:latin typeface="微软雅黑" panose="020B0503020204020204" pitchFamily="34" charset="-122"/>
                          <a:ea typeface="微软雅黑" panose="020B0503020204020204" pitchFamily="34" charset="-122"/>
                        </a:rPr>
                        <a:t>4,844.7 </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zh-CN" sz="900" b="0" i="0" u="none" strike="noStrike">
                          <a:solidFill>
                            <a:srgbClr val="000000"/>
                          </a:solidFill>
                          <a:effectLst/>
                          <a:latin typeface="微软雅黑" panose="020B0503020204020204" pitchFamily="34" charset="-122"/>
                          <a:ea typeface="微软雅黑" panose="020B0503020204020204" pitchFamily="34" charset="-122"/>
                        </a:rPr>
                        <a:t>475.5 </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91135">
                <a:tc>
                  <a:txBody>
                    <a:bodyPr/>
                    <a:lstStyle/>
                    <a:p>
                      <a:pPr algn="ctr" fontAlgn="ctr"/>
                      <a:r>
                        <a:rPr lang="en-US" altLang="zh-CN" sz="900" b="0" i="0" u="none" strike="noStrike">
                          <a:solidFill>
                            <a:srgbClr val="000000"/>
                          </a:solidFill>
                          <a:effectLst/>
                          <a:latin typeface="微软雅黑" panose="020B0503020204020204" pitchFamily="34" charset="-122"/>
                          <a:ea typeface="微软雅黑" panose="020B0503020204020204" pitchFamily="34" charset="-122"/>
                        </a:rPr>
                        <a:t>3.1</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900" b="0" i="0" u="none" strike="noStrike">
                          <a:solidFill>
                            <a:srgbClr val="000000"/>
                          </a:solidFill>
                          <a:effectLst/>
                          <a:latin typeface="微软雅黑" panose="020B0503020204020204" pitchFamily="34" charset="-122"/>
                          <a:ea typeface="微软雅黑" panose="020B0503020204020204" pitchFamily="34" charset="-122"/>
                        </a:rPr>
                        <a:t>管理费用</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zh-CN" sz="900" b="0" i="0" u="none" strike="noStrike">
                          <a:solidFill>
                            <a:srgbClr val="000000"/>
                          </a:solidFill>
                          <a:effectLst/>
                          <a:latin typeface="微软雅黑" panose="020B0503020204020204" pitchFamily="34" charset="-122"/>
                          <a:ea typeface="微软雅黑" panose="020B0503020204020204" pitchFamily="34" charset="-122"/>
                        </a:rPr>
                        <a:t>3,633.5 </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zh-CN" sz="900" b="0" i="0" u="none" strike="noStrike">
                          <a:solidFill>
                            <a:srgbClr val="000000"/>
                          </a:solidFill>
                          <a:effectLst/>
                          <a:latin typeface="微软雅黑" panose="020B0503020204020204" pitchFamily="34" charset="-122"/>
                          <a:ea typeface="微软雅黑" panose="020B0503020204020204" pitchFamily="34" charset="-122"/>
                        </a:rPr>
                        <a:t>356.6 </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89230">
                <a:tc>
                  <a:txBody>
                    <a:bodyPr/>
                    <a:lstStyle/>
                    <a:p>
                      <a:pPr algn="ctr" fontAlgn="ctr"/>
                      <a:r>
                        <a:rPr lang="en-US" altLang="zh-CN" sz="900" b="0" i="0" u="none" strike="noStrike">
                          <a:solidFill>
                            <a:srgbClr val="000000"/>
                          </a:solidFill>
                          <a:effectLst/>
                          <a:latin typeface="微软雅黑" panose="020B0503020204020204" pitchFamily="34" charset="-122"/>
                          <a:ea typeface="微软雅黑" panose="020B0503020204020204" pitchFamily="34" charset="-122"/>
                        </a:rPr>
                        <a:t>3.3</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900" b="0" i="0" u="none" strike="noStrike">
                          <a:solidFill>
                            <a:srgbClr val="000000"/>
                          </a:solidFill>
                          <a:effectLst/>
                          <a:latin typeface="微软雅黑" panose="020B0503020204020204" pitchFamily="34" charset="-122"/>
                          <a:ea typeface="微软雅黑" panose="020B0503020204020204" pitchFamily="34" charset="-122"/>
                        </a:rPr>
                        <a:t>财务费用</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zh-CN" sz="900" b="0" i="0" u="none" strike="noStrike">
                          <a:solidFill>
                            <a:srgbClr val="000000"/>
                          </a:solidFill>
                          <a:effectLst/>
                          <a:latin typeface="微软雅黑" panose="020B0503020204020204" pitchFamily="34" charset="-122"/>
                          <a:ea typeface="微软雅黑" panose="020B0503020204020204" pitchFamily="34" charset="-122"/>
                        </a:rPr>
                        <a:t>2,963.6 </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zh-CN" sz="900" b="0" i="0" u="none" strike="noStrike">
                          <a:solidFill>
                            <a:srgbClr val="000000"/>
                          </a:solidFill>
                          <a:effectLst/>
                          <a:latin typeface="微软雅黑" panose="020B0503020204020204" pitchFamily="34" charset="-122"/>
                          <a:ea typeface="微软雅黑" panose="020B0503020204020204" pitchFamily="34" charset="-122"/>
                        </a:rPr>
                        <a:t>290.9 </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90500">
                <a:tc>
                  <a:txBody>
                    <a:bodyPr/>
                    <a:lstStyle/>
                    <a:p>
                      <a:pPr algn="ctr" fontAlgn="ctr"/>
                      <a:r>
                        <a:rPr lang="zh-CN" altLang="en-US" sz="900" b="0" i="0" u="none" strike="noStrike">
                          <a:solidFill>
                            <a:srgbClr val="000000"/>
                          </a:solidFill>
                          <a:effectLst/>
                          <a:latin typeface="微软雅黑" panose="020B0503020204020204" pitchFamily="34" charset="-122"/>
                          <a:ea typeface="微软雅黑" panose="020B0503020204020204" pitchFamily="34" charset="-122"/>
                        </a:rPr>
                        <a:t>三</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900" b="0" i="0" u="none" strike="noStrike">
                          <a:solidFill>
                            <a:srgbClr val="000000"/>
                          </a:solidFill>
                          <a:effectLst/>
                          <a:latin typeface="微软雅黑" panose="020B0503020204020204" pitchFamily="34" charset="-122"/>
                          <a:ea typeface="微软雅黑" panose="020B0503020204020204" pitchFamily="34" charset="-122"/>
                        </a:rPr>
                        <a:t>增值税</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zh-CN" sz="900" b="0" i="0" u="none" strike="noStrike">
                          <a:solidFill>
                            <a:srgbClr val="000000"/>
                          </a:solidFill>
                          <a:effectLst/>
                          <a:latin typeface="微软雅黑" panose="020B0503020204020204" pitchFamily="34" charset="-122"/>
                          <a:ea typeface="微软雅黑" panose="020B0503020204020204" pitchFamily="34" charset="-122"/>
                        </a:rPr>
                        <a:t>4,105.0 </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zh-CN" sz="900" b="0" i="0" u="none" strike="noStrike">
                          <a:solidFill>
                            <a:srgbClr val="000000"/>
                          </a:solidFill>
                          <a:effectLst/>
                          <a:latin typeface="微软雅黑" panose="020B0503020204020204" pitchFamily="34" charset="-122"/>
                          <a:ea typeface="微软雅黑" panose="020B0503020204020204" pitchFamily="34" charset="-122"/>
                        </a:rPr>
                        <a:t>402.9 </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89230">
                <a:tc>
                  <a:txBody>
                    <a:bodyPr/>
                    <a:lstStyle/>
                    <a:p>
                      <a:pPr algn="ctr" fontAlgn="ctr"/>
                      <a:r>
                        <a:rPr lang="zh-CN" altLang="en-US" sz="900" b="0" i="0" u="none" strike="noStrike">
                          <a:solidFill>
                            <a:srgbClr val="000000"/>
                          </a:solidFill>
                          <a:effectLst/>
                          <a:latin typeface="微软雅黑" panose="020B0503020204020204" pitchFamily="34" charset="-122"/>
                          <a:ea typeface="微软雅黑" panose="020B0503020204020204" pitchFamily="34" charset="-122"/>
                        </a:rPr>
                        <a:t>四</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900" b="0" i="0" u="none" strike="noStrike">
                          <a:solidFill>
                            <a:srgbClr val="000000"/>
                          </a:solidFill>
                          <a:effectLst/>
                          <a:latin typeface="微软雅黑" panose="020B0503020204020204" pitchFamily="34" charset="-122"/>
                          <a:ea typeface="微软雅黑" panose="020B0503020204020204" pitchFamily="34" charset="-122"/>
                        </a:rPr>
                        <a:t>土地增值税</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zh-CN" sz="900" b="0" i="0" u="none" strike="noStrike">
                          <a:solidFill>
                            <a:srgbClr val="000000"/>
                          </a:solidFill>
                          <a:effectLst/>
                          <a:latin typeface="微软雅黑" panose="020B0503020204020204" pitchFamily="34" charset="-122"/>
                          <a:ea typeface="微软雅黑" panose="020B0503020204020204" pitchFamily="34" charset="-122"/>
                        </a:rPr>
                        <a:t>5,214.0 </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zh-CN" sz="900" b="0" i="0" u="none" strike="noStrike">
                          <a:solidFill>
                            <a:srgbClr val="000000"/>
                          </a:solidFill>
                          <a:effectLst/>
                          <a:latin typeface="微软雅黑" panose="020B0503020204020204" pitchFamily="34" charset="-122"/>
                          <a:ea typeface="微软雅黑" panose="020B0503020204020204" pitchFamily="34" charset="-122"/>
                        </a:rPr>
                        <a:t>511.8 </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91135">
                <a:tc>
                  <a:txBody>
                    <a:bodyPr/>
                    <a:lstStyle/>
                    <a:p>
                      <a:pPr algn="ctr" fontAlgn="ctr"/>
                      <a:r>
                        <a:rPr lang="zh-CN" altLang="en-US" sz="900" b="0" i="0" u="none" strike="noStrike">
                          <a:solidFill>
                            <a:srgbClr val="000000"/>
                          </a:solidFill>
                          <a:effectLst/>
                          <a:latin typeface="微软雅黑" panose="020B0503020204020204" pitchFamily="34" charset="-122"/>
                          <a:ea typeface="微软雅黑" panose="020B0503020204020204" pitchFamily="34" charset="-122"/>
                        </a:rPr>
                        <a:t>五</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900" b="0" i="0" u="none" strike="noStrike">
                          <a:solidFill>
                            <a:srgbClr val="000000"/>
                          </a:solidFill>
                          <a:effectLst/>
                          <a:latin typeface="微软雅黑" panose="020B0503020204020204" pitchFamily="34" charset="-122"/>
                          <a:ea typeface="微软雅黑" panose="020B0503020204020204" pitchFamily="34" charset="-122"/>
                        </a:rPr>
                        <a:t>税前利润</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zh-CN" sz="900" b="0" i="0" u="none" strike="noStrike">
                          <a:solidFill>
                            <a:srgbClr val="000000"/>
                          </a:solidFill>
                          <a:effectLst/>
                          <a:latin typeface="微软雅黑" panose="020B0503020204020204" pitchFamily="34" charset="-122"/>
                          <a:ea typeface="微软雅黑" panose="020B0503020204020204" pitchFamily="34" charset="-122"/>
                        </a:rPr>
                        <a:t>19,638.0 </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zh-CN" sz="900" b="0" i="0" u="none" strike="noStrike">
                          <a:solidFill>
                            <a:srgbClr val="000000"/>
                          </a:solidFill>
                          <a:effectLst/>
                          <a:latin typeface="微软雅黑" panose="020B0503020204020204" pitchFamily="34" charset="-122"/>
                          <a:ea typeface="微软雅黑" panose="020B0503020204020204" pitchFamily="34" charset="-122"/>
                        </a:rPr>
                        <a:t>1,927.5 </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89230">
                <a:tc>
                  <a:txBody>
                    <a:bodyPr/>
                    <a:lstStyle/>
                    <a:p>
                      <a:pPr algn="ctr" fontAlgn="ctr"/>
                      <a:r>
                        <a:rPr lang="zh-CN" altLang="en-US" sz="900" b="0" i="0" u="none" strike="noStrike">
                          <a:solidFill>
                            <a:srgbClr val="000000"/>
                          </a:solidFill>
                          <a:effectLst/>
                          <a:latin typeface="微软雅黑" panose="020B0503020204020204" pitchFamily="34" charset="-122"/>
                          <a:ea typeface="微软雅黑" panose="020B0503020204020204" pitchFamily="34" charset="-122"/>
                        </a:rPr>
                        <a:t>六</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900" b="0" i="0" u="none" strike="noStrike">
                          <a:solidFill>
                            <a:srgbClr val="000000"/>
                          </a:solidFill>
                          <a:effectLst/>
                          <a:latin typeface="微软雅黑" panose="020B0503020204020204" pitchFamily="34" charset="-122"/>
                          <a:ea typeface="微软雅黑" panose="020B0503020204020204" pitchFamily="34" charset="-122"/>
                        </a:rPr>
                        <a:t>企业所得税</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zh-CN" sz="900" b="0" i="0" u="none" strike="noStrike">
                          <a:solidFill>
                            <a:srgbClr val="000000"/>
                          </a:solidFill>
                          <a:effectLst/>
                          <a:latin typeface="微软雅黑" panose="020B0503020204020204" pitchFamily="34" charset="-122"/>
                          <a:ea typeface="微软雅黑" panose="020B0503020204020204" pitchFamily="34" charset="-122"/>
                        </a:rPr>
                        <a:t>4,909.5 </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zh-CN" sz="900" b="0" i="0" u="none" strike="noStrike">
                          <a:solidFill>
                            <a:srgbClr val="000000"/>
                          </a:solidFill>
                          <a:effectLst/>
                          <a:latin typeface="微软雅黑" panose="020B0503020204020204" pitchFamily="34" charset="-122"/>
                          <a:ea typeface="微软雅黑" panose="020B0503020204020204" pitchFamily="34" charset="-122"/>
                        </a:rPr>
                        <a:t>481.9 </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90500">
                <a:tc>
                  <a:txBody>
                    <a:bodyPr/>
                    <a:lstStyle/>
                    <a:p>
                      <a:pPr algn="ctr" fontAlgn="ctr"/>
                      <a:r>
                        <a:rPr lang="zh-CN" altLang="en-US" sz="900" b="0" i="0" u="none" strike="noStrike">
                          <a:solidFill>
                            <a:srgbClr val="000000"/>
                          </a:solidFill>
                          <a:effectLst/>
                          <a:latin typeface="微软雅黑" panose="020B0503020204020204" pitchFamily="34" charset="-122"/>
                          <a:ea typeface="微软雅黑" panose="020B0503020204020204" pitchFamily="34" charset="-122"/>
                        </a:rPr>
                        <a:t>七</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900" b="0" i="0" u="none" strike="noStrike">
                          <a:solidFill>
                            <a:srgbClr val="000000"/>
                          </a:solidFill>
                          <a:effectLst/>
                          <a:latin typeface="微软雅黑" panose="020B0503020204020204" pitchFamily="34" charset="-122"/>
                          <a:ea typeface="微软雅黑" panose="020B0503020204020204" pitchFamily="34" charset="-122"/>
                        </a:rPr>
                        <a:t>项目层面税后利润</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zh-CN" sz="900" b="0" i="0" u="none" strike="noStrike">
                          <a:solidFill>
                            <a:srgbClr val="000000"/>
                          </a:solidFill>
                          <a:effectLst/>
                          <a:latin typeface="微软雅黑" panose="020B0503020204020204" pitchFamily="34" charset="-122"/>
                          <a:ea typeface="微软雅黑" panose="020B0503020204020204" pitchFamily="34" charset="-122"/>
                        </a:rPr>
                        <a:t>14,728.5 </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zh-CN" sz="900" b="0" i="0" u="none" strike="noStrike">
                          <a:solidFill>
                            <a:srgbClr val="000000"/>
                          </a:solidFill>
                          <a:effectLst/>
                          <a:latin typeface="微软雅黑" panose="020B0503020204020204" pitchFamily="34" charset="-122"/>
                          <a:ea typeface="微软雅黑" panose="020B0503020204020204" pitchFamily="34" charset="-122"/>
                        </a:rPr>
                        <a:t>1,445.6 </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89865">
                <a:tc>
                  <a:txBody>
                    <a:bodyPr/>
                    <a:lstStyle/>
                    <a:p>
                      <a:pPr algn="ctr" fontAlgn="ctr"/>
                      <a:r>
                        <a:rPr lang="zh-CN" altLang="en-US" sz="900" b="0" i="0" u="none" strike="noStrike">
                          <a:solidFill>
                            <a:srgbClr val="000000"/>
                          </a:solidFill>
                          <a:effectLst/>
                          <a:latin typeface="微软雅黑" panose="020B0503020204020204" pitchFamily="34" charset="-122"/>
                          <a:ea typeface="微软雅黑" panose="020B0503020204020204" pitchFamily="34" charset="-122"/>
                        </a:rPr>
                        <a:t>八</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900" b="0" i="0" u="none" strike="noStrike">
                          <a:solidFill>
                            <a:srgbClr val="000000"/>
                          </a:solidFill>
                          <a:effectLst/>
                          <a:latin typeface="微软雅黑" panose="020B0503020204020204" pitchFamily="34" charset="-122"/>
                          <a:ea typeface="微软雅黑" panose="020B0503020204020204" pitchFamily="34" charset="-122"/>
                        </a:rPr>
                        <a:t>股东层面溢价</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zh-CN" sz="900" b="0" i="0" u="none" strike="noStrike">
                          <a:solidFill>
                            <a:srgbClr val="000000"/>
                          </a:solidFill>
                          <a:effectLst/>
                          <a:latin typeface="微软雅黑" panose="020B0503020204020204" pitchFamily="34" charset="-122"/>
                          <a:ea typeface="微软雅黑" panose="020B0503020204020204" pitchFamily="34" charset="-122"/>
                        </a:rPr>
                        <a:t>3,000.0 </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zh-CN" sz="900" b="0" i="0" u="none" strike="noStrike">
                          <a:solidFill>
                            <a:srgbClr val="000000"/>
                          </a:solidFill>
                          <a:effectLst/>
                          <a:latin typeface="微软雅黑" panose="020B0503020204020204" pitchFamily="34" charset="-122"/>
                          <a:ea typeface="微软雅黑" panose="020B0503020204020204" pitchFamily="34" charset="-122"/>
                        </a:rPr>
                        <a:t>294.5 </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96850">
                <a:tc>
                  <a:txBody>
                    <a:bodyPr/>
                    <a:lstStyle/>
                    <a:p>
                      <a:pPr algn="ctr" fontAlgn="ctr"/>
                      <a:r>
                        <a:rPr lang="zh-CN" altLang="en-US" sz="900" b="0" i="0" u="none" strike="noStrike">
                          <a:solidFill>
                            <a:srgbClr val="000000"/>
                          </a:solidFill>
                          <a:effectLst/>
                          <a:latin typeface="微软雅黑" panose="020B0503020204020204" pitchFamily="34" charset="-122"/>
                          <a:ea typeface="微软雅黑" panose="020B0503020204020204" pitchFamily="34" charset="-122"/>
                        </a:rPr>
                        <a:t>九</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900" b="0" i="0" u="none" strike="noStrike">
                          <a:solidFill>
                            <a:srgbClr val="000000"/>
                          </a:solidFill>
                          <a:effectLst/>
                          <a:latin typeface="微软雅黑" panose="020B0503020204020204" pitchFamily="34" charset="-122"/>
                          <a:ea typeface="微软雅黑" panose="020B0503020204020204" pitchFamily="34" charset="-122"/>
                        </a:rPr>
                        <a:t>股东层面净利润</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zh-CN" sz="900" b="0" i="0" u="none" strike="noStrike" dirty="0">
                          <a:solidFill>
                            <a:srgbClr val="000000"/>
                          </a:solidFill>
                          <a:effectLst/>
                          <a:latin typeface="微软雅黑" panose="020B0503020204020204" pitchFamily="34" charset="-122"/>
                          <a:ea typeface="微软雅黑" panose="020B0503020204020204" pitchFamily="34" charset="-122"/>
                        </a:rPr>
                        <a:t>11,728.5 </a:t>
                      </a:r>
                      <a:endParaRPr lang="en-US" altLang="zh-CN"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fontAlgn="ctr"/>
                      <a:r>
                        <a:rPr lang="en-US" altLang="zh-CN" sz="900" b="0" i="0" u="none" strike="noStrike" dirty="0">
                          <a:solidFill>
                            <a:srgbClr val="000000"/>
                          </a:solidFill>
                          <a:effectLst/>
                          <a:latin typeface="微软雅黑" panose="020B0503020204020204" pitchFamily="34" charset="-122"/>
                          <a:ea typeface="微软雅黑" panose="020B0503020204020204" pitchFamily="34" charset="-122"/>
                        </a:rPr>
                        <a:t>1,151.2 </a:t>
                      </a:r>
                      <a:endParaRPr lang="en-US" altLang="zh-CN"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bl>
          </a:graphicData>
        </a:graphic>
      </p:graphicFrame>
      <p:graphicFrame>
        <p:nvGraphicFramePr>
          <p:cNvPr id="8" name="表格 7"/>
          <p:cNvGraphicFramePr>
            <a:graphicFrameLocks noGrp="1"/>
          </p:cNvGraphicFramePr>
          <p:nvPr>
            <p:custDataLst>
              <p:tags r:id="rId2"/>
            </p:custDataLst>
          </p:nvPr>
        </p:nvGraphicFramePr>
        <p:xfrm>
          <a:off x="4582160" y="1228725"/>
          <a:ext cx="3933190" cy="3390900"/>
        </p:xfrm>
        <a:graphic>
          <a:graphicData uri="http://schemas.openxmlformats.org/drawingml/2006/table">
            <a:tbl>
              <a:tblPr/>
              <a:tblGrid>
                <a:gridCol w="847725"/>
                <a:gridCol w="608330"/>
                <a:gridCol w="640715"/>
                <a:gridCol w="744220"/>
                <a:gridCol w="592455"/>
                <a:gridCol w="499745"/>
              </a:tblGrid>
              <a:tr h="288925">
                <a:tc>
                  <a:txBody>
                    <a:bodyPr/>
                    <a:lstStyle/>
                    <a:p>
                      <a:pPr algn="ctr" fontAlgn="ctr"/>
                      <a:r>
                        <a:rPr lang="zh-CN" altLang="en-US" sz="675" b="1" i="0" u="none" strike="noStrike">
                          <a:solidFill>
                            <a:srgbClr val="000000"/>
                          </a:solidFill>
                          <a:effectLst/>
                          <a:latin typeface="宋体" panose="02010600030101010101" pitchFamily="2" charset="-122"/>
                          <a:ea typeface="宋体" panose="02010600030101010101" pitchFamily="2" charset="-122"/>
                        </a:rPr>
                        <a:t>销售额（万元）</a:t>
                      </a:r>
                      <a:endParaRPr lang="zh-CN" altLang="en-US" sz="675" b="1"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zh-CN" sz="675" b="0" i="0" u="none" strike="noStrike">
                          <a:solidFill>
                            <a:srgbClr val="000000"/>
                          </a:solidFill>
                          <a:effectLst/>
                          <a:latin typeface="Times New Roman" panose="02020603050405020304" pitchFamily="18" charset="0"/>
                          <a:ea typeface="宋体" panose="02010600030101010101" pitchFamily="2" charset="-122"/>
                        </a:rPr>
                        <a:t>121,116.6 </a:t>
                      </a:r>
                      <a:endParaRPr lang="en-US" altLang="zh-CN" sz="675"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zh-CN" altLang="en-US" sz="675" b="1" i="0" u="none" strike="noStrike">
                          <a:solidFill>
                            <a:srgbClr val="000000"/>
                          </a:solidFill>
                          <a:effectLst/>
                          <a:latin typeface="宋体" panose="02010600030101010101" pitchFamily="2" charset="-122"/>
                          <a:ea typeface="宋体" panose="02010600030101010101" pitchFamily="2" charset="-122"/>
                        </a:rPr>
                        <a:t>投资额（万元）</a:t>
                      </a:r>
                      <a:endParaRPr lang="zh-CN" altLang="en-US" sz="675" b="1"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zh-CN" sz="675" b="0" i="0" u="none" strike="noStrike">
                          <a:solidFill>
                            <a:srgbClr val="000000"/>
                          </a:solidFill>
                          <a:effectLst/>
                          <a:latin typeface="Times New Roman" panose="02020603050405020304" pitchFamily="18" charset="0"/>
                          <a:ea typeface="宋体" panose="02010600030101010101" pitchFamily="2" charset="-122"/>
                        </a:rPr>
                        <a:t>92,159.6 </a:t>
                      </a:r>
                      <a:endParaRPr lang="en-US" altLang="zh-CN" sz="675"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zh-CN" altLang="en-US" sz="675" b="1" i="0" u="none" strike="noStrike">
                          <a:solidFill>
                            <a:srgbClr val="000000"/>
                          </a:solidFill>
                          <a:effectLst/>
                          <a:latin typeface="宋体" panose="02010600030101010101" pitchFamily="2" charset="-122"/>
                          <a:ea typeface="宋体" panose="02010600030101010101" pitchFamily="2" charset="-122"/>
                        </a:rPr>
                        <a:t>货地比</a:t>
                      </a:r>
                      <a:endParaRPr lang="zh-CN" altLang="en-US" sz="675" b="1"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zh-CN" sz="675" b="0" i="0" u="none" strike="noStrike">
                          <a:solidFill>
                            <a:srgbClr val="000000"/>
                          </a:solidFill>
                          <a:effectLst/>
                          <a:latin typeface="Times New Roman" panose="02020603050405020304" pitchFamily="18" charset="0"/>
                          <a:ea typeface="宋体" panose="02010600030101010101" pitchFamily="2" charset="-122"/>
                        </a:rPr>
                        <a:t>4.52</a:t>
                      </a:r>
                      <a:endParaRPr lang="en-US" altLang="zh-CN" sz="675"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310515">
                <a:tc>
                  <a:txBody>
                    <a:bodyPr/>
                    <a:lstStyle/>
                    <a:p>
                      <a:pPr algn="ctr" fontAlgn="ctr"/>
                      <a:r>
                        <a:rPr lang="zh-CN" altLang="en-US" sz="675" b="1" i="0" u="none" strike="noStrike">
                          <a:solidFill>
                            <a:srgbClr val="000000"/>
                          </a:solidFill>
                          <a:effectLst/>
                          <a:latin typeface="宋体" panose="02010600030101010101" pitchFamily="2" charset="-122"/>
                          <a:ea typeface="宋体" panose="02010600030101010101" pitchFamily="2" charset="-122"/>
                        </a:rPr>
                        <a:t>车库货值</a:t>
                      </a:r>
                      <a:br>
                        <a:rPr lang="zh-CN" altLang="en-US" sz="675" b="1" i="0" u="none" strike="noStrike">
                          <a:solidFill>
                            <a:srgbClr val="000000"/>
                          </a:solidFill>
                          <a:effectLst/>
                          <a:latin typeface="宋体" panose="02010600030101010101" pitchFamily="2" charset="-122"/>
                          <a:ea typeface="宋体" panose="02010600030101010101" pitchFamily="2" charset="-122"/>
                        </a:rPr>
                      </a:br>
                      <a:r>
                        <a:rPr lang="zh-CN" altLang="en-US" sz="675" b="1" i="0" u="none" strike="noStrike">
                          <a:solidFill>
                            <a:srgbClr val="000000"/>
                          </a:solidFill>
                          <a:effectLst/>
                          <a:latin typeface="宋体" panose="02010600030101010101" pitchFamily="2" charset="-122"/>
                          <a:ea typeface="宋体" panose="02010600030101010101" pitchFamily="2" charset="-122"/>
                        </a:rPr>
                        <a:t>（万元）</a:t>
                      </a:r>
                      <a:endParaRPr lang="zh-CN" altLang="en-US" sz="675" b="1"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zh-CN" sz="675" b="0" i="0" u="none" strike="noStrike">
                          <a:solidFill>
                            <a:srgbClr val="000000"/>
                          </a:solidFill>
                          <a:effectLst/>
                          <a:latin typeface="Times New Roman" panose="02020603050405020304" pitchFamily="18" charset="0"/>
                          <a:ea typeface="宋体" panose="02010600030101010101" pitchFamily="2" charset="-122"/>
                        </a:rPr>
                        <a:t>9020</a:t>
                      </a:r>
                      <a:endParaRPr lang="en-US" altLang="zh-CN" sz="675"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zh-CN" altLang="en-US" sz="675" b="1" i="0" u="none" strike="noStrike">
                          <a:solidFill>
                            <a:srgbClr val="000000"/>
                          </a:solidFill>
                          <a:effectLst/>
                          <a:latin typeface="宋体" panose="02010600030101010101" pitchFamily="2" charset="-122"/>
                          <a:ea typeface="宋体" panose="02010600030101010101" pitchFamily="2" charset="-122"/>
                        </a:rPr>
                        <a:t>建面单方建设成本</a:t>
                      </a:r>
                      <a:br>
                        <a:rPr lang="zh-CN" altLang="en-US" sz="675" b="1" i="0" u="none" strike="noStrike">
                          <a:solidFill>
                            <a:srgbClr val="000000"/>
                          </a:solidFill>
                          <a:effectLst/>
                          <a:latin typeface="宋体" panose="02010600030101010101" pitchFamily="2" charset="-122"/>
                          <a:ea typeface="宋体" panose="02010600030101010101" pitchFamily="2" charset="-122"/>
                        </a:rPr>
                      </a:br>
                      <a:r>
                        <a:rPr lang="zh-CN" altLang="en-US" sz="675" b="1" i="0" u="none" strike="noStrike">
                          <a:solidFill>
                            <a:srgbClr val="000000"/>
                          </a:solidFill>
                          <a:effectLst/>
                          <a:latin typeface="宋体" panose="02010600030101010101" pitchFamily="2" charset="-122"/>
                          <a:ea typeface="宋体" panose="02010600030101010101" pitchFamily="2" charset="-122"/>
                        </a:rPr>
                        <a:t>（万元）</a:t>
                      </a:r>
                      <a:endParaRPr lang="zh-CN" altLang="en-US" sz="675" b="1"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zh-CN" sz="675" b="0" i="0" u="none" strike="noStrike" dirty="0">
                          <a:solidFill>
                            <a:srgbClr val="000000"/>
                          </a:solidFill>
                          <a:effectLst/>
                          <a:latin typeface="Times New Roman" panose="02020603050405020304" pitchFamily="18" charset="0"/>
                          <a:ea typeface="宋体" panose="02010600030101010101" pitchFamily="2" charset="-122"/>
                        </a:rPr>
                        <a:t>3,726.8 </a:t>
                      </a:r>
                      <a:endParaRPr lang="en-US" altLang="zh-CN" sz="675" b="0" i="0" u="none" strike="noStrike" dirty="0">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zh-CN" altLang="en-US" sz="675" b="1" i="0" u="none" strike="noStrike">
                          <a:solidFill>
                            <a:srgbClr val="000000"/>
                          </a:solidFill>
                          <a:effectLst/>
                          <a:latin typeface="宋体" panose="02010600030101010101" pitchFamily="2" charset="-122"/>
                          <a:ea typeface="宋体" panose="02010600030101010101" pitchFamily="2" charset="-122"/>
                        </a:rPr>
                        <a:t>可售单方建设成本</a:t>
                      </a:r>
                      <a:br>
                        <a:rPr lang="zh-CN" altLang="en-US" sz="675" b="1" i="0" u="none" strike="noStrike">
                          <a:solidFill>
                            <a:srgbClr val="000000"/>
                          </a:solidFill>
                          <a:effectLst/>
                          <a:latin typeface="宋体" panose="02010600030101010101" pitchFamily="2" charset="-122"/>
                          <a:ea typeface="宋体" panose="02010600030101010101" pitchFamily="2" charset="-122"/>
                        </a:rPr>
                      </a:br>
                      <a:r>
                        <a:rPr lang="zh-CN" altLang="en-US" sz="675" b="1" i="0" u="none" strike="noStrike">
                          <a:solidFill>
                            <a:srgbClr val="000000"/>
                          </a:solidFill>
                          <a:effectLst/>
                          <a:latin typeface="宋体" panose="02010600030101010101" pitchFamily="2" charset="-122"/>
                          <a:ea typeface="宋体" panose="02010600030101010101" pitchFamily="2" charset="-122"/>
                        </a:rPr>
                        <a:t>（元</a:t>
                      </a:r>
                      <a:r>
                        <a:rPr lang="en-US" altLang="zh-CN" sz="675" b="1" i="0" u="none" strike="noStrike">
                          <a:solidFill>
                            <a:srgbClr val="000000"/>
                          </a:solidFill>
                          <a:effectLst/>
                          <a:latin typeface="Times New Roman" panose="02020603050405020304" pitchFamily="18" charset="0"/>
                          <a:ea typeface="宋体" panose="02010600030101010101" pitchFamily="2" charset="-122"/>
                        </a:rPr>
                        <a:t>/m</a:t>
                      </a:r>
                      <a:r>
                        <a:rPr lang="en-US" altLang="zh-CN" sz="675" b="1" i="0" u="none" strike="noStrike" baseline="30000">
                          <a:solidFill>
                            <a:srgbClr val="000000"/>
                          </a:solidFill>
                          <a:effectLst/>
                          <a:latin typeface="Times New Roman" panose="02020603050405020304" pitchFamily="18" charset="0"/>
                          <a:ea typeface="宋体" panose="02010600030101010101" pitchFamily="2" charset="-122"/>
                        </a:rPr>
                        <a:t>2</a:t>
                      </a:r>
                      <a:r>
                        <a:rPr lang="zh-CN" altLang="en-US" sz="675" b="1" i="0" u="none" strike="noStrike">
                          <a:solidFill>
                            <a:srgbClr val="000000"/>
                          </a:solidFill>
                          <a:effectLst/>
                          <a:latin typeface="宋体" panose="02010600030101010101" pitchFamily="2" charset="-122"/>
                          <a:ea typeface="宋体" panose="02010600030101010101" pitchFamily="2" charset="-122"/>
                        </a:rPr>
                        <a:t>）</a:t>
                      </a:r>
                      <a:endParaRPr lang="zh-CN" altLang="en-US" sz="675" b="1"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zh-CN" sz="675" b="0" i="0" u="none" strike="noStrike">
                          <a:solidFill>
                            <a:srgbClr val="000000"/>
                          </a:solidFill>
                          <a:effectLst/>
                          <a:latin typeface="Times New Roman" panose="02020603050405020304" pitchFamily="18" charset="0"/>
                          <a:ea typeface="宋体" panose="02010600030101010101" pitchFamily="2" charset="-122"/>
                        </a:rPr>
                        <a:t>5,411.7 </a:t>
                      </a:r>
                      <a:endParaRPr lang="en-US" altLang="zh-CN" sz="675"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310515">
                <a:tc>
                  <a:txBody>
                    <a:bodyPr/>
                    <a:lstStyle/>
                    <a:p>
                      <a:pPr algn="ctr" fontAlgn="ctr"/>
                      <a:r>
                        <a:rPr lang="zh-CN" altLang="en-US" sz="675" b="1" i="0" u="none" strike="noStrike">
                          <a:solidFill>
                            <a:srgbClr val="000000"/>
                          </a:solidFill>
                          <a:effectLst/>
                          <a:latin typeface="宋体" panose="02010600030101010101" pitchFamily="2" charset="-122"/>
                          <a:ea typeface="宋体" panose="02010600030101010101" pitchFamily="2" charset="-122"/>
                        </a:rPr>
                        <a:t>商办货值（万元）</a:t>
                      </a:r>
                      <a:endParaRPr lang="zh-CN" altLang="en-US" sz="675" b="1"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zh-CN" sz="675" b="0" i="0" u="none" strike="noStrike">
                          <a:solidFill>
                            <a:srgbClr val="000000"/>
                          </a:solidFill>
                          <a:effectLst/>
                          <a:latin typeface="Times New Roman" panose="02020603050405020304" pitchFamily="18" charset="0"/>
                          <a:ea typeface="宋体" panose="02010600030101010101" pitchFamily="2" charset="-122"/>
                        </a:rPr>
                        <a:t>5802.95</a:t>
                      </a:r>
                      <a:endParaRPr lang="en-US" altLang="zh-CN" sz="675"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zh-CN" altLang="en-US" sz="675" b="1" i="0" u="none" strike="noStrike">
                          <a:solidFill>
                            <a:srgbClr val="000000"/>
                          </a:solidFill>
                          <a:effectLst/>
                          <a:latin typeface="宋体" panose="02010600030101010101" pitchFamily="2" charset="-122"/>
                          <a:ea typeface="宋体" panose="02010600030101010101" pitchFamily="2" charset="-122"/>
                        </a:rPr>
                        <a:t>销售费用</a:t>
                      </a:r>
                      <a:br>
                        <a:rPr lang="zh-CN" altLang="en-US" sz="675" b="1" i="0" u="none" strike="noStrike">
                          <a:solidFill>
                            <a:srgbClr val="000000"/>
                          </a:solidFill>
                          <a:effectLst/>
                          <a:latin typeface="宋体" panose="02010600030101010101" pitchFamily="2" charset="-122"/>
                          <a:ea typeface="宋体" panose="02010600030101010101" pitchFamily="2" charset="-122"/>
                        </a:rPr>
                      </a:br>
                      <a:r>
                        <a:rPr lang="zh-CN" altLang="en-US" sz="675" b="1" i="0" u="none" strike="noStrike">
                          <a:solidFill>
                            <a:srgbClr val="000000"/>
                          </a:solidFill>
                          <a:effectLst/>
                          <a:latin typeface="宋体" panose="02010600030101010101" pitchFamily="2" charset="-122"/>
                          <a:ea typeface="宋体" panose="02010600030101010101" pitchFamily="2" charset="-122"/>
                        </a:rPr>
                        <a:t>（万元）</a:t>
                      </a:r>
                      <a:endParaRPr lang="zh-CN" altLang="en-US" sz="675" b="1"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zh-CN" sz="675" b="0" i="0" u="none" strike="noStrike">
                          <a:solidFill>
                            <a:srgbClr val="000000"/>
                          </a:solidFill>
                          <a:effectLst/>
                          <a:latin typeface="Times New Roman" panose="02020603050405020304" pitchFamily="18" charset="0"/>
                          <a:ea typeface="宋体" panose="02010600030101010101" pitchFamily="2" charset="-122"/>
                        </a:rPr>
                        <a:t>4,844.7 </a:t>
                      </a:r>
                      <a:endParaRPr lang="en-US" altLang="zh-CN" sz="675"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zh-CN" altLang="en-US" sz="675" b="1" i="0" u="none" strike="noStrike">
                          <a:solidFill>
                            <a:srgbClr val="000000"/>
                          </a:solidFill>
                          <a:effectLst/>
                          <a:latin typeface="宋体" panose="02010600030101010101" pitchFamily="2" charset="-122"/>
                          <a:ea typeface="宋体" panose="02010600030101010101" pitchFamily="2" charset="-122"/>
                        </a:rPr>
                        <a:t>可售单方销售费用</a:t>
                      </a:r>
                      <a:br>
                        <a:rPr lang="zh-CN" altLang="en-US" sz="675" b="1" i="0" u="none" strike="noStrike">
                          <a:solidFill>
                            <a:srgbClr val="000000"/>
                          </a:solidFill>
                          <a:effectLst/>
                          <a:latin typeface="宋体" panose="02010600030101010101" pitchFamily="2" charset="-122"/>
                          <a:ea typeface="宋体" panose="02010600030101010101" pitchFamily="2" charset="-122"/>
                        </a:rPr>
                      </a:br>
                      <a:r>
                        <a:rPr lang="zh-CN" altLang="en-US" sz="675" b="1" i="0" u="none" strike="noStrike">
                          <a:solidFill>
                            <a:srgbClr val="000000"/>
                          </a:solidFill>
                          <a:effectLst/>
                          <a:latin typeface="宋体" panose="02010600030101010101" pitchFamily="2" charset="-122"/>
                          <a:ea typeface="宋体" panose="02010600030101010101" pitchFamily="2" charset="-122"/>
                        </a:rPr>
                        <a:t>（元</a:t>
                      </a:r>
                      <a:r>
                        <a:rPr lang="en-US" altLang="zh-CN" sz="675" b="1" i="0" u="none" strike="noStrike">
                          <a:solidFill>
                            <a:srgbClr val="000000"/>
                          </a:solidFill>
                          <a:effectLst/>
                          <a:latin typeface="Times New Roman" panose="02020603050405020304" pitchFamily="18" charset="0"/>
                          <a:ea typeface="宋体" panose="02010600030101010101" pitchFamily="2" charset="-122"/>
                        </a:rPr>
                        <a:t>/m</a:t>
                      </a:r>
                      <a:r>
                        <a:rPr lang="en-US" altLang="zh-CN" sz="675" b="1" i="0" u="none" strike="noStrike" baseline="30000">
                          <a:solidFill>
                            <a:srgbClr val="000000"/>
                          </a:solidFill>
                          <a:effectLst/>
                          <a:latin typeface="Times New Roman" panose="02020603050405020304" pitchFamily="18" charset="0"/>
                          <a:ea typeface="宋体" panose="02010600030101010101" pitchFamily="2" charset="-122"/>
                        </a:rPr>
                        <a:t>2</a:t>
                      </a:r>
                      <a:r>
                        <a:rPr lang="zh-CN" altLang="en-US" sz="675" b="1" i="0" u="none" strike="noStrike">
                          <a:solidFill>
                            <a:srgbClr val="000000"/>
                          </a:solidFill>
                          <a:effectLst/>
                          <a:latin typeface="宋体" panose="02010600030101010101" pitchFamily="2" charset="-122"/>
                          <a:ea typeface="宋体" panose="02010600030101010101" pitchFamily="2" charset="-122"/>
                        </a:rPr>
                        <a:t>）</a:t>
                      </a:r>
                      <a:endParaRPr lang="zh-CN" altLang="en-US" sz="675" b="1"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zh-CN" sz="675" b="0" i="0" u="none" strike="noStrike">
                          <a:solidFill>
                            <a:srgbClr val="000000"/>
                          </a:solidFill>
                          <a:effectLst/>
                          <a:latin typeface="Times New Roman" panose="02020603050405020304" pitchFamily="18" charset="0"/>
                          <a:ea typeface="宋体" panose="02010600030101010101" pitchFamily="2" charset="-122"/>
                        </a:rPr>
                        <a:t>475.5 </a:t>
                      </a:r>
                      <a:endParaRPr lang="en-US" altLang="zh-CN" sz="675"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353060">
                <a:tc>
                  <a:txBody>
                    <a:bodyPr/>
                    <a:lstStyle/>
                    <a:p>
                      <a:pPr algn="ctr" fontAlgn="ctr"/>
                      <a:r>
                        <a:rPr lang="zh-CN" altLang="en-US" sz="675" b="1" i="0" u="none" strike="noStrike">
                          <a:solidFill>
                            <a:srgbClr val="000000"/>
                          </a:solidFill>
                          <a:effectLst/>
                          <a:latin typeface="宋体" panose="02010600030101010101" pitchFamily="2" charset="-122"/>
                          <a:ea typeface="宋体" panose="02010600030101010101" pitchFamily="2" charset="-122"/>
                        </a:rPr>
                        <a:t>非住宅货值合计</a:t>
                      </a:r>
                      <a:br>
                        <a:rPr lang="zh-CN" altLang="en-US" sz="675" b="1" i="0" u="none" strike="noStrike">
                          <a:solidFill>
                            <a:srgbClr val="000000"/>
                          </a:solidFill>
                          <a:effectLst/>
                          <a:latin typeface="宋体" panose="02010600030101010101" pitchFamily="2" charset="-122"/>
                          <a:ea typeface="宋体" panose="02010600030101010101" pitchFamily="2" charset="-122"/>
                        </a:rPr>
                      </a:br>
                      <a:r>
                        <a:rPr lang="zh-CN" altLang="en-US" sz="675" b="1" i="0" u="none" strike="noStrike">
                          <a:solidFill>
                            <a:srgbClr val="000000"/>
                          </a:solidFill>
                          <a:effectLst/>
                          <a:latin typeface="宋体" panose="02010600030101010101" pitchFamily="2" charset="-122"/>
                          <a:ea typeface="宋体" panose="02010600030101010101" pitchFamily="2" charset="-122"/>
                        </a:rPr>
                        <a:t>（万元）</a:t>
                      </a:r>
                      <a:endParaRPr lang="zh-CN" altLang="en-US" sz="675" b="1"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zh-CN" sz="675" b="0" i="0" u="none" strike="noStrike">
                          <a:solidFill>
                            <a:srgbClr val="000000"/>
                          </a:solidFill>
                          <a:effectLst/>
                          <a:latin typeface="Times New Roman" panose="02020603050405020304" pitchFamily="18" charset="0"/>
                          <a:ea typeface="宋体" panose="02010600030101010101" pitchFamily="2" charset="-122"/>
                        </a:rPr>
                        <a:t>14823 </a:t>
                      </a:r>
                      <a:endParaRPr lang="en-US" altLang="zh-CN" sz="675"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zh-CN" altLang="en-US" sz="675" b="1" i="0" u="none" strike="noStrike">
                          <a:solidFill>
                            <a:srgbClr val="000000"/>
                          </a:solidFill>
                          <a:effectLst/>
                          <a:latin typeface="宋体" panose="02010600030101010101" pitchFamily="2" charset="-122"/>
                          <a:ea typeface="宋体" panose="02010600030101010101" pitchFamily="2" charset="-122"/>
                        </a:rPr>
                        <a:t>管理费用</a:t>
                      </a:r>
                      <a:br>
                        <a:rPr lang="zh-CN" altLang="en-US" sz="675" b="1" i="0" u="none" strike="noStrike">
                          <a:solidFill>
                            <a:srgbClr val="000000"/>
                          </a:solidFill>
                          <a:effectLst/>
                          <a:latin typeface="宋体" panose="02010600030101010101" pitchFamily="2" charset="-122"/>
                          <a:ea typeface="宋体" panose="02010600030101010101" pitchFamily="2" charset="-122"/>
                        </a:rPr>
                      </a:br>
                      <a:r>
                        <a:rPr lang="zh-CN" altLang="en-US" sz="675" b="1" i="0" u="none" strike="noStrike">
                          <a:solidFill>
                            <a:srgbClr val="000000"/>
                          </a:solidFill>
                          <a:effectLst/>
                          <a:latin typeface="宋体" panose="02010600030101010101" pitchFamily="2" charset="-122"/>
                          <a:ea typeface="宋体" panose="02010600030101010101" pitchFamily="2" charset="-122"/>
                        </a:rPr>
                        <a:t>（万元）</a:t>
                      </a:r>
                      <a:endParaRPr lang="zh-CN" altLang="en-US" sz="675" b="1"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zh-CN" sz="675" b="0" i="0" u="none" strike="noStrike">
                          <a:solidFill>
                            <a:srgbClr val="000000"/>
                          </a:solidFill>
                          <a:effectLst/>
                          <a:latin typeface="Times New Roman" panose="02020603050405020304" pitchFamily="18" charset="0"/>
                          <a:ea typeface="宋体" panose="02010600030101010101" pitchFamily="2" charset="-122"/>
                        </a:rPr>
                        <a:t>3,633.5 </a:t>
                      </a:r>
                      <a:endParaRPr lang="en-US" altLang="zh-CN" sz="675"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zh-CN" altLang="en-US" sz="675" b="1" i="0" u="none" strike="noStrike">
                          <a:solidFill>
                            <a:srgbClr val="000000"/>
                          </a:solidFill>
                          <a:effectLst/>
                          <a:latin typeface="宋体" panose="02010600030101010101" pitchFamily="2" charset="-122"/>
                          <a:ea typeface="宋体" panose="02010600030101010101" pitchFamily="2" charset="-122"/>
                        </a:rPr>
                        <a:t>可售单方管理费用</a:t>
                      </a:r>
                      <a:br>
                        <a:rPr lang="zh-CN" altLang="en-US" sz="675" b="1" i="0" u="none" strike="noStrike">
                          <a:solidFill>
                            <a:srgbClr val="000000"/>
                          </a:solidFill>
                          <a:effectLst/>
                          <a:latin typeface="宋体" panose="02010600030101010101" pitchFamily="2" charset="-122"/>
                          <a:ea typeface="宋体" panose="02010600030101010101" pitchFamily="2" charset="-122"/>
                        </a:rPr>
                      </a:br>
                      <a:r>
                        <a:rPr lang="zh-CN" altLang="en-US" sz="675" b="1" i="0" u="none" strike="noStrike">
                          <a:solidFill>
                            <a:srgbClr val="000000"/>
                          </a:solidFill>
                          <a:effectLst/>
                          <a:latin typeface="宋体" panose="02010600030101010101" pitchFamily="2" charset="-122"/>
                          <a:ea typeface="宋体" panose="02010600030101010101" pitchFamily="2" charset="-122"/>
                        </a:rPr>
                        <a:t>（元</a:t>
                      </a:r>
                      <a:r>
                        <a:rPr lang="en-US" altLang="zh-CN" sz="675" b="1" i="0" u="none" strike="noStrike">
                          <a:solidFill>
                            <a:srgbClr val="000000"/>
                          </a:solidFill>
                          <a:effectLst/>
                          <a:latin typeface="Times New Roman" panose="02020603050405020304" pitchFamily="18" charset="0"/>
                          <a:ea typeface="宋体" panose="02010600030101010101" pitchFamily="2" charset="-122"/>
                        </a:rPr>
                        <a:t>/m</a:t>
                      </a:r>
                      <a:r>
                        <a:rPr lang="en-US" altLang="zh-CN" sz="675" b="1" i="0" u="none" strike="noStrike" baseline="30000">
                          <a:solidFill>
                            <a:srgbClr val="000000"/>
                          </a:solidFill>
                          <a:effectLst/>
                          <a:latin typeface="Times New Roman" panose="02020603050405020304" pitchFamily="18" charset="0"/>
                          <a:ea typeface="宋体" panose="02010600030101010101" pitchFamily="2" charset="-122"/>
                        </a:rPr>
                        <a:t>2</a:t>
                      </a:r>
                      <a:r>
                        <a:rPr lang="zh-CN" altLang="en-US" sz="675" b="1" i="0" u="none" strike="noStrike">
                          <a:solidFill>
                            <a:srgbClr val="000000"/>
                          </a:solidFill>
                          <a:effectLst/>
                          <a:latin typeface="宋体" panose="02010600030101010101" pitchFamily="2" charset="-122"/>
                          <a:ea typeface="宋体" panose="02010600030101010101" pitchFamily="2" charset="-122"/>
                        </a:rPr>
                        <a:t>）</a:t>
                      </a:r>
                      <a:endParaRPr lang="zh-CN" altLang="en-US" sz="675" b="1"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zh-CN" sz="675" b="0" i="0" u="none" strike="noStrike">
                          <a:solidFill>
                            <a:srgbClr val="000000"/>
                          </a:solidFill>
                          <a:effectLst/>
                          <a:latin typeface="Times New Roman" panose="02020603050405020304" pitchFamily="18" charset="0"/>
                          <a:ea typeface="宋体" panose="02010600030101010101" pitchFamily="2" charset="-122"/>
                        </a:rPr>
                        <a:t>356.6 </a:t>
                      </a:r>
                      <a:endParaRPr lang="en-US" altLang="zh-CN" sz="675"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352425">
                <a:tc>
                  <a:txBody>
                    <a:bodyPr/>
                    <a:lstStyle/>
                    <a:p>
                      <a:pPr algn="ctr" fontAlgn="ctr"/>
                      <a:r>
                        <a:rPr lang="zh-CN" altLang="en-US" sz="675" b="1" i="0" u="none" strike="noStrike">
                          <a:solidFill>
                            <a:srgbClr val="000000"/>
                          </a:solidFill>
                          <a:effectLst/>
                          <a:latin typeface="宋体" panose="02010600030101010101" pitchFamily="2" charset="-122"/>
                          <a:ea typeface="宋体" panose="02010600030101010101" pitchFamily="2" charset="-122"/>
                        </a:rPr>
                        <a:t>非住宅比净利润</a:t>
                      </a:r>
                      <a:endParaRPr lang="zh-CN" altLang="en-US" sz="675" b="1"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zh-CN" sz="675" b="0" i="0" u="none" strike="noStrike">
                          <a:solidFill>
                            <a:srgbClr val="000000"/>
                          </a:solidFill>
                          <a:effectLst/>
                          <a:latin typeface="Times New Roman" panose="02020603050405020304" pitchFamily="18" charset="0"/>
                          <a:ea typeface="宋体" panose="02010600030101010101" pitchFamily="2" charset="-122"/>
                        </a:rPr>
                        <a:t>1.26</a:t>
                      </a:r>
                      <a:endParaRPr lang="en-US" altLang="zh-CN" sz="675"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zh-CN" altLang="en-US" sz="675" b="1" i="0" u="none" strike="noStrike">
                          <a:solidFill>
                            <a:srgbClr val="000000"/>
                          </a:solidFill>
                          <a:effectLst/>
                          <a:latin typeface="宋体" panose="02010600030101010101" pitchFamily="2" charset="-122"/>
                          <a:ea typeface="宋体" panose="02010600030101010101" pitchFamily="2" charset="-122"/>
                        </a:rPr>
                        <a:t>财务费用</a:t>
                      </a:r>
                      <a:br>
                        <a:rPr lang="zh-CN" altLang="en-US" sz="675" b="1" i="0" u="none" strike="noStrike">
                          <a:solidFill>
                            <a:srgbClr val="000000"/>
                          </a:solidFill>
                          <a:effectLst/>
                          <a:latin typeface="宋体" panose="02010600030101010101" pitchFamily="2" charset="-122"/>
                          <a:ea typeface="宋体" panose="02010600030101010101" pitchFamily="2" charset="-122"/>
                        </a:rPr>
                      </a:br>
                      <a:r>
                        <a:rPr lang="zh-CN" altLang="en-US" sz="675" b="1" i="0" u="none" strike="noStrike">
                          <a:solidFill>
                            <a:srgbClr val="000000"/>
                          </a:solidFill>
                          <a:effectLst/>
                          <a:latin typeface="宋体" panose="02010600030101010101" pitchFamily="2" charset="-122"/>
                          <a:ea typeface="宋体" panose="02010600030101010101" pitchFamily="2" charset="-122"/>
                        </a:rPr>
                        <a:t>（万元）</a:t>
                      </a:r>
                      <a:endParaRPr lang="zh-CN" altLang="en-US" sz="675" b="1"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zh-CN" sz="675" b="0" i="0" u="none" strike="noStrike">
                          <a:solidFill>
                            <a:srgbClr val="000000"/>
                          </a:solidFill>
                          <a:effectLst/>
                          <a:latin typeface="Times New Roman" panose="02020603050405020304" pitchFamily="18" charset="0"/>
                          <a:ea typeface="宋体" panose="02010600030101010101" pitchFamily="2" charset="-122"/>
                        </a:rPr>
                        <a:t>2,963.6 </a:t>
                      </a:r>
                      <a:endParaRPr lang="en-US" altLang="zh-CN" sz="675"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zh-CN" altLang="en-US" sz="675" b="1" i="0" u="none" strike="noStrike">
                          <a:solidFill>
                            <a:srgbClr val="000000"/>
                          </a:solidFill>
                          <a:effectLst/>
                          <a:latin typeface="宋体" panose="02010600030101010101" pitchFamily="2" charset="-122"/>
                          <a:ea typeface="宋体" panose="02010600030101010101" pitchFamily="2" charset="-122"/>
                        </a:rPr>
                        <a:t>可售单方财务费用</a:t>
                      </a:r>
                      <a:br>
                        <a:rPr lang="zh-CN" altLang="en-US" sz="675" b="1" i="0" u="none" strike="noStrike">
                          <a:solidFill>
                            <a:srgbClr val="000000"/>
                          </a:solidFill>
                          <a:effectLst/>
                          <a:latin typeface="宋体" panose="02010600030101010101" pitchFamily="2" charset="-122"/>
                          <a:ea typeface="宋体" panose="02010600030101010101" pitchFamily="2" charset="-122"/>
                        </a:rPr>
                      </a:br>
                      <a:r>
                        <a:rPr lang="zh-CN" altLang="en-US" sz="675" b="1" i="0" u="none" strike="noStrike">
                          <a:solidFill>
                            <a:srgbClr val="000000"/>
                          </a:solidFill>
                          <a:effectLst/>
                          <a:latin typeface="宋体" panose="02010600030101010101" pitchFamily="2" charset="-122"/>
                          <a:ea typeface="宋体" panose="02010600030101010101" pitchFamily="2" charset="-122"/>
                        </a:rPr>
                        <a:t>（元</a:t>
                      </a:r>
                      <a:r>
                        <a:rPr lang="en-US" altLang="zh-CN" sz="675" b="1" i="0" u="none" strike="noStrike">
                          <a:solidFill>
                            <a:srgbClr val="000000"/>
                          </a:solidFill>
                          <a:effectLst/>
                          <a:latin typeface="Times New Roman" panose="02020603050405020304" pitchFamily="18" charset="0"/>
                          <a:ea typeface="宋体" panose="02010600030101010101" pitchFamily="2" charset="-122"/>
                        </a:rPr>
                        <a:t>/m</a:t>
                      </a:r>
                      <a:r>
                        <a:rPr lang="en-US" altLang="zh-CN" sz="675" b="1" i="0" u="none" strike="noStrike" baseline="30000">
                          <a:solidFill>
                            <a:srgbClr val="000000"/>
                          </a:solidFill>
                          <a:effectLst/>
                          <a:latin typeface="Times New Roman" panose="02020603050405020304" pitchFamily="18" charset="0"/>
                          <a:ea typeface="宋体" panose="02010600030101010101" pitchFamily="2" charset="-122"/>
                        </a:rPr>
                        <a:t>2</a:t>
                      </a:r>
                      <a:r>
                        <a:rPr lang="zh-CN" altLang="en-US" sz="675" b="1" i="0" u="none" strike="noStrike">
                          <a:solidFill>
                            <a:srgbClr val="000000"/>
                          </a:solidFill>
                          <a:effectLst/>
                          <a:latin typeface="宋体" panose="02010600030101010101" pitchFamily="2" charset="-122"/>
                          <a:ea typeface="宋体" panose="02010600030101010101" pitchFamily="2" charset="-122"/>
                        </a:rPr>
                        <a:t>）</a:t>
                      </a:r>
                      <a:endParaRPr lang="zh-CN" altLang="en-US" sz="675" b="1"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zh-CN" sz="675" b="0" i="0" u="none" strike="noStrike">
                          <a:solidFill>
                            <a:srgbClr val="000000"/>
                          </a:solidFill>
                          <a:effectLst/>
                          <a:latin typeface="Times New Roman" panose="02020603050405020304" pitchFamily="18" charset="0"/>
                          <a:ea typeface="宋体" panose="02010600030101010101" pitchFamily="2" charset="-122"/>
                        </a:rPr>
                        <a:t>290.9 </a:t>
                      </a:r>
                      <a:endParaRPr lang="en-US" altLang="zh-CN" sz="675"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310515">
                <a:tc>
                  <a:txBody>
                    <a:bodyPr/>
                    <a:lstStyle/>
                    <a:p>
                      <a:pPr algn="ctr" fontAlgn="ctr"/>
                      <a:r>
                        <a:rPr lang="zh-CN" altLang="en-US" sz="675" b="1" i="0" u="none" strike="noStrike">
                          <a:solidFill>
                            <a:srgbClr val="000000"/>
                          </a:solidFill>
                          <a:effectLst/>
                          <a:latin typeface="宋体" panose="02010600030101010101" pitchFamily="2" charset="-122"/>
                          <a:ea typeface="宋体" panose="02010600030101010101" pitchFamily="2" charset="-122"/>
                        </a:rPr>
                        <a:t>股东层面税后净利润（万元）</a:t>
                      </a:r>
                      <a:endParaRPr lang="zh-CN" altLang="en-US" sz="675" b="1"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zh-CN" sz="675" b="0" i="0" u="none" strike="noStrike">
                          <a:solidFill>
                            <a:srgbClr val="000000"/>
                          </a:solidFill>
                          <a:effectLst/>
                          <a:latin typeface="Times New Roman" panose="02020603050405020304" pitchFamily="18" charset="0"/>
                          <a:ea typeface="宋体" panose="02010600030101010101" pitchFamily="2" charset="-122"/>
                        </a:rPr>
                        <a:t>11,728.5 </a:t>
                      </a:r>
                      <a:endParaRPr lang="en-US" altLang="zh-CN" sz="675"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zh-CN" altLang="en-US" sz="675" b="1" i="0" u="none" strike="noStrike">
                          <a:solidFill>
                            <a:srgbClr val="000000"/>
                          </a:solidFill>
                          <a:effectLst/>
                          <a:latin typeface="宋体" panose="02010600030101010101" pitchFamily="2" charset="-122"/>
                          <a:ea typeface="宋体" panose="02010600030101010101" pitchFamily="2" charset="-122"/>
                        </a:rPr>
                        <a:t>股东层面投资净利润率</a:t>
                      </a:r>
                      <a:endParaRPr lang="zh-CN" altLang="en-US" sz="675" b="1"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zh-CN" sz="675" b="0" i="0" u="none" strike="noStrike">
                          <a:solidFill>
                            <a:srgbClr val="000000"/>
                          </a:solidFill>
                          <a:effectLst/>
                          <a:latin typeface="Times New Roman" panose="02020603050405020304" pitchFamily="18" charset="0"/>
                          <a:ea typeface="宋体" panose="02010600030101010101" pitchFamily="2" charset="-122"/>
                        </a:rPr>
                        <a:t>12.7%</a:t>
                      </a:r>
                      <a:endParaRPr lang="en-US" altLang="zh-CN" sz="675"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zh-CN" altLang="en-US" sz="675" b="1" i="0" u="none" strike="noStrike">
                          <a:solidFill>
                            <a:srgbClr val="000000"/>
                          </a:solidFill>
                          <a:effectLst/>
                          <a:latin typeface="宋体" panose="02010600030101010101" pitchFamily="2" charset="-122"/>
                          <a:ea typeface="宋体" panose="02010600030101010101" pitchFamily="2" charset="-122"/>
                        </a:rPr>
                        <a:t>股东层面可售面积单方利润（元</a:t>
                      </a:r>
                      <a:r>
                        <a:rPr lang="en-US" altLang="zh-CN" sz="675" b="1" i="0" u="none" strike="noStrike">
                          <a:solidFill>
                            <a:srgbClr val="000000"/>
                          </a:solidFill>
                          <a:effectLst/>
                          <a:latin typeface="Times New Roman" panose="02020603050405020304" pitchFamily="18" charset="0"/>
                          <a:ea typeface="宋体" panose="02010600030101010101" pitchFamily="2" charset="-122"/>
                        </a:rPr>
                        <a:t>/m</a:t>
                      </a:r>
                      <a:r>
                        <a:rPr lang="en-US" altLang="zh-CN" sz="675" b="1" i="0" u="none" strike="noStrike" baseline="30000">
                          <a:solidFill>
                            <a:srgbClr val="000000"/>
                          </a:solidFill>
                          <a:effectLst/>
                          <a:latin typeface="Times New Roman" panose="02020603050405020304" pitchFamily="18" charset="0"/>
                          <a:ea typeface="宋体" panose="02010600030101010101" pitchFamily="2" charset="-122"/>
                        </a:rPr>
                        <a:t>2</a:t>
                      </a:r>
                      <a:r>
                        <a:rPr lang="zh-CN" altLang="en-US" sz="675" b="1" i="0" u="none" strike="noStrike">
                          <a:solidFill>
                            <a:srgbClr val="000000"/>
                          </a:solidFill>
                          <a:effectLst/>
                          <a:latin typeface="宋体" panose="02010600030101010101" pitchFamily="2" charset="-122"/>
                          <a:ea typeface="宋体" panose="02010600030101010101" pitchFamily="2" charset="-122"/>
                        </a:rPr>
                        <a:t>）</a:t>
                      </a:r>
                      <a:endParaRPr lang="zh-CN" altLang="en-US" sz="675" b="1"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zh-CN" sz="675" b="0" i="0" u="none" strike="noStrike">
                          <a:solidFill>
                            <a:srgbClr val="000000"/>
                          </a:solidFill>
                          <a:effectLst/>
                          <a:latin typeface="Times New Roman" panose="02020603050405020304" pitchFamily="18" charset="0"/>
                          <a:ea typeface="宋体" panose="02010600030101010101" pitchFamily="2" charset="-122"/>
                        </a:rPr>
                        <a:t>1,151.2 </a:t>
                      </a:r>
                      <a:endParaRPr lang="en-US" altLang="zh-CN" sz="675"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310515">
                <a:tc>
                  <a:txBody>
                    <a:bodyPr/>
                    <a:lstStyle/>
                    <a:p>
                      <a:pPr algn="ctr" fontAlgn="ctr"/>
                      <a:r>
                        <a:rPr lang="zh-CN" altLang="en-US" sz="675" b="1" i="0" u="none" strike="noStrike">
                          <a:solidFill>
                            <a:srgbClr val="000000"/>
                          </a:solidFill>
                          <a:effectLst/>
                          <a:latin typeface="宋体" panose="02010600030101010101" pitchFamily="2" charset="-122"/>
                          <a:ea typeface="宋体" panose="02010600030101010101" pitchFamily="2" charset="-122"/>
                        </a:rPr>
                        <a:t>我司自有资金出资额（万元）</a:t>
                      </a:r>
                      <a:endParaRPr lang="zh-CN" altLang="en-US" sz="675" b="1"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zh-CN" sz="675" b="0" i="0" u="none" strike="noStrike">
                          <a:solidFill>
                            <a:srgbClr val="000000"/>
                          </a:solidFill>
                          <a:effectLst/>
                          <a:latin typeface="Times New Roman" panose="02020603050405020304" pitchFamily="18" charset="0"/>
                          <a:ea typeface="宋体" panose="02010600030101010101" pitchFamily="2" charset="-122"/>
                        </a:rPr>
                        <a:t>2,000.0 </a:t>
                      </a:r>
                      <a:endParaRPr lang="en-US" altLang="zh-CN" sz="675"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zh-CN" altLang="en-US" sz="675" b="1" i="0" u="none" strike="noStrike">
                          <a:solidFill>
                            <a:srgbClr val="000000"/>
                          </a:solidFill>
                          <a:effectLst/>
                          <a:latin typeface="宋体" panose="02010600030101010101" pitchFamily="2" charset="-122"/>
                          <a:ea typeface="宋体" panose="02010600030101010101" pitchFamily="2" charset="-122"/>
                        </a:rPr>
                        <a:t>我司权益利润（万元）</a:t>
                      </a:r>
                      <a:endParaRPr lang="zh-CN" altLang="en-US" sz="675" b="1"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zh-CN" sz="675" b="0" i="0" u="none" strike="noStrike">
                          <a:solidFill>
                            <a:srgbClr val="000000"/>
                          </a:solidFill>
                          <a:effectLst/>
                          <a:latin typeface="Times New Roman" panose="02020603050405020304" pitchFamily="18" charset="0"/>
                          <a:ea typeface="宋体" panose="02010600030101010101" pitchFamily="2" charset="-122"/>
                        </a:rPr>
                        <a:t>11728.5 </a:t>
                      </a:r>
                      <a:endParaRPr lang="en-US" altLang="zh-CN" sz="675"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zh-CN" altLang="en-US" sz="675" b="1" i="0" u="none" strike="noStrike">
                          <a:solidFill>
                            <a:srgbClr val="000000"/>
                          </a:solidFill>
                          <a:effectLst/>
                          <a:latin typeface="宋体" panose="02010600030101010101" pitchFamily="2" charset="-122"/>
                          <a:ea typeface="宋体" panose="02010600030101010101" pitchFamily="2" charset="-122"/>
                        </a:rPr>
                        <a:t>我司代建</a:t>
                      </a:r>
                      <a:r>
                        <a:rPr lang="en-US" altLang="zh-CN" sz="675" b="1" i="0" u="none" strike="noStrike">
                          <a:solidFill>
                            <a:srgbClr val="000000"/>
                          </a:solidFill>
                          <a:effectLst/>
                          <a:latin typeface="Times New Roman" panose="02020603050405020304" pitchFamily="18" charset="0"/>
                          <a:ea typeface="宋体" panose="02010600030101010101" pitchFamily="2" charset="-122"/>
                        </a:rPr>
                        <a:t>/</a:t>
                      </a:r>
                      <a:r>
                        <a:rPr lang="zh-CN" altLang="en-US" sz="675" b="1" i="0" u="none" strike="noStrike">
                          <a:solidFill>
                            <a:srgbClr val="000000"/>
                          </a:solidFill>
                          <a:effectLst/>
                          <a:latin typeface="宋体" panose="02010600030101010101" pitchFamily="2" charset="-122"/>
                          <a:ea typeface="宋体" panose="02010600030101010101" pitchFamily="2" charset="-122"/>
                        </a:rPr>
                        <a:t>品牌</a:t>
                      </a:r>
                      <a:r>
                        <a:rPr lang="en-US" altLang="zh-CN" sz="675" b="1" i="0" u="none" strike="noStrike">
                          <a:solidFill>
                            <a:srgbClr val="000000"/>
                          </a:solidFill>
                          <a:effectLst/>
                          <a:latin typeface="Times New Roman" panose="02020603050405020304" pitchFamily="18" charset="0"/>
                          <a:ea typeface="宋体" panose="02010600030101010101" pitchFamily="2" charset="-122"/>
                        </a:rPr>
                        <a:t>/</a:t>
                      </a:r>
                      <a:r>
                        <a:rPr lang="zh-CN" altLang="en-US" sz="675" b="1" i="0" u="none" strike="noStrike">
                          <a:solidFill>
                            <a:srgbClr val="000000"/>
                          </a:solidFill>
                          <a:effectLst/>
                          <a:latin typeface="宋体" panose="02010600030101010101" pitchFamily="2" charset="-122"/>
                          <a:ea typeface="宋体" panose="02010600030101010101" pitchFamily="2" charset="-122"/>
                        </a:rPr>
                        <a:t>融资担保收入（万元）</a:t>
                      </a:r>
                      <a:endParaRPr lang="zh-CN" altLang="en-US" sz="675" b="1"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zh-CN" altLang="en-US" sz="675" b="0" i="0" u="none" strike="noStrike">
                          <a:solidFill>
                            <a:srgbClr val="000000"/>
                          </a:solidFill>
                          <a:effectLst/>
                          <a:latin typeface="Times New Roman" panose="02020603050405020304" pitchFamily="18" charset="0"/>
                          <a:ea typeface="宋体" panose="02010600030101010101" pitchFamily="2" charset="-122"/>
                        </a:rPr>
                        <a:t>　</a:t>
                      </a:r>
                      <a:endParaRPr lang="zh-CN" altLang="en-US" sz="675"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88290">
                <a:tc>
                  <a:txBody>
                    <a:bodyPr/>
                    <a:lstStyle/>
                    <a:p>
                      <a:pPr algn="ctr" fontAlgn="ctr"/>
                      <a:r>
                        <a:rPr lang="zh-CN" altLang="en-US" sz="675" b="1" i="0" u="none" strike="noStrike">
                          <a:solidFill>
                            <a:srgbClr val="000000"/>
                          </a:solidFill>
                          <a:effectLst/>
                          <a:latin typeface="宋体" panose="02010600030101010101" pitchFamily="2" charset="-122"/>
                          <a:ea typeface="宋体" panose="02010600030101010101" pitchFamily="2" charset="-122"/>
                        </a:rPr>
                        <a:t>我司自有资金投资回报率</a:t>
                      </a:r>
                      <a:endParaRPr lang="zh-CN" altLang="en-US" sz="675" b="1"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zh-CN" sz="675" b="0" i="0" u="none" strike="noStrike">
                          <a:solidFill>
                            <a:srgbClr val="000000"/>
                          </a:solidFill>
                          <a:effectLst/>
                          <a:latin typeface="Times New Roman" panose="02020603050405020304" pitchFamily="18" charset="0"/>
                          <a:ea typeface="宋体" panose="02010600030101010101" pitchFamily="2" charset="-122"/>
                        </a:rPr>
                        <a:t>586%</a:t>
                      </a:r>
                      <a:endParaRPr lang="en-US" altLang="zh-CN" sz="675"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zh-CN" altLang="en-US" sz="675" b="1" i="0" u="none" strike="noStrike">
                          <a:solidFill>
                            <a:srgbClr val="000000"/>
                          </a:solidFill>
                          <a:effectLst/>
                          <a:latin typeface="宋体" panose="02010600030101010101" pitchFamily="2" charset="-122"/>
                          <a:ea typeface="宋体" panose="02010600030101010101" pitchFamily="2" charset="-122"/>
                        </a:rPr>
                        <a:t>货值与自有资金投入比</a:t>
                      </a:r>
                      <a:endParaRPr lang="zh-CN" altLang="en-US" sz="675" b="1"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zh-CN" sz="675" b="0" i="0" u="none" strike="noStrike">
                          <a:solidFill>
                            <a:srgbClr val="000000"/>
                          </a:solidFill>
                          <a:effectLst/>
                          <a:latin typeface="Times New Roman" panose="02020603050405020304" pitchFamily="18" charset="0"/>
                          <a:ea typeface="宋体" panose="02010600030101010101" pitchFamily="2" charset="-122"/>
                        </a:rPr>
                        <a:t>60.6 </a:t>
                      </a:r>
                      <a:endParaRPr lang="en-US" altLang="zh-CN" sz="675"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zh-CN" altLang="en-US" sz="675" b="1" i="0" u="none" strike="noStrike">
                          <a:solidFill>
                            <a:srgbClr val="000000"/>
                          </a:solidFill>
                          <a:effectLst/>
                          <a:latin typeface="宋体" panose="02010600030101010101" pitchFamily="2" charset="-122"/>
                          <a:ea typeface="宋体" panose="02010600030101010101" pitchFamily="2" charset="-122"/>
                        </a:rPr>
                        <a:t>盈亏平衡时售价降幅</a:t>
                      </a:r>
                      <a:endParaRPr lang="zh-CN" altLang="en-US" sz="675" b="1"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zh-CN" sz="675" b="0" i="0" u="none" strike="noStrike">
                          <a:solidFill>
                            <a:srgbClr val="000000"/>
                          </a:solidFill>
                          <a:effectLst/>
                          <a:latin typeface="Times New Roman" panose="02020603050405020304" pitchFamily="18" charset="0"/>
                          <a:ea typeface="宋体" panose="02010600030101010101" pitchFamily="2" charset="-122"/>
                        </a:rPr>
                        <a:t>-15.59%</a:t>
                      </a:r>
                      <a:endParaRPr lang="en-US" altLang="zh-CN" sz="675"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88925">
                <a:tc>
                  <a:txBody>
                    <a:bodyPr/>
                    <a:lstStyle/>
                    <a:p>
                      <a:pPr algn="ctr" fontAlgn="ctr"/>
                      <a:r>
                        <a:rPr lang="zh-CN" altLang="en-US" sz="675" b="1" i="0" u="none" strike="noStrike">
                          <a:solidFill>
                            <a:srgbClr val="000000"/>
                          </a:solidFill>
                          <a:effectLst/>
                          <a:latin typeface="宋体" panose="02010600030101010101" pitchFamily="2" charset="-122"/>
                          <a:ea typeface="宋体" panose="02010600030101010101" pitchFamily="2" charset="-122"/>
                        </a:rPr>
                        <a:t>资金峰值</a:t>
                      </a:r>
                      <a:br>
                        <a:rPr lang="zh-CN" altLang="en-US" sz="675" b="1" i="0" u="none" strike="noStrike">
                          <a:solidFill>
                            <a:srgbClr val="000000"/>
                          </a:solidFill>
                          <a:effectLst/>
                          <a:latin typeface="宋体" panose="02010600030101010101" pitchFamily="2" charset="-122"/>
                          <a:ea typeface="宋体" panose="02010600030101010101" pitchFamily="2" charset="-122"/>
                        </a:rPr>
                      </a:br>
                      <a:r>
                        <a:rPr lang="zh-CN" altLang="en-US" sz="675" b="1" i="0" u="none" strike="noStrike">
                          <a:solidFill>
                            <a:srgbClr val="000000"/>
                          </a:solidFill>
                          <a:effectLst/>
                          <a:latin typeface="宋体" panose="02010600030101010101" pitchFamily="2" charset="-122"/>
                          <a:ea typeface="宋体" panose="02010600030101010101" pitchFamily="2" charset="-122"/>
                        </a:rPr>
                        <a:t>（万元）</a:t>
                      </a:r>
                      <a:endParaRPr lang="zh-CN" altLang="en-US" sz="675" b="1"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altLang="zh-CN" sz="675" b="0" i="0" u="none" strike="noStrike">
                          <a:solidFill>
                            <a:srgbClr val="000000"/>
                          </a:solidFill>
                          <a:effectLst/>
                          <a:latin typeface="Times New Roman" panose="02020603050405020304" pitchFamily="18" charset="0"/>
                          <a:ea typeface="宋体" panose="02010600030101010101" pitchFamily="2" charset="-122"/>
                        </a:rPr>
                        <a:t>(19,138.7)</a:t>
                      </a:r>
                      <a:endParaRPr lang="en-US" altLang="zh-CN" sz="675"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cPr/>
                </a:tc>
                <a:tc>
                  <a:txBody>
                    <a:bodyPr/>
                    <a:lstStyle/>
                    <a:p>
                      <a:pPr algn="ctr" fontAlgn="ctr"/>
                      <a:r>
                        <a:rPr lang="zh-CN" altLang="en-US" sz="675" b="1" i="0" u="none" strike="noStrike">
                          <a:solidFill>
                            <a:srgbClr val="000000"/>
                          </a:solidFill>
                          <a:effectLst/>
                          <a:latin typeface="宋体" panose="02010600030101010101" pitchFamily="2" charset="-122"/>
                          <a:ea typeface="宋体" panose="02010600030101010101" pitchFamily="2" charset="-122"/>
                        </a:rPr>
                        <a:t>峰值时点</a:t>
                      </a:r>
                      <a:endParaRPr lang="zh-CN" altLang="en-US" sz="675" b="1"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zh-CN" sz="675" b="0" i="0" u="none" strike="noStrike">
                          <a:solidFill>
                            <a:srgbClr val="000000"/>
                          </a:solidFill>
                          <a:effectLst/>
                          <a:latin typeface="Times New Roman" panose="02020603050405020304" pitchFamily="18" charset="0"/>
                          <a:ea typeface="宋体" panose="02010600030101010101" pitchFamily="2" charset="-122"/>
                        </a:rPr>
                        <a:t>2021</a:t>
                      </a:r>
                      <a:endParaRPr lang="en-US" altLang="zh-CN" sz="675"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75" b="0" i="0" u="none" strike="noStrike">
                          <a:solidFill>
                            <a:srgbClr val="000000"/>
                          </a:solidFill>
                          <a:effectLst/>
                          <a:latin typeface="Times New Roman" panose="02020603050405020304" pitchFamily="18" charset="0"/>
                          <a:ea typeface="宋体" panose="02010600030101010101" pitchFamily="2" charset="-122"/>
                        </a:rPr>
                        <a:t>3Q</a:t>
                      </a:r>
                      <a:endParaRPr lang="en-US" sz="675"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88290">
                <a:tc>
                  <a:txBody>
                    <a:bodyPr/>
                    <a:lstStyle/>
                    <a:p>
                      <a:pPr algn="ctr" fontAlgn="ctr"/>
                      <a:r>
                        <a:rPr lang="zh-CN" altLang="en-US" sz="675" b="1" i="0" u="none" strike="noStrike">
                          <a:solidFill>
                            <a:srgbClr val="000000"/>
                          </a:solidFill>
                          <a:effectLst/>
                          <a:latin typeface="宋体" panose="02010600030101010101" pitchFamily="2" charset="-122"/>
                          <a:ea typeface="宋体" panose="02010600030101010101" pitchFamily="2" charset="-122"/>
                        </a:rPr>
                        <a:t>全投资</a:t>
                      </a:r>
                      <a:r>
                        <a:rPr lang="en-US" altLang="zh-CN" sz="675" b="1" i="0" u="none" strike="noStrike">
                          <a:solidFill>
                            <a:srgbClr val="000000"/>
                          </a:solidFill>
                          <a:effectLst/>
                          <a:latin typeface="Times New Roman" panose="02020603050405020304" pitchFamily="18" charset="0"/>
                          <a:ea typeface="宋体" panose="02010600030101010101" pitchFamily="2" charset="-122"/>
                        </a:rPr>
                        <a:t>IRR</a:t>
                      </a:r>
                      <a:r>
                        <a:rPr lang="zh-CN" altLang="en-US" sz="675" b="1" i="0" u="none" strike="noStrike">
                          <a:solidFill>
                            <a:srgbClr val="000000"/>
                          </a:solidFill>
                          <a:effectLst/>
                          <a:latin typeface="宋体" panose="02010600030101010101" pitchFamily="2" charset="-122"/>
                          <a:ea typeface="宋体" panose="02010600030101010101" pitchFamily="2" charset="-122"/>
                        </a:rPr>
                        <a:t>（含财务费用）</a:t>
                      </a:r>
                      <a:endParaRPr lang="zh-CN" altLang="en-US" sz="675" b="1"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altLang="zh-CN" sz="675" b="0" i="0" u="none" strike="noStrike">
                          <a:solidFill>
                            <a:srgbClr val="000000"/>
                          </a:solidFill>
                          <a:effectLst/>
                          <a:latin typeface="Times New Roman" panose="02020603050405020304" pitchFamily="18" charset="0"/>
                          <a:ea typeface="宋体" panose="02010600030101010101" pitchFamily="2" charset="-122"/>
                        </a:rPr>
                        <a:t>200.3%</a:t>
                      </a:r>
                      <a:endParaRPr lang="en-US" altLang="zh-CN" sz="675"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cPr/>
                </a:tc>
                <a:tc>
                  <a:txBody>
                    <a:bodyPr/>
                    <a:lstStyle/>
                    <a:p>
                      <a:pPr algn="ctr" fontAlgn="ctr"/>
                      <a:r>
                        <a:rPr lang="zh-CN" altLang="en-US" sz="675" b="1" i="0" u="none" strike="noStrike">
                          <a:solidFill>
                            <a:srgbClr val="000000"/>
                          </a:solidFill>
                          <a:effectLst/>
                          <a:latin typeface="宋体" panose="02010600030101010101" pitchFamily="2" charset="-122"/>
                          <a:ea typeface="宋体" panose="02010600030101010101" pitchFamily="2" charset="-122"/>
                        </a:rPr>
                        <a:t>全投资回收期（年）</a:t>
                      </a:r>
                      <a:endParaRPr lang="zh-CN" altLang="en-US" sz="675" b="1"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altLang="zh-CN" sz="675" b="0" i="0" u="none" strike="noStrike">
                          <a:solidFill>
                            <a:srgbClr val="000000"/>
                          </a:solidFill>
                          <a:effectLst/>
                          <a:latin typeface="Times New Roman" panose="02020603050405020304" pitchFamily="18" charset="0"/>
                          <a:ea typeface="宋体" panose="02010600030101010101" pitchFamily="2" charset="-122"/>
                        </a:rPr>
                        <a:t>1.12 </a:t>
                      </a:r>
                      <a:endParaRPr lang="en-US" altLang="zh-CN" sz="675"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cPr/>
                </a:tc>
              </a:tr>
              <a:tr h="288925">
                <a:tc>
                  <a:txBody>
                    <a:bodyPr/>
                    <a:lstStyle/>
                    <a:p>
                      <a:pPr algn="ctr" fontAlgn="ctr"/>
                      <a:r>
                        <a:rPr lang="zh-CN" altLang="en-US" sz="675" b="1" i="0" u="none" strike="noStrike">
                          <a:solidFill>
                            <a:srgbClr val="000000"/>
                          </a:solidFill>
                          <a:effectLst/>
                          <a:latin typeface="宋体" panose="02010600030101010101" pitchFamily="2" charset="-122"/>
                          <a:ea typeface="宋体" panose="02010600030101010101" pitchFamily="2" charset="-122"/>
                        </a:rPr>
                        <a:t>股东层面自有资金</a:t>
                      </a:r>
                      <a:r>
                        <a:rPr lang="en-US" altLang="zh-CN" sz="675" b="1" i="0" u="none" strike="noStrike">
                          <a:solidFill>
                            <a:srgbClr val="000000"/>
                          </a:solidFill>
                          <a:effectLst/>
                          <a:latin typeface="Times New Roman" panose="02020603050405020304" pitchFamily="18" charset="0"/>
                          <a:ea typeface="宋体" panose="02010600030101010101" pitchFamily="2" charset="-122"/>
                        </a:rPr>
                        <a:t>IRR</a:t>
                      </a:r>
                      <a:endParaRPr lang="en-US" altLang="zh-CN" sz="675" b="1"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altLang="zh-CN" sz="675" b="0" i="0" u="none" strike="noStrike">
                          <a:solidFill>
                            <a:srgbClr val="000000"/>
                          </a:solidFill>
                          <a:effectLst/>
                          <a:latin typeface="Times New Roman" panose="02020603050405020304" pitchFamily="18" charset="0"/>
                          <a:ea typeface="宋体" panose="02010600030101010101" pitchFamily="2" charset="-122"/>
                        </a:rPr>
                        <a:t>-23.4%</a:t>
                      </a:r>
                      <a:endParaRPr lang="en-US" altLang="zh-CN" sz="675" b="0"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cPr/>
                </a:tc>
                <a:tc>
                  <a:txBody>
                    <a:bodyPr/>
                    <a:lstStyle/>
                    <a:p>
                      <a:pPr algn="ctr" fontAlgn="ctr"/>
                      <a:r>
                        <a:rPr lang="zh-CN" altLang="en-US" sz="675" b="1" i="0" u="none" strike="noStrike">
                          <a:solidFill>
                            <a:srgbClr val="000000"/>
                          </a:solidFill>
                          <a:effectLst/>
                          <a:latin typeface="宋体" panose="02010600030101010101" pitchFamily="2" charset="-122"/>
                          <a:ea typeface="宋体" panose="02010600030101010101" pitchFamily="2" charset="-122"/>
                        </a:rPr>
                        <a:t>自有资金回收期（年）</a:t>
                      </a:r>
                      <a:endParaRPr lang="zh-CN" altLang="en-US" sz="675" b="1" i="0" u="none" strike="noStrike">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altLang="zh-CN" sz="675" b="0" i="0" u="none" strike="noStrike" dirty="0">
                          <a:solidFill>
                            <a:srgbClr val="000000"/>
                          </a:solidFill>
                          <a:effectLst/>
                          <a:latin typeface="Times New Roman" panose="02020603050405020304" pitchFamily="18" charset="0"/>
                          <a:ea typeface="宋体" panose="02010600030101010101" pitchFamily="2" charset="-122"/>
                        </a:rPr>
                        <a:t>0.40 </a:t>
                      </a:r>
                      <a:endParaRPr lang="en-US" altLang="zh-CN" sz="675" b="0" i="0" u="none" strike="noStrike" dirty="0">
                        <a:solidFill>
                          <a:srgbClr val="000000"/>
                        </a:solidFill>
                        <a:effectLst/>
                        <a:latin typeface="Times New Roman" panose="02020603050405020304" pitchFamily="18" charset="0"/>
                        <a:ea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39953" y="2866494"/>
            <a:ext cx="896098" cy="854340"/>
          </a:xfrm>
          <a:prstGeom prst="rect">
            <a:avLst/>
          </a:prstGeom>
          <a:effectLst>
            <a:outerShdw blurRad="50800" dist="38100" dir="5400000" algn="t" rotWithShape="0">
              <a:prstClr val="black">
                <a:alpha val="40000"/>
              </a:prstClr>
            </a:outerShdw>
          </a:effectLst>
        </p:spPr>
      </p:pic>
      <p:sp>
        <p:nvSpPr>
          <p:cNvPr id="15" name="标题 1"/>
          <p:cNvSpPr txBox="1"/>
          <p:nvPr/>
        </p:nvSpPr>
        <p:spPr>
          <a:xfrm>
            <a:off x="3759909" y="3867894"/>
            <a:ext cx="1800200" cy="67237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en-US" altLang="zh-CN" sz="3600" kern="0" dirty="0" smtClean="0">
                <a:solidFill>
                  <a:schemeClr val="bg1">
                    <a:lumMod val="50000"/>
                  </a:schemeClr>
                </a:solidFill>
                <a:effectLst>
                  <a:outerShdw blurRad="38100" dist="38100" dir="2700000" algn="tl">
                    <a:srgbClr val="000000">
                      <a:alpha val="43137"/>
                    </a:srgbClr>
                  </a:outerShdw>
                </a:effectLst>
                <a:latin typeface="+mn-ea"/>
                <a:ea typeface="+mn-ea"/>
              </a:rPr>
              <a:t>Thanks</a:t>
            </a:r>
            <a:endParaRPr lang="zh-CN" altLang="en-US" sz="3600" kern="0" dirty="0">
              <a:solidFill>
                <a:schemeClr val="bg1">
                  <a:lumMod val="50000"/>
                </a:schemeClr>
              </a:solidFill>
              <a:effectLst>
                <a:outerShdw blurRad="38100" dist="38100" dir="2700000" algn="tl">
                  <a:srgbClr val="000000">
                    <a:alpha val="43137"/>
                  </a:srgbClr>
                </a:outerShdw>
              </a:effectLst>
              <a:latin typeface="+mn-ea"/>
              <a:ea typeface="+mn-ea"/>
            </a:endParaRPr>
          </a:p>
        </p:txBody>
      </p:sp>
      <p:sp>
        <p:nvSpPr>
          <p:cNvPr id="2" name="文本框 1"/>
          <p:cNvSpPr txBox="1"/>
          <p:nvPr/>
        </p:nvSpPr>
        <p:spPr>
          <a:xfrm>
            <a:off x="2699792" y="1851670"/>
            <a:ext cx="3767856" cy="584775"/>
          </a:xfrm>
          <a:prstGeom prst="rect">
            <a:avLst/>
          </a:prstGeom>
          <a:noFill/>
        </p:spPr>
        <p:txBody>
          <a:bodyPr wrap="square" rtlCol="0">
            <a:spAutoFit/>
          </a:bodyPr>
          <a:lstStyle/>
          <a:p>
            <a:r>
              <a:rPr lang="zh-CN" altLang="en-US" sz="3200" dirty="0" smtClean="0">
                <a:solidFill>
                  <a:schemeClr val="tx1">
                    <a:lumMod val="65000"/>
                    <a:lumOff val="35000"/>
                  </a:schemeClr>
                </a:solidFill>
                <a:effectLst>
                  <a:outerShdw blurRad="38100" dist="38100" dir="2700000" algn="tl">
                    <a:srgbClr val="000000">
                      <a:alpha val="43137"/>
                    </a:srgbClr>
                  </a:outerShdw>
                </a:effectLst>
                <a:latin typeface="+mj-ea"/>
                <a:ea typeface="+mj-ea"/>
              </a:rPr>
              <a:t>地 产 价 值 发 现 者</a:t>
            </a:r>
            <a:endParaRPr lang="zh-CN" altLang="en-US" sz="3200" dirty="0">
              <a:solidFill>
                <a:schemeClr val="tx1">
                  <a:lumMod val="65000"/>
                  <a:lumOff val="35000"/>
                </a:schemeClr>
              </a:solidFill>
              <a:effectLst>
                <a:outerShdw blurRad="38100" dist="38100" dir="2700000" algn="tl">
                  <a:srgbClr val="000000">
                    <a:alpha val="43137"/>
                  </a:srgbClr>
                </a:outerShdw>
              </a:effectLst>
              <a:latin typeface="+mj-ea"/>
              <a:ea typeface="+mj-ea"/>
            </a:endParaRPr>
          </a:p>
        </p:txBody>
      </p:sp>
    </p:spTree>
    <p:custDataLst>
      <p:tags r:id="rId2"/>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20160" y="1008545"/>
            <a:ext cx="8015764" cy="3630930"/>
          </a:xfrm>
          <a:prstGeom prst="rect">
            <a:avLst/>
          </a:prstGeom>
        </p:spPr>
      </p:pic>
      <p:sp>
        <p:nvSpPr>
          <p:cNvPr id="53" name="燕尾形箭头 43"/>
          <p:cNvSpPr>
            <a:spLocks noChangeArrowheads="1"/>
          </p:cNvSpPr>
          <p:nvPr/>
        </p:nvSpPr>
        <p:spPr bwMode="auto">
          <a:xfrm rot="5580000">
            <a:off x="3536991" y="2313084"/>
            <a:ext cx="1228725" cy="622934"/>
          </a:xfrm>
          <a:prstGeom prst="notchedRightArrow">
            <a:avLst>
              <a:gd name="adj1" fmla="val 50000"/>
              <a:gd name="adj2" fmla="val 50000"/>
            </a:avLst>
          </a:prstGeom>
          <a:solidFill>
            <a:schemeClr val="accent1"/>
          </a:solidFill>
          <a:ln w="38100" cmpd="sng">
            <a:solidFill>
              <a:srgbClr val="00B050"/>
            </a:solidFill>
            <a:prstDash val="lgDash"/>
            <a:miter lim="800000"/>
          </a:ln>
          <a:effectLst>
            <a:outerShdw dist="38100" dir="8100000" algn="ctr" rotWithShape="0">
              <a:srgbClr val="000000">
                <a:alpha val="37000"/>
              </a:srgbClr>
            </a:outerShdw>
          </a:effectLst>
        </p:spPr>
        <p:txBody>
          <a:bodyPr>
            <a:spAutoFit/>
          </a:bodyPr>
          <a:lstStyle/>
          <a:p>
            <a:pPr eaLnBrk="1" hangingPunct="1">
              <a:buSzPct val="100000"/>
            </a:pPr>
            <a:endParaRPr lang="zh-CN" altLang="en-US" sz="1350"/>
          </a:p>
        </p:txBody>
      </p:sp>
      <p:sp>
        <p:nvSpPr>
          <p:cNvPr id="54" name="Text Box 40"/>
          <p:cNvSpPr txBox="1">
            <a:spLocks noChangeArrowheads="1"/>
          </p:cNvSpPr>
          <p:nvPr/>
        </p:nvSpPr>
        <p:spPr bwMode="auto">
          <a:xfrm rot="5639624">
            <a:off x="3606540" y="2620361"/>
            <a:ext cx="1076325" cy="252730"/>
          </a:xfrm>
          <a:prstGeom prst="rect">
            <a:avLst/>
          </a:prstGeom>
          <a:noFill/>
          <a:ln w="9525">
            <a:noFill/>
            <a:miter lim="800000"/>
          </a:ln>
        </p:spPr>
        <p:txBody>
          <a:bodyPr>
            <a:spAutoFit/>
          </a:bodyPr>
          <a:lstStyle/>
          <a:p>
            <a:pPr eaLnBrk="1" hangingPunct="1">
              <a:buSzPct val="100000"/>
            </a:pPr>
            <a:r>
              <a:rPr lang="zh-CN" altLang="en-US" sz="1050" dirty="0">
                <a:solidFill>
                  <a:schemeClr val="tx1"/>
                </a:solidFill>
              </a:rPr>
              <a:t>城市发展方向</a:t>
            </a:r>
            <a:endParaRPr lang="zh-CN" altLang="en-US" sz="1050" dirty="0">
              <a:solidFill>
                <a:schemeClr val="tx1"/>
              </a:solidFill>
            </a:endParaRPr>
          </a:p>
        </p:txBody>
      </p:sp>
      <p:sp>
        <p:nvSpPr>
          <p:cNvPr id="55" name="矩形 46"/>
          <p:cNvSpPr>
            <a:spLocks noChangeArrowheads="1"/>
          </p:cNvSpPr>
          <p:nvPr/>
        </p:nvSpPr>
        <p:spPr bwMode="auto">
          <a:xfrm>
            <a:off x="4506913" y="3310255"/>
            <a:ext cx="428625" cy="299085"/>
          </a:xfrm>
          <a:prstGeom prst="rect">
            <a:avLst/>
          </a:prstGeom>
          <a:solidFill>
            <a:srgbClr val="FFFF00"/>
          </a:solidFill>
          <a:ln w="38100" cmpd="sng">
            <a:solidFill>
              <a:srgbClr val="FF0000"/>
            </a:solidFill>
            <a:bevel/>
          </a:ln>
        </p:spPr>
        <p:txBody>
          <a:bodyPr>
            <a:spAutoFit/>
          </a:bodyPr>
          <a:lstStyle/>
          <a:p>
            <a:pPr eaLnBrk="1" hangingPunct="1">
              <a:buSzPct val="100000"/>
            </a:pPr>
            <a:endParaRPr lang="zh-CN" altLang="en-US" sz="1350"/>
          </a:p>
        </p:txBody>
      </p:sp>
      <p:cxnSp>
        <p:nvCxnSpPr>
          <p:cNvPr id="77" name="直接箭头连接符 74"/>
          <p:cNvCxnSpPr>
            <a:cxnSpLocks noChangeShapeType="1"/>
          </p:cNvCxnSpPr>
          <p:nvPr/>
        </p:nvCxnSpPr>
        <p:spPr bwMode="auto">
          <a:xfrm flipV="1">
            <a:off x="4935538" y="1372870"/>
            <a:ext cx="795338" cy="1937385"/>
          </a:xfrm>
          <a:prstGeom prst="straightConnector1">
            <a:avLst/>
          </a:prstGeom>
          <a:noFill/>
          <a:ln w="57150" cmpd="sng">
            <a:solidFill>
              <a:srgbClr val="002060"/>
            </a:solidFill>
            <a:round/>
            <a:tailEnd type="arrow" w="med" len="med"/>
          </a:ln>
        </p:spPr>
      </p:cxnSp>
      <p:cxnSp>
        <p:nvCxnSpPr>
          <p:cNvPr id="79" name="直接箭头连接符 77"/>
          <p:cNvCxnSpPr>
            <a:cxnSpLocks noChangeShapeType="1"/>
          </p:cNvCxnSpPr>
          <p:nvPr/>
        </p:nvCxnSpPr>
        <p:spPr bwMode="auto">
          <a:xfrm flipH="1" flipV="1">
            <a:off x="4244975" y="1315720"/>
            <a:ext cx="442913" cy="1994535"/>
          </a:xfrm>
          <a:prstGeom prst="straightConnector1">
            <a:avLst/>
          </a:prstGeom>
          <a:noFill/>
          <a:ln w="57150" cmpd="sng">
            <a:solidFill>
              <a:srgbClr val="002060"/>
            </a:solidFill>
            <a:round/>
            <a:tailEnd type="arrow" w="med" len="med"/>
          </a:ln>
        </p:spPr>
      </p:cxnSp>
      <p:sp>
        <p:nvSpPr>
          <p:cNvPr id="4" name="文本框 3"/>
          <p:cNvSpPr txBox="1"/>
          <p:nvPr/>
        </p:nvSpPr>
        <p:spPr>
          <a:xfrm>
            <a:off x="3374866" y="1542415"/>
            <a:ext cx="1046798" cy="299085"/>
          </a:xfrm>
          <a:prstGeom prst="rect">
            <a:avLst/>
          </a:prstGeom>
          <a:noFill/>
        </p:spPr>
        <p:txBody>
          <a:bodyPr wrap="square" rtlCol="0">
            <a:spAutoFit/>
          </a:bodyPr>
          <a:lstStyle/>
          <a:p>
            <a:r>
              <a:rPr lang="zh-CN" altLang="en-US" sz="1350"/>
              <a:t>半小时</a:t>
            </a:r>
            <a:endParaRPr lang="zh-CN" altLang="en-US" sz="1350"/>
          </a:p>
        </p:txBody>
      </p:sp>
      <p:sp>
        <p:nvSpPr>
          <p:cNvPr id="5" name="文本框 4"/>
          <p:cNvSpPr txBox="1"/>
          <p:nvPr/>
        </p:nvSpPr>
        <p:spPr>
          <a:xfrm>
            <a:off x="5595620" y="1723390"/>
            <a:ext cx="1046798" cy="299085"/>
          </a:xfrm>
          <a:prstGeom prst="rect">
            <a:avLst/>
          </a:prstGeom>
          <a:noFill/>
        </p:spPr>
        <p:txBody>
          <a:bodyPr wrap="square" rtlCol="0">
            <a:spAutoFit/>
          </a:bodyPr>
          <a:lstStyle/>
          <a:p>
            <a:r>
              <a:rPr lang="zh-CN" altLang="en-US" sz="1350"/>
              <a:t>半小时</a:t>
            </a:r>
            <a:endParaRPr lang="zh-CN" altLang="en-US" sz="1350"/>
          </a:p>
        </p:txBody>
      </p:sp>
      <p:cxnSp>
        <p:nvCxnSpPr>
          <p:cNvPr id="7" name="直接箭头连接符 74"/>
          <p:cNvCxnSpPr>
            <a:cxnSpLocks noChangeShapeType="1"/>
          </p:cNvCxnSpPr>
          <p:nvPr/>
        </p:nvCxnSpPr>
        <p:spPr bwMode="auto">
          <a:xfrm flipV="1">
            <a:off x="4935538" y="1029970"/>
            <a:ext cx="2281238" cy="2449830"/>
          </a:xfrm>
          <a:prstGeom prst="straightConnector1">
            <a:avLst/>
          </a:prstGeom>
          <a:noFill/>
          <a:ln w="57150" cmpd="sng">
            <a:solidFill>
              <a:srgbClr val="002060"/>
            </a:solidFill>
            <a:round/>
            <a:tailEnd type="arrow" w="med" len="med"/>
          </a:ln>
        </p:spPr>
      </p:cxnSp>
      <p:sp>
        <p:nvSpPr>
          <p:cNvPr id="8" name="文本框 7"/>
          <p:cNvSpPr txBox="1"/>
          <p:nvPr/>
        </p:nvSpPr>
        <p:spPr>
          <a:xfrm>
            <a:off x="6515735" y="699770"/>
            <a:ext cx="1886585" cy="299085"/>
          </a:xfrm>
          <a:prstGeom prst="rect">
            <a:avLst/>
          </a:prstGeom>
          <a:noFill/>
        </p:spPr>
        <p:txBody>
          <a:bodyPr wrap="square" rtlCol="0">
            <a:spAutoFit/>
          </a:bodyPr>
          <a:lstStyle/>
          <a:p>
            <a:r>
              <a:rPr lang="zh-CN" altLang="en-US" sz="1350"/>
              <a:t>胶州机场（</a:t>
            </a:r>
            <a:r>
              <a:rPr lang="en-US" altLang="zh-CN" sz="1350"/>
              <a:t>40</a:t>
            </a:r>
            <a:r>
              <a:rPr lang="zh-CN" altLang="en-US" sz="1350"/>
              <a:t>分钟）</a:t>
            </a:r>
            <a:endParaRPr lang="zh-CN" altLang="en-US" sz="1350"/>
          </a:p>
        </p:txBody>
      </p:sp>
      <p:sp>
        <p:nvSpPr>
          <p:cNvPr id="3" name="文本框 2"/>
          <p:cNvSpPr txBox="1"/>
          <p:nvPr/>
        </p:nvSpPr>
        <p:spPr>
          <a:xfrm>
            <a:off x="4440238" y="3323601"/>
            <a:ext cx="1143000" cy="212090"/>
          </a:xfrm>
          <a:prstGeom prst="rect">
            <a:avLst/>
          </a:prstGeom>
          <a:noFill/>
        </p:spPr>
        <p:txBody>
          <a:bodyPr wrap="square" rtlCol="0">
            <a:spAutoFit/>
          </a:bodyPr>
          <a:lstStyle/>
          <a:p>
            <a:r>
              <a:rPr lang="zh-CN" altLang="en-US" sz="790" dirty="0"/>
              <a:t>目标地块</a:t>
            </a:r>
            <a:endParaRPr lang="zh-CN" altLang="en-US" sz="790" dirty="0"/>
          </a:p>
        </p:txBody>
      </p:sp>
      <p:sp>
        <p:nvSpPr>
          <p:cNvPr id="6" name="文本框 5"/>
          <p:cNvSpPr txBox="1"/>
          <p:nvPr/>
        </p:nvSpPr>
        <p:spPr>
          <a:xfrm>
            <a:off x="6359524" y="2190952"/>
            <a:ext cx="2643740" cy="714375"/>
          </a:xfrm>
          <a:prstGeom prst="rect">
            <a:avLst/>
          </a:prstGeom>
          <a:noFill/>
        </p:spPr>
        <p:txBody>
          <a:bodyPr wrap="square" rtlCol="0">
            <a:spAutoFit/>
          </a:bodyPr>
          <a:lstStyle/>
          <a:p>
            <a:r>
              <a:rPr lang="zh-CN" altLang="en-US" sz="1350" dirty="0"/>
              <a:t>距离胶州站半小时车程；</a:t>
            </a:r>
            <a:endParaRPr lang="en-US" altLang="zh-CN" sz="1350" dirty="0"/>
          </a:p>
          <a:p>
            <a:r>
              <a:rPr lang="zh-CN" altLang="en-US" sz="1350" dirty="0"/>
              <a:t>距离胶州汽车总站半小时车程；</a:t>
            </a:r>
            <a:endParaRPr lang="en-US" altLang="zh-CN" sz="1350" dirty="0"/>
          </a:p>
          <a:p>
            <a:r>
              <a:rPr lang="zh-CN" altLang="en-US" sz="1350" dirty="0"/>
              <a:t>距离胶州机场</a:t>
            </a:r>
            <a:r>
              <a:rPr lang="en-US" altLang="zh-CN" sz="1350" dirty="0"/>
              <a:t>40</a:t>
            </a:r>
            <a:r>
              <a:rPr lang="zh-CN" altLang="en-US" sz="1350" dirty="0"/>
              <a:t>分钟车程</a:t>
            </a:r>
            <a:endParaRPr lang="zh-CN" altLang="en-US" sz="1350" dirty="0"/>
          </a:p>
        </p:txBody>
      </p:sp>
      <p:sp>
        <p:nvSpPr>
          <p:cNvPr id="15" name="文本框 14"/>
          <p:cNvSpPr txBox="1"/>
          <p:nvPr/>
        </p:nvSpPr>
        <p:spPr>
          <a:xfrm>
            <a:off x="496042" y="146600"/>
            <a:ext cx="1402080" cy="460375"/>
          </a:xfrm>
          <a:prstGeom prst="rect">
            <a:avLst/>
          </a:prstGeom>
          <a:noFill/>
        </p:spPr>
        <p:txBody>
          <a:bodyPr wrap="non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项目区位</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bwMode="auto">
          <a:xfrm>
            <a:off x="1765380" y="1477078"/>
            <a:ext cx="516795" cy="469672"/>
            <a:chOff x="1110" y="2656"/>
            <a:chExt cx="1549" cy="1351"/>
          </a:xfrm>
          <a:solidFill>
            <a:srgbClr val="D00F30"/>
          </a:solidFill>
        </p:grpSpPr>
        <p:sp>
          <p:nvSpPr>
            <p:cNvPr id="3" name="AutoShape 4"/>
            <p:cNvSpPr>
              <a:spLocks noChangeArrowheads="1"/>
            </p:cNvSpPr>
            <p:nvPr/>
          </p:nvSpPr>
          <p:spPr bwMode="gray">
            <a:xfrm>
              <a:off x="1123" y="2679"/>
              <a:ext cx="1536" cy="1328"/>
            </a:xfrm>
            <a:prstGeom prst="hexagon">
              <a:avLst>
                <a:gd name="adj" fmla="val 28916"/>
                <a:gd name="vf" fmla="val 115470"/>
              </a:avLst>
            </a:prstGeom>
            <a:grpFill/>
            <a:ln w="9525">
              <a:no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4" name="AutoShape 5"/>
            <p:cNvSpPr>
              <a:spLocks noChangeArrowheads="1"/>
            </p:cNvSpPr>
            <p:nvPr/>
          </p:nvSpPr>
          <p:spPr bwMode="gray">
            <a:xfrm>
              <a:off x="1110" y="2656"/>
              <a:ext cx="1536" cy="1328"/>
            </a:xfrm>
            <a:prstGeom prst="hexagon">
              <a:avLst>
                <a:gd name="adj" fmla="val 28916"/>
                <a:gd name="vf" fmla="val 115470"/>
              </a:avLst>
            </a:prstGeom>
            <a:grpFill/>
            <a:ln w="9525">
              <a:solidFill>
                <a:srgbClr val="C0C0C0"/>
              </a:solid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5" name="AutoShape 6"/>
            <p:cNvSpPr>
              <a:spLocks noChangeArrowheads="1"/>
            </p:cNvSpPr>
            <p:nvPr/>
          </p:nvSpPr>
          <p:spPr bwMode="gray">
            <a:xfrm>
              <a:off x="1200" y="2737"/>
              <a:ext cx="1349" cy="1167"/>
            </a:xfrm>
            <a:prstGeom prst="hexagon">
              <a:avLst>
                <a:gd name="adj" fmla="val 28896"/>
                <a:gd name="vf" fmla="val 115470"/>
              </a:avLst>
            </a:prstGeom>
            <a:grpFill/>
            <a:ln w="9525">
              <a:solidFill>
                <a:srgbClr val="0D1259"/>
              </a:solid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6" name="Line 11"/>
          <p:cNvSpPr>
            <a:spLocks noChangeShapeType="1"/>
          </p:cNvSpPr>
          <p:nvPr/>
        </p:nvSpPr>
        <p:spPr bwMode="auto">
          <a:xfrm>
            <a:off x="2411760" y="1938754"/>
            <a:ext cx="5895975" cy="0"/>
          </a:xfrm>
          <a:prstGeom prst="line">
            <a:avLst/>
          </a:prstGeom>
          <a:noFill/>
          <a:ln w="19050">
            <a:solidFill>
              <a:srgbClr val="C0C0C0"/>
            </a:solidFill>
            <a:prstDash val="sysDot"/>
            <a:round/>
            <a:tailEnd type="oval" w="med" len="med"/>
          </a:ln>
          <a:effectLst/>
        </p:spPr>
        <p:txBody>
          <a:bodyPr wrap="none" lIns="107424" tIns="53712" rIns="107424" bIns="53712"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7" name="Text Box 12"/>
          <p:cNvSpPr txBox="1">
            <a:spLocks noChangeArrowheads="1"/>
          </p:cNvSpPr>
          <p:nvPr/>
        </p:nvSpPr>
        <p:spPr bwMode="auto">
          <a:xfrm>
            <a:off x="3002255" y="1496013"/>
            <a:ext cx="1601470"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7424" tIns="53712" rIns="107424" bIns="53712">
            <a:spAutoFit/>
          </a:bodyPr>
          <a:lstStyle>
            <a:lvl1pPr eaLnBrk="0" hangingPunct="0">
              <a:defRPr sz="2400">
                <a:solidFill>
                  <a:schemeClr val="tx1"/>
                </a:solidFill>
                <a:latin typeface="Calibri" panose="020F0502020204030204" pitchFamily="34" charset="0"/>
                <a:ea typeface="宋体" panose="02010600030101010101" pitchFamily="2" charset="-122"/>
              </a:defRPr>
            </a:lvl1pPr>
            <a:lvl2pPr marL="742950" indent="-285750" eaLnBrk="0" hangingPunct="0">
              <a:defRPr sz="2400">
                <a:solidFill>
                  <a:schemeClr val="tx1"/>
                </a:solidFill>
                <a:latin typeface="Calibri" panose="020F0502020204030204" pitchFamily="34" charset="0"/>
                <a:ea typeface="宋体" panose="02010600030101010101" pitchFamily="2" charset="-122"/>
              </a:defRPr>
            </a:lvl2pPr>
            <a:lvl3pPr marL="1143000" indent="-228600" eaLnBrk="0" hangingPunct="0">
              <a:defRPr sz="2400">
                <a:solidFill>
                  <a:schemeClr val="tx1"/>
                </a:solidFill>
                <a:latin typeface="Calibri" panose="020F0502020204030204" pitchFamily="34" charset="0"/>
                <a:ea typeface="宋体" panose="02010600030101010101" pitchFamily="2" charset="-122"/>
              </a:defRPr>
            </a:lvl3pPr>
            <a:lvl4pPr marL="1600200" indent="-228600" eaLnBrk="0" hangingPunct="0">
              <a:defRPr sz="2400">
                <a:solidFill>
                  <a:schemeClr val="tx1"/>
                </a:solidFill>
                <a:latin typeface="Calibri" panose="020F0502020204030204" pitchFamily="34" charset="0"/>
                <a:ea typeface="宋体" panose="02010600030101010101" pitchFamily="2" charset="-122"/>
              </a:defRPr>
            </a:lvl4pPr>
            <a:lvl5pPr marL="2057400" indent="-228600" eaLnBrk="0" hangingPunct="0">
              <a:defRPr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pPr algn="l" defTabSz="914400" fontAlgn="base">
              <a:buClrTx/>
              <a:buSzTx/>
              <a:buFontTx/>
            </a:pPr>
            <a:r>
              <a:rPr lang="zh-CN" altLang="en-US" sz="2800" b="1" baseline="-25000" dirty="0" smtClean="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mn-ea"/>
              </a:rPr>
              <a:t>项目指标概览</a:t>
            </a:r>
            <a:endParaRPr lang="zh-CN" altLang="en-US" sz="2800" b="1" baseline="-25000" dirty="0" smtClea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Text Box 13"/>
          <p:cNvSpPr txBox="1">
            <a:spLocks noChangeArrowheads="1"/>
          </p:cNvSpPr>
          <p:nvPr/>
        </p:nvSpPr>
        <p:spPr bwMode="gray">
          <a:xfrm>
            <a:off x="1629122" y="1507787"/>
            <a:ext cx="782638" cy="4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24" tIns="53712" rIns="107424" bIns="53712">
            <a:spAutoFit/>
          </a:bodyPr>
          <a:lstStyle>
            <a:lvl1pPr eaLnBrk="0" hangingPunct="0">
              <a:defRPr sz="2400">
                <a:solidFill>
                  <a:schemeClr val="tx1"/>
                </a:solidFill>
                <a:latin typeface="Calibri" panose="020F0502020204030204" pitchFamily="34" charset="0"/>
                <a:ea typeface="宋体" panose="02010600030101010101" pitchFamily="2" charset="-122"/>
              </a:defRPr>
            </a:lvl1pPr>
            <a:lvl2pPr marL="742950" indent="-285750" eaLnBrk="0" hangingPunct="0">
              <a:defRPr sz="2400">
                <a:solidFill>
                  <a:schemeClr val="tx1"/>
                </a:solidFill>
                <a:latin typeface="Calibri" panose="020F0502020204030204" pitchFamily="34" charset="0"/>
                <a:ea typeface="宋体" panose="02010600030101010101" pitchFamily="2" charset="-122"/>
              </a:defRPr>
            </a:lvl2pPr>
            <a:lvl3pPr marL="1143000" indent="-228600" eaLnBrk="0" hangingPunct="0">
              <a:defRPr sz="2400">
                <a:solidFill>
                  <a:schemeClr val="tx1"/>
                </a:solidFill>
                <a:latin typeface="Calibri" panose="020F0502020204030204" pitchFamily="34" charset="0"/>
                <a:ea typeface="宋体" panose="02010600030101010101" pitchFamily="2" charset="-122"/>
              </a:defRPr>
            </a:lvl3pPr>
            <a:lvl4pPr marL="1600200" indent="-228600" eaLnBrk="0" hangingPunct="0">
              <a:defRPr sz="2400">
                <a:solidFill>
                  <a:schemeClr val="tx1"/>
                </a:solidFill>
                <a:latin typeface="Calibri" panose="020F0502020204030204" pitchFamily="34" charset="0"/>
                <a:ea typeface="宋体" panose="02010600030101010101" pitchFamily="2" charset="-122"/>
              </a:defRPr>
            </a:lvl4pPr>
            <a:lvl5pPr marL="2057400" indent="-228600" eaLnBrk="0" hangingPunct="0">
              <a:defRPr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pPr algn="ctr" defTabSz="914400" fontAlgn="base">
              <a:spcBef>
                <a:spcPct val="0"/>
              </a:spcBef>
              <a:spcAft>
                <a:spcPct val="0"/>
              </a:spcAft>
            </a:pPr>
            <a:r>
              <a:rPr lang="zh-CN" altLang="en-US" sz="2000" b="1" dirty="0">
                <a:solidFill>
                  <a:srgbClr val="FFFFFF"/>
                </a:solidFill>
                <a:latin typeface="微软雅黑" panose="020B0503020204020204" pitchFamily="34" charset="-122"/>
                <a:ea typeface="微软雅黑" panose="020B0503020204020204" pitchFamily="34" charset="-122"/>
              </a:rPr>
              <a:t>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9" name="Group 3"/>
          <p:cNvGrpSpPr/>
          <p:nvPr/>
        </p:nvGrpSpPr>
        <p:grpSpPr bwMode="auto">
          <a:xfrm>
            <a:off x="1765380" y="2149807"/>
            <a:ext cx="516795" cy="469672"/>
            <a:chOff x="1110" y="2656"/>
            <a:chExt cx="1549" cy="1351"/>
          </a:xfrm>
          <a:solidFill>
            <a:srgbClr val="D00F30"/>
          </a:solidFill>
        </p:grpSpPr>
        <p:sp>
          <p:nvSpPr>
            <p:cNvPr id="10" name="AutoShape 4"/>
            <p:cNvSpPr>
              <a:spLocks noChangeArrowheads="1"/>
            </p:cNvSpPr>
            <p:nvPr/>
          </p:nvSpPr>
          <p:spPr bwMode="gray">
            <a:xfrm>
              <a:off x="1123" y="2679"/>
              <a:ext cx="1536" cy="1328"/>
            </a:xfrm>
            <a:prstGeom prst="hexagon">
              <a:avLst>
                <a:gd name="adj" fmla="val 28916"/>
                <a:gd name="vf" fmla="val 115470"/>
              </a:avLst>
            </a:prstGeom>
            <a:grpFill/>
            <a:ln w="9525">
              <a:no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1" name="AutoShape 5"/>
            <p:cNvSpPr>
              <a:spLocks noChangeArrowheads="1"/>
            </p:cNvSpPr>
            <p:nvPr/>
          </p:nvSpPr>
          <p:spPr bwMode="gray">
            <a:xfrm>
              <a:off x="1110" y="2656"/>
              <a:ext cx="1536" cy="1328"/>
            </a:xfrm>
            <a:prstGeom prst="hexagon">
              <a:avLst>
                <a:gd name="adj" fmla="val 28916"/>
                <a:gd name="vf" fmla="val 115470"/>
              </a:avLst>
            </a:prstGeom>
            <a:grpFill/>
            <a:ln w="9525">
              <a:solidFill>
                <a:srgbClr val="C0C0C0"/>
              </a:solid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2" name="AutoShape 6"/>
            <p:cNvSpPr>
              <a:spLocks noChangeArrowheads="1"/>
            </p:cNvSpPr>
            <p:nvPr/>
          </p:nvSpPr>
          <p:spPr bwMode="gray">
            <a:xfrm>
              <a:off x="1200" y="2737"/>
              <a:ext cx="1349" cy="1167"/>
            </a:xfrm>
            <a:prstGeom prst="hexagon">
              <a:avLst>
                <a:gd name="adj" fmla="val 28896"/>
                <a:gd name="vf" fmla="val 115470"/>
              </a:avLst>
            </a:prstGeom>
            <a:grpFill/>
            <a:ln w="9525">
              <a:solidFill>
                <a:srgbClr val="0D1259"/>
              </a:solid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13" name="Line 11"/>
          <p:cNvSpPr>
            <a:spLocks noChangeShapeType="1"/>
          </p:cNvSpPr>
          <p:nvPr/>
        </p:nvSpPr>
        <p:spPr bwMode="auto">
          <a:xfrm>
            <a:off x="2411760" y="2611483"/>
            <a:ext cx="5895975" cy="0"/>
          </a:xfrm>
          <a:prstGeom prst="line">
            <a:avLst/>
          </a:prstGeom>
          <a:noFill/>
          <a:ln w="19050">
            <a:solidFill>
              <a:srgbClr val="C0C0C0"/>
            </a:solidFill>
            <a:prstDash val="sysDot"/>
            <a:round/>
            <a:tailEnd type="oval" w="med" len="med"/>
          </a:ln>
          <a:effectLst/>
        </p:spPr>
        <p:txBody>
          <a:bodyPr wrap="none" lIns="107424" tIns="53712" rIns="107424" bIns="53712"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4" name="Text Box 12"/>
          <p:cNvSpPr txBox="1">
            <a:spLocks noChangeArrowheads="1"/>
          </p:cNvSpPr>
          <p:nvPr/>
        </p:nvSpPr>
        <p:spPr bwMode="auto">
          <a:xfrm>
            <a:off x="3002255" y="2168742"/>
            <a:ext cx="1139190"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7424" tIns="53712" rIns="107424" bIns="53712">
            <a:spAutoFit/>
          </a:bodyPr>
          <a:lstStyle>
            <a:lvl1pPr eaLnBrk="0" hangingPunct="0">
              <a:defRPr sz="2400">
                <a:solidFill>
                  <a:schemeClr val="tx1"/>
                </a:solidFill>
                <a:latin typeface="Calibri" panose="020F0502020204030204" pitchFamily="34" charset="0"/>
                <a:ea typeface="宋体" panose="02010600030101010101" pitchFamily="2" charset="-122"/>
              </a:defRPr>
            </a:lvl1pPr>
            <a:lvl2pPr marL="742950" indent="-285750" eaLnBrk="0" hangingPunct="0">
              <a:defRPr sz="2400">
                <a:solidFill>
                  <a:schemeClr val="tx1"/>
                </a:solidFill>
                <a:latin typeface="Calibri" panose="020F0502020204030204" pitchFamily="34" charset="0"/>
                <a:ea typeface="宋体" panose="02010600030101010101" pitchFamily="2" charset="-122"/>
              </a:defRPr>
            </a:lvl2pPr>
            <a:lvl3pPr marL="1143000" indent="-228600" eaLnBrk="0" hangingPunct="0">
              <a:defRPr sz="2400">
                <a:solidFill>
                  <a:schemeClr val="tx1"/>
                </a:solidFill>
                <a:latin typeface="Calibri" panose="020F0502020204030204" pitchFamily="34" charset="0"/>
                <a:ea typeface="宋体" panose="02010600030101010101" pitchFamily="2" charset="-122"/>
              </a:defRPr>
            </a:lvl3pPr>
            <a:lvl4pPr marL="1600200" indent="-228600" eaLnBrk="0" hangingPunct="0">
              <a:defRPr sz="2400">
                <a:solidFill>
                  <a:schemeClr val="tx1"/>
                </a:solidFill>
                <a:latin typeface="Calibri" panose="020F0502020204030204" pitchFamily="34" charset="0"/>
                <a:ea typeface="宋体" panose="02010600030101010101" pitchFamily="2" charset="-122"/>
              </a:defRPr>
            </a:lvl4pPr>
            <a:lvl5pPr marL="2057400" indent="-228600" eaLnBrk="0" hangingPunct="0">
              <a:defRPr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pPr algn="l" defTabSz="914400" fontAlgn="base">
              <a:spcBef>
                <a:spcPct val="0"/>
              </a:spcBef>
              <a:spcAft>
                <a:spcPct val="0"/>
              </a:spcAft>
            </a:pPr>
            <a:r>
              <a:rPr lang="zh-CN" altLang="en-US" sz="2800" b="1" baseline="-250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mn-ea"/>
              </a:rPr>
              <a:t>项目概况</a:t>
            </a:r>
            <a:endParaRPr lang="en-US" altLang="zh-CN" sz="2800" b="1" baseline="-2500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Text Box 13"/>
          <p:cNvSpPr txBox="1">
            <a:spLocks noChangeArrowheads="1"/>
          </p:cNvSpPr>
          <p:nvPr/>
        </p:nvSpPr>
        <p:spPr bwMode="gray">
          <a:xfrm>
            <a:off x="1629122" y="2180516"/>
            <a:ext cx="782638" cy="4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24" tIns="53712" rIns="107424" bIns="53712">
            <a:spAutoFit/>
          </a:bodyPr>
          <a:lstStyle>
            <a:lvl1pPr eaLnBrk="0" hangingPunct="0">
              <a:defRPr sz="2400">
                <a:solidFill>
                  <a:schemeClr val="tx1"/>
                </a:solidFill>
                <a:latin typeface="Calibri" panose="020F0502020204030204" pitchFamily="34" charset="0"/>
                <a:ea typeface="宋体" panose="02010600030101010101" pitchFamily="2" charset="-122"/>
              </a:defRPr>
            </a:lvl1pPr>
            <a:lvl2pPr marL="742950" indent="-285750" eaLnBrk="0" hangingPunct="0">
              <a:defRPr sz="2400">
                <a:solidFill>
                  <a:schemeClr val="tx1"/>
                </a:solidFill>
                <a:latin typeface="Calibri" panose="020F0502020204030204" pitchFamily="34" charset="0"/>
                <a:ea typeface="宋体" panose="02010600030101010101" pitchFamily="2" charset="-122"/>
              </a:defRPr>
            </a:lvl2pPr>
            <a:lvl3pPr marL="1143000" indent="-228600" eaLnBrk="0" hangingPunct="0">
              <a:defRPr sz="2400">
                <a:solidFill>
                  <a:schemeClr val="tx1"/>
                </a:solidFill>
                <a:latin typeface="Calibri" panose="020F0502020204030204" pitchFamily="34" charset="0"/>
                <a:ea typeface="宋体" panose="02010600030101010101" pitchFamily="2" charset="-122"/>
              </a:defRPr>
            </a:lvl3pPr>
            <a:lvl4pPr marL="1600200" indent="-228600" eaLnBrk="0" hangingPunct="0">
              <a:defRPr sz="2400">
                <a:solidFill>
                  <a:schemeClr val="tx1"/>
                </a:solidFill>
                <a:latin typeface="Calibri" panose="020F0502020204030204" pitchFamily="34" charset="0"/>
                <a:ea typeface="宋体" panose="02010600030101010101" pitchFamily="2" charset="-122"/>
              </a:defRPr>
            </a:lvl4pPr>
            <a:lvl5pPr marL="2057400" indent="-228600" eaLnBrk="0" hangingPunct="0">
              <a:defRPr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pPr algn="ctr" defTabSz="914400" fontAlgn="base">
              <a:spcBef>
                <a:spcPct val="0"/>
              </a:spcBef>
              <a:spcAft>
                <a:spcPct val="0"/>
              </a:spcAft>
            </a:pPr>
            <a:r>
              <a:rPr lang="en-US" altLang="zh-CN" sz="2000" b="1" dirty="0" smtClean="0">
                <a:solidFill>
                  <a:srgbClr val="FFFFFF"/>
                </a:solidFill>
                <a:latin typeface="微软雅黑" panose="020B0503020204020204" pitchFamily="34" charset="-122"/>
                <a:ea typeface="微软雅黑" panose="020B0503020204020204" pitchFamily="34" charset="-122"/>
              </a:rPr>
              <a:t>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6" name="Group 3"/>
          <p:cNvGrpSpPr/>
          <p:nvPr/>
        </p:nvGrpSpPr>
        <p:grpSpPr bwMode="auto">
          <a:xfrm>
            <a:off x="1765380" y="2870273"/>
            <a:ext cx="516795" cy="469672"/>
            <a:chOff x="1110" y="2656"/>
            <a:chExt cx="1549" cy="1351"/>
          </a:xfrm>
          <a:solidFill>
            <a:srgbClr val="D00F30"/>
          </a:solidFill>
        </p:grpSpPr>
        <p:sp>
          <p:nvSpPr>
            <p:cNvPr id="17" name="AutoShape 4"/>
            <p:cNvSpPr>
              <a:spLocks noChangeArrowheads="1"/>
            </p:cNvSpPr>
            <p:nvPr/>
          </p:nvSpPr>
          <p:spPr bwMode="gray">
            <a:xfrm>
              <a:off x="1123" y="2679"/>
              <a:ext cx="1536" cy="1328"/>
            </a:xfrm>
            <a:prstGeom prst="hexagon">
              <a:avLst>
                <a:gd name="adj" fmla="val 28916"/>
                <a:gd name="vf" fmla="val 115470"/>
              </a:avLst>
            </a:prstGeom>
            <a:grpFill/>
            <a:ln w="9525">
              <a:no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8" name="AutoShape 5"/>
            <p:cNvSpPr>
              <a:spLocks noChangeArrowheads="1"/>
            </p:cNvSpPr>
            <p:nvPr/>
          </p:nvSpPr>
          <p:spPr bwMode="gray">
            <a:xfrm>
              <a:off x="1110" y="2656"/>
              <a:ext cx="1536" cy="1328"/>
            </a:xfrm>
            <a:prstGeom prst="hexagon">
              <a:avLst>
                <a:gd name="adj" fmla="val 28916"/>
                <a:gd name="vf" fmla="val 115470"/>
              </a:avLst>
            </a:prstGeom>
            <a:grpFill/>
            <a:ln w="9525">
              <a:solidFill>
                <a:srgbClr val="C0C0C0"/>
              </a:solid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9" name="AutoShape 6"/>
            <p:cNvSpPr>
              <a:spLocks noChangeArrowheads="1"/>
            </p:cNvSpPr>
            <p:nvPr/>
          </p:nvSpPr>
          <p:spPr bwMode="gray">
            <a:xfrm>
              <a:off x="1200" y="2737"/>
              <a:ext cx="1349" cy="1167"/>
            </a:xfrm>
            <a:prstGeom prst="hexagon">
              <a:avLst>
                <a:gd name="adj" fmla="val 28896"/>
                <a:gd name="vf" fmla="val 115470"/>
              </a:avLst>
            </a:prstGeom>
            <a:grpFill/>
            <a:ln w="9525">
              <a:solidFill>
                <a:srgbClr val="0D1259"/>
              </a:solid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20" name="Text Box 12"/>
          <p:cNvSpPr txBox="1">
            <a:spLocks noChangeArrowheads="1"/>
          </p:cNvSpPr>
          <p:nvPr/>
        </p:nvSpPr>
        <p:spPr bwMode="auto">
          <a:xfrm>
            <a:off x="3002255" y="2896099"/>
            <a:ext cx="2526030"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7424" tIns="53712" rIns="107424" bIns="53712">
            <a:spAutoFit/>
          </a:bodyPr>
          <a:lstStyle>
            <a:lvl1pPr eaLnBrk="0" hangingPunct="0">
              <a:defRPr sz="2400">
                <a:solidFill>
                  <a:schemeClr val="tx1"/>
                </a:solidFill>
                <a:latin typeface="Calibri" panose="020F0502020204030204" pitchFamily="34" charset="0"/>
                <a:ea typeface="宋体" panose="02010600030101010101" pitchFamily="2" charset="-122"/>
              </a:defRPr>
            </a:lvl1pPr>
            <a:lvl2pPr marL="742950" indent="-285750" eaLnBrk="0" hangingPunct="0">
              <a:defRPr sz="2400">
                <a:solidFill>
                  <a:schemeClr val="tx1"/>
                </a:solidFill>
                <a:latin typeface="Calibri" panose="020F0502020204030204" pitchFamily="34" charset="0"/>
                <a:ea typeface="宋体" panose="02010600030101010101" pitchFamily="2" charset="-122"/>
              </a:defRPr>
            </a:lvl2pPr>
            <a:lvl3pPr marL="1143000" indent="-228600" eaLnBrk="0" hangingPunct="0">
              <a:defRPr sz="2400">
                <a:solidFill>
                  <a:schemeClr val="tx1"/>
                </a:solidFill>
                <a:latin typeface="Calibri" panose="020F0502020204030204" pitchFamily="34" charset="0"/>
                <a:ea typeface="宋体" panose="02010600030101010101" pitchFamily="2" charset="-122"/>
              </a:defRPr>
            </a:lvl3pPr>
            <a:lvl4pPr marL="1600200" indent="-228600" eaLnBrk="0" hangingPunct="0">
              <a:defRPr sz="2400">
                <a:solidFill>
                  <a:schemeClr val="tx1"/>
                </a:solidFill>
                <a:latin typeface="Calibri" panose="020F0502020204030204" pitchFamily="34" charset="0"/>
                <a:ea typeface="宋体" panose="02010600030101010101" pitchFamily="2" charset="-122"/>
              </a:defRPr>
            </a:lvl4pPr>
            <a:lvl5pPr marL="2057400" indent="-228600" eaLnBrk="0" hangingPunct="0">
              <a:defRPr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pPr algn="l" defTabSz="914400" fontAlgn="base">
              <a:buClrTx/>
              <a:buSzTx/>
              <a:buFontTx/>
            </a:pPr>
            <a:r>
              <a:rPr lang="zh-CN" altLang="en-US" sz="2800" b="1" baseline="-250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mn-ea"/>
              </a:rPr>
              <a:t>城市经济与房地产发展</a:t>
            </a:r>
            <a:endParaRPr lang="zh-CN" altLang="en-US" sz="2800" b="1" baseline="-250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Text Box 13"/>
          <p:cNvSpPr txBox="1">
            <a:spLocks noChangeArrowheads="1"/>
          </p:cNvSpPr>
          <p:nvPr/>
        </p:nvSpPr>
        <p:spPr bwMode="gray">
          <a:xfrm>
            <a:off x="1629122" y="2900982"/>
            <a:ext cx="782638" cy="4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24" tIns="53712" rIns="107424" bIns="53712">
            <a:spAutoFit/>
          </a:bodyPr>
          <a:lstStyle>
            <a:lvl1pPr eaLnBrk="0" hangingPunct="0">
              <a:defRPr sz="2400">
                <a:solidFill>
                  <a:schemeClr val="tx1"/>
                </a:solidFill>
                <a:latin typeface="Calibri" panose="020F0502020204030204" pitchFamily="34" charset="0"/>
                <a:ea typeface="宋体" panose="02010600030101010101" pitchFamily="2" charset="-122"/>
              </a:defRPr>
            </a:lvl1pPr>
            <a:lvl2pPr marL="742950" indent="-285750" eaLnBrk="0" hangingPunct="0">
              <a:defRPr sz="2400">
                <a:solidFill>
                  <a:schemeClr val="tx1"/>
                </a:solidFill>
                <a:latin typeface="Calibri" panose="020F0502020204030204" pitchFamily="34" charset="0"/>
                <a:ea typeface="宋体" panose="02010600030101010101" pitchFamily="2" charset="-122"/>
              </a:defRPr>
            </a:lvl2pPr>
            <a:lvl3pPr marL="1143000" indent="-228600" eaLnBrk="0" hangingPunct="0">
              <a:defRPr sz="2400">
                <a:solidFill>
                  <a:schemeClr val="tx1"/>
                </a:solidFill>
                <a:latin typeface="Calibri" panose="020F0502020204030204" pitchFamily="34" charset="0"/>
                <a:ea typeface="宋体" panose="02010600030101010101" pitchFamily="2" charset="-122"/>
              </a:defRPr>
            </a:lvl3pPr>
            <a:lvl4pPr marL="1600200" indent="-228600" eaLnBrk="0" hangingPunct="0">
              <a:defRPr sz="2400">
                <a:solidFill>
                  <a:schemeClr val="tx1"/>
                </a:solidFill>
                <a:latin typeface="Calibri" panose="020F0502020204030204" pitchFamily="34" charset="0"/>
                <a:ea typeface="宋体" panose="02010600030101010101" pitchFamily="2" charset="-122"/>
              </a:defRPr>
            </a:lvl4pPr>
            <a:lvl5pPr marL="2057400" indent="-228600" eaLnBrk="0" hangingPunct="0">
              <a:defRPr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pPr algn="ctr" defTabSz="914400" fontAlgn="base">
              <a:spcBef>
                <a:spcPct val="0"/>
              </a:spcBef>
              <a:spcAft>
                <a:spcPct val="0"/>
              </a:spcAft>
            </a:pPr>
            <a:r>
              <a:rPr lang="en-US" altLang="zh-CN" sz="2000" b="1" dirty="0" smtClean="0">
                <a:solidFill>
                  <a:srgbClr val="FFFFFF"/>
                </a:solidFill>
                <a:latin typeface="微软雅黑" panose="020B0503020204020204" pitchFamily="34" charset="-122"/>
                <a:ea typeface="微软雅黑" panose="020B0503020204020204" pitchFamily="34" charset="-122"/>
              </a:rPr>
              <a:t>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22" name="Line 11"/>
          <p:cNvSpPr>
            <a:spLocks noChangeShapeType="1"/>
          </p:cNvSpPr>
          <p:nvPr/>
        </p:nvSpPr>
        <p:spPr bwMode="auto">
          <a:xfrm>
            <a:off x="2394494" y="3339945"/>
            <a:ext cx="5895975" cy="0"/>
          </a:xfrm>
          <a:prstGeom prst="line">
            <a:avLst/>
          </a:prstGeom>
          <a:noFill/>
          <a:ln w="19050">
            <a:solidFill>
              <a:srgbClr val="C0C0C0"/>
            </a:solidFill>
            <a:prstDash val="sysDot"/>
            <a:round/>
            <a:tailEnd type="oval" w="med" len="med"/>
          </a:ln>
          <a:effectLst/>
        </p:spPr>
        <p:txBody>
          <a:bodyPr wrap="none" lIns="107424" tIns="53712" rIns="107424" bIns="53712"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grpSp>
        <p:nvGrpSpPr>
          <p:cNvPr id="23" name="Group 3"/>
          <p:cNvGrpSpPr/>
          <p:nvPr/>
        </p:nvGrpSpPr>
        <p:grpSpPr bwMode="auto">
          <a:xfrm>
            <a:off x="1765380" y="3565309"/>
            <a:ext cx="516795" cy="469672"/>
            <a:chOff x="1110" y="2656"/>
            <a:chExt cx="1549" cy="1351"/>
          </a:xfrm>
          <a:solidFill>
            <a:srgbClr val="D00F30"/>
          </a:solidFill>
        </p:grpSpPr>
        <p:sp>
          <p:nvSpPr>
            <p:cNvPr id="24" name="AutoShape 4"/>
            <p:cNvSpPr>
              <a:spLocks noChangeArrowheads="1"/>
            </p:cNvSpPr>
            <p:nvPr/>
          </p:nvSpPr>
          <p:spPr bwMode="gray">
            <a:xfrm>
              <a:off x="1123" y="2679"/>
              <a:ext cx="1536" cy="1328"/>
            </a:xfrm>
            <a:prstGeom prst="hexagon">
              <a:avLst>
                <a:gd name="adj" fmla="val 28916"/>
                <a:gd name="vf" fmla="val 115470"/>
              </a:avLst>
            </a:prstGeom>
            <a:grpFill/>
            <a:ln w="9525">
              <a:no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5" name="AutoShape 5"/>
            <p:cNvSpPr>
              <a:spLocks noChangeArrowheads="1"/>
            </p:cNvSpPr>
            <p:nvPr/>
          </p:nvSpPr>
          <p:spPr bwMode="gray">
            <a:xfrm>
              <a:off x="1110" y="2656"/>
              <a:ext cx="1536" cy="1328"/>
            </a:xfrm>
            <a:prstGeom prst="hexagon">
              <a:avLst>
                <a:gd name="adj" fmla="val 28916"/>
                <a:gd name="vf" fmla="val 115470"/>
              </a:avLst>
            </a:prstGeom>
            <a:grpFill/>
            <a:ln w="9525">
              <a:solidFill>
                <a:srgbClr val="C0C0C0"/>
              </a:solid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6" name="AutoShape 6"/>
            <p:cNvSpPr>
              <a:spLocks noChangeArrowheads="1"/>
            </p:cNvSpPr>
            <p:nvPr/>
          </p:nvSpPr>
          <p:spPr bwMode="gray">
            <a:xfrm>
              <a:off x="1200" y="2737"/>
              <a:ext cx="1349" cy="1167"/>
            </a:xfrm>
            <a:prstGeom prst="hexagon">
              <a:avLst>
                <a:gd name="adj" fmla="val 28896"/>
                <a:gd name="vf" fmla="val 115470"/>
              </a:avLst>
            </a:prstGeom>
            <a:grpFill/>
            <a:ln w="9525">
              <a:solidFill>
                <a:srgbClr val="0D1259"/>
              </a:solid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27" name="Text Box 12"/>
          <p:cNvSpPr txBox="1">
            <a:spLocks noChangeArrowheads="1"/>
          </p:cNvSpPr>
          <p:nvPr/>
        </p:nvSpPr>
        <p:spPr bwMode="auto">
          <a:xfrm>
            <a:off x="3002255" y="3651870"/>
            <a:ext cx="1139190"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7424" tIns="53712" rIns="107424" bIns="53712">
            <a:spAutoFit/>
          </a:bodyPr>
          <a:lstStyle>
            <a:lvl1pPr eaLnBrk="0" hangingPunct="0">
              <a:defRPr sz="2400">
                <a:solidFill>
                  <a:schemeClr val="tx1"/>
                </a:solidFill>
                <a:latin typeface="Calibri" panose="020F0502020204030204" pitchFamily="34" charset="0"/>
                <a:ea typeface="宋体" panose="02010600030101010101" pitchFamily="2" charset="-122"/>
              </a:defRPr>
            </a:lvl1pPr>
            <a:lvl2pPr marL="742950" indent="-285750" eaLnBrk="0" hangingPunct="0">
              <a:defRPr sz="2400">
                <a:solidFill>
                  <a:schemeClr val="tx1"/>
                </a:solidFill>
                <a:latin typeface="Calibri" panose="020F0502020204030204" pitchFamily="34" charset="0"/>
                <a:ea typeface="宋体" panose="02010600030101010101" pitchFamily="2" charset="-122"/>
              </a:defRPr>
            </a:lvl2pPr>
            <a:lvl3pPr marL="1143000" indent="-228600" eaLnBrk="0" hangingPunct="0">
              <a:defRPr sz="2400">
                <a:solidFill>
                  <a:schemeClr val="tx1"/>
                </a:solidFill>
                <a:latin typeface="Calibri" panose="020F0502020204030204" pitchFamily="34" charset="0"/>
                <a:ea typeface="宋体" panose="02010600030101010101" pitchFamily="2" charset="-122"/>
              </a:defRPr>
            </a:lvl3pPr>
            <a:lvl4pPr marL="1600200" indent="-228600" eaLnBrk="0" hangingPunct="0">
              <a:defRPr sz="2400">
                <a:solidFill>
                  <a:schemeClr val="tx1"/>
                </a:solidFill>
                <a:latin typeface="Calibri" panose="020F0502020204030204" pitchFamily="34" charset="0"/>
                <a:ea typeface="宋体" panose="02010600030101010101" pitchFamily="2" charset="-122"/>
              </a:defRPr>
            </a:lvl4pPr>
            <a:lvl5pPr marL="2057400" indent="-228600" eaLnBrk="0" hangingPunct="0">
              <a:defRPr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zh-CN" altLang="en-US" sz="2800" b="1" baseline="-250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经济测算</a:t>
            </a:r>
            <a:endParaRPr lang="en-US" altLang="zh-CN" sz="2800" b="1" baseline="-2500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Text Box 13"/>
          <p:cNvSpPr txBox="1">
            <a:spLocks noChangeArrowheads="1"/>
          </p:cNvSpPr>
          <p:nvPr/>
        </p:nvSpPr>
        <p:spPr bwMode="gray">
          <a:xfrm>
            <a:off x="1629122" y="3596018"/>
            <a:ext cx="782638" cy="4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24" tIns="53712" rIns="107424" bIns="53712">
            <a:spAutoFit/>
          </a:bodyPr>
          <a:lstStyle>
            <a:lvl1pPr eaLnBrk="0" hangingPunct="0">
              <a:defRPr sz="2400">
                <a:solidFill>
                  <a:schemeClr val="tx1"/>
                </a:solidFill>
                <a:latin typeface="Calibri" panose="020F0502020204030204" pitchFamily="34" charset="0"/>
                <a:ea typeface="宋体" panose="02010600030101010101" pitchFamily="2" charset="-122"/>
              </a:defRPr>
            </a:lvl1pPr>
            <a:lvl2pPr marL="742950" indent="-285750" eaLnBrk="0" hangingPunct="0">
              <a:defRPr sz="2400">
                <a:solidFill>
                  <a:schemeClr val="tx1"/>
                </a:solidFill>
                <a:latin typeface="Calibri" panose="020F0502020204030204" pitchFamily="34" charset="0"/>
                <a:ea typeface="宋体" panose="02010600030101010101" pitchFamily="2" charset="-122"/>
              </a:defRPr>
            </a:lvl2pPr>
            <a:lvl3pPr marL="1143000" indent="-228600" eaLnBrk="0" hangingPunct="0">
              <a:defRPr sz="2400">
                <a:solidFill>
                  <a:schemeClr val="tx1"/>
                </a:solidFill>
                <a:latin typeface="Calibri" panose="020F0502020204030204" pitchFamily="34" charset="0"/>
                <a:ea typeface="宋体" panose="02010600030101010101" pitchFamily="2" charset="-122"/>
              </a:defRPr>
            </a:lvl3pPr>
            <a:lvl4pPr marL="1600200" indent="-228600" eaLnBrk="0" hangingPunct="0">
              <a:defRPr sz="2400">
                <a:solidFill>
                  <a:schemeClr val="tx1"/>
                </a:solidFill>
                <a:latin typeface="Calibri" panose="020F0502020204030204" pitchFamily="34" charset="0"/>
                <a:ea typeface="宋体" panose="02010600030101010101" pitchFamily="2" charset="-122"/>
              </a:defRPr>
            </a:lvl4pPr>
            <a:lvl5pPr marL="2057400" indent="-228600" eaLnBrk="0" hangingPunct="0">
              <a:defRPr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pPr algn="ctr" defTabSz="914400" fontAlgn="base">
              <a:spcBef>
                <a:spcPct val="0"/>
              </a:spcBef>
              <a:spcAft>
                <a:spcPct val="0"/>
              </a:spcAft>
            </a:pPr>
            <a:r>
              <a:rPr lang="en-US" altLang="zh-CN" sz="2000" b="1" dirty="0" smtClean="0">
                <a:solidFill>
                  <a:srgbClr val="FFFFFF"/>
                </a:solidFill>
                <a:latin typeface="微软雅黑" panose="020B0503020204020204" pitchFamily="34" charset="-122"/>
                <a:ea typeface="微软雅黑" panose="020B0503020204020204" pitchFamily="34" charset="-122"/>
              </a:rPr>
              <a:t>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29" name="Line 11"/>
          <p:cNvSpPr>
            <a:spLocks noChangeShapeType="1"/>
          </p:cNvSpPr>
          <p:nvPr/>
        </p:nvSpPr>
        <p:spPr bwMode="auto">
          <a:xfrm>
            <a:off x="2394494" y="4083918"/>
            <a:ext cx="5895975" cy="0"/>
          </a:xfrm>
          <a:prstGeom prst="line">
            <a:avLst/>
          </a:prstGeom>
          <a:noFill/>
          <a:ln w="19050">
            <a:solidFill>
              <a:srgbClr val="C0C0C0"/>
            </a:solidFill>
            <a:prstDash val="sysDot"/>
            <a:round/>
            <a:tailEnd type="oval" w="med" len="med"/>
          </a:ln>
          <a:effectLst/>
        </p:spPr>
        <p:txBody>
          <a:bodyPr wrap="none" lIns="107424" tIns="53712" rIns="107424" bIns="53712"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6852" y="142086"/>
            <a:ext cx="2621280" cy="460375"/>
          </a:xfrm>
          <a:prstGeom prst="rect">
            <a:avLst/>
          </a:prstGeom>
          <a:noFill/>
        </p:spPr>
        <p:txBody>
          <a:bodyPr wrap="non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一、项目指标概览</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400050" y="825818"/>
            <a:ext cx="4457700" cy="3207385"/>
          </a:xfrm>
          <a:prstGeom prst="rect">
            <a:avLst/>
          </a:prstGeom>
          <a:noFill/>
        </p:spPr>
        <p:txBody>
          <a:bodyPr wrap="square" rtlCol="0">
            <a:spAutoFit/>
          </a:bodyPr>
          <a:lstStyle/>
          <a:p>
            <a:pPr>
              <a:lnSpc>
                <a:spcPct val="150000"/>
              </a:lnSpc>
            </a:pPr>
            <a:endParaRPr lang="en-US" altLang="zh-CN" sz="1350" b="1" dirty="0">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Ø"/>
            </a:pPr>
            <a:r>
              <a:rPr lang="zh-CN" altLang="en-US" sz="1350" b="1" dirty="0">
                <a:latin typeface="微软雅黑" panose="020B0503020204020204" pitchFamily="34" charset="-122"/>
                <a:ea typeface="微软雅黑" panose="020B0503020204020204" pitchFamily="34" charset="-122"/>
              </a:rPr>
              <a:t> 项目基础指标：</a:t>
            </a:r>
            <a:endParaRPr lang="en-US" altLang="zh-CN" sz="1350" b="1" dirty="0">
              <a:latin typeface="微软雅黑" panose="020B0503020204020204" pitchFamily="34" charset="-122"/>
              <a:ea typeface="微软雅黑" panose="020B0503020204020204" pitchFamily="34" charset="-122"/>
            </a:endParaRPr>
          </a:p>
          <a:p>
            <a:pPr lvl="1">
              <a:lnSpc>
                <a:spcPct val="150000"/>
              </a:lnSpc>
              <a:buFont typeface="Arial" panose="020B0604020202020204" pitchFamily="34" charset="0"/>
              <a:buChar char="•"/>
            </a:pPr>
            <a:r>
              <a:rPr lang="zh-CN" altLang="en-US" sz="1350" dirty="0">
                <a:latin typeface="微软雅黑" panose="020B0503020204020204" pitchFamily="34" charset="-122"/>
                <a:ea typeface="微软雅黑" panose="020B0503020204020204" pitchFamily="34" charset="-122"/>
              </a:rPr>
              <a:t> 占地面积：</a:t>
            </a:r>
            <a:r>
              <a:rPr lang="zh-CN" altLang="en-US" sz="1350" u="sng" dirty="0">
                <a:latin typeface="微软雅黑" panose="020B0503020204020204" pitchFamily="34" charset="-122"/>
                <a:ea typeface="微软雅黑" panose="020B0503020204020204" pitchFamily="34" charset="-122"/>
              </a:rPr>
              <a:t>   </a:t>
            </a:r>
            <a:r>
              <a:rPr lang="en-US" altLang="zh-CN" sz="1350" u="sng" dirty="0">
                <a:latin typeface="微软雅黑" panose="020B0503020204020204" pitchFamily="34" charset="-122"/>
                <a:ea typeface="微软雅黑" panose="020B0503020204020204" pitchFamily="34" charset="-122"/>
              </a:rPr>
              <a:t>45691</a:t>
            </a:r>
            <a:r>
              <a:rPr lang="zh-CN" altLang="en-US" sz="1350" u="sng" dirty="0">
                <a:latin typeface="微软雅黑" panose="020B0503020204020204" pitchFamily="34" charset="-122"/>
                <a:ea typeface="微软雅黑" panose="020B0503020204020204" pitchFamily="34" charset="-122"/>
              </a:rPr>
              <a:t>   </a:t>
            </a:r>
            <a:r>
              <a:rPr lang="zh-CN" altLang="en-US" sz="1350" dirty="0">
                <a:latin typeface="微软雅黑" panose="020B0503020204020204" pitchFamily="34" charset="-122"/>
                <a:ea typeface="微软雅黑" panose="020B0503020204020204" pitchFamily="34" charset="-122"/>
              </a:rPr>
              <a:t>㎡（</a:t>
            </a:r>
            <a:r>
              <a:rPr lang="en-US" altLang="zh-CN" sz="1350" dirty="0">
                <a:latin typeface="微软雅黑" panose="020B0503020204020204" pitchFamily="34" charset="-122"/>
                <a:ea typeface="微软雅黑" panose="020B0503020204020204" pitchFamily="34" charset="-122"/>
              </a:rPr>
              <a:t>68.5</a:t>
            </a:r>
            <a:r>
              <a:rPr lang="zh-CN" altLang="en-US" sz="1350" dirty="0">
                <a:latin typeface="微软雅黑" panose="020B0503020204020204" pitchFamily="34" charset="-122"/>
                <a:ea typeface="微软雅黑" panose="020B0503020204020204" pitchFamily="34" charset="-122"/>
              </a:rPr>
              <a:t>亩）</a:t>
            </a:r>
            <a:r>
              <a:rPr lang="zh-CN" altLang="en-US" sz="1350" dirty="0">
                <a:latin typeface="微软雅黑" panose="020B0503020204020204" pitchFamily="34" charset="-122"/>
                <a:ea typeface="微软雅黑" panose="020B0503020204020204" pitchFamily="34" charset="-122"/>
              </a:rPr>
              <a:t>；</a:t>
            </a:r>
            <a:endParaRPr lang="en-US" altLang="zh-CN" sz="1350" dirty="0">
              <a:latin typeface="微软雅黑" panose="020B0503020204020204" pitchFamily="34" charset="-122"/>
              <a:ea typeface="微软雅黑" panose="020B0503020204020204" pitchFamily="34" charset="-122"/>
            </a:endParaRPr>
          </a:p>
          <a:p>
            <a:pPr marL="628650">
              <a:lnSpc>
                <a:spcPct val="150000"/>
              </a:lnSpc>
            </a:pPr>
            <a:r>
              <a:rPr lang="zh-CN" altLang="en-US" sz="1350" dirty="0">
                <a:latin typeface="微软雅黑" panose="020B0503020204020204" pitchFamily="34" charset="-122"/>
                <a:ea typeface="微软雅黑" panose="020B0503020204020204" pitchFamily="34" charset="-122"/>
              </a:rPr>
              <a:t>住宅用地：</a:t>
            </a:r>
            <a:r>
              <a:rPr lang="zh-CN" altLang="en-US" sz="1350" u="sng" dirty="0">
                <a:latin typeface="微软雅黑" panose="020B0503020204020204" pitchFamily="34" charset="-122"/>
                <a:ea typeface="微软雅黑" panose="020B0503020204020204" pitchFamily="34" charset="-122"/>
              </a:rPr>
              <a:t>   </a:t>
            </a:r>
            <a:r>
              <a:rPr lang="en-US" altLang="zh-CN" sz="1350" u="sng" dirty="0">
                <a:latin typeface="微软雅黑" panose="020B0503020204020204" pitchFamily="34" charset="-122"/>
                <a:ea typeface="微软雅黑" panose="020B0503020204020204" pitchFamily="34" charset="-122"/>
              </a:rPr>
              <a:t>41191</a:t>
            </a:r>
            <a:r>
              <a:rPr lang="zh-CN" altLang="en-US" sz="1350" u="sng" dirty="0">
                <a:latin typeface="微软雅黑" panose="020B0503020204020204" pitchFamily="34" charset="-122"/>
                <a:ea typeface="微软雅黑" panose="020B0503020204020204" pitchFamily="34" charset="-122"/>
              </a:rPr>
              <a:t>  </a:t>
            </a:r>
            <a:r>
              <a:rPr lang="zh-CN" altLang="en-US" sz="1350" dirty="0">
                <a:latin typeface="微软雅黑" panose="020B0503020204020204" pitchFamily="34" charset="-122"/>
                <a:ea typeface="微软雅黑" panose="020B0503020204020204" pitchFamily="34" charset="-122"/>
              </a:rPr>
              <a:t>㎡，服务设施用地：</a:t>
            </a:r>
            <a:r>
              <a:rPr lang="zh-CN" altLang="en-US" sz="1350" u="sng" dirty="0">
                <a:latin typeface="微软雅黑" panose="020B0503020204020204" pitchFamily="34" charset="-122"/>
                <a:ea typeface="微软雅黑" panose="020B0503020204020204" pitchFamily="34" charset="-122"/>
              </a:rPr>
              <a:t>  </a:t>
            </a:r>
            <a:r>
              <a:rPr lang="en-US" altLang="zh-CN" sz="1350" u="sng" dirty="0">
                <a:latin typeface="微软雅黑" panose="020B0503020204020204" pitchFamily="34" charset="-122"/>
                <a:ea typeface="微软雅黑" panose="020B0503020204020204" pitchFamily="34" charset="-122"/>
              </a:rPr>
              <a:t>4500</a:t>
            </a:r>
            <a:r>
              <a:rPr lang="zh-CN" altLang="en-US" sz="1350" u="sng" dirty="0">
                <a:latin typeface="微软雅黑" panose="020B0503020204020204" pitchFamily="34" charset="-122"/>
                <a:ea typeface="微软雅黑" panose="020B0503020204020204" pitchFamily="34" charset="-122"/>
              </a:rPr>
              <a:t>   </a:t>
            </a:r>
            <a:r>
              <a:rPr lang="zh-CN" altLang="en-US" sz="1350" dirty="0">
                <a:latin typeface="微软雅黑" panose="020B0503020204020204" pitchFamily="34" charset="-122"/>
                <a:ea typeface="微软雅黑" panose="020B0503020204020204" pitchFamily="34" charset="-122"/>
              </a:rPr>
              <a:t>㎡ ； </a:t>
            </a:r>
            <a:endParaRPr lang="en-US" altLang="zh-CN" sz="1350" dirty="0">
              <a:latin typeface="微软雅黑" panose="020B0503020204020204" pitchFamily="34" charset="-122"/>
              <a:ea typeface="微软雅黑" panose="020B0503020204020204" pitchFamily="34" charset="-122"/>
            </a:endParaRPr>
          </a:p>
          <a:p>
            <a:pPr marL="628650">
              <a:lnSpc>
                <a:spcPct val="150000"/>
              </a:lnSpc>
            </a:pPr>
            <a:r>
              <a:rPr lang="zh-CN" altLang="en-US" sz="1350" dirty="0">
                <a:latin typeface="微软雅黑" panose="020B0503020204020204" pitchFamily="34" charset="-122"/>
                <a:ea typeface="微软雅黑" panose="020B0503020204020204" pitchFamily="34" charset="-122"/>
              </a:rPr>
              <a:t>其中住宅用地容积率：</a:t>
            </a:r>
            <a:r>
              <a:rPr lang="zh-CN" altLang="en-US" sz="1350" u="sng" dirty="0">
                <a:latin typeface="微软雅黑" panose="020B0503020204020204" pitchFamily="34" charset="-122"/>
                <a:ea typeface="微软雅黑" panose="020B0503020204020204" pitchFamily="34" charset="-122"/>
              </a:rPr>
              <a:t>  </a:t>
            </a:r>
            <a:r>
              <a:rPr lang="en-US" altLang="zh-CN" sz="1350" u="sng" dirty="0">
                <a:latin typeface="微软雅黑" panose="020B0503020204020204" pitchFamily="34" charset="-122"/>
                <a:ea typeface="微软雅黑" panose="020B0503020204020204" pitchFamily="34" charset="-122"/>
              </a:rPr>
              <a:t>2.5</a:t>
            </a:r>
            <a:r>
              <a:rPr lang="zh-CN" altLang="en-US" sz="1350" u="sng">
                <a:latin typeface="微软雅黑" panose="020B0503020204020204" pitchFamily="34" charset="-122"/>
                <a:ea typeface="微软雅黑" panose="020B0503020204020204" pitchFamily="34" charset="-122"/>
              </a:rPr>
              <a:t>    </a:t>
            </a:r>
            <a:r>
              <a:rPr lang="zh-CN" altLang="en-US" sz="1350">
                <a:latin typeface="微软雅黑" panose="020B0503020204020204" pitchFamily="34" charset="-122"/>
                <a:ea typeface="微软雅黑" panose="020B0503020204020204" pitchFamily="34" charset="-122"/>
              </a:rPr>
              <a:t>，服务设施用</a:t>
            </a:r>
            <a:r>
              <a:rPr lang="zh-CN" altLang="en-US" sz="1350" dirty="0">
                <a:latin typeface="微软雅黑" panose="020B0503020204020204" pitchFamily="34" charset="-122"/>
                <a:ea typeface="微软雅黑" panose="020B0503020204020204" pitchFamily="34" charset="-122"/>
              </a:rPr>
              <a:t>地：</a:t>
            </a:r>
            <a:r>
              <a:rPr lang="zh-CN" altLang="en-US" sz="1350" u="sng" dirty="0">
                <a:latin typeface="微软雅黑" panose="020B0503020204020204" pitchFamily="34" charset="-122"/>
                <a:ea typeface="微软雅黑" panose="020B0503020204020204" pitchFamily="34" charset="-122"/>
              </a:rPr>
              <a:t>  </a:t>
            </a:r>
            <a:r>
              <a:rPr lang="en-US" altLang="zh-CN" sz="1350" u="sng" dirty="0">
                <a:latin typeface="微软雅黑" panose="020B0503020204020204" pitchFamily="34" charset="-122"/>
                <a:ea typeface="微软雅黑" panose="020B0503020204020204" pitchFamily="34" charset="-122"/>
              </a:rPr>
              <a:t>0.8</a:t>
            </a:r>
            <a:r>
              <a:rPr lang="zh-CN" altLang="en-US" sz="1350" u="sng" dirty="0">
                <a:latin typeface="微软雅黑" panose="020B0503020204020204" pitchFamily="34" charset="-122"/>
                <a:ea typeface="微软雅黑" panose="020B0503020204020204" pitchFamily="34" charset="-122"/>
              </a:rPr>
              <a:t>    </a:t>
            </a:r>
            <a:r>
              <a:rPr lang="zh-CN" altLang="en-US" sz="1350" dirty="0">
                <a:latin typeface="微软雅黑" panose="020B0503020204020204" pitchFamily="34" charset="-122"/>
                <a:ea typeface="微软雅黑" panose="020B0503020204020204" pitchFamily="34" charset="-122"/>
              </a:rPr>
              <a:t>；</a:t>
            </a:r>
            <a:endParaRPr lang="en-US" altLang="zh-CN" sz="1350" dirty="0">
              <a:latin typeface="微软雅黑" panose="020B0503020204020204" pitchFamily="34" charset="-122"/>
              <a:ea typeface="微软雅黑" panose="020B0503020204020204" pitchFamily="34" charset="-122"/>
            </a:endParaRPr>
          </a:p>
          <a:p>
            <a:pPr lvl="1">
              <a:lnSpc>
                <a:spcPct val="150000"/>
              </a:lnSpc>
              <a:buFont typeface="Arial" panose="020B0604020202020204" pitchFamily="34" charset="0"/>
              <a:buChar char="•"/>
            </a:pPr>
            <a:r>
              <a:rPr lang="zh-CN" altLang="en-US" sz="1350" dirty="0">
                <a:latin typeface="微软雅黑" panose="020B0503020204020204" pitchFamily="34" charset="-122"/>
                <a:ea typeface="微软雅黑" panose="020B0503020204020204" pitchFamily="34" charset="-122"/>
              </a:rPr>
              <a:t>计容面积：</a:t>
            </a:r>
            <a:r>
              <a:rPr lang="zh-CN" altLang="en-US" sz="1350" u="sng" dirty="0">
                <a:latin typeface="微软雅黑" panose="020B0503020204020204" pitchFamily="34" charset="-122"/>
                <a:ea typeface="微软雅黑" panose="020B0503020204020204" pitchFamily="34" charset="-122"/>
              </a:rPr>
              <a:t>  </a:t>
            </a:r>
            <a:r>
              <a:rPr lang="en-US" altLang="zh-CN" sz="1350" u="sng" dirty="0">
                <a:latin typeface="微软雅黑" panose="020B0503020204020204" pitchFamily="34" charset="-122"/>
                <a:ea typeface="微软雅黑" panose="020B0503020204020204" pitchFamily="34" charset="-122"/>
              </a:rPr>
              <a:t>105777.5</a:t>
            </a:r>
            <a:r>
              <a:rPr lang="zh-CN" altLang="en-US" sz="1350" u="sng" dirty="0">
                <a:latin typeface="微软雅黑" panose="020B0503020204020204" pitchFamily="34" charset="-122"/>
                <a:ea typeface="微软雅黑" panose="020B0503020204020204" pitchFamily="34" charset="-122"/>
              </a:rPr>
              <a:t>     </a:t>
            </a:r>
            <a:r>
              <a:rPr lang="zh-CN" altLang="en-US" sz="1350" dirty="0">
                <a:latin typeface="微软雅黑" panose="020B0503020204020204" pitchFamily="34" charset="-122"/>
                <a:ea typeface="微软雅黑" panose="020B0503020204020204" pitchFamily="34" charset="-122"/>
              </a:rPr>
              <a:t>㎡；</a:t>
            </a:r>
            <a:endParaRPr lang="en-US" altLang="zh-CN" sz="1350" dirty="0">
              <a:latin typeface="微软雅黑" panose="020B0503020204020204" pitchFamily="34" charset="-122"/>
              <a:ea typeface="微软雅黑" panose="020B0503020204020204" pitchFamily="34" charset="-122"/>
            </a:endParaRPr>
          </a:p>
          <a:p>
            <a:pPr marL="628650">
              <a:lnSpc>
                <a:spcPct val="150000"/>
              </a:lnSpc>
            </a:pPr>
            <a:r>
              <a:rPr lang="zh-CN" altLang="en-US" sz="1350" dirty="0">
                <a:latin typeface="微软雅黑" panose="020B0503020204020204" pitchFamily="34" charset="-122"/>
                <a:ea typeface="微软雅黑" panose="020B0503020204020204" pitchFamily="34" charset="-122"/>
              </a:rPr>
              <a:t>其中可售面积：</a:t>
            </a:r>
            <a:r>
              <a:rPr lang="zh-CN" altLang="en-US" sz="1350" u="sng" dirty="0">
                <a:latin typeface="微软雅黑" panose="020B0503020204020204" pitchFamily="34" charset="-122"/>
                <a:ea typeface="微软雅黑" panose="020B0503020204020204" pitchFamily="34" charset="-122"/>
              </a:rPr>
              <a:t>  </a:t>
            </a:r>
            <a:r>
              <a:rPr lang="en-US" altLang="zh-CN" sz="1350" u="sng" dirty="0">
                <a:latin typeface="微软雅黑" panose="020B0503020204020204" pitchFamily="34" charset="-122"/>
                <a:ea typeface="微软雅黑" panose="020B0503020204020204" pitchFamily="34" charset="-122"/>
              </a:rPr>
              <a:t>101881.5</a:t>
            </a:r>
            <a:r>
              <a:rPr lang="zh-CN" altLang="en-US" sz="1350" u="sng" dirty="0">
                <a:latin typeface="微软雅黑" panose="020B0503020204020204" pitchFamily="34" charset="-122"/>
                <a:ea typeface="微软雅黑" panose="020B0503020204020204" pitchFamily="34" charset="-122"/>
              </a:rPr>
              <a:t>     </a:t>
            </a:r>
            <a:r>
              <a:rPr lang="zh-CN" altLang="en-US" sz="1350" dirty="0">
                <a:latin typeface="微软雅黑" panose="020B0503020204020204" pitchFamily="34" charset="-122"/>
                <a:ea typeface="微软雅黑" panose="020B0503020204020204" pitchFamily="34" charset="-122"/>
              </a:rPr>
              <a:t>㎡；配建学校、幼儿园面积</a:t>
            </a:r>
            <a:r>
              <a:rPr lang="zh-CN" altLang="en-US" sz="1350" u="sng" dirty="0">
                <a:latin typeface="微软雅黑" panose="020B0503020204020204" pitchFamily="34" charset="-122"/>
                <a:ea typeface="微软雅黑" panose="020B0503020204020204" pitchFamily="34" charset="-122"/>
              </a:rPr>
              <a:t>   </a:t>
            </a:r>
            <a:r>
              <a:rPr lang="en-US" altLang="zh-CN" sz="1350" u="sng" dirty="0">
                <a:latin typeface="微软雅黑" panose="020B0503020204020204" pitchFamily="34" charset="-122"/>
                <a:ea typeface="微软雅黑" panose="020B0503020204020204" pitchFamily="34" charset="-122"/>
              </a:rPr>
              <a:t>2800</a:t>
            </a:r>
            <a:r>
              <a:rPr lang="zh-CN" altLang="en-US" sz="1350" u="sng" dirty="0">
                <a:latin typeface="微软雅黑" panose="020B0503020204020204" pitchFamily="34" charset="-122"/>
                <a:ea typeface="微软雅黑" panose="020B0503020204020204" pitchFamily="34" charset="-122"/>
              </a:rPr>
              <a:t>    </a:t>
            </a:r>
            <a:r>
              <a:rPr lang="zh-CN" altLang="en-US" sz="1350" dirty="0">
                <a:latin typeface="微软雅黑" panose="020B0503020204020204" pitchFamily="34" charset="-122"/>
                <a:ea typeface="微软雅黑" panose="020B0503020204020204" pitchFamily="34" charset="-122"/>
              </a:rPr>
              <a:t>㎡</a:t>
            </a:r>
            <a:endParaRPr lang="en-US" altLang="zh-CN" sz="1350" b="1" dirty="0">
              <a:solidFill>
                <a:srgbClr val="FF0000"/>
              </a:solidFill>
              <a:latin typeface="微软雅黑" panose="020B0503020204020204" pitchFamily="34" charset="-122"/>
              <a:ea typeface="微软雅黑" panose="020B0503020204020204" pitchFamily="34" charset="-122"/>
            </a:endParaRPr>
          </a:p>
        </p:txBody>
      </p:sp>
      <p:sp>
        <p:nvSpPr>
          <p:cNvPr id="15" name="矩形 14"/>
          <p:cNvSpPr/>
          <p:nvPr/>
        </p:nvSpPr>
        <p:spPr>
          <a:xfrm>
            <a:off x="4743450" y="605359"/>
            <a:ext cx="4400550" cy="1026160"/>
          </a:xfrm>
          <a:prstGeom prst="rect">
            <a:avLst/>
          </a:prstGeom>
        </p:spPr>
        <p:txBody>
          <a:bodyPr wrap="square">
            <a:spAutoFit/>
          </a:bodyPr>
          <a:lstStyle/>
          <a:p>
            <a:pPr>
              <a:lnSpc>
                <a:spcPct val="150000"/>
              </a:lnSpc>
              <a:buFont typeface="Wingdings" panose="05000000000000000000" pitchFamily="2" charset="2"/>
              <a:buChar char="Ø"/>
            </a:pPr>
            <a:r>
              <a:rPr lang="zh-CN" altLang="en-US" sz="1350" b="1" dirty="0">
                <a:latin typeface="微软雅黑" panose="020B0503020204020204" pitchFamily="34" charset="-122"/>
                <a:ea typeface="微软雅黑" panose="020B0503020204020204" pitchFamily="34" charset="-122"/>
              </a:rPr>
              <a:t> 项目背景：</a:t>
            </a:r>
            <a:r>
              <a:rPr lang="zh-CN" altLang="en-US" sz="1350" b="1" dirty="0">
                <a:solidFill>
                  <a:srgbClr val="FF0000"/>
                </a:solidFill>
                <a:latin typeface="微软雅黑" panose="020B0503020204020204" pitchFamily="34" charset="-122"/>
                <a:ea typeface="微软雅黑" panose="020B0503020204020204" pitchFamily="34" charset="-122"/>
              </a:rPr>
              <a:t>（含项目公司股东情况）</a:t>
            </a:r>
            <a:endParaRPr lang="en-US" altLang="zh-CN" sz="1350" b="1" dirty="0">
              <a:solidFill>
                <a:srgbClr val="FF0000"/>
              </a:solidFill>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Ø"/>
            </a:pPr>
            <a:r>
              <a:rPr lang="zh-CN" altLang="en-US" sz="1350" b="1" dirty="0">
                <a:solidFill>
                  <a:srgbClr val="FF0000"/>
                </a:solidFill>
                <a:latin typeface="微软雅黑" panose="020B0503020204020204" pitchFamily="34" charset="-122"/>
                <a:ea typeface="微软雅黑" panose="020B0503020204020204" pitchFamily="34" charset="-122"/>
              </a:rPr>
              <a:t>合作方深耕青岛胶州市，从事土地一级熟化业务；</a:t>
            </a:r>
            <a:endParaRPr lang="en-US" altLang="zh-CN" sz="1350" b="1" dirty="0">
              <a:solidFill>
                <a:srgbClr val="FF0000"/>
              </a:solidFill>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Ø"/>
            </a:pPr>
            <a:r>
              <a:rPr lang="zh-CN" altLang="en-US" sz="1350" b="1" dirty="0">
                <a:solidFill>
                  <a:srgbClr val="FF0000"/>
                </a:solidFill>
                <a:latin typeface="微软雅黑" panose="020B0503020204020204" pitchFamily="34" charset="-122"/>
                <a:ea typeface="微软雅黑" panose="020B0503020204020204" pitchFamily="34" charset="-122"/>
              </a:rPr>
              <a:t>本项目已取得土地证，诉求溢价转让。</a:t>
            </a:r>
            <a:endParaRPr lang="en-US" altLang="zh-CN" sz="1350" b="1" dirty="0">
              <a:solidFill>
                <a:srgbClr val="FF0000"/>
              </a:solidFill>
              <a:latin typeface="微软雅黑" panose="020B0503020204020204" pitchFamily="34" charset="-122"/>
              <a:ea typeface="微软雅黑" panose="020B0503020204020204" pitchFamily="34" charset="-122"/>
            </a:endParaRPr>
          </a:p>
        </p:txBody>
      </p:sp>
      <p:sp>
        <p:nvSpPr>
          <p:cNvPr id="16" name="矩形 15"/>
          <p:cNvSpPr/>
          <p:nvPr/>
        </p:nvSpPr>
        <p:spPr>
          <a:xfrm rot="10800000" flipV="1">
            <a:off x="6298883" y="3579019"/>
            <a:ext cx="1130618" cy="43434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dirty="0">
                <a:solidFill>
                  <a:schemeClr val="tx1"/>
                </a:solidFill>
              </a:rPr>
              <a:t>青岛盛汇置业公司</a:t>
            </a:r>
            <a:endParaRPr lang="zh-CN" altLang="en-US" sz="1050" b="1" dirty="0">
              <a:solidFill>
                <a:schemeClr val="tx1"/>
              </a:solidFill>
            </a:endParaRPr>
          </a:p>
        </p:txBody>
      </p:sp>
      <p:sp>
        <p:nvSpPr>
          <p:cNvPr id="17" name="矩形 16"/>
          <p:cNvSpPr/>
          <p:nvPr/>
        </p:nvSpPr>
        <p:spPr>
          <a:xfrm>
            <a:off x="6286500" y="2832735"/>
            <a:ext cx="1143000" cy="4119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dirty="0">
                <a:solidFill>
                  <a:schemeClr val="tx1"/>
                </a:solidFill>
              </a:rPr>
              <a:t>青岛恒新冠贸易有限公司</a:t>
            </a:r>
            <a:endParaRPr lang="zh-CN" altLang="en-US" sz="1050" b="1" dirty="0">
              <a:solidFill>
                <a:schemeClr val="tx1"/>
              </a:solidFill>
            </a:endParaRPr>
          </a:p>
        </p:txBody>
      </p:sp>
      <p:cxnSp>
        <p:nvCxnSpPr>
          <p:cNvPr id="18" name="直接连接符 17"/>
          <p:cNvCxnSpPr/>
          <p:nvPr/>
        </p:nvCxnSpPr>
        <p:spPr>
          <a:xfrm flipV="1">
            <a:off x="6286500" y="2470785"/>
            <a:ext cx="0" cy="3619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6858000" y="4013835"/>
            <a:ext cx="0" cy="2286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6299119" y="4242435"/>
            <a:ext cx="1143000" cy="4572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dirty="0">
                <a:solidFill>
                  <a:schemeClr val="tx1"/>
                </a:solidFill>
              </a:rPr>
              <a:t>青岛宝海置业公司</a:t>
            </a:r>
            <a:endParaRPr lang="zh-CN" altLang="en-US" sz="1050" b="1" dirty="0">
              <a:solidFill>
                <a:schemeClr val="tx1"/>
              </a:solidFill>
            </a:endParaRPr>
          </a:p>
        </p:txBody>
      </p:sp>
      <p:sp>
        <p:nvSpPr>
          <p:cNvPr id="21" name="矩形 20"/>
          <p:cNvSpPr/>
          <p:nvPr/>
        </p:nvSpPr>
        <p:spPr>
          <a:xfrm flipH="1">
            <a:off x="6870383" y="4013835"/>
            <a:ext cx="537686"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solidFill>
                  <a:schemeClr val="tx1"/>
                </a:solidFill>
              </a:rPr>
              <a:t>100%</a:t>
            </a:r>
            <a:endParaRPr lang="en-US" altLang="zh-CN" sz="1350" dirty="0">
              <a:solidFill>
                <a:schemeClr val="tx1"/>
              </a:solidFill>
            </a:endParaRPr>
          </a:p>
        </p:txBody>
      </p:sp>
      <p:cxnSp>
        <p:nvCxnSpPr>
          <p:cNvPr id="22" name="直接连接符 21"/>
          <p:cNvCxnSpPr/>
          <p:nvPr/>
        </p:nvCxnSpPr>
        <p:spPr>
          <a:xfrm flipV="1">
            <a:off x="7408069" y="2457450"/>
            <a:ext cx="0" cy="457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6870383" y="3244691"/>
            <a:ext cx="12383" cy="33432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rot="10800000" flipH="1" flipV="1">
            <a:off x="6882765" y="3066098"/>
            <a:ext cx="778669" cy="714375"/>
          </a:xfrm>
          <a:prstGeom prst="rect">
            <a:avLst/>
          </a:prstGeom>
          <a:noFill/>
        </p:spPr>
        <p:txBody>
          <a:bodyPr wrap="square" rtlCol="0" anchor="t">
            <a:spAutoFit/>
          </a:bodyPr>
          <a:lstStyle/>
          <a:p>
            <a:endParaRPr lang="en-US" altLang="zh-CN" sz="1350" dirty="0">
              <a:sym typeface="+mn-ea"/>
            </a:endParaRPr>
          </a:p>
          <a:p>
            <a:r>
              <a:rPr lang="en-US" altLang="zh-CN" sz="1350" dirty="0">
                <a:sym typeface="+mn-ea"/>
              </a:rPr>
              <a:t>100%</a:t>
            </a:r>
            <a:endParaRPr lang="en-US" altLang="zh-CN" sz="1350" dirty="0">
              <a:sym typeface="+mn-ea"/>
            </a:endParaRPr>
          </a:p>
          <a:p>
            <a:endParaRPr lang="zh-CN" altLang="en-US" sz="1350"/>
          </a:p>
        </p:txBody>
      </p:sp>
      <p:sp>
        <p:nvSpPr>
          <p:cNvPr id="25" name="矩形 24"/>
          <p:cNvSpPr/>
          <p:nvPr/>
        </p:nvSpPr>
        <p:spPr>
          <a:xfrm>
            <a:off x="5678805" y="2044065"/>
            <a:ext cx="922496" cy="41290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dirty="0">
                <a:solidFill>
                  <a:schemeClr val="tx1"/>
                </a:solidFill>
              </a:rPr>
              <a:t>冷玉琴</a:t>
            </a:r>
            <a:r>
              <a:rPr lang="en-US" altLang="zh-CN" sz="1050" b="1" dirty="0">
                <a:solidFill>
                  <a:schemeClr val="tx1"/>
                </a:solidFill>
              </a:rPr>
              <a:t>50%</a:t>
            </a:r>
            <a:endParaRPr lang="en-US" altLang="zh-CN" sz="1050" b="1" dirty="0">
              <a:solidFill>
                <a:schemeClr val="tx1"/>
              </a:solidFill>
            </a:endParaRPr>
          </a:p>
        </p:txBody>
      </p:sp>
      <p:sp>
        <p:nvSpPr>
          <p:cNvPr id="26" name="矩形 25"/>
          <p:cNvSpPr/>
          <p:nvPr/>
        </p:nvSpPr>
        <p:spPr>
          <a:xfrm>
            <a:off x="6978015" y="2063591"/>
            <a:ext cx="972979" cy="39338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dirty="0">
                <a:solidFill>
                  <a:schemeClr val="tx1"/>
                </a:solidFill>
                <a:uFillTx/>
              </a:rPr>
              <a:t>武景浩</a:t>
            </a:r>
            <a:r>
              <a:rPr lang="en-US" altLang="zh-CN" sz="1050" b="1" dirty="0">
                <a:solidFill>
                  <a:schemeClr val="tx1"/>
                </a:solidFill>
                <a:uFillTx/>
              </a:rPr>
              <a:t>50%</a:t>
            </a:r>
            <a:endParaRPr lang="en-US" altLang="zh-CN" sz="1050" b="1" dirty="0">
              <a:solidFill>
                <a:schemeClr val="tx1"/>
              </a:solidFill>
              <a:uFillTx/>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6852" y="142086"/>
            <a:ext cx="2621280" cy="460375"/>
          </a:xfrm>
          <a:prstGeom prst="rect">
            <a:avLst/>
          </a:prstGeom>
          <a:noFill/>
        </p:spPr>
        <p:txBody>
          <a:bodyPr wrap="non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一、项目指标概览</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custDataLst>
              <p:tags r:id="rId1"/>
            </p:custDataLst>
          </p:nvPr>
        </p:nvGraphicFramePr>
        <p:xfrm>
          <a:off x="471805" y="706120"/>
          <a:ext cx="8339455" cy="3948430"/>
        </p:xfrm>
        <a:graphic>
          <a:graphicData uri="http://schemas.openxmlformats.org/drawingml/2006/table">
            <a:tbl>
              <a:tblPr/>
              <a:tblGrid>
                <a:gridCol w="701040"/>
                <a:gridCol w="701040"/>
                <a:gridCol w="558800"/>
                <a:gridCol w="549910"/>
                <a:gridCol w="549910"/>
                <a:gridCol w="549910"/>
                <a:gridCol w="523875"/>
                <a:gridCol w="523240"/>
                <a:gridCol w="594360"/>
                <a:gridCol w="593725"/>
                <a:gridCol w="453390"/>
                <a:gridCol w="531495"/>
                <a:gridCol w="532765"/>
                <a:gridCol w="488315"/>
                <a:gridCol w="487680"/>
              </a:tblGrid>
              <a:tr h="0">
                <a:tc>
                  <a:txBody>
                    <a:bodyPr/>
                    <a:lstStyle/>
                    <a:p>
                      <a:pPr algn="ctr" rtl="0" fontAlgn="ct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项目名称</a:t>
                      </a:r>
                      <a:endParaRPr lang="zh-CN" altLang="en-US" sz="75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14">
                  <a:txBody>
                    <a:bodyPr/>
                    <a:lstStyle/>
                    <a:p>
                      <a:pPr algn="ctr" rtl="0" fontAlgn="ct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胶州宝海置业项目</a:t>
                      </a:r>
                      <a:endParaRPr lang="zh-CN" altLang="en-US" sz="75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r>
              <a:tr h="0">
                <a:tc rowSpan="11">
                  <a:txBody>
                    <a:bodyPr/>
                    <a:lstStyle/>
                    <a:p>
                      <a:pPr algn="ctr" rtl="0" fontAlgn="ct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基本概况</a:t>
                      </a:r>
                      <a:endParaRPr lang="zh-CN" altLang="en-US" sz="75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ctr" rtl="0" fontAlgn="ct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基本指标</a:t>
                      </a:r>
                      <a:endParaRPr lang="zh-CN" altLang="en-US" sz="75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cPr/>
                </a:tc>
                <a:tc gridSpan="6">
                  <a:txBody>
                    <a:bodyPr/>
                    <a:lstStyle/>
                    <a:p>
                      <a:pPr algn="ctr" rtl="0" fontAlgn="ct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合作模式</a:t>
                      </a:r>
                      <a:endParaRPr lang="zh-CN" altLang="en-US" sz="75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cPr/>
                </a:tc>
                <a:tc hMerge="1">
                  <a:tcPr/>
                </a:tc>
                <a:tc hMerge="1">
                  <a:tcPr/>
                </a:tc>
                <a:tc hMerge="1">
                  <a:tcPr/>
                </a:tc>
                <a:tc hMerge="1">
                  <a:tcPr/>
                </a:tc>
                <a:tc gridSpan="6">
                  <a:txBody>
                    <a:bodyPr/>
                    <a:lstStyle/>
                    <a:p>
                      <a:pPr algn="ctr" rtl="0" fontAlgn="ct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付款节奏</a:t>
                      </a:r>
                      <a:endParaRPr lang="zh-CN" altLang="en-US" sz="75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cPr/>
                </a:tc>
                <a:tc hMerge="1">
                  <a:tcPr/>
                </a:tc>
                <a:tc hMerge="1">
                  <a:tcPr/>
                </a:tc>
                <a:tc hMerge="1">
                  <a:tcPr/>
                </a:tc>
                <a:tc hMerge="1">
                  <a:tcPr/>
                </a:tc>
              </a:tr>
              <a:tr h="342900">
                <a:tc vMerge="1">
                  <a:tcPr/>
                </a:tc>
                <a:tc>
                  <a:txBody>
                    <a:bodyPr/>
                    <a:lstStyle/>
                    <a:p>
                      <a:pPr algn="l" rtl="0" fontAlgn="ct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位置：</a:t>
                      </a:r>
                      <a:endParaRPr lang="zh-CN" altLang="en-US" sz="75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rtl="0" fontAlgn="ctr"/>
                      <a:r>
                        <a:rPr lang="zh-CN" altLang="en-US" sz="750" b="0" i="0" u="none" strike="noStrike">
                          <a:solidFill>
                            <a:srgbClr val="000000"/>
                          </a:solidFill>
                          <a:effectLst/>
                          <a:latin typeface="微软雅黑" panose="020B0503020204020204" pitchFamily="34" charset="-122"/>
                          <a:ea typeface="微软雅黑" panose="020B0503020204020204" pitchFamily="34" charset="-122"/>
                        </a:rPr>
                        <a:t>青岛胶州市广州路以东、科教路以南</a:t>
                      </a:r>
                      <a:endParaRPr lang="zh-CN" altLang="en-US" sz="75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0" gridSpan="6">
                  <a:txBody>
                    <a:bodyPr/>
                    <a:lstStyle/>
                    <a:p>
                      <a:pPr algn="l" rtl="0" fontAlgn="ct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100%</a:t>
                      </a:r>
                      <a:r>
                        <a:rPr lang="zh-CN" altLang="en-US" sz="750" b="0" i="0" u="none" strike="noStrike">
                          <a:solidFill>
                            <a:srgbClr val="000000"/>
                          </a:solidFill>
                          <a:effectLst/>
                          <a:latin typeface="微软雅黑" panose="020B0503020204020204" pitchFamily="34" charset="-122"/>
                          <a:ea typeface="微软雅黑" panose="020B0503020204020204" pitchFamily="34" charset="-122"/>
                        </a:rPr>
                        <a:t>收购项目公司股权（住宅用地</a:t>
                      </a: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68.5</a:t>
                      </a:r>
                      <a:r>
                        <a:rPr lang="zh-CN" altLang="en-US" sz="750" b="0" i="0" u="none" strike="noStrike">
                          <a:solidFill>
                            <a:srgbClr val="000000"/>
                          </a:solidFill>
                          <a:effectLst/>
                          <a:latin typeface="微软雅黑" panose="020B0503020204020204" pitchFamily="34" charset="-122"/>
                          <a:ea typeface="微软雅黑" panose="020B0503020204020204" pitchFamily="34" charset="-122"/>
                        </a:rPr>
                        <a:t>亩，每亩溢价</a:t>
                      </a: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85</a:t>
                      </a:r>
                      <a:r>
                        <a:rPr lang="zh-CN" altLang="en-US" sz="750" b="0" i="0" u="none" strike="noStrike">
                          <a:solidFill>
                            <a:srgbClr val="000000"/>
                          </a:solidFill>
                          <a:effectLst/>
                          <a:latin typeface="微软雅黑" panose="020B0503020204020204" pitchFamily="34" charset="-122"/>
                          <a:ea typeface="微软雅黑" panose="020B0503020204020204" pitchFamily="34" charset="-122"/>
                        </a:rPr>
                        <a:t>万）</a:t>
                      </a:r>
                      <a:br>
                        <a:rPr lang="zh-CN" altLang="en-US" sz="750" b="0" i="0" u="none" strike="noStrike">
                          <a:solidFill>
                            <a:srgbClr val="000000"/>
                          </a:solidFill>
                          <a:effectLst/>
                          <a:latin typeface="微软雅黑" panose="020B0503020204020204" pitchFamily="34" charset="-122"/>
                          <a:ea typeface="微软雅黑" panose="020B0503020204020204" pitchFamily="34" charset="-122"/>
                        </a:rPr>
                      </a:br>
                      <a:r>
                        <a:rPr lang="zh-CN" altLang="en-US" sz="750" b="0" i="0" u="none" strike="noStrike">
                          <a:solidFill>
                            <a:srgbClr val="000000"/>
                          </a:solidFill>
                          <a:effectLst/>
                          <a:latin typeface="微软雅黑" panose="020B0503020204020204" pitchFamily="34" charset="-122"/>
                          <a:ea typeface="微软雅黑" panose="020B0503020204020204" pitchFamily="34" charset="-122"/>
                        </a:rPr>
                        <a:t>溢价现金支付</a:t>
                      </a: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3000</a:t>
                      </a:r>
                      <a:r>
                        <a:rPr lang="zh-CN" altLang="en-US" sz="750" b="0" i="0" u="none" strike="noStrike">
                          <a:solidFill>
                            <a:srgbClr val="000000"/>
                          </a:solidFill>
                          <a:effectLst/>
                          <a:latin typeface="微软雅黑" panose="020B0503020204020204" pitchFamily="34" charset="-122"/>
                          <a:ea typeface="微软雅黑" panose="020B0503020204020204" pitchFamily="34" charset="-122"/>
                        </a:rPr>
                        <a:t>万元，剩余</a:t>
                      </a: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2822.5</a:t>
                      </a:r>
                      <a:r>
                        <a:rPr lang="zh-CN" altLang="en-US" sz="750" b="0" i="0" u="none" strike="noStrike">
                          <a:solidFill>
                            <a:srgbClr val="000000"/>
                          </a:solidFill>
                          <a:effectLst/>
                          <a:latin typeface="微软雅黑" panose="020B0503020204020204" pitchFamily="34" charset="-122"/>
                          <a:ea typeface="微软雅黑" panose="020B0503020204020204" pitchFamily="34" charset="-122"/>
                        </a:rPr>
                        <a:t>万元用车位抵顶（车位抵顶价格为市场价</a:t>
                      </a: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70%</a:t>
                      </a:r>
                      <a:r>
                        <a:rPr lang="zh-CN" altLang="en-US" sz="750" b="0" i="0" u="none" strike="noStrike">
                          <a:solidFill>
                            <a:srgbClr val="000000"/>
                          </a:solidFill>
                          <a:effectLst/>
                          <a:latin typeface="微软雅黑" panose="020B0503020204020204" pitchFamily="34" charset="-122"/>
                          <a:ea typeface="微软雅黑" panose="020B0503020204020204" pitchFamily="34" charset="-122"/>
                        </a:rPr>
                        <a:t>）</a:t>
                      </a:r>
                      <a:endParaRPr lang="zh-CN" altLang="en-US" sz="75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10" hMerge="1">
                  <a:tcPr/>
                </a:tc>
                <a:tc rowSpan="10" hMerge="1">
                  <a:tcPr/>
                </a:tc>
                <a:tc rowSpan="10" hMerge="1">
                  <a:tcPr/>
                </a:tc>
                <a:tc rowSpan="10" hMerge="1">
                  <a:tcPr/>
                </a:tc>
                <a:tc rowSpan="10" hMerge="1">
                  <a:tcPr/>
                </a:tc>
                <a:tc rowSpan="10" gridSpan="6">
                  <a:txBody>
                    <a:bodyPr/>
                    <a:lstStyle/>
                    <a:p>
                      <a:pPr algn="l" rtl="0" fontAlgn="ct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1</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、签订股权转让合同</a:t>
                      </a: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3</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日内，我司支付</a:t>
                      </a: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5000</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万元，过股</a:t>
                      </a: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51%</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a:t>
                      </a:r>
                      <a:b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b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2</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、签订合同</a:t>
                      </a: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2</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个月内支付合作方</a:t>
                      </a: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10000</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万元，过股</a:t>
                      </a: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10%</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a:t>
                      </a:r>
                      <a:b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b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3</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、项目开盘后一个月内，支付合作方</a:t>
                      </a: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5000</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万元以及</a:t>
                      </a: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10%</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的资金成本（从支付</a:t>
                      </a: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10000</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万元后开始计息，时间</a:t>
                      </a: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3</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个月）利息共计</a:t>
                      </a: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125</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万元；</a:t>
                      </a:r>
                      <a:b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b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4</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、项目开盘后半年内支付合作方</a:t>
                      </a: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6798</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万元、契税</a:t>
                      </a: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1122.5</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万元、土地印花税</a:t>
                      </a: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11.9</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万元、土地使用税</a:t>
                      </a: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15.2</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万元以及</a:t>
                      </a: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10%</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资金成本</a:t>
                      </a: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510</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万元（从支付</a:t>
                      </a: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10000</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万元开始计息，计息基数为</a:t>
                      </a: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6798</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万元，共计</a:t>
                      </a: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9</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个月）后过股</a:t>
                      </a: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39%</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a:t>
                      </a:r>
                      <a:endParaRPr lang="zh-CN" altLang="en-US" sz="75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10" hMerge="1">
                  <a:tcPr/>
                </a:tc>
                <a:tc rowSpan="10" hMerge="1">
                  <a:tcPr/>
                </a:tc>
                <a:tc rowSpan="10" hMerge="1">
                  <a:tcPr/>
                </a:tc>
                <a:tc rowSpan="10" hMerge="1">
                  <a:tcPr/>
                </a:tc>
                <a:tc rowSpan="10" hMerge="1">
                  <a:tcPr/>
                </a:tc>
              </a:tr>
              <a:tr h="136525">
                <a:tc vMerge="1">
                  <a:tcPr/>
                </a:tc>
                <a:tc>
                  <a:txBody>
                    <a:bodyPr/>
                    <a:lstStyle/>
                    <a:p>
                      <a:pPr algn="l" rtl="0" fontAlgn="ct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占地面积：</a:t>
                      </a:r>
                      <a:endParaRPr lang="zh-CN" altLang="en-US" sz="75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45691.0㎡</a:t>
                      </a:r>
                      <a:endParaRPr lang="en-US" altLang="zh-CN" sz="75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6">
                  <a:tcPr/>
                </a:tc>
                <a:tc vMerge="1" hMerge="1">
                  <a:tcPr/>
                </a:tc>
                <a:tc vMerge="1" hMerge="1">
                  <a:tcPr/>
                </a:tc>
                <a:tc vMerge="1" hMerge="1">
                  <a:tcPr/>
                </a:tc>
                <a:tc vMerge="1" hMerge="1">
                  <a:tcPr/>
                </a:tc>
                <a:tc vMerge="1" hMerge="1">
                  <a:tcPr/>
                </a:tc>
                <a:tc vMerge="1" gridSpan="6">
                  <a:tcPr/>
                </a:tc>
                <a:tc vMerge="1" hMerge="1">
                  <a:tcPr/>
                </a:tc>
                <a:tc vMerge="1" hMerge="1">
                  <a:tcPr/>
                </a:tc>
                <a:tc vMerge="1" hMerge="1">
                  <a:tcPr/>
                </a:tc>
                <a:tc vMerge="1" hMerge="1">
                  <a:tcPr/>
                </a:tc>
                <a:tc vMerge="1" hMerge="1">
                  <a:tcPr/>
                </a:tc>
              </a:tr>
              <a:tr h="136525">
                <a:tc vMerge="1">
                  <a:tcPr/>
                </a:tc>
                <a:tc>
                  <a:txBody>
                    <a:bodyPr/>
                    <a:lstStyle/>
                    <a:p>
                      <a:pPr algn="l" rtl="0" fontAlgn="ct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容积率：</a:t>
                      </a:r>
                      <a:endParaRPr lang="zh-CN" altLang="en-US" sz="75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2.3</a:t>
                      </a:r>
                      <a:endParaRPr lang="en-US" altLang="zh-CN" sz="75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6">
                  <a:tcPr/>
                </a:tc>
                <a:tc vMerge="1" hMerge="1">
                  <a:tcPr/>
                </a:tc>
                <a:tc vMerge="1" hMerge="1">
                  <a:tcPr/>
                </a:tc>
                <a:tc vMerge="1" hMerge="1">
                  <a:tcPr/>
                </a:tc>
                <a:tc vMerge="1" hMerge="1">
                  <a:tcPr/>
                </a:tc>
                <a:tc vMerge="1" hMerge="1">
                  <a:tcPr/>
                </a:tc>
                <a:tc vMerge="1" gridSpan="6">
                  <a:tcPr/>
                </a:tc>
                <a:tc vMerge="1" hMerge="1">
                  <a:tcPr/>
                </a:tc>
                <a:tc vMerge="1" hMerge="1">
                  <a:tcPr/>
                </a:tc>
                <a:tc vMerge="1" hMerge="1">
                  <a:tcPr/>
                </a:tc>
                <a:tc vMerge="1" hMerge="1">
                  <a:tcPr/>
                </a:tc>
                <a:tc vMerge="1" hMerge="1">
                  <a:tcPr/>
                </a:tc>
              </a:tr>
              <a:tr h="136525">
                <a:tc vMerge="1">
                  <a:tcPr/>
                </a:tc>
                <a:tc>
                  <a:txBody>
                    <a:bodyPr/>
                    <a:lstStyle/>
                    <a:p>
                      <a:pPr algn="l" rtl="0" fontAlgn="ct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计容建面：</a:t>
                      </a:r>
                      <a:endParaRPr lang="zh-CN" altLang="en-US" sz="75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105777.5㎡</a:t>
                      </a:r>
                      <a:endParaRPr lang="en-US" altLang="zh-CN" sz="75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6">
                  <a:tcPr/>
                </a:tc>
                <a:tc vMerge="1" hMerge="1">
                  <a:tcPr/>
                </a:tc>
                <a:tc vMerge="1" hMerge="1">
                  <a:tcPr/>
                </a:tc>
                <a:tc vMerge="1" hMerge="1">
                  <a:tcPr/>
                </a:tc>
                <a:tc vMerge="1" hMerge="1">
                  <a:tcPr/>
                </a:tc>
                <a:tc vMerge="1" hMerge="1">
                  <a:tcPr/>
                </a:tc>
                <a:tc vMerge="1" gridSpan="6">
                  <a:tcPr/>
                </a:tc>
                <a:tc vMerge="1" hMerge="1">
                  <a:tcPr/>
                </a:tc>
                <a:tc vMerge="1" hMerge="1">
                  <a:tcPr/>
                </a:tc>
                <a:tc vMerge="1" hMerge="1">
                  <a:tcPr/>
                </a:tc>
                <a:tc vMerge="1" hMerge="1">
                  <a:tcPr/>
                </a:tc>
                <a:tc vMerge="1" hMerge="1">
                  <a:tcPr/>
                </a:tc>
              </a:tr>
              <a:tr h="136525">
                <a:tc vMerge="1">
                  <a:tcPr/>
                </a:tc>
                <a:tc>
                  <a:txBody>
                    <a:bodyPr/>
                    <a:lstStyle/>
                    <a:p>
                      <a:pPr algn="l" rtl="0" fontAlgn="ct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商业占比：</a:t>
                      </a:r>
                      <a:endParaRPr lang="zh-CN" altLang="en-US" sz="75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3.2%</a:t>
                      </a:r>
                      <a:endParaRPr lang="en-US" altLang="zh-CN" sz="75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6">
                  <a:tcPr/>
                </a:tc>
                <a:tc vMerge="1" hMerge="1">
                  <a:tcPr/>
                </a:tc>
                <a:tc vMerge="1" hMerge="1">
                  <a:tcPr/>
                </a:tc>
                <a:tc vMerge="1" hMerge="1">
                  <a:tcPr/>
                </a:tc>
                <a:tc vMerge="1" hMerge="1">
                  <a:tcPr/>
                </a:tc>
                <a:tc vMerge="1" hMerge="1">
                  <a:tcPr/>
                </a:tc>
                <a:tc vMerge="1" gridSpan="6">
                  <a:tcPr/>
                </a:tc>
                <a:tc vMerge="1" hMerge="1">
                  <a:tcPr/>
                </a:tc>
                <a:tc vMerge="1" hMerge="1">
                  <a:tcPr/>
                </a:tc>
                <a:tc vMerge="1" hMerge="1">
                  <a:tcPr/>
                </a:tc>
                <a:tc vMerge="1" hMerge="1">
                  <a:tcPr/>
                </a:tc>
                <a:tc vMerge="1" hMerge="1">
                  <a:tcPr/>
                </a:tc>
              </a:tr>
              <a:tr h="137160">
                <a:tc vMerge="1">
                  <a:tcPr/>
                </a:tc>
                <a:tc>
                  <a:txBody>
                    <a:bodyPr/>
                    <a:lstStyle/>
                    <a:p>
                      <a:pPr algn="l" rtl="0" fontAlgn="ct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土地性质：</a:t>
                      </a:r>
                      <a:endParaRPr lang="zh-CN" altLang="en-US" sz="75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zh-CN" altLang="en-US" sz="750" b="0" i="0" u="none" strike="noStrike">
                          <a:solidFill>
                            <a:srgbClr val="000000"/>
                          </a:solidFill>
                          <a:effectLst/>
                          <a:latin typeface="微软雅黑" panose="020B0503020204020204" pitchFamily="34" charset="-122"/>
                          <a:ea typeface="微软雅黑" panose="020B0503020204020204" pitchFamily="34" charset="-122"/>
                        </a:rPr>
                        <a:t>商住</a:t>
                      </a:r>
                      <a:endParaRPr lang="zh-CN" altLang="en-US" sz="75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6">
                  <a:tcPr/>
                </a:tc>
                <a:tc vMerge="1" hMerge="1">
                  <a:tcPr/>
                </a:tc>
                <a:tc vMerge="1" hMerge="1">
                  <a:tcPr/>
                </a:tc>
                <a:tc vMerge="1" hMerge="1">
                  <a:tcPr/>
                </a:tc>
                <a:tc vMerge="1" hMerge="1">
                  <a:tcPr/>
                </a:tc>
                <a:tc vMerge="1" hMerge="1">
                  <a:tcPr/>
                </a:tc>
                <a:tc vMerge="1" gridSpan="6">
                  <a:tcPr/>
                </a:tc>
                <a:tc vMerge="1" hMerge="1">
                  <a:tcPr/>
                </a:tc>
                <a:tc vMerge="1" hMerge="1">
                  <a:tcPr/>
                </a:tc>
                <a:tc vMerge="1" hMerge="1">
                  <a:tcPr/>
                </a:tc>
                <a:tc vMerge="1" hMerge="1">
                  <a:tcPr/>
                </a:tc>
                <a:tc vMerge="1" hMerge="1">
                  <a:tcPr/>
                </a:tc>
              </a:tr>
              <a:tr h="192405">
                <a:tc vMerge="1">
                  <a:tcPr/>
                </a:tc>
                <a:tc>
                  <a:txBody>
                    <a:bodyPr/>
                    <a:lstStyle/>
                    <a:p>
                      <a:pPr algn="l" rtl="0" fontAlgn="ct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交易总对价：</a:t>
                      </a:r>
                      <a:endParaRPr lang="zh-CN" altLang="en-US" sz="75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27448.8</a:t>
                      </a:r>
                      <a:r>
                        <a:rPr lang="zh-CN" altLang="en-US" sz="750" b="0" i="0" u="none" strike="noStrike">
                          <a:solidFill>
                            <a:srgbClr val="000000"/>
                          </a:solidFill>
                          <a:effectLst/>
                          <a:latin typeface="微软雅黑" panose="020B0503020204020204" pitchFamily="34" charset="-122"/>
                          <a:ea typeface="微软雅黑" panose="020B0503020204020204" pitchFamily="34" charset="-122"/>
                        </a:rPr>
                        <a:t>万元</a:t>
                      </a:r>
                      <a:endParaRPr lang="zh-CN" altLang="en-US" sz="75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gridSpan="6">
                  <a:tcPr/>
                </a:tc>
                <a:tc vMerge="1" hMerge="1">
                  <a:tcPr/>
                </a:tc>
                <a:tc vMerge="1" hMerge="1">
                  <a:tcPr/>
                </a:tc>
                <a:tc vMerge="1" hMerge="1">
                  <a:tcPr/>
                </a:tc>
                <a:tc vMerge="1" hMerge="1">
                  <a:tcPr/>
                </a:tc>
                <a:tc vMerge="1" hMerge="1">
                  <a:tcPr/>
                </a:tc>
                <a:tc vMerge="1" gridSpan="6">
                  <a:tcPr/>
                </a:tc>
                <a:tc vMerge="1" hMerge="1">
                  <a:tcPr/>
                </a:tc>
                <a:tc vMerge="1" hMerge="1">
                  <a:tcPr/>
                </a:tc>
                <a:tc vMerge="1" hMerge="1">
                  <a:tcPr/>
                </a:tc>
                <a:tc vMerge="1" hMerge="1">
                  <a:tcPr/>
                </a:tc>
                <a:tc vMerge="1" hMerge="1">
                  <a:tcPr/>
                </a:tc>
              </a:tr>
              <a:tr h="192405">
                <a:tc vMerge="1">
                  <a:tcPr/>
                </a:tc>
                <a:tc>
                  <a:txBody>
                    <a:bodyPr/>
                    <a:lstStyle/>
                    <a:p>
                      <a:pPr algn="l" rtl="0" fontAlgn="ct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原始土地成本：</a:t>
                      </a:r>
                      <a:endParaRPr lang="zh-CN" altLang="en-US" sz="75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23798.6</a:t>
                      </a:r>
                      <a:r>
                        <a:rPr lang="zh-CN" altLang="en-US" sz="750" b="0" i="0" u="none" strike="noStrike">
                          <a:solidFill>
                            <a:srgbClr val="000000"/>
                          </a:solidFill>
                          <a:effectLst/>
                          <a:latin typeface="微软雅黑" panose="020B0503020204020204" pitchFamily="34" charset="-122"/>
                          <a:ea typeface="微软雅黑" panose="020B0503020204020204" pitchFamily="34" charset="-122"/>
                        </a:rPr>
                        <a:t>万元</a:t>
                      </a:r>
                      <a:endParaRPr lang="zh-CN" altLang="en-US" sz="75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6">
                  <a:tcPr/>
                </a:tc>
                <a:tc vMerge="1" hMerge="1">
                  <a:tcPr/>
                </a:tc>
                <a:tc vMerge="1" hMerge="1">
                  <a:tcPr/>
                </a:tc>
                <a:tc vMerge="1" hMerge="1">
                  <a:tcPr/>
                </a:tc>
                <a:tc vMerge="1" hMerge="1">
                  <a:tcPr/>
                </a:tc>
                <a:tc vMerge="1" hMerge="1">
                  <a:tcPr/>
                </a:tc>
                <a:tc vMerge="1" gridSpan="6">
                  <a:tcPr/>
                </a:tc>
                <a:tc vMerge="1" hMerge="1">
                  <a:tcPr/>
                </a:tc>
                <a:tc vMerge="1" hMerge="1">
                  <a:tcPr/>
                </a:tc>
                <a:tc vMerge="1" hMerge="1">
                  <a:tcPr/>
                </a:tc>
                <a:tc vMerge="1" hMerge="1">
                  <a:tcPr/>
                </a:tc>
                <a:tc vMerge="1" hMerge="1">
                  <a:tcPr/>
                </a:tc>
              </a:tr>
              <a:tr h="136525">
                <a:tc vMerge="1">
                  <a:tcPr/>
                </a:tc>
                <a:tc>
                  <a:txBody>
                    <a:bodyPr/>
                    <a:lstStyle/>
                    <a:p>
                      <a:pPr algn="l" rtl="0" fontAlgn="ct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股东层面溢价：</a:t>
                      </a:r>
                      <a:endParaRPr lang="zh-CN" altLang="en-US" sz="75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3000.0</a:t>
                      </a:r>
                      <a:r>
                        <a:rPr lang="zh-CN" altLang="en-US" sz="750" b="0" i="0" u="none" strike="noStrike">
                          <a:solidFill>
                            <a:srgbClr val="000000"/>
                          </a:solidFill>
                          <a:effectLst/>
                          <a:latin typeface="微软雅黑" panose="020B0503020204020204" pitchFamily="34" charset="-122"/>
                          <a:ea typeface="微软雅黑" panose="020B0503020204020204" pitchFamily="34" charset="-122"/>
                        </a:rPr>
                        <a:t>万元</a:t>
                      </a:r>
                      <a:endParaRPr lang="zh-CN" altLang="en-US" sz="75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6">
                  <a:tcPr/>
                </a:tc>
                <a:tc vMerge="1" hMerge="1">
                  <a:tcPr/>
                </a:tc>
                <a:tc vMerge="1" hMerge="1">
                  <a:tcPr/>
                </a:tc>
                <a:tc vMerge="1" hMerge="1">
                  <a:tcPr/>
                </a:tc>
                <a:tc vMerge="1" hMerge="1">
                  <a:tcPr/>
                </a:tc>
                <a:tc vMerge="1" hMerge="1">
                  <a:tcPr/>
                </a:tc>
                <a:tc vMerge="1" gridSpan="6">
                  <a:tcPr/>
                </a:tc>
                <a:tc vMerge="1" hMerge="1">
                  <a:tcPr/>
                </a:tc>
                <a:tc vMerge="1" hMerge="1">
                  <a:tcPr/>
                </a:tc>
                <a:tc vMerge="1" hMerge="1">
                  <a:tcPr/>
                </a:tc>
                <a:tc vMerge="1" hMerge="1">
                  <a:tcPr/>
                </a:tc>
                <a:tc vMerge="1" hMerge="1">
                  <a:tcPr/>
                </a:tc>
              </a:tr>
              <a:tr h="193040">
                <a:tc vMerge="1">
                  <a:tcPr/>
                </a:tc>
                <a:tc>
                  <a:txBody>
                    <a:bodyPr/>
                    <a:lstStyle/>
                    <a:p>
                      <a:pPr algn="l" rtl="0" fontAlgn="ct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综合可售楼面价</a:t>
                      </a:r>
                      <a:r>
                        <a:rPr lang="en-US" altLang="zh-CN" sz="750" b="1" i="0" u="none" strike="noStrike">
                          <a:solidFill>
                            <a:srgbClr val="000000"/>
                          </a:solidFill>
                          <a:effectLst/>
                          <a:latin typeface="微软雅黑" panose="020B0503020204020204" pitchFamily="34" charset="-122"/>
                          <a:ea typeface="微软雅黑" panose="020B0503020204020204" pitchFamily="34" charset="-122"/>
                        </a:rPr>
                        <a:t>:</a:t>
                      </a:r>
                      <a:endParaRPr lang="en-US" altLang="zh-CN" sz="75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2694.2</a:t>
                      </a:r>
                      <a:r>
                        <a:rPr lang="zh-CN" altLang="en-US" sz="750" b="0" i="0" u="none" strike="noStrike">
                          <a:solidFill>
                            <a:srgbClr val="000000"/>
                          </a:solidFill>
                          <a:effectLst/>
                          <a:latin typeface="微软雅黑" panose="020B0503020204020204" pitchFamily="34" charset="-122"/>
                          <a:ea typeface="微软雅黑" panose="020B0503020204020204" pitchFamily="34" charset="-122"/>
                        </a:rPr>
                        <a:t>元</a:t>
                      </a: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a:t>
                      </a:r>
                      <a:endParaRPr lang="en-US" altLang="zh-CN" sz="75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gridSpan="6">
                  <a:tcPr/>
                </a:tc>
                <a:tc vMerge="1" hMerge="1">
                  <a:tcPr/>
                </a:tc>
                <a:tc vMerge="1" hMerge="1">
                  <a:tcPr/>
                </a:tc>
                <a:tc vMerge="1" hMerge="1">
                  <a:tcPr/>
                </a:tc>
                <a:tc vMerge="1" hMerge="1">
                  <a:tcPr/>
                </a:tc>
                <a:tc vMerge="1" hMerge="1">
                  <a:tcPr/>
                </a:tc>
                <a:tc vMerge="1" gridSpan="6">
                  <a:tcPr/>
                </a:tc>
                <a:tc vMerge="1" hMerge="1">
                  <a:tcPr/>
                </a:tc>
                <a:tc vMerge="1" hMerge="1">
                  <a:tcPr/>
                </a:tc>
                <a:tc vMerge="1" hMerge="1">
                  <a:tcPr/>
                </a:tc>
                <a:tc vMerge="1" hMerge="1">
                  <a:tcPr/>
                </a:tc>
                <a:tc vMerge="1" hMerge="1">
                  <a:tcPr/>
                </a:tc>
              </a:tr>
              <a:tr h="0">
                <a:tc rowSpan="2">
                  <a:txBody>
                    <a:bodyPr/>
                    <a:lstStyle/>
                    <a:p>
                      <a:pPr algn="ctr" rtl="0" fontAlgn="ct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周边市场</a:t>
                      </a:r>
                      <a:endParaRPr lang="zh-CN" altLang="en-US" sz="75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8">
                  <a:txBody>
                    <a:bodyPr/>
                    <a:lstStyle/>
                    <a:p>
                      <a:pPr algn="ctr" rtl="0" fontAlgn="ct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周边土地市场</a:t>
                      </a:r>
                      <a:endParaRPr lang="zh-CN" altLang="en-US" sz="75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cPr/>
                </a:tc>
                <a:tc hMerge="1">
                  <a:tcPr/>
                </a:tc>
                <a:tc hMerge="1">
                  <a:tcPr/>
                </a:tc>
                <a:tc hMerge="1">
                  <a:tcPr/>
                </a:tc>
                <a:tc hMerge="1">
                  <a:tcPr/>
                </a:tc>
                <a:tc hMerge="1">
                  <a:tcPr/>
                </a:tc>
                <a:tc hMerge="1">
                  <a:tcPr/>
                </a:tc>
                <a:tc gridSpan="6">
                  <a:txBody>
                    <a:bodyPr/>
                    <a:lstStyle/>
                    <a:p>
                      <a:pPr algn="ctr" rtl="0" fontAlgn="ct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周边房地产市场</a:t>
                      </a:r>
                      <a:endParaRPr lang="zh-CN" altLang="en-US" sz="75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cPr/>
                </a:tc>
                <a:tc hMerge="1">
                  <a:tcPr/>
                </a:tc>
                <a:tc hMerge="1">
                  <a:tcPr/>
                </a:tc>
                <a:tc hMerge="1">
                  <a:tcPr/>
                </a:tc>
                <a:tc hMerge="1">
                  <a:tcPr/>
                </a:tc>
              </a:tr>
              <a:tr h="546100">
                <a:tc vMerge="1">
                  <a:tcPr/>
                </a:tc>
                <a:tc gridSpan="8">
                  <a:txBody>
                    <a:bodyPr/>
                    <a:lstStyle/>
                    <a:p>
                      <a:pPr algn="l" rtl="0" fontAlgn="ct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1</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、青岛中晟</a:t>
                      </a: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2020.1.16</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楼面地价</a:t>
                      </a: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2294</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元</a:t>
                      </a: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平，容积率</a:t>
                      </a: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2.4</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，距离本项目</a:t>
                      </a: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4</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公里；</a:t>
                      </a:r>
                      <a:b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b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2</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、青岛恒禄</a:t>
                      </a: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2020.3.6</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楼面地价</a:t>
                      </a: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2484</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元</a:t>
                      </a: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平，容积率</a:t>
                      </a: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1.8</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，距离本项目</a:t>
                      </a: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3</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公里；</a:t>
                      </a:r>
                      <a:b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b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3</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、青岛世茂</a:t>
                      </a: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2020.5.29</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楼面地价</a:t>
                      </a: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2859</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元</a:t>
                      </a: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平，容积率</a:t>
                      </a: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2.7</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，近距离本项目</a:t>
                      </a:r>
                      <a:r>
                        <a:rPr lang="en-US" altLang="zh-CN" sz="750" b="0" i="0" u="none" strike="noStrike" dirty="0">
                          <a:solidFill>
                            <a:srgbClr val="000000"/>
                          </a:solidFill>
                          <a:effectLst/>
                          <a:latin typeface="微软雅黑" panose="020B0503020204020204" pitchFamily="34" charset="-122"/>
                          <a:ea typeface="微软雅黑" panose="020B0503020204020204" pitchFamily="34" charset="-122"/>
                        </a:rPr>
                        <a:t>5</a:t>
                      </a:r>
                      <a:r>
                        <a:rPr lang="zh-CN" altLang="en-US" sz="750" b="0" i="0" u="none" strike="noStrike" dirty="0">
                          <a:solidFill>
                            <a:srgbClr val="000000"/>
                          </a:solidFill>
                          <a:effectLst/>
                          <a:latin typeface="微软雅黑" panose="020B0503020204020204" pitchFamily="34" charset="-122"/>
                          <a:ea typeface="微软雅黑" panose="020B0503020204020204" pitchFamily="34" charset="-122"/>
                        </a:rPr>
                        <a:t>公里；</a:t>
                      </a:r>
                      <a:endParaRPr lang="zh-CN" altLang="en-US" sz="75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cPr/>
                </a:tc>
                <a:tc hMerge="1">
                  <a:tcPr/>
                </a:tc>
                <a:tc hMerge="1">
                  <a:tcPr/>
                </a:tc>
                <a:tc hMerge="1">
                  <a:tcPr/>
                </a:tc>
                <a:tc hMerge="1">
                  <a:tcPr/>
                </a:tc>
                <a:tc hMerge="1">
                  <a:tcPr/>
                </a:tc>
                <a:tc hMerge="1">
                  <a:tcPr/>
                </a:tc>
                <a:tc gridSpan="6">
                  <a:txBody>
                    <a:bodyPr/>
                    <a:lstStyle/>
                    <a:p>
                      <a:pPr algn="l" rtl="0" fontAlgn="ct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1</a:t>
                      </a:r>
                      <a:r>
                        <a:rPr lang="zh-CN" altLang="en-US" sz="750" b="0" i="0" u="none" strike="noStrike">
                          <a:solidFill>
                            <a:srgbClr val="000000"/>
                          </a:solidFill>
                          <a:effectLst/>
                          <a:latin typeface="微软雅黑" panose="020B0503020204020204" pitchFamily="34" charset="-122"/>
                          <a:ea typeface="微软雅黑" panose="020B0503020204020204" pitchFamily="34" charset="-122"/>
                        </a:rPr>
                        <a:t>、碧桂园精装小高层</a:t>
                      </a: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12500</a:t>
                      </a:r>
                      <a:r>
                        <a:rPr lang="zh-CN" altLang="en-US" sz="750" b="0" i="0" u="none" strike="noStrike">
                          <a:solidFill>
                            <a:srgbClr val="000000"/>
                          </a:solidFill>
                          <a:effectLst/>
                          <a:latin typeface="微软雅黑" panose="020B0503020204020204" pitchFamily="34" charset="-122"/>
                          <a:ea typeface="微软雅黑" panose="020B0503020204020204" pitchFamily="34" charset="-122"/>
                        </a:rPr>
                        <a:t>元</a:t>
                      </a: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a:t>
                      </a:r>
                      <a:r>
                        <a:rPr lang="zh-CN" altLang="en-US" sz="750" b="0" i="0" u="none" strike="noStrike">
                          <a:solidFill>
                            <a:srgbClr val="000000"/>
                          </a:solidFill>
                          <a:effectLst/>
                          <a:latin typeface="微软雅黑" panose="020B0503020204020204" pitchFamily="34" charset="-122"/>
                          <a:ea typeface="微软雅黑" panose="020B0503020204020204" pitchFamily="34" charset="-122"/>
                        </a:rPr>
                        <a:t>平，月均去化</a:t>
                      </a: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18</a:t>
                      </a:r>
                      <a:r>
                        <a:rPr lang="zh-CN" altLang="en-US" sz="750" b="0" i="0" u="none" strike="noStrike">
                          <a:solidFill>
                            <a:srgbClr val="000000"/>
                          </a:solidFill>
                          <a:effectLst/>
                          <a:latin typeface="微软雅黑" panose="020B0503020204020204" pitchFamily="34" charset="-122"/>
                          <a:ea typeface="微软雅黑" panose="020B0503020204020204" pitchFamily="34" charset="-122"/>
                        </a:rPr>
                        <a:t>套；</a:t>
                      </a:r>
                      <a:br>
                        <a:rPr lang="zh-CN" altLang="en-US" sz="750" b="0" i="0" u="none" strike="noStrike">
                          <a:solidFill>
                            <a:srgbClr val="000000"/>
                          </a:solidFill>
                          <a:effectLst/>
                          <a:latin typeface="微软雅黑" panose="020B0503020204020204" pitchFamily="34" charset="-122"/>
                          <a:ea typeface="微软雅黑" panose="020B0503020204020204" pitchFamily="34" charset="-122"/>
                        </a:rPr>
                      </a:b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2</a:t>
                      </a:r>
                      <a:r>
                        <a:rPr lang="zh-CN" altLang="en-US" sz="750" b="0" i="0" u="none" strike="noStrike">
                          <a:solidFill>
                            <a:srgbClr val="000000"/>
                          </a:solidFill>
                          <a:effectLst/>
                          <a:latin typeface="微软雅黑" panose="020B0503020204020204" pitchFamily="34" charset="-122"/>
                          <a:ea typeface="微软雅黑" panose="020B0503020204020204" pitchFamily="34" charset="-122"/>
                        </a:rPr>
                        <a:t>、鸿锦凤凰新城多层洋房</a:t>
                      </a: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11000</a:t>
                      </a:r>
                      <a:r>
                        <a:rPr lang="zh-CN" altLang="en-US" sz="750" b="0" i="0" u="none" strike="noStrike">
                          <a:solidFill>
                            <a:srgbClr val="000000"/>
                          </a:solidFill>
                          <a:effectLst/>
                          <a:latin typeface="微软雅黑" panose="020B0503020204020204" pitchFamily="34" charset="-122"/>
                          <a:ea typeface="微软雅黑" panose="020B0503020204020204" pitchFamily="34" charset="-122"/>
                        </a:rPr>
                        <a:t>元</a:t>
                      </a: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a:t>
                      </a:r>
                      <a:r>
                        <a:rPr lang="zh-CN" altLang="en-US" sz="750" b="0" i="0" u="none" strike="noStrike">
                          <a:solidFill>
                            <a:srgbClr val="000000"/>
                          </a:solidFill>
                          <a:effectLst/>
                          <a:latin typeface="微软雅黑" panose="020B0503020204020204" pitchFamily="34" charset="-122"/>
                          <a:ea typeface="微软雅黑" panose="020B0503020204020204" pitchFamily="34" charset="-122"/>
                        </a:rPr>
                        <a:t>平，月均去化</a:t>
                      </a: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17</a:t>
                      </a:r>
                      <a:r>
                        <a:rPr lang="zh-CN" altLang="en-US" sz="750" b="0" i="0" u="none" strike="noStrike">
                          <a:solidFill>
                            <a:srgbClr val="000000"/>
                          </a:solidFill>
                          <a:effectLst/>
                          <a:latin typeface="微软雅黑" panose="020B0503020204020204" pitchFamily="34" charset="-122"/>
                          <a:ea typeface="微软雅黑" panose="020B0503020204020204" pitchFamily="34" charset="-122"/>
                        </a:rPr>
                        <a:t>套；</a:t>
                      </a:r>
                      <a:br>
                        <a:rPr lang="zh-CN" altLang="en-US" sz="750" b="0" i="0" u="none" strike="noStrike">
                          <a:solidFill>
                            <a:srgbClr val="000000"/>
                          </a:solidFill>
                          <a:effectLst/>
                          <a:latin typeface="微软雅黑" panose="020B0503020204020204" pitchFamily="34" charset="-122"/>
                          <a:ea typeface="微软雅黑" panose="020B0503020204020204" pitchFamily="34" charset="-122"/>
                        </a:rPr>
                      </a:b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3</a:t>
                      </a:r>
                      <a:r>
                        <a:rPr lang="zh-CN" altLang="en-US" sz="750" b="0" i="0" u="none" strike="noStrike">
                          <a:solidFill>
                            <a:srgbClr val="000000"/>
                          </a:solidFill>
                          <a:effectLst/>
                          <a:latin typeface="微软雅黑" panose="020B0503020204020204" pitchFamily="34" charset="-122"/>
                          <a:ea typeface="微软雅黑" panose="020B0503020204020204" pitchFamily="34" charset="-122"/>
                        </a:rPr>
                        <a:t>、皇骐怡云水岸</a:t>
                      </a: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8</a:t>
                      </a:r>
                      <a:r>
                        <a:rPr lang="zh-CN" altLang="en-US" sz="750" b="0" i="0" u="none" strike="noStrike">
                          <a:solidFill>
                            <a:srgbClr val="000000"/>
                          </a:solidFill>
                          <a:effectLst/>
                          <a:latin typeface="微软雅黑" panose="020B0503020204020204" pitchFamily="34" charset="-122"/>
                          <a:ea typeface="微软雅黑" panose="020B0503020204020204" pitchFamily="34" charset="-122"/>
                        </a:rPr>
                        <a:t>层洋房</a:t>
                      </a: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13800</a:t>
                      </a:r>
                      <a:r>
                        <a:rPr lang="zh-CN" altLang="en-US" sz="750" b="0" i="0" u="none" strike="noStrike">
                          <a:solidFill>
                            <a:srgbClr val="000000"/>
                          </a:solidFill>
                          <a:effectLst/>
                          <a:latin typeface="微软雅黑" panose="020B0503020204020204" pitchFamily="34" charset="-122"/>
                          <a:ea typeface="微软雅黑" panose="020B0503020204020204" pitchFamily="34" charset="-122"/>
                        </a:rPr>
                        <a:t>元</a:t>
                      </a: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a:t>
                      </a:r>
                      <a:r>
                        <a:rPr lang="zh-CN" altLang="en-US" sz="750" b="0" i="0" u="none" strike="noStrike">
                          <a:solidFill>
                            <a:srgbClr val="000000"/>
                          </a:solidFill>
                          <a:effectLst/>
                          <a:latin typeface="微软雅黑" panose="020B0503020204020204" pitchFamily="34" charset="-122"/>
                          <a:ea typeface="微软雅黑" panose="020B0503020204020204" pitchFamily="34" charset="-122"/>
                        </a:rPr>
                        <a:t>平，月均去化</a:t>
                      </a: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5</a:t>
                      </a:r>
                      <a:r>
                        <a:rPr lang="zh-CN" altLang="en-US" sz="750" b="0" i="0" u="none" strike="noStrike">
                          <a:solidFill>
                            <a:srgbClr val="000000"/>
                          </a:solidFill>
                          <a:effectLst/>
                          <a:latin typeface="微软雅黑" panose="020B0503020204020204" pitchFamily="34" charset="-122"/>
                          <a:ea typeface="微软雅黑" panose="020B0503020204020204" pitchFamily="34" charset="-122"/>
                        </a:rPr>
                        <a:t>套；</a:t>
                      </a:r>
                      <a:br>
                        <a:rPr lang="zh-CN" altLang="en-US" sz="750" b="0" i="0" u="none" strike="noStrike">
                          <a:solidFill>
                            <a:srgbClr val="000000"/>
                          </a:solidFill>
                          <a:effectLst/>
                          <a:latin typeface="微软雅黑" panose="020B0503020204020204" pitchFamily="34" charset="-122"/>
                          <a:ea typeface="微软雅黑" panose="020B0503020204020204" pitchFamily="34" charset="-122"/>
                        </a:rPr>
                      </a:b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4</a:t>
                      </a:r>
                      <a:r>
                        <a:rPr lang="zh-CN" altLang="en-US" sz="750" b="0" i="0" u="none" strike="noStrike">
                          <a:solidFill>
                            <a:srgbClr val="000000"/>
                          </a:solidFill>
                          <a:effectLst/>
                          <a:latin typeface="微软雅黑" panose="020B0503020204020204" pitchFamily="34" charset="-122"/>
                          <a:ea typeface="微软雅黑" panose="020B0503020204020204" pitchFamily="34" charset="-122"/>
                        </a:rPr>
                        <a:t>、融创时代中心</a:t>
                      </a: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10500</a:t>
                      </a:r>
                      <a:r>
                        <a:rPr lang="zh-CN" altLang="en-US" sz="750" b="0" i="0" u="none" strike="noStrike">
                          <a:solidFill>
                            <a:srgbClr val="000000"/>
                          </a:solidFill>
                          <a:effectLst/>
                          <a:latin typeface="微软雅黑" panose="020B0503020204020204" pitchFamily="34" charset="-122"/>
                          <a:ea typeface="微软雅黑" panose="020B0503020204020204" pitchFamily="34" charset="-122"/>
                        </a:rPr>
                        <a:t>元</a:t>
                      </a: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a:t>
                      </a:r>
                      <a:r>
                        <a:rPr lang="zh-CN" altLang="en-US" sz="750" b="0" i="0" u="none" strike="noStrike">
                          <a:solidFill>
                            <a:srgbClr val="000000"/>
                          </a:solidFill>
                          <a:effectLst/>
                          <a:latin typeface="微软雅黑" panose="020B0503020204020204" pitchFamily="34" charset="-122"/>
                          <a:ea typeface="微软雅黑" panose="020B0503020204020204" pitchFamily="34" charset="-122"/>
                        </a:rPr>
                        <a:t>平，月均</a:t>
                      </a: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10</a:t>
                      </a:r>
                      <a:r>
                        <a:rPr lang="zh-CN" altLang="en-US" sz="750" b="0" i="0" u="none" strike="noStrike">
                          <a:solidFill>
                            <a:srgbClr val="000000"/>
                          </a:solidFill>
                          <a:effectLst/>
                          <a:latin typeface="微软雅黑" panose="020B0503020204020204" pitchFamily="34" charset="-122"/>
                          <a:ea typeface="微软雅黑" panose="020B0503020204020204" pitchFamily="34" charset="-122"/>
                        </a:rPr>
                        <a:t>套。</a:t>
                      </a:r>
                      <a:endParaRPr lang="zh-CN" altLang="en-US" sz="75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cPr/>
                </a:tc>
                <a:tc hMerge="1">
                  <a:tcPr/>
                </a:tc>
                <a:tc hMerge="1">
                  <a:tcPr/>
                </a:tc>
                <a:tc hMerge="1">
                  <a:tcPr/>
                </a:tc>
                <a:tc hMerge="1">
                  <a:tcPr/>
                </a:tc>
              </a:tr>
              <a:tr h="157480">
                <a:tc rowSpan="2">
                  <a:txBody>
                    <a:bodyPr/>
                    <a:lstStyle/>
                    <a:p>
                      <a:pPr algn="ctr" rtl="0" fontAlgn="ct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产品定位及售价</a:t>
                      </a:r>
                      <a:endParaRPr lang="zh-CN" altLang="en-US" sz="75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rtl="0" fontAlgn="ctr"/>
                      <a:r>
                        <a:rPr lang="zh-CN" altLang="en-US" sz="675" b="1" i="0" u="none" strike="noStrike">
                          <a:solidFill>
                            <a:srgbClr val="000000"/>
                          </a:solidFill>
                          <a:effectLst/>
                          <a:latin typeface="微软雅黑" panose="020B0503020204020204" pitchFamily="34" charset="-122"/>
                          <a:ea typeface="微软雅黑" panose="020B0503020204020204" pitchFamily="34" charset="-122"/>
                        </a:rPr>
                        <a:t>洋房</a:t>
                      </a:r>
                      <a:endParaRPr lang="zh-CN" altLang="en-US" sz="675"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zh-CN" sz="675" b="0" i="0" u="none" strike="noStrike">
                          <a:solidFill>
                            <a:srgbClr val="000000"/>
                          </a:solidFill>
                          <a:effectLst/>
                          <a:latin typeface="微软雅黑" panose="020B0503020204020204" pitchFamily="34" charset="-122"/>
                          <a:ea typeface="微软雅黑" panose="020B0503020204020204" pitchFamily="34" charset="-122"/>
                        </a:rPr>
                        <a:t>0</a:t>
                      </a:r>
                      <a:r>
                        <a:rPr lang="zh-CN" altLang="en-US" sz="675" b="0" i="0" u="none" strike="noStrike">
                          <a:solidFill>
                            <a:srgbClr val="000000"/>
                          </a:solidFill>
                          <a:effectLst/>
                          <a:latin typeface="微软雅黑" panose="020B0503020204020204" pitchFamily="34" charset="-122"/>
                          <a:ea typeface="微软雅黑" panose="020B0503020204020204" pitchFamily="34" charset="-122"/>
                        </a:rPr>
                        <a:t>元</a:t>
                      </a:r>
                      <a:r>
                        <a:rPr lang="en-US" altLang="zh-CN" sz="675" b="0" i="0" u="none" strike="noStrike">
                          <a:solidFill>
                            <a:srgbClr val="000000"/>
                          </a:solidFill>
                          <a:effectLst/>
                          <a:latin typeface="微软雅黑" panose="020B0503020204020204" pitchFamily="34" charset="-122"/>
                          <a:ea typeface="微软雅黑" panose="020B0503020204020204" pitchFamily="34" charset="-122"/>
                        </a:rPr>
                        <a:t>/㎡</a:t>
                      </a:r>
                      <a:endParaRPr lang="en-US" altLang="zh-CN" sz="675"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CN" altLang="en-US" sz="675" b="1" i="0" u="none" strike="noStrike">
                          <a:solidFill>
                            <a:srgbClr val="000000"/>
                          </a:solidFill>
                          <a:effectLst/>
                          <a:latin typeface="微软雅黑" panose="020B0503020204020204" pitchFamily="34" charset="-122"/>
                          <a:ea typeface="微软雅黑" panose="020B0503020204020204" pitchFamily="34" charset="-122"/>
                        </a:rPr>
                        <a:t>小高层（</a:t>
                      </a:r>
                      <a:r>
                        <a:rPr lang="en-US" altLang="zh-CN" sz="675" b="1" i="0" u="none" strike="noStrike">
                          <a:solidFill>
                            <a:srgbClr val="000000"/>
                          </a:solidFill>
                          <a:effectLst/>
                          <a:latin typeface="微软雅黑" panose="020B0503020204020204" pitchFamily="34" charset="-122"/>
                          <a:ea typeface="微软雅黑" panose="020B0503020204020204" pitchFamily="34" charset="-122"/>
                        </a:rPr>
                        <a:t>11</a:t>
                      </a:r>
                      <a:r>
                        <a:rPr lang="en-US" sz="675" b="1" i="0" u="none" strike="noStrike">
                          <a:solidFill>
                            <a:srgbClr val="000000"/>
                          </a:solidFill>
                          <a:effectLst/>
                          <a:latin typeface="微软雅黑" panose="020B0503020204020204" pitchFamily="34" charset="-122"/>
                          <a:ea typeface="微软雅黑" panose="020B0503020204020204" pitchFamily="34" charset="-122"/>
                        </a:rPr>
                        <a:t>F）</a:t>
                      </a:r>
                      <a:endParaRPr lang="en-US" sz="675"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zh-CN" sz="675" b="0" i="0" u="none" strike="noStrike">
                          <a:solidFill>
                            <a:srgbClr val="000000"/>
                          </a:solidFill>
                          <a:effectLst/>
                          <a:latin typeface="微软雅黑" panose="020B0503020204020204" pitchFamily="34" charset="-122"/>
                          <a:ea typeface="微软雅黑" panose="020B0503020204020204" pitchFamily="34" charset="-122"/>
                        </a:rPr>
                        <a:t>11000</a:t>
                      </a:r>
                      <a:r>
                        <a:rPr lang="zh-CN" altLang="en-US" sz="675" b="0" i="0" u="none" strike="noStrike">
                          <a:solidFill>
                            <a:srgbClr val="000000"/>
                          </a:solidFill>
                          <a:effectLst/>
                          <a:latin typeface="微软雅黑" panose="020B0503020204020204" pitchFamily="34" charset="-122"/>
                          <a:ea typeface="微软雅黑" panose="020B0503020204020204" pitchFamily="34" charset="-122"/>
                        </a:rPr>
                        <a:t>元</a:t>
                      </a:r>
                      <a:r>
                        <a:rPr lang="en-US" altLang="zh-CN" sz="675" b="0" i="0" u="none" strike="noStrike">
                          <a:solidFill>
                            <a:srgbClr val="000000"/>
                          </a:solidFill>
                          <a:effectLst/>
                          <a:latin typeface="微软雅黑" panose="020B0503020204020204" pitchFamily="34" charset="-122"/>
                          <a:ea typeface="微软雅黑" panose="020B0503020204020204" pitchFamily="34" charset="-122"/>
                        </a:rPr>
                        <a:t>/㎡</a:t>
                      </a:r>
                      <a:endParaRPr lang="en-US" altLang="zh-CN" sz="675"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CN" altLang="en-US" sz="675" b="1" i="0" u="none" strike="noStrike">
                          <a:solidFill>
                            <a:srgbClr val="000000"/>
                          </a:solidFill>
                          <a:effectLst/>
                          <a:latin typeface="微软雅黑" panose="020B0503020204020204" pitchFamily="34" charset="-122"/>
                          <a:ea typeface="微软雅黑" panose="020B0503020204020204" pitchFamily="34" charset="-122"/>
                        </a:rPr>
                        <a:t>小高层（</a:t>
                      </a:r>
                      <a:r>
                        <a:rPr lang="en-US" altLang="zh-CN" sz="675" b="1" i="0" u="none" strike="noStrike">
                          <a:solidFill>
                            <a:srgbClr val="000000"/>
                          </a:solidFill>
                          <a:effectLst/>
                          <a:latin typeface="微软雅黑" panose="020B0503020204020204" pitchFamily="34" charset="-122"/>
                          <a:ea typeface="微软雅黑" panose="020B0503020204020204" pitchFamily="34" charset="-122"/>
                        </a:rPr>
                        <a:t>18</a:t>
                      </a:r>
                      <a:r>
                        <a:rPr lang="en-US" sz="675" b="1" i="0" u="none" strike="noStrike">
                          <a:solidFill>
                            <a:srgbClr val="000000"/>
                          </a:solidFill>
                          <a:effectLst/>
                          <a:latin typeface="微软雅黑" panose="020B0503020204020204" pitchFamily="34" charset="-122"/>
                          <a:ea typeface="微软雅黑" panose="020B0503020204020204" pitchFamily="34" charset="-122"/>
                        </a:rPr>
                        <a:t>F）</a:t>
                      </a:r>
                      <a:endParaRPr lang="en-US" sz="675"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zh-CN" sz="675" b="0" i="0" u="none" strike="noStrike">
                          <a:solidFill>
                            <a:srgbClr val="000000"/>
                          </a:solidFill>
                          <a:effectLst/>
                          <a:latin typeface="微软雅黑" panose="020B0503020204020204" pitchFamily="34" charset="-122"/>
                          <a:ea typeface="微软雅黑" panose="020B0503020204020204" pitchFamily="34" charset="-122"/>
                        </a:rPr>
                        <a:t>10500</a:t>
                      </a:r>
                      <a:r>
                        <a:rPr lang="zh-CN" altLang="en-US" sz="675" b="0" i="0" u="none" strike="noStrike">
                          <a:solidFill>
                            <a:srgbClr val="000000"/>
                          </a:solidFill>
                          <a:effectLst/>
                          <a:latin typeface="微软雅黑" panose="020B0503020204020204" pitchFamily="34" charset="-122"/>
                          <a:ea typeface="微软雅黑" panose="020B0503020204020204" pitchFamily="34" charset="-122"/>
                        </a:rPr>
                        <a:t>元</a:t>
                      </a:r>
                      <a:r>
                        <a:rPr lang="en-US" altLang="zh-CN" sz="675" b="0" i="0" u="none" strike="noStrike">
                          <a:solidFill>
                            <a:srgbClr val="000000"/>
                          </a:solidFill>
                          <a:effectLst/>
                          <a:latin typeface="微软雅黑" panose="020B0503020204020204" pitchFamily="34" charset="-122"/>
                          <a:ea typeface="微软雅黑" panose="020B0503020204020204" pitchFamily="34" charset="-122"/>
                        </a:rPr>
                        <a:t>/㎡</a:t>
                      </a:r>
                      <a:endParaRPr lang="en-US" altLang="zh-CN" sz="675"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675" b="1" i="0" u="none" strike="noStrike">
                          <a:solidFill>
                            <a:srgbClr val="000000"/>
                          </a:solidFill>
                          <a:effectLst/>
                          <a:latin typeface="微软雅黑" panose="020B0503020204020204" pitchFamily="34" charset="-122"/>
                          <a:ea typeface="微软雅黑" panose="020B0503020204020204" pitchFamily="34" charset="-122"/>
                        </a:rPr>
                        <a:t>别墅（独栋）</a:t>
                      </a:r>
                      <a:endParaRPr lang="zh-CN" altLang="en-US" sz="675"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zh-CN" sz="675" b="0" i="0" u="none" strike="noStrike">
                          <a:solidFill>
                            <a:srgbClr val="000000"/>
                          </a:solidFill>
                          <a:effectLst/>
                          <a:latin typeface="微软雅黑" panose="020B0503020204020204" pitchFamily="34" charset="-122"/>
                          <a:ea typeface="微软雅黑" panose="020B0503020204020204" pitchFamily="34" charset="-122"/>
                        </a:rPr>
                        <a:t>0</a:t>
                      </a:r>
                      <a:r>
                        <a:rPr lang="zh-CN" altLang="en-US" sz="675" b="0" i="0" u="none" strike="noStrike">
                          <a:solidFill>
                            <a:srgbClr val="000000"/>
                          </a:solidFill>
                          <a:effectLst/>
                          <a:latin typeface="微软雅黑" panose="020B0503020204020204" pitchFamily="34" charset="-122"/>
                          <a:ea typeface="微软雅黑" panose="020B0503020204020204" pitchFamily="34" charset="-122"/>
                        </a:rPr>
                        <a:t>元</a:t>
                      </a:r>
                      <a:r>
                        <a:rPr lang="en-US" altLang="zh-CN" sz="675" b="0" i="0" u="none" strike="noStrike">
                          <a:solidFill>
                            <a:srgbClr val="000000"/>
                          </a:solidFill>
                          <a:effectLst/>
                          <a:latin typeface="微软雅黑" panose="020B0503020204020204" pitchFamily="34" charset="-122"/>
                          <a:ea typeface="微软雅黑" panose="020B0503020204020204" pitchFamily="34" charset="-122"/>
                        </a:rPr>
                        <a:t>/㎡</a:t>
                      </a:r>
                      <a:endParaRPr lang="en-US" altLang="zh-CN" sz="675"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675" b="1" i="0" u="none" strike="noStrike">
                          <a:solidFill>
                            <a:srgbClr val="000000"/>
                          </a:solidFill>
                          <a:effectLst/>
                          <a:latin typeface="微软雅黑" panose="020B0503020204020204" pitchFamily="34" charset="-122"/>
                          <a:ea typeface="微软雅黑" panose="020B0503020204020204" pitchFamily="34" charset="-122"/>
                        </a:rPr>
                        <a:t>联排</a:t>
                      </a:r>
                      <a:endParaRPr lang="zh-CN" altLang="en-US" sz="675"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zh-CN" sz="675" b="0" i="0" u="none" strike="noStrike">
                          <a:solidFill>
                            <a:srgbClr val="000000"/>
                          </a:solidFill>
                          <a:effectLst/>
                          <a:latin typeface="微软雅黑" panose="020B0503020204020204" pitchFamily="34" charset="-122"/>
                          <a:ea typeface="微软雅黑" panose="020B0503020204020204" pitchFamily="34" charset="-122"/>
                        </a:rPr>
                        <a:t>0</a:t>
                      </a:r>
                      <a:r>
                        <a:rPr lang="zh-CN" altLang="en-US" sz="675" b="0" i="0" u="none" strike="noStrike">
                          <a:solidFill>
                            <a:srgbClr val="000000"/>
                          </a:solidFill>
                          <a:effectLst/>
                          <a:latin typeface="微软雅黑" panose="020B0503020204020204" pitchFamily="34" charset="-122"/>
                          <a:ea typeface="微软雅黑" panose="020B0503020204020204" pitchFamily="34" charset="-122"/>
                        </a:rPr>
                        <a:t>元</a:t>
                      </a:r>
                      <a:r>
                        <a:rPr lang="en-US" altLang="zh-CN" sz="675" b="0" i="0" u="none" strike="noStrike">
                          <a:solidFill>
                            <a:srgbClr val="000000"/>
                          </a:solidFill>
                          <a:effectLst/>
                          <a:latin typeface="微软雅黑" panose="020B0503020204020204" pitchFamily="34" charset="-122"/>
                          <a:ea typeface="微软雅黑" panose="020B0503020204020204" pitchFamily="34" charset="-122"/>
                        </a:rPr>
                        <a:t>/㎡</a:t>
                      </a:r>
                      <a:endParaRPr lang="en-US" altLang="zh-CN" sz="675"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CN" altLang="en-US" sz="675" b="1" i="0" u="none" strike="noStrike">
                          <a:solidFill>
                            <a:srgbClr val="000000"/>
                          </a:solidFill>
                          <a:effectLst/>
                          <a:latin typeface="微软雅黑" panose="020B0503020204020204" pitchFamily="34" charset="-122"/>
                          <a:ea typeface="微软雅黑" panose="020B0503020204020204" pitchFamily="34" charset="-122"/>
                        </a:rPr>
                        <a:t>普通住宅</a:t>
                      </a:r>
                      <a:r>
                        <a:rPr lang="en-US" altLang="zh-CN" sz="675" b="1" i="0" u="none" strike="noStrike">
                          <a:solidFill>
                            <a:srgbClr val="000000"/>
                          </a:solidFill>
                          <a:effectLst/>
                          <a:latin typeface="微软雅黑" panose="020B0503020204020204" pitchFamily="34" charset="-122"/>
                          <a:ea typeface="微软雅黑" panose="020B0503020204020204" pitchFamily="34" charset="-122"/>
                        </a:rPr>
                        <a:t>-1</a:t>
                      </a:r>
                      <a:endParaRPr lang="en-US" altLang="zh-CN" sz="675"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zh-CN" sz="675" b="0" i="0" u="none" strike="noStrike">
                          <a:solidFill>
                            <a:srgbClr val="000000"/>
                          </a:solidFill>
                          <a:effectLst/>
                          <a:latin typeface="微软雅黑" panose="020B0503020204020204" pitchFamily="34" charset="-122"/>
                          <a:ea typeface="微软雅黑" panose="020B0503020204020204" pitchFamily="34" charset="-122"/>
                        </a:rPr>
                        <a:t>0</a:t>
                      </a:r>
                      <a:r>
                        <a:rPr lang="zh-CN" altLang="en-US" sz="675" b="0" i="0" u="none" strike="noStrike">
                          <a:solidFill>
                            <a:srgbClr val="000000"/>
                          </a:solidFill>
                          <a:effectLst/>
                          <a:latin typeface="微软雅黑" panose="020B0503020204020204" pitchFamily="34" charset="-122"/>
                          <a:ea typeface="微软雅黑" panose="020B0503020204020204" pitchFamily="34" charset="-122"/>
                        </a:rPr>
                        <a:t>元</a:t>
                      </a:r>
                      <a:r>
                        <a:rPr lang="en-US" altLang="zh-CN" sz="675" b="0" i="0" u="none" strike="noStrike">
                          <a:solidFill>
                            <a:srgbClr val="000000"/>
                          </a:solidFill>
                          <a:effectLst/>
                          <a:latin typeface="微软雅黑" panose="020B0503020204020204" pitchFamily="34" charset="-122"/>
                          <a:ea typeface="微软雅黑" panose="020B0503020204020204" pitchFamily="34" charset="-122"/>
                        </a:rPr>
                        <a:t>/㎡</a:t>
                      </a:r>
                      <a:endParaRPr lang="en-US" altLang="zh-CN" sz="675"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CN" altLang="en-US" sz="675" b="1" i="0" u="none" strike="noStrike">
                          <a:solidFill>
                            <a:srgbClr val="000000"/>
                          </a:solidFill>
                          <a:effectLst/>
                          <a:latin typeface="微软雅黑" panose="020B0503020204020204" pitchFamily="34" charset="-122"/>
                          <a:ea typeface="微软雅黑" panose="020B0503020204020204" pitchFamily="34" charset="-122"/>
                        </a:rPr>
                        <a:t>公寓</a:t>
                      </a:r>
                      <a:endParaRPr lang="zh-CN" altLang="en-US" sz="675"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zh-CN" sz="675" b="0" i="0" u="none" strike="noStrike">
                          <a:solidFill>
                            <a:srgbClr val="000000"/>
                          </a:solidFill>
                          <a:effectLst/>
                          <a:latin typeface="微软雅黑" panose="020B0503020204020204" pitchFamily="34" charset="-122"/>
                          <a:ea typeface="微软雅黑" panose="020B0503020204020204" pitchFamily="34" charset="-122"/>
                        </a:rPr>
                        <a:t>0</a:t>
                      </a:r>
                      <a:r>
                        <a:rPr lang="zh-CN" altLang="en-US" sz="675" b="0" i="0" u="none" strike="noStrike">
                          <a:solidFill>
                            <a:srgbClr val="000000"/>
                          </a:solidFill>
                          <a:effectLst/>
                          <a:latin typeface="微软雅黑" panose="020B0503020204020204" pitchFamily="34" charset="-122"/>
                          <a:ea typeface="微软雅黑" panose="020B0503020204020204" pitchFamily="34" charset="-122"/>
                        </a:rPr>
                        <a:t>元</a:t>
                      </a:r>
                      <a:r>
                        <a:rPr lang="en-US" altLang="zh-CN" sz="675" b="0" i="0" u="none" strike="noStrike">
                          <a:solidFill>
                            <a:srgbClr val="000000"/>
                          </a:solidFill>
                          <a:effectLst/>
                          <a:latin typeface="微软雅黑" panose="020B0503020204020204" pitchFamily="34" charset="-122"/>
                          <a:ea typeface="微软雅黑" panose="020B0503020204020204" pitchFamily="34" charset="-122"/>
                        </a:rPr>
                        <a:t>/㎡</a:t>
                      </a:r>
                      <a:endParaRPr lang="en-US" altLang="zh-CN" sz="675"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990">
                <a:tc vMerge="1">
                  <a:tcPr/>
                </a:tc>
                <a:tc>
                  <a:txBody>
                    <a:bodyPr/>
                    <a:lstStyle/>
                    <a:p>
                      <a:pPr algn="l" rtl="0" fontAlgn="ctr"/>
                      <a:r>
                        <a:rPr lang="zh-CN" altLang="en-US" sz="675" b="1" i="0" u="none" strike="noStrike">
                          <a:solidFill>
                            <a:srgbClr val="000000"/>
                          </a:solidFill>
                          <a:effectLst/>
                          <a:latin typeface="微软雅黑" panose="020B0503020204020204" pitchFamily="34" charset="-122"/>
                          <a:ea typeface="微软雅黑" panose="020B0503020204020204" pitchFamily="34" charset="-122"/>
                        </a:rPr>
                        <a:t>商业（底商）</a:t>
                      </a:r>
                      <a:endParaRPr lang="zh-CN" altLang="en-US" sz="675"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zh-CN" sz="675" b="0" i="0" u="none" strike="noStrike">
                          <a:solidFill>
                            <a:srgbClr val="000000"/>
                          </a:solidFill>
                          <a:effectLst/>
                          <a:latin typeface="微软雅黑" panose="020B0503020204020204" pitchFamily="34" charset="-122"/>
                          <a:ea typeface="微软雅黑" panose="020B0503020204020204" pitchFamily="34" charset="-122"/>
                        </a:rPr>
                        <a:t>17000</a:t>
                      </a:r>
                      <a:r>
                        <a:rPr lang="zh-CN" altLang="en-US" sz="675" b="0" i="0" u="none" strike="noStrike">
                          <a:solidFill>
                            <a:srgbClr val="000000"/>
                          </a:solidFill>
                          <a:effectLst/>
                          <a:latin typeface="微软雅黑" panose="020B0503020204020204" pitchFamily="34" charset="-122"/>
                          <a:ea typeface="微软雅黑" panose="020B0503020204020204" pitchFamily="34" charset="-122"/>
                        </a:rPr>
                        <a:t>元</a:t>
                      </a:r>
                      <a:r>
                        <a:rPr lang="en-US" altLang="zh-CN" sz="675" b="0" i="0" u="none" strike="noStrike">
                          <a:solidFill>
                            <a:srgbClr val="000000"/>
                          </a:solidFill>
                          <a:effectLst/>
                          <a:latin typeface="微软雅黑" panose="020B0503020204020204" pitchFamily="34" charset="-122"/>
                          <a:ea typeface="微软雅黑" panose="020B0503020204020204" pitchFamily="34" charset="-122"/>
                        </a:rPr>
                        <a:t>/㎡</a:t>
                      </a:r>
                      <a:endParaRPr lang="en-US" altLang="zh-CN" sz="675"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CN" altLang="en-US" sz="675" b="1" i="0" u="none" strike="noStrike">
                          <a:solidFill>
                            <a:srgbClr val="000000"/>
                          </a:solidFill>
                          <a:effectLst/>
                          <a:latin typeface="微软雅黑" panose="020B0503020204020204" pitchFamily="34" charset="-122"/>
                          <a:ea typeface="微软雅黑" panose="020B0503020204020204" pitchFamily="34" charset="-122"/>
                        </a:rPr>
                        <a:t>写字楼</a:t>
                      </a:r>
                      <a:endParaRPr lang="zh-CN" altLang="en-US" sz="675"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zh-CN" sz="675" b="0" i="0" u="none" strike="noStrike">
                          <a:solidFill>
                            <a:srgbClr val="000000"/>
                          </a:solidFill>
                          <a:effectLst/>
                          <a:latin typeface="微软雅黑" panose="020B0503020204020204" pitchFamily="34" charset="-122"/>
                          <a:ea typeface="微软雅黑" panose="020B0503020204020204" pitchFamily="34" charset="-122"/>
                        </a:rPr>
                        <a:t>0</a:t>
                      </a:r>
                      <a:r>
                        <a:rPr lang="zh-CN" altLang="en-US" sz="675" b="0" i="0" u="none" strike="noStrike">
                          <a:solidFill>
                            <a:srgbClr val="000000"/>
                          </a:solidFill>
                          <a:effectLst/>
                          <a:latin typeface="微软雅黑" panose="020B0503020204020204" pitchFamily="34" charset="-122"/>
                          <a:ea typeface="微软雅黑" panose="020B0503020204020204" pitchFamily="34" charset="-122"/>
                        </a:rPr>
                        <a:t>元</a:t>
                      </a:r>
                      <a:r>
                        <a:rPr lang="en-US" altLang="zh-CN" sz="675" b="0" i="0" u="none" strike="noStrike">
                          <a:solidFill>
                            <a:srgbClr val="000000"/>
                          </a:solidFill>
                          <a:effectLst/>
                          <a:latin typeface="微软雅黑" panose="020B0503020204020204" pitchFamily="34" charset="-122"/>
                          <a:ea typeface="微软雅黑" panose="020B0503020204020204" pitchFamily="34" charset="-122"/>
                        </a:rPr>
                        <a:t>/㎡</a:t>
                      </a:r>
                      <a:endParaRPr lang="en-US" altLang="zh-CN" sz="675"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CN" altLang="en-US" sz="675" b="1" i="0" u="none" strike="noStrike">
                          <a:solidFill>
                            <a:srgbClr val="000000"/>
                          </a:solidFill>
                          <a:effectLst/>
                          <a:latin typeface="微软雅黑" panose="020B0503020204020204" pitchFamily="34" charset="-122"/>
                          <a:ea typeface="微软雅黑" panose="020B0503020204020204" pitchFamily="34" charset="-122"/>
                        </a:rPr>
                        <a:t>地下车位</a:t>
                      </a:r>
                      <a:endParaRPr lang="zh-CN" altLang="en-US" sz="675"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zh-CN" sz="675" b="0" i="0" u="none" strike="noStrike">
                          <a:solidFill>
                            <a:srgbClr val="000000"/>
                          </a:solidFill>
                          <a:effectLst/>
                          <a:latin typeface="微软雅黑" panose="020B0503020204020204" pitchFamily="34" charset="-122"/>
                          <a:ea typeface="微软雅黑" panose="020B0503020204020204" pitchFamily="34" charset="-122"/>
                        </a:rPr>
                        <a:t>10.0</a:t>
                      </a:r>
                      <a:r>
                        <a:rPr lang="zh-CN" altLang="en-US" sz="675" b="0" i="0" u="none" strike="noStrike">
                          <a:solidFill>
                            <a:srgbClr val="000000"/>
                          </a:solidFill>
                          <a:effectLst/>
                          <a:latin typeface="微软雅黑" panose="020B0503020204020204" pitchFamily="34" charset="-122"/>
                          <a:ea typeface="微软雅黑" panose="020B0503020204020204" pitchFamily="34" charset="-122"/>
                        </a:rPr>
                        <a:t>万元</a:t>
                      </a:r>
                      <a:r>
                        <a:rPr lang="en-US" altLang="zh-CN" sz="675" b="0" i="0" u="none" strike="noStrike">
                          <a:solidFill>
                            <a:srgbClr val="000000"/>
                          </a:solidFill>
                          <a:effectLst/>
                          <a:latin typeface="微软雅黑" panose="020B0503020204020204" pitchFamily="34" charset="-122"/>
                          <a:ea typeface="微软雅黑" panose="020B0503020204020204" pitchFamily="34" charset="-122"/>
                        </a:rPr>
                        <a:t>/</a:t>
                      </a:r>
                      <a:r>
                        <a:rPr lang="zh-CN" altLang="en-US" sz="675" b="0" i="0" u="none" strike="noStrike">
                          <a:solidFill>
                            <a:srgbClr val="000000"/>
                          </a:solidFill>
                          <a:effectLst/>
                          <a:latin typeface="微软雅黑" panose="020B0503020204020204" pitchFamily="34" charset="-122"/>
                          <a:ea typeface="微软雅黑" panose="020B0503020204020204" pitchFamily="34" charset="-122"/>
                        </a:rPr>
                        <a:t>个</a:t>
                      </a:r>
                      <a:endParaRPr lang="zh-CN" altLang="en-US" sz="675"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CN" altLang="en-US" sz="675" b="1" i="0" u="none" strike="noStrike">
                          <a:solidFill>
                            <a:srgbClr val="000000"/>
                          </a:solidFill>
                          <a:effectLst/>
                          <a:latin typeface="微软雅黑" panose="020B0503020204020204" pitchFamily="34" charset="-122"/>
                          <a:ea typeface="微软雅黑" panose="020B0503020204020204" pitchFamily="34" charset="-122"/>
                        </a:rPr>
                        <a:t>地下商业</a:t>
                      </a:r>
                      <a:endParaRPr lang="zh-CN" altLang="en-US" sz="675"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zh-CN" sz="675" b="0" i="0" u="none" strike="noStrike">
                          <a:solidFill>
                            <a:srgbClr val="000000"/>
                          </a:solidFill>
                          <a:effectLst/>
                          <a:latin typeface="微软雅黑" panose="020B0503020204020204" pitchFamily="34" charset="-122"/>
                          <a:ea typeface="微软雅黑" panose="020B0503020204020204" pitchFamily="34" charset="-122"/>
                        </a:rPr>
                        <a:t>0</a:t>
                      </a:r>
                      <a:r>
                        <a:rPr lang="zh-CN" altLang="en-US" sz="675" b="0" i="0" u="none" strike="noStrike">
                          <a:solidFill>
                            <a:srgbClr val="000000"/>
                          </a:solidFill>
                          <a:effectLst/>
                          <a:latin typeface="微软雅黑" panose="020B0503020204020204" pitchFamily="34" charset="-122"/>
                          <a:ea typeface="微软雅黑" panose="020B0503020204020204" pitchFamily="34" charset="-122"/>
                        </a:rPr>
                        <a:t>元</a:t>
                      </a:r>
                      <a:r>
                        <a:rPr lang="en-US" altLang="zh-CN" sz="675" b="0" i="0" u="none" strike="noStrike">
                          <a:solidFill>
                            <a:srgbClr val="000000"/>
                          </a:solidFill>
                          <a:effectLst/>
                          <a:latin typeface="微软雅黑" panose="020B0503020204020204" pitchFamily="34" charset="-122"/>
                          <a:ea typeface="微软雅黑" panose="020B0503020204020204" pitchFamily="34" charset="-122"/>
                        </a:rPr>
                        <a:t>/㎡</a:t>
                      </a:r>
                      <a:endParaRPr lang="en-US" altLang="zh-CN" sz="675"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CN" altLang="en-US" sz="675" b="1" i="0" u="none" strike="noStrike">
                          <a:solidFill>
                            <a:srgbClr val="000000"/>
                          </a:solidFill>
                          <a:effectLst/>
                          <a:latin typeface="微软雅黑" panose="020B0503020204020204" pitchFamily="34" charset="-122"/>
                          <a:ea typeface="微软雅黑" panose="020B0503020204020204" pitchFamily="34" charset="-122"/>
                        </a:rPr>
                        <a:t>地下可售物业</a:t>
                      </a:r>
                      <a:r>
                        <a:rPr lang="en-US" altLang="zh-CN" sz="675" b="1" i="0" u="none" strike="noStrike">
                          <a:solidFill>
                            <a:srgbClr val="000000"/>
                          </a:solidFill>
                          <a:effectLst/>
                          <a:latin typeface="微软雅黑" panose="020B0503020204020204" pitchFamily="34" charset="-122"/>
                          <a:ea typeface="微软雅黑" panose="020B0503020204020204" pitchFamily="34" charset="-122"/>
                        </a:rPr>
                        <a:t>2</a:t>
                      </a:r>
                      <a:endParaRPr lang="en-US" altLang="zh-CN" sz="675"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675" b="0" i="0" u="none" strike="noStrike">
                          <a:solidFill>
                            <a:srgbClr val="000000"/>
                          </a:solidFill>
                          <a:effectLst/>
                          <a:latin typeface="微软雅黑" panose="020B0503020204020204" pitchFamily="34" charset="-122"/>
                          <a:ea typeface="微软雅黑" panose="020B0503020204020204" pitchFamily="34" charset="-122"/>
                        </a:rPr>
                        <a:t>######</a:t>
                      </a:r>
                      <a:endParaRPr lang="en-US" altLang="zh-CN" sz="675"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CN" altLang="en-US" sz="675" b="1" i="0" u="none" strike="noStrike">
                          <a:solidFill>
                            <a:srgbClr val="000000"/>
                          </a:solidFill>
                          <a:effectLst/>
                          <a:latin typeface="微软雅黑" panose="020B0503020204020204" pitchFamily="34" charset="-122"/>
                          <a:ea typeface="微软雅黑" panose="020B0503020204020204" pitchFamily="34" charset="-122"/>
                        </a:rPr>
                        <a:t>普通住宅</a:t>
                      </a:r>
                      <a:r>
                        <a:rPr lang="en-US" altLang="zh-CN" sz="675" b="1" i="0" u="none" strike="noStrike">
                          <a:solidFill>
                            <a:srgbClr val="000000"/>
                          </a:solidFill>
                          <a:effectLst/>
                          <a:latin typeface="微软雅黑" panose="020B0503020204020204" pitchFamily="34" charset="-122"/>
                          <a:ea typeface="微软雅黑" panose="020B0503020204020204" pitchFamily="34" charset="-122"/>
                        </a:rPr>
                        <a:t>-2</a:t>
                      </a:r>
                      <a:endParaRPr lang="en-US" altLang="zh-CN" sz="675"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zh-CN" sz="675" b="0" i="0" u="none" strike="noStrike">
                          <a:solidFill>
                            <a:srgbClr val="000000"/>
                          </a:solidFill>
                          <a:effectLst/>
                          <a:latin typeface="微软雅黑" panose="020B0503020204020204" pitchFamily="34" charset="-122"/>
                          <a:ea typeface="微软雅黑" panose="020B0503020204020204" pitchFamily="34" charset="-122"/>
                        </a:rPr>
                        <a:t>0</a:t>
                      </a:r>
                      <a:r>
                        <a:rPr lang="zh-CN" altLang="en-US" sz="675" b="0" i="0" u="none" strike="noStrike">
                          <a:solidFill>
                            <a:srgbClr val="000000"/>
                          </a:solidFill>
                          <a:effectLst/>
                          <a:latin typeface="微软雅黑" panose="020B0503020204020204" pitchFamily="34" charset="-122"/>
                          <a:ea typeface="微软雅黑" panose="020B0503020204020204" pitchFamily="34" charset="-122"/>
                        </a:rPr>
                        <a:t>元</a:t>
                      </a:r>
                      <a:r>
                        <a:rPr lang="en-US" altLang="zh-CN" sz="675" b="0" i="0" u="none" strike="noStrike">
                          <a:solidFill>
                            <a:srgbClr val="000000"/>
                          </a:solidFill>
                          <a:effectLst/>
                          <a:latin typeface="微软雅黑" panose="020B0503020204020204" pitchFamily="34" charset="-122"/>
                          <a:ea typeface="微软雅黑" panose="020B0503020204020204" pitchFamily="34" charset="-122"/>
                        </a:rPr>
                        <a:t>/㎡</a:t>
                      </a:r>
                      <a:endParaRPr lang="en-US" altLang="zh-CN" sz="675"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CN" altLang="en-US" sz="675" b="1" i="0" u="none" strike="noStrike">
                          <a:solidFill>
                            <a:srgbClr val="000000"/>
                          </a:solidFill>
                          <a:effectLst/>
                          <a:latin typeface="微软雅黑" panose="020B0503020204020204" pitchFamily="34" charset="-122"/>
                          <a:ea typeface="微软雅黑" panose="020B0503020204020204" pitchFamily="34" charset="-122"/>
                        </a:rPr>
                        <a:t>其他</a:t>
                      </a:r>
                      <a:endParaRPr lang="zh-CN" altLang="en-US" sz="675"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zh-CN" sz="675" b="0" i="0" u="none" strike="noStrike">
                          <a:solidFill>
                            <a:srgbClr val="000000"/>
                          </a:solidFill>
                          <a:effectLst/>
                          <a:latin typeface="微软雅黑" panose="020B0503020204020204" pitchFamily="34" charset="-122"/>
                          <a:ea typeface="微软雅黑" panose="020B0503020204020204" pitchFamily="34" charset="-122"/>
                        </a:rPr>
                        <a:t>0</a:t>
                      </a:r>
                      <a:r>
                        <a:rPr lang="zh-CN" altLang="en-US" sz="675" b="0" i="0" u="none" strike="noStrike">
                          <a:solidFill>
                            <a:srgbClr val="000000"/>
                          </a:solidFill>
                          <a:effectLst/>
                          <a:latin typeface="微软雅黑" panose="020B0503020204020204" pitchFamily="34" charset="-122"/>
                          <a:ea typeface="微软雅黑" panose="020B0503020204020204" pitchFamily="34" charset="-122"/>
                        </a:rPr>
                        <a:t>元</a:t>
                      </a:r>
                      <a:r>
                        <a:rPr lang="en-US" altLang="zh-CN" sz="675" b="0" i="0" u="none" strike="noStrike">
                          <a:solidFill>
                            <a:srgbClr val="000000"/>
                          </a:solidFill>
                          <a:effectLst/>
                          <a:latin typeface="微软雅黑" panose="020B0503020204020204" pitchFamily="34" charset="-122"/>
                          <a:ea typeface="微软雅黑" panose="020B0503020204020204" pitchFamily="34" charset="-122"/>
                        </a:rPr>
                        <a:t>/㎡</a:t>
                      </a:r>
                      <a:endParaRPr lang="en-US" altLang="zh-CN" sz="675"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925">
                <a:tc rowSpan="2">
                  <a:txBody>
                    <a:bodyPr/>
                    <a:lstStyle/>
                    <a:p>
                      <a:pPr algn="ctr" rtl="0" fontAlgn="ct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货值</a:t>
                      </a:r>
                      <a:br>
                        <a:rPr lang="zh-CN" altLang="en-US" sz="750" b="1" i="0" u="none" strike="noStrike">
                          <a:solidFill>
                            <a:srgbClr val="000000"/>
                          </a:solidFill>
                          <a:effectLst/>
                          <a:latin typeface="微软雅黑" panose="020B0503020204020204" pitchFamily="34" charset="-122"/>
                          <a:ea typeface="微软雅黑" panose="020B0503020204020204" pitchFamily="34" charset="-122"/>
                        </a:rPr>
                      </a:b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结构</a:t>
                      </a:r>
                      <a:endParaRPr lang="zh-CN" altLang="en-US" sz="75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项目总货值</a:t>
                      </a:r>
                      <a:endParaRPr lang="zh-CN" altLang="en-US" sz="75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地上可售面积</a:t>
                      </a:r>
                      <a:endParaRPr lang="zh-CN" altLang="en-US" sz="75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3">
                  <a:txBody>
                    <a:bodyPr/>
                    <a:lstStyle/>
                    <a:p>
                      <a:pPr algn="ctr" rtl="0" fontAlgn="ct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平均售价</a:t>
                      </a:r>
                      <a:endParaRPr lang="zh-CN" altLang="en-US" sz="75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cPr/>
                </a:tc>
                <a:tc hMerge="1">
                  <a:tcPr/>
                </a:tc>
                <a:tc>
                  <a:txBody>
                    <a:bodyPr/>
                    <a:lstStyle/>
                    <a:p>
                      <a:pPr algn="ctr" rtl="0" fontAlgn="ct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货地比</a:t>
                      </a:r>
                      <a:endParaRPr lang="zh-CN" altLang="en-US" sz="75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车位货值</a:t>
                      </a:r>
                      <a:endParaRPr lang="zh-CN" altLang="en-US" sz="75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商办货值</a:t>
                      </a:r>
                      <a:endParaRPr lang="zh-CN" altLang="en-US" sz="75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rtl="0" fontAlgn="ct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车位</a:t>
                      </a:r>
                      <a:r>
                        <a:rPr lang="en-US" altLang="zh-CN" sz="750" b="1" i="0" u="none" strike="noStrike">
                          <a:solidFill>
                            <a:srgbClr val="000000"/>
                          </a:solidFill>
                          <a:effectLst/>
                          <a:latin typeface="微软雅黑" panose="020B0503020204020204" pitchFamily="34" charset="-122"/>
                          <a:ea typeface="微软雅黑" panose="020B0503020204020204" pitchFamily="34" charset="-122"/>
                        </a:rPr>
                        <a:t>+</a:t>
                      </a: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商业</a:t>
                      </a:r>
                      <a:r>
                        <a:rPr lang="en-US" altLang="zh-CN" sz="750" b="1" i="0" u="none" strike="noStrike">
                          <a:solidFill>
                            <a:srgbClr val="000000"/>
                          </a:solidFill>
                          <a:effectLst/>
                          <a:latin typeface="微软雅黑" panose="020B0503020204020204" pitchFamily="34" charset="-122"/>
                          <a:ea typeface="微软雅黑" panose="020B0503020204020204" pitchFamily="34" charset="-122"/>
                        </a:rPr>
                        <a:t>/</a:t>
                      </a: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净利润</a:t>
                      </a:r>
                      <a:endParaRPr lang="zh-CN" altLang="en-US" sz="75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rtl="0" fontAlgn="ct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资金</a:t>
                      </a:r>
                      <a:br>
                        <a:rPr lang="zh-CN" altLang="en-US" sz="750" b="1" i="0" u="none" strike="noStrike">
                          <a:solidFill>
                            <a:srgbClr val="000000"/>
                          </a:solidFill>
                          <a:effectLst/>
                          <a:latin typeface="微软雅黑" panose="020B0503020204020204" pitchFamily="34" charset="-122"/>
                          <a:ea typeface="微软雅黑" panose="020B0503020204020204" pitchFamily="34" charset="-122"/>
                        </a:rPr>
                      </a:b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运用</a:t>
                      </a:r>
                      <a:endParaRPr lang="zh-CN" altLang="en-US" sz="75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启动资金</a:t>
                      </a:r>
                      <a:endParaRPr lang="zh-CN" altLang="en-US" sz="75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我司自有资金占用金额</a:t>
                      </a:r>
                      <a:endParaRPr lang="zh-CN" altLang="en-US" sz="75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自有资金</a:t>
                      </a:r>
                      <a:br>
                        <a:rPr lang="zh-CN" altLang="en-US" sz="750" b="1" i="0" u="none" strike="noStrike">
                          <a:solidFill>
                            <a:srgbClr val="000000"/>
                          </a:solidFill>
                          <a:effectLst/>
                          <a:latin typeface="微软雅黑" panose="020B0503020204020204" pitchFamily="34" charset="-122"/>
                          <a:ea typeface="微软雅黑" panose="020B0503020204020204" pitchFamily="34" charset="-122"/>
                        </a:rPr>
                      </a:b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回报率</a:t>
                      </a:r>
                      <a:endParaRPr lang="zh-CN" altLang="en-US" sz="75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货值自有资金投入比</a:t>
                      </a:r>
                      <a:endParaRPr lang="zh-CN" altLang="en-US" sz="75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42240">
                <a:tc vMerge="1">
                  <a:tcPr/>
                </a:tc>
                <a:tc>
                  <a:txBody>
                    <a:bodyPr/>
                    <a:lstStyle/>
                    <a:p>
                      <a:pPr algn="ctr" rtl="0" fontAlgn="ct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121116.6</a:t>
                      </a:r>
                      <a:r>
                        <a:rPr lang="zh-CN" altLang="en-US" sz="750" b="0" i="0" u="none" strike="noStrike">
                          <a:solidFill>
                            <a:srgbClr val="000000"/>
                          </a:solidFill>
                          <a:effectLst/>
                          <a:latin typeface="微软雅黑" panose="020B0503020204020204" pitchFamily="34" charset="-122"/>
                          <a:ea typeface="微软雅黑" panose="020B0503020204020204" pitchFamily="34" charset="-122"/>
                        </a:rPr>
                        <a:t>万元</a:t>
                      </a:r>
                      <a:endParaRPr lang="zh-CN" altLang="en-US" sz="75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101881.5㎡</a:t>
                      </a:r>
                      <a:endParaRPr lang="en-US" altLang="zh-CN" sz="75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rtl="0" fontAlgn="ct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11888.0</a:t>
                      </a:r>
                      <a:r>
                        <a:rPr lang="zh-CN" altLang="en-US" sz="750" b="0" i="0" u="none" strike="noStrike">
                          <a:solidFill>
                            <a:srgbClr val="000000"/>
                          </a:solidFill>
                          <a:effectLst/>
                          <a:latin typeface="微软雅黑" panose="020B0503020204020204" pitchFamily="34" charset="-122"/>
                          <a:ea typeface="微软雅黑" panose="020B0503020204020204" pitchFamily="34" charset="-122"/>
                        </a:rPr>
                        <a:t>元</a:t>
                      </a: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a:t>
                      </a:r>
                      <a:endParaRPr lang="en-US" altLang="zh-CN" sz="75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a:txBody>
                    <a:bodyPr/>
                    <a:lstStyle/>
                    <a:p>
                      <a:pPr algn="ctr" rtl="0" fontAlgn="ct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4.5 </a:t>
                      </a:r>
                      <a:endParaRPr lang="en-US" altLang="zh-CN" sz="75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9020</a:t>
                      </a:r>
                      <a:r>
                        <a:rPr lang="zh-CN" altLang="en-US" sz="750" b="0" i="0" u="none" strike="noStrike">
                          <a:solidFill>
                            <a:srgbClr val="000000"/>
                          </a:solidFill>
                          <a:effectLst/>
                          <a:latin typeface="微软雅黑" panose="020B0503020204020204" pitchFamily="34" charset="-122"/>
                          <a:ea typeface="微软雅黑" panose="020B0503020204020204" pitchFamily="34" charset="-122"/>
                        </a:rPr>
                        <a:t>万</a:t>
                      </a:r>
                      <a:endParaRPr lang="zh-CN" altLang="en-US" sz="75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5803</a:t>
                      </a:r>
                      <a:r>
                        <a:rPr lang="zh-CN" altLang="en-US" sz="750" b="0" i="0" u="none" strike="noStrike">
                          <a:solidFill>
                            <a:srgbClr val="000000"/>
                          </a:solidFill>
                          <a:effectLst/>
                          <a:latin typeface="微软雅黑" panose="020B0503020204020204" pitchFamily="34" charset="-122"/>
                          <a:ea typeface="微软雅黑" panose="020B0503020204020204" pitchFamily="34" charset="-122"/>
                        </a:rPr>
                        <a:t>万</a:t>
                      </a:r>
                      <a:endParaRPr lang="zh-CN" altLang="en-US" sz="75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1.3 </a:t>
                      </a:r>
                      <a:endParaRPr lang="en-US" altLang="zh-CN" sz="75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ctr" rtl="0" fontAlgn="ct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2000</a:t>
                      </a:r>
                      <a:r>
                        <a:rPr lang="zh-CN" altLang="en-US" sz="750" b="0" i="0" u="none" strike="noStrike">
                          <a:solidFill>
                            <a:srgbClr val="000000"/>
                          </a:solidFill>
                          <a:effectLst/>
                          <a:latin typeface="微软雅黑" panose="020B0503020204020204" pitchFamily="34" charset="-122"/>
                          <a:ea typeface="微软雅黑" panose="020B0503020204020204" pitchFamily="34" charset="-122"/>
                        </a:rPr>
                        <a:t>万</a:t>
                      </a:r>
                      <a:endParaRPr lang="zh-CN" altLang="en-US" sz="75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2000.0</a:t>
                      </a:r>
                      <a:r>
                        <a:rPr lang="zh-CN" altLang="en-US" sz="750" b="0" i="0" u="none" strike="noStrike">
                          <a:solidFill>
                            <a:srgbClr val="000000"/>
                          </a:solidFill>
                          <a:effectLst/>
                          <a:latin typeface="微软雅黑" panose="020B0503020204020204" pitchFamily="34" charset="-122"/>
                          <a:ea typeface="微软雅黑" panose="020B0503020204020204" pitchFamily="34" charset="-122"/>
                        </a:rPr>
                        <a:t>万元</a:t>
                      </a:r>
                      <a:endParaRPr lang="zh-CN" altLang="en-US" sz="75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586%</a:t>
                      </a:r>
                      <a:endParaRPr lang="en-US" altLang="zh-CN" sz="75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60.6</a:t>
                      </a:r>
                      <a:endParaRPr lang="en-US" altLang="zh-CN" sz="75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240">
                <a:tc rowSpan="3">
                  <a:txBody>
                    <a:bodyPr/>
                    <a:lstStyle/>
                    <a:p>
                      <a:pPr algn="ctr" rtl="0" fontAlgn="ct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经济测算</a:t>
                      </a:r>
                      <a:endParaRPr lang="zh-CN" altLang="en-US" sz="75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项目总投入</a:t>
                      </a:r>
                      <a:endParaRPr lang="zh-CN" altLang="en-US" sz="75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3">
                  <a:txBody>
                    <a:bodyPr/>
                    <a:lstStyle/>
                    <a:p>
                      <a:pPr algn="ctr" rtl="0" fontAlgn="ct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资金峰值（含财务费用）</a:t>
                      </a:r>
                      <a:endParaRPr lang="zh-CN" altLang="en-US" sz="75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cPr/>
                </a:tc>
                <a:tc hMerge="1">
                  <a:tcPr/>
                </a:tc>
                <a:tc gridSpan="2">
                  <a:txBody>
                    <a:bodyPr/>
                    <a:lstStyle/>
                    <a:p>
                      <a:pPr algn="ctr" rtl="0" fontAlgn="ct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股东层面收益</a:t>
                      </a:r>
                      <a:endParaRPr lang="zh-CN" altLang="en-US" sz="75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cPr/>
                </a:tc>
                <a:tc gridSpan="2">
                  <a:txBody>
                    <a:bodyPr/>
                    <a:lstStyle/>
                    <a:p>
                      <a:pPr algn="ctr" rtl="0" fontAlgn="ct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我司收益</a:t>
                      </a:r>
                      <a:endParaRPr lang="zh-CN" altLang="en-US" sz="75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cPr/>
                </a:tc>
                <a:tc gridSpan="2">
                  <a:txBody>
                    <a:bodyPr/>
                    <a:lstStyle/>
                    <a:p>
                      <a:pPr algn="ctr" rtl="0" fontAlgn="ct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内部收益率</a:t>
                      </a:r>
                      <a:endParaRPr lang="zh-CN" altLang="en-US" sz="75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cPr/>
                </a:tc>
                <a:tc gridSpan="2">
                  <a:txBody>
                    <a:bodyPr/>
                    <a:lstStyle/>
                    <a:p>
                      <a:pPr algn="ctr" rtl="0" fontAlgn="ct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首开货值</a:t>
                      </a:r>
                      <a:endParaRPr lang="zh-CN" altLang="en-US" sz="75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cPr/>
                </a:tc>
                <a:tc gridSpan="2">
                  <a:txBody>
                    <a:bodyPr/>
                    <a:lstStyle/>
                    <a:p>
                      <a:pPr algn="ctr" rtl="0" fontAlgn="ctr"/>
                      <a:r>
                        <a:rPr lang="zh-CN" altLang="en-US" sz="750" b="1" i="0" u="none" strike="noStrike">
                          <a:solidFill>
                            <a:srgbClr val="000000"/>
                          </a:solidFill>
                          <a:effectLst/>
                          <a:latin typeface="微软雅黑" panose="020B0503020204020204" pitchFamily="34" charset="-122"/>
                          <a:ea typeface="微软雅黑" panose="020B0503020204020204" pitchFamily="34" charset="-122"/>
                        </a:rPr>
                        <a:t>投资回收期</a:t>
                      </a:r>
                      <a:endParaRPr lang="zh-CN" altLang="en-US" sz="75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cPr/>
                </a:tc>
              </a:tr>
              <a:tr h="207010">
                <a:tc vMerge="1">
                  <a:tcPr/>
                </a:tc>
                <a:tc rowSpan="2">
                  <a:txBody>
                    <a:bodyPr/>
                    <a:lstStyle/>
                    <a:p>
                      <a:pPr algn="ctr" rtl="0" fontAlgn="ctr"/>
                      <a:r>
                        <a:rPr lang="en-US" altLang="zh-CN" sz="750" b="0" i="0" u="none" strike="noStrike">
                          <a:solidFill>
                            <a:srgbClr val="000000"/>
                          </a:solidFill>
                          <a:effectLst/>
                          <a:latin typeface="微软雅黑" panose="020B0503020204020204" pitchFamily="34" charset="-122"/>
                          <a:ea typeface="微软雅黑" panose="020B0503020204020204" pitchFamily="34" charset="-122"/>
                        </a:rPr>
                        <a:t>92160</a:t>
                      </a:r>
                      <a:r>
                        <a:rPr lang="zh-CN" altLang="en-US" sz="750" b="0" i="0" u="none" strike="noStrike">
                          <a:solidFill>
                            <a:srgbClr val="000000"/>
                          </a:solidFill>
                          <a:effectLst/>
                          <a:latin typeface="微软雅黑" panose="020B0503020204020204" pitchFamily="34" charset="-122"/>
                          <a:ea typeface="微软雅黑" panose="020B0503020204020204" pitchFamily="34" charset="-122"/>
                        </a:rPr>
                        <a:t>万</a:t>
                      </a:r>
                      <a:endParaRPr lang="zh-CN" altLang="en-US" sz="75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CN" altLang="en-US" sz="675" b="0" i="0" u="none" strike="noStrike">
                          <a:solidFill>
                            <a:srgbClr val="000000"/>
                          </a:solidFill>
                          <a:effectLst/>
                          <a:latin typeface="微软雅黑" panose="020B0503020204020204" pitchFamily="34" charset="-122"/>
                          <a:ea typeface="微软雅黑" panose="020B0503020204020204" pitchFamily="34" charset="-122"/>
                        </a:rPr>
                        <a:t>时间：</a:t>
                      </a:r>
                      <a:endParaRPr lang="zh-CN" altLang="en-US" sz="675"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CN" sz="675" b="0" i="0" u="none" strike="noStrike">
                          <a:solidFill>
                            <a:srgbClr val="000000"/>
                          </a:solidFill>
                          <a:effectLst/>
                          <a:latin typeface="微软雅黑" panose="020B0503020204020204" pitchFamily="34" charset="-122"/>
                          <a:ea typeface="微软雅黑" panose="020B0503020204020204" pitchFamily="34" charset="-122"/>
                        </a:rPr>
                        <a:t>2021 </a:t>
                      </a:r>
                      <a:endParaRPr lang="en-US" altLang="zh-CN" sz="675"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675" b="0" i="0" u="none" strike="noStrike">
                          <a:solidFill>
                            <a:srgbClr val="000000"/>
                          </a:solidFill>
                          <a:effectLst/>
                          <a:latin typeface="微软雅黑" panose="020B0503020204020204" pitchFamily="34" charset="-122"/>
                          <a:ea typeface="微软雅黑" panose="020B0503020204020204" pitchFamily="34" charset="-122"/>
                        </a:rPr>
                        <a:t>3Q</a:t>
                      </a:r>
                      <a:endParaRPr lang="en-US" sz="675"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CN" altLang="en-US" sz="675" b="0" i="0" u="none" strike="noStrike">
                          <a:solidFill>
                            <a:srgbClr val="000000"/>
                          </a:solidFill>
                          <a:effectLst/>
                          <a:latin typeface="微软雅黑" panose="020B0503020204020204" pitchFamily="34" charset="-122"/>
                          <a:ea typeface="微软雅黑" panose="020B0503020204020204" pitchFamily="34" charset="-122"/>
                        </a:rPr>
                        <a:t>净利润：</a:t>
                      </a:r>
                      <a:endParaRPr lang="zh-CN" altLang="en-US" sz="675"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zh-CN" sz="675" b="0" i="0" u="none" strike="noStrike">
                          <a:solidFill>
                            <a:srgbClr val="000000"/>
                          </a:solidFill>
                          <a:effectLst/>
                          <a:latin typeface="微软雅黑" panose="020B0503020204020204" pitchFamily="34" charset="-122"/>
                          <a:ea typeface="微软雅黑" panose="020B0503020204020204" pitchFamily="34" charset="-122"/>
                        </a:rPr>
                        <a:t>11728</a:t>
                      </a:r>
                      <a:r>
                        <a:rPr lang="zh-CN" altLang="en-US" sz="675" b="0" i="0" u="none" strike="noStrike">
                          <a:solidFill>
                            <a:srgbClr val="000000"/>
                          </a:solidFill>
                          <a:effectLst/>
                          <a:latin typeface="微软雅黑" panose="020B0503020204020204" pitchFamily="34" charset="-122"/>
                          <a:ea typeface="微软雅黑" panose="020B0503020204020204" pitchFamily="34" charset="-122"/>
                        </a:rPr>
                        <a:t>万</a:t>
                      </a:r>
                      <a:endParaRPr lang="zh-CN" altLang="en-US" sz="675"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CN" altLang="en-US" sz="675" b="0" i="0" u="none" strike="noStrike">
                          <a:solidFill>
                            <a:srgbClr val="000000"/>
                          </a:solidFill>
                          <a:effectLst/>
                          <a:latin typeface="微软雅黑" panose="020B0503020204020204" pitchFamily="34" charset="-122"/>
                          <a:ea typeface="微软雅黑" panose="020B0503020204020204" pitchFamily="34" charset="-122"/>
                        </a:rPr>
                        <a:t>权益净利润：</a:t>
                      </a:r>
                      <a:endParaRPr lang="zh-CN" altLang="en-US" sz="675"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zh-CN" sz="675" b="0" i="0" u="none" strike="noStrike">
                          <a:solidFill>
                            <a:srgbClr val="000000"/>
                          </a:solidFill>
                          <a:effectLst/>
                          <a:latin typeface="微软雅黑" panose="020B0503020204020204" pitchFamily="34" charset="-122"/>
                          <a:ea typeface="微软雅黑" panose="020B0503020204020204" pitchFamily="34" charset="-122"/>
                        </a:rPr>
                        <a:t>11728</a:t>
                      </a:r>
                      <a:r>
                        <a:rPr lang="zh-CN" altLang="en-US" sz="675" b="0" i="0" u="none" strike="noStrike">
                          <a:solidFill>
                            <a:srgbClr val="000000"/>
                          </a:solidFill>
                          <a:effectLst/>
                          <a:latin typeface="微软雅黑" panose="020B0503020204020204" pitchFamily="34" charset="-122"/>
                          <a:ea typeface="微软雅黑" panose="020B0503020204020204" pitchFamily="34" charset="-122"/>
                        </a:rPr>
                        <a:t>万</a:t>
                      </a:r>
                      <a:endParaRPr lang="zh-CN" altLang="en-US" sz="675"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CN" altLang="en-US" sz="675" b="0" i="0" u="none" strike="noStrike">
                          <a:solidFill>
                            <a:srgbClr val="000000"/>
                          </a:solidFill>
                          <a:effectLst/>
                          <a:latin typeface="微软雅黑" panose="020B0503020204020204" pitchFamily="34" charset="-122"/>
                          <a:ea typeface="微软雅黑" panose="020B0503020204020204" pitchFamily="34" charset="-122"/>
                        </a:rPr>
                        <a:t>全投资（含财务费用）：</a:t>
                      </a:r>
                      <a:endParaRPr lang="zh-CN" altLang="en-US" sz="675"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zh-CN" sz="675" b="0" i="0" u="none" strike="noStrike">
                          <a:solidFill>
                            <a:srgbClr val="000000"/>
                          </a:solidFill>
                          <a:effectLst/>
                          <a:latin typeface="微软雅黑" panose="020B0503020204020204" pitchFamily="34" charset="-122"/>
                          <a:ea typeface="微软雅黑" panose="020B0503020204020204" pitchFamily="34" charset="-122"/>
                        </a:rPr>
                        <a:t>200%</a:t>
                      </a:r>
                      <a:endParaRPr lang="en-US" altLang="zh-CN" sz="675"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CN" altLang="en-US" sz="675" b="0" i="0" u="none" strike="noStrike">
                          <a:solidFill>
                            <a:srgbClr val="000000"/>
                          </a:solidFill>
                          <a:effectLst/>
                          <a:latin typeface="微软雅黑" panose="020B0503020204020204" pitchFamily="34" charset="-122"/>
                          <a:ea typeface="微软雅黑" panose="020B0503020204020204" pitchFamily="34" charset="-122"/>
                        </a:rPr>
                        <a:t>时间：</a:t>
                      </a:r>
                      <a:endParaRPr lang="zh-CN" altLang="en-US" sz="675"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675" b="0" i="0" u="none" strike="noStrike">
                          <a:solidFill>
                            <a:srgbClr val="000000"/>
                          </a:solidFill>
                          <a:effectLst/>
                          <a:latin typeface="微软雅黑" panose="020B0503020204020204" pitchFamily="34" charset="-122"/>
                          <a:ea typeface="微软雅黑" panose="020B0503020204020204" pitchFamily="34" charset="-122"/>
                        </a:rPr>
                        <a:t>2021Q4</a:t>
                      </a:r>
                      <a:endParaRPr lang="en-US" sz="675"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zh-CN" altLang="en-US" sz="675" b="0" i="0" u="none" strike="noStrike">
                          <a:solidFill>
                            <a:srgbClr val="000000"/>
                          </a:solidFill>
                          <a:effectLst/>
                          <a:latin typeface="微软雅黑" panose="020B0503020204020204" pitchFamily="34" charset="-122"/>
                          <a:ea typeface="微软雅黑" panose="020B0503020204020204" pitchFamily="34" charset="-122"/>
                        </a:rPr>
                        <a:t>全投资（含财务费用）：</a:t>
                      </a:r>
                      <a:endParaRPr lang="zh-CN" altLang="en-US" sz="675"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675" b="0" i="0" u="none" strike="noStrike">
                          <a:solidFill>
                            <a:srgbClr val="000000"/>
                          </a:solidFill>
                          <a:effectLst/>
                          <a:latin typeface="微软雅黑" panose="020B0503020204020204" pitchFamily="34" charset="-122"/>
                          <a:ea typeface="微软雅黑" panose="020B0503020204020204" pitchFamily="34" charset="-122"/>
                        </a:rPr>
                        <a:t>1.12</a:t>
                      </a:r>
                      <a:r>
                        <a:rPr lang="zh-CN" altLang="en-US" sz="675" b="0" i="0" u="none" strike="noStrike">
                          <a:solidFill>
                            <a:srgbClr val="000000"/>
                          </a:solidFill>
                          <a:effectLst/>
                          <a:latin typeface="微软雅黑" panose="020B0503020204020204" pitchFamily="34" charset="-122"/>
                          <a:ea typeface="微软雅黑" panose="020B0503020204020204" pitchFamily="34" charset="-122"/>
                        </a:rPr>
                        <a:t>年</a:t>
                      </a:r>
                      <a:endParaRPr lang="zh-CN" altLang="en-US" sz="675"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010">
                <a:tc vMerge="1">
                  <a:tcPr/>
                </a:tc>
                <a:tc vMerge="1">
                  <a:tcPr/>
                </a:tc>
                <a:tc>
                  <a:txBody>
                    <a:bodyPr/>
                    <a:lstStyle/>
                    <a:p>
                      <a:pPr algn="l" rtl="0" fontAlgn="ctr"/>
                      <a:r>
                        <a:rPr lang="zh-CN" altLang="en-US" sz="675" b="0" i="0" u="none" strike="noStrike">
                          <a:solidFill>
                            <a:srgbClr val="000000"/>
                          </a:solidFill>
                          <a:effectLst/>
                          <a:latin typeface="微软雅黑" panose="020B0503020204020204" pitchFamily="34" charset="-122"/>
                          <a:ea typeface="微软雅黑" panose="020B0503020204020204" pitchFamily="34" charset="-122"/>
                        </a:rPr>
                        <a:t>金额：</a:t>
                      </a:r>
                      <a:endParaRPr lang="zh-CN" altLang="en-US" sz="675"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ctr"/>
                      <a:r>
                        <a:rPr lang="en-US" altLang="zh-CN" sz="675" b="0" i="0" u="none" strike="noStrike">
                          <a:solidFill>
                            <a:srgbClr val="000000"/>
                          </a:solidFill>
                          <a:effectLst/>
                          <a:latin typeface="微软雅黑" panose="020B0503020204020204" pitchFamily="34" charset="-122"/>
                          <a:ea typeface="微软雅黑" panose="020B0503020204020204" pitchFamily="34" charset="-122"/>
                        </a:rPr>
                        <a:t>-19139</a:t>
                      </a:r>
                      <a:r>
                        <a:rPr lang="zh-CN" altLang="en-US" sz="675" b="0" i="0" u="none" strike="noStrike">
                          <a:solidFill>
                            <a:srgbClr val="000000"/>
                          </a:solidFill>
                          <a:effectLst/>
                          <a:latin typeface="微软雅黑" panose="020B0503020204020204" pitchFamily="34" charset="-122"/>
                          <a:ea typeface="微软雅黑" panose="020B0503020204020204" pitchFamily="34" charset="-122"/>
                        </a:rPr>
                        <a:t>万</a:t>
                      </a:r>
                      <a:endParaRPr lang="zh-CN" altLang="en-US" sz="675"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a:txBody>
                    <a:bodyPr/>
                    <a:lstStyle/>
                    <a:p>
                      <a:pPr algn="l" rtl="0" fontAlgn="ctr"/>
                      <a:r>
                        <a:rPr lang="zh-CN" altLang="en-US" sz="675" b="0" i="0" u="none" strike="noStrike">
                          <a:solidFill>
                            <a:srgbClr val="000000"/>
                          </a:solidFill>
                          <a:effectLst/>
                          <a:latin typeface="微软雅黑" panose="020B0503020204020204" pitchFamily="34" charset="-122"/>
                          <a:ea typeface="微软雅黑" panose="020B0503020204020204" pitchFamily="34" charset="-122"/>
                        </a:rPr>
                        <a:t>投资净利润率：</a:t>
                      </a:r>
                      <a:endParaRPr lang="zh-CN" altLang="en-US" sz="675"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zh-CN" sz="675" b="0" i="0" u="none" strike="noStrike">
                          <a:solidFill>
                            <a:srgbClr val="000000"/>
                          </a:solidFill>
                          <a:effectLst/>
                          <a:latin typeface="微软雅黑" panose="020B0503020204020204" pitchFamily="34" charset="-122"/>
                          <a:ea typeface="微软雅黑" panose="020B0503020204020204" pitchFamily="34" charset="-122"/>
                        </a:rPr>
                        <a:t>12.73%</a:t>
                      </a:r>
                      <a:endParaRPr lang="en-US" altLang="zh-CN" sz="675"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CN" altLang="en-US" sz="675" b="0" i="0" u="none" strike="noStrike">
                          <a:solidFill>
                            <a:srgbClr val="000000"/>
                          </a:solidFill>
                          <a:effectLst/>
                          <a:latin typeface="微软雅黑" panose="020B0503020204020204" pitchFamily="34" charset="-122"/>
                          <a:ea typeface="微软雅黑" panose="020B0503020204020204" pitchFamily="34" charset="-122"/>
                        </a:rPr>
                        <a:t>融资代建收入：</a:t>
                      </a:r>
                      <a:endParaRPr lang="zh-CN" altLang="en-US" sz="675"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zh-CN" sz="675" b="0" i="0" u="none" strike="noStrike">
                          <a:solidFill>
                            <a:srgbClr val="000000"/>
                          </a:solidFill>
                          <a:effectLst/>
                          <a:latin typeface="微软雅黑" panose="020B0503020204020204" pitchFamily="34" charset="-122"/>
                          <a:ea typeface="微软雅黑" panose="020B0503020204020204" pitchFamily="34" charset="-122"/>
                        </a:rPr>
                        <a:t>0</a:t>
                      </a:r>
                      <a:r>
                        <a:rPr lang="zh-CN" altLang="en-US" sz="675" b="0" i="0" u="none" strike="noStrike">
                          <a:solidFill>
                            <a:srgbClr val="000000"/>
                          </a:solidFill>
                          <a:effectLst/>
                          <a:latin typeface="微软雅黑" panose="020B0503020204020204" pitchFamily="34" charset="-122"/>
                          <a:ea typeface="微软雅黑" panose="020B0503020204020204" pitchFamily="34" charset="-122"/>
                        </a:rPr>
                        <a:t>万</a:t>
                      </a:r>
                      <a:endParaRPr lang="zh-CN" altLang="en-US" sz="675"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CN" altLang="en-US" sz="675" b="0" i="0" u="none" strike="noStrike">
                          <a:solidFill>
                            <a:srgbClr val="000000"/>
                          </a:solidFill>
                          <a:effectLst/>
                          <a:latin typeface="微软雅黑" panose="020B0503020204020204" pitchFamily="34" charset="-122"/>
                          <a:ea typeface="微软雅黑" panose="020B0503020204020204" pitchFamily="34" charset="-122"/>
                        </a:rPr>
                        <a:t>股东自有资金：</a:t>
                      </a:r>
                      <a:endParaRPr lang="zh-CN" altLang="en-US" sz="675"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zh-CN" sz="675" b="0" i="0" u="none" strike="noStrike">
                          <a:solidFill>
                            <a:srgbClr val="000000"/>
                          </a:solidFill>
                          <a:effectLst/>
                          <a:latin typeface="微软雅黑" panose="020B0503020204020204" pitchFamily="34" charset="-122"/>
                          <a:ea typeface="微软雅黑" panose="020B0503020204020204" pitchFamily="34" charset="-122"/>
                        </a:rPr>
                        <a:t>-23%</a:t>
                      </a:r>
                      <a:endParaRPr lang="en-US" altLang="zh-CN" sz="675"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CN" altLang="en-US" sz="675" b="0" i="0" u="none" strike="noStrike">
                          <a:solidFill>
                            <a:srgbClr val="000000"/>
                          </a:solidFill>
                          <a:effectLst/>
                          <a:latin typeface="微软雅黑" panose="020B0503020204020204" pitchFamily="34" charset="-122"/>
                          <a:ea typeface="微软雅黑" panose="020B0503020204020204" pitchFamily="34" charset="-122"/>
                        </a:rPr>
                        <a:t>金额：</a:t>
                      </a:r>
                      <a:endParaRPr lang="zh-CN" altLang="en-US" sz="675"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zh-CN" sz="675" b="0" i="0" u="none" strike="noStrike">
                          <a:solidFill>
                            <a:srgbClr val="000000"/>
                          </a:solidFill>
                          <a:effectLst/>
                          <a:latin typeface="微软雅黑" panose="020B0503020204020204" pitchFamily="34" charset="-122"/>
                          <a:ea typeface="微软雅黑" panose="020B0503020204020204" pitchFamily="34" charset="-122"/>
                        </a:rPr>
                        <a:t>18959</a:t>
                      </a:r>
                      <a:r>
                        <a:rPr lang="zh-CN" altLang="en-US" sz="675" b="0" i="0" u="none" strike="noStrike">
                          <a:solidFill>
                            <a:srgbClr val="000000"/>
                          </a:solidFill>
                          <a:effectLst/>
                          <a:latin typeface="微软雅黑" panose="020B0503020204020204" pitchFamily="34" charset="-122"/>
                          <a:ea typeface="微软雅黑" panose="020B0503020204020204" pitchFamily="34" charset="-122"/>
                        </a:rPr>
                        <a:t>万</a:t>
                      </a:r>
                      <a:endParaRPr lang="zh-CN" altLang="en-US" sz="675"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ctr"/>
                      <a:r>
                        <a:rPr lang="zh-CN" altLang="en-US" sz="675" b="0" i="0" u="none" strike="noStrike">
                          <a:solidFill>
                            <a:srgbClr val="000000"/>
                          </a:solidFill>
                          <a:effectLst/>
                          <a:latin typeface="微软雅黑" panose="020B0503020204020204" pitchFamily="34" charset="-122"/>
                          <a:ea typeface="微软雅黑" panose="020B0503020204020204" pitchFamily="34" charset="-122"/>
                        </a:rPr>
                        <a:t>股东自有资金：</a:t>
                      </a:r>
                      <a:endParaRPr lang="zh-CN" altLang="en-US" sz="675"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675" b="0" i="0" u="none" strike="noStrike" dirty="0">
                          <a:solidFill>
                            <a:srgbClr val="000000"/>
                          </a:solidFill>
                          <a:effectLst/>
                          <a:latin typeface="微软雅黑" panose="020B0503020204020204" pitchFamily="34" charset="-122"/>
                          <a:ea typeface="微软雅黑" panose="020B0503020204020204" pitchFamily="34" charset="-122"/>
                        </a:rPr>
                        <a:t>0.40</a:t>
                      </a:r>
                      <a:r>
                        <a:rPr lang="zh-CN" altLang="en-US" sz="675" b="0" i="0" u="none" strike="noStrike" dirty="0">
                          <a:solidFill>
                            <a:srgbClr val="000000"/>
                          </a:solidFill>
                          <a:effectLst/>
                          <a:latin typeface="微软雅黑" panose="020B0503020204020204" pitchFamily="34" charset="-122"/>
                          <a:ea typeface="微软雅黑" panose="020B0503020204020204" pitchFamily="34" charset="-122"/>
                        </a:rPr>
                        <a:t>年</a:t>
                      </a:r>
                      <a:endParaRPr lang="zh-CN" altLang="en-US" sz="675"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bwMode="auto">
          <a:xfrm>
            <a:off x="1765380" y="1477078"/>
            <a:ext cx="516795" cy="469672"/>
            <a:chOff x="1110" y="2656"/>
            <a:chExt cx="1549" cy="1351"/>
          </a:xfrm>
          <a:solidFill>
            <a:srgbClr val="D00F30"/>
          </a:solidFill>
        </p:grpSpPr>
        <p:sp>
          <p:nvSpPr>
            <p:cNvPr id="3" name="AutoShape 4"/>
            <p:cNvSpPr>
              <a:spLocks noChangeArrowheads="1"/>
            </p:cNvSpPr>
            <p:nvPr/>
          </p:nvSpPr>
          <p:spPr bwMode="gray">
            <a:xfrm>
              <a:off x="1123" y="2679"/>
              <a:ext cx="1536" cy="1328"/>
            </a:xfrm>
            <a:prstGeom prst="hexagon">
              <a:avLst>
                <a:gd name="adj" fmla="val 28916"/>
                <a:gd name="vf" fmla="val 115470"/>
              </a:avLst>
            </a:prstGeom>
            <a:grpFill/>
            <a:ln w="9525">
              <a:no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4" name="AutoShape 5"/>
            <p:cNvSpPr>
              <a:spLocks noChangeArrowheads="1"/>
            </p:cNvSpPr>
            <p:nvPr/>
          </p:nvSpPr>
          <p:spPr bwMode="gray">
            <a:xfrm>
              <a:off x="1110" y="2656"/>
              <a:ext cx="1536" cy="1328"/>
            </a:xfrm>
            <a:prstGeom prst="hexagon">
              <a:avLst>
                <a:gd name="adj" fmla="val 28916"/>
                <a:gd name="vf" fmla="val 115470"/>
              </a:avLst>
            </a:prstGeom>
            <a:grpFill/>
            <a:ln w="9525">
              <a:solidFill>
                <a:srgbClr val="C0C0C0"/>
              </a:solid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5" name="AutoShape 6"/>
            <p:cNvSpPr>
              <a:spLocks noChangeArrowheads="1"/>
            </p:cNvSpPr>
            <p:nvPr/>
          </p:nvSpPr>
          <p:spPr bwMode="gray">
            <a:xfrm>
              <a:off x="1200" y="2737"/>
              <a:ext cx="1349" cy="1167"/>
            </a:xfrm>
            <a:prstGeom prst="hexagon">
              <a:avLst>
                <a:gd name="adj" fmla="val 28896"/>
                <a:gd name="vf" fmla="val 115470"/>
              </a:avLst>
            </a:prstGeom>
            <a:grpFill/>
            <a:ln w="9525">
              <a:solidFill>
                <a:srgbClr val="0D1259"/>
              </a:solid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6" name="Line 11"/>
          <p:cNvSpPr>
            <a:spLocks noChangeShapeType="1"/>
          </p:cNvSpPr>
          <p:nvPr/>
        </p:nvSpPr>
        <p:spPr bwMode="auto">
          <a:xfrm>
            <a:off x="2411760" y="1938754"/>
            <a:ext cx="5895975" cy="0"/>
          </a:xfrm>
          <a:prstGeom prst="line">
            <a:avLst/>
          </a:prstGeom>
          <a:noFill/>
          <a:ln w="19050">
            <a:solidFill>
              <a:srgbClr val="C0C0C0"/>
            </a:solidFill>
            <a:prstDash val="sysDot"/>
            <a:round/>
            <a:tailEnd type="oval" w="med" len="med"/>
          </a:ln>
          <a:effectLst/>
        </p:spPr>
        <p:txBody>
          <a:bodyPr wrap="none" lIns="107424" tIns="53712" rIns="107424" bIns="53712"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7" name="Text Box 12"/>
          <p:cNvSpPr txBox="1">
            <a:spLocks noChangeArrowheads="1"/>
          </p:cNvSpPr>
          <p:nvPr/>
        </p:nvSpPr>
        <p:spPr bwMode="auto">
          <a:xfrm>
            <a:off x="3002255" y="1496013"/>
            <a:ext cx="1601470"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7424" tIns="53712" rIns="107424" bIns="53712">
            <a:spAutoFit/>
          </a:bodyPr>
          <a:lstStyle>
            <a:lvl1pPr eaLnBrk="0" hangingPunct="0">
              <a:defRPr sz="2400">
                <a:solidFill>
                  <a:schemeClr val="tx1"/>
                </a:solidFill>
                <a:latin typeface="Calibri" panose="020F0502020204030204" pitchFamily="34" charset="0"/>
                <a:ea typeface="宋体" panose="02010600030101010101" pitchFamily="2" charset="-122"/>
              </a:defRPr>
            </a:lvl1pPr>
            <a:lvl2pPr marL="742950" indent="-285750" eaLnBrk="0" hangingPunct="0">
              <a:defRPr sz="2400">
                <a:solidFill>
                  <a:schemeClr val="tx1"/>
                </a:solidFill>
                <a:latin typeface="Calibri" panose="020F0502020204030204" pitchFamily="34" charset="0"/>
                <a:ea typeface="宋体" panose="02010600030101010101" pitchFamily="2" charset="-122"/>
              </a:defRPr>
            </a:lvl2pPr>
            <a:lvl3pPr marL="1143000" indent="-228600" eaLnBrk="0" hangingPunct="0">
              <a:defRPr sz="2400">
                <a:solidFill>
                  <a:schemeClr val="tx1"/>
                </a:solidFill>
                <a:latin typeface="Calibri" panose="020F0502020204030204" pitchFamily="34" charset="0"/>
                <a:ea typeface="宋体" panose="02010600030101010101" pitchFamily="2" charset="-122"/>
              </a:defRPr>
            </a:lvl3pPr>
            <a:lvl4pPr marL="1600200" indent="-228600" eaLnBrk="0" hangingPunct="0">
              <a:defRPr sz="2400">
                <a:solidFill>
                  <a:schemeClr val="tx1"/>
                </a:solidFill>
                <a:latin typeface="Calibri" panose="020F0502020204030204" pitchFamily="34" charset="0"/>
                <a:ea typeface="宋体" panose="02010600030101010101" pitchFamily="2" charset="-122"/>
              </a:defRPr>
            </a:lvl4pPr>
            <a:lvl5pPr marL="2057400" indent="-228600" eaLnBrk="0" hangingPunct="0">
              <a:defRPr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pPr algn="l" defTabSz="914400" fontAlgn="base">
              <a:buClrTx/>
              <a:buSzTx/>
              <a:buFontTx/>
            </a:pPr>
            <a:r>
              <a:rPr lang="zh-CN" altLang="en-US" sz="2800" b="1" baseline="-250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mn-ea"/>
              </a:rPr>
              <a:t>项目指标概览</a:t>
            </a:r>
            <a:endParaRPr lang="zh-CN" altLang="en-US" sz="2800" b="1" baseline="-25000" dirty="0" smtClean="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Text Box 13"/>
          <p:cNvSpPr txBox="1">
            <a:spLocks noChangeArrowheads="1"/>
          </p:cNvSpPr>
          <p:nvPr/>
        </p:nvSpPr>
        <p:spPr bwMode="gray">
          <a:xfrm>
            <a:off x="1629122" y="1507787"/>
            <a:ext cx="782638" cy="4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24" tIns="53712" rIns="107424" bIns="53712">
            <a:spAutoFit/>
          </a:bodyPr>
          <a:lstStyle>
            <a:lvl1pPr eaLnBrk="0" hangingPunct="0">
              <a:defRPr sz="2400">
                <a:solidFill>
                  <a:schemeClr val="tx1"/>
                </a:solidFill>
                <a:latin typeface="Calibri" panose="020F0502020204030204" pitchFamily="34" charset="0"/>
                <a:ea typeface="宋体" panose="02010600030101010101" pitchFamily="2" charset="-122"/>
              </a:defRPr>
            </a:lvl1pPr>
            <a:lvl2pPr marL="742950" indent="-285750" eaLnBrk="0" hangingPunct="0">
              <a:defRPr sz="2400">
                <a:solidFill>
                  <a:schemeClr val="tx1"/>
                </a:solidFill>
                <a:latin typeface="Calibri" panose="020F0502020204030204" pitchFamily="34" charset="0"/>
                <a:ea typeface="宋体" panose="02010600030101010101" pitchFamily="2" charset="-122"/>
              </a:defRPr>
            </a:lvl2pPr>
            <a:lvl3pPr marL="1143000" indent="-228600" eaLnBrk="0" hangingPunct="0">
              <a:defRPr sz="2400">
                <a:solidFill>
                  <a:schemeClr val="tx1"/>
                </a:solidFill>
                <a:latin typeface="Calibri" panose="020F0502020204030204" pitchFamily="34" charset="0"/>
                <a:ea typeface="宋体" panose="02010600030101010101" pitchFamily="2" charset="-122"/>
              </a:defRPr>
            </a:lvl3pPr>
            <a:lvl4pPr marL="1600200" indent="-228600" eaLnBrk="0" hangingPunct="0">
              <a:defRPr sz="2400">
                <a:solidFill>
                  <a:schemeClr val="tx1"/>
                </a:solidFill>
                <a:latin typeface="Calibri" panose="020F0502020204030204" pitchFamily="34" charset="0"/>
                <a:ea typeface="宋体" panose="02010600030101010101" pitchFamily="2" charset="-122"/>
              </a:defRPr>
            </a:lvl4pPr>
            <a:lvl5pPr marL="2057400" indent="-228600" eaLnBrk="0" hangingPunct="0">
              <a:defRPr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pPr algn="ctr" defTabSz="914400" fontAlgn="base">
              <a:spcBef>
                <a:spcPct val="0"/>
              </a:spcBef>
              <a:spcAft>
                <a:spcPct val="0"/>
              </a:spcAft>
            </a:pPr>
            <a:r>
              <a:rPr lang="zh-CN" altLang="en-US" sz="2000" b="1" dirty="0">
                <a:solidFill>
                  <a:srgbClr val="FFFFFF"/>
                </a:solidFill>
                <a:latin typeface="微软雅黑" panose="020B0503020204020204" pitchFamily="34" charset="-122"/>
                <a:ea typeface="微软雅黑" panose="020B0503020204020204" pitchFamily="34" charset="-122"/>
              </a:rPr>
              <a:t>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9" name="Group 3"/>
          <p:cNvGrpSpPr/>
          <p:nvPr/>
        </p:nvGrpSpPr>
        <p:grpSpPr bwMode="auto">
          <a:xfrm>
            <a:off x="1765380" y="2149807"/>
            <a:ext cx="516795" cy="469672"/>
            <a:chOff x="1110" y="2656"/>
            <a:chExt cx="1549" cy="1351"/>
          </a:xfrm>
          <a:solidFill>
            <a:srgbClr val="D00F30"/>
          </a:solidFill>
        </p:grpSpPr>
        <p:sp>
          <p:nvSpPr>
            <p:cNvPr id="10" name="AutoShape 4"/>
            <p:cNvSpPr>
              <a:spLocks noChangeArrowheads="1"/>
            </p:cNvSpPr>
            <p:nvPr/>
          </p:nvSpPr>
          <p:spPr bwMode="gray">
            <a:xfrm>
              <a:off x="1123" y="2679"/>
              <a:ext cx="1536" cy="1328"/>
            </a:xfrm>
            <a:prstGeom prst="hexagon">
              <a:avLst>
                <a:gd name="adj" fmla="val 28916"/>
                <a:gd name="vf" fmla="val 115470"/>
              </a:avLst>
            </a:prstGeom>
            <a:grpFill/>
            <a:ln w="9525">
              <a:no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1" name="AutoShape 5"/>
            <p:cNvSpPr>
              <a:spLocks noChangeArrowheads="1"/>
            </p:cNvSpPr>
            <p:nvPr/>
          </p:nvSpPr>
          <p:spPr bwMode="gray">
            <a:xfrm>
              <a:off x="1110" y="2656"/>
              <a:ext cx="1536" cy="1328"/>
            </a:xfrm>
            <a:prstGeom prst="hexagon">
              <a:avLst>
                <a:gd name="adj" fmla="val 28916"/>
                <a:gd name="vf" fmla="val 115470"/>
              </a:avLst>
            </a:prstGeom>
            <a:grpFill/>
            <a:ln w="9525">
              <a:solidFill>
                <a:srgbClr val="C0C0C0"/>
              </a:solid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2" name="AutoShape 6"/>
            <p:cNvSpPr>
              <a:spLocks noChangeArrowheads="1"/>
            </p:cNvSpPr>
            <p:nvPr/>
          </p:nvSpPr>
          <p:spPr bwMode="gray">
            <a:xfrm>
              <a:off x="1200" y="2737"/>
              <a:ext cx="1349" cy="1167"/>
            </a:xfrm>
            <a:prstGeom prst="hexagon">
              <a:avLst>
                <a:gd name="adj" fmla="val 28896"/>
                <a:gd name="vf" fmla="val 115470"/>
              </a:avLst>
            </a:prstGeom>
            <a:grpFill/>
            <a:ln w="9525">
              <a:solidFill>
                <a:srgbClr val="0D1259"/>
              </a:solid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13" name="Line 11"/>
          <p:cNvSpPr>
            <a:spLocks noChangeShapeType="1"/>
          </p:cNvSpPr>
          <p:nvPr/>
        </p:nvSpPr>
        <p:spPr bwMode="auto">
          <a:xfrm>
            <a:off x="2411760" y="2611483"/>
            <a:ext cx="5895975" cy="0"/>
          </a:xfrm>
          <a:prstGeom prst="line">
            <a:avLst/>
          </a:prstGeom>
          <a:noFill/>
          <a:ln w="19050">
            <a:solidFill>
              <a:srgbClr val="C0C0C0"/>
            </a:solidFill>
            <a:prstDash val="sysDot"/>
            <a:round/>
            <a:tailEnd type="oval" w="med" len="med"/>
          </a:ln>
          <a:effectLst/>
        </p:spPr>
        <p:txBody>
          <a:bodyPr wrap="none" lIns="107424" tIns="53712" rIns="107424" bIns="53712"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4" name="Text Box 12"/>
          <p:cNvSpPr txBox="1">
            <a:spLocks noChangeArrowheads="1"/>
          </p:cNvSpPr>
          <p:nvPr/>
        </p:nvSpPr>
        <p:spPr bwMode="auto">
          <a:xfrm>
            <a:off x="3002255" y="2168742"/>
            <a:ext cx="1139190"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7424" tIns="53712" rIns="107424" bIns="53712">
            <a:spAutoFit/>
          </a:bodyPr>
          <a:lstStyle>
            <a:lvl1pPr eaLnBrk="0" hangingPunct="0">
              <a:defRPr sz="2400">
                <a:solidFill>
                  <a:schemeClr val="tx1"/>
                </a:solidFill>
                <a:latin typeface="Calibri" panose="020F0502020204030204" pitchFamily="34" charset="0"/>
                <a:ea typeface="宋体" panose="02010600030101010101" pitchFamily="2" charset="-122"/>
              </a:defRPr>
            </a:lvl1pPr>
            <a:lvl2pPr marL="742950" indent="-285750" eaLnBrk="0" hangingPunct="0">
              <a:defRPr sz="2400">
                <a:solidFill>
                  <a:schemeClr val="tx1"/>
                </a:solidFill>
                <a:latin typeface="Calibri" panose="020F0502020204030204" pitchFamily="34" charset="0"/>
                <a:ea typeface="宋体" panose="02010600030101010101" pitchFamily="2" charset="-122"/>
              </a:defRPr>
            </a:lvl2pPr>
            <a:lvl3pPr marL="1143000" indent="-228600" eaLnBrk="0" hangingPunct="0">
              <a:defRPr sz="2400">
                <a:solidFill>
                  <a:schemeClr val="tx1"/>
                </a:solidFill>
                <a:latin typeface="Calibri" panose="020F0502020204030204" pitchFamily="34" charset="0"/>
                <a:ea typeface="宋体" panose="02010600030101010101" pitchFamily="2" charset="-122"/>
              </a:defRPr>
            </a:lvl3pPr>
            <a:lvl4pPr marL="1600200" indent="-228600" eaLnBrk="0" hangingPunct="0">
              <a:defRPr sz="2400">
                <a:solidFill>
                  <a:schemeClr val="tx1"/>
                </a:solidFill>
                <a:latin typeface="Calibri" panose="020F0502020204030204" pitchFamily="34" charset="0"/>
                <a:ea typeface="宋体" panose="02010600030101010101" pitchFamily="2" charset="-122"/>
              </a:defRPr>
            </a:lvl4pPr>
            <a:lvl5pPr marL="2057400" indent="-228600" eaLnBrk="0" hangingPunct="0">
              <a:defRPr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pPr algn="l" defTabSz="914400" fontAlgn="base">
              <a:spcBef>
                <a:spcPct val="0"/>
              </a:spcBef>
              <a:spcAft>
                <a:spcPct val="0"/>
              </a:spcAft>
            </a:pPr>
            <a:r>
              <a:rPr lang="zh-CN" altLang="en-US" sz="2800" b="1" baseline="-25000" dirty="0" smtClean="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mn-ea"/>
              </a:rPr>
              <a:t>项目概况</a:t>
            </a:r>
            <a:endParaRPr lang="en-US" altLang="zh-CN" sz="2800" b="1" baseline="-2500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Text Box 13"/>
          <p:cNvSpPr txBox="1">
            <a:spLocks noChangeArrowheads="1"/>
          </p:cNvSpPr>
          <p:nvPr/>
        </p:nvSpPr>
        <p:spPr bwMode="gray">
          <a:xfrm>
            <a:off x="1629122" y="2180516"/>
            <a:ext cx="782638" cy="4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24" tIns="53712" rIns="107424" bIns="53712">
            <a:spAutoFit/>
          </a:bodyPr>
          <a:lstStyle>
            <a:lvl1pPr eaLnBrk="0" hangingPunct="0">
              <a:defRPr sz="2400">
                <a:solidFill>
                  <a:schemeClr val="tx1"/>
                </a:solidFill>
                <a:latin typeface="Calibri" panose="020F0502020204030204" pitchFamily="34" charset="0"/>
                <a:ea typeface="宋体" panose="02010600030101010101" pitchFamily="2" charset="-122"/>
              </a:defRPr>
            </a:lvl1pPr>
            <a:lvl2pPr marL="742950" indent="-285750" eaLnBrk="0" hangingPunct="0">
              <a:defRPr sz="2400">
                <a:solidFill>
                  <a:schemeClr val="tx1"/>
                </a:solidFill>
                <a:latin typeface="Calibri" panose="020F0502020204030204" pitchFamily="34" charset="0"/>
                <a:ea typeface="宋体" panose="02010600030101010101" pitchFamily="2" charset="-122"/>
              </a:defRPr>
            </a:lvl2pPr>
            <a:lvl3pPr marL="1143000" indent="-228600" eaLnBrk="0" hangingPunct="0">
              <a:defRPr sz="2400">
                <a:solidFill>
                  <a:schemeClr val="tx1"/>
                </a:solidFill>
                <a:latin typeface="Calibri" panose="020F0502020204030204" pitchFamily="34" charset="0"/>
                <a:ea typeface="宋体" panose="02010600030101010101" pitchFamily="2" charset="-122"/>
              </a:defRPr>
            </a:lvl3pPr>
            <a:lvl4pPr marL="1600200" indent="-228600" eaLnBrk="0" hangingPunct="0">
              <a:defRPr sz="2400">
                <a:solidFill>
                  <a:schemeClr val="tx1"/>
                </a:solidFill>
                <a:latin typeface="Calibri" panose="020F0502020204030204" pitchFamily="34" charset="0"/>
                <a:ea typeface="宋体" panose="02010600030101010101" pitchFamily="2" charset="-122"/>
              </a:defRPr>
            </a:lvl4pPr>
            <a:lvl5pPr marL="2057400" indent="-228600" eaLnBrk="0" hangingPunct="0">
              <a:defRPr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pPr algn="ctr" defTabSz="914400" fontAlgn="base">
              <a:spcBef>
                <a:spcPct val="0"/>
              </a:spcBef>
              <a:spcAft>
                <a:spcPct val="0"/>
              </a:spcAft>
            </a:pPr>
            <a:r>
              <a:rPr lang="en-US" altLang="zh-CN" sz="2000" b="1" dirty="0" smtClean="0">
                <a:solidFill>
                  <a:srgbClr val="FFFFFF"/>
                </a:solidFill>
                <a:latin typeface="微软雅黑" panose="020B0503020204020204" pitchFamily="34" charset="-122"/>
                <a:ea typeface="微软雅黑" panose="020B0503020204020204" pitchFamily="34" charset="-122"/>
              </a:rPr>
              <a:t>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6" name="Group 3"/>
          <p:cNvGrpSpPr/>
          <p:nvPr/>
        </p:nvGrpSpPr>
        <p:grpSpPr bwMode="auto">
          <a:xfrm>
            <a:off x="1765380" y="2870273"/>
            <a:ext cx="516795" cy="469672"/>
            <a:chOff x="1110" y="2656"/>
            <a:chExt cx="1549" cy="1351"/>
          </a:xfrm>
          <a:solidFill>
            <a:srgbClr val="D00F30"/>
          </a:solidFill>
        </p:grpSpPr>
        <p:sp>
          <p:nvSpPr>
            <p:cNvPr id="17" name="AutoShape 4"/>
            <p:cNvSpPr>
              <a:spLocks noChangeArrowheads="1"/>
            </p:cNvSpPr>
            <p:nvPr/>
          </p:nvSpPr>
          <p:spPr bwMode="gray">
            <a:xfrm>
              <a:off x="1123" y="2679"/>
              <a:ext cx="1536" cy="1328"/>
            </a:xfrm>
            <a:prstGeom prst="hexagon">
              <a:avLst>
                <a:gd name="adj" fmla="val 28916"/>
                <a:gd name="vf" fmla="val 115470"/>
              </a:avLst>
            </a:prstGeom>
            <a:grpFill/>
            <a:ln w="9525">
              <a:no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8" name="AutoShape 5"/>
            <p:cNvSpPr>
              <a:spLocks noChangeArrowheads="1"/>
            </p:cNvSpPr>
            <p:nvPr/>
          </p:nvSpPr>
          <p:spPr bwMode="gray">
            <a:xfrm>
              <a:off x="1110" y="2656"/>
              <a:ext cx="1536" cy="1328"/>
            </a:xfrm>
            <a:prstGeom prst="hexagon">
              <a:avLst>
                <a:gd name="adj" fmla="val 28916"/>
                <a:gd name="vf" fmla="val 115470"/>
              </a:avLst>
            </a:prstGeom>
            <a:grpFill/>
            <a:ln w="9525">
              <a:solidFill>
                <a:srgbClr val="C0C0C0"/>
              </a:solid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9" name="AutoShape 6"/>
            <p:cNvSpPr>
              <a:spLocks noChangeArrowheads="1"/>
            </p:cNvSpPr>
            <p:nvPr/>
          </p:nvSpPr>
          <p:spPr bwMode="gray">
            <a:xfrm>
              <a:off x="1200" y="2737"/>
              <a:ext cx="1349" cy="1167"/>
            </a:xfrm>
            <a:prstGeom prst="hexagon">
              <a:avLst>
                <a:gd name="adj" fmla="val 28896"/>
                <a:gd name="vf" fmla="val 115470"/>
              </a:avLst>
            </a:prstGeom>
            <a:grpFill/>
            <a:ln w="9525">
              <a:solidFill>
                <a:srgbClr val="0D1259"/>
              </a:solid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20" name="Text Box 12"/>
          <p:cNvSpPr txBox="1">
            <a:spLocks noChangeArrowheads="1"/>
          </p:cNvSpPr>
          <p:nvPr/>
        </p:nvSpPr>
        <p:spPr bwMode="auto">
          <a:xfrm>
            <a:off x="3002255" y="2896099"/>
            <a:ext cx="2526030"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7424" tIns="53712" rIns="107424" bIns="53712">
            <a:spAutoFit/>
          </a:bodyPr>
          <a:lstStyle>
            <a:lvl1pPr eaLnBrk="0" hangingPunct="0">
              <a:defRPr sz="2400">
                <a:solidFill>
                  <a:schemeClr val="tx1"/>
                </a:solidFill>
                <a:latin typeface="Calibri" panose="020F0502020204030204" pitchFamily="34" charset="0"/>
                <a:ea typeface="宋体" panose="02010600030101010101" pitchFamily="2" charset="-122"/>
              </a:defRPr>
            </a:lvl1pPr>
            <a:lvl2pPr marL="742950" indent="-285750" eaLnBrk="0" hangingPunct="0">
              <a:defRPr sz="2400">
                <a:solidFill>
                  <a:schemeClr val="tx1"/>
                </a:solidFill>
                <a:latin typeface="Calibri" panose="020F0502020204030204" pitchFamily="34" charset="0"/>
                <a:ea typeface="宋体" panose="02010600030101010101" pitchFamily="2" charset="-122"/>
              </a:defRPr>
            </a:lvl2pPr>
            <a:lvl3pPr marL="1143000" indent="-228600" eaLnBrk="0" hangingPunct="0">
              <a:defRPr sz="2400">
                <a:solidFill>
                  <a:schemeClr val="tx1"/>
                </a:solidFill>
                <a:latin typeface="Calibri" panose="020F0502020204030204" pitchFamily="34" charset="0"/>
                <a:ea typeface="宋体" panose="02010600030101010101" pitchFamily="2" charset="-122"/>
              </a:defRPr>
            </a:lvl3pPr>
            <a:lvl4pPr marL="1600200" indent="-228600" eaLnBrk="0" hangingPunct="0">
              <a:defRPr sz="2400">
                <a:solidFill>
                  <a:schemeClr val="tx1"/>
                </a:solidFill>
                <a:latin typeface="Calibri" panose="020F0502020204030204" pitchFamily="34" charset="0"/>
                <a:ea typeface="宋体" panose="02010600030101010101" pitchFamily="2" charset="-122"/>
              </a:defRPr>
            </a:lvl4pPr>
            <a:lvl5pPr marL="2057400" indent="-228600" eaLnBrk="0" hangingPunct="0">
              <a:defRPr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pPr algn="l" defTabSz="914400" fontAlgn="base">
              <a:buClrTx/>
              <a:buSzTx/>
              <a:buFontTx/>
            </a:pPr>
            <a:r>
              <a:rPr lang="zh-CN" altLang="en-US" sz="2800" b="1" baseline="-250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mn-ea"/>
              </a:rPr>
              <a:t>城市经济与房地产发展</a:t>
            </a:r>
            <a:endParaRPr lang="zh-CN" altLang="en-US" sz="2800" b="1" baseline="-250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Text Box 13"/>
          <p:cNvSpPr txBox="1">
            <a:spLocks noChangeArrowheads="1"/>
          </p:cNvSpPr>
          <p:nvPr/>
        </p:nvSpPr>
        <p:spPr bwMode="gray">
          <a:xfrm>
            <a:off x="1629122" y="2900982"/>
            <a:ext cx="782638" cy="4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24" tIns="53712" rIns="107424" bIns="53712">
            <a:spAutoFit/>
          </a:bodyPr>
          <a:lstStyle>
            <a:lvl1pPr eaLnBrk="0" hangingPunct="0">
              <a:defRPr sz="2400">
                <a:solidFill>
                  <a:schemeClr val="tx1"/>
                </a:solidFill>
                <a:latin typeface="Calibri" panose="020F0502020204030204" pitchFamily="34" charset="0"/>
                <a:ea typeface="宋体" panose="02010600030101010101" pitchFamily="2" charset="-122"/>
              </a:defRPr>
            </a:lvl1pPr>
            <a:lvl2pPr marL="742950" indent="-285750" eaLnBrk="0" hangingPunct="0">
              <a:defRPr sz="2400">
                <a:solidFill>
                  <a:schemeClr val="tx1"/>
                </a:solidFill>
                <a:latin typeface="Calibri" panose="020F0502020204030204" pitchFamily="34" charset="0"/>
                <a:ea typeface="宋体" panose="02010600030101010101" pitchFamily="2" charset="-122"/>
              </a:defRPr>
            </a:lvl2pPr>
            <a:lvl3pPr marL="1143000" indent="-228600" eaLnBrk="0" hangingPunct="0">
              <a:defRPr sz="2400">
                <a:solidFill>
                  <a:schemeClr val="tx1"/>
                </a:solidFill>
                <a:latin typeface="Calibri" panose="020F0502020204030204" pitchFamily="34" charset="0"/>
                <a:ea typeface="宋体" panose="02010600030101010101" pitchFamily="2" charset="-122"/>
              </a:defRPr>
            </a:lvl3pPr>
            <a:lvl4pPr marL="1600200" indent="-228600" eaLnBrk="0" hangingPunct="0">
              <a:defRPr sz="2400">
                <a:solidFill>
                  <a:schemeClr val="tx1"/>
                </a:solidFill>
                <a:latin typeface="Calibri" panose="020F0502020204030204" pitchFamily="34" charset="0"/>
                <a:ea typeface="宋体" panose="02010600030101010101" pitchFamily="2" charset="-122"/>
              </a:defRPr>
            </a:lvl4pPr>
            <a:lvl5pPr marL="2057400" indent="-228600" eaLnBrk="0" hangingPunct="0">
              <a:defRPr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pPr algn="ctr" defTabSz="914400" fontAlgn="base">
              <a:spcBef>
                <a:spcPct val="0"/>
              </a:spcBef>
              <a:spcAft>
                <a:spcPct val="0"/>
              </a:spcAft>
            </a:pPr>
            <a:r>
              <a:rPr lang="en-US" altLang="zh-CN" sz="2000" b="1" dirty="0" smtClean="0">
                <a:solidFill>
                  <a:srgbClr val="FFFFFF"/>
                </a:solidFill>
                <a:latin typeface="微软雅黑" panose="020B0503020204020204" pitchFamily="34" charset="-122"/>
                <a:ea typeface="微软雅黑" panose="020B0503020204020204" pitchFamily="34" charset="-122"/>
              </a:rPr>
              <a:t>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22" name="Line 11"/>
          <p:cNvSpPr>
            <a:spLocks noChangeShapeType="1"/>
          </p:cNvSpPr>
          <p:nvPr/>
        </p:nvSpPr>
        <p:spPr bwMode="auto">
          <a:xfrm>
            <a:off x="2394494" y="3339945"/>
            <a:ext cx="5895975" cy="0"/>
          </a:xfrm>
          <a:prstGeom prst="line">
            <a:avLst/>
          </a:prstGeom>
          <a:noFill/>
          <a:ln w="19050">
            <a:solidFill>
              <a:srgbClr val="C0C0C0"/>
            </a:solidFill>
            <a:prstDash val="sysDot"/>
            <a:round/>
            <a:tailEnd type="oval" w="med" len="med"/>
          </a:ln>
          <a:effectLst/>
        </p:spPr>
        <p:txBody>
          <a:bodyPr wrap="none" lIns="107424" tIns="53712" rIns="107424" bIns="53712"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grpSp>
        <p:nvGrpSpPr>
          <p:cNvPr id="23" name="Group 3"/>
          <p:cNvGrpSpPr/>
          <p:nvPr/>
        </p:nvGrpSpPr>
        <p:grpSpPr bwMode="auto">
          <a:xfrm>
            <a:off x="1765380" y="3565309"/>
            <a:ext cx="516795" cy="469672"/>
            <a:chOff x="1110" y="2656"/>
            <a:chExt cx="1549" cy="1351"/>
          </a:xfrm>
          <a:solidFill>
            <a:srgbClr val="D00F30"/>
          </a:solidFill>
        </p:grpSpPr>
        <p:sp>
          <p:nvSpPr>
            <p:cNvPr id="24" name="AutoShape 4"/>
            <p:cNvSpPr>
              <a:spLocks noChangeArrowheads="1"/>
            </p:cNvSpPr>
            <p:nvPr/>
          </p:nvSpPr>
          <p:spPr bwMode="gray">
            <a:xfrm>
              <a:off x="1123" y="2679"/>
              <a:ext cx="1536" cy="1328"/>
            </a:xfrm>
            <a:prstGeom prst="hexagon">
              <a:avLst>
                <a:gd name="adj" fmla="val 28916"/>
                <a:gd name="vf" fmla="val 115470"/>
              </a:avLst>
            </a:prstGeom>
            <a:grpFill/>
            <a:ln w="9525">
              <a:no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5" name="AutoShape 5"/>
            <p:cNvSpPr>
              <a:spLocks noChangeArrowheads="1"/>
            </p:cNvSpPr>
            <p:nvPr/>
          </p:nvSpPr>
          <p:spPr bwMode="gray">
            <a:xfrm>
              <a:off x="1110" y="2656"/>
              <a:ext cx="1536" cy="1328"/>
            </a:xfrm>
            <a:prstGeom prst="hexagon">
              <a:avLst>
                <a:gd name="adj" fmla="val 28916"/>
                <a:gd name="vf" fmla="val 115470"/>
              </a:avLst>
            </a:prstGeom>
            <a:grpFill/>
            <a:ln w="9525">
              <a:solidFill>
                <a:srgbClr val="C0C0C0"/>
              </a:solid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
          <p:nvSpPr>
            <p:cNvPr id="26" name="AutoShape 6"/>
            <p:cNvSpPr>
              <a:spLocks noChangeArrowheads="1"/>
            </p:cNvSpPr>
            <p:nvPr/>
          </p:nvSpPr>
          <p:spPr bwMode="gray">
            <a:xfrm>
              <a:off x="1200" y="2737"/>
              <a:ext cx="1349" cy="1167"/>
            </a:xfrm>
            <a:prstGeom prst="hexagon">
              <a:avLst>
                <a:gd name="adj" fmla="val 28896"/>
                <a:gd name="vf" fmla="val 115470"/>
              </a:avLst>
            </a:prstGeom>
            <a:grpFill/>
            <a:ln w="9525">
              <a:solidFill>
                <a:srgbClr val="0D1259"/>
              </a:solidFill>
              <a:miter lim="800000"/>
            </a:ln>
            <a:effectLst/>
            <a:scene3d>
              <a:camera prst="orthographicFront"/>
              <a:lightRig rig="threePt" dir="t"/>
            </a:scene3d>
            <a:sp3d>
              <a:bevelT/>
              <a:bevelB/>
            </a:sp3d>
          </p:spPr>
          <p:txBody>
            <a:bodyPr wrap="none"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27" name="Text Box 12"/>
          <p:cNvSpPr txBox="1">
            <a:spLocks noChangeArrowheads="1"/>
          </p:cNvSpPr>
          <p:nvPr/>
        </p:nvSpPr>
        <p:spPr bwMode="auto">
          <a:xfrm>
            <a:off x="3002255" y="3651870"/>
            <a:ext cx="1139190"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7424" tIns="53712" rIns="107424" bIns="53712">
            <a:spAutoFit/>
          </a:bodyPr>
          <a:lstStyle>
            <a:lvl1pPr eaLnBrk="0" hangingPunct="0">
              <a:defRPr sz="2400">
                <a:solidFill>
                  <a:schemeClr val="tx1"/>
                </a:solidFill>
                <a:latin typeface="Calibri" panose="020F0502020204030204" pitchFamily="34" charset="0"/>
                <a:ea typeface="宋体" panose="02010600030101010101" pitchFamily="2" charset="-122"/>
              </a:defRPr>
            </a:lvl1pPr>
            <a:lvl2pPr marL="742950" indent="-285750" eaLnBrk="0" hangingPunct="0">
              <a:defRPr sz="2400">
                <a:solidFill>
                  <a:schemeClr val="tx1"/>
                </a:solidFill>
                <a:latin typeface="Calibri" panose="020F0502020204030204" pitchFamily="34" charset="0"/>
                <a:ea typeface="宋体" panose="02010600030101010101" pitchFamily="2" charset="-122"/>
              </a:defRPr>
            </a:lvl2pPr>
            <a:lvl3pPr marL="1143000" indent="-228600" eaLnBrk="0" hangingPunct="0">
              <a:defRPr sz="2400">
                <a:solidFill>
                  <a:schemeClr val="tx1"/>
                </a:solidFill>
                <a:latin typeface="Calibri" panose="020F0502020204030204" pitchFamily="34" charset="0"/>
                <a:ea typeface="宋体" panose="02010600030101010101" pitchFamily="2" charset="-122"/>
              </a:defRPr>
            </a:lvl3pPr>
            <a:lvl4pPr marL="1600200" indent="-228600" eaLnBrk="0" hangingPunct="0">
              <a:defRPr sz="2400">
                <a:solidFill>
                  <a:schemeClr val="tx1"/>
                </a:solidFill>
                <a:latin typeface="Calibri" panose="020F0502020204030204" pitchFamily="34" charset="0"/>
                <a:ea typeface="宋体" panose="02010600030101010101" pitchFamily="2" charset="-122"/>
              </a:defRPr>
            </a:lvl4pPr>
            <a:lvl5pPr marL="2057400" indent="-228600" eaLnBrk="0" hangingPunct="0">
              <a:defRPr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pPr>
            <a:r>
              <a:rPr lang="zh-CN" altLang="en-US" sz="2800" b="1" baseline="-250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rPr>
              <a:t>经济测算</a:t>
            </a:r>
            <a:endParaRPr lang="en-US" altLang="zh-CN" sz="2800" b="1" baseline="-25000" dirty="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Text Box 13"/>
          <p:cNvSpPr txBox="1">
            <a:spLocks noChangeArrowheads="1"/>
          </p:cNvSpPr>
          <p:nvPr/>
        </p:nvSpPr>
        <p:spPr bwMode="gray">
          <a:xfrm>
            <a:off x="1629122" y="3596018"/>
            <a:ext cx="782638" cy="4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24" tIns="53712" rIns="107424" bIns="53712">
            <a:spAutoFit/>
          </a:bodyPr>
          <a:lstStyle>
            <a:lvl1pPr eaLnBrk="0" hangingPunct="0">
              <a:defRPr sz="2400">
                <a:solidFill>
                  <a:schemeClr val="tx1"/>
                </a:solidFill>
                <a:latin typeface="Calibri" panose="020F0502020204030204" pitchFamily="34" charset="0"/>
                <a:ea typeface="宋体" panose="02010600030101010101" pitchFamily="2" charset="-122"/>
              </a:defRPr>
            </a:lvl1pPr>
            <a:lvl2pPr marL="742950" indent="-285750" eaLnBrk="0" hangingPunct="0">
              <a:defRPr sz="2400">
                <a:solidFill>
                  <a:schemeClr val="tx1"/>
                </a:solidFill>
                <a:latin typeface="Calibri" panose="020F0502020204030204" pitchFamily="34" charset="0"/>
                <a:ea typeface="宋体" panose="02010600030101010101" pitchFamily="2" charset="-122"/>
              </a:defRPr>
            </a:lvl2pPr>
            <a:lvl3pPr marL="1143000" indent="-228600" eaLnBrk="0" hangingPunct="0">
              <a:defRPr sz="2400">
                <a:solidFill>
                  <a:schemeClr val="tx1"/>
                </a:solidFill>
                <a:latin typeface="Calibri" panose="020F0502020204030204" pitchFamily="34" charset="0"/>
                <a:ea typeface="宋体" panose="02010600030101010101" pitchFamily="2" charset="-122"/>
              </a:defRPr>
            </a:lvl3pPr>
            <a:lvl4pPr marL="1600200" indent="-228600" eaLnBrk="0" hangingPunct="0">
              <a:defRPr sz="2400">
                <a:solidFill>
                  <a:schemeClr val="tx1"/>
                </a:solidFill>
                <a:latin typeface="Calibri" panose="020F0502020204030204" pitchFamily="34" charset="0"/>
                <a:ea typeface="宋体" panose="02010600030101010101" pitchFamily="2" charset="-122"/>
              </a:defRPr>
            </a:lvl4pPr>
            <a:lvl5pPr marL="2057400" indent="-228600" eaLnBrk="0" hangingPunct="0">
              <a:defRPr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pPr algn="ctr" defTabSz="914400" fontAlgn="base">
              <a:spcBef>
                <a:spcPct val="0"/>
              </a:spcBef>
              <a:spcAft>
                <a:spcPct val="0"/>
              </a:spcAft>
            </a:pPr>
            <a:r>
              <a:rPr lang="en-US" altLang="zh-CN" sz="2000" b="1" dirty="0" smtClean="0">
                <a:solidFill>
                  <a:srgbClr val="FFFFFF"/>
                </a:solidFill>
                <a:latin typeface="微软雅黑" panose="020B0503020204020204" pitchFamily="34" charset="-122"/>
                <a:ea typeface="微软雅黑" panose="020B0503020204020204" pitchFamily="34" charset="-122"/>
              </a:rPr>
              <a:t>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29" name="Line 11"/>
          <p:cNvSpPr>
            <a:spLocks noChangeShapeType="1"/>
          </p:cNvSpPr>
          <p:nvPr/>
        </p:nvSpPr>
        <p:spPr bwMode="auto">
          <a:xfrm>
            <a:off x="2394494" y="4083918"/>
            <a:ext cx="5895975" cy="0"/>
          </a:xfrm>
          <a:prstGeom prst="line">
            <a:avLst/>
          </a:prstGeom>
          <a:noFill/>
          <a:ln w="19050">
            <a:solidFill>
              <a:srgbClr val="C0C0C0"/>
            </a:solidFill>
            <a:prstDash val="sysDot"/>
            <a:round/>
            <a:tailEnd type="oval" w="med" len="med"/>
          </a:ln>
          <a:effectLst/>
        </p:spPr>
        <p:txBody>
          <a:bodyPr wrap="none" lIns="107424" tIns="53712" rIns="107424" bIns="53712" anchor="ctr"/>
          <a:lstStyle/>
          <a:p>
            <a:pPr defTabSz="914400">
              <a:defRPr/>
            </a:pPr>
            <a:endParaRPr lang="zh-CN" altLang="en-US" sz="2100" kern="0"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6852" y="142086"/>
            <a:ext cx="3649980" cy="460375"/>
          </a:xfrm>
          <a:prstGeom prst="rect">
            <a:avLst/>
          </a:prstGeom>
          <a:noFill/>
        </p:spPr>
        <p:txBody>
          <a:bodyPr wrap="non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二、项目概况</a:t>
            </a: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区位及交通条件</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AutoShape 39"/>
          <p:cNvSpPr>
            <a:spLocks noChangeArrowheads="1"/>
          </p:cNvSpPr>
          <p:nvPr/>
        </p:nvSpPr>
        <p:spPr bwMode="auto">
          <a:xfrm>
            <a:off x="3772853" y="2146848"/>
            <a:ext cx="211931" cy="400294"/>
          </a:xfrm>
          <a:prstGeom prst="downArrow">
            <a:avLst>
              <a:gd name="adj1" fmla="val 50000"/>
              <a:gd name="adj2" fmla="val 95512"/>
            </a:avLst>
          </a:prstGeom>
          <a:solidFill>
            <a:srgbClr val="00FFFF"/>
          </a:solidFill>
          <a:ln w="9525">
            <a:noFill/>
            <a:miter lim="800000"/>
          </a:ln>
        </p:spPr>
        <p:txBody>
          <a:bodyPr anchor="ctr">
            <a:spAutoFit/>
          </a:bodyPr>
          <a:lstStyle/>
          <a:p>
            <a:pPr eaLnBrk="1" hangingPunct="1">
              <a:buSzPct val="100000"/>
            </a:pPr>
            <a:endParaRPr lang="zh-CN" altLang="en-US" sz="1350"/>
          </a:p>
        </p:txBody>
      </p:sp>
      <p:sp>
        <p:nvSpPr>
          <p:cNvPr id="35" name="Text Box 30"/>
          <p:cNvSpPr txBox="1">
            <a:spLocks noChangeArrowheads="1"/>
          </p:cNvSpPr>
          <p:nvPr/>
        </p:nvSpPr>
        <p:spPr bwMode="auto">
          <a:xfrm>
            <a:off x="2734628" y="3906119"/>
            <a:ext cx="798909" cy="252730"/>
          </a:xfrm>
          <a:prstGeom prst="rect">
            <a:avLst/>
          </a:prstGeom>
          <a:noFill/>
          <a:ln w="9525">
            <a:noFill/>
            <a:miter lim="800000"/>
          </a:ln>
        </p:spPr>
        <p:txBody>
          <a:bodyPr>
            <a:spAutoFit/>
          </a:bodyPr>
          <a:lstStyle/>
          <a:p>
            <a:pPr eaLnBrk="1" hangingPunct="1">
              <a:buSzPct val="100000"/>
            </a:pPr>
            <a:r>
              <a:rPr lang="zh-CN" altLang="en-US" sz="1050">
                <a:solidFill>
                  <a:schemeClr val="tx1"/>
                </a:solidFill>
              </a:rPr>
              <a:t>目标地块</a:t>
            </a:r>
            <a:endParaRPr lang="zh-CN" altLang="en-US" sz="1050">
              <a:solidFill>
                <a:schemeClr val="tx1"/>
              </a:solidFill>
            </a:endParaRPr>
          </a:p>
        </p:txBody>
      </p:sp>
      <p:grpSp>
        <p:nvGrpSpPr>
          <p:cNvPr id="36" name="组合 68"/>
          <p:cNvGrpSpPr/>
          <p:nvPr/>
        </p:nvGrpSpPr>
        <p:grpSpPr bwMode="auto">
          <a:xfrm>
            <a:off x="3343037" y="1643931"/>
            <a:ext cx="879872" cy="400289"/>
            <a:chOff x="0" y="0"/>
            <a:chExt cx="1172633" cy="533718"/>
          </a:xfrm>
        </p:grpSpPr>
        <p:sp>
          <p:nvSpPr>
            <p:cNvPr id="37" name="任意多边形 64"/>
            <p:cNvSpPr/>
            <p:nvPr/>
          </p:nvSpPr>
          <p:spPr bwMode="auto">
            <a:xfrm>
              <a:off x="0" y="134938"/>
              <a:ext cx="1172633" cy="398780"/>
            </a:xfrm>
            <a:custGeom>
              <a:avLst/>
              <a:gdLst/>
              <a:ahLst/>
              <a:cxnLst>
                <a:cxn ang="0">
                  <a:pos x="0" y="2785533"/>
                </a:cxn>
                <a:cxn ang="0">
                  <a:pos x="444500" y="2747433"/>
                </a:cxn>
                <a:cxn ang="0">
                  <a:pos x="863600" y="2722033"/>
                </a:cxn>
                <a:cxn ang="0">
                  <a:pos x="965200" y="2722033"/>
                </a:cxn>
                <a:cxn ang="0">
                  <a:pos x="1054100" y="2709333"/>
                </a:cxn>
                <a:cxn ang="0">
                  <a:pos x="1054100" y="2531533"/>
                </a:cxn>
                <a:cxn ang="0">
                  <a:pos x="1054100" y="1782233"/>
                </a:cxn>
                <a:cxn ang="0">
                  <a:pos x="1054100" y="1007533"/>
                </a:cxn>
                <a:cxn ang="0">
                  <a:pos x="1066800" y="791633"/>
                </a:cxn>
                <a:cxn ang="0">
                  <a:pos x="1066800" y="639233"/>
                </a:cxn>
                <a:cxn ang="0">
                  <a:pos x="1117600" y="347133"/>
                </a:cxn>
                <a:cxn ang="0">
                  <a:pos x="1168400" y="55033"/>
                </a:cxn>
                <a:cxn ang="0">
                  <a:pos x="1143000" y="16933"/>
                </a:cxn>
              </a:cxnLst>
              <a:rect l="0" t="0" r="r" b="b"/>
              <a:pathLst>
                <a:path w="1172633" h="2785533">
                  <a:moveTo>
                    <a:pt x="0" y="2785533"/>
                  </a:moveTo>
                  <a:lnTo>
                    <a:pt x="444500" y="2747433"/>
                  </a:lnTo>
                  <a:cubicBezTo>
                    <a:pt x="588433" y="2736850"/>
                    <a:pt x="776817" y="2726266"/>
                    <a:pt x="863600" y="2722033"/>
                  </a:cubicBezTo>
                  <a:cubicBezTo>
                    <a:pt x="950383" y="2717800"/>
                    <a:pt x="933450" y="2724150"/>
                    <a:pt x="965200" y="2722033"/>
                  </a:cubicBezTo>
                  <a:cubicBezTo>
                    <a:pt x="996950" y="2719916"/>
                    <a:pt x="1039283" y="2741083"/>
                    <a:pt x="1054100" y="2709333"/>
                  </a:cubicBezTo>
                  <a:cubicBezTo>
                    <a:pt x="1068917" y="2677583"/>
                    <a:pt x="1054100" y="2531533"/>
                    <a:pt x="1054100" y="2531533"/>
                  </a:cubicBezTo>
                  <a:lnTo>
                    <a:pt x="1054100" y="1782233"/>
                  </a:lnTo>
                  <a:cubicBezTo>
                    <a:pt x="1054100" y="1528233"/>
                    <a:pt x="1051983" y="1172633"/>
                    <a:pt x="1054100" y="1007533"/>
                  </a:cubicBezTo>
                  <a:cubicBezTo>
                    <a:pt x="1056217" y="842433"/>
                    <a:pt x="1064683" y="853016"/>
                    <a:pt x="1066800" y="791633"/>
                  </a:cubicBezTo>
                  <a:cubicBezTo>
                    <a:pt x="1068917" y="730250"/>
                    <a:pt x="1058333" y="713316"/>
                    <a:pt x="1066800" y="639233"/>
                  </a:cubicBezTo>
                  <a:cubicBezTo>
                    <a:pt x="1075267" y="565150"/>
                    <a:pt x="1117600" y="347133"/>
                    <a:pt x="1117600" y="347133"/>
                  </a:cubicBezTo>
                  <a:cubicBezTo>
                    <a:pt x="1134533" y="249766"/>
                    <a:pt x="1164167" y="110066"/>
                    <a:pt x="1168400" y="55033"/>
                  </a:cubicBezTo>
                  <a:cubicBezTo>
                    <a:pt x="1172633" y="0"/>
                    <a:pt x="1157816" y="8466"/>
                    <a:pt x="1143000" y="16933"/>
                  </a:cubicBezTo>
                </a:path>
              </a:pathLst>
            </a:custGeom>
            <a:noFill/>
            <a:ln w="38100" cap="flat" cmpd="sng">
              <a:solidFill>
                <a:srgbClr val="FF3399"/>
              </a:solidFill>
              <a:round/>
            </a:ln>
            <a:effectLst>
              <a:outerShdw dist="23000" dir="5400000" algn="ctr" rotWithShape="0">
                <a:srgbClr val="000000">
                  <a:alpha val="31999"/>
                </a:srgbClr>
              </a:outerShdw>
            </a:effectLst>
          </p:spPr>
          <p:txBody>
            <a:bodyPr>
              <a:spAutoFit/>
            </a:bodyPr>
            <a:lstStyle/>
            <a:p>
              <a:endParaRPr lang="zh-CN" altLang="en-US" sz="1350"/>
            </a:p>
          </p:txBody>
        </p:sp>
        <p:cxnSp>
          <p:nvCxnSpPr>
            <p:cNvPr id="38" name="直接箭头连接符 65"/>
            <p:cNvCxnSpPr>
              <a:cxnSpLocks noChangeShapeType="1"/>
            </p:cNvCxnSpPr>
            <p:nvPr/>
          </p:nvCxnSpPr>
          <p:spPr bwMode="auto">
            <a:xfrm rot="10800000">
              <a:off x="913987" y="0"/>
              <a:ext cx="215802" cy="165100"/>
            </a:xfrm>
            <a:prstGeom prst="straightConnector1">
              <a:avLst/>
            </a:prstGeom>
            <a:noFill/>
            <a:ln w="38100" cmpd="sng">
              <a:solidFill>
                <a:srgbClr val="FF3399"/>
              </a:solidFill>
              <a:round/>
              <a:tailEnd type="arrow" w="med" len="med"/>
            </a:ln>
            <a:effectLst>
              <a:outerShdw dist="23000" dir="5400000" algn="ctr" rotWithShape="0">
                <a:srgbClr val="000000">
                  <a:alpha val="31999"/>
                </a:srgbClr>
              </a:outerShdw>
            </a:effectLst>
          </p:spPr>
        </p:cxnSp>
      </p:grpSp>
      <p:cxnSp>
        <p:nvCxnSpPr>
          <p:cNvPr id="39" name="直接箭头连接符 74"/>
          <p:cNvCxnSpPr>
            <a:cxnSpLocks noChangeShapeType="1"/>
          </p:cNvCxnSpPr>
          <p:nvPr/>
        </p:nvCxnSpPr>
        <p:spPr bwMode="auto">
          <a:xfrm flipV="1">
            <a:off x="5483780" y="2739306"/>
            <a:ext cx="1102519" cy="240506"/>
          </a:xfrm>
          <a:prstGeom prst="straightConnector1">
            <a:avLst/>
          </a:prstGeom>
          <a:noFill/>
          <a:ln w="57150" cmpd="sng">
            <a:solidFill>
              <a:srgbClr val="002060"/>
            </a:solidFill>
            <a:round/>
            <a:tailEnd type="arrow" w="med" len="med"/>
          </a:ln>
        </p:spPr>
      </p:cxnSp>
      <p:sp>
        <p:nvSpPr>
          <p:cNvPr id="41" name="Text Box 38"/>
          <p:cNvSpPr txBox="1">
            <a:spLocks noChangeArrowheads="1"/>
          </p:cNvSpPr>
          <p:nvPr/>
        </p:nvSpPr>
        <p:spPr bwMode="auto">
          <a:xfrm rot="20850053">
            <a:off x="5452472" y="2483576"/>
            <a:ext cx="960835" cy="368300"/>
          </a:xfrm>
          <a:prstGeom prst="rect">
            <a:avLst/>
          </a:prstGeom>
          <a:solidFill>
            <a:schemeClr val="bg1">
              <a:alpha val="54999"/>
            </a:schemeClr>
          </a:solidFill>
          <a:ln w="9525">
            <a:noFill/>
            <a:miter lim="800000"/>
          </a:ln>
        </p:spPr>
        <p:txBody>
          <a:bodyPr>
            <a:spAutoFit/>
          </a:bodyPr>
          <a:lstStyle/>
          <a:p>
            <a:pPr eaLnBrk="1" hangingPunct="1">
              <a:buSzPct val="100000"/>
            </a:pPr>
            <a:r>
              <a:rPr lang="zh-CN" altLang="en-US" sz="900" dirty="0">
                <a:solidFill>
                  <a:schemeClr val="tx1"/>
                </a:solidFill>
              </a:rPr>
              <a:t>距离重要城市</a:t>
            </a:r>
            <a:endParaRPr lang="zh-CN" altLang="en-US" sz="900" dirty="0">
              <a:solidFill>
                <a:schemeClr val="tx1"/>
              </a:solidFill>
            </a:endParaRPr>
          </a:p>
          <a:p>
            <a:pPr eaLnBrk="1" hangingPunct="1">
              <a:buSzPct val="100000"/>
            </a:pPr>
            <a:r>
              <a:rPr lang="zh-CN" altLang="en-US" sz="900" dirty="0">
                <a:solidFill>
                  <a:schemeClr val="tx1"/>
                </a:solidFill>
              </a:rPr>
              <a:t>   公里；车程</a:t>
            </a:r>
            <a:endParaRPr lang="zh-CN" altLang="en-US" sz="900" dirty="0">
              <a:solidFill>
                <a:schemeClr val="tx1"/>
              </a:solidFill>
            </a:endParaRPr>
          </a:p>
        </p:txBody>
      </p:sp>
      <p:grpSp>
        <p:nvGrpSpPr>
          <p:cNvPr id="42" name="组合 56"/>
          <p:cNvGrpSpPr/>
          <p:nvPr/>
        </p:nvGrpSpPr>
        <p:grpSpPr bwMode="auto">
          <a:xfrm>
            <a:off x="4405313" y="2506896"/>
            <a:ext cx="704850" cy="531257"/>
            <a:chOff x="0" y="0"/>
            <a:chExt cx="939801" cy="708341"/>
          </a:xfrm>
        </p:grpSpPr>
        <p:sp>
          <p:nvSpPr>
            <p:cNvPr id="43" name="Text Box 35"/>
            <p:cNvSpPr txBox="1">
              <a:spLocks noChangeArrowheads="1"/>
            </p:cNvSpPr>
            <p:nvPr/>
          </p:nvSpPr>
          <p:spPr bwMode="auto">
            <a:xfrm>
              <a:off x="0" y="0"/>
              <a:ext cx="939801" cy="336973"/>
            </a:xfrm>
            <a:prstGeom prst="rect">
              <a:avLst/>
            </a:prstGeom>
            <a:noFill/>
            <a:ln w="9525">
              <a:noFill/>
              <a:miter lim="800000"/>
            </a:ln>
          </p:spPr>
          <p:txBody>
            <a:bodyPr>
              <a:spAutoFit/>
            </a:bodyPr>
            <a:lstStyle/>
            <a:p>
              <a:pPr algn="ctr" eaLnBrk="1" hangingPunct="1">
                <a:buSzPct val="100000"/>
              </a:pPr>
              <a:r>
                <a:rPr lang="zh-CN" altLang="en-US" sz="1050">
                  <a:solidFill>
                    <a:schemeClr val="tx1"/>
                  </a:solidFill>
                  <a:ea typeface="微软雅黑" panose="020B0503020204020204" pitchFamily="34" charset="-122"/>
                </a:rPr>
                <a:t>XX学校</a:t>
              </a:r>
              <a:endParaRPr lang="zh-CN" altLang="en-US" sz="1050">
                <a:solidFill>
                  <a:schemeClr val="tx1"/>
                </a:solidFill>
                <a:ea typeface="微软雅黑" panose="020B0503020204020204" pitchFamily="34" charset="-122"/>
              </a:endParaRPr>
            </a:p>
          </p:txBody>
        </p:sp>
        <p:sp>
          <p:nvSpPr>
            <p:cNvPr id="44" name="五角星 55"/>
            <p:cNvSpPr/>
            <p:nvPr/>
          </p:nvSpPr>
          <p:spPr bwMode="auto">
            <a:xfrm>
              <a:off x="254000" y="309562"/>
              <a:ext cx="342900" cy="398779"/>
            </a:xfrm>
            <a:custGeom>
              <a:avLst/>
              <a:gdLst/>
              <a:ahLst/>
              <a:cxnLst>
                <a:cxn ang="0">
                  <a:pos x="0" y="126125"/>
                </a:cxn>
                <a:cxn ang="0">
                  <a:pos x="130977" y="126126"/>
                </a:cxn>
                <a:cxn ang="0">
                  <a:pos x="171450" y="0"/>
                </a:cxn>
                <a:cxn ang="0">
                  <a:pos x="211923" y="126126"/>
                </a:cxn>
                <a:cxn ang="0">
                  <a:pos x="342900" y="126125"/>
                </a:cxn>
                <a:cxn ang="0">
                  <a:pos x="236937" y="204074"/>
                </a:cxn>
                <a:cxn ang="0">
                  <a:pos x="277412" y="330199"/>
                </a:cxn>
                <a:cxn ang="0">
                  <a:pos x="171450" y="252249"/>
                </a:cxn>
                <a:cxn ang="0">
                  <a:pos x="65488" y="330199"/>
                </a:cxn>
                <a:cxn ang="0">
                  <a:pos x="105963" y="204074"/>
                </a:cxn>
                <a:cxn ang="0">
                  <a:pos x="0" y="126125"/>
                </a:cxn>
              </a:cxnLst>
              <a:rect l="0" t="0" r="r" b="b"/>
              <a:pathLst>
                <a:path w="342900" h="330200">
                  <a:moveTo>
                    <a:pt x="0" y="126125"/>
                  </a:moveTo>
                  <a:lnTo>
                    <a:pt x="130977" y="126126"/>
                  </a:lnTo>
                  <a:lnTo>
                    <a:pt x="171450" y="0"/>
                  </a:lnTo>
                  <a:lnTo>
                    <a:pt x="211923" y="126126"/>
                  </a:lnTo>
                  <a:lnTo>
                    <a:pt x="342900" y="126125"/>
                  </a:lnTo>
                  <a:lnTo>
                    <a:pt x="236937" y="204074"/>
                  </a:lnTo>
                  <a:lnTo>
                    <a:pt x="277412" y="330199"/>
                  </a:lnTo>
                  <a:lnTo>
                    <a:pt x="171450" y="252249"/>
                  </a:lnTo>
                  <a:lnTo>
                    <a:pt x="65488" y="330199"/>
                  </a:lnTo>
                  <a:lnTo>
                    <a:pt x="105963" y="204074"/>
                  </a:lnTo>
                  <a:lnTo>
                    <a:pt x="0" y="126125"/>
                  </a:lnTo>
                  <a:close/>
                </a:path>
              </a:pathLst>
            </a:custGeom>
            <a:solidFill>
              <a:srgbClr val="FF0000"/>
            </a:solidFill>
            <a:ln w="25400" cap="flat" cmpd="sng">
              <a:solidFill>
                <a:srgbClr val="7575D1"/>
              </a:solidFill>
              <a:bevel/>
            </a:ln>
          </p:spPr>
          <p:txBody>
            <a:bodyPr>
              <a:spAutoFit/>
            </a:bodyPr>
            <a:lstStyle/>
            <a:p>
              <a:endParaRPr lang="zh-CN" altLang="en-US" sz="1350"/>
            </a:p>
          </p:txBody>
        </p:sp>
      </p:grpSp>
      <p:sp>
        <p:nvSpPr>
          <p:cNvPr id="45" name="下箭头 10"/>
          <p:cNvSpPr/>
          <p:nvPr/>
        </p:nvSpPr>
        <p:spPr>
          <a:xfrm>
            <a:off x="4495800" y="3162931"/>
            <a:ext cx="457200" cy="742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文本框 45"/>
          <p:cNvSpPr txBox="1"/>
          <p:nvPr/>
        </p:nvSpPr>
        <p:spPr>
          <a:xfrm>
            <a:off x="4751546" y="3599176"/>
            <a:ext cx="1211580" cy="299085"/>
          </a:xfrm>
          <a:prstGeom prst="rect">
            <a:avLst/>
          </a:prstGeom>
          <a:noFill/>
        </p:spPr>
        <p:txBody>
          <a:bodyPr wrap="none" rtlCol="0">
            <a:spAutoFit/>
          </a:bodyPr>
          <a:lstStyle/>
          <a:p>
            <a:r>
              <a:rPr lang="zh-CN" altLang="en-US" sz="1350"/>
              <a:t>城市发展方向</a:t>
            </a:r>
            <a:endParaRPr lang="zh-CN" altLang="en-US" sz="1350"/>
          </a:p>
        </p:txBody>
      </p:sp>
      <p:sp>
        <p:nvSpPr>
          <p:cNvPr id="47" name="文本框 46"/>
          <p:cNvSpPr txBox="1"/>
          <p:nvPr/>
        </p:nvSpPr>
        <p:spPr>
          <a:xfrm>
            <a:off x="3877628" y="3183886"/>
            <a:ext cx="560546" cy="922020"/>
          </a:xfrm>
          <a:prstGeom prst="rect">
            <a:avLst/>
          </a:prstGeom>
          <a:noFill/>
        </p:spPr>
        <p:txBody>
          <a:bodyPr wrap="square" rtlCol="0">
            <a:spAutoFit/>
          </a:bodyPr>
          <a:lstStyle/>
          <a:p>
            <a:r>
              <a:rPr lang="en-US" altLang="zh-CN" sz="1350"/>
              <a:t>3.7</a:t>
            </a:r>
            <a:r>
              <a:rPr lang="zh-CN" altLang="en-US" sz="1350"/>
              <a:t>公里</a:t>
            </a:r>
            <a:r>
              <a:rPr lang="en-US" altLang="zh-CN" sz="1350"/>
              <a:t>10</a:t>
            </a:r>
            <a:r>
              <a:rPr lang="zh-CN" altLang="en-US" sz="1350"/>
              <a:t>分钟</a:t>
            </a:r>
            <a:endParaRPr lang="zh-CN" altLang="en-US" sz="1350"/>
          </a:p>
        </p:txBody>
      </p:sp>
      <p:pic>
        <p:nvPicPr>
          <p:cNvPr id="48" name="图片 47"/>
          <p:cNvPicPr>
            <a:picLocks noChangeAspect="1"/>
          </p:cNvPicPr>
          <p:nvPr/>
        </p:nvPicPr>
        <p:blipFill>
          <a:blip r:embed="rId1"/>
          <a:stretch>
            <a:fillRect/>
          </a:stretch>
        </p:blipFill>
        <p:spPr>
          <a:xfrm>
            <a:off x="999649" y="670714"/>
            <a:ext cx="7144703" cy="3971925"/>
          </a:xfrm>
          <a:prstGeom prst="rect">
            <a:avLst/>
          </a:prstGeom>
        </p:spPr>
      </p:pic>
      <p:graphicFrame>
        <p:nvGraphicFramePr>
          <p:cNvPr id="49" name="Group 6"/>
          <p:cNvGraphicFramePr>
            <a:graphicFrameLocks noGrp="1"/>
          </p:cNvGraphicFramePr>
          <p:nvPr>
            <p:custDataLst>
              <p:tags r:id="rId2"/>
            </p:custDataLst>
          </p:nvPr>
        </p:nvGraphicFramePr>
        <p:xfrm>
          <a:off x="5350431" y="3169677"/>
          <a:ext cx="2710815" cy="1536700"/>
        </p:xfrm>
        <a:graphic>
          <a:graphicData uri="http://schemas.openxmlformats.org/drawingml/2006/table">
            <a:tbl>
              <a:tblPr/>
              <a:tblGrid>
                <a:gridCol w="875030"/>
                <a:gridCol w="489585"/>
                <a:gridCol w="543560"/>
                <a:gridCol w="802640"/>
              </a:tblGrid>
              <a:tr h="386715">
                <a:tc>
                  <a:txBody>
                    <a:bodyPr/>
                    <a:lstStyle/>
                    <a:p>
                      <a:pPr marL="0" marR="0" lvl="0" indent="0" algn="ctr" defTabSz="914400" rtl="0" eaLnBrk="1" fontAlgn="ctr" latinLnBrk="1" hangingPunct="1">
                        <a:lnSpc>
                          <a:spcPct val="100000"/>
                        </a:lnSpc>
                        <a:spcBef>
                          <a:spcPct val="0"/>
                        </a:spcBef>
                        <a:spcAft>
                          <a:spcPct val="0"/>
                        </a:spcAft>
                        <a:buClrTx/>
                        <a:buSzTx/>
                        <a:buFontTx/>
                        <a:buNone/>
                      </a:pPr>
                      <a:r>
                        <a:rPr kumimoji="0" lang="zh-CN" sz="9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rPr>
                        <a:t>交通节</a:t>
                      </a:r>
                      <a:r>
                        <a:rPr lang="zh-CN" altLang="en-US" sz="900">
                          <a:sym typeface="+mn-ea"/>
                        </a:rPr>
                        <a:t>公里</a:t>
                      </a:r>
                      <a:r>
                        <a:rPr kumimoji="0" lang="zh-CN" sz="9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rPr>
                        <a:t>点</a:t>
                      </a:r>
                      <a:endParaRPr kumimoji="0" lang="zh-CN" sz="9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endParaRPr>
                    </a:p>
                  </a:txBody>
                  <a:tcPr marL="29255" marR="29255"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距离</a:t>
                      </a:r>
                      <a:endPar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ctr" latinLnBrk="1" hangingPunct="1">
                        <a:lnSpc>
                          <a:spcPct val="100000"/>
                        </a:lnSpc>
                        <a:spcBef>
                          <a:spcPct val="0"/>
                        </a:spcBef>
                        <a:spcAft>
                          <a:spcPct val="0"/>
                        </a:spcAft>
                        <a:buClrTx/>
                        <a:buSzTx/>
                        <a:buFontTx/>
                        <a:buNone/>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a:t>
                      </a:r>
                      <a:r>
                        <a:rPr kumimoji="0" 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km</a:t>
                      </a: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a:t>
                      </a:r>
                      <a:endPar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29255" marR="29255"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pPr>
                      <a:r>
                        <a:rPr kumimoji="0" lang="zh-CN" sz="9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rPr>
                        <a:t>时间</a:t>
                      </a:r>
                      <a:endParaRPr kumimoji="0" lang="zh-CN" sz="9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endParaRPr>
                    </a:p>
                    <a:p>
                      <a:pPr marL="0" marR="0" lvl="0" indent="0" algn="ctr" defTabSz="914400" rtl="0" eaLnBrk="1" fontAlgn="ctr" latinLnBrk="1" hangingPunct="1">
                        <a:lnSpc>
                          <a:spcPct val="100000"/>
                        </a:lnSpc>
                        <a:spcBef>
                          <a:spcPct val="0"/>
                        </a:spcBef>
                        <a:spcAft>
                          <a:spcPct val="0"/>
                        </a:spcAft>
                        <a:buClrTx/>
                        <a:buSzTx/>
                        <a:buFontTx/>
                        <a:buNone/>
                      </a:pPr>
                      <a:r>
                        <a:rPr kumimoji="0" lang="zh-CN" sz="9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rPr>
                        <a:t>（分钟）</a:t>
                      </a:r>
                      <a:endParaRPr kumimoji="0" lang="zh-CN" sz="9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endParaRPr>
                    </a:p>
                  </a:txBody>
                  <a:tcPr marL="29255" marR="29255"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pPr>
                      <a:r>
                        <a:rPr kumimoji="0" lang="zh-CN" altLang="en-US" sz="9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rPr>
                        <a:t>路况</a:t>
                      </a:r>
                      <a:endParaRPr kumimoji="0" lang="zh-CN" altLang="en-US" sz="9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endParaRPr>
                    </a:p>
                  </a:txBody>
                  <a:tcPr marL="29255" marR="29255"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rgbClr val="D9D9D9"/>
                    </a:solidFill>
                  </a:tcPr>
                </a:tc>
              </a:tr>
              <a:tr h="274320">
                <a:tc>
                  <a:txBody>
                    <a:bodyPr/>
                    <a:lstStyle/>
                    <a:p>
                      <a:pPr marL="0" marR="0" lvl="0" indent="0" algn="ctr" defTabSz="914400" rtl="0" eaLnBrk="1" fontAlgn="ctr" latinLnBrk="1" hangingPunct="1">
                        <a:lnSpc>
                          <a:spcPct val="100000"/>
                        </a:lnSpc>
                        <a:spcBef>
                          <a:spcPct val="0"/>
                        </a:spcBef>
                        <a:spcAft>
                          <a:spcPct val="0"/>
                        </a:spcAft>
                        <a:buClrTx/>
                        <a:buSzTx/>
                        <a:buFontTx/>
                        <a:buNone/>
                      </a:pPr>
                      <a:r>
                        <a:rPr kumimoji="0" lang="zh-CN" altLang="en-US" sz="900" b="0"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rPr>
                        <a:t>至胶州第四实验小学</a:t>
                      </a:r>
                      <a:endParaRPr kumimoji="0" lang="zh-CN" altLang="en-US" sz="900" b="0"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endParaRPr>
                    </a:p>
                  </a:txBody>
                  <a:tcPr marL="29255" marR="29255"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2.6</a:t>
                      </a:r>
                      <a:endParaRPr kumimoji="0" 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29255" marR="29255"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pPr>
                      <a:r>
                        <a:rPr kumimoji="0" 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10</a:t>
                      </a:r>
                      <a:endParaRPr kumimoji="0" 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29255" marR="29255"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良好</a:t>
                      </a:r>
                      <a:endPar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29255" marR="29255"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r>
              <a:tr h="299720">
                <a:tc>
                  <a:txBody>
                    <a:bodyPr/>
                    <a:lstStyle/>
                    <a:p>
                      <a:pPr marL="0" marR="0" lvl="0" indent="0" algn="ctr" defTabSz="914400" rtl="0" eaLnBrk="1" fontAlgn="ctr" latinLnBrk="1" hangingPunct="1">
                        <a:lnSpc>
                          <a:spcPct val="100000"/>
                        </a:lnSpc>
                        <a:spcBef>
                          <a:spcPct val="0"/>
                        </a:spcBef>
                        <a:spcAft>
                          <a:spcPct val="0"/>
                        </a:spcAft>
                        <a:buClrTx/>
                        <a:buSzTx/>
                        <a:buFontTx/>
                        <a:buNone/>
                      </a:pPr>
                      <a:r>
                        <a:rPr kumimoji="0" lang="zh-CN" altLang="en-US" sz="900" b="0"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rPr>
                        <a:t>至胶州实验中学</a:t>
                      </a:r>
                      <a:endParaRPr kumimoji="0" lang="zh-CN" altLang="en-US" sz="900" b="0"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endParaRPr>
                    </a:p>
                  </a:txBody>
                  <a:tcPr marL="29255" marR="29255"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1k</a:t>
                      </a:r>
                      <a:endParaRPr kumimoji="0" 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29255" marR="29255"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5</a:t>
                      </a:r>
                      <a:endParaRPr kumimoji="0" 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29255" marR="29255"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良好</a:t>
                      </a:r>
                      <a:endPar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29255" marR="29255"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r>
              <a:tr h="299720">
                <a:tc>
                  <a:txBody>
                    <a:bodyPr/>
                    <a:lstStyle/>
                    <a:p>
                      <a:pPr marL="0" marR="0" lvl="0" indent="0" algn="ctr" defTabSz="914400" rtl="0" eaLnBrk="1" fontAlgn="ctr" latinLnBrk="1" hangingPunct="1">
                        <a:lnSpc>
                          <a:spcPct val="100000"/>
                        </a:lnSpc>
                        <a:spcBef>
                          <a:spcPct val="0"/>
                        </a:spcBef>
                        <a:spcAft>
                          <a:spcPct val="0"/>
                        </a:spcAft>
                        <a:buClrTx/>
                        <a:buSzTx/>
                        <a:buFontTx/>
                        <a:buNone/>
                      </a:pPr>
                      <a:r>
                        <a:rPr kumimoji="0" lang="zh-CN" altLang="en-US" sz="900" b="0"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rPr>
                        <a:t>至宝龙商业中心</a:t>
                      </a:r>
                      <a:endParaRPr kumimoji="0" lang="zh-CN" altLang="en-US" sz="900" b="0"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endParaRPr>
                    </a:p>
                  </a:txBody>
                  <a:tcPr marL="29255" marR="29255"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3.9km</a:t>
                      </a:r>
                      <a:endParaRPr kumimoji="0" 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29255" marR="29255"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10</a:t>
                      </a:r>
                      <a:endParaRPr kumimoji="0" 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29255" marR="29255"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良好</a:t>
                      </a:r>
                      <a:endPar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29255" marR="29255"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r>
              <a:tr h="276225">
                <a:tc>
                  <a:txBody>
                    <a:bodyPr/>
                    <a:lstStyle/>
                    <a:p>
                      <a:pPr marL="0" marR="0" lvl="0" indent="0" algn="ctr" defTabSz="914400" rtl="0" eaLnBrk="1" fontAlgn="ctr" latinLnBrk="1" hangingPunct="1">
                        <a:lnSpc>
                          <a:spcPct val="100000"/>
                        </a:lnSpc>
                        <a:spcBef>
                          <a:spcPct val="0"/>
                        </a:spcBef>
                        <a:spcAft>
                          <a:spcPct val="0"/>
                        </a:spcAft>
                        <a:buClrTx/>
                        <a:buSzTx/>
                        <a:buFontTx/>
                        <a:buNone/>
                      </a:pPr>
                      <a:r>
                        <a:rPr kumimoji="0" lang="zh-CN" altLang="en-US" sz="900" b="0"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rPr>
                        <a:t>至胶州站交通枢纽</a:t>
                      </a:r>
                      <a:endParaRPr kumimoji="0" lang="zh-CN" altLang="en-US" sz="900" b="0" i="0" u="none" strike="noStrike" cap="none" normalizeH="0" baseline="0">
                        <a:ln>
                          <a:noFill/>
                        </a:ln>
                        <a:solidFill>
                          <a:schemeClr val="tx1"/>
                        </a:solidFill>
                        <a:effectLst/>
                        <a:latin typeface="Times New Roman" panose="02020603050405020304" pitchFamily="18" charset="0"/>
                        <a:ea typeface="微软雅黑" panose="020B0503020204020204" pitchFamily="34" charset="-122"/>
                      </a:endParaRPr>
                    </a:p>
                  </a:txBody>
                  <a:tcPr marL="29255" marR="29255"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8.2km</a:t>
                      </a:r>
                      <a:endParaRPr kumimoji="0" 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29255" marR="29255"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pPr>
                      <a:r>
                        <a:rPr kumimoji="0" 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30</a:t>
                      </a:r>
                      <a:endParaRPr kumimoji="0" 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29255" marR="29255"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良好</a:t>
                      </a:r>
                      <a:endPar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29255" marR="29255"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1"/>
                    </a:solidFill>
                  </a:tcPr>
                </a:tc>
              </a:tr>
            </a:tbl>
          </a:graphicData>
        </a:graphic>
      </p:graphicFrame>
      <p:sp>
        <p:nvSpPr>
          <p:cNvPr id="50" name="矩形 46"/>
          <p:cNvSpPr>
            <a:spLocks noChangeArrowheads="1"/>
          </p:cNvSpPr>
          <p:nvPr/>
        </p:nvSpPr>
        <p:spPr bwMode="auto">
          <a:xfrm>
            <a:off x="2644854" y="3163169"/>
            <a:ext cx="428625" cy="299085"/>
          </a:xfrm>
          <a:prstGeom prst="rect">
            <a:avLst/>
          </a:prstGeom>
          <a:solidFill>
            <a:srgbClr val="FFFF00"/>
          </a:solidFill>
          <a:ln w="38100" cmpd="sng">
            <a:solidFill>
              <a:srgbClr val="FF0000"/>
            </a:solidFill>
            <a:bevel/>
          </a:ln>
        </p:spPr>
        <p:txBody>
          <a:bodyPr>
            <a:spAutoFit/>
          </a:bodyPr>
          <a:lstStyle/>
          <a:p>
            <a:pPr eaLnBrk="1" hangingPunct="1">
              <a:buSzPct val="100000"/>
            </a:pPr>
            <a:endParaRPr lang="zh-CN" altLang="en-US" sz="1350"/>
          </a:p>
        </p:txBody>
      </p:sp>
      <p:sp>
        <p:nvSpPr>
          <p:cNvPr id="51" name="文本框 50"/>
          <p:cNvSpPr txBox="1"/>
          <p:nvPr/>
        </p:nvSpPr>
        <p:spPr>
          <a:xfrm>
            <a:off x="2471738" y="3162931"/>
            <a:ext cx="871061" cy="299085"/>
          </a:xfrm>
          <a:prstGeom prst="rect">
            <a:avLst/>
          </a:prstGeom>
          <a:noFill/>
        </p:spPr>
        <p:txBody>
          <a:bodyPr wrap="square" rtlCol="0">
            <a:spAutoFit/>
          </a:bodyPr>
          <a:lstStyle/>
          <a:p>
            <a:r>
              <a:rPr lang="zh-CN" altLang="en-US" sz="1350"/>
              <a:t>目标地块</a:t>
            </a:r>
            <a:endParaRPr lang="zh-CN" altLang="en-US" sz="1350"/>
          </a:p>
        </p:txBody>
      </p:sp>
      <p:sp>
        <p:nvSpPr>
          <p:cNvPr id="52" name="燕尾形箭头 43"/>
          <p:cNvSpPr>
            <a:spLocks noChangeArrowheads="1"/>
          </p:cNvSpPr>
          <p:nvPr/>
        </p:nvSpPr>
        <p:spPr bwMode="auto">
          <a:xfrm rot="5400000">
            <a:off x="3052524" y="2779787"/>
            <a:ext cx="1228725" cy="622934"/>
          </a:xfrm>
          <a:prstGeom prst="notchedRightArrow">
            <a:avLst>
              <a:gd name="adj1" fmla="val 50000"/>
              <a:gd name="adj2" fmla="val 50000"/>
            </a:avLst>
          </a:prstGeom>
          <a:solidFill>
            <a:schemeClr val="accent1"/>
          </a:solidFill>
          <a:ln w="38100" cmpd="sng">
            <a:solidFill>
              <a:srgbClr val="00B050"/>
            </a:solidFill>
            <a:prstDash val="lgDash"/>
            <a:miter lim="800000"/>
          </a:ln>
          <a:effectLst>
            <a:outerShdw dist="38100" dir="8100000" algn="ctr" rotWithShape="0">
              <a:srgbClr val="000000">
                <a:alpha val="37000"/>
              </a:srgbClr>
            </a:outerShdw>
          </a:effectLst>
        </p:spPr>
        <p:txBody>
          <a:bodyPr>
            <a:spAutoFit/>
          </a:bodyPr>
          <a:lstStyle/>
          <a:p>
            <a:pPr eaLnBrk="1" hangingPunct="1">
              <a:buSzPct val="100000"/>
            </a:pPr>
            <a:endParaRPr lang="zh-CN" altLang="en-US" sz="1350"/>
          </a:p>
        </p:txBody>
      </p:sp>
      <p:grpSp>
        <p:nvGrpSpPr>
          <p:cNvPr id="53" name="组合 52"/>
          <p:cNvGrpSpPr/>
          <p:nvPr/>
        </p:nvGrpSpPr>
        <p:grpSpPr bwMode="auto">
          <a:xfrm>
            <a:off x="3171587" y="1888724"/>
            <a:ext cx="1266825" cy="1101117"/>
            <a:chOff x="0" y="0"/>
            <a:chExt cx="1524000" cy="1219865"/>
          </a:xfrm>
        </p:grpSpPr>
        <p:sp>
          <p:nvSpPr>
            <p:cNvPr id="54" name="Text Box 32"/>
            <p:cNvSpPr txBox="1">
              <a:spLocks noChangeArrowheads="1"/>
            </p:cNvSpPr>
            <p:nvPr/>
          </p:nvSpPr>
          <p:spPr bwMode="auto">
            <a:xfrm>
              <a:off x="17200" y="761196"/>
              <a:ext cx="890568" cy="458669"/>
            </a:xfrm>
            <a:prstGeom prst="rect">
              <a:avLst/>
            </a:prstGeom>
            <a:noFill/>
            <a:ln w="9525">
              <a:noFill/>
              <a:miter lim="800000"/>
            </a:ln>
          </p:spPr>
          <p:txBody>
            <a:bodyPr>
              <a:spAutoFit/>
            </a:bodyPr>
            <a:lstStyle/>
            <a:p>
              <a:pPr algn="ctr" eaLnBrk="1" hangingPunct="1">
                <a:buSzPct val="100000"/>
              </a:pPr>
              <a:r>
                <a:rPr lang="zh-CN" altLang="en-US" sz="1050">
                  <a:solidFill>
                    <a:schemeClr val="tx1"/>
                  </a:solidFill>
                  <a:ea typeface="微软雅黑" panose="020B0503020204020204" pitchFamily="34" charset="-122"/>
                </a:rPr>
                <a:t>老城商业中心</a:t>
              </a:r>
              <a:endParaRPr lang="zh-CN" altLang="en-US" sz="1050">
                <a:solidFill>
                  <a:schemeClr val="tx1"/>
                </a:solidFill>
                <a:ea typeface="微软雅黑" panose="020B0503020204020204" pitchFamily="34" charset="-122"/>
              </a:endParaRPr>
            </a:p>
          </p:txBody>
        </p:sp>
        <p:sp>
          <p:nvSpPr>
            <p:cNvPr id="55" name="椭圆 51"/>
            <p:cNvSpPr>
              <a:spLocks noChangeArrowheads="1"/>
            </p:cNvSpPr>
            <p:nvPr/>
          </p:nvSpPr>
          <p:spPr bwMode="auto">
            <a:xfrm>
              <a:off x="0" y="0"/>
              <a:ext cx="1524000" cy="751668"/>
            </a:xfrm>
            <a:prstGeom prst="ellipse">
              <a:avLst/>
            </a:prstGeom>
            <a:solidFill>
              <a:srgbClr val="FFFF00">
                <a:alpha val="50000"/>
              </a:srgbClr>
            </a:solidFill>
            <a:ln w="25400" cmpd="sng">
              <a:solidFill>
                <a:srgbClr val="FF0000"/>
              </a:solidFill>
              <a:prstDash val="dash"/>
              <a:round/>
            </a:ln>
          </p:spPr>
          <p:txBody>
            <a:bodyPr>
              <a:spAutoFit/>
            </a:bodyPr>
            <a:lstStyle/>
            <a:p>
              <a:pPr eaLnBrk="1" hangingPunct="1">
                <a:buSzPct val="100000"/>
              </a:pPr>
              <a:endParaRPr lang="zh-CN" altLang="en-US" sz="1350"/>
            </a:p>
          </p:txBody>
        </p:sp>
      </p:grpSp>
      <p:sp>
        <p:nvSpPr>
          <p:cNvPr id="56" name="文本框 55"/>
          <p:cNvSpPr txBox="1"/>
          <p:nvPr/>
        </p:nvSpPr>
        <p:spPr>
          <a:xfrm>
            <a:off x="3795236" y="3183886"/>
            <a:ext cx="1211580" cy="299085"/>
          </a:xfrm>
          <a:prstGeom prst="rect">
            <a:avLst/>
          </a:prstGeom>
          <a:noFill/>
        </p:spPr>
        <p:txBody>
          <a:bodyPr wrap="none" rtlCol="0">
            <a:spAutoFit/>
          </a:bodyPr>
          <a:lstStyle/>
          <a:p>
            <a:r>
              <a:rPr lang="zh-CN" altLang="en-US" sz="1350"/>
              <a:t>城市发展方向</a:t>
            </a:r>
            <a:endParaRPr lang="zh-CN" altLang="en-US" sz="1350"/>
          </a:p>
        </p:txBody>
      </p:sp>
      <p:sp>
        <p:nvSpPr>
          <p:cNvPr id="57" name="文本框 56"/>
          <p:cNvSpPr txBox="1"/>
          <p:nvPr/>
        </p:nvSpPr>
        <p:spPr>
          <a:xfrm>
            <a:off x="3186589" y="3312950"/>
            <a:ext cx="249079" cy="1060450"/>
          </a:xfrm>
          <a:prstGeom prst="rect">
            <a:avLst/>
          </a:prstGeom>
          <a:noFill/>
        </p:spPr>
        <p:txBody>
          <a:bodyPr wrap="square" rtlCol="0">
            <a:spAutoFit/>
          </a:bodyPr>
          <a:lstStyle/>
          <a:p>
            <a:r>
              <a:rPr lang="en-US" altLang="zh-CN" sz="900"/>
              <a:t>10</a:t>
            </a:r>
            <a:r>
              <a:rPr lang="zh-CN" altLang="en-US" sz="900"/>
              <a:t>分钟，三公里</a:t>
            </a:r>
            <a:endParaRPr lang="zh-CN" altLang="en-US" sz="900"/>
          </a:p>
        </p:txBody>
      </p:sp>
      <p:grpSp>
        <p:nvGrpSpPr>
          <p:cNvPr id="58" name="组合 68"/>
          <p:cNvGrpSpPr/>
          <p:nvPr/>
        </p:nvGrpSpPr>
        <p:grpSpPr bwMode="auto">
          <a:xfrm>
            <a:off x="2968466" y="2489037"/>
            <a:ext cx="695801" cy="334858"/>
            <a:chOff x="0" y="0"/>
            <a:chExt cx="1172633" cy="1263098"/>
          </a:xfrm>
        </p:grpSpPr>
        <p:sp>
          <p:nvSpPr>
            <p:cNvPr id="59" name="任意多边形 64"/>
            <p:cNvSpPr/>
            <p:nvPr/>
          </p:nvSpPr>
          <p:spPr bwMode="auto">
            <a:xfrm>
              <a:off x="0" y="134938"/>
              <a:ext cx="1172633" cy="1128160"/>
            </a:xfrm>
            <a:custGeom>
              <a:avLst/>
              <a:gdLst/>
              <a:ahLst/>
              <a:cxnLst>
                <a:cxn ang="0">
                  <a:pos x="0" y="2785533"/>
                </a:cxn>
                <a:cxn ang="0">
                  <a:pos x="444500" y="2747433"/>
                </a:cxn>
                <a:cxn ang="0">
                  <a:pos x="863600" y="2722033"/>
                </a:cxn>
                <a:cxn ang="0">
                  <a:pos x="965200" y="2722033"/>
                </a:cxn>
                <a:cxn ang="0">
                  <a:pos x="1054100" y="2709333"/>
                </a:cxn>
                <a:cxn ang="0">
                  <a:pos x="1054100" y="2531533"/>
                </a:cxn>
                <a:cxn ang="0">
                  <a:pos x="1054100" y="1782233"/>
                </a:cxn>
                <a:cxn ang="0">
                  <a:pos x="1054100" y="1007533"/>
                </a:cxn>
                <a:cxn ang="0">
                  <a:pos x="1066800" y="791633"/>
                </a:cxn>
                <a:cxn ang="0">
                  <a:pos x="1066800" y="639233"/>
                </a:cxn>
                <a:cxn ang="0">
                  <a:pos x="1117600" y="347133"/>
                </a:cxn>
                <a:cxn ang="0">
                  <a:pos x="1168400" y="55033"/>
                </a:cxn>
                <a:cxn ang="0">
                  <a:pos x="1143000" y="16933"/>
                </a:cxn>
              </a:cxnLst>
              <a:rect l="0" t="0" r="r" b="b"/>
              <a:pathLst>
                <a:path w="1172633" h="2785533">
                  <a:moveTo>
                    <a:pt x="0" y="2785533"/>
                  </a:moveTo>
                  <a:lnTo>
                    <a:pt x="444500" y="2747433"/>
                  </a:lnTo>
                  <a:cubicBezTo>
                    <a:pt x="588433" y="2736850"/>
                    <a:pt x="776817" y="2726266"/>
                    <a:pt x="863600" y="2722033"/>
                  </a:cubicBezTo>
                  <a:cubicBezTo>
                    <a:pt x="950383" y="2717800"/>
                    <a:pt x="933450" y="2724150"/>
                    <a:pt x="965200" y="2722033"/>
                  </a:cubicBezTo>
                  <a:cubicBezTo>
                    <a:pt x="996950" y="2719916"/>
                    <a:pt x="1039283" y="2741083"/>
                    <a:pt x="1054100" y="2709333"/>
                  </a:cubicBezTo>
                  <a:cubicBezTo>
                    <a:pt x="1068917" y="2677583"/>
                    <a:pt x="1054100" y="2531533"/>
                    <a:pt x="1054100" y="2531533"/>
                  </a:cubicBezTo>
                  <a:lnTo>
                    <a:pt x="1054100" y="1782233"/>
                  </a:lnTo>
                  <a:cubicBezTo>
                    <a:pt x="1054100" y="1528233"/>
                    <a:pt x="1051983" y="1172633"/>
                    <a:pt x="1054100" y="1007533"/>
                  </a:cubicBezTo>
                  <a:cubicBezTo>
                    <a:pt x="1056217" y="842433"/>
                    <a:pt x="1064683" y="853016"/>
                    <a:pt x="1066800" y="791633"/>
                  </a:cubicBezTo>
                  <a:cubicBezTo>
                    <a:pt x="1068917" y="730250"/>
                    <a:pt x="1058333" y="713316"/>
                    <a:pt x="1066800" y="639233"/>
                  </a:cubicBezTo>
                  <a:cubicBezTo>
                    <a:pt x="1075267" y="565150"/>
                    <a:pt x="1117600" y="347133"/>
                    <a:pt x="1117600" y="347133"/>
                  </a:cubicBezTo>
                  <a:cubicBezTo>
                    <a:pt x="1134533" y="249766"/>
                    <a:pt x="1164167" y="110066"/>
                    <a:pt x="1168400" y="55033"/>
                  </a:cubicBezTo>
                  <a:cubicBezTo>
                    <a:pt x="1172633" y="0"/>
                    <a:pt x="1157816" y="8466"/>
                    <a:pt x="1143000" y="16933"/>
                  </a:cubicBezTo>
                </a:path>
              </a:pathLst>
            </a:custGeom>
            <a:noFill/>
            <a:ln w="38100" cap="flat" cmpd="sng">
              <a:solidFill>
                <a:srgbClr val="FF3399"/>
              </a:solidFill>
              <a:round/>
            </a:ln>
            <a:effectLst>
              <a:outerShdw dist="23000" dir="5400000" algn="ctr" rotWithShape="0">
                <a:srgbClr val="000000">
                  <a:alpha val="31999"/>
                </a:srgbClr>
              </a:outerShdw>
            </a:effectLst>
          </p:spPr>
          <p:txBody>
            <a:bodyPr>
              <a:spAutoFit/>
            </a:bodyPr>
            <a:lstStyle/>
            <a:p>
              <a:endParaRPr lang="zh-CN" altLang="en-US" sz="1350"/>
            </a:p>
          </p:txBody>
        </p:sp>
        <p:cxnSp>
          <p:nvCxnSpPr>
            <p:cNvPr id="60" name="直接箭头连接符 65"/>
            <p:cNvCxnSpPr>
              <a:cxnSpLocks noChangeShapeType="1"/>
            </p:cNvCxnSpPr>
            <p:nvPr/>
          </p:nvCxnSpPr>
          <p:spPr bwMode="auto">
            <a:xfrm rot="10800000">
              <a:off x="913987" y="0"/>
              <a:ext cx="215802" cy="165100"/>
            </a:xfrm>
            <a:prstGeom prst="straightConnector1">
              <a:avLst/>
            </a:prstGeom>
            <a:noFill/>
            <a:ln w="38100" cmpd="sng">
              <a:solidFill>
                <a:srgbClr val="FF3399"/>
              </a:solidFill>
              <a:round/>
              <a:tailEnd type="arrow" w="med" len="med"/>
            </a:ln>
            <a:effectLst>
              <a:outerShdw dist="23000" dir="5400000" algn="ctr" rotWithShape="0">
                <a:srgbClr val="000000">
                  <a:alpha val="31999"/>
                </a:srgbClr>
              </a:outerShdw>
            </a:effectLst>
          </p:spPr>
        </p:cxnSp>
      </p:grpSp>
      <p:sp>
        <p:nvSpPr>
          <p:cNvPr id="3" name="Text Box 38"/>
          <p:cNvSpPr txBox="1">
            <a:spLocks noChangeArrowheads="1"/>
          </p:cNvSpPr>
          <p:nvPr/>
        </p:nvSpPr>
        <p:spPr bwMode="auto">
          <a:xfrm>
            <a:off x="6660674" y="2716050"/>
            <a:ext cx="960834" cy="368300"/>
          </a:xfrm>
          <a:prstGeom prst="rect">
            <a:avLst/>
          </a:prstGeom>
          <a:solidFill>
            <a:schemeClr val="bg1">
              <a:alpha val="54999"/>
            </a:schemeClr>
          </a:solidFill>
          <a:ln w="9525">
            <a:noFill/>
            <a:miter lim="800000"/>
          </a:ln>
        </p:spPr>
        <p:txBody>
          <a:bodyPr>
            <a:spAutoFit/>
          </a:bodyPr>
          <a:p>
            <a:pPr eaLnBrk="1" hangingPunct="1">
              <a:buSzPct val="100000"/>
            </a:pPr>
            <a:r>
              <a:rPr lang="zh-CN" altLang="en-US" sz="900" dirty="0">
                <a:solidFill>
                  <a:schemeClr val="tx1"/>
                </a:solidFill>
              </a:rPr>
              <a:t>距离重要城市</a:t>
            </a:r>
            <a:endParaRPr lang="zh-CN" altLang="en-US" sz="900" dirty="0">
              <a:solidFill>
                <a:schemeClr val="tx1"/>
              </a:solidFill>
            </a:endParaRPr>
          </a:p>
          <a:p>
            <a:pPr eaLnBrk="1" hangingPunct="1">
              <a:buSzPct val="100000"/>
            </a:pPr>
            <a:r>
              <a:rPr lang="zh-CN" altLang="en-US" sz="900" dirty="0">
                <a:solidFill>
                  <a:schemeClr val="tx1"/>
                </a:solidFill>
              </a:rPr>
              <a:t>   公里；车程 </a:t>
            </a:r>
            <a:endParaRPr lang="zh-CN" altLang="en-US" sz="9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6852" y="142086"/>
            <a:ext cx="3459480" cy="460375"/>
          </a:xfrm>
          <a:prstGeom prst="rect">
            <a:avLst/>
          </a:prstGeom>
          <a:noFill/>
        </p:spPr>
        <p:txBody>
          <a:bodyPr wrap="non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二、项目概况</a:t>
            </a: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地块基本信息</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aphicFrame>
        <p:nvGraphicFramePr>
          <p:cNvPr id="38" name="表格 37"/>
          <p:cNvGraphicFramePr>
            <a:graphicFrameLocks noGrp="1"/>
          </p:cNvGraphicFramePr>
          <p:nvPr>
            <p:custDataLst>
              <p:tags r:id="rId1"/>
            </p:custDataLst>
          </p:nvPr>
        </p:nvGraphicFramePr>
        <p:xfrm>
          <a:off x="477790" y="797702"/>
          <a:ext cx="1943100" cy="3844290"/>
        </p:xfrm>
        <a:graphic>
          <a:graphicData uri="http://schemas.openxmlformats.org/drawingml/2006/table">
            <a:tbl>
              <a:tblPr firstRow="1" bandRow="1">
                <a:tableStyleId>{D7AC3CCA-C797-4891-BE02-D94E43425B78}</a:tableStyleId>
              </a:tblPr>
              <a:tblGrid>
                <a:gridCol w="914400"/>
                <a:gridCol w="1028700"/>
              </a:tblGrid>
              <a:tr h="321310">
                <a:tc>
                  <a:txBody>
                    <a:bodyPr/>
                    <a:lstStyle/>
                    <a:p>
                      <a:pPr algn="ctr"/>
                      <a:r>
                        <a:rPr lang="zh-CN" altLang="en-US" sz="825" dirty="0"/>
                        <a:t>建设用地面积</a:t>
                      </a:r>
                      <a:endParaRPr lang="en-US" altLang="zh-CN" sz="825" dirty="0"/>
                    </a:p>
                    <a:p>
                      <a:pPr algn="ctr"/>
                      <a:r>
                        <a:rPr lang="zh-CN" altLang="en-US" sz="825" dirty="0"/>
                        <a:t>（平米）</a:t>
                      </a:r>
                      <a:endParaRPr lang="zh-CN" altLang="en-US" sz="825" b="0" dirty="0">
                        <a:solidFill>
                          <a:schemeClr val="tx1"/>
                        </a:solidFill>
                      </a:endParaRPr>
                    </a:p>
                  </a:txBody>
                  <a:tcPr marL="68580" marR="68580" marT="34290" marB="34290"/>
                </a:tc>
                <a:tc>
                  <a:txBody>
                    <a:bodyPr/>
                    <a:lstStyle/>
                    <a:p>
                      <a:pPr algn="ctr"/>
                      <a:r>
                        <a:rPr lang="en-US" altLang="zh-CN" sz="825" dirty="0">
                          <a:solidFill>
                            <a:srgbClr val="0070C0"/>
                          </a:solidFill>
                        </a:rPr>
                        <a:t>45691</a:t>
                      </a:r>
                      <a:endParaRPr lang="zh-CN" altLang="en-US" sz="825" dirty="0">
                        <a:solidFill>
                          <a:srgbClr val="0070C0"/>
                        </a:solidFill>
                      </a:endParaRPr>
                    </a:p>
                  </a:txBody>
                  <a:tcPr marL="68580" marR="68580" marT="34290" marB="34290" anchor="ctr"/>
                </a:tc>
              </a:tr>
              <a:tr h="319405">
                <a:tc>
                  <a:txBody>
                    <a:bodyPr/>
                    <a:lstStyle/>
                    <a:p>
                      <a:pPr algn="ctr"/>
                      <a:r>
                        <a:rPr lang="zh-CN" altLang="en-US" sz="825" dirty="0"/>
                        <a:t>容积率：</a:t>
                      </a:r>
                      <a:endParaRPr lang="zh-CN" altLang="en-US" sz="825" b="0" dirty="0">
                        <a:solidFill>
                          <a:schemeClr val="tx1"/>
                        </a:solidFill>
                      </a:endParaRPr>
                    </a:p>
                  </a:txBody>
                  <a:tcPr marL="68580" marR="68580" marT="34290" marB="34290"/>
                </a:tc>
                <a:tc>
                  <a:txBody>
                    <a:bodyPr/>
                    <a:lstStyle/>
                    <a:p>
                      <a:pPr algn="ctr"/>
                      <a:r>
                        <a:rPr lang="en-US" altLang="zh-CN" sz="825" dirty="0">
                          <a:solidFill>
                            <a:srgbClr val="0070C0"/>
                          </a:solidFill>
                        </a:rPr>
                        <a:t>2.32</a:t>
                      </a:r>
                      <a:endParaRPr lang="zh-CN" altLang="en-US" sz="825" dirty="0">
                        <a:solidFill>
                          <a:srgbClr val="0070C0"/>
                        </a:solidFill>
                      </a:endParaRPr>
                    </a:p>
                  </a:txBody>
                  <a:tcPr marL="68580" marR="68580" marT="34290" marB="34290" anchor="ctr"/>
                </a:tc>
              </a:tr>
              <a:tr h="321310">
                <a:tc>
                  <a:txBody>
                    <a:bodyPr/>
                    <a:lstStyle/>
                    <a:p>
                      <a:pPr algn="ctr"/>
                      <a:r>
                        <a:rPr lang="zh-CN" altLang="en-US" sz="825" dirty="0"/>
                        <a:t>计容面积</a:t>
                      </a:r>
                      <a:endParaRPr lang="en-US" altLang="zh-CN" sz="825" dirty="0"/>
                    </a:p>
                    <a:p>
                      <a:pPr algn="ctr"/>
                      <a:r>
                        <a:rPr lang="zh-CN" altLang="en-US" sz="825" dirty="0"/>
                        <a:t>（平米）</a:t>
                      </a:r>
                      <a:endParaRPr lang="zh-CN" altLang="en-US" sz="825" b="0" dirty="0">
                        <a:solidFill>
                          <a:schemeClr val="tx1"/>
                        </a:solidFill>
                      </a:endParaRPr>
                    </a:p>
                  </a:txBody>
                  <a:tcPr marL="68580" marR="68580" marT="34290" marB="34290"/>
                </a:tc>
                <a:tc>
                  <a:txBody>
                    <a:bodyPr/>
                    <a:lstStyle/>
                    <a:p>
                      <a:pPr algn="ctr"/>
                      <a:r>
                        <a:rPr lang="en-US" altLang="zh-CN" sz="825" dirty="0">
                          <a:solidFill>
                            <a:srgbClr val="0070C0"/>
                          </a:solidFill>
                        </a:rPr>
                        <a:t>105777.5</a:t>
                      </a:r>
                      <a:endParaRPr lang="zh-CN" altLang="en-US" sz="825" dirty="0">
                        <a:solidFill>
                          <a:srgbClr val="0070C0"/>
                        </a:solidFill>
                      </a:endParaRPr>
                    </a:p>
                  </a:txBody>
                  <a:tcPr marL="68580" marR="68580" marT="34290" marB="34290" anchor="ctr"/>
                </a:tc>
              </a:tr>
              <a:tr h="321310">
                <a:tc>
                  <a:txBody>
                    <a:bodyPr/>
                    <a:lstStyle/>
                    <a:p>
                      <a:pPr algn="ctr"/>
                      <a:r>
                        <a:rPr lang="zh-CN" altLang="en-US" sz="825" dirty="0"/>
                        <a:t>土地单价</a:t>
                      </a:r>
                      <a:endParaRPr lang="en-US" altLang="zh-CN" sz="825" dirty="0"/>
                    </a:p>
                    <a:p>
                      <a:pPr algn="ctr"/>
                      <a:r>
                        <a:rPr lang="zh-CN" altLang="en-US" sz="825" dirty="0"/>
                        <a:t>（万元</a:t>
                      </a:r>
                      <a:r>
                        <a:rPr lang="en-US" altLang="zh-CN" sz="825" dirty="0"/>
                        <a:t>/</a:t>
                      </a:r>
                      <a:r>
                        <a:rPr lang="zh-CN" altLang="en-US" sz="825" dirty="0"/>
                        <a:t>亩）</a:t>
                      </a:r>
                      <a:endParaRPr lang="zh-CN" altLang="en-US" sz="825" b="0" dirty="0">
                        <a:solidFill>
                          <a:schemeClr val="tx1"/>
                        </a:solidFill>
                      </a:endParaRPr>
                    </a:p>
                  </a:txBody>
                  <a:tcPr marL="68580" marR="68580" marT="34290" marB="34290"/>
                </a:tc>
                <a:tc>
                  <a:txBody>
                    <a:bodyPr/>
                    <a:lstStyle/>
                    <a:p>
                      <a:pPr algn="ctr"/>
                      <a:r>
                        <a:rPr lang="en-US" altLang="zh-CN" sz="825" dirty="0">
                          <a:solidFill>
                            <a:srgbClr val="0070C0"/>
                          </a:solidFill>
                        </a:rPr>
                        <a:t>391</a:t>
                      </a:r>
                      <a:endParaRPr lang="zh-CN" altLang="en-US" sz="825" dirty="0">
                        <a:solidFill>
                          <a:srgbClr val="0070C0"/>
                        </a:solidFill>
                      </a:endParaRPr>
                    </a:p>
                  </a:txBody>
                  <a:tcPr marL="68580" marR="68580" marT="34290" marB="34290" anchor="ctr"/>
                </a:tc>
              </a:tr>
              <a:tr h="321310">
                <a:tc>
                  <a:txBody>
                    <a:bodyPr/>
                    <a:lstStyle/>
                    <a:p>
                      <a:pPr algn="ctr"/>
                      <a:r>
                        <a:rPr lang="zh-CN" altLang="en-US" sz="825" dirty="0"/>
                        <a:t>土地总价</a:t>
                      </a:r>
                      <a:endParaRPr lang="en-US" altLang="zh-CN" sz="825" dirty="0"/>
                    </a:p>
                    <a:p>
                      <a:pPr algn="ctr"/>
                      <a:r>
                        <a:rPr lang="zh-CN" altLang="en-US" sz="825" dirty="0"/>
                        <a:t>（万元）</a:t>
                      </a:r>
                      <a:endParaRPr lang="zh-CN" altLang="en-US" sz="825" b="0" dirty="0">
                        <a:solidFill>
                          <a:schemeClr val="tx1"/>
                        </a:solidFill>
                      </a:endParaRPr>
                    </a:p>
                  </a:txBody>
                  <a:tcPr marL="68580" marR="68580" marT="34290" marB="34290"/>
                </a:tc>
                <a:tc>
                  <a:txBody>
                    <a:bodyPr/>
                    <a:lstStyle/>
                    <a:p>
                      <a:pPr algn="ctr"/>
                      <a:r>
                        <a:rPr lang="en-US" altLang="zh-CN" sz="825" dirty="0">
                          <a:solidFill>
                            <a:srgbClr val="0070C0"/>
                          </a:solidFill>
                        </a:rPr>
                        <a:t>26798</a:t>
                      </a:r>
                      <a:endParaRPr lang="zh-CN" altLang="en-US" sz="825" dirty="0">
                        <a:solidFill>
                          <a:srgbClr val="0070C0"/>
                        </a:solidFill>
                      </a:endParaRPr>
                    </a:p>
                  </a:txBody>
                  <a:tcPr marL="68580" marR="68580" marT="34290" marB="34290" anchor="ctr"/>
                </a:tc>
              </a:tr>
              <a:tr h="321310">
                <a:tc>
                  <a:txBody>
                    <a:bodyPr/>
                    <a:lstStyle/>
                    <a:p>
                      <a:pPr algn="ctr"/>
                      <a:r>
                        <a:rPr lang="zh-CN" altLang="en-US" sz="825" dirty="0"/>
                        <a:t>楼面价</a:t>
                      </a:r>
                      <a:endParaRPr lang="en-US" altLang="zh-CN" sz="825" dirty="0"/>
                    </a:p>
                    <a:p>
                      <a:pPr algn="ctr"/>
                      <a:r>
                        <a:rPr lang="zh-CN" altLang="en-US" sz="825" dirty="0"/>
                        <a:t>（元</a:t>
                      </a:r>
                      <a:r>
                        <a:rPr lang="en-US" altLang="zh-CN" sz="825" dirty="0"/>
                        <a:t>/</a:t>
                      </a:r>
                      <a:r>
                        <a:rPr lang="zh-CN" altLang="en-US" sz="825" dirty="0"/>
                        <a:t>平米）</a:t>
                      </a:r>
                      <a:endParaRPr lang="zh-CN" altLang="en-US" sz="825" b="0" dirty="0">
                        <a:solidFill>
                          <a:schemeClr val="tx1"/>
                        </a:solidFill>
                      </a:endParaRPr>
                    </a:p>
                  </a:txBody>
                  <a:tcPr marL="68580" marR="68580" marT="34290" marB="34290"/>
                </a:tc>
                <a:tc>
                  <a:txBody>
                    <a:bodyPr/>
                    <a:lstStyle/>
                    <a:p>
                      <a:pPr algn="ctr"/>
                      <a:r>
                        <a:rPr lang="en-US" altLang="zh-CN" sz="825" dirty="0">
                          <a:solidFill>
                            <a:srgbClr val="0070C0"/>
                          </a:solidFill>
                        </a:rPr>
                        <a:t>2533</a:t>
                      </a:r>
                      <a:endParaRPr lang="zh-CN" altLang="en-US" sz="825" dirty="0">
                        <a:solidFill>
                          <a:srgbClr val="0070C0"/>
                        </a:solidFill>
                      </a:endParaRPr>
                    </a:p>
                  </a:txBody>
                  <a:tcPr marL="68580" marR="68580" marT="34290" marB="34290" anchor="ctr"/>
                </a:tc>
              </a:tr>
              <a:tr h="319405">
                <a:tc>
                  <a:txBody>
                    <a:bodyPr/>
                    <a:lstStyle/>
                    <a:p>
                      <a:pPr algn="ctr"/>
                      <a:r>
                        <a:rPr lang="zh-CN" altLang="en-US" sz="825" dirty="0"/>
                        <a:t>建筑密度</a:t>
                      </a:r>
                      <a:endParaRPr lang="zh-CN" altLang="en-US" sz="825" b="1" dirty="0">
                        <a:solidFill>
                          <a:srgbClr val="0070C0"/>
                        </a:solidFill>
                      </a:endParaRPr>
                    </a:p>
                  </a:txBody>
                  <a:tcPr marL="68580" marR="68580" marT="34290" marB="34290"/>
                </a:tc>
                <a:tc>
                  <a:txBody>
                    <a:bodyPr/>
                    <a:lstStyle/>
                    <a:p>
                      <a:pPr algn="ctr"/>
                      <a:r>
                        <a:rPr lang="en-US" altLang="zh-CN" sz="825" dirty="0">
                          <a:solidFill>
                            <a:srgbClr val="0070C0"/>
                          </a:solidFill>
                        </a:rPr>
                        <a:t>20%</a:t>
                      </a:r>
                      <a:endParaRPr lang="zh-CN" altLang="en-US" sz="825" dirty="0">
                        <a:solidFill>
                          <a:srgbClr val="0070C0"/>
                        </a:solidFill>
                      </a:endParaRPr>
                    </a:p>
                  </a:txBody>
                  <a:tcPr marL="68580" marR="68580" marT="34290" marB="34290" anchor="ctr"/>
                </a:tc>
              </a:tr>
              <a:tr h="319405">
                <a:tc>
                  <a:txBody>
                    <a:bodyPr/>
                    <a:lstStyle/>
                    <a:p>
                      <a:pPr algn="ctr"/>
                      <a:r>
                        <a:rPr lang="zh-CN" altLang="en-US" sz="825" dirty="0"/>
                        <a:t>建筑限高</a:t>
                      </a:r>
                      <a:endParaRPr lang="zh-CN" altLang="en-US" sz="825" b="1" dirty="0">
                        <a:solidFill>
                          <a:srgbClr val="0070C0"/>
                        </a:solidFill>
                      </a:endParaRPr>
                    </a:p>
                  </a:txBody>
                  <a:tcPr marL="68580" marR="68580" marT="34290" marB="34290"/>
                </a:tc>
                <a:tc>
                  <a:txBody>
                    <a:bodyPr/>
                    <a:lstStyle/>
                    <a:p>
                      <a:pPr algn="ctr"/>
                      <a:r>
                        <a:rPr lang="en-US" altLang="zh-CN" sz="825" dirty="0">
                          <a:solidFill>
                            <a:srgbClr val="0070C0"/>
                          </a:solidFill>
                        </a:rPr>
                        <a:t>54</a:t>
                      </a:r>
                      <a:endParaRPr lang="zh-CN" altLang="en-US" sz="825" dirty="0">
                        <a:solidFill>
                          <a:srgbClr val="0070C0"/>
                        </a:solidFill>
                      </a:endParaRPr>
                    </a:p>
                  </a:txBody>
                  <a:tcPr marL="68580" marR="68580" marT="34290" marB="34290" anchor="ctr"/>
                </a:tc>
              </a:tr>
              <a:tr h="319405">
                <a:tc>
                  <a:txBody>
                    <a:bodyPr/>
                    <a:lstStyle/>
                    <a:p>
                      <a:pPr algn="ctr"/>
                      <a:r>
                        <a:rPr lang="en-US" altLang="zh-CN" sz="825" dirty="0"/>
                        <a:t>90/70</a:t>
                      </a:r>
                      <a:endParaRPr lang="zh-CN" altLang="en-US" sz="825" b="1" dirty="0">
                        <a:solidFill>
                          <a:srgbClr val="0070C0"/>
                        </a:solidFill>
                      </a:endParaRPr>
                    </a:p>
                  </a:txBody>
                  <a:tcPr marL="68580" marR="68580" marT="34290" marB="34290"/>
                </a:tc>
                <a:tc>
                  <a:txBody>
                    <a:bodyPr/>
                    <a:lstStyle/>
                    <a:p>
                      <a:pPr algn="ctr"/>
                      <a:r>
                        <a:rPr lang="en-US" altLang="zh-CN" sz="825" dirty="0">
                          <a:solidFill>
                            <a:srgbClr val="0070C0"/>
                          </a:solidFill>
                        </a:rPr>
                        <a:t>/</a:t>
                      </a:r>
                      <a:endParaRPr lang="zh-CN" altLang="en-US" sz="825" dirty="0">
                        <a:solidFill>
                          <a:srgbClr val="0070C0"/>
                        </a:solidFill>
                      </a:endParaRPr>
                    </a:p>
                  </a:txBody>
                  <a:tcPr marL="68580" marR="68580" marT="34290" marB="34290" anchor="ctr"/>
                </a:tc>
              </a:tr>
              <a:tr h="319405">
                <a:tc>
                  <a:txBody>
                    <a:bodyPr/>
                    <a:lstStyle/>
                    <a:p>
                      <a:pPr algn="ctr"/>
                      <a:r>
                        <a:rPr lang="zh-CN" altLang="en-US" sz="825" dirty="0"/>
                        <a:t>商业比例</a:t>
                      </a:r>
                      <a:endParaRPr lang="zh-CN" altLang="en-US" sz="825" b="1" dirty="0">
                        <a:solidFill>
                          <a:srgbClr val="0070C0"/>
                        </a:solidFill>
                      </a:endParaRPr>
                    </a:p>
                  </a:txBody>
                  <a:tcPr marL="68580" marR="68580" marT="34290" marB="34290"/>
                </a:tc>
                <a:tc>
                  <a:txBody>
                    <a:bodyPr/>
                    <a:lstStyle/>
                    <a:p>
                      <a:pPr algn="ctr"/>
                      <a:r>
                        <a:rPr lang="en-US" altLang="zh-CN" sz="825" dirty="0">
                          <a:solidFill>
                            <a:srgbClr val="0070C0"/>
                          </a:solidFill>
                        </a:rPr>
                        <a:t>5%</a:t>
                      </a:r>
                      <a:endParaRPr lang="zh-CN" altLang="en-US" sz="825" dirty="0">
                        <a:solidFill>
                          <a:srgbClr val="0070C0"/>
                        </a:solidFill>
                      </a:endParaRPr>
                    </a:p>
                  </a:txBody>
                  <a:tcPr marL="68580" marR="68580" marT="34290" marB="34290" anchor="ctr"/>
                </a:tc>
              </a:tr>
              <a:tr h="319405">
                <a:tc>
                  <a:txBody>
                    <a:bodyPr/>
                    <a:lstStyle/>
                    <a:p>
                      <a:pPr algn="ctr"/>
                      <a:r>
                        <a:rPr lang="zh-CN" altLang="en-US" sz="825" dirty="0"/>
                        <a:t>公建配套</a:t>
                      </a:r>
                      <a:endParaRPr lang="zh-CN" altLang="en-US" sz="825" b="1" dirty="0">
                        <a:solidFill>
                          <a:srgbClr val="0070C0"/>
                        </a:solidFill>
                      </a:endParaRPr>
                    </a:p>
                  </a:txBody>
                  <a:tcPr marL="68580" marR="68580" marT="34290" marB="34290"/>
                </a:tc>
                <a:tc>
                  <a:txBody>
                    <a:bodyPr/>
                    <a:lstStyle/>
                    <a:p>
                      <a:pPr algn="ctr"/>
                      <a:r>
                        <a:rPr lang="en-US" altLang="zh-CN" sz="825" dirty="0">
                          <a:solidFill>
                            <a:srgbClr val="0070C0"/>
                          </a:solidFill>
                        </a:rPr>
                        <a:t>3896</a:t>
                      </a:r>
                      <a:endParaRPr lang="zh-CN" altLang="en-US" sz="825" dirty="0">
                        <a:solidFill>
                          <a:srgbClr val="0070C0"/>
                        </a:solidFill>
                      </a:endParaRPr>
                    </a:p>
                  </a:txBody>
                  <a:tcPr marL="68580" marR="68580" marT="34290" marB="34290" anchor="ctr"/>
                </a:tc>
              </a:tr>
              <a:tr h="321310">
                <a:tc>
                  <a:txBody>
                    <a:bodyPr/>
                    <a:lstStyle/>
                    <a:p>
                      <a:pPr algn="ctr"/>
                      <a:r>
                        <a:rPr lang="zh-CN" altLang="en-US" sz="825" dirty="0"/>
                        <a:t>是否具备</a:t>
                      </a:r>
                      <a:endParaRPr lang="en-US" altLang="zh-CN" sz="825" dirty="0"/>
                    </a:p>
                    <a:p>
                      <a:pPr algn="ctr"/>
                      <a:r>
                        <a:rPr lang="zh-CN" altLang="en-US" sz="825" dirty="0"/>
                        <a:t>开工条件</a:t>
                      </a:r>
                      <a:endParaRPr lang="zh-CN" altLang="en-US" sz="825" b="1" dirty="0">
                        <a:solidFill>
                          <a:srgbClr val="0070C0"/>
                        </a:solidFill>
                      </a:endParaRPr>
                    </a:p>
                  </a:txBody>
                  <a:tcPr marL="68580" marR="68580" marT="34290" marB="34290"/>
                </a:tc>
                <a:tc>
                  <a:txBody>
                    <a:bodyPr/>
                    <a:lstStyle/>
                    <a:p>
                      <a:pPr algn="ctr"/>
                      <a:r>
                        <a:rPr lang="zh-CN" altLang="en-US" sz="825" dirty="0">
                          <a:solidFill>
                            <a:srgbClr val="0070C0"/>
                          </a:solidFill>
                        </a:rPr>
                        <a:t>是</a:t>
                      </a:r>
                      <a:endParaRPr lang="zh-CN" altLang="en-US" sz="825" dirty="0">
                        <a:solidFill>
                          <a:srgbClr val="0070C0"/>
                        </a:solidFill>
                      </a:endParaRPr>
                    </a:p>
                  </a:txBody>
                  <a:tcPr marL="68580" marR="68580" marT="34290" marB="34290" anchor="ctr"/>
                </a:tc>
              </a:tr>
            </a:tbl>
          </a:graphicData>
        </a:graphic>
      </p:graphicFrame>
      <p:pic>
        <p:nvPicPr>
          <p:cNvPr id="10" name="图片 9"/>
          <p:cNvPicPr>
            <a:picLocks noChangeAspect="1"/>
          </p:cNvPicPr>
          <p:nvPr/>
        </p:nvPicPr>
        <p:blipFill>
          <a:blip r:embed="rId2"/>
          <a:stretch>
            <a:fillRect/>
          </a:stretch>
        </p:blipFill>
        <p:spPr>
          <a:xfrm>
            <a:off x="2944137" y="654193"/>
            <a:ext cx="5950031" cy="3368571"/>
          </a:xfrm>
          <a:prstGeom prst="rect">
            <a:avLst/>
          </a:prstGeom>
        </p:spPr>
      </p:pic>
      <p:grpSp>
        <p:nvGrpSpPr>
          <p:cNvPr id="12" name="组合 11"/>
          <p:cNvGrpSpPr/>
          <p:nvPr/>
        </p:nvGrpSpPr>
        <p:grpSpPr>
          <a:xfrm>
            <a:off x="2515869" y="1281112"/>
            <a:ext cx="6316444" cy="3461068"/>
            <a:chOff x="1178496" y="1916832"/>
            <a:chExt cx="9083182" cy="4942205"/>
          </a:xfrm>
        </p:grpSpPr>
        <p:sp>
          <p:nvSpPr>
            <p:cNvPr id="13" name="任意多边形 32"/>
            <p:cNvSpPr/>
            <p:nvPr/>
          </p:nvSpPr>
          <p:spPr>
            <a:xfrm>
              <a:off x="4800600" y="4507631"/>
              <a:ext cx="418411" cy="391795"/>
            </a:xfrm>
            <a:custGeom>
              <a:avLst/>
              <a:gdLst>
                <a:gd name="connsiteX0" fmla="*/ 136478 w 1337481"/>
                <a:gd name="connsiteY0" fmla="*/ 0 h 1310185"/>
                <a:gd name="connsiteX1" fmla="*/ 1023582 w 1337481"/>
                <a:gd name="connsiteY1" fmla="*/ 245660 h 1310185"/>
                <a:gd name="connsiteX2" fmla="*/ 1214651 w 1337481"/>
                <a:gd name="connsiteY2" fmla="*/ 313899 h 1310185"/>
                <a:gd name="connsiteX3" fmla="*/ 1337481 w 1337481"/>
                <a:gd name="connsiteY3" fmla="*/ 450376 h 1310185"/>
                <a:gd name="connsiteX4" fmla="*/ 1241946 w 1337481"/>
                <a:gd name="connsiteY4" fmla="*/ 1310185 h 1310185"/>
                <a:gd name="connsiteX5" fmla="*/ 0 w 1337481"/>
                <a:gd name="connsiteY5" fmla="*/ 1173708 h 1310185"/>
                <a:gd name="connsiteX6" fmla="*/ 136478 w 1337481"/>
                <a:gd name="connsiteY6" fmla="*/ 0 h 1310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481" h="1310185">
                  <a:moveTo>
                    <a:pt x="136478" y="0"/>
                  </a:moveTo>
                  <a:lnTo>
                    <a:pt x="1023582" y="245660"/>
                  </a:lnTo>
                  <a:lnTo>
                    <a:pt x="1214651" y="313899"/>
                  </a:lnTo>
                  <a:lnTo>
                    <a:pt x="1337481" y="450376"/>
                  </a:lnTo>
                  <a:lnTo>
                    <a:pt x="1241946" y="1310185"/>
                  </a:lnTo>
                  <a:lnTo>
                    <a:pt x="0" y="1173708"/>
                  </a:lnTo>
                  <a:lnTo>
                    <a:pt x="136478" y="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pic>
          <p:nvPicPr>
            <p:cNvPr id="14" name="Picture 5" descr="D:\中昂地产办公\2021\土地信息\胶州任总推荐\土地四至及周边竞品照片\北.jpg北"/>
            <p:cNvPicPr>
              <a:picLocks noChangeAspect="1" noChangeArrowheads="1"/>
            </p:cNvPicPr>
            <p:nvPr/>
          </p:nvPicPr>
          <p:blipFill>
            <a:blip r:embed="rId3"/>
            <a:srcRect/>
            <a:stretch>
              <a:fillRect/>
            </a:stretch>
          </p:blipFill>
          <p:spPr bwMode="auto">
            <a:xfrm>
              <a:off x="1186893" y="1916832"/>
              <a:ext cx="3063875" cy="1960880"/>
            </a:xfrm>
            <a:prstGeom prst="rect">
              <a:avLst/>
            </a:prstGeom>
            <a:noFill/>
            <a:ln w="9525">
              <a:noFill/>
              <a:miter lim="800000"/>
              <a:headEnd/>
              <a:tailEnd/>
            </a:ln>
          </p:spPr>
        </p:pic>
        <p:sp>
          <p:nvSpPr>
            <p:cNvPr id="15" name="文本框 6"/>
            <p:cNvSpPr txBox="1"/>
            <p:nvPr/>
          </p:nvSpPr>
          <p:spPr>
            <a:xfrm>
              <a:off x="1178496" y="1916832"/>
              <a:ext cx="1089917" cy="723581"/>
            </a:xfrm>
            <a:prstGeom prst="rect">
              <a:avLst/>
            </a:prstGeom>
            <a:solidFill>
              <a:srgbClr val="2E75B6">
                <a:alpha val="60000"/>
              </a:srgbClr>
            </a:solidFill>
            <a:ln>
              <a:solidFill>
                <a:srgbClr val="2E75B6"/>
              </a:solidFill>
            </a:ln>
          </p:spPr>
          <p:txBody>
            <a:bodyPr wrap="square" rtlCol="0">
              <a:spAutoFit/>
            </a:bodyPr>
            <a:lstStyle/>
            <a:p>
              <a:r>
                <a:rPr kumimoji="1" lang="en-US" altLang="zh-CN" sz="900" b="1" dirty="0">
                  <a:solidFill>
                    <a:schemeClr val="bg1"/>
                  </a:solidFill>
                  <a:cs typeface="+mn-ea"/>
                  <a:sym typeface="+mn-lt"/>
                </a:rPr>
                <a:t>1</a:t>
              </a:r>
              <a:r>
                <a:rPr kumimoji="1" lang="zh-CN" altLang="en-US" sz="900" b="1" dirty="0">
                  <a:solidFill>
                    <a:schemeClr val="bg1"/>
                  </a:solidFill>
                  <a:cs typeface="+mn-ea"/>
                  <a:sym typeface="+mn-lt"/>
                </a:rPr>
                <a:t>、规划路为科教路以南（北侧）</a:t>
              </a:r>
              <a:endParaRPr kumimoji="1" lang="zh-CN" altLang="en-US" sz="900" b="1" dirty="0">
                <a:solidFill>
                  <a:schemeClr val="bg1"/>
                </a:solidFill>
                <a:cs typeface="+mn-ea"/>
                <a:sym typeface="+mn-lt"/>
              </a:endParaRPr>
            </a:p>
          </p:txBody>
        </p:sp>
        <p:pic>
          <p:nvPicPr>
            <p:cNvPr id="16" name="Picture 6" descr="D:\中昂地产办公\2021\土地信息\胶州任总推荐\土地四至及周边竞品照片\西侧.jpg西侧"/>
            <p:cNvPicPr>
              <a:picLocks noChangeAspect="1" noChangeArrowheads="1"/>
            </p:cNvPicPr>
            <p:nvPr/>
          </p:nvPicPr>
          <p:blipFill>
            <a:blip r:embed="rId4"/>
            <a:srcRect/>
            <a:stretch>
              <a:fillRect/>
            </a:stretch>
          </p:blipFill>
          <p:spPr bwMode="auto">
            <a:xfrm>
              <a:off x="1186116" y="4941337"/>
              <a:ext cx="3064510" cy="1917700"/>
            </a:xfrm>
            <a:prstGeom prst="rect">
              <a:avLst/>
            </a:prstGeom>
            <a:noFill/>
            <a:ln w="9525">
              <a:noFill/>
              <a:miter lim="800000"/>
              <a:headEnd/>
              <a:tailEnd/>
            </a:ln>
          </p:spPr>
        </p:pic>
        <p:sp>
          <p:nvSpPr>
            <p:cNvPr id="17" name="文本框 13"/>
            <p:cNvSpPr txBox="1"/>
            <p:nvPr/>
          </p:nvSpPr>
          <p:spPr>
            <a:xfrm>
              <a:off x="1186563" y="5024209"/>
              <a:ext cx="2304256" cy="525911"/>
            </a:xfrm>
            <a:prstGeom prst="rect">
              <a:avLst/>
            </a:prstGeom>
            <a:solidFill>
              <a:srgbClr val="2E75B6">
                <a:alpha val="60000"/>
              </a:srgbClr>
            </a:solidFill>
            <a:ln>
              <a:solidFill>
                <a:srgbClr val="2E75B6"/>
              </a:solidFill>
            </a:ln>
          </p:spPr>
          <p:txBody>
            <a:bodyPr wrap="square" rtlCol="0">
              <a:spAutoFit/>
            </a:bodyPr>
            <a:lstStyle/>
            <a:p>
              <a:r>
                <a:rPr kumimoji="1" lang="en-US" altLang="zh-CN" sz="900" b="1" dirty="0">
                  <a:solidFill>
                    <a:schemeClr val="bg1"/>
                  </a:solidFill>
                  <a:cs typeface="+mn-ea"/>
                  <a:sym typeface="+mn-lt"/>
                </a:rPr>
                <a:t>2</a:t>
              </a:r>
              <a:r>
                <a:rPr kumimoji="1" lang="zh-CN" altLang="en-US" sz="900" b="1" dirty="0">
                  <a:solidFill>
                    <a:schemeClr val="bg1"/>
                  </a:solidFill>
                  <a:cs typeface="+mn-ea"/>
                  <a:sym typeface="+mn-lt"/>
                </a:rPr>
                <a:t>、广州路</a:t>
              </a:r>
              <a:endParaRPr kumimoji="1" lang="en-US" altLang="zh-CN" sz="900" b="1" dirty="0">
                <a:solidFill>
                  <a:schemeClr val="bg1"/>
                </a:solidFill>
                <a:cs typeface="+mn-ea"/>
                <a:sym typeface="+mn-lt"/>
              </a:endParaRPr>
            </a:p>
            <a:p>
              <a:r>
                <a:rPr kumimoji="1" lang="zh-CN" altLang="en-US" sz="900" b="1" dirty="0">
                  <a:solidFill>
                    <a:schemeClr val="bg1"/>
                  </a:solidFill>
                  <a:cs typeface="+mn-ea"/>
                  <a:sym typeface="+mn-lt"/>
                </a:rPr>
                <a:t>（西侧）</a:t>
              </a:r>
              <a:endParaRPr kumimoji="1" lang="zh-CN" altLang="en-US" sz="900" b="1" dirty="0">
                <a:solidFill>
                  <a:schemeClr val="bg1"/>
                </a:solidFill>
                <a:cs typeface="+mn-ea"/>
                <a:sym typeface="+mn-lt"/>
              </a:endParaRPr>
            </a:p>
          </p:txBody>
        </p:sp>
        <p:cxnSp>
          <p:nvCxnSpPr>
            <p:cNvPr id="18" name="直接箭头连接符 17"/>
            <p:cNvCxnSpPr/>
            <p:nvPr/>
          </p:nvCxnSpPr>
          <p:spPr>
            <a:xfrm flipV="1">
              <a:off x="5219011" y="3220421"/>
              <a:ext cx="2012194" cy="1518117"/>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13" idx="0"/>
            </p:cNvCxnSpPr>
            <p:nvPr/>
          </p:nvCxnSpPr>
          <p:spPr>
            <a:xfrm flipH="1" flipV="1">
              <a:off x="3857211" y="3284985"/>
              <a:ext cx="986084" cy="1222646"/>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H="1">
              <a:off x="3994875" y="4738538"/>
              <a:ext cx="805725" cy="706686"/>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4994198" y="4899426"/>
              <a:ext cx="1736981" cy="54579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22" name="图片 21" descr="D:\中昂地产办公\2021\土地信息\胶州任总推荐\土地四至及周边竞品照片\东侧规划路.jpg东侧规划路"/>
            <p:cNvPicPr>
              <a:picLocks noChangeAspect="1"/>
            </p:cNvPicPr>
            <p:nvPr/>
          </p:nvPicPr>
          <p:blipFill>
            <a:blip r:embed="rId5"/>
            <a:srcRect/>
            <a:stretch>
              <a:fillRect/>
            </a:stretch>
          </p:blipFill>
          <p:spPr>
            <a:xfrm>
              <a:off x="7198438" y="2057167"/>
              <a:ext cx="3063240" cy="1781175"/>
            </a:xfrm>
            <a:prstGeom prst="rect">
              <a:avLst/>
            </a:prstGeom>
          </p:spPr>
        </p:pic>
        <p:sp>
          <p:nvSpPr>
            <p:cNvPr id="23" name="文本框 17"/>
            <p:cNvSpPr txBox="1"/>
            <p:nvPr/>
          </p:nvSpPr>
          <p:spPr>
            <a:xfrm>
              <a:off x="6858000" y="2057400"/>
              <a:ext cx="1089917" cy="525911"/>
            </a:xfrm>
            <a:prstGeom prst="rect">
              <a:avLst/>
            </a:prstGeom>
            <a:solidFill>
              <a:srgbClr val="2E75B6">
                <a:alpha val="60000"/>
              </a:srgbClr>
            </a:solidFill>
            <a:ln>
              <a:solidFill>
                <a:srgbClr val="2E75B6"/>
              </a:solidFill>
            </a:ln>
          </p:spPr>
          <p:txBody>
            <a:bodyPr wrap="square" rtlCol="0">
              <a:spAutoFit/>
            </a:bodyPr>
            <a:lstStyle/>
            <a:p>
              <a:r>
                <a:rPr kumimoji="1" lang="en-US" altLang="zh-CN" sz="900" b="1" dirty="0">
                  <a:solidFill>
                    <a:schemeClr val="bg1"/>
                  </a:solidFill>
                  <a:cs typeface="+mn-ea"/>
                  <a:sym typeface="+mn-lt"/>
                </a:rPr>
                <a:t>3</a:t>
              </a:r>
              <a:r>
                <a:rPr kumimoji="1" lang="zh-CN" altLang="en-US" sz="900" b="1" dirty="0">
                  <a:solidFill>
                    <a:schemeClr val="bg1"/>
                  </a:solidFill>
                  <a:cs typeface="+mn-ea"/>
                  <a:sym typeface="+mn-lt"/>
                </a:rPr>
                <a:t>、规划</a:t>
              </a:r>
              <a:r>
                <a:rPr kumimoji="1" lang="en-US" altLang="zh-CN" sz="900" b="1" dirty="0">
                  <a:solidFill>
                    <a:schemeClr val="bg1"/>
                  </a:solidFill>
                  <a:cs typeface="+mn-ea"/>
                  <a:sym typeface="+mn-lt"/>
                </a:rPr>
                <a:t>2</a:t>
              </a:r>
              <a:r>
                <a:rPr kumimoji="1" lang="zh-CN" altLang="en-US" sz="900" b="1" dirty="0">
                  <a:solidFill>
                    <a:schemeClr val="bg1"/>
                  </a:solidFill>
                  <a:cs typeface="+mn-ea"/>
                  <a:sym typeface="+mn-lt"/>
                </a:rPr>
                <a:t>号路（东侧）</a:t>
              </a:r>
              <a:endParaRPr kumimoji="1" lang="zh-CN" altLang="en-US" sz="900" b="1" dirty="0">
                <a:solidFill>
                  <a:schemeClr val="bg1"/>
                </a:solidFill>
                <a:cs typeface="+mn-ea"/>
                <a:sym typeface="+mn-lt"/>
              </a:endParaRPr>
            </a:p>
          </p:txBody>
        </p:sp>
        <p:pic>
          <p:nvPicPr>
            <p:cNvPr id="24" name="图片 23" descr="D:\中昂地产办公\2021\土地信息\胶州任总推荐\土地四至及周边竞品照片\南侧2.jpg南侧2"/>
            <p:cNvPicPr>
              <a:picLocks noChangeAspect="1"/>
            </p:cNvPicPr>
            <p:nvPr/>
          </p:nvPicPr>
          <p:blipFill>
            <a:blip r:embed="rId6"/>
            <a:srcRect/>
            <a:stretch>
              <a:fillRect/>
            </a:stretch>
          </p:blipFill>
          <p:spPr>
            <a:xfrm>
              <a:off x="7197803" y="5024522"/>
              <a:ext cx="3063875" cy="1833880"/>
            </a:xfrm>
            <a:prstGeom prst="rect">
              <a:avLst/>
            </a:prstGeom>
          </p:spPr>
        </p:pic>
        <p:sp>
          <p:nvSpPr>
            <p:cNvPr id="25" name="文本框 18"/>
            <p:cNvSpPr txBox="1"/>
            <p:nvPr/>
          </p:nvSpPr>
          <p:spPr>
            <a:xfrm>
              <a:off x="6854190" y="5024755"/>
              <a:ext cx="1089917" cy="525911"/>
            </a:xfrm>
            <a:prstGeom prst="rect">
              <a:avLst/>
            </a:prstGeom>
            <a:solidFill>
              <a:srgbClr val="2E75B6">
                <a:alpha val="60000"/>
              </a:srgbClr>
            </a:solidFill>
            <a:ln>
              <a:solidFill>
                <a:srgbClr val="2E75B6"/>
              </a:solidFill>
            </a:ln>
          </p:spPr>
          <p:txBody>
            <a:bodyPr wrap="square" rtlCol="0">
              <a:spAutoFit/>
            </a:bodyPr>
            <a:lstStyle/>
            <a:p>
              <a:r>
                <a:rPr kumimoji="1" lang="en-US" altLang="zh-CN" sz="900" b="1" dirty="0">
                  <a:solidFill>
                    <a:schemeClr val="bg1"/>
                  </a:solidFill>
                  <a:cs typeface="+mn-ea"/>
                  <a:sym typeface="+mn-lt"/>
                </a:rPr>
                <a:t>4</a:t>
              </a:r>
              <a:r>
                <a:rPr kumimoji="1" lang="zh-CN" altLang="en-US" sz="900" b="1" dirty="0">
                  <a:solidFill>
                    <a:schemeClr val="bg1"/>
                  </a:solidFill>
                  <a:cs typeface="+mn-ea"/>
                  <a:sym typeface="+mn-lt"/>
                </a:rPr>
                <a:t>、规划一号路（南侧）</a:t>
              </a:r>
              <a:endParaRPr kumimoji="1" lang="zh-CN" altLang="en-US" sz="900" b="1"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6852" y="142086"/>
            <a:ext cx="3459480" cy="460375"/>
          </a:xfrm>
          <a:prstGeom prst="rect">
            <a:avLst/>
          </a:prstGeom>
          <a:noFill/>
        </p:spPr>
        <p:txBody>
          <a:bodyPr wrap="non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二、项目概况</a:t>
            </a: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相关政策要求</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aphicFrame>
        <p:nvGraphicFramePr>
          <p:cNvPr id="24" name="Group 2"/>
          <p:cNvGraphicFramePr>
            <a:graphicFrameLocks noGrp="1"/>
          </p:cNvGraphicFramePr>
          <p:nvPr>
            <p:custDataLst>
              <p:tags r:id="rId1"/>
            </p:custDataLst>
          </p:nvPr>
        </p:nvGraphicFramePr>
        <p:xfrm>
          <a:off x="611505" y="699770"/>
          <a:ext cx="8078470" cy="3994150"/>
        </p:xfrm>
        <a:graphic>
          <a:graphicData uri="http://schemas.openxmlformats.org/drawingml/2006/table">
            <a:tbl>
              <a:tblPr/>
              <a:tblGrid>
                <a:gridCol w="1536065"/>
                <a:gridCol w="2828290"/>
                <a:gridCol w="2198370"/>
                <a:gridCol w="1515745"/>
              </a:tblGrid>
              <a:tr h="287655">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开、竣工要求 </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1" marR="91441" marT="34287" marB="34287"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E6E6E6"/>
                    </a:solidFill>
                  </a:tcPr>
                </a:tc>
                <a:tc gridSpan="3">
                  <a: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1" marR="91441" marT="34287" marB="34287"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hMerge="1">
                  <a:tcPr/>
                </a:tc>
                <a:tc hMerge="1">
                  <a:tcPr/>
                </a:tc>
              </a:tr>
              <a:tr h="285115">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开工报建手续办理 </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1" marR="91441" marT="34287" marB="34287"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E6E6E6"/>
                    </a:solidFill>
                  </a:tcPr>
                </a:tc>
                <a:tc gridSpan="3">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20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已有土地证</a:t>
                      </a:r>
                      <a:endParaRPr kumimoji="0" lang="zh-CN" altLang="en-US" sz="120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endParaRPr>
                    </a:p>
                  </a:txBody>
                  <a:tcPr marL="91441" marR="91441" marT="34287" marB="34287"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hMerge="1">
                  <a:tcPr/>
                </a:tc>
                <a:tc hMerge="1">
                  <a:tcPr/>
                </a:tc>
              </a:tr>
              <a:tr h="574040">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预售条件</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1" marR="91441" marT="34287" marB="34287"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E6E6E6"/>
                    </a:solidFill>
                  </a:tcPr>
                </a:tc>
                <a:tc gridSpan="3">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825"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(1</a:t>
                      </a:r>
                      <a:r>
                        <a:rPr kumimoji="0" lang="zh-CN" altLang="en-US" sz="825"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）高层：</a:t>
                      </a:r>
                      <a:r>
                        <a:rPr kumimoji="0" lang="en-US" altLang="zh-CN" sz="825"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1/3</a:t>
                      </a:r>
                      <a:endParaRPr kumimoji="0" lang="en-US" altLang="zh-CN" sz="825"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825"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(2</a:t>
                      </a:r>
                      <a:r>
                        <a:rPr kumimoji="0" lang="zh-CN" altLang="en-US" sz="825"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）多层：封顶</a:t>
                      </a:r>
                      <a:endParaRPr kumimoji="0" lang="zh-CN" altLang="en-US" sz="825"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825"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(3</a:t>
                      </a:r>
                      <a:r>
                        <a:rPr kumimoji="0" lang="zh-CN" altLang="en-US" sz="825"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）重点项目：</a:t>
                      </a:r>
                      <a:r>
                        <a:rPr kumimoji="0" lang="en-US" altLang="zh-CN" sz="825"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±0</a:t>
                      </a:r>
                      <a:endParaRPr kumimoji="0" lang="en-US" altLang="zh-CN" sz="825"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825"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疫情期间：预售部分投入资金达到工程建设总投资</a:t>
                      </a:r>
                      <a:r>
                        <a:rPr kumimoji="0" lang="en-US" altLang="zh-CN" sz="825"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25%</a:t>
                      </a:r>
                      <a:endParaRPr kumimoji="0" lang="zh-CN" altLang="en-US" sz="825"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endParaRPr>
                    </a:p>
                  </a:txBody>
                  <a:tcPr marL="91441" marR="91441" marT="34287" marB="34287" anchor="ctr" horzOverflow="overflow">
                    <a:lnL w="12700" cap="flat" cmpd="sng" algn="ctr">
                      <a:solidFill>
                        <a:schemeClr val="tx1"/>
                      </a:solidFill>
                      <a:prstDash val="solid"/>
                      <a:bevel/>
                      <a:headEnd type="none" w="med" len="med"/>
                      <a:tailEnd type="none" w="med" len="med"/>
                    </a:lnL>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hMerge="1">
                  <a:tcPr>
                    <a:lnL w="12700" cap="flat" cmpd="sng" algn="ctr">
                      <a:solidFill>
                        <a:schemeClr val="tx1"/>
                      </a:solidFill>
                      <a:prstDash val="solid"/>
                      <a:bevel/>
                      <a:headEnd type="none" w="med" len="med"/>
                      <a:tailEnd type="none" w="med" len="med"/>
                    </a:lnL>
                  </a:tcPr>
                </a:tc>
                <a:tc hMerge="1">
                  <a:tcPr/>
                </a:tc>
              </a:tr>
              <a:tr h="982980">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预售监管政策</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91441" marR="91441" marT="34287" marB="34287"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E6E6E6"/>
                    </a:solidFill>
                  </a:tcPr>
                </a:tc>
                <a:tc gridSpan="3">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（一）取得</a:t>
                      </a:r>
                      <a:r>
                        <a:rPr kumimoji="0" lang="en-US" altLang="zh-CN"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a:t>
                      </a:r>
                      <a:r>
                        <a:rPr kumimoji="0" lang="zh-CN" altLang="en-US"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商品房预售许可证</a:t>
                      </a:r>
                      <a:r>
                        <a:rPr kumimoji="0" lang="en-US" altLang="zh-CN"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a:t>
                      </a:r>
                      <a:r>
                        <a:rPr kumimoji="0" lang="zh-CN" altLang="en-US"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的，可以申请不超过重点监管资金</a:t>
                      </a:r>
                      <a:r>
                        <a:rPr kumimoji="0" lang="en-US" altLang="zh-CN"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30%</a:t>
                      </a:r>
                      <a:r>
                        <a:rPr kumimoji="0" lang="zh-CN" altLang="en-US"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的资金额度；</a:t>
                      </a:r>
                      <a:endParaRPr kumimoji="0" lang="zh-CN" altLang="en-US"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（二）建成层数达到规划设计总层数一半的，可以申请不超过重点监管资金</a:t>
                      </a:r>
                      <a:r>
                        <a:rPr kumimoji="0" lang="en-US" altLang="zh-CN"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50%</a:t>
                      </a:r>
                      <a:r>
                        <a:rPr kumimoji="0" lang="zh-CN" altLang="en-US"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的资金额度；</a:t>
                      </a:r>
                      <a:endParaRPr kumimoji="0" lang="zh-CN" altLang="en-US"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（三）主体封顶的，可以申请不超过重点监管资金</a:t>
                      </a:r>
                      <a:r>
                        <a:rPr kumimoji="0" lang="en-US" altLang="zh-CN"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70%</a:t>
                      </a:r>
                      <a:r>
                        <a:rPr kumimoji="0" lang="zh-CN" altLang="en-US"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的资金额度；</a:t>
                      </a:r>
                      <a:endParaRPr kumimoji="0" lang="zh-CN" altLang="en-US"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（四）通过竣工验收的，可以申请不超过重点监管资金</a:t>
                      </a:r>
                      <a:r>
                        <a:rPr kumimoji="0" lang="en-US" altLang="zh-CN"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95%</a:t>
                      </a:r>
                      <a:r>
                        <a:rPr kumimoji="0" lang="zh-CN" altLang="en-US"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的资金额度；</a:t>
                      </a:r>
                      <a:endParaRPr kumimoji="0" lang="zh-CN" altLang="en-US"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（五）完成房地产初始登记的，解除监管。</a:t>
                      </a:r>
                      <a:endParaRPr kumimoji="0" lang="zh-CN" altLang="en-US"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重点监管资金标准由主管部门根据建设部门公布的建设项目建筑安装、区内配套等费用标准，结合结构、用途、层数等因素确定，并根据市场情况定期调整公布。各区各项目有所区别。</a:t>
                      </a:r>
                      <a:endParaRPr kumimoji="0" lang="zh-CN" altLang="en-US"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钢混</a:t>
                      </a:r>
                      <a:r>
                        <a:rPr kumimoji="0" lang="en-US" altLang="zh-CN"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30</a:t>
                      </a:r>
                      <a:r>
                        <a:rPr kumimoji="0" lang="zh-CN" altLang="en-US"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层以上：</a:t>
                      </a:r>
                      <a:r>
                        <a:rPr kumimoji="0" lang="en-US" altLang="zh-CN"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2700</a:t>
                      </a:r>
                      <a:r>
                        <a:rPr kumimoji="0" lang="zh-CN" altLang="en-US"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元</a:t>
                      </a:r>
                      <a:r>
                        <a:rPr kumimoji="0" lang="en-US" altLang="zh-CN"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/㎡;11-29</a:t>
                      </a:r>
                      <a:r>
                        <a:rPr kumimoji="0" lang="zh-CN" altLang="en-US"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层：</a:t>
                      </a:r>
                      <a:r>
                        <a:rPr kumimoji="0" lang="en-US" altLang="zh-CN"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2500</a:t>
                      </a:r>
                      <a:r>
                        <a:rPr kumimoji="0" lang="zh-CN" altLang="en-US"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元</a:t>
                      </a:r>
                      <a:r>
                        <a:rPr kumimoji="0" lang="en-US" altLang="zh-CN"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a:t>
                      </a:r>
                      <a:r>
                        <a:rPr kumimoji="0" lang="zh-CN" altLang="en-US"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a:t>
                      </a:r>
                      <a:r>
                        <a:rPr kumimoji="0" lang="en-US" altLang="zh-CN"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1-10</a:t>
                      </a:r>
                      <a:r>
                        <a:rPr kumimoji="0" lang="zh-CN" altLang="en-US"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层：</a:t>
                      </a:r>
                      <a:r>
                        <a:rPr kumimoji="0" lang="en-US" altLang="zh-CN"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2400</a:t>
                      </a:r>
                      <a:r>
                        <a:rPr kumimoji="0" lang="zh-CN" altLang="en-US"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元</a:t>
                      </a:r>
                      <a:r>
                        <a:rPr kumimoji="0" lang="en-US" altLang="zh-CN"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a:t>
                      </a:r>
                      <a:r>
                        <a:rPr kumimoji="0" lang="zh-CN" altLang="en-US"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。如发生装修简装</a:t>
                      </a:r>
                      <a:r>
                        <a:rPr kumimoji="0" lang="en-US" altLang="zh-CN"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600</a:t>
                      </a:r>
                      <a:r>
                        <a:rPr kumimoji="0" lang="zh-CN" altLang="en-US"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元</a:t>
                      </a:r>
                      <a:r>
                        <a:rPr kumimoji="0" lang="en-US" altLang="zh-CN"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a:t>
                      </a:r>
                      <a:r>
                        <a:rPr kumimoji="0" lang="zh-CN" altLang="en-US"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；精装</a:t>
                      </a:r>
                      <a:r>
                        <a:rPr kumimoji="0" lang="en-US" altLang="zh-CN"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1000</a:t>
                      </a:r>
                      <a:r>
                        <a:rPr kumimoji="0" lang="zh-CN" altLang="en-US"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元</a:t>
                      </a:r>
                      <a:r>
                        <a:rPr kumimoji="0" lang="en-US" altLang="zh-CN"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a:t>
                      </a:r>
                      <a:r>
                        <a:rPr kumimoji="0" lang="zh-CN" altLang="en-US"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a:t>
                      </a:r>
                      <a:endParaRPr kumimoji="0" lang="zh-CN" altLang="en-US" sz="75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endParaRPr>
                    </a:p>
                  </a:txBody>
                  <a:tcPr marL="91441" marR="91441" marT="34287" marB="34287" anchor="ctr" horzOverflow="overflow">
                    <a:lnL w="12700" cap="flat" cmpd="sng" algn="ctr">
                      <a:solidFill>
                        <a:schemeClr val="tx1"/>
                      </a:solidFill>
                      <a:prstDash val="solid"/>
                      <a:bevel/>
                      <a:headEnd type="none" w="med" len="med"/>
                      <a:tailEnd type="none" w="med" len="med"/>
                    </a:lnL>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hMerge="1">
                  <a:tcPr>
                    <a:lnL w="12700" cap="flat" cmpd="sng" algn="ctr">
                      <a:solidFill>
                        <a:schemeClr val="tx1"/>
                      </a:solidFill>
                      <a:prstDash val="solid"/>
                      <a:bevel/>
                      <a:headEnd type="none" w="med" len="med"/>
                      <a:tailEnd type="none" w="med" len="med"/>
                    </a:lnL>
                  </a:tcPr>
                </a:tc>
                <a:tc hMerge="1">
                  <a:tcPr/>
                </a:tc>
              </a:tr>
              <a:tr h="251460">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限购</a:t>
                      </a:r>
                      <a:r>
                        <a:rPr kumimoji="0" 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限价</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91441" marR="91441" marT="34287" marB="34287"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E6E6E6"/>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200" b="0" i="0" u="none" strike="noStrike" cap="none" normalizeH="0" baseline="0" dirty="0">
                          <a:ln>
                            <a:noFill/>
                          </a:ln>
                          <a:solidFill>
                            <a:srgbClr val="B2B2B2"/>
                          </a:solidFill>
                          <a:effectLst/>
                          <a:latin typeface="微软雅黑" panose="020B0503020204020204" pitchFamily="34" charset="-122"/>
                          <a:ea typeface="微软雅黑" panose="020B0503020204020204" pitchFamily="34" charset="-122"/>
                        </a:rPr>
                        <a:t>无</a:t>
                      </a:r>
                      <a:endParaRPr kumimoji="0" lang="zh-CN" altLang="en-US" sz="1200" b="0" i="0" u="none" strike="noStrike" cap="none" normalizeH="0" baseline="0" dirty="0">
                        <a:ln>
                          <a:noFill/>
                        </a:ln>
                        <a:solidFill>
                          <a:srgbClr val="B2B2B2"/>
                        </a:solidFill>
                        <a:effectLst/>
                        <a:latin typeface="微软雅黑" panose="020B0503020204020204" pitchFamily="34" charset="-122"/>
                        <a:ea typeface="微软雅黑" panose="020B0503020204020204" pitchFamily="34" charset="-122"/>
                      </a:endParaRPr>
                    </a:p>
                  </a:txBody>
                  <a:tcPr marL="91441" marR="91441" marT="34287" marB="34287"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抗震设防等级</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91441" marR="91441" marT="34287" marB="34287"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1200" b="0" i="0" u="none" strike="noStrike" cap="none" normalizeH="0" baseline="0">
                        <a:ln>
                          <a:noFill/>
                        </a:ln>
                        <a:solidFill>
                          <a:srgbClr val="B2B2B2"/>
                        </a:solidFill>
                        <a:effectLst/>
                        <a:latin typeface="微软雅黑" panose="020B0503020204020204" pitchFamily="34" charset="-122"/>
                        <a:ea typeface="微软雅黑" panose="020B0503020204020204" pitchFamily="34" charset="-122"/>
                      </a:endParaRPr>
                    </a:p>
                  </a:txBody>
                  <a:tcPr marL="91441" marR="91441" marT="34287" marB="34287"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r>
              <a:tr h="356235">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融资条件</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91441" marR="91441" marT="34287" marB="34287"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E6E6E6"/>
                    </a:solidFill>
                  </a:tcPr>
                </a:tc>
                <a:tc gridSpan="3">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200" b="1"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cs typeface="+mn-cs"/>
                        </a:rPr>
                        <a:t> </a:t>
                      </a:r>
                      <a:r>
                        <a:rPr kumimoji="0" lang="en-US" altLang="zh-CN" sz="1200" b="1"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cs typeface="+mn-cs"/>
                        </a:rPr>
                        <a:t>12%</a:t>
                      </a:r>
                      <a:r>
                        <a:rPr kumimoji="0" lang="zh-CN" altLang="en-US" sz="1200" b="1"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cs typeface="+mn-cs"/>
                        </a:rPr>
                        <a:t>以内，融资周期</a:t>
                      </a:r>
                      <a:r>
                        <a:rPr kumimoji="0" lang="en-US" altLang="zh-CN" sz="1200" b="1"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cs typeface="+mn-cs"/>
                        </a:rPr>
                        <a:t>1+1</a:t>
                      </a:r>
                      <a:r>
                        <a:rPr kumimoji="0" lang="zh-CN" altLang="en-US" sz="1200" b="1"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cs typeface="+mn-cs"/>
                        </a:rPr>
                        <a:t>年，融资额度</a:t>
                      </a:r>
                      <a:r>
                        <a:rPr kumimoji="0" lang="en-US" altLang="zh-CN" sz="1200" b="1"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cs typeface="+mn-cs"/>
                        </a:rPr>
                        <a:t>2</a:t>
                      </a:r>
                      <a:r>
                        <a:rPr kumimoji="0" lang="zh-CN" altLang="en-US" sz="1200" b="1"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cs typeface="+mn-cs"/>
                        </a:rPr>
                        <a:t>亿元</a:t>
                      </a:r>
                      <a:endParaRPr kumimoji="0" lang="zh-CN" altLang="en-US" sz="1200" b="1"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cs typeface="+mn-cs"/>
                      </a:endParaRPr>
                    </a:p>
                  </a:txBody>
                  <a:tcPr marL="91441" marR="91441" marT="34287" marB="34287" anchor="ctr" horzOverflow="overflow">
                    <a:lnL w="12700" cap="flat" cmpd="sng" algn="ctr">
                      <a:solidFill>
                        <a:schemeClr val="tx1"/>
                      </a:solidFill>
                      <a:prstDash val="solid"/>
                      <a:bevel/>
                      <a:headEnd type="none" w="med" len="med"/>
                      <a:tailEnd type="none" w="med" len="med"/>
                    </a:lnL>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hMerge="1">
                  <a:tcPr>
                    <a:lnL w="12700" cap="flat" cmpd="sng" algn="ctr">
                      <a:solidFill>
                        <a:schemeClr val="tx1"/>
                      </a:solidFill>
                      <a:prstDash val="solid"/>
                      <a:bevel/>
                      <a:headEnd type="none" w="med" len="med"/>
                      <a:tailEnd type="none" w="med" len="med"/>
                    </a:lnL>
                  </a:tcPr>
                </a:tc>
                <a:tc hMerge="1">
                  <a:tcPr/>
                </a:tc>
              </a:tr>
              <a:tr h="270510">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冬歇期</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91441" marR="91441" marT="34287" marB="34287"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E6E6E6"/>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11</a:t>
                      </a: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月至 </a:t>
                      </a: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3</a:t>
                      </a: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月</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1" marR="91441" marT="34287" marB="34287"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雨季</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1" marR="91441" marT="34287" marB="34287"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6</a:t>
                      </a: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月至</a:t>
                      </a: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9</a:t>
                      </a: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月</a:t>
                      </a:r>
                      <a:endParaRPr kumimoji="0" lang="zh-CN" altLang="en-US" sz="1200" b="0" i="0" u="none" strike="noStrike" cap="none" normalizeH="0" baseline="0" dirty="0">
                        <a:ln>
                          <a:noFill/>
                        </a:ln>
                        <a:solidFill>
                          <a:srgbClr val="B2B2B2"/>
                        </a:solidFill>
                        <a:effectLst/>
                        <a:latin typeface="微软雅黑" panose="020B0503020204020204" pitchFamily="34" charset="-122"/>
                        <a:ea typeface="微软雅黑" panose="020B0503020204020204" pitchFamily="34" charset="-122"/>
                      </a:endParaRPr>
                    </a:p>
                  </a:txBody>
                  <a:tcPr marL="91441" marR="91441" marT="34287" marB="34287"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开发报建费用</a:t>
                      </a:r>
                      <a:endPar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91441" marR="91441" marT="34287" marB="34287"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E6E6E6"/>
                    </a:solidFill>
                  </a:tcPr>
                </a:tc>
                <a:tc gridSpan="3">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总费用：</a:t>
                      </a:r>
                      <a:r>
                        <a:rPr kumimoji="0" lang="zh-CN" altLang="en-US" sz="900" b="0" i="0" u="sng"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r>
                        <a:rPr kumimoji="0" lang="en-US" altLang="zh-CN" sz="900" b="0" i="0" u="sng"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474.14</a:t>
                      </a:r>
                      <a:r>
                        <a:rPr kumimoji="0" lang="zh-CN" altLang="en-US" sz="900" b="0" i="0" u="sng"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元</a:t>
                      </a:r>
                      <a:r>
                        <a:rPr kumimoji="0" 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90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rPr>
                        <a:t>（总费用涵盖所有开发报建费用）</a:t>
                      </a: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endPar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其中：城市基础设施配套费</a:t>
                      </a:r>
                      <a:r>
                        <a:rPr kumimoji="0" lang="zh-CN" altLang="en-US" sz="900" b="0" i="0" u="sng"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r>
                        <a:rPr kumimoji="0" lang="en-US" altLang="zh-CN" sz="900" b="0" i="0" u="sng"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350.58</a:t>
                      </a:r>
                      <a:r>
                        <a:rPr kumimoji="0" lang="zh-CN" altLang="en-US" sz="900" b="0" i="0" u="sng"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   </a:t>
                      </a: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元</a:t>
                      </a:r>
                      <a:r>
                        <a:rPr kumimoji="0" 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endParaRPr kumimoji="0" lang="zh-CN" altLang="en-US" sz="90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endParaRPr>
                    </a:p>
                  </a:txBody>
                  <a:tcPr marL="91441" marR="91441" marT="34287" marB="34287" anchor="ctr" horzOverflow="overflow">
                    <a:lnL w="12700" cap="flat" cmpd="sng" algn="ctr">
                      <a:solidFill>
                        <a:schemeClr val="tx1"/>
                      </a:solidFill>
                      <a:prstDash val="solid"/>
                      <a:bevel/>
                      <a:headEnd type="none" w="med" len="med"/>
                      <a:tailEnd type="none" w="med" len="med"/>
                    </a:lnL>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hMerge="1">
                  <a:tcPr>
                    <a:lnL w="12700" cap="flat" cmpd="sng" algn="ctr">
                      <a:solidFill>
                        <a:schemeClr val="tx1"/>
                      </a:solidFill>
                      <a:prstDash val="solid"/>
                      <a:bevel/>
                      <a:headEnd type="none" w="med" len="med"/>
                      <a:tailEnd type="none" w="med" len="med"/>
                    </a:lnL>
                  </a:tcPr>
                </a:tc>
                <a:tc hMerge="1">
                  <a:tcPr/>
                </a:tc>
              </a:tr>
              <a:tr h="376555">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土地税费标准 </a:t>
                      </a: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91441" marR="91441" marT="34287" marB="34287" anchor="ctr" horzOverflow="overflow">
                    <a:lnL w="12700"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solidFill>
                      <a:srgbClr val="E6E6E6"/>
                    </a:solidFill>
                  </a:tcPr>
                </a:tc>
                <a:tc gridSpan="3">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契税： </a:t>
                      </a: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4</a:t>
                      </a:r>
                      <a:r>
                        <a:rPr kumimoji="0" 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endParaRPr kumimoji="0" lang="zh-CN" altLang="en-US" sz="1200" b="0" i="0" u="none" strike="noStrike" cap="none" normalizeH="0" baseline="0" dirty="0">
                        <a:ln>
                          <a:noFill/>
                        </a:ln>
                        <a:solidFill>
                          <a:srgbClr val="7F7F7F"/>
                        </a:solidFill>
                        <a:effectLst/>
                        <a:latin typeface="微软雅黑" panose="020B0503020204020204" pitchFamily="34" charset="-122"/>
                        <a:ea typeface="微软雅黑" panose="020B0503020204020204" pitchFamily="34" charset="-122"/>
                      </a:endParaRPr>
                    </a:p>
                  </a:txBody>
                  <a:tcPr marL="91441" marR="91441" marT="34287" marB="34287" anchor="ctr" horzOverflow="overflow">
                    <a:lnL w="12700" cap="flat" cmpd="sng" algn="ctr">
                      <a:solidFill>
                        <a:schemeClr val="tx1"/>
                      </a:solidFill>
                      <a:prstDash val="solid"/>
                      <a:bevel/>
                      <a:headEnd type="none" w="med" len="med"/>
                      <a:tailEnd type="none" w="med" len="med"/>
                    </a:lnL>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hMerge="1">
                  <a:tcPr>
                    <a:lnL w="12700" cap="flat" cmpd="sng" algn="ctr">
                      <a:solidFill>
                        <a:schemeClr val="tx1"/>
                      </a:solidFill>
                      <a:prstDash val="solid"/>
                      <a:bevel/>
                      <a:headEnd type="none" w="med" len="med"/>
                      <a:tailEnd type="none" w="med" len="med"/>
                    </a:lnL>
                  </a:tcPr>
                </a:tc>
                <a:tc hMerge="1">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tags/tag1.xml><?xml version="1.0" encoding="utf-8"?>
<p:tagLst xmlns:p="http://schemas.openxmlformats.org/presentationml/2006/main">
  <p:tag name="KSO_WM_UNIT_TABLE_BEAUTIFY" val="smartTable{1c4d633b-bedd-4531-811d-b95f6136864e}"/>
  <p:tag name="TABLE_ENDDRAG_ORIGIN_RECT" val="656*299"/>
  <p:tag name="TABLE_ENDDRAG_RECT" val="31*49*656*300"/>
</p:tagLst>
</file>

<file path=ppt/tags/tag10.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2.xml><?xml version="1.0" encoding="utf-8"?>
<p:tagLst xmlns:p="http://schemas.openxmlformats.org/presentationml/2006/main">
  <p:tag name="KSO_WM_UNIT_TABLE_BEAUTIFY" val="smartTable{88d02ca1-1688-4293-902c-7484a622cec4}"/>
</p:tagLst>
</file>

<file path=ppt/tags/tag3.xml><?xml version="1.0" encoding="utf-8"?>
<p:tagLst xmlns:p="http://schemas.openxmlformats.org/presentationml/2006/main">
  <p:tag name="KSO_WM_UNIT_TABLE_BEAUTIFY" val="smartTable{7a7602de-dfbb-42cc-8c36-70a3c75404f5}"/>
</p:tagLst>
</file>

<file path=ppt/tags/tag4.xml><?xml version="1.0" encoding="utf-8"?>
<p:tagLst xmlns:p="http://schemas.openxmlformats.org/presentationml/2006/main">
  <p:tag name="KSO_WM_UNIT_TABLE_BEAUTIFY" val="smartTable{a9c08a69-3501-4ad6-ad8c-afad82520050}"/>
  <p:tag name="TABLE_ENDDRAG_ORIGIN_RECT" val="636*302"/>
  <p:tag name="TABLE_ENDDRAG_RECT" val="37*49*636*302"/>
</p:tagLst>
</file>

<file path=ppt/tags/tag5.xml><?xml version="1.0" encoding="utf-8"?>
<p:tagLst xmlns:p="http://schemas.openxmlformats.org/presentationml/2006/main">
  <p:tag name="KSO_WM_UNIT_TABLE_BEAUTIFY" val="smartTable{40d5ab9f-5b77-4ca5-abb4-61305fc3f51a}"/>
  <p:tag name="TABLE_ENDDRAG_ORIGIN_RECT" val="288*313"/>
  <p:tag name="TABLE_ENDDRAG_RECT" val="41*58*288*313"/>
</p:tagLst>
</file>

<file path=ppt/tags/tag6.xml><?xml version="1.0" encoding="utf-8"?>
<p:tagLst xmlns:p="http://schemas.openxmlformats.org/presentationml/2006/main">
  <p:tag name="KSO_WM_UNIT_TABLE_BEAUTIFY" val="smartTable{f2a9d846-b994-4bda-851e-880e00fa493c}"/>
  <p:tag name="TABLE_ENDDRAG_ORIGIN_RECT" val="281*312"/>
  <p:tag name="TABLE_ENDDRAG_RECT" val="36*55*281*312"/>
</p:tagLst>
</file>

<file path=ppt/tags/tag7.xml><?xml version="1.0" encoding="utf-8"?>
<p:tagLst xmlns:p="http://schemas.openxmlformats.org/presentationml/2006/main">
  <p:tag name="KSO_WM_UNIT_TABLE_BEAUTIFY" val="smartTable{0a891d2c-8d7f-4d82-b30c-f8683dbb149e}"/>
  <p:tag name="TABLE_ENDDRAG_ORIGIN_RECT" val="259*302"/>
  <p:tag name="TABLE_ENDDRAG_RECT" val="52*58*259*302"/>
</p:tagLst>
</file>

<file path=ppt/tags/tag8.xml><?xml version="1.0" encoding="utf-8"?>
<p:tagLst xmlns:p="http://schemas.openxmlformats.org/presentationml/2006/main">
  <p:tag name="KSO_WM_UNIT_TABLE_BEAUTIFY" val="smartTable{50419c01-c1c4-4b2a-81a3-fdfc3c6658b0}"/>
  <p:tag name="TABLE_ENDDRAG_ORIGIN_RECT" val="308*268"/>
  <p:tag name="TABLE_ENDDRAG_RECT" val="34*96*308*268"/>
</p:tagLst>
</file>

<file path=ppt/tags/tag9.xml><?xml version="1.0" encoding="utf-8"?>
<p:tagLst xmlns:p="http://schemas.openxmlformats.org/presentationml/2006/main">
  <p:tag name="KSO_WM_UNIT_TABLE_BEAUTIFY" val="smartTable{365d5519-c188-4e05-8e23-385e05cc6e2e}"/>
  <p:tag name="TABLE_ENDDRAG_ORIGIN_RECT" val="309*264"/>
  <p:tag name="TABLE_ENDDRAG_RECT" val="360*96*309*264"/>
</p:tagLst>
</file>

<file path=ppt/theme/theme1.xml><?xml version="1.0" encoding="utf-8"?>
<a:theme xmlns:a="http://schemas.openxmlformats.org/drawingml/2006/main" name="演示文稿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网格">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alpha val="7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27182</Words>
  <Application>WPS 演示</Application>
  <PresentationFormat>全屏显示(16:9)</PresentationFormat>
  <Paragraphs>1571</Paragraphs>
  <Slides>18</Slides>
  <Notes>13</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18</vt:i4>
      </vt:variant>
    </vt:vector>
  </HeadingPairs>
  <TitlesOfParts>
    <vt:vector size="30" baseType="lpstr">
      <vt:lpstr>Arial</vt:lpstr>
      <vt:lpstr>宋体</vt:lpstr>
      <vt:lpstr>Wingdings</vt:lpstr>
      <vt:lpstr>微软雅黑 Light</vt:lpstr>
      <vt:lpstr>Franklin Gothic Medium</vt:lpstr>
      <vt:lpstr>微软雅黑</vt:lpstr>
      <vt:lpstr>黑体</vt:lpstr>
      <vt:lpstr>Calibri</vt:lpstr>
      <vt:lpstr>Times New Roman</vt:lpstr>
      <vt:lpstr>Arial Unicode MS</vt:lpstr>
      <vt:lpstr>演示文稿1</vt:lpstr>
      <vt:lpstr>5_默认设计模板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合道科技</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李桃</dc:creator>
  <cp:lastModifiedBy>lenovo</cp:lastModifiedBy>
  <cp:revision>1850</cp:revision>
  <cp:lastPrinted>2018-06-01T11:07:00Z</cp:lastPrinted>
  <dcterms:created xsi:type="dcterms:W3CDTF">2015-08-25T08:04:00Z</dcterms:created>
  <dcterms:modified xsi:type="dcterms:W3CDTF">2021-05-26T10:05:10Z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10DA508130854205BEA81F5A2765013B</vt:lpwstr>
  </property>
  <property fmtid="{D5CDD505-2E9C-101B-9397-08002B2CF9AE}" pid="3" name="KSOProductBuildVer">
    <vt:lpwstr>2052-11.1.0.10495</vt:lpwstr>
  </property>
</Properties>
</file>