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63" r:id="rId2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E"/>
    <a:srgbClr val="9595B7"/>
    <a:srgbClr val="08082C"/>
    <a:srgbClr val="FFFFFF"/>
    <a:srgbClr val="D4A60E"/>
    <a:srgbClr val="181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382" autoAdjust="0"/>
  </p:normalViewPr>
  <p:slideViewPr>
    <p:cSldViewPr snapToGrid="0" snapToObjects="1">
      <p:cViewPr varScale="1">
        <p:scale>
          <a:sx n="99" d="100"/>
          <a:sy n="99" d="100"/>
        </p:scale>
        <p:origin x="824" y="6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-6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3688C-3E11-B54E-AED9-C6F202C1D21D}" type="datetimeFigureOut">
              <a:rPr kumimoji="1" lang="zh-CN" altLang="en-US" smtClean="0"/>
              <a:t>2019/5/23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76C8F-7B69-124A-965F-EFA8DC09EFD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8631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C472B-0B2D-954D-80EC-D5229D833D42}" type="datetimeFigureOut">
              <a:rPr kumimoji="1" lang="zh-CN" altLang="en-US" smtClean="0"/>
              <a:t>2019/5/23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81373-54C5-F943-A306-D61DB648D3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4340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F4FA8-A409-924B-B33F-726EC4562DB9}" type="datetime1">
              <a:rPr kumimoji="1" lang="zh-CN" altLang="en-US" smtClean="0"/>
              <a:t>2019/5/23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HSIN CHONG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135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62408-BE7D-154E-88C1-65B9974B8DBA}" type="datetime1">
              <a:rPr kumimoji="1" lang="zh-CN" altLang="en-US" smtClean="0"/>
              <a:t>2019/5/23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HSIN CHONG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49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96817-C909-5840-BCD0-DDEA092A0B95}" type="datetime1">
              <a:rPr kumimoji="1" lang="zh-CN" altLang="en-US" smtClean="0"/>
              <a:t>2019/5/23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HSIN CHONG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155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3464BE-C481-B147-BC1F-8A585F1CB4D5}" type="datetime1">
              <a:rPr kumimoji="1" lang="zh-CN" altLang="en-US" smtClean="0"/>
              <a:t>2019/5/23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HSIN CHONG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166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CB7BED-9C6D-D247-9DA9-C3F098E494C7}" type="datetime1">
              <a:rPr kumimoji="1" lang="zh-CN" altLang="en-US" smtClean="0"/>
              <a:t>2019/5/23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HSIN CHONG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44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49D4D-1AF5-CC45-8257-EFC1F5A1CCC7}" type="datetime1">
              <a:rPr kumimoji="1" lang="zh-CN" altLang="en-US" smtClean="0"/>
              <a:t>2019/5/23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HSIN CHONG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642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99B3C9-BDAB-F441-ACD4-6407EDDCAF66}" type="datetime1">
              <a:rPr kumimoji="1" lang="zh-CN" altLang="en-US" smtClean="0"/>
              <a:t>2019/5/23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HSIN CHONG</a:t>
            </a:r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57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18CDAB-01B0-4B4A-B3D7-74158DD5ADE8}" type="datetime1">
              <a:rPr kumimoji="1" lang="zh-CN" altLang="en-US" smtClean="0"/>
              <a:t>2019/5/23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HSIN CHONG</a:t>
            </a:r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557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073D86-F3E5-4142-A1E0-CE8E774BA956}" type="datetime1">
              <a:rPr kumimoji="1" lang="zh-CN" altLang="en-US" smtClean="0"/>
              <a:t>2019/5/23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HSIN CHONG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657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A87B7-4892-E44F-B957-9B4A92DC5585}" type="datetime1">
              <a:rPr kumimoji="1" lang="zh-CN" altLang="en-US" smtClean="0"/>
              <a:t>2019/5/23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HSIN CHONG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163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C056A7-CA2A-FB40-910E-8BC127C5CEDE}" type="datetime1">
              <a:rPr kumimoji="1" lang="zh-CN" altLang="en-US" smtClean="0"/>
              <a:t>2019/5/23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HSIN CHONG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828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A9F5FBF0-A220-614F-8463-DAF69CDE3651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cxnSp>
        <p:nvCxnSpPr>
          <p:cNvPr id="8" name="直线连接符 7"/>
          <p:cNvCxnSpPr/>
          <p:nvPr userDrawn="1"/>
        </p:nvCxnSpPr>
        <p:spPr>
          <a:xfrm>
            <a:off x="0" y="912091"/>
            <a:ext cx="91440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6436" y="6346128"/>
            <a:ext cx="1567077" cy="3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4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>
                <a:solidFill>
                  <a:schemeClr val="tx1"/>
                </a:solidFill>
              </a:rPr>
              <a:t>1</a:t>
            </a:fld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05" y="1788637"/>
            <a:ext cx="1394385" cy="4722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088271" y="6263126"/>
            <a:ext cx="850748" cy="357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98605" y="2698968"/>
            <a:ext cx="642139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latin typeface="+mn-ea"/>
              </a:rPr>
              <a:t>新昌北京新年华项目简介</a:t>
            </a:r>
          </a:p>
          <a:p>
            <a:endParaRPr kumimoji="1" lang="en-US" altLang="zh-CN" b="1" dirty="0">
              <a:latin typeface="+mn-ea"/>
            </a:endParaRPr>
          </a:p>
          <a:p>
            <a:endParaRPr kumimoji="1" lang="en-US" altLang="zh-CN" b="1" dirty="0">
              <a:latin typeface="+mn-ea"/>
            </a:endParaRPr>
          </a:p>
          <a:p>
            <a:endParaRPr kumimoji="1" lang="en-US" altLang="zh-CN" b="1" dirty="0">
              <a:latin typeface="+mn-ea"/>
            </a:endParaRPr>
          </a:p>
          <a:p>
            <a:endParaRPr kumimoji="1" lang="en-US" altLang="zh-CN" sz="1400" b="1" dirty="0">
              <a:latin typeface="+mn-ea"/>
            </a:endParaRPr>
          </a:p>
          <a:p>
            <a:r>
              <a:rPr kumimoji="1" lang="zh-CN" altLang="en-US" sz="1400" b="1" dirty="0">
                <a:latin typeface="+mn-ea"/>
              </a:rPr>
              <a:t>二零一九年五月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26680" y="506627"/>
            <a:ext cx="1212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b="1" dirty="0"/>
              <a:t>商秘  </a:t>
            </a:r>
            <a:r>
              <a:rPr kumimoji="1" lang="en-US" altLang="zh-CN" sz="1400" b="1" dirty="0"/>
              <a:t>/  </a:t>
            </a:r>
            <a:r>
              <a:rPr kumimoji="1" lang="zh-CN" altLang="en-US" sz="1400" b="1" dirty="0"/>
              <a:t>保密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4980"/>
            <a:ext cx="9144000" cy="107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0D29EF3-2032-4ED3-899D-28387E36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F4F6065-D6D6-457B-85D5-71AA9E510F1D}"/>
              </a:ext>
            </a:extLst>
          </p:cNvPr>
          <p:cNvSpPr txBox="1"/>
          <p:nvPr/>
        </p:nvSpPr>
        <p:spPr>
          <a:xfrm>
            <a:off x="200966" y="70339"/>
            <a:ext cx="391885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 startAt="2"/>
            </a:pPr>
            <a:r>
              <a:rPr lang="zh-CN" altLang="en-US" sz="1600" b="1" dirty="0">
                <a:latin typeface="+mj-ea"/>
                <a:ea typeface="+mj-ea"/>
              </a:rPr>
              <a:t> 物业定位</a:t>
            </a:r>
            <a:endParaRPr lang="en-US" altLang="zh-CN" sz="1600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</a:rPr>
              <a:t>（二）项目优势</a:t>
            </a:r>
            <a:endParaRPr lang="en-US" altLang="zh-CN" sz="1600" b="1" dirty="0">
              <a:latin typeface="+mj-ea"/>
              <a:ea typeface="+mj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B59C277-D5CE-48E2-80F5-B8817BD82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1" y="1116330"/>
            <a:ext cx="7719060" cy="46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B109586-47A3-41B8-A244-FDEFFD95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xmlns="" id="{BA26F5B1-6B78-47A2-87EC-F000D6B35938}"/>
              </a:ext>
            </a:extLst>
          </p:cNvPr>
          <p:cNvSpPr/>
          <p:nvPr/>
        </p:nvSpPr>
        <p:spPr>
          <a:xfrm>
            <a:off x="1187593" y="1826648"/>
            <a:ext cx="6788150" cy="2072639"/>
          </a:xfrm>
          <a:custGeom>
            <a:avLst/>
            <a:gdLst/>
            <a:ahLst/>
            <a:cxnLst/>
            <a:rect l="l" t="t" r="r" b="b"/>
            <a:pathLst>
              <a:path w="6788150" h="2072639">
                <a:moveTo>
                  <a:pt x="0" y="345440"/>
                </a:moveTo>
                <a:lnTo>
                  <a:pt x="3153" y="298571"/>
                </a:lnTo>
                <a:lnTo>
                  <a:pt x="12341" y="253617"/>
                </a:lnTo>
                <a:lnTo>
                  <a:pt x="27150" y="210990"/>
                </a:lnTo>
                <a:lnTo>
                  <a:pt x="47168" y="171101"/>
                </a:lnTo>
                <a:lnTo>
                  <a:pt x="71985" y="134363"/>
                </a:lnTo>
                <a:lnTo>
                  <a:pt x="101187" y="101187"/>
                </a:lnTo>
                <a:lnTo>
                  <a:pt x="134363" y="71985"/>
                </a:lnTo>
                <a:lnTo>
                  <a:pt x="171101" y="47168"/>
                </a:lnTo>
                <a:lnTo>
                  <a:pt x="210990" y="27150"/>
                </a:lnTo>
                <a:lnTo>
                  <a:pt x="253617" y="12341"/>
                </a:lnTo>
                <a:lnTo>
                  <a:pt x="298571" y="3153"/>
                </a:lnTo>
                <a:lnTo>
                  <a:pt x="345439" y="0"/>
                </a:lnTo>
                <a:lnTo>
                  <a:pt x="6442456" y="0"/>
                </a:lnTo>
                <a:lnTo>
                  <a:pt x="6489324" y="3153"/>
                </a:lnTo>
                <a:lnTo>
                  <a:pt x="6534278" y="12341"/>
                </a:lnTo>
                <a:lnTo>
                  <a:pt x="6576905" y="27150"/>
                </a:lnTo>
                <a:lnTo>
                  <a:pt x="6616794" y="47168"/>
                </a:lnTo>
                <a:lnTo>
                  <a:pt x="6653532" y="71985"/>
                </a:lnTo>
                <a:lnTo>
                  <a:pt x="6686708" y="101187"/>
                </a:lnTo>
                <a:lnTo>
                  <a:pt x="6715910" y="134363"/>
                </a:lnTo>
                <a:lnTo>
                  <a:pt x="6740727" y="171101"/>
                </a:lnTo>
                <a:lnTo>
                  <a:pt x="6760745" y="210990"/>
                </a:lnTo>
                <a:lnTo>
                  <a:pt x="6775554" y="253617"/>
                </a:lnTo>
                <a:lnTo>
                  <a:pt x="6784742" y="298571"/>
                </a:lnTo>
                <a:lnTo>
                  <a:pt x="6787896" y="345440"/>
                </a:lnTo>
                <a:lnTo>
                  <a:pt x="6787896" y="1727200"/>
                </a:lnTo>
                <a:lnTo>
                  <a:pt x="6784742" y="1774068"/>
                </a:lnTo>
                <a:lnTo>
                  <a:pt x="6775554" y="1819022"/>
                </a:lnTo>
                <a:lnTo>
                  <a:pt x="6760745" y="1861649"/>
                </a:lnTo>
                <a:lnTo>
                  <a:pt x="6740727" y="1901538"/>
                </a:lnTo>
                <a:lnTo>
                  <a:pt x="6715910" y="1938276"/>
                </a:lnTo>
                <a:lnTo>
                  <a:pt x="6686708" y="1971452"/>
                </a:lnTo>
                <a:lnTo>
                  <a:pt x="6653532" y="2000654"/>
                </a:lnTo>
                <a:lnTo>
                  <a:pt x="6616794" y="2025471"/>
                </a:lnTo>
                <a:lnTo>
                  <a:pt x="6576905" y="2045489"/>
                </a:lnTo>
                <a:lnTo>
                  <a:pt x="6534278" y="2060298"/>
                </a:lnTo>
                <a:lnTo>
                  <a:pt x="6489324" y="2069486"/>
                </a:lnTo>
                <a:lnTo>
                  <a:pt x="6442456" y="2072640"/>
                </a:lnTo>
                <a:lnTo>
                  <a:pt x="345439" y="2072640"/>
                </a:lnTo>
                <a:lnTo>
                  <a:pt x="298571" y="2069486"/>
                </a:lnTo>
                <a:lnTo>
                  <a:pt x="253617" y="2060298"/>
                </a:lnTo>
                <a:lnTo>
                  <a:pt x="210990" y="2045489"/>
                </a:lnTo>
                <a:lnTo>
                  <a:pt x="171101" y="2025471"/>
                </a:lnTo>
                <a:lnTo>
                  <a:pt x="134363" y="2000654"/>
                </a:lnTo>
                <a:lnTo>
                  <a:pt x="101187" y="1971452"/>
                </a:lnTo>
                <a:lnTo>
                  <a:pt x="71985" y="1938276"/>
                </a:lnTo>
                <a:lnTo>
                  <a:pt x="47168" y="1901538"/>
                </a:lnTo>
                <a:lnTo>
                  <a:pt x="27150" y="1861649"/>
                </a:lnTo>
                <a:lnTo>
                  <a:pt x="12341" y="1819022"/>
                </a:lnTo>
                <a:lnTo>
                  <a:pt x="3153" y="1774068"/>
                </a:lnTo>
                <a:lnTo>
                  <a:pt x="0" y="1727200"/>
                </a:lnTo>
                <a:lnTo>
                  <a:pt x="0" y="345440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xmlns="" id="{79DE85A6-2FD6-4D24-B0F3-B73367A2A093}"/>
              </a:ext>
            </a:extLst>
          </p:cNvPr>
          <p:cNvSpPr/>
          <p:nvPr/>
        </p:nvSpPr>
        <p:spPr>
          <a:xfrm>
            <a:off x="1187594" y="4220851"/>
            <a:ext cx="6788150" cy="1286510"/>
          </a:xfrm>
          <a:custGeom>
            <a:avLst/>
            <a:gdLst/>
            <a:ahLst/>
            <a:cxnLst/>
            <a:rect l="l" t="t" r="r" b="b"/>
            <a:pathLst>
              <a:path w="6788150" h="1286510">
                <a:moveTo>
                  <a:pt x="0" y="214375"/>
                </a:moveTo>
                <a:lnTo>
                  <a:pt x="5663" y="165231"/>
                </a:lnTo>
                <a:lnTo>
                  <a:pt x="21795" y="120113"/>
                </a:lnTo>
                <a:lnTo>
                  <a:pt x="47106" y="80308"/>
                </a:lnTo>
                <a:lnTo>
                  <a:pt x="80308" y="47106"/>
                </a:lnTo>
                <a:lnTo>
                  <a:pt x="120113" y="21795"/>
                </a:lnTo>
                <a:lnTo>
                  <a:pt x="165231" y="5663"/>
                </a:lnTo>
                <a:lnTo>
                  <a:pt x="214376" y="0"/>
                </a:lnTo>
                <a:lnTo>
                  <a:pt x="6573520" y="0"/>
                </a:lnTo>
                <a:lnTo>
                  <a:pt x="6622664" y="5663"/>
                </a:lnTo>
                <a:lnTo>
                  <a:pt x="6667782" y="21795"/>
                </a:lnTo>
                <a:lnTo>
                  <a:pt x="6707587" y="47106"/>
                </a:lnTo>
                <a:lnTo>
                  <a:pt x="6740789" y="80308"/>
                </a:lnTo>
                <a:lnTo>
                  <a:pt x="6766100" y="120113"/>
                </a:lnTo>
                <a:lnTo>
                  <a:pt x="6782232" y="165231"/>
                </a:lnTo>
                <a:lnTo>
                  <a:pt x="6787896" y="214375"/>
                </a:lnTo>
                <a:lnTo>
                  <a:pt x="6787896" y="1071880"/>
                </a:lnTo>
                <a:lnTo>
                  <a:pt x="6782232" y="1121032"/>
                </a:lnTo>
                <a:lnTo>
                  <a:pt x="6766100" y="1166153"/>
                </a:lnTo>
                <a:lnTo>
                  <a:pt x="6740789" y="1205958"/>
                </a:lnTo>
                <a:lnTo>
                  <a:pt x="6707587" y="1239157"/>
                </a:lnTo>
                <a:lnTo>
                  <a:pt x="6667782" y="1264465"/>
                </a:lnTo>
                <a:lnTo>
                  <a:pt x="6622664" y="1280593"/>
                </a:lnTo>
                <a:lnTo>
                  <a:pt x="6573520" y="1286255"/>
                </a:lnTo>
                <a:lnTo>
                  <a:pt x="214376" y="1286255"/>
                </a:lnTo>
                <a:lnTo>
                  <a:pt x="165231" y="1280593"/>
                </a:lnTo>
                <a:lnTo>
                  <a:pt x="120113" y="1264465"/>
                </a:lnTo>
                <a:lnTo>
                  <a:pt x="80308" y="1239157"/>
                </a:lnTo>
                <a:lnTo>
                  <a:pt x="47106" y="1205958"/>
                </a:lnTo>
                <a:lnTo>
                  <a:pt x="21795" y="1166153"/>
                </a:lnTo>
                <a:lnTo>
                  <a:pt x="5663" y="1121032"/>
                </a:lnTo>
                <a:lnTo>
                  <a:pt x="0" y="1071880"/>
                </a:lnTo>
                <a:lnTo>
                  <a:pt x="0" y="214375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8344F26-6909-4457-90FF-0C55120AA85D}"/>
              </a:ext>
            </a:extLst>
          </p:cNvPr>
          <p:cNvSpPr txBox="1"/>
          <p:nvPr/>
        </p:nvSpPr>
        <p:spPr>
          <a:xfrm>
            <a:off x="1577595" y="1641982"/>
            <a:ext cx="15072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优质客群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340E195-F0D5-4898-9B3D-9F3EC466F703}"/>
              </a:ext>
            </a:extLst>
          </p:cNvPr>
          <p:cNvSpPr txBox="1"/>
          <p:nvPr/>
        </p:nvSpPr>
        <p:spPr>
          <a:xfrm>
            <a:off x="1426485" y="2168245"/>
            <a:ext cx="6310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、周边社区固定家庭消费群体，辐射近</a:t>
            </a:r>
            <a:r>
              <a:rPr lang="en-US" altLang="zh-CN" dirty="0">
                <a:latin typeface="+mn-ea"/>
              </a:rPr>
              <a:t>50</a:t>
            </a:r>
            <a:r>
              <a:rPr lang="zh-CN" altLang="en-US" dirty="0">
                <a:latin typeface="+mn-ea"/>
              </a:rPr>
              <a:t>个社区，上百个楼 盘，</a:t>
            </a:r>
            <a:r>
              <a:rPr lang="en-US" altLang="zh-CN" dirty="0">
                <a:latin typeface="+mn-ea"/>
              </a:rPr>
              <a:t>30-50</a:t>
            </a:r>
            <a:r>
              <a:rPr lang="zh-CN" altLang="en-US" dirty="0">
                <a:latin typeface="+mn-ea"/>
              </a:rPr>
              <a:t>万人；</a:t>
            </a:r>
          </a:p>
          <a:p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、马连道茶叶一条街的茶商，辐射了十大茶城，近三千户茶商；</a:t>
            </a:r>
          </a:p>
          <a:p>
            <a:r>
              <a:rPr lang="en-US" altLang="zh-CN" dirty="0">
                <a:latin typeface="+mn-ea"/>
              </a:rPr>
              <a:t>3</a:t>
            </a:r>
            <a:r>
              <a:rPr lang="zh-CN" altLang="en-US" dirty="0">
                <a:latin typeface="+mn-ea"/>
              </a:rPr>
              <a:t>、中青年白领及中层职业经理人，辐射大中型企业近百家。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87B9AFC-B549-4357-B685-3BDBCFF7B06A}"/>
              </a:ext>
            </a:extLst>
          </p:cNvPr>
          <p:cNvSpPr txBox="1"/>
          <p:nvPr/>
        </p:nvSpPr>
        <p:spPr>
          <a:xfrm>
            <a:off x="1527353" y="4036185"/>
            <a:ext cx="1607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一站式购物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18C918C-DFCA-47FD-AC09-C27C70F2D73C}"/>
              </a:ext>
            </a:extLst>
          </p:cNvPr>
          <p:cNvSpPr txBox="1"/>
          <p:nvPr/>
        </p:nvSpPr>
        <p:spPr>
          <a:xfrm>
            <a:off x="1416436" y="4566898"/>
            <a:ext cx="632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集购物、休闲、娱乐、餐饮为一体，满足消费群体吃、喝、玩、乐、购的全面需求。</a:t>
            </a:r>
          </a:p>
        </p:txBody>
      </p:sp>
    </p:spTree>
    <p:extLst>
      <p:ext uri="{BB962C8B-B14F-4D97-AF65-F5344CB8AC3E}">
        <p14:creationId xmlns:p14="http://schemas.microsoft.com/office/powerpoint/2010/main" val="45823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22AD21B-991E-4D8C-8C74-92BFEB24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xmlns="" id="{AA65D6A0-6E29-4614-846A-27F72EA8B807}"/>
              </a:ext>
            </a:extLst>
          </p:cNvPr>
          <p:cNvSpPr/>
          <p:nvPr/>
        </p:nvSpPr>
        <p:spPr>
          <a:xfrm>
            <a:off x="1187593" y="2138147"/>
            <a:ext cx="6788150" cy="1167761"/>
          </a:xfrm>
          <a:custGeom>
            <a:avLst/>
            <a:gdLst/>
            <a:ahLst/>
            <a:cxnLst/>
            <a:rect l="l" t="t" r="r" b="b"/>
            <a:pathLst>
              <a:path w="6788150" h="2072639">
                <a:moveTo>
                  <a:pt x="0" y="345440"/>
                </a:moveTo>
                <a:lnTo>
                  <a:pt x="3153" y="298571"/>
                </a:lnTo>
                <a:lnTo>
                  <a:pt x="12341" y="253617"/>
                </a:lnTo>
                <a:lnTo>
                  <a:pt x="27150" y="210990"/>
                </a:lnTo>
                <a:lnTo>
                  <a:pt x="47168" y="171101"/>
                </a:lnTo>
                <a:lnTo>
                  <a:pt x="71985" y="134363"/>
                </a:lnTo>
                <a:lnTo>
                  <a:pt x="101187" y="101187"/>
                </a:lnTo>
                <a:lnTo>
                  <a:pt x="134363" y="71985"/>
                </a:lnTo>
                <a:lnTo>
                  <a:pt x="171101" y="47168"/>
                </a:lnTo>
                <a:lnTo>
                  <a:pt x="210990" y="27150"/>
                </a:lnTo>
                <a:lnTo>
                  <a:pt x="253617" y="12341"/>
                </a:lnTo>
                <a:lnTo>
                  <a:pt x="298571" y="3153"/>
                </a:lnTo>
                <a:lnTo>
                  <a:pt x="345439" y="0"/>
                </a:lnTo>
                <a:lnTo>
                  <a:pt x="6442456" y="0"/>
                </a:lnTo>
                <a:lnTo>
                  <a:pt x="6489324" y="3153"/>
                </a:lnTo>
                <a:lnTo>
                  <a:pt x="6534278" y="12341"/>
                </a:lnTo>
                <a:lnTo>
                  <a:pt x="6576905" y="27150"/>
                </a:lnTo>
                <a:lnTo>
                  <a:pt x="6616794" y="47168"/>
                </a:lnTo>
                <a:lnTo>
                  <a:pt x="6653532" y="71985"/>
                </a:lnTo>
                <a:lnTo>
                  <a:pt x="6686708" y="101187"/>
                </a:lnTo>
                <a:lnTo>
                  <a:pt x="6715910" y="134363"/>
                </a:lnTo>
                <a:lnTo>
                  <a:pt x="6740727" y="171101"/>
                </a:lnTo>
                <a:lnTo>
                  <a:pt x="6760745" y="210990"/>
                </a:lnTo>
                <a:lnTo>
                  <a:pt x="6775554" y="253617"/>
                </a:lnTo>
                <a:lnTo>
                  <a:pt x="6784742" y="298571"/>
                </a:lnTo>
                <a:lnTo>
                  <a:pt x="6787896" y="345440"/>
                </a:lnTo>
                <a:lnTo>
                  <a:pt x="6787896" y="1727200"/>
                </a:lnTo>
                <a:lnTo>
                  <a:pt x="6784742" y="1774068"/>
                </a:lnTo>
                <a:lnTo>
                  <a:pt x="6775554" y="1819022"/>
                </a:lnTo>
                <a:lnTo>
                  <a:pt x="6760745" y="1861649"/>
                </a:lnTo>
                <a:lnTo>
                  <a:pt x="6740727" y="1901538"/>
                </a:lnTo>
                <a:lnTo>
                  <a:pt x="6715910" y="1938276"/>
                </a:lnTo>
                <a:lnTo>
                  <a:pt x="6686708" y="1971452"/>
                </a:lnTo>
                <a:lnTo>
                  <a:pt x="6653532" y="2000654"/>
                </a:lnTo>
                <a:lnTo>
                  <a:pt x="6616794" y="2025471"/>
                </a:lnTo>
                <a:lnTo>
                  <a:pt x="6576905" y="2045489"/>
                </a:lnTo>
                <a:lnTo>
                  <a:pt x="6534278" y="2060298"/>
                </a:lnTo>
                <a:lnTo>
                  <a:pt x="6489324" y="2069486"/>
                </a:lnTo>
                <a:lnTo>
                  <a:pt x="6442456" y="2072640"/>
                </a:lnTo>
                <a:lnTo>
                  <a:pt x="345439" y="2072640"/>
                </a:lnTo>
                <a:lnTo>
                  <a:pt x="298571" y="2069486"/>
                </a:lnTo>
                <a:lnTo>
                  <a:pt x="253617" y="2060298"/>
                </a:lnTo>
                <a:lnTo>
                  <a:pt x="210990" y="2045489"/>
                </a:lnTo>
                <a:lnTo>
                  <a:pt x="171101" y="2025471"/>
                </a:lnTo>
                <a:lnTo>
                  <a:pt x="134363" y="2000654"/>
                </a:lnTo>
                <a:lnTo>
                  <a:pt x="101187" y="1971452"/>
                </a:lnTo>
                <a:lnTo>
                  <a:pt x="71985" y="1938276"/>
                </a:lnTo>
                <a:lnTo>
                  <a:pt x="47168" y="1901538"/>
                </a:lnTo>
                <a:lnTo>
                  <a:pt x="27150" y="1861649"/>
                </a:lnTo>
                <a:lnTo>
                  <a:pt x="12341" y="1819022"/>
                </a:lnTo>
                <a:lnTo>
                  <a:pt x="3153" y="1774068"/>
                </a:lnTo>
                <a:lnTo>
                  <a:pt x="0" y="1727200"/>
                </a:lnTo>
                <a:lnTo>
                  <a:pt x="0" y="345440"/>
                </a:lnTo>
                <a:close/>
              </a:path>
            </a:pathLst>
          </a:custGeom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xmlns="" id="{A6F5FBC7-7395-49D6-AA13-68510546427D}"/>
              </a:ext>
            </a:extLst>
          </p:cNvPr>
          <p:cNvSpPr/>
          <p:nvPr/>
        </p:nvSpPr>
        <p:spPr>
          <a:xfrm>
            <a:off x="1187594" y="3740499"/>
            <a:ext cx="6788150" cy="1404257"/>
          </a:xfrm>
          <a:custGeom>
            <a:avLst/>
            <a:gdLst/>
            <a:ahLst/>
            <a:cxnLst/>
            <a:rect l="l" t="t" r="r" b="b"/>
            <a:pathLst>
              <a:path w="6788150" h="1286510">
                <a:moveTo>
                  <a:pt x="0" y="214375"/>
                </a:moveTo>
                <a:lnTo>
                  <a:pt x="5663" y="165231"/>
                </a:lnTo>
                <a:lnTo>
                  <a:pt x="21795" y="120113"/>
                </a:lnTo>
                <a:lnTo>
                  <a:pt x="47106" y="80308"/>
                </a:lnTo>
                <a:lnTo>
                  <a:pt x="80308" y="47106"/>
                </a:lnTo>
                <a:lnTo>
                  <a:pt x="120113" y="21795"/>
                </a:lnTo>
                <a:lnTo>
                  <a:pt x="165231" y="5663"/>
                </a:lnTo>
                <a:lnTo>
                  <a:pt x="214376" y="0"/>
                </a:lnTo>
                <a:lnTo>
                  <a:pt x="6573520" y="0"/>
                </a:lnTo>
                <a:lnTo>
                  <a:pt x="6622664" y="5663"/>
                </a:lnTo>
                <a:lnTo>
                  <a:pt x="6667782" y="21795"/>
                </a:lnTo>
                <a:lnTo>
                  <a:pt x="6707587" y="47106"/>
                </a:lnTo>
                <a:lnTo>
                  <a:pt x="6740789" y="80308"/>
                </a:lnTo>
                <a:lnTo>
                  <a:pt x="6766100" y="120113"/>
                </a:lnTo>
                <a:lnTo>
                  <a:pt x="6782232" y="165231"/>
                </a:lnTo>
                <a:lnTo>
                  <a:pt x="6787896" y="214375"/>
                </a:lnTo>
                <a:lnTo>
                  <a:pt x="6787896" y="1071880"/>
                </a:lnTo>
                <a:lnTo>
                  <a:pt x="6782232" y="1121032"/>
                </a:lnTo>
                <a:lnTo>
                  <a:pt x="6766100" y="1166153"/>
                </a:lnTo>
                <a:lnTo>
                  <a:pt x="6740789" y="1205958"/>
                </a:lnTo>
                <a:lnTo>
                  <a:pt x="6707587" y="1239157"/>
                </a:lnTo>
                <a:lnTo>
                  <a:pt x="6667782" y="1264465"/>
                </a:lnTo>
                <a:lnTo>
                  <a:pt x="6622664" y="1280593"/>
                </a:lnTo>
                <a:lnTo>
                  <a:pt x="6573520" y="1286255"/>
                </a:lnTo>
                <a:lnTo>
                  <a:pt x="214376" y="1286255"/>
                </a:lnTo>
                <a:lnTo>
                  <a:pt x="165231" y="1280593"/>
                </a:lnTo>
                <a:lnTo>
                  <a:pt x="120113" y="1264465"/>
                </a:lnTo>
                <a:lnTo>
                  <a:pt x="80308" y="1239157"/>
                </a:lnTo>
                <a:lnTo>
                  <a:pt x="47106" y="1205958"/>
                </a:lnTo>
                <a:lnTo>
                  <a:pt x="21795" y="1166153"/>
                </a:lnTo>
                <a:lnTo>
                  <a:pt x="5663" y="1121032"/>
                </a:lnTo>
                <a:lnTo>
                  <a:pt x="0" y="1071880"/>
                </a:lnTo>
                <a:lnTo>
                  <a:pt x="0" y="21437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BB62480-F4B8-492F-BFD4-7F607D9E38B0}"/>
              </a:ext>
            </a:extLst>
          </p:cNvPr>
          <p:cNvSpPr txBox="1"/>
          <p:nvPr/>
        </p:nvSpPr>
        <p:spPr>
          <a:xfrm>
            <a:off x="1527353" y="1953481"/>
            <a:ext cx="15574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优势地理位置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73799FB-2EBC-45F1-904C-AE6FD8CDFD07}"/>
              </a:ext>
            </a:extLst>
          </p:cNvPr>
          <p:cNvSpPr txBox="1"/>
          <p:nvPr/>
        </p:nvSpPr>
        <p:spPr>
          <a:xfrm>
            <a:off x="1426485" y="2479744"/>
            <a:ext cx="631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n-ea"/>
              </a:rPr>
              <a:t>位于马连道、丽泽商圈交汇处，商圈内唯一 一家综合性购物 中心。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4F4E5A5-90F1-4BF3-86C6-427C1571960F}"/>
              </a:ext>
            </a:extLst>
          </p:cNvPr>
          <p:cNvSpPr txBox="1"/>
          <p:nvPr/>
        </p:nvSpPr>
        <p:spPr>
          <a:xfrm>
            <a:off x="1477112" y="3567462"/>
            <a:ext cx="1607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交通便利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7F95857-302A-466F-8A77-4FE3CC0F50E2}"/>
              </a:ext>
            </a:extLst>
          </p:cNvPr>
          <p:cNvSpPr txBox="1"/>
          <p:nvPr/>
        </p:nvSpPr>
        <p:spPr>
          <a:xfrm>
            <a:off x="1411793" y="4022528"/>
            <a:ext cx="6320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、公交</a:t>
            </a:r>
            <a:r>
              <a:rPr lang="en-US" altLang="zh-CN" dirty="0">
                <a:latin typeface="+mn-ea"/>
              </a:rPr>
              <a:t>46</a:t>
            </a:r>
            <a:r>
              <a:rPr lang="zh-CN" altLang="en-US" dirty="0">
                <a:latin typeface="+mn-ea"/>
              </a:rPr>
              <a:t>路、</a:t>
            </a:r>
            <a:r>
              <a:rPr lang="en-US" altLang="zh-CN" dirty="0">
                <a:latin typeface="+mn-ea"/>
              </a:rPr>
              <a:t>89</a:t>
            </a:r>
            <a:r>
              <a:rPr lang="zh-CN" altLang="en-US" dirty="0">
                <a:latin typeface="+mn-ea"/>
              </a:rPr>
              <a:t>路、</a:t>
            </a:r>
            <a:r>
              <a:rPr lang="en-US" altLang="zh-CN" dirty="0">
                <a:latin typeface="+mn-ea"/>
              </a:rPr>
              <a:t>414</a:t>
            </a:r>
            <a:r>
              <a:rPr lang="zh-CN" altLang="en-US" dirty="0">
                <a:latin typeface="+mn-ea"/>
              </a:rPr>
              <a:t>路直达；</a:t>
            </a:r>
          </a:p>
          <a:p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、地铁</a:t>
            </a:r>
            <a:r>
              <a:rPr lang="en-US" altLang="zh-CN" dirty="0">
                <a:latin typeface="+mn-ea"/>
              </a:rPr>
              <a:t>7</a:t>
            </a:r>
            <a:r>
              <a:rPr lang="zh-CN" altLang="en-US" dirty="0">
                <a:latin typeface="+mn-ea"/>
              </a:rPr>
              <a:t>号线、</a:t>
            </a:r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号线、</a:t>
            </a:r>
            <a:r>
              <a:rPr lang="en-US" altLang="zh-CN" dirty="0">
                <a:latin typeface="+mn-ea"/>
              </a:rPr>
              <a:t>9</a:t>
            </a:r>
            <a:r>
              <a:rPr lang="zh-CN" altLang="en-US" dirty="0">
                <a:latin typeface="+mn-ea"/>
              </a:rPr>
              <a:t>号线已开通；</a:t>
            </a:r>
          </a:p>
          <a:p>
            <a:r>
              <a:rPr lang="en-US" altLang="zh-CN" dirty="0">
                <a:latin typeface="+mn-ea"/>
              </a:rPr>
              <a:t>3</a:t>
            </a:r>
            <a:r>
              <a:rPr lang="zh-CN" altLang="en-US" dirty="0">
                <a:latin typeface="+mn-ea"/>
              </a:rPr>
              <a:t>、地铁</a:t>
            </a:r>
            <a:r>
              <a:rPr lang="en-US" altLang="zh-CN" dirty="0">
                <a:latin typeface="+mn-ea"/>
              </a:rPr>
              <a:t>14</a:t>
            </a:r>
            <a:r>
              <a:rPr lang="zh-CN" altLang="en-US" dirty="0">
                <a:latin typeface="+mn-ea"/>
              </a:rPr>
              <a:t>号线正在建设中。</a:t>
            </a:r>
          </a:p>
        </p:txBody>
      </p:sp>
    </p:spTree>
    <p:extLst>
      <p:ext uri="{BB962C8B-B14F-4D97-AF65-F5344CB8AC3E}">
        <p14:creationId xmlns:p14="http://schemas.microsoft.com/office/powerpoint/2010/main" val="216535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1B0511A-FC2A-4496-8F1D-34B051CA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xmlns="" id="{A2C83B61-80FF-4D1F-B7FC-F6D394F1D7D4}"/>
              </a:ext>
            </a:extLst>
          </p:cNvPr>
          <p:cNvSpPr/>
          <p:nvPr/>
        </p:nvSpPr>
        <p:spPr>
          <a:xfrm>
            <a:off x="1187594" y="1889090"/>
            <a:ext cx="6788150" cy="3526971"/>
          </a:xfrm>
          <a:custGeom>
            <a:avLst/>
            <a:gdLst/>
            <a:ahLst/>
            <a:cxnLst/>
            <a:rect l="l" t="t" r="r" b="b"/>
            <a:pathLst>
              <a:path w="6788150" h="1286510">
                <a:moveTo>
                  <a:pt x="0" y="214375"/>
                </a:moveTo>
                <a:lnTo>
                  <a:pt x="5663" y="165231"/>
                </a:lnTo>
                <a:lnTo>
                  <a:pt x="21795" y="120113"/>
                </a:lnTo>
                <a:lnTo>
                  <a:pt x="47106" y="80308"/>
                </a:lnTo>
                <a:lnTo>
                  <a:pt x="80308" y="47106"/>
                </a:lnTo>
                <a:lnTo>
                  <a:pt x="120113" y="21795"/>
                </a:lnTo>
                <a:lnTo>
                  <a:pt x="165231" y="5663"/>
                </a:lnTo>
                <a:lnTo>
                  <a:pt x="214376" y="0"/>
                </a:lnTo>
                <a:lnTo>
                  <a:pt x="6573520" y="0"/>
                </a:lnTo>
                <a:lnTo>
                  <a:pt x="6622664" y="5663"/>
                </a:lnTo>
                <a:lnTo>
                  <a:pt x="6667782" y="21795"/>
                </a:lnTo>
                <a:lnTo>
                  <a:pt x="6707587" y="47106"/>
                </a:lnTo>
                <a:lnTo>
                  <a:pt x="6740789" y="80308"/>
                </a:lnTo>
                <a:lnTo>
                  <a:pt x="6766100" y="120113"/>
                </a:lnTo>
                <a:lnTo>
                  <a:pt x="6782232" y="165231"/>
                </a:lnTo>
                <a:lnTo>
                  <a:pt x="6787896" y="214375"/>
                </a:lnTo>
                <a:lnTo>
                  <a:pt x="6787896" y="1071880"/>
                </a:lnTo>
                <a:lnTo>
                  <a:pt x="6782232" y="1121032"/>
                </a:lnTo>
                <a:lnTo>
                  <a:pt x="6766100" y="1166153"/>
                </a:lnTo>
                <a:lnTo>
                  <a:pt x="6740789" y="1205958"/>
                </a:lnTo>
                <a:lnTo>
                  <a:pt x="6707587" y="1239157"/>
                </a:lnTo>
                <a:lnTo>
                  <a:pt x="6667782" y="1264465"/>
                </a:lnTo>
                <a:lnTo>
                  <a:pt x="6622664" y="1280593"/>
                </a:lnTo>
                <a:lnTo>
                  <a:pt x="6573520" y="1286255"/>
                </a:lnTo>
                <a:lnTo>
                  <a:pt x="214376" y="1286255"/>
                </a:lnTo>
                <a:lnTo>
                  <a:pt x="165231" y="1280593"/>
                </a:lnTo>
                <a:lnTo>
                  <a:pt x="120113" y="1264465"/>
                </a:lnTo>
                <a:lnTo>
                  <a:pt x="80308" y="1239157"/>
                </a:lnTo>
                <a:lnTo>
                  <a:pt x="47106" y="1205958"/>
                </a:lnTo>
                <a:lnTo>
                  <a:pt x="21795" y="1166153"/>
                </a:lnTo>
                <a:lnTo>
                  <a:pt x="5663" y="1121032"/>
                </a:lnTo>
                <a:lnTo>
                  <a:pt x="0" y="1071880"/>
                </a:lnTo>
                <a:lnTo>
                  <a:pt x="0" y="214375"/>
                </a:ln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7F02CDD-62CF-40C3-B90B-764B9361729B}"/>
              </a:ext>
            </a:extLst>
          </p:cNvPr>
          <p:cNvSpPr txBox="1"/>
          <p:nvPr/>
        </p:nvSpPr>
        <p:spPr>
          <a:xfrm>
            <a:off x="1557498" y="1704425"/>
            <a:ext cx="1818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中高端品牌汇集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A98AEFC-6B33-460B-A27C-271A74C3305D}"/>
              </a:ext>
            </a:extLst>
          </p:cNvPr>
          <p:cNvSpPr txBox="1"/>
          <p:nvPr/>
        </p:nvSpPr>
        <p:spPr>
          <a:xfrm>
            <a:off x="1411793" y="2190102"/>
            <a:ext cx="63204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马连道、丽泽周边唯一一家影院</a:t>
            </a:r>
            <a:r>
              <a:rPr lang="en-US" altLang="zh-CN" dirty="0">
                <a:latin typeface="+mn-ea"/>
              </a:rPr>
              <a:t>——</a:t>
            </a:r>
            <a:r>
              <a:rPr lang="zh-CN" altLang="en-US" dirty="0">
                <a:latin typeface="+mn-ea"/>
              </a:rPr>
              <a:t>耀莱成龙国际影城，团购优势，价位亲民；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马连道、丽泽周边唯一一家精品超市</a:t>
            </a:r>
            <a:r>
              <a:rPr lang="en-US" altLang="zh-CN" dirty="0">
                <a:latin typeface="+mn-ea"/>
              </a:rPr>
              <a:t>——</a:t>
            </a:r>
            <a:r>
              <a:rPr lang="zh-CN" altLang="en-US" dirty="0">
                <a:latin typeface="+mn-ea"/>
              </a:rPr>
              <a:t>顺天府超市；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国内快消品龙头，全年有</a:t>
            </a:r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万种单品，</a:t>
            </a:r>
            <a:r>
              <a:rPr lang="en-US" altLang="zh-CN" dirty="0">
                <a:latin typeface="+mn-ea"/>
              </a:rPr>
              <a:t>7-14</a:t>
            </a:r>
            <a:r>
              <a:rPr lang="zh-CN" altLang="en-US" dirty="0">
                <a:latin typeface="+mn-ea"/>
              </a:rPr>
              <a:t>天的货品更新率在</a:t>
            </a:r>
            <a:r>
              <a:rPr lang="en-US" altLang="zh-CN" dirty="0">
                <a:latin typeface="+mn-ea"/>
              </a:rPr>
              <a:t>30%——MJ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西城区第一家赛车</a:t>
            </a:r>
            <a:r>
              <a:rPr lang="en-US" altLang="zh-CN" dirty="0">
                <a:latin typeface="+mn-ea"/>
              </a:rPr>
              <a:t>——</a:t>
            </a:r>
            <a:r>
              <a:rPr lang="zh-CN" altLang="en-US" dirty="0">
                <a:latin typeface="+mn-ea"/>
              </a:rPr>
              <a:t>卡雷拉；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马连道、丽泽周边最大的儿童天地，包括爱乐、励步、迪士尼、步步高等；  马连道、丽泽周边最大的时尚餐饮集合地</a:t>
            </a:r>
            <a:r>
              <a:rPr lang="en-US" altLang="zh-CN" dirty="0">
                <a:latin typeface="+mn-ea"/>
              </a:rPr>
              <a:t>——</a:t>
            </a:r>
            <a:r>
              <a:rPr lang="zh-CN" altLang="en-US" dirty="0">
                <a:latin typeface="+mn-ea"/>
              </a:rPr>
              <a:t>港汇美食广场、麦当劳、新辣道 鱼火锅、呷哺呷哺、老屋川菜、避风港、阿里郎烤肉、渝港小镇、赣悦汤厨、 骨之恋、川越香烤鱼、悦咖啡、早安甜心烘焙等。</a:t>
            </a:r>
          </a:p>
        </p:txBody>
      </p:sp>
    </p:spTree>
    <p:extLst>
      <p:ext uri="{BB962C8B-B14F-4D97-AF65-F5344CB8AC3E}">
        <p14:creationId xmlns:p14="http://schemas.microsoft.com/office/powerpoint/2010/main" val="46598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51C4BA2-FBE4-4137-86AB-961E5616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14</a:t>
            </a:fld>
            <a:endParaRPr kumimoji="1" lang="zh-CN" altLang="en-US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xmlns="" id="{083D140A-4098-4505-A528-EC238CD033F7}"/>
              </a:ext>
            </a:extLst>
          </p:cNvPr>
          <p:cNvSpPr/>
          <p:nvPr/>
        </p:nvSpPr>
        <p:spPr>
          <a:xfrm>
            <a:off x="1187594" y="2865333"/>
            <a:ext cx="6788150" cy="1586087"/>
          </a:xfrm>
          <a:custGeom>
            <a:avLst/>
            <a:gdLst/>
            <a:ahLst/>
            <a:cxnLst/>
            <a:rect l="l" t="t" r="r" b="b"/>
            <a:pathLst>
              <a:path w="6788150" h="1286510">
                <a:moveTo>
                  <a:pt x="0" y="214375"/>
                </a:moveTo>
                <a:lnTo>
                  <a:pt x="5663" y="165231"/>
                </a:lnTo>
                <a:lnTo>
                  <a:pt x="21795" y="120113"/>
                </a:lnTo>
                <a:lnTo>
                  <a:pt x="47106" y="80308"/>
                </a:lnTo>
                <a:lnTo>
                  <a:pt x="80308" y="47106"/>
                </a:lnTo>
                <a:lnTo>
                  <a:pt x="120113" y="21795"/>
                </a:lnTo>
                <a:lnTo>
                  <a:pt x="165231" y="5663"/>
                </a:lnTo>
                <a:lnTo>
                  <a:pt x="214376" y="0"/>
                </a:lnTo>
                <a:lnTo>
                  <a:pt x="6573520" y="0"/>
                </a:lnTo>
                <a:lnTo>
                  <a:pt x="6622664" y="5663"/>
                </a:lnTo>
                <a:lnTo>
                  <a:pt x="6667782" y="21795"/>
                </a:lnTo>
                <a:lnTo>
                  <a:pt x="6707587" y="47106"/>
                </a:lnTo>
                <a:lnTo>
                  <a:pt x="6740789" y="80308"/>
                </a:lnTo>
                <a:lnTo>
                  <a:pt x="6766100" y="120113"/>
                </a:lnTo>
                <a:lnTo>
                  <a:pt x="6782232" y="165231"/>
                </a:lnTo>
                <a:lnTo>
                  <a:pt x="6787896" y="214375"/>
                </a:lnTo>
                <a:lnTo>
                  <a:pt x="6787896" y="1071880"/>
                </a:lnTo>
                <a:lnTo>
                  <a:pt x="6782232" y="1121032"/>
                </a:lnTo>
                <a:lnTo>
                  <a:pt x="6766100" y="1166153"/>
                </a:lnTo>
                <a:lnTo>
                  <a:pt x="6740789" y="1205958"/>
                </a:lnTo>
                <a:lnTo>
                  <a:pt x="6707587" y="1239157"/>
                </a:lnTo>
                <a:lnTo>
                  <a:pt x="6667782" y="1264465"/>
                </a:lnTo>
                <a:lnTo>
                  <a:pt x="6622664" y="1280593"/>
                </a:lnTo>
                <a:lnTo>
                  <a:pt x="6573520" y="1286255"/>
                </a:lnTo>
                <a:lnTo>
                  <a:pt x="214376" y="1286255"/>
                </a:lnTo>
                <a:lnTo>
                  <a:pt x="165231" y="1280593"/>
                </a:lnTo>
                <a:lnTo>
                  <a:pt x="120113" y="1264465"/>
                </a:lnTo>
                <a:lnTo>
                  <a:pt x="80308" y="1239157"/>
                </a:lnTo>
                <a:lnTo>
                  <a:pt x="47106" y="1205958"/>
                </a:lnTo>
                <a:lnTo>
                  <a:pt x="21795" y="1166153"/>
                </a:lnTo>
                <a:lnTo>
                  <a:pt x="5663" y="1121032"/>
                </a:lnTo>
                <a:lnTo>
                  <a:pt x="0" y="1071880"/>
                </a:lnTo>
                <a:lnTo>
                  <a:pt x="0" y="214375"/>
                </a:lnTo>
                <a:close/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65E9AEC-B198-48A5-938C-28EC8FE01714}"/>
              </a:ext>
            </a:extLst>
          </p:cNvPr>
          <p:cNvSpPr txBox="1"/>
          <p:nvPr/>
        </p:nvSpPr>
        <p:spPr>
          <a:xfrm>
            <a:off x="1477111" y="2692296"/>
            <a:ext cx="18086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舒适的购物环境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2105E4C-CF5E-4736-9BFC-EC50D81E5B6A}"/>
              </a:ext>
            </a:extLst>
          </p:cNvPr>
          <p:cNvSpPr txBox="1"/>
          <p:nvPr/>
        </p:nvSpPr>
        <p:spPr>
          <a:xfrm>
            <a:off x="1411793" y="3147362"/>
            <a:ext cx="6320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、为顾客提供一个全新的、轻松、休闲、精彩的多功能购物场所；</a:t>
            </a:r>
          </a:p>
          <a:p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、独具匠心的设计风格，让顾客购物的同时，享受在浓郁的艺术氛围之中。</a:t>
            </a:r>
          </a:p>
        </p:txBody>
      </p:sp>
    </p:spTree>
    <p:extLst>
      <p:ext uri="{BB962C8B-B14F-4D97-AF65-F5344CB8AC3E}">
        <p14:creationId xmlns:p14="http://schemas.microsoft.com/office/powerpoint/2010/main" val="70121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FD0D158-F370-4117-981F-255D1424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A6A45EF-2597-476C-933E-1D7EBE8411D9}"/>
              </a:ext>
            </a:extLst>
          </p:cNvPr>
          <p:cNvSpPr txBox="1"/>
          <p:nvPr/>
        </p:nvSpPr>
        <p:spPr>
          <a:xfrm>
            <a:off x="200966" y="70339"/>
            <a:ext cx="391885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 startAt="2"/>
            </a:pPr>
            <a:r>
              <a:rPr lang="zh-CN" altLang="en-US" sz="1600" b="1" dirty="0">
                <a:latin typeface="+mj-ea"/>
                <a:ea typeface="+mj-ea"/>
              </a:rPr>
              <a:t> 物业定位</a:t>
            </a:r>
            <a:endParaRPr lang="en-US" altLang="zh-CN" sz="1600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</a:rPr>
              <a:t>（三）楼层品牌落位</a:t>
            </a:r>
            <a:endParaRPr lang="en-US" altLang="zh-CN" sz="1600" b="1" dirty="0">
              <a:latin typeface="+mj-ea"/>
              <a:ea typeface="+mj-ea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3645262D-76B8-4FF7-B989-06B85A46E115}"/>
              </a:ext>
            </a:extLst>
          </p:cNvPr>
          <p:cNvSpPr/>
          <p:nvPr/>
        </p:nvSpPr>
        <p:spPr>
          <a:xfrm>
            <a:off x="969499" y="2364713"/>
            <a:ext cx="7380733" cy="3176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E62711FF-EC7F-4791-9991-D72A57CE73EC}"/>
              </a:ext>
            </a:extLst>
          </p:cNvPr>
          <p:cNvSpPr txBox="1"/>
          <p:nvPr/>
        </p:nvSpPr>
        <p:spPr>
          <a:xfrm>
            <a:off x="969499" y="1549092"/>
            <a:ext cx="5501640" cy="312906"/>
          </a:xfrm>
          <a:prstGeom prst="rect">
            <a:avLst/>
          </a:prstGeom>
          <a:ln w="9144">
            <a:noFill/>
          </a:ln>
        </p:spPr>
        <p:txBody>
          <a:bodyPr vert="horz" wrap="square" lIns="0" tIns="3556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280"/>
              </a:spcBef>
            </a:pPr>
            <a:r>
              <a:rPr dirty="0">
                <a:latin typeface="+mn-ea"/>
                <a:cs typeface="Noto Sans CJK JP Regular"/>
              </a:rPr>
              <a:t>汇聚精品超市、各地特</a:t>
            </a:r>
            <a:r>
              <a:rPr spc="-10" dirty="0">
                <a:latin typeface="+mn-ea"/>
                <a:cs typeface="Noto Sans CJK JP Regular"/>
              </a:rPr>
              <a:t>色</a:t>
            </a:r>
            <a:r>
              <a:rPr dirty="0">
                <a:latin typeface="+mn-ea"/>
                <a:cs typeface="Noto Sans CJK JP Regular"/>
              </a:rPr>
              <a:t>小吃</a:t>
            </a:r>
            <a:r>
              <a:rPr spc="-10" dirty="0">
                <a:latin typeface="+mn-ea"/>
                <a:cs typeface="Noto Sans CJK JP Regular"/>
              </a:rPr>
              <a:t>、</a:t>
            </a:r>
            <a:r>
              <a:rPr dirty="0">
                <a:latin typeface="+mn-ea"/>
                <a:cs typeface="Noto Sans CJK JP Regular"/>
              </a:rPr>
              <a:t>靓丽</a:t>
            </a:r>
            <a:r>
              <a:rPr spc="-10" dirty="0">
                <a:latin typeface="+mn-ea"/>
                <a:cs typeface="Noto Sans CJK JP Regular"/>
              </a:rPr>
              <a:t>美</a:t>
            </a:r>
            <a:r>
              <a:rPr spc="-35" dirty="0">
                <a:latin typeface="+mn-ea"/>
                <a:cs typeface="Noto Sans CJK JP Regular"/>
              </a:rPr>
              <a:t>甲</a:t>
            </a:r>
            <a:r>
              <a:rPr spc="-385" dirty="0">
                <a:latin typeface="+mn-ea"/>
                <a:cs typeface="Noto Sans CJK JP Regular"/>
              </a:rPr>
              <a:t>……</a:t>
            </a:r>
            <a:endParaRPr dirty="0">
              <a:latin typeface="+mn-ea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89835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762F77F-D58C-4B41-9CF2-73E5EEAF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xmlns="" id="{83EF0580-ECFD-4A5A-AFB4-157330FACA7D}"/>
              </a:ext>
            </a:extLst>
          </p:cNvPr>
          <p:cNvSpPr/>
          <p:nvPr/>
        </p:nvSpPr>
        <p:spPr>
          <a:xfrm>
            <a:off x="1019690" y="2422188"/>
            <a:ext cx="7082950" cy="3474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0912718-1AE6-40C5-A9C8-88CAC17B0324}"/>
              </a:ext>
            </a:extLst>
          </p:cNvPr>
          <p:cNvSpPr txBox="1"/>
          <p:nvPr/>
        </p:nvSpPr>
        <p:spPr>
          <a:xfrm>
            <a:off x="949351" y="1573317"/>
            <a:ext cx="708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潮流服装、咖啡面点、品牌珠宝、电子产品</a:t>
            </a:r>
            <a:r>
              <a:rPr lang="en-US" altLang="zh-CN" b="1" dirty="0">
                <a:latin typeface="+mn-ea"/>
              </a:rPr>
              <a:t>……</a:t>
            </a:r>
            <a:endParaRPr lang="zh-CN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040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EC64B28-A41E-4B59-BC3B-0E42B9BB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xmlns="" id="{9C708493-1AF2-4AB3-BADB-2BE47855A02C}"/>
              </a:ext>
            </a:extLst>
          </p:cNvPr>
          <p:cNvSpPr/>
          <p:nvPr/>
        </p:nvSpPr>
        <p:spPr>
          <a:xfrm>
            <a:off x="1145565" y="2394471"/>
            <a:ext cx="7148185" cy="3433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AD970EA-4E51-4BA1-B67B-6D80015E72EB}"/>
              </a:ext>
            </a:extLst>
          </p:cNvPr>
          <p:cNvSpPr txBox="1"/>
          <p:nvPr/>
        </p:nvSpPr>
        <p:spPr>
          <a:xfrm>
            <a:off x="1145565" y="1526977"/>
            <a:ext cx="634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精品服饰、国际快餐</a:t>
            </a:r>
            <a:r>
              <a:rPr lang="en-US" altLang="zh-CN" b="1" dirty="0">
                <a:latin typeface="+mn-ea"/>
              </a:rPr>
              <a:t>……</a:t>
            </a:r>
            <a:endParaRPr lang="zh-CN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1064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E65CF9A-CE17-4B5F-9ADC-F0370D7C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xmlns="" id="{B59040A3-6DBF-4ADC-BF61-EBCE9D545E24}"/>
              </a:ext>
            </a:extLst>
          </p:cNvPr>
          <p:cNvSpPr/>
          <p:nvPr/>
        </p:nvSpPr>
        <p:spPr>
          <a:xfrm>
            <a:off x="930717" y="2582963"/>
            <a:ext cx="7094348" cy="339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90A424D-1BAE-4C0C-AC60-9EED0186BE79}"/>
              </a:ext>
            </a:extLst>
          </p:cNvPr>
          <p:cNvSpPr txBox="1"/>
          <p:nvPr/>
        </p:nvSpPr>
        <p:spPr>
          <a:xfrm>
            <a:off x="930717" y="2021906"/>
            <a:ext cx="759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特色餐饮、户外用品、休闲教育</a:t>
            </a:r>
            <a:r>
              <a:rPr lang="en-US" altLang="zh-CN" b="1" dirty="0">
                <a:latin typeface="+mn-ea"/>
              </a:rPr>
              <a:t>……</a:t>
            </a:r>
            <a:endParaRPr lang="zh-CN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266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12CA9F4-97EB-4F25-B646-3873509F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xmlns="" id="{1E28AB29-6F20-479C-B9CC-0C793C988E36}"/>
              </a:ext>
            </a:extLst>
          </p:cNvPr>
          <p:cNvSpPr/>
          <p:nvPr/>
        </p:nvSpPr>
        <p:spPr>
          <a:xfrm>
            <a:off x="1234453" y="2792043"/>
            <a:ext cx="7345644" cy="3257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91DFFAF-E6DE-4324-A622-281F08B16CBF}"/>
              </a:ext>
            </a:extLst>
          </p:cNvPr>
          <p:cNvSpPr txBox="1"/>
          <p:nvPr/>
        </p:nvSpPr>
        <p:spPr>
          <a:xfrm>
            <a:off x="930717" y="2021906"/>
            <a:ext cx="759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国际影院、时尚餐饮、品牌美甲</a:t>
            </a:r>
            <a:r>
              <a:rPr lang="en-US" altLang="zh-CN" b="1" dirty="0">
                <a:latin typeface="+mn-ea"/>
              </a:rPr>
              <a:t>……</a:t>
            </a:r>
            <a:endParaRPr lang="zh-CN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851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95055" y="354642"/>
            <a:ext cx="545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主要內容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21032" y="1206066"/>
            <a:ext cx="7301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ea"/>
              <a:buAutoNum type="ea1JpnChsDbPeriod"/>
            </a:pPr>
            <a:r>
              <a:rPr kumimoji="1" lang="zh-CN" altLang="en-US" dirty="0">
                <a:latin typeface="+mn-ea"/>
              </a:rPr>
              <a:t>项目概况</a:t>
            </a:r>
            <a:endParaRPr kumimoji="1" lang="en-US" altLang="zh-CN" dirty="0">
              <a:latin typeface="+mn-ea"/>
            </a:endParaRPr>
          </a:p>
          <a:p>
            <a:pPr marL="400050" indent="-400050">
              <a:buFont typeface="+mj-ea"/>
              <a:buAutoNum type="ea1JpnChsDbPeriod"/>
            </a:pPr>
            <a:endParaRPr kumimoji="1" lang="zh-CN" altLang="en-US" dirty="0">
              <a:latin typeface="+mn-ea"/>
            </a:endParaRPr>
          </a:p>
          <a:p>
            <a:pPr lvl="1"/>
            <a:r>
              <a:rPr kumimoji="1" lang="zh-CN" altLang="en-US" dirty="0">
                <a:latin typeface="+mn-ea"/>
              </a:rPr>
              <a:t>（一）项目位置</a:t>
            </a:r>
            <a:endParaRPr kumimoji="1" lang="en-US" altLang="zh-CN" dirty="0">
              <a:latin typeface="+mn-ea"/>
            </a:endParaRPr>
          </a:p>
          <a:p>
            <a:pPr lvl="1"/>
            <a:r>
              <a:rPr kumimoji="1" lang="zh-CN" altLang="en-US" dirty="0">
                <a:latin typeface="+mn-ea"/>
              </a:rPr>
              <a:t>（二）项目周边配套</a:t>
            </a:r>
            <a:endParaRPr kumimoji="1" lang="en-US" altLang="zh-CN" dirty="0">
              <a:latin typeface="+mn-ea"/>
            </a:endParaRPr>
          </a:p>
          <a:p>
            <a:pPr lvl="1"/>
            <a:r>
              <a:rPr kumimoji="1" lang="zh-CN" altLang="en-US" dirty="0">
                <a:latin typeface="+mn-ea"/>
              </a:rPr>
              <a:t>（三）项目经济技术指标 </a:t>
            </a:r>
            <a:endParaRPr kumimoji="1" lang="en-US" altLang="zh-CN" dirty="0">
              <a:latin typeface="+mn-ea"/>
            </a:endParaRPr>
          </a:p>
          <a:p>
            <a:pPr marL="400050" indent="-400050">
              <a:buFont typeface="+mj-ea"/>
              <a:buAutoNum type="ea1JpnChsDbPeriod"/>
            </a:pPr>
            <a:endParaRPr kumimoji="1" lang="en-US" altLang="zh-CN" dirty="0">
              <a:latin typeface="+mn-ea"/>
            </a:endParaRPr>
          </a:p>
          <a:p>
            <a:pPr marL="400050" indent="-400050">
              <a:buFont typeface="+mj-ea"/>
              <a:buAutoNum type="ea1JpnChsDbPeriod"/>
            </a:pPr>
            <a:r>
              <a:rPr kumimoji="1" lang="zh-CN" altLang="en-US" dirty="0">
                <a:latin typeface="+mn-ea"/>
              </a:rPr>
              <a:t>物业定位</a:t>
            </a:r>
          </a:p>
          <a:p>
            <a:pPr marL="400050" indent="-400050">
              <a:buFont typeface="+mj-ea"/>
              <a:buAutoNum type="ea1JpnChsDbPeriod"/>
            </a:pPr>
            <a:r>
              <a:rPr kumimoji="1" lang="zh-CN" altLang="en-US" dirty="0">
                <a:latin typeface="+mn-ea"/>
              </a:rPr>
              <a:t>销售物业 </a:t>
            </a:r>
          </a:p>
          <a:p>
            <a:pPr marL="400050" indent="-400050">
              <a:buFont typeface="+mj-ea"/>
              <a:buAutoNum type="ea1JpnChsDbPeriod"/>
            </a:pPr>
            <a:r>
              <a:rPr kumimoji="1" lang="zh-CN" altLang="en-US" dirty="0">
                <a:latin typeface="+mn-ea"/>
              </a:rPr>
              <a:t>项目证照办理及现状</a:t>
            </a:r>
          </a:p>
          <a:p>
            <a:pPr marL="400050" indent="-400050">
              <a:buFont typeface="+mj-ea"/>
              <a:buAutoNum type="ea1JpnChsDbPeriod"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48509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2E96657-3C3E-4757-890D-8570E606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xmlns="" id="{2E04B83F-B156-407E-9D90-AC09E2AB0191}"/>
              </a:ext>
            </a:extLst>
          </p:cNvPr>
          <p:cNvSpPr/>
          <p:nvPr/>
        </p:nvSpPr>
        <p:spPr>
          <a:xfrm>
            <a:off x="1047304" y="2472430"/>
            <a:ext cx="7170064" cy="340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DCF90ED-4C36-4BB5-8BC0-F5171C620CDA}"/>
              </a:ext>
            </a:extLst>
          </p:cNvPr>
          <p:cNvSpPr txBox="1"/>
          <p:nvPr/>
        </p:nvSpPr>
        <p:spPr>
          <a:xfrm>
            <a:off x="1047304" y="1865292"/>
            <a:ext cx="759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汇聚各国美食、时尚餐饮</a:t>
            </a:r>
            <a:r>
              <a:rPr lang="en-US" altLang="zh-CN" b="1" dirty="0">
                <a:latin typeface="+mn-ea"/>
              </a:rPr>
              <a:t>……</a:t>
            </a:r>
            <a:endParaRPr lang="zh-CN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705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2361B23-6CF5-4748-A529-EEFF0130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DCE482C-3DA3-4821-A608-B0EE9426ACBF}"/>
              </a:ext>
            </a:extLst>
          </p:cNvPr>
          <p:cNvSpPr txBox="1"/>
          <p:nvPr/>
        </p:nvSpPr>
        <p:spPr>
          <a:xfrm>
            <a:off x="200966" y="70339"/>
            <a:ext cx="391885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 startAt="2"/>
            </a:pPr>
            <a:r>
              <a:rPr lang="zh-CN" altLang="en-US" sz="1600" b="1" dirty="0">
                <a:latin typeface="+mj-ea"/>
                <a:ea typeface="+mj-ea"/>
              </a:rPr>
              <a:t> 物业定位</a:t>
            </a:r>
            <a:endParaRPr lang="en-US" altLang="zh-CN" sz="1600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</a:rPr>
              <a:t>（四）内部环境</a:t>
            </a:r>
            <a:endParaRPr lang="en-US" altLang="zh-CN" sz="1600" b="1" dirty="0">
              <a:latin typeface="+mj-ea"/>
              <a:ea typeface="+mj-ea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xmlns="" id="{6E93520D-FBE7-44E2-9B0C-8E9E778A18E0}"/>
              </a:ext>
            </a:extLst>
          </p:cNvPr>
          <p:cNvSpPr/>
          <p:nvPr/>
        </p:nvSpPr>
        <p:spPr>
          <a:xfrm>
            <a:off x="861243" y="1750825"/>
            <a:ext cx="4367466" cy="3735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xmlns="" id="{0E4A37E8-5D4B-4F54-9222-B9F6FE0FAC4E}"/>
              </a:ext>
            </a:extLst>
          </p:cNvPr>
          <p:cNvSpPr/>
          <p:nvPr/>
        </p:nvSpPr>
        <p:spPr>
          <a:xfrm>
            <a:off x="5508171" y="1750825"/>
            <a:ext cx="2430026" cy="3735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952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C199822-1527-479A-ACEE-7CBF4DA5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xmlns="" id="{99018724-1C97-43DC-A2ED-7A5AFB03B991}"/>
              </a:ext>
            </a:extLst>
          </p:cNvPr>
          <p:cNvSpPr/>
          <p:nvPr/>
        </p:nvSpPr>
        <p:spPr>
          <a:xfrm>
            <a:off x="428244" y="1571244"/>
            <a:ext cx="5257800" cy="389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xmlns="" id="{C2286D8A-A475-4E1E-9D87-37A55360B556}"/>
              </a:ext>
            </a:extLst>
          </p:cNvPr>
          <p:cNvSpPr/>
          <p:nvPr/>
        </p:nvSpPr>
        <p:spPr>
          <a:xfrm>
            <a:off x="5782055" y="1571244"/>
            <a:ext cx="2523744" cy="3906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9576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C280579-815D-42AC-AAF1-17389014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xmlns="" id="{9EE6027B-CD9E-46CC-9DA2-32F6A6216F46}"/>
              </a:ext>
            </a:extLst>
          </p:cNvPr>
          <p:cNvSpPr/>
          <p:nvPr/>
        </p:nvSpPr>
        <p:spPr>
          <a:xfrm>
            <a:off x="156971" y="1888998"/>
            <a:ext cx="4139184" cy="2980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xmlns="" id="{B94191D2-5631-41DB-850E-48A3A44EAC63}"/>
              </a:ext>
            </a:extLst>
          </p:cNvPr>
          <p:cNvSpPr/>
          <p:nvPr/>
        </p:nvSpPr>
        <p:spPr>
          <a:xfrm>
            <a:off x="4384547" y="1874520"/>
            <a:ext cx="4529328" cy="300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50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42DA789-0BE8-4980-9989-3743F7F4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24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24F2D6A-15D0-4BCD-BBAC-BEC9AC602F15}"/>
              </a:ext>
            </a:extLst>
          </p:cNvPr>
          <p:cNvSpPr txBox="1"/>
          <p:nvPr/>
        </p:nvSpPr>
        <p:spPr>
          <a:xfrm>
            <a:off x="200966" y="70339"/>
            <a:ext cx="391885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 startAt="3"/>
            </a:pPr>
            <a:r>
              <a:rPr lang="zh-CN" altLang="en-US" sz="1600" b="1" dirty="0">
                <a:latin typeface="+mj-ea"/>
                <a:ea typeface="+mj-ea"/>
              </a:rPr>
              <a:t> 销售物业</a:t>
            </a:r>
            <a:endParaRPr lang="en-US" altLang="zh-CN" sz="1600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</a:rPr>
              <a:t>（一）产品定位及平面图</a:t>
            </a:r>
            <a:endParaRPr lang="en-US" altLang="zh-CN" sz="1600" b="1" dirty="0">
              <a:latin typeface="+mj-ea"/>
              <a:ea typeface="+mj-e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xmlns="" id="{6EF4D48A-C0C2-4A69-8BC5-3889EC84603A}"/>
              </a:ext>
            </a:extLst>
          </p:cNvPr>
          <p:cNvSpPr txBox="1"/>
          <p:nvPr/>
        </p:nvSpPr>
        <p:spPr>
          <a:xfrm>
            <a:off x="982345" y="1390803"/>
            <a:ext cx="77044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精品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SOHO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产品</a:t>
            </a:r>
            <a:r>
              <a:rPr spc="5"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，共</a:t>
            </a:r>
            <a:r>
              <a:rPr spc="-15"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有</a:t>
            </a:r>
            <a:r>
              <a:rPr spc="5"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十余</a:t>
            </a:r>
            <a:r>
              <a:rPr spc="-15"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种</a:t>
            </a:r>
            <a:r>
              <a:rPr spc="5"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户型</a:t>
            </a:r>
            <a:r>
              <a:rPr spc="-20"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。</a:t>
            </a:r>
            <a:r>
              <a:rPr spc="5"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主力</a:t>
            </a:r>
            <a:r>
              <a:rPr spc="-20"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户</a:t>
            </a:r>
            <a:r>
              <a:rPr spc="5"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型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为</a:t>
            </a:r>
            <a:r>
              <a:rPr spc="-5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30-80</a:t>
            </a:r>
            <a:r>
              <a:rPr spc="-10"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平</a:t>
            </a:r>
            <a:r>
              <a:rPr spc="5"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米，</a:t>
            </a:r>
            <a:r>
              <a:rPr spc="-20"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精</a:t>
            </a:r>
            <a:r>
              <a:rPr spc="5" dirty="0">
                <a:latin typeface="宋体" panose="02010600030101010101" pitchFamily="2" charset="-122"/>
                <a:ea typeface="宋体" panose="02010600030101010101" pitchFamily="2" charset="-122"/>
                <a:cs typeface="Noto Sans Mono CJK JP Regular"/>
              </a:rPr>
              <a:t>装。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Noto Sans Mono CJK JP Regular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CEDAAB08-D07F-47CC-B8FE-D8AE0BEF424A}"/>
              </a:ext>
            </a:extLst>
          </p:cNvPr>
          <p:cNvSpPr/>
          <p:nvPr/>
        </p:nvSpPr>
        <p:spPr>
          <a:xfrm>
            <a:off x="982345" y="2545750"/>
            <a:ext cx="7197013" cy="2629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465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2A0285B-187F-412E-A999-7F2D5DC2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25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008C7A2-26E1-4A11-B3CA-871ED4ADA804}"/>
              </a:ext>
            </a:extLst>
          </p:cNvPr>
          <p:cNvSpPr txBox="1"/>
          <p:nvPr/>
        </p:nvSpPr>
        <p:spPr>
          <a:xfrm>
            <a:off x="200966" y="70339"/>
            <a:ext cx="391885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 startAt="3"/>
            </a:pPr>
            <a:r>
              <a:rPr lang="zh-CN" altLang="en-US" sz="1600" b="1" dirty="0">
                <a:latin typeface="+mj-ea"/>
                <a:ea typeface="+mj-ea"/>
              </a:rPr>
              <a:t> 销售物业</a:t>
            </a:r>
            <a:endParaRPr lang="en-US" altLang="zh-CN" sz="1600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</a:rPr>
              <a:t>（二）大堂实景</a:t>
            </a:r>
            <a:endParaRPr lang="en-US" altLang="zh-CN" sz="1600" b="1" dirty="0">
              <a:latin typeface="+mj-ea"/>
              <a:ea typeface="+mj-ea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xmlns="" id="{2F7D2627-72F9-46E2-8480-887575E2DEBA}"/>
              </a:ext>
            </a:extLst>
          </p:cNvPr>
          <p:cNvSpPr/>
          <p:nvPr/>
        </p:nvSpPr>
        <p:spPr>
          <a:xfrm>
            <a:off x="4638756" y="2127956"/>
            <a:ext cx="4048044" cy="301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xmlns="" id="{A07F1A22-2FC8-40A5-9B66-5CCC92CAB6AC}"/>
              </a:ext>
            </a:extLst>
          </p:cNvPr>
          <p:cNvSpPr/>
          <p:nvPr/>
        </p:nvSpPr>
        <p:spPr>
          <a:xfrm>
            <a:off x="377654" y="2127956"/>
            <a:ext cx="4137662" cy="301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7468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458F810-3B0B-489F-8325-D0211272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9CD0CF0-3DAE-40A4-BCF4-9429576465FF}"/>
              </a:ext>
            </a:extLst>
          </p:cNvPr>
          <p:cNvSpPr txBox="1"/>
          <p:nvPr/>
        </p:nvSpPr>
        <p:spPr>
          <a:xfrm>
            <a:off x="200966" y="70339"/>
            <a:ext cx="391885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 startAt="3"/>
            </a:pPr>
            <a:r>
              <a:rPr lang="zh-CN" altLang="en-US" sz="1600" b="1" dirty="0">
                <a:latin typeface="+mj-ea"/>
                <a:ea typeface="+mj-ea"/>
              </a:rPr>
              <a:t> 销售物业</a:t>
            </a:r>
            <a:endParaRPr lang="en-US" altLang="zh-CN" sz="1600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</a:rPr>
              <a:t>（三）样板房实景</a:t>
            </a:r>
            <a:endParaRPr lang="en-US" altLang="zh-CN" sz="1600" b="1" dirty="0">
              <a:latin typeface="+mj-ea"/>
              <a:ea typeface="+mj-ea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xmlns="" id="{1CB60A6D-9951-41FE-BEA9-BB9E6BD5938F}"/>
              </a:ext>
            </a:extLst>
          </p:cNvPr>
          <p:cNvSpPr/>
          <p:nvPr/>
        </p:nvSpPr>
        <p:spPr>
          <a:xfrm>
            <a:off x="5716523" y="3816748"/>
            <a:ext cx="2339340" cy="200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xmlns="" id="{4BF9A9C1-1690-4E64-94AD-9844A60A5CC6}"/>
              </a:ext>
            </a:extLst>
          </p:cNvPr>
          <p:cNvSpPr/>
          <p:nvPr/>
        </p:nvSpPr>
        <p:spPr>
          <a:xfrm>
            <a:off x="1066800" y="3803033"/>
            <a:ext cx="2281428" cy="2040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xmlns="" id="{A8A1DD7D-C627-4BE9-855B-BD08E8354B20}"/>
              </a:ext>
            </a:extLst>
          </p:cNvPr>
          <p:cNvSpPr/>
          <p:nvPr/>
        </p:nvSpPr>
        <p:spPr>
          <a:xfrm>
            <a:off x="1066800" y="1643525"/>
            <a:ext cx="3410712" cy="2061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xmlns="" id="{B9754E06-E17C-4C2C-8C3F-FCB697BB4387}"/>
              </a:ext>
            </a:extLst>
          </p:cNvPr>
          <p:cNvSpPr/>
          <p:nvPr/>
        </p:nvSpPr>
        <p:spPr>
          <a:xfrm>
            <a:off x="3393948" y="3816748"/>
            <a:ext cx="2276856" cy="2002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19631067-945F-4560-B1AC-865A1AAAB672}"/>
              </a:ext>
            </a:extLst>
          </p:cNvPr>
          <p:cNvSpPr/>
          <p:nvPr/>
        </p:nvSpPr>
        <p:spPr>
          <a:xfrm>
            <a:off x="4625340" y="1643525"/>
            <a:ext cx="3430524" cy="2109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702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CBCDABF-56FD-4148-BBDA-EFDFA257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27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EE14593-50A3-4264-BC91-6066AA674441}"/>
              </a:ext>
            </a:extLst>
          </p:cNvPr>
          <p:cNvSpPr txBox="1"/>
          <p:nvPr/>
        </p:nvSpPr>
        <p:spPr>
          <a:xfrm>
            <a:off x="200966" y="272317"/>
            <a:ext cx="3918857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 startAt="4"/>
            </a:pPr>
            <a:r>
              <a:rPr lang="zh-CN" altLang="en-US" b="1" dirty="0">
                <a:latin typeface="+mj-ea"/>
                <a:ea typeface="+mj-ea"/>
              </a:rPr>
              <a:t> 项目证照办理及现状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6EFCE0F3-DC28-424A-995F-0930785B0A4C}"/>
              </a:ext>
            </a:extLst>
          </p:cNvPr>
          <p:cNvSpPr txBox="1"/>
          <p:nvPr/>
        </p:nvSpPr>
        <p:spPr>
          <a:xfrm>
            <a:off x="857655" y="1384209"/>
            <a:ext cx="634492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pc="-5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项目</a:t>
            </a:r>
            <a:r>
              <a:rPr spc="-5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已办理完房产证，产权面积为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63497.23</a:t>
            </a:r>
            <a:r>
              <a:rPr spc="-5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平米</a:t>
            </a:r>
            <a:r>
              <a:rPr lang="zh-CN" altLang="en-US" spc="-5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xmlns="" id="{56138E38-FB9B-4D2C-B32C-381884C6F6AD}"/>
              </a:ext>
            </a:extLst>
          </p:cNvPr>
          <p:cNvSpPr/>
          <p:nvPr/>
        </p:nvSpPr>
        <p:spPr>
          <a:xfrm>
            <a:off x="859274" y="1978305"/>
            <a:ext cx="3140710" cy="3370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xmlns="" id="{5A3AA9B7-7497-4D94-9392-943C39401F13}"/>
              </a:ext>
            </a:extLst>
          </p:cNvPr>
          <p:cNvSpPr/>
          <p:nvPr/>
        </p:nvSpPr>
        <p:spPr>
          <a:xfrm>
            <a:off x="4869299" y="1975130"/>
            <a:ext cx="3416935" cy="3354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xmlns="" id="{0AD9CD35-BDE7-43B9-BCED-AB6B3793EE16}"/>
              </a:ext>
            </a:extLst>
          </p:cNvPr>
          <p:cNvSpPr txBox="1"/>
          <p:nvPr/>
        </p:nvSpPr>
        <p:spPr>
          <a:xfrm>
            <a:off x="857655" y="5483505"/>
            <a:ext cx="2540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宋体" panose="02010600030101010101" pitchFamily="2" charset="-122"/>
                <a:ea typeface="宋体" panose="02010600030101010101" pitchFamily="2" charset="-122"/>
                <a:cs typeface="Noto Sans CJK JP Regular"/>
              </a:rPr>
              <a:t>在经营的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Noto Sans CJK JP Regular"/>
              </a:rPr>
              <a:t>商业</a:t>
            </a:r>
            <a:r>
              <a:rPr sz="1600" dirty="0">
                <a:latin typeface="宋体" panose="02010600030101010101" pitchFamily="2" charset="-122"/>
                <a:ea typeface="宋体" panose="02010600030101010101" pitchFamily="2" charset="-122"/>
                <a:cs typeface="Noto Sans CJK JP Regular"/>
              </a:rPr>
              <a:t>物业</a:t>
            </a:r>
            <a:endParaRPr sz="1600">
              <a:latin typeface="宋体" panose="02010600030101010101" pitchFamily="2" charset="-122"/>
              <a:ea typeface="宋体" panose="02010600030101010101" pitchFamily="2" charset="-122"/>
              <a:cs typeface="Noto Sans CJK JP Regular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xmlns="" id="{1782116E-BF7B-45AC-BE78-E2A3B08852F5}"/>
              </a:ext>
            </a:extLst>
          </p:cNvPr>
          <p:cNvSpPr txBox="1"/>
          <p:nvPr/>
        </p:nvSpPr>
        <p:spPr>
          <a:xfrm>
            <a:off x="4869299" y="5469054"/>
            <a:ext cx="18522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宋体" panose="02010600030101010101" pitchFamily="2" charset="-122"/>
                <a:ea typeface="宋体" panose="02010600030101010101" pitchFamily="2" charset="-122"/>
                <a:cs typeface="Noto Sans CJK JP Regular"/>
              </a:rPr>
              <a:t>销售物业</a:t>
            </a:r>
          </a:p>
        </p:txBody>
      </p:sp>
    </p:spTree>
    <p:extLst>
      <p:ext uri="{BB962C8B-B14F-4D97-AF65-F5344CB8AC3E}">
        <p14:creationId xmlns:p14="http://schemas.microsoft.com/office/powerpoint/2010/main" val="162939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28</a:t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95055" y="354642"/>
            <a:ext cx="865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/>
              <a:t>谢谢！</a:t>
            </a:r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95055" y="1232899"/>
            <a:ext cx="5807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1200" dirty="0"/>
          </a:p>
          <a:p>
            <a:endParaRPr kumimoji="1" lang="en-US" altLang="zh-CN" sz="1200" dirty="0"/>
          </a:p>
          <a:p>
            <a:endParaRPr kumimoji="1" lang="en-US" altLang="zh-CN" sz="1200" dirty="0"/>
          </a:p>
          <a:p>
            <a:endParaRPr kumimoji="1" lang="en-US" altLang="zh-CN" sz="1200" dirty="0"/>
          </a:p>
          <a:p>
            <a:endParaRPr kumimoji="1" lang="en-US" altLang="zh-CN" sz="1200" dirty="0"/>
          </a:p>
          <a:p>
            <a:endParaRPr kumimoji="1" lang="en-US" altLang="zh-CN" sz="1200" dirty="0"/>
          </a:p>
          <a:p>
            <a:r>
              <a:rPr kumimoji="1" lang="zh-CN" altLang="en-US" sz="1200"/>
              <a:t>新昌集团控股有限公司</a:t>
            </a:r>
            <a:endParaRPr kumimoji="1" lang="en-US" altLang="zh-CN" sz="1200" dirty="0"/>
          </a:p>
          <a:p>
            <a:endParaRPr kumimoji="1" lang="en-US" altLang="zh-CN" sz="1200" dirty="0"/>
          </a:p>
          <a:p>
            <a:r>
              <a:rPr kumimoji="1" lang="zh-CN" altLang="en-US" sz="1200" dirty="0"/>
              <a:t>地址 </a:t>
            </a:r>
            <a:r>
              <a:rPr kumimoji="1" lang="en-US" altLang="zh-CN" sz="1200" dirty="0"/>
              <a:t>:</a:t>
            </a:r>
            <a:r>
              <a:rPr kumimoji="1" lang="en-US" altLang="zh-CN" sz="1200"/>
              <a:t>	</a:t>
            </a:r>
            <a:r>
              <a:rPr kumimoji="1" lang="zh-CN" altLang="en-US" sz="1200"/>
              <a:t>香港九龙观塘伟业街</a:t>
            </a:r>
            <a:r>
              <a:rPr kumimoji="1" lang="en-US" altLang="zh-CN" sz="1200"/>
              <a:t>107-109</a:t>
            </a:r>
            <a:r>
              <a:rPr kumimoji="1" lang="zh-CN" altLang="en-US" sz="1200"/>
              <a:t>号新昌中心</a:t>
            </a:r>
            <a:endParaRPr kumimoji="1" lang="en-US" altLang="zh-CN" sz="1200" dirty="0"/>
          </a:p>
          <a:p>
            <a:r>
              <a:rPr kumimoji="1" lang="zh-CN" altLang="en-US" sz="1200"/>
              <a:t>电话 </a:t>
            </a:r>
            <a:r>
              <a:rPr kumimoji="1" lang="en-US" altLang="zh-CN" sz="1200"/>
              <a:t>:</a:t>
            </a:r>
            <a:r>
              <a:rPr kumimoji="1" lang="en-US" altLang="zh-CN" sz="1200" dirty="0"/>
              <a:t>	(852) 2579 8238</a:t>
            </a:r>
          </a:p>
          <a:p>
            <a:r>
              <a:rPr kumimoji="1" lang="zh-CN" altLang="en-US" sz="1200"/>
              <a:t>传真 </a:t>
            </a:r>
            <a:r>
              <a:rPr kumimoji="1" lang="en-US" altLang="zh-CN" sz="1200"/>
              <a:t>:</a:t>
            </a:r>
            <a:r>
              <a:rPr kumimoji="1" lang="en-US" altLang="zh-CN" sz="1200" dirty="0"/>
              <a:t>	(852) 2516 6596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55" y="1529147"/>
            <a:ext cx="1394385" cy="47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9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34A1601-E6F2-47E4-B7A8-91BB97F5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DEB62C3-D60C-468B-A0C4-3A775AC2B48C}"/>
              </a:ext>
            </a:extLst>
          </p:cNvPr>
          <p:cNvSpPr txBox="1"/>
          <p:nvPr/>
        </p:nvSpPr>
        <p:spPr>
          <a:xfrm>
            <a:off x="200966" y="70339"/>
            <a:ext cx="391885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ea1ChsPeriod"/>
            </a:pPr>
            <a:r>
              <a:rPr lang="zh-CN" altLang="en-US" sz="1600" b="1" dirty="0">
                <a:latin typeface="+mj-ea"/>
                <a:ea typeface="+mj-ea"/>
              </a:rPr>
              <a:t>  项目概况</a:t>
            </a:r>
            <a:endParaRPr lang="en-US" altLang="zh-CN" sz="1600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</a:rPr>
              <a:t>（一）项目位置</a:t>
            </a:r>
            <a:endParaRPr lang="en-US" altLang="zh-CN" sz="1600" b="1" dirty="0">
              <a:latin typeface="+mj-ea"/>
              <a:ea typeface="+mj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D702583C-8FA3-4DF1-B777-E8D1B7AFDD94}"/>
              </a:ext>
            </a:extLst>
          </p:cNvPr>
          <p:cNvSpPr txBox="1"/>
          <p:nvPr/>
        </p:nvSpPr>
        <p:spPr>
          <a:xfrm>
            <a:off x="1142731" y="4968246"/>
            <a:ext cx="715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</a:rPr>
              <a:t>从北京新年华项目地处西客站、 马连道商圈、丽泽商圈三大经济商 圈围合之核心地段，紧邻西二环，  坐落于西城区马连道路</a:t>
            </a:r>
            <a:r>
              <a:rPr lang="en-US" altLang="zh-CN" sz="1600" dirty="0">
                <a:latin typeface="+mn-ea"/>
              </a:rPr>
              <a:t>15</a:t>
            </a:r>
            <a:r>
              <a:rPr lang="zh-CN" altLang="en-US" sz="1600" dirty="0">
                <a:latin typeface="+mn-ea"/>
              </a:rPr>
              <a:t>号，东至 马连道路，南至丽源路，西至茶源 街，北至茶马南街。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7FF4770D-557C-467B-94B1-1558DEB24F1F}"/>
              </a:ext>
            </a:extLst>
          </p:cNvPr>
          <p:cNvSpPr/>
          <p:nvPr/>
        </p:nvSpPr>
        <p:spPr>
          <a:xfrm>
            <a:off x="2886689" y="1400735"/>
            <a:ext cx="3666510" cy="330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05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D11A525-E2FF-42D9-A6F4-6B7F8682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A46B54C-50CF-4DE5-9F96-46E5991E410A}"/>
              </a:ext>
            </a:extLst>
          </p:cNvPr>
          <p:cNvSpPr txBox="1"/>
          <p:nvPr/>
        </p:nvSpPr>
        <p:spPr>
          <a:xfrm>
            <a:off x="1919235" y="5079647"/>
            <a:ext cx="597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从北京新年华项目到北京新机场约</a:t>
            </a:r>
            <a:r>
              <a:rPr lang="en-US" altLang="zh-CN" sz="1600" dirty="0"/>
              <a:t>48</a:t>
            </a:r>
            <a:r>
              <a:rPr lang="zh-CN" altLang="en-US" sz="1600" dirty="0"/>
              <a:t>公里，相信新机场落成后对项目价值提升起到很大的正面作用。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8CCCA2E-8F8A-4801-9C60-0A47BAE13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407" y="1384213"/>
            <a:ext cx="4762500" cy="32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1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30DBFBE-9DE5-4959-B689-C518D497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3E61F31-F213-46F1-8CAC-6EDD6ED7585F}"/>
              </a:ext>
            </a:extLst>
          </p:cNvPr>
          <p:cNvSpPr txBox="1"/>
          <p:nvPr/>
        </p:nvSpPr>
        <p:spPr>
          <a:xfrm>
            <a:off x="291403" y="1738365"/>
            <a:ext cx="8480808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交通：项目门口公交路线</a:t>
            </a:r>
            <a:r>
              <a:rPr lang="en-US" altLang="zh-CN" sz="1600" dirty="0"/>
              <a:t>46</a:t>
            </a:r>
            <a:r>
              <a:rPr lang="zh-CN" altLang="en-US" sz="1600" dirty="0"/>
              <a:t>路、</a:t>
            </a:r>
            <a:r>
              <a:rPr lang="en-US" altLang="zh-CN" sz="1600" dirty="0"/>
              <a:t>89</a:t>
            </a:r>
            <a:r>
              <a:rPr lang="zh-CN" altLang="en-US" sz="1600" dirty="0"/>
              <a:t>路、</a:t>
            </a:r>
            <a:r>
              <a:rPr lang="en-US" altLang="zh-CN" sz="1600" dirty="0"/>
              <a:t>414</a:t>
            </a:r>
            <a:r>
              <a:rPr lang="zh-CN" altLang="en-US" sz="1600" dirty="0"/>
              <a:t>路、</a:t>
            </a:r>
            <a:r>
              <a:rPr lang="en-US" altLang="zh-CN" sz="1600" dirty="0"/>
              <a:t>45</a:t>
            </a:r>
            <a:r>
              <a:rPr lang="zh-CN" altLang="en-US" sz="1600" dirty="0"/>
              <a:t>路、</a:t>
            </a:r>
            <a:r>
              <a:rPr lang="en-US" altLang="zh-CN" sz="1600" dirty="0"/>
              <a:t>74</a:t>
            </a:r>
            <a:r>
              <a:rPr lang="zh-CN" altLang="en-US" sz="1600" dirty="0"/>
              <a:t>路、</a:t>
            </a:r>
            <a:r>
              <a:rPr lang="en-US" altLang="zh-CN" sz="1600" dirty="0"/>
              <a:t>997</a:t>
            </a:r>
            <a:r>
              <a:rPr lang="zh-CN" altLang="en-US" sz="1600" dirty="0"/>
              <a:t>路、专</a:t>
            </a:r>
            <a:r>
              <a:rPr lang="en-US" altLang="zh-CN" sz="1600" dirty="0"/>
              <a:t>27</a:t>
            </a:r>
            <a:r>
              <a:rPr lang="zh-CN" altLang="en-US" sz="1600" dirty="0"/>
              <a:t>路、特</a:t>
            </a:r>
            <a:r>
              <a:rPr lang="en-US" altLang="zh-CN" sz="1600" dirty="0"/>
              <a:t>17</a:t>
            </a:r>
            <a:r>
              <a:rPr lang="zh-CN" altLang="en-US" sz="1600" dirty="0"/>
              <a:t>路、运通</a:t>
            </a:r>
            <a:r>
              <a:rPr lang="en-US" altLang="zh-CN" sz="1600" dirty="0"/>
              <a:t>120</a:t>
            </a:r>
            <a:r>
              <a:rPr lang="zh-CN" altLang="en-US" sz="1600" dirty="0"/>
              <a:t>路、专线</a:t>
            </a:r>
            <a:r>
              <a:rPr lang="en-US" altLang="zh-CN" sz="1600" dirty="0"/>
              <a:t>94</a:t>
            </a:r>
            <a:r>
              <a:rPr lang="zh-CN" altLang="en-US" sz="1600" dirty="0"/>
              <a:t>路、夜</a:t>
            </a:r>
            <a:r>
              <a:rPr lang="en-US" altLang="zh-CN" sz="1600" dirty="0"/>
              <a:t>15</a:t>
            </a:r>
            <a:r>
              <a:rPr lang="zh-CN" altLang="en-US" sz="1600" dirty="0"/>
              <a:t>路；地铁</a:t>
            </a:r>
            <a:r>
              <a:rPr lang="en-US" altLang="zh-CN" sz="1600" dirty="0"/>
              <a:t>7</a:t>
            </a:r>
            <a:r>
              <a:rPr lang="zh-CN" altLang="en-US" sz="1600" dirty="0"/>
              <a:t>号线、</a:t>
            </a:r>
            <a:r>
              <a:rPr lang="en-US" altLang="zh-CN" sz="1600" dirty="0"/>
              <a:t>9#</a:t>
            </a:r>
            <a:r>
              <a:rPr lang="zh-CN" altLang="en-US" sz="1600" dirty="0"/>
              <a:t>线；</a:t>
            </a:r>
            <a:r>
              <a:rPr lang="en-US" altLang="zh-CN" sz="1600" dirty="0"/>
              <a:t>14#</a:t>
            </a:r>
            <a:r>
              <a:rPr lang="zh-CN" altLang="en-US" sz="1600" dirty="0"/>
              <a:t>地铁线在建设中。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酒店：北京明日五洲酒店 宝林轩国际大酒店；北京徽都大酒店、气象宾馆等。 商场超市：家乐福、永辉超市、世纪华联超市、苏宁电器。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餐饮类：百味食府、甜鸭梨家常菜烤鸭、肯德基、四川</a:t>
            </a:r>
            <a:r>
              <a:rPr lang="en-US" altLang="zh-CN" sz="1600" dirty="0"/>
              <a:t>—</a:t>
            </a:r>
            <a:r>
              <a:rPr lang="zh-CN" altLang="en-US" sz="1600" dirty="0"/>
              <a:t>锦官居、天使食府、全聚德。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娱乐、休闲类：莱森米</a:t>
            </a:r>
            <a:r>
              <a:rPr lang="en-US" altLang="zh-CN" sz="1600" dirty="0"/>
              <a:t>KTV</a:t>
            </a:r>
            <a:r>
              <a:rPr lang="zh-CN" altLang="en-US" sz="1600" dirty="0"/>
              <a:t>、威尼斯夜总会、海之星娱乐城、耀莱成龙国际影城等。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学校：北京小学分校、红莲小学、马连道第二小学、三义里小学、北京宣武外国语实验学校、清华大学附中丰台学校、北京第十二中警娃幼儿园（私立）、太平东里幼儿园、马连道幼儿园、中国戏曲学院等。</a:t>
            </a:r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DC06B95-860E-4493-BCD0-14F70C7DECC6}"/>
              </a:ext>
            </a:extLst>
          </p:cNvPr>
          <p:cNvSpPr txBox="1"/>
          <p:nvPr/>
        </p:nvSpPr>
        <p:spPr>
          <a:xfrm>
            <a:off x="200966" y="70339"/>
            <a:ext cx="391885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ea1ChsPeriod"/>
            </a:pPr>
            <a:r>
              <a:rPr lang="zh-CN" altLang="en-US" sz="1600" b="1" dirty="0">
                <a:latin typeface="+mj-ea"/>
                <a:ea typeface="+mj-ea"/>
              </a:rPr>
              <a:t>  项目概况</a:t>
            </a:r>
            <a:endParaRPr lang="en-US" altLang="zh-CN" sz="1600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</a:rPr>
              <a:t>（二）项目周边配套</a:t>
            </a:r>
            <a:endParaRPr lang="en-US" altLang="zh-CN" sz="1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6428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E9D9382-AE71-40D9-8618-BEFB0339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6AB5FE0-F69E-4967-AAE6-609A70B74CC5}"/>
              </a:ext>
            </a:extLst>
          </p:cNvPr>
          <p:cNvSpPr txBox="1"/>
          <p:nvPr/>
        </p:nvSpPr>
        <p:spPr>
          <a:xfrm>
            <a:off x="200966" y="70339"/>
            <a:ext cx="391885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ea1ChsPeriod"/>
            </a:pPr>
            <a:r>
              <a:rPr lang="zh-CN" altLang="en-US" sz="1600" b="1" dirty="0">
                <a:latin typeface="+mj-ea"/>
                <a:ea typeface="+mj-ea"/>
              </a:rPr>
              <a:t>  项目概况</a:t>
            </a:r>
            <a:endParaRPr lang="en-US" altLang="zh-CN" sz="1600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</a:rPr>
              <a:t>（二）项目经济技术指标</a:t>
            </a:r>
            <a:endParaRPr lang="en-US" altLang="zh-CN" sz="1600" b="1" dirty="0">
              <a:latin typeface="+mj-ea"/>
              <a:ea typeface="+mj-ea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6CDF2F1D-9B68-4336-AAEE-A0C97FCD0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262898"/>
              </p:ext>
            </p:extLst>
          </p:nvPr>
        </p:nvGraphicFramePr>
        <p:xfrm>
          <a:off x="984738" y="1946365"/>
          <a:ext cx="7194621" cy="2301240"/>
        </p:xfrm>
        <a:graphic>
          <a:graphicData uri="http://schemas.openxmlformats.org/drawingml/2006/table">
            <a:tbl>
              <a:tblPr/>
              <a:tblGrid>
                <a:gridCol w="572400">
                  <a:extLst>
                    <a:ext uri="{9D8B030D-6E8A-4147-A177-3AD203B41FA5}">
                      <a16:colId xmlns:a16="http://schemas.microsoft.com/office/drawing/2014/main" xmlns="" val="2230269282"/>
                    </a:ext>
                  </a:extLst>
                </a:gridCol>
                <a:gridCol w="3806935">
                  <a:extLst>
                    <a:ext uri="{9D8B030D-6E8A-4147-A177-3AD203B41FA5}">
                      <a16:colId xmlns:a16="http://schemas.microsoft.com/office/drawing/2014/main" xmlns="" val="3041788305"/>
                    </a:ext>
                  </a:extLst>
                </a:gridCol>
                <a:gridCol w="2815286">
                  <a:extLst>
                    <a:ext uri="{9D8B030D-6E8A-4147-A177-3AD203B41FA5}">
                      <a16:colId xmlns:a16="http://schemas.microsoft.com/office/drawing/2014/main" xmlns="" val="2974464926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总体指标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合计（单位：平方米）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4636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用地面积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12,887.75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509914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建筑面积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69,540.03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407574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商业建筑面积  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(B1,L1-L6)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38,213.95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5139194"/>
                  </a:ext>
                </a:extLst>
              </a:tr>
              <a:tr h="220980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SOHO(L7-L15)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13,742.08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22489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办公建筑面积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44251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地下车库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(B2-B3) 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建筑面积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11,541.2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3365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人防建筑面积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5,262.95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2425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其它建筑面积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779.85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179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1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A45EAB9-B767-4F1B-B281-ADF570AD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A6611C7-CAD8-4FF6-B8A0-B1CBBF21E8FD}"/>
              </a:ext>
            </a:extLst>
          </p:cNvPr>
          <p:cNvSpPr txBox="1"/>
          <p:nvPr/>
        </p:nvSpPr>
        <p:spPr>
          <a:xfrm>
            <a:off x="200966" y="70339"/>
            <a:ext cx="391885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 startAt="2"/>
            </a:pPr>
            <a:r>
              <a:rPr lang="zh-CN" altLang="en-US" sz="1600" b="1" dirty="0">
                <a:latin typeface="+mj-ea"/>
                <a:ea typeface="+mj-ea"/>
              </a:rPr>
              <a:t> 物业定位</a:t>
            </a:r>
            <a:endParaRPr lang="en-US" altLang="zh-CN" sz="1600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</a:rPr>
              <a:t>（一）项目定位 </a:t>
            </a:r>
            <a:r>
              <a:rPr lang="en-US" altLang="zh-CN" sz="1600" b="1" dirty="0">
                <a:latin typeface="+mj-ea"/>
                <a:ea typeface="+mj-ea"/>
              </a:rPr>
              <a:t>- </a:t>
            </a:r>
            <a:r>
              <a:rPr lang="zh-CN" altLang="en-US" sz="1600" b="1" dirty="0">
                <a:latin typeface="+mj-ea"/>
                <a:ea typeface="+mj-ea"/>
              </a:rPr>
              <a:t>精准定位</a:t>
            </a:r>
            <a:endParaRPr lang="en-US" altLang="zh-CN" sz="1600" b="1" dirty="0">
              <a:latin typeface="+mj-ea"/>
              <a:ea typeface="+mj-ea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76AB3207-CE81-4EDD-B7D9-E8F20E4F0E89}"/>
              </a:ext>
            </a:extLst>
          </p:cNvPr>
          <p:cNvSpPr txBox="1"/>
          <p:nvPr/>
        </p:nvSpPr>
        <p:spPr>
          <a:xfrm>
            <a:off x="305695" y="1550352"/>
            <a:ext cx="8556951" cy="33303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fontAlgn="auto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spc="-5" dirty="0">
                <a:latin typeface="+mn-ea"/>
                <a:cs typeface="+mn-ea"/>
                <a:sym typeface="+mn-ea"/>
              </a:rPr>
              <a:t>前三年将以培育性经营为主（提供极具竞争力租金，达至旺场目标），逐渐形成客户消费习惯和提升项目知名度；</a:t>
            </a:r>
          </a:p>
          <a:p>
            <a:pPr marL="298450" indent="-285750" fontAlgn="auto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spc="-5" dirty="0">
                <a:latin typeface="+mn-ea"/>
                <a:cs typeface="+mn-ea"/>
              </a:rPr>
              <a:t>目前，</a:t>
            </a:r>
            <a:r>
              <a:rPr lang="zh-CN" altLang="en-US" sz="1600" spc="-5" dirty="0">
                <a:latin typeface="+mn-ea"/>
                <a:cs typeface="+mn-ea"/>
                <a:sym typeface="+mn-ea"/>
              </a:rPr>
              <a:t>项目已经成为区域内最完善的社区综合服务体；</a:t>
            </a:r>
            <a:endParaRPr lang="zh-CN" altLang="en-US" sz="1600" spc="-5" dirty="0">
              <a:latin typeface="+mn-ea"/>
              <a:cs typeface="+mn-ea"/>
            </a:endParaRPr>
          </a:p>
          <a:p>
            <a:pPr marL="298450" indent="-285750" fontAlgn="auto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spc="-5" dirty="0">
                <a:latin typeface="+mn-ea"/>
                <a:cs typeface="+mn-ea"/>
              </a:rPr>
              <a:t>后续，将结合项目本身优势及新昌集团</a:t>
            </a:r>
            <a:r>
              <a:rPr lang="en-US" altLang="zh-CN" sz="1600" spc="-5" dirty="0">
                <a:latin typeface="+mn-ea"/>
                <a:cs typeface="+mn-ea"/>
              </a:rPr>
              <a:t>“</a:t>
            </a:r>
            <a:r>
              <a:rPr lang="zh-CN" altLang="en-US" sz="1600" spc="-5" dirty="0">
                <a:latin typeface="+mn-ea"/>
                <a:cs typeface="+mn-ea"/>
              </a:rPr>
              <a:t>一带一路</a:t>
            </a:r>
            <a:r>
              <a:rPr lang="en-US" altLang="zh-CN" sz="1600" spc="-5" dirty="0">
                <a:latin typeface="+mn-ea"/>
                <a:cs typeface="+mn-ea"/>
              </a:rPr>
              <a:t>”</a:t>
            </a:r>
            <a:r>
              <a:rPr lang="zh-CN" altLang="en-US" sz="1600" spc="-5" dirty="0">
                <a:latin typeface="+mn-ea"/>
                <a:cs typeface="+mn-ea"/>
              </a:rPr>
              <a:t>的资源，逐步将部分商业面积转为自营性质，主要契合经营</a:t>
            </a:r>
            <a:r>
              <a:rPr lang="en-US" altLang="zh-CN" sz="1600" spc="-5" dirty="0">
                <a:latin typeface="+mn-ea"/>
                <a:cs typeface="+mn-ea"/>
              </a:rPr>
              <a:t>“</a:t>
            </a:r>
            <a:r>
              <a:rPr lang="zh-CN" altLang="en-US" sz="1600" spc="-5" dirty="0">
                <a:latin typeface="+mn-ea"/>
                <a:cs typeface="+mn-ea"/>
                <a:sym typeface="+mn-ea"/>
              </a:rPr>
              <a:t>一带一路</a:t>
            </a:r>
            <a:r>
              <a:rPr lang="en-US" altLang="zh-CN" sz="1600" spc="-5" dirty="0">
                <a:latin typeface="+mn-ea"/>
                <a:cs typeface="+mn-ea"/>
              </a:rPr>
              <a:t>”</a:t>
            </a:r>
            <a:r>
              <a:rPr lang="zh-CN" altLang="en-US" sz="1600" spc="-5" dirty="0">
                <a:latin typeface="+mn-ea"/>
                <a:cs typeface="+mn-ea"/>
              </a:rPr>
              <a:t>国家特色产品的展示及销售（目前正在筹备中）；</a:t>
            </a:r>
          </a:p>
          <a:p>
            <a:pPr marL="298450" indent="-285750" fontAlgn="auto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spc="-5" dirty="0">
                <a:latin typeface="+mn-ea"/>
                <a:cs typeface="+mn-ea"/>
              </a:rPr>
              <a:t>目标，将本项目打造成为丽泽区域商圈商住一体化的、</a:t>
            </a:r>
            <a:r>
              <a:rPr lang="zh-CN" altLang="en-US" sz="1600" spc="-5" dirty="0">
                <a:latin typeface="+mn-ea"/>
                <a:cs typeface="+mn-ea"/>
                <a:sym typeface="+mn-ea"/>
              </a:rPr>
              <a:t>最完善的社区综合服务体</a:t>
            </a:r>
            <a:r>
              <a:rPr lang="zh-CN" altLang="en-US" sz="1600" spc="-5" dirty="0">
                <a:latin typeface="+mn-ea"/>
                <a:cs typeface="+mn-ea"/>
              </a:rPr>
              <a:t>，并作为</a:t>
            </a:r>
            <a:r>
              <a:rPr lang="en-US" altLang="zh-CN" sz="1600" spc="-5" dirty="0">
                <a:latin typeface="+mn-ea"/>
                <a:cs typeface="+mn-ea"/>
              </a:rPr>
              <a:t>“</a:t>
            </a:r>
            <a:r>
              <a:rPr lang="zh-CN" altLang="en-US" sz="1600" spc="-5" dirty="0">
                <a:latin typeface="+mn-ea"/>
                <a:cs typeface="+mn-ea"/>
              </a:rPr>
              <a:t>一带一路</a:t>
            </a:r>
            <a:r>
              <a:rPr lang="en-US" altLang="zh-CN" sz="1600" spc="-5" dirty="0">
                <a:latin typeface="+mn-ea"/>
                <a:cs typeface="+mn-ea"/>
              </a:rPr>
              <a:t>”</a:t>
            </a:r>
            <a:r>
              <a:rPr lang="zh-CN" altLang="en-US" sz="1600" spc="-5" dirty="0">
                <a:latin typeface="+mn-ea"/>
                <a:cs typeface="+mn-ea"/>
              </a:rPr>
              <a:t>沿线国家特色产品展示推介桥头堡；</a:t>
            </a:r>
          </a:p>
          <a:p>
            <a:pPr marL="298450" indent="-285750" fontAlgn="auto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spc="-5" dirty="0">
                <a:latin typeface="+mn-ea"/>
                <a:cs typeface="+mn-ea"/>
              </a:rPr>
              <a:t>此外，最新政策显示，北京四环内将不再新批建设商业综合体，这个新政策的实施会大大提升马连道项目的价值和稀缺性。</a:t>
            </a:r>
          </a:p>
        </p:txBody>
      </p:sp>
    </p:spTree>
    <p:extLst>
      <p:ext uri="{BB962C8B-B14F-4D97-AF65-F5344CB8AC3E}">
        <p14:creationId xmlns:p14="http://schemas.microsoft.com/office/powerpoint/2010/main" val="31560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13DF9D2-3972-4ABB-888D-512408C5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1700590-CD4B-4DF5-A3D8-559CE338CDDC}"/>
              </a:ext>
            </a:extLst>
          </p:cNvPr>
          <p:cNvSpPr txBox="1"/>
          <p:nvPr/>
        </p:nvSpPr>
        <p:spPr>
          <a:xfrm>
            <a:off x="200966" y="70339"/>
            <a:ext cx="391885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 startAt="2"/>
            </a:pPr>
            <a:r>
              <a:rPr lang="zh-CN" altLang="en-US" sz="1600" b="1" dirty="0">
                <a:latin typeface="+mj-ea"/>
                <a:ea typeface="+mj-ea"/>
              </a:rPr>
              <a:t> 物业定位</a:t>
            </a:r>
            <a:endParaRPr lang="en-US" altLang="zh-CN" sz="1600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</a:rPr>
              <a:t>（一）项目定位 </a:t>
            </a:r>
            <a:r>
              <a:rPr lang="en-US" altLang="zh-CN" sz="1600" b="1" dirty="0">
                <a:latin typeface="+mj-ea"/>
                <a:ea typeface="+mj-ea"/>
              </a:rPr>
              <a:t>- </a:t>
            </a:r>
            <a:r>
              <a:rPr lang="zh-CN" altLang="en-US" sz="1600" b="1" dirty="0">
                <a:latin typeface="+mj-ea"/>
                <a:ea typeface="+mj-ea"/>
              </a:rPr>
              <a:t>品牌定位</a:t>
            </a:r>
            <a:endParaRPr lang="en-US" altLang="zh-CN" sz="1600" b="1" dirty="0">
              <a:latin typeface="+mj-ea"/>
              <a:ea typeface="+mj-e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xmlns="" id="{3CE55EF0-D892-4B65-8C7B-276EF5DB42AD}"/>
              </a:ext>
            </a:extLst>
          </p:cNvPr>
          <p:cNvSpPr/>
          <p:nvPr/>
        </p:nvSpPr>
        <p:spPr>
          <a:xfrm>
            <a:off x="3554604" y="1489065"/>
            <a:ext cx="4800600" cy="4325620"/>
          </a:xfrm>
          <a:custGeom>
            <a:avLst/>
            <a:gdLst/>
            <a:ahLst/>
            <a:cxnLst/>
            <a:rect l="l" t="t" r="r" b="b"/>
            <a:pathLst>
              <a:path w="4800600" h="4325620">
                <a:moveTo>
                  <a:pt x="2400300" y="0"/>
                </a:moveTo>
                <a:lnTo>
                  <a:pt x="0" y="4325112"/>
                </a:lnTo>
                <a:lnTo>
                  <a:pt x="4800600" y="4325112"/>
                </a:lnTo>
                <a:lnTo>
                  <a:pt x="240030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D1B27BF0-A280-4A37-BC27-4D164A98FE6A}"/>
              </a:ext>
            </a:extLst>
          </p:cNvPr>
          <p:cNvSpPr/>
          <p:nvPr/>
        </p:nvSpPr>
        <p:spPr>
          <a:xfrm>
            <a:off x="3554604" y="1489065"/>
            <a:ext cx="4800600" cy="4325620"/>
          </a:xfrm>
          <a:custGeom>
            <a:avLst/>
            <a:gdLst/>
            <a:ahLst/>
            <a:cxnLst/>
            <a:rect l="l" t="t" r="r" b="b"/>
            <a:pathLst>
              <a:path w="4800600" h="4325620">
                <a:moveTo>
                  <a:pt x="0" y="4325112"/>
                </a:moveTo>
                <a:lnTo>
                  <a:pt x="2400300" y="0"/>
                </a:lnTo>
                <a:lnTo>
                  <a:pt x="4800600" y="4325112"/>
                </a:lnTo>
                <a:lnTo>
                  <a:pt x="0" y="4325112"/>
                </a:lnTo>
                <a:close/>
              </a:path>
            </a:pathLst>
          </a:custGeom>
          <a:ln w="57150">
            <a:solidFill>
              <a:srgbClr val="FFC000"/>
            </a:solidFill>
            <a:prstDash val="solid"/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62CA55E6-5456-497A-ADA2-314DCBBA48D7}"/>
              </a:ext>
            </a:extLst>
          </p:cNvPr>
          <p:cNvSpPr/>
          <p:nvPr/>
        </p:nvSpPr>
        <p:spPr>
          <a:xfrm>
            <a:off x="5406012" y="2432420"/>
            <a:ext cx="1085223" cy="1151550"/>
          </a:xfrm>
          <a:custGeom>
            <a:avLst/>
            <a:gdLst/>
            <a:ahLst/>
            <a:cxnLst/>
            <a:rect l="l" t="t" r="r" b="b"/>
            <a:pathLst>
              <a:path w="1544320" h="1524000">
                <a:moveTo>
                  <a:pt x="0" y="761999"/>
                </a:moveTo>
                <a:lnTo>
                  <a:pt x="1518" y="713805"/>
                </a:lnTo>
                <a:lnTo>
                  <a:pt x="6013" y="666409"/>
                </a:lnTo>
                <a:lnTo>
                  <a:pt x="13395" y="619898"/>
                </a:lnTo>
                <a:lnTo>
                  <a:pt x="23573" y="574363"/>
                </a:lnTo>
                <a:lnTo>
                  <a:pt x="36456" y="529893"/>
                </a:lnTo>
                <a:lnTo>
                  <a:pt x="51954" y="486577"/>
                </a:lnTo>
                <a:lnTo>
                  <a:pt x="69977" y="444504"/>
                </a:lnTo>
                <a:lnTo>
                  <a:pt x="90435" y="403763"/>
                </a:lnTo>
                <a:lnTo>
                  <a:pt x="113237" y="364444"/>
                </a:lnTo>
                <a:lnTo>
                  <a:pt x="138292" y="326636"/>
                </a:lnTo>
                <a:lnTo>
                  <a:pt x="165510" y="290429"/>
                </a:lnTo>
                <a:lnTo>
                  <a:pt x="194802" y="255910"/>
                </a:lnTo>
                <a:lnTo>
                  <a:pt x="226075" y="223170"/>
                </a:lnTo>
                <a:lnTo>
                  <a:pt x="259241" y="192298"/>
                </a:lnTo>
                <a:lnTo>
                  <a:pt x="294209" y="163383"/>
                </a:lnTo>
                <a:lnTo>
                  <a:pt x="330887" y="136514"/>
                </a:lnTo>
                <a:lnTo>
                  <a:pt x="369187" y="111781"/>
                </a:lnTo>
                <a:lnTo>
                  <a:pt x="409017" y="89272"/>
                </a:lnTo>
                <a:lnTo>
                  <a:pt x="450287" y="69078"/>
                </a:lnTo>
                <a:lnTo>
                  <a:pt x="492906" y="51286"/>
                </a:lnTo>
                <a:lnTo>
                  <a:pt x="536785" y="35987"/>
                </a:lnTo>
                <a:lnTo>
                  <a:pt x="581833" y="23269"/>
                </a:lnTo>
                <a:lnTo>
                  <a:pt x="627959" y="13223"/>
                </a:lnTo>
                <a:lnTo>
                  <a:pt x="675074" y="5936"/>
                </a:lnTo>
                <a:lnTo>
                  <a:pt x="723086" y="1498"/>
                </a:lnTo>
                <a:lnTo>
                  <a:pt x="771906" y="0"/>
                </a:lnTo>
                <a:lnTo>
                  <a:pt x="820725" y="1498"/>
                </a:lnTo>
                <a:lnTo>
                  <a:pt x="868737" y="5936"/>
                </a:lnTo>
                <a:lnTo>
                  <a:pt x="915852" y="13223"/>
                </a:lnTo>
                <a:lnTo>
                  <a:pt x="961978" y="23269"/>
                </a:lnTo>
                <a:lnTo>
                  <a:pt x="1007026" y="35987"/>
                </a:lnTo>
                <a:lnTo>
                  <a:pt x="1050905" y="51286"/>
                </a:lnTo>
                <a:lnTo>
                  <a:pt x="1093524" y="69078"/>
                </a:lnTo>
                <a:lnTo>
                  <a:pt x="1134794" y="89272"/>
                </a:lnTo>
                <a:lnTo>
                  <a:pt x="1174624" y="111781"/>
                </a:lnTo>
                <a:lnTo>
                  <a:pt x="1212924" y="136514"/>
                </a:lnTo>
                <a:lnTo>
                  <a:pt x="1249602" y="163383"/>
                </a:lnTo>
                <a:lnTo>
                  <a:pt x="1284570" y="192298"/>
                </a:lnTo>
                <a:lnTo>
                  <a:pt x="1317736" y="223170"/>
                </a:lnTo>
                <a:lnTo>
                  <a:pt x="1349009" y="255910"/>
                </a:lnTo>
                <a:lnTo>
                  <a:pt x="1378301" y="290429"/>
                </a:lnTo>
                <a:lnTo>
                  <a:pt x="1405519" y="326636"/>
                </a:lnTo>
                <a:lnTo>
                  <a:pt x="1430574" y="364444"/>
                </a:lnTo>
                <a:lnTo>
                  <a:pt x="1453376" y="403763"/>
                </a:lnTo>
                <a:lnTo>
                  <a:pt x="1473834" y="444504"/>
                </a:lnTo>
                <a:lnTo>
                  <a:pt x="1491857" y="486577"/>
                </a:lnTo>
                <a:lnTo>
                  <a:pt x="1507355" y="529893"/>
                </a:lnTo>
                <a:lnTo>
                  <a:pt x="1520238" y="574363"/>
                </a:lnTo>
                <a:lnTo>
                  <a:pt x="1530416" y="619898"/>
                </a:lnTo>
                <a:lnTo>
                  <a:pt x="1537798" y="666409"/>
                </a:lnTo>
                <a:lnTo>
                  <a:pt x="1542293" y="713805"/>
                </a:lnTo>
                <a:lnTo>
                  <a:pt x="1543812" y="761999"/>
                </a:lnTo>
                <a:lnTo>
                  <a:pt x="1542293" y="810194"/>
                </a:lnTo>
                <a:lnTo>
                  <a:pt x="1537798" y="857590"/>
                </a:lnTo>
                <a:lnTo>
                  <a:pt x="1530416" y="904101"/>
                </a:lnTo>
                <a:lnTo>
                  <a:pt x="1520238" y="949636"/>
                </a:lnTo>
                <a:lnTo>
                  <a:pt x="1507355" y="994106"/>
                </a:lnTo>
                <a:lnTo>
                  <a:pt x="1491857" y="1037422"/>
                </a:lnTo>
                <a:lnTo>
                  <a:pt x="1473834" y="1079495"/>
                </a:lnTo>
                <a:lnTo>
                  <a:pt x="1453376" y="1120236"/>
                </a:lnTo>
                <a:lnTo>
                  <a:pt x="1430574" y="1159555"/>
                </a:lnTo>
                <a:lnTo>
                  <a:pt x="1405519" y="1197363"/>
                </a:lnTo>
                <a:lnTo>
                  <a:pt x="1378301" y="1233570"/>
                </a:lnTo>
                <a:lnTo>
                  <a:pt x="1349009" y="1268089"/>
                </a:lnTo>
                <a:lnTo>
                  <a:pt x="1317736" y="1300829"/>
                </a:lnTo>
                <a:lnTo>
                  <a:pt x="1284570" y="1331701"/>
                </a:lnTo>
                <a:lnTo>
                  <a:pt x="1249602" y="1360616"/>
                </a:lnTo>
                <a:lnTo>
                  <a:pt x="1212924" y="1387485"/>
                </a:lnTo>
                <a:lnTo>
                  <a:pt x="1174624" y="1412218"/>
                </a:lnTo>
                <a:lnTo>
                  <a:pt x="1134794" y="1434727"/>
                </a:lnTo>
                <a:lnTo>
                  <a:pt x="1093524" y="1454921"/>
                </a:lnTo>
                <a:lnTo>
                  <a:pt x="1050905" y="1472713"/>
                </a:lnTo>
                <a:lnTo>
                  <a:pt x="1007026" y="1488012"/>
                </a:lnTo>
                <a:lnTo>
                  <a:pt x="961978" y="1500730"/>
                </a:lnTo>
                <a:lnTo>
                  <a:pt x="915852" y="1510776"/>
                </a:lnTo>
                <a:lnTo>
                  <a:pt x="868737" y="1518063"/>
                </a:lnTo>
                <a:lnTo>
                  <a:pt x="820725" y="1522501"/>
                </a:lnTo>
                <a:lnTo>
                  <a:pt x="771906" y="1523999"/>
                </a:lnTo>
                <a:lnTo>
                  <a:pt x="723086" y="1522501"/>
                </a:lnTo>
                <a:lnTo>
                  <a:pt x="675074" y="1518063"/>
                </a:lnTo>
                <a:lnTo>
                  <a:pt x="627959" y="1510776"/>
                </a:lnTo>
                <a:lnTo>
                  <a:pt x="581833" y="1500730"/>
                </a:lnTo>
                <a:lnTo>
                  <a:pt x="536785" y="1488012"/>
                </a:lnTo>
                <a:lnTo>
                  <a:pt x="492906" y="1472713"/>
                </a:lnTo>
                <a:lnTo>
                  <a:pt x="450287" y="1454921"/>
                </a:lnTo>
                <a:lnTo>
                  <a:pt x="409017" y="1434727"/>
                </a:lnTo>
                <a:lnTo>
                  <a:pt x="369187" y="1412218"/>
                </a:lnTo>
                <a:lnTo>
                  <a:pt x="330887" y="1387485"/>
                </a:lnTo>
                <a:lnTo>
                  <a:pt x="294209" y="1360616"/>
                </a:lnTo>
                <a:lnTo>
                  <a:pt x="259241" y="1331701"/>
                </a:lnTo>
                <a:lnTo>
                  <a:pt x="226075" y="1300829"/>
                </a:lnTo>
                <a:lnTo>
                  <a:pt x="194802" y="1268089"/>
                </a:lnTo>
                <a:lnTo>
                  <a:pt x="165510" y="1233570"/>
                </a:lnTo>
                <a:lnTo>
                  <a:pt x="138292" y="1197363"/>
                </a:lnTo>
                <a:lnTo>
                  <a:pt x="113237" y="1159555"/>
                </a:lnTo>
                <a:lnTo>
                  <a:pt x="90435" y="1120236"/>
                </a:lnTo>
                <a:lnTo>
                  <a:pt x="69977" y="1079495"/>
                </a:lnTo>
                <a:lnTo>
                  <a:pt x="51954" y="1037422"/>
                </a:lnTo>
                <a:lnTo>
                  <a:pt x="36456" y="994106"/>
                </a:lnTo>
                <a:lnTo>
                  <a:pt x="23573" y="949636"/>
                </a:lnTo>
                <a:lnTo>
                  <a:pt x="13395" y="904101"/>
                </a:lnTo>
                <a:lnTo>
                  <a:pt x="6013" y="857590"/>
                </a:lnTo>
                <a:lnTo>
                  <a:pt x="1518" y="810194"/>
                </a:lnTo>
                <a:lnTo>
                  <a:pt x="0" y="761999"/>
                </a:lnTo>
                <a:close/>
              </a:path>
            </a:pathLst>
          </a:custGeom>
          <a:ln w="28956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xmlns="" id="{F00AFA74-9DDD-4ABE-886F-2F351F26C130}"/>
              </a:ext>
            </a:extLst>
          </p:cNvPr>
          <p:cNvSpPr txBox="1"/>
          <p:nvPr/>
        </p:nvSpPr>
        <p:spPr>
          <a:xfrm>
            <a:off x="4443604" y="4934778"/>
            <a:ext cx="197294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00"/>
              </a:spcBef>
              <a:tabLst>
                <a:tab pos="812165" algn="l"/>
                <a:tab pos="1603375" algn="l"/>
              </a:tabLst>
            </a:pPr>
            <a:r>
              <a:rPr sz="2100" baseline="2000" dirty="0">
                <a:solidFill>
                  <a:srgbClr val="FFFFFF"/>
                </a:solidFill>
                <a:latin typeface="+mn-ea"/>
                <a:cs typeface="Noto Sans CJK JP Regular"/>
              </a:rPr>
              <a:t>休闲	</a:t>
            </a:r>
            <a:r>
              <a:rPr sz="2100" baseline="6000" dirty="0">
                <a:solidFill>
                  <a:srgbClr val="FFFFFF"/>
                </a:solidFill>
                <a:latin typeface="+mn-ea"/>
                <a:cs typeface="Noto Sans CJK JP Regular"/>
              </a:rPr>
              <a:t>配套	</a:t>
            </a:r>
            <a:r>
              <a:rPr sz="1400" dirty="0">
                <a:solidFill>
                  <a:srgbClr val="FFFFFF"/>
                </a:solidFill>
                <a:latin typeface="+mn-ea"/>
                <a:cs typeface="Noto Sans CJK JP Regular"/>
              </a:rPr>
              <a:t>娱乐</a:t>
            </a:r>
            <a:endParaRPr sz="1400">
              <a:latin typeface="+mn-ea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  <a:tabLst>
                <a:tab pos="621665" algn="l"/>
                <a:tab pos="1390650" algn="l"/>
              </a:tabLst>
            </a:pPr>
            <a:r>
              <a:rPr sz="1400" dirty="0">
                <a:solidFill>
                  <a:srgbClr val="FFFFFF"/>
                </a:solidFill>
                <a:latin typeface="+mn-ea"/>
                <a:cs typeface="Noto Sans CJK JP Regular"/>
              </a:rPr>
              <a:t>邻里	教育	</a:t>
            </a:r>
            <a:r>
              <a:rPr sz="2100" baseline="2000" dirty="0">
                <a:solidFill>
                  <a:srgbClr val="FFFFFF"/>
                </a:solidFill>
                <a:latin typeface="+mn-ea"/>
                <a:cs typeface="Noto Sans CJK JP Regular"/>
              </a:rPr>
              <a:t>乐园</a:t>
            </a:r>
            <a:endParaRPr sz="2100" baseline="2000">
              <a:latin typeface="+mn-ea"/>
              <a:cs typeface="Noto Sans CJK JP Regular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xmlns="" id="{02642C46-B302-454F-8E5F-98E794998ADE}"/>
              </a:ext>
            </a:extLst>
          </p:cNvPr>
          <p:cNvSpPr txBox="1"/>
          <p:nvPr/>
        </p:nvSpPr>
        <p:spPr>
          <a:xfrm>
            <a:off x="6563233" y="4906127"/>
            <a:ext cx="908050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4510" algn="l"/>
              </a:tabLst>
            </a:pPr>
            <a:r>
              <a:rPr sz="1400" dirty="0">
                <a:solidFill>
                  <a:srgbClr val="FFFFFF"/>
                </a:solidFill>
                <a:latin typeface="+mn-ea"/>
                <a:cs typeface="Noto Sans CJK JP Regular"/>
              </a:rPr>
              <a:t>品位	活力</a:t>
            </a:r>
            <a:endParaRPr sz="1400" dirty="0">
              <a:latin typeface="+mn-ea"/>
              <a:cs typeface="Noto Sans CJK JP Regular"/>
            </a:endParaRPr>
          </a:p>
          <a:p>
            <a:pPr marL="265430">
              <a:lnSpc>
                <a:spcPct val="100000"/>
              </a:lnSpc>
              <a:spcBef>
                <a:spcPts val="1250"/>
              </a:spcBef>
            </a:pPr>
            <a:r>
              <a:rPr sz="1400" dirty="0">
                <a:solidFill>
                  <a:srgbClr val="FFFFFF"/>
                </a:solidFill>
                <a:latin typeface="+mn-ea"/>
                <a:cs typeface="Noto Sans CJK JP Regular"/>
              </a:rPr>
              <a:t>美食</a:t>
            </a:r>
            <a:r>
              <a:rPr sz="1400" spc="-110" dirty="0">
                <a:solidFill>
                  <a:srgbClr val="FFFFFF"/>
                </a:solidFill>
                <a:latin typeface="+mn-ea"/>
                <a:cs typeface="Noto Sans CJK JP Regular"/>
              </a:rPr>
              <a:t>…...</a:t>
            </a:r>
            <a:endParaRPr sz="1400" dirty="0">
              <a:latin typeface="+mn-ea"/>
              <a:cs typeface="Noto Sans CJK JP Regular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7F82C7EA-42E8-4C93-9D98-BC00F46056A7}"/>
              </a:ext>
            </a:extLst>
          </p:cNvPr>
          <p:cNvSpPr txBox="1"/>
          <p:nvPr/>
        </p:nvSpPr>
        <p:spPr>
          <a:xfrm>
            <a:off x="5737479" y="2544816"/>
            <a:ext cx="412750" cy="909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C000"/>
                </a:solidFill>
                <a:latin typeface="+mn-ea"/>
                <a:cs typeface="Noto Sans CJK JP Regular"/>
              </a:rPr>
              <a:t>时尚</a:t>
            </a:r>
          </a:p>
          <a:p>
            <a:pPr marL="42545" marR="5080" indent="-14605">
              <a:lnSpc>
                <a:spcPct val="158000"/>
              </a:lnSpc>
              <a:spcBef>
                <a:spcPts val="335"/>
              </a:spcBef>
            </a:pPr>
            <a:r>
              <a:rPr sz="1400" b="1" dirty="0">
                <a:solidFill>
                  <a:srgbClr val="FFC000"/>
                </a:solidFill>
                <a:latin typeface="+mn-ea"/>
                <a:cs typeface="Noto Sans CJK JP Regular"/>
              </a:rPr>
              <a:t>生活 配套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xmlns="" id="{993A088C-1EC8-47BA-845E-69FCC1A4FAEE}"/>
              </a:ext>
            </a:extLst>
          </p:cNvPr>
          <p:cNvSpPr txBox="1"/>
          <p:nvPr/>
        </p:nvSpPr>
        <p:spPr>
          <a:xfrm>
            <a:off x="4824604" y="4134347"/>
            <a:ext cx="2586355" cy="60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730250" algn="l"/>
                <a:tab pos="1242695" algn="l"/>
                <a:tab pos="1861185" algn="l"/>
              </a:tabLst>
            </a:pPr>
            <a:r>
              <a:rPr sz="1400" dirty="0">
                <a:solidFill>
                  <a:srgbClr val="FFFFFF"/>
                </a:solidFill>
                <a:latin typeface="+mn-ea"/>
                <a:cs typeface="Noto Sans CJK JP Regular"/>
              </a:rPr>
              <a:t>品牌	体验	生活	新鲜</a:t>
            </a:r>
            <a:endParaRPr sz="1400">
              <a:latin typeface="+mn-ea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  <a:tabLst>
                <a:tab pos="621665" algn="l"/>
                <a:tab pos="1546225" algn="l"/>
                <a:tab pos="2216785" algn="l"/>
              </a:tabLst>
            </a:pPr>
            <a:r>
              <a:rPr sz="1200" spc="-5" dirty="0">
                <a:solidFill>
                  <a:srgbClr val="FFFFFF"/>
                </a:solidFill>
                <a:latin typeface="+mn-ea"/>
                <a:cs typeface="Droid Sans Fallback"/>
              </a:rPr>
              <a:t>家</a:t>
            </a:r>
            <a:r>
              <a:rPr sz="1200" dirty="0">
                <a:solidFill>
                  <a:srgbClr val="FFFFFF"/>
                </a:solidFill>
                <a:latin typeface="+mn-ea"/>
                <a:cs typeface="Droid Sans Fallback"/>
              </a:rPr>
              <a:t>庭	</a:t>
            </a:r>
            <a:r>
              <a:rPr sz="2100" baseline="-4000" dirty="0">
                <a:solidFill>
                  <a:srgbClr val="FFFFFF"/>
                </a:solidFill>
                <a:latin typeface="+mn-ea"/>
                <a:cs typeface="Noto Sans CJK JP Regular"/>
              </a:rPr>
              <a:t>一站</a:t>
            </a:r>
            <a:r>
              <a:rPr sz="2100" spc="7" baseline="-4000" dirty="0">
                <a:solidFill>
                  <a:srgbClr val="FFFFFF"/>
                </a:solidFill>
                <a:latin typeface="+mn-ea"/>
                <a:cs typeface="Noto Sans CJK JP Regular"/>
              </a:rPr>
              <a:t>式</a:t>
            </a:r>
            <a:r>
              <a:rPr sz="2100" baseline="-4000" dirty="0">
                <a:solidFill>
                  <a:srgbClr val="FFFFFF"/>
                </a:solidFill>
                <a:latin typeface="+mn-ea"/>
                <a:cs typeface="Noto Sans CJK JP Regular"/>
              </a:rPr>
              <a:t>	</a:t>
            </a:r>
            <a:r>
              <a:rPr sz="2100" baseline="2000" dirty="0">
                <a:solidFill>
                  <a:srgbClr val="FFFFFF"/>
                </a:solidFill>
                <a:latin typeface="+mn-ea"/>
                <a:cs typeface="Noto Sans CJK JP Regular"/>
              </a:rPr>
              <a:t>独特	成长</a:t>
            </a:r>
            <a:endParaRPr sz="2100" baseline="2000">
              <a:latin typeface="+mn-ea"/>
              <a:cs typeface="Noto Sans CJK JP Regular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xmlns="" id="{B5B8F339-60EF-4A99-9206-78EC622A4085}"/>
              </a:ext>
            </a:extLst>
          </p:cNvPr>
          <p:cNvSpPr txBox="1"/>
          <p:nvPr/>
        </p:nvSpPr>
        <p:spPr>
          <a:xfrm>
            <a:off x="951867" y="2635439"/>
            <a:ext cx="2768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C000"/>
                </a:solidFill>
                <a:latin typeface="+mn-ea"/>
                <a:cs typeface="Noto Sans CJK JP Regular"/>
              </a:rPr>
              <a:t>家庭一站式消费乐园</a:t>
            </a:r>
            <a:endParaRPr sz="2400" b="1" dirty="0">
              <a:solidFill>
                <a:srgbClr val="FFC000"/>
              </a:solidFill>
              <a:latin typeface="+mn-ea"/>
              <a:cs typeface="Noto Sans CJK JP Regular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xmlns="" id="{7ABCC27D-D2DE-4110-9A67-AE27B8E8E018}"/>
              </a:ext>
            </a:extLst>
          </p:cNvPr>
          <p:cNvSpPr txBox="1"/>
          <p:nvPr/>
        </p:nvSpPr>
        <p:spPr>
          <a:xfrm>
            <a:off x="951867" y="3564876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C000"/>
                </a:solidFill>
                <a:latin typeface="+mn-ea"/>
                <a:cs typeface="Noto Sans CJK JP Regular"/>
              </a:rPr>
              <a:t>生活标准全面升级</a:t>
            </a: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xmlns="" id="{15DA4BB5-4BA3-4767-B8B6-11E5EF4C0B98}"/>
              </a:ext>
            </a:extLst>
          </p:cNvPr>
          <p:cNvSpPr txBox="1"/>
          <p:nvPr/>
        </p:nvSpPr>
        <p:spPr>
          <a:xfrm>
            <a:off x="951867" y="4493881"/>
            <a:ext cx="276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C000"/>
                </a:solidFill>
                <a:latin typeface="+mn-ea"/>
                <a:cs typeface="Noto Sans CJK JP Regular"/>
              </a:rPr>
              <a:t>精彩时尚的生活态度</a:t>
            </a:r>
            <a:endParaRPr sz="2400" b="1">
              <a:solidFill>
                <a:srgbClr val="FFC000"/>
              </a:solidFill>
              <a:latin typeface="+mn-ea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64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028C904-4D35-4875-ADD7-98851AF3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A6C-5BDC-1D49-AE4C-082F76878038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FD7A9F7-2908-4AA2-9C8D-F8A25163F75F}"/>
              </a:ext>
            </a:extLst>
          </p:cNvPr>
          <p:cNvSpPr txBox="1"/>
          <p:nvPr/>
        </p:nvSpPr>
        <p:spPr>
          <a:xfrm>
            <a:off x="200966" y="70339"/>
            <a:ext cx="391885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 startAt="2"/>
            </a:pPr>
            <a:r>
              <a:rPr lang="zh-CN" altLang="en-US" sz="1600" b="1" dirty="0">
                <a:latin typeface="+mj-ea"/>
                <a:ea typeface="+mj-ea"/>
              </a:rPr>
              <a:t> 物业定位</a:t>
            </a:r>
            <a:endParaRPr lang="en-US" altLang="zh-CN" sz="1600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</a:rPr>
              <a:t>（一）项目定位 </a:t>
            </a:r>
            <a:r>
              <a:rPr lang="en-US" altLang="zh-CN" sz="1600" b="1" dirty="0">
                <a:latin typeface="+mj-ea"/>
                <a:ea typeface="+mj-ea"/>
              </a:rPr>
              <a:t>- </a:t>
            </a:r>
            <a:r>
              <a:rPr lang="zh-CN" altLang="en-US" sz="1600" b="1" dirty="0">
                <a:latin typeface="+mj-ea"/>
                <a:ea typeface="+mj-ea"/>
              </a:rPr>
              <a:t>品牌个性</a:t>
            </a:r>
            <a:endParaRPr lang="en-US" altLang="zh-CN" sz="1600" b="1" dirty="0">
              <a:latin typeface="+mj-ea"/>
              <a:ea typeface="+mj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0B9B4A9-6013-41AB-91B7-5BCCF722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21" y="1159487"/>
            <a:ext cx="6997379" cy="45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1157</Words>
  <Application>Microsoft Office PowerPoint</Application>
  <PresentationFormat>全屏显示(4:3)</PresentationFormat>
  <Paragraphs>161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Droid Sans Fallback</vt:lpstr>
      <vt:lpstr>Noto Sans CJK JP Regular</vt:lpstr>
      <vt:lpstr>Noto Sans Mono CJK JP Regular</vt:lpstr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BEXCEL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 SHANG</dc:creator>
  <cp:lastModifiedBy>mac</cp:lastModifiedBy>
  <cp:revision>259</cp:revision>
  <cp:lastPrinted>2016-09-13T07:46:28Z</cp:lastPrinted>
  <dcterms:created xsi:type="dcterms:W3CDTF">2016-02-24T13:22:39Z</dcterms:created>
  <dcterms:modified xsi:type="dcterms:W3CDTF">2019-05-23T15:13:33Z</dcterms:modified>
</cp:coreProperties>
</file>