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2" r:id="rId28"/>
  </p:sldIdLst>
  <p:sldSz cx="12192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jpeg"/><Relationship Id="rId2" Type="http://schemas.openxmlformats.org/officeDocument/2006/relationships/image" Target="../media/image20.jpeg"/><Relationship Id="rId1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20.jpeg"/><Relationship Id="rId1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20.jpeg"/><Relationship Id="rId2" Type="http://schemas.openxmlformats.org/officeDocument/2006/relationships/image" Target="../media/image43.jpeg"/><Relationship Id="rId1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1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2.jpeg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20.jpeg"/><Relationship Id="rId1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1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6.jpeg"/><Relationship Id="rId14" Type="http://schemas.openxmlformats.org/officeDocument/2006/relationships/image" Target="../media/image15.jpeg"/><Relationship Id="rId13" Type="http://schemas.openxmlformats.org/officeDocument/2006/relationships/image" Target="../media/image14.jpeg"/><Relationship Id="rId12" Type="http://schemas.openxmlformats.org/officeDocument/2006/relationships/image" Target="../media/image13.jpe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5.jpeg"/><Relationship Id="rId1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20.jpeg"/><Relationship Id="rId1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8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2731007" y="1601724"/>
            <a:ext cx="6720840" cy="3413760"/>
          </a:xfrm>
          <a:custGeom>
            <a:avLst/>
            <a:gdLst>
              <a:gd name="connsiteX0" fmla="*/ 0 w 6720840"/>
              <a:gd name="connsiteY0" fmla="*/ 0 h 3413760"/>
              <a:gd name="connsiteX1" fmla="*/ 0 w 6720840"/>
              <a:gd name="connsiteY1" fmla="*/ 3413760 h 3413760"/>
              <a:gd name="connsiteX2" fmla="*/ 6720839 w 6720840"/>
              <a:gd name="connsiteY2" fmla="*/ 3413760 h 3413760"/>
              <a:gd name="connsiteX3" fmla="*/ 6720839 w 6720840"/>
              <a:gd name="connsiteY3" fmla="*/ 0 h 3413760"/>
              <a:gd name="connsiteX4" fmla="*/ 0 w 6720840"/>
              <a:gd name="connsiteY4" fmla="*/ 0 h 3413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720840" h="3413760">
                <a:moveTo>
                  <a:pt x="0" y="0"/>
                </a:moveTo>
                <a:lnTo>
                  <a:pt x="0" y="3413760"/>
                </a:lnTo>
                <a:lnTo>
                  <a:pt x="6720839" y="3413760"/>
                </a:lnTo>
                <a:lnTo>
                  <a:pt x="6720839" y="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040379" y="4070603"/>
            <a:ext cx="6111239" cy="827532"/>
          </a:xfrm>
          <a:custGeom>
            <a:avLst/>
            <a:gdLst>
              <a:gd name="connsiteX0" fmla="*/ 0 w 6111239"/>
              <a:gd name="connsiteY0" fmla="*/ 0 h 827532"/>
              <a:gd name="connsiteX1" fmla="*/ 0 w 6111239"/>
              <a:gd name="connsiteY1" fmla="*/ 827532 h 827532"/>
              <a:gd name="connsiteX2" fmla="*/ 6111239 w 6111239"/>
              <a:gd name="connsiteY2" fmla="*/ 827532 h 827532"/>
              <a:gd name="connsiteX3" fmla="*/ 6111239 w 6111239"/>
              <a:gd name="connsiteY3" fmla="*/ 0 h 827532"/>
              <a:gd name="connsiteX4" fmla="*/ 0 w 6111239"/>
              <a:gd name="connsiteY4" fmla="*/ 0 h 827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11239" h="827532">
                <a:moveTo>
                  <a:pt x="0" y="0"/>
                </a:moveTo>
                <a:lnTo>
                  <a:pt x="0" y="827532"/>
                </a:lnTo>
                <a:lnTo>
                  <a:pt x="6111239" y="827532"/>
                </a:lnTo>
                <a:lnTo>
                  <a:pt x="6111239" y="0"/>
                </a:lnTo>
                <a:lnTo>
                  <a:pt x="0" y="0"/>
                </a:lnTo>
              </a:path>
            </a:pathLst>
          </a:custGeom>
          <a:solidFill>
            <a:srgbClr val="EFF8F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991100" y="0"/>
            <a:ext cx="2209800" cy="755904"/>
          </a:xfrm>
          <a:custGeom>
            <a:avLst/>
            <a:gdLst>
              <a:gd name="connsiteX0" fmla="*/ 2209800 w 2209800"/>
              <a:gd name="connsiteY0" fmla="*/ 0 h 755904"/>
              <a:gd name="connsiteX1" fmla="*/ 2020823 w 2209800"/>
              <a:gd name="connsiteY1" fmla="*/ 755904 h 755904"/>
              <a:gd name="connsiteX2" fmla="*/ 188976 w 2209800"/>
              <a:gd name="connsiteY2" fmla="*/ 755904 h 755904"/>
              <a:gd name="connsiteX3" fmla="*/ 0 w 2209800"/>
              <a:gd name="connsiteY3" fmla="*/ 0 h 755904"/>
              <a:gd name="connsiteX4" fmla="*/ 2209800 w 2209800"/>
              <a:gd name="connsiteY4" fmla="*/ 0 h 7559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09800" h="755904">
                <a:moveTo>
                  <a:pt x="2209800" y="0"/>
                </a:moveTo>
                <a:lnTo>
                  <a:pt x="2020823" y="755904"/>
                </a:lnTo>
                <a:lnTo>
                  <a:pt x="188976" y="755904"/>
                </a:lnTo>
                <a:lnTo>
                  <a:pt x="0" y="0"/>
                </a:lnTo>
                <a:lnTo>
                  <a:pt x="220980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4533900" y="3644900"/>
            <a:ext cx="3111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005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5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village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renovation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project</a:t>
            </a:r>
            <a:endParaRPr lang="en-US" altLang="zh-CN" sz="2005" dirty="0" smtClean="0">
              <a:solidFill>
                <a:srgbClr val="FFFFFF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588000" y="4508500"/>
            <a:ext cx="1155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 smtClean="0">
                <a:solidFill>
                  <a:srgbClr val="0D0D0D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2018年5月1日</a:t>
            </a:r>
            <a:endParaRPr lang="en-US" altLang="zh-CN" sz="1405" dirty="0" smtClean="0">
              <a:solidFill>
                <a:srgbClr val="0D0D0D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797300" y="2082800"/>
            <a:ext cx="45593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zh-CN" sz="3995" b="1" dirty="0" smtClean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深圳宝安区石岩街道</a:t>
            </a:r>
            <a:endParaRPr lang="en-US" altLang="zh-CN" sz="3995" b="1" dirty="0" smtClean="0">
              <a:solidFill>
                <a:srgbClr val="FFFFFF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207000" y="139700"/>
            <a:ext cx="17526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795" b="1" dirty="0" smtClean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绿洲地产</a:t>
            </a:r>
            <a:endParaRPr lang="en-US" altLang="zh-CN" sz="2795" b="1" dirty="0" smtClean="0">
              <a:solidFill>
                <a:srgbClr val="FFFFFF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267200" y="2921000"/>
            <a:ext cx="36576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altLang="zh-CN" sz="3205" dirty="0" smtClean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径背工业区项目分析</a:t>
            </a:r>
            <a:endParaRPr lang="en-US" altLang="zh-CN" sz="3205" dirty="0" smtClean="0">
              <a:solidFill>
                <a:srgbClr val="FFFFFF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181600" y="4203700"/>
            <a:ext cx="1955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 smtClean="0">
                <a:solidFill>
                  <a:srgbClr val="0D0D0D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项目综合分析及经济评价</a:t>
            </a:r>
            <a:endParaRPr lang="en-US" altLang="zh-CN" sz="1405" dirty="0" smtClean="0">
              <a:solidFill>
                <a:srgbClr val="0D0D0D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1176000" y="6438900"/>
            <a:ext cx="76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1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335672" y="2857245"/>
            <a:ext cx="2174430" cy="2091779"/>
          </a:xfrm>
          <a:custGeom>
            <a:avLst/>
            <a:gdLst>
              <a:gd name="connsiteX0" fmla="*/ 0 w 2174430"/>
              <a:gd name="connsiteY0" fmla="*/ 361912 h 2091779"/>
              <a:gd name="connsiteX1" fmla="*/ 1119034 w 2174430"/>
              <a:gd name="connsiteY1" fmla="*/ 0 h 2091779"/>
              <a:gd name="connsiteX2" fmla="*/ 2174430 w 2174430"/>
              <a:gd name="connsiteY2" fmla="*/ 644601 h 2091779"/>
              <a:gd name="connsiteX3" fmla="*/ 1639023 w 2174430"/>
              <a:gd name="connsiteY3" fmla="*/ 1376260 h 2091779"/>
              <a:gd name="connsiteX4" fmla="*/ 791426 w 2174430"/>
              <a:gd name="connsiteY4" fmla="*/ 2091779 h 2091779"/>
              <a:gd name="connsiteX5" fmla="*/ 0 w 2174430"/>
              <a:gd name="connsiteY5" fmla="*/ 361912 h 2091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174430" h="2091779">
                <a:moveTo>
                  <a:pt x="0" y="361912"/>
                </a:moveTo>
                <a:lnTo>
                  <a:pt x="1119034" y="0"/>
                </a:lnTo>
                <a:lnTo>
                  <a:pt x="2174430" y="644601"/>
                </a:lnTo>
                <a:lnTo>
                  <a:pt x="1639023" y="1376260"/>
                </a:lnTo>
                <a:lnTo>
                  <a:pt x="791426" y="2091779"/>
                </a:lnTo>
                <a:lnTo>
                  <a:pt x="0" y="361912"/>
                </a:lnTo>
              </a:path>
            </a:pathLst>
          </a:custGeom>
          <a:solidFill>
            <a:srgbClr val="FFA9A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" y="215900"/>
            <a:ext cx="1524000" cy="533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498600"/>
            <a:ext cx="11023600" cy="4838700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647700" y="1587500"/>
            <a:ext cx="37084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92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项目现状为工业区厂房，四到五层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厂房全部对外出租，一楼部分作为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商铺对外出租。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14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011804" y="4281170"/>
            <a:ext cx="1776095" cy="1644014"/>
          </a:xfrm>
          <a:custGeom>
            <a:avLst/>
            <a:gdLst>
              <a:gd name="connsiteX0" fmla="*/ 398145 w 1776095"/>
              <a:gd name="connsiteY0" fmla="*/ 1644014 h 1644014"/>
              <a:gd name="connsiteX1" fmla="*/ 132715 w 1776095"/>
              <a:gd name="connsiteY1" fmla="*/ 1174114 h 1644014"/>
              <a:gd name="connsiteX2" fmla="*/ 0 w 1776095"/>
              <a:gd name="connsiteY2" fmla="*/ 704214 h 1644014"/>
              <a:gd name="connsiteX3" fmla="*/ 694054 w 1776095"/>
              <a:gd name="connsiteY3" fmla="*/ 0 h 1644014"/>
              <a:gd name="connsiteX4" fmla="*/ 1367790 w 1776095"/>
              <a:gd name="connsiteY4" fmla="*/ 459104 h 1644014"/>
              <a:gd name="connsiteX5" fmla="*/ 1776095 w 1776095"/>
              <a:gd name="connsiteY5" fmla="*/ 1092200 h 1644014"/>
              <a:gd name="connsiteX6" fmla="*/ 1194435 w 1776095"/>
              <a:gd name="connsiteY6" fmla="*/ 1459864 h 1644014"/>
              <a:gd name="connsiteX7" fmla="*/ 356870 w 1776095"/>
              <a:gd name="connsiteY7" fmla="*/ 1633854 h 1644014"/>
              <a:gd name="connsiteX8" fmla="*/ 356870 w 1776095"/>
              <a:gd name="connsiteY8" fmla="*/ 1644014 h 1644014"/>
              <a:gd name="connsiteX9" fmla="*/ 398145 w 1776095"/>
              <a:gd name="connsiteY9" fmla="*/ 1644014 h 1644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776095" h="1644014">
                <a:moveTo>
                  <a:pt x="398145" y="1644014"/>
                </a:moveTo>
                <a:lnTo>
                  <a:pt x="132715" y="1174114"/>
                </a:lnTo>
                <a:lnTo>
                  <a:pt x="0" y="704214"/>
                </a:lnTo>
                <a:lnTo>
                  <a:pt x="694054" y="0"/>
                </a:lnTo>
                <a:lnTo>
                  <a:pt x="1367790" y="459104"/>
                </a:lnTo>
                <a:lnTo>
                  <a:pt x="1776095" y="1092200"/>
                </a:lnTo>
                <a:lnTo>
                  <a:pt x="1194435" y="1459864"/>
                </a:lnTo>
                <a:lnTo>
                  <a:pt x="356870" y="1633854"/>
                </a:lnTo>
                <a:lnTo>
                  <a:pt x="356870" y="1644014"/>
                </a:lnTo>
                <a:lnTo>
                  <a:pt x="398145" y="1644014"/>
                </a:lnTo>
              </a:path>
            </a:pathLst>
          </a:custGeom>
          <a:solidFill>
            <a:srgbClr val="FFB2B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" y="114300"/>
            <a:ext cx="12077700" cy="66294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901700" y="1397000"/>
            <a:ext cx="3708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旧改项目用地范围，按深圳市宝安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181100" y="1854200"/>
            <a:ext cx="35052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103-T8&amp;303-T5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号片区[铁岗-石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岩水库地区]法定图则基本属于可建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设用地，原为工业区，现状规划为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C1+R2商住用地。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15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649464" y="2702941"/>
            <a:ext cx="1277784" cy="1165529"/>
          </a:xfrm>
          <a:custGeom>
            <a:avLst/>
            <a:gdLst>
              <a:gd name="connsiteX0" fmla="*/ 0 w 1277784"/>
              <a:gd name="connsiteY0" fmla="*/ 201663 h 1165529"/>
              <a:gd name="connsiteX1" fmla="*/ 657593 w 1277784"/>
              <a:gd name="connsiteY1" fmla="*/ 0 h 1165529"/>
              <a:gd name="connsiteX2" fmla="*/ 1277784 w 1277784"/>
              <a:gd name="connsiteY2" fmla="*/ 359168 h 1165529"/>
              <a:gd name="connsiteX3" fmla="*/ 963155 w 1277784"/>
              <a:gd name="connsiteY3" fmla="*/ 766851 h 1165529"/>
              <a:gd name="connsiteX4" fmla="*/ 465073 w 1277784"/>
              <a:gd name="connsiteY4" fmla="*/ 1165529 h 1165529"/>
              <a:gd name="connsiteX5" fmla="*/ 0 w 1277784"/>
              <a:gd name="connsiteY5" fmla="*/ 201663 h 1165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277784" h="1165529">
                <a:moveTo>
                  <a:pt x="0" y="201663"/>
                </a:moveTo>
                <a:lnTo>
                  <a:pt x="657593" y="0"/>
                </a:lnTo>
                <a:lnTo>
                  <a:pt x="1277784" y="359168"/>
                </a:lnTo>
                <a:lnTo>
                  <a:pt x="963155" y="766851"/>
                </a:lnTo>
                <a:lnTo>
                  <a:pt x="465073" y="1165529"/>
                </a:lnTo>
                <a:lnTo>
                  <a:pt x="0" y="201663"/>
                </a:lnTo>
              </a:path>
            </a:pathLst>
          </a:custGeom>
          <a:solidFill>
            <a:srgbClr val="FFA9A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" y="215900"/>
            <a:ext cx="1524000" cy="533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9700" y="0"/>
            <a:ext cx="8128000" cy="68580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457200" y="1054100"/>
            <a:ext cx="4165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项目北侧为村民自建房、小产权房星耀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49300" y="1473200"/>
            <a:ext cx="18288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名城、燎原玻璃。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57200" y="1892300"/>
            <a:ext cx="25654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项目西侧为径背新村。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南侧为添好工业园。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57200" y="2705100"/>
            <a:ext cx="4394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项目东侧为泉宝工业园等中小型工业园。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16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63295" y="3093720"/>
            <a:ext cx="5201411" cy="583691"/>
          </a:xfrm>
          <a:custGeom>
            <a:avLst/>
            <a:gdLst>
              <a:gd name="connsiteX0" fmla="*/ 0 w 5201411"/>
              <a:gd name="connsiteY0" fmla="*/ 0 h 583691"/>
              <a:gd name="connsiteX1" fmla="*/ 5201412 w 5201411"/>
              <a:gd name="connsiteY1" fmla="*/ 0 h 583691"/>
              <a:gd name="connsiteX2" fmla="*/ 5201412 w 5201411"/>
              <a:gd name="connsiteY2" fmla="*/ 583691 h 583691"/>
              <a:gd name="connsiteX3" fmla="*/ 0 w 5201411"/>
              <a:gd name="connsiteY3" fmla="*/ 583691 h 583691"/>
              <a:gd name="connsiteX4" fmla="*/ 0 w 5201411"/>
              <a:gd name="connsiteY4" fmla="*/ 0 h 5836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01411" h="583691">
                <a:moveTo>
                  <a:pt x="0" y="0"/>
                </a:moveTo>
                <a:lnTo>
                  <a:pt x="5201412" y="0"/>
                </a:lnTo>
                <a:lnTo>
                  <a:pt x="5201412" y="583691"/>
                </a:lnTo>
                <a:lnTo>
                  <a:pt x="0" y="583691"/>
                </a:lnTo>
                <a:lnTo>
                  <a:pt x="0" y="0"/>
                </a:lnTo>
              </a:path>
            </a:pathLst>
          </a:custGeom>
          <a:solidFill>
            <a:srgbClr val="B1191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542032" y="2558795"/>
            <a:ext cx="1043939" cy="391668"/>
          </a:xfrm>
          <a:custGeom>
            <a:avLst/>
            <a:gdLst>
              <a:gd name="connsiteX0" fmla="*/ 0 w 1043939"/>
              <a:gd name="connsiteY0" fmla="*/ 0 h 391668"/>
              <a:gd name="connsiteX1" fmla="*/ 521868 w 1043939"/>
              <a:gd name="connsiteY1" fmla="*/ 391414 h 391668"/>
              <a:gd name="connsiteX2" fmla="*/ 521207 w 1043939"/>
              <a:gd name="connsiteY2" fmla="*/ 391668 h 391668"/>
              <a:gd name="connsiteX3" fmla="*/ 1043939 w 1043939"/>
              <a:gd name="connsiteY3" fmla="*/ 0 h 391668"/>
              <a:gd name="connsiteX4" fmla="*/ 0 w 1043939"/>
              <a:gd name="connsiteY4" fmla="*/ 0 h 391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3939" h="391668">
                <a:moveTo>
                  <a:pt x="0" y="0"/>
                </a:moveTo>
                <a:lnTo>
                  <a:pt x="521868" y="391414"/>
                </a:lnTo>
                <a:lnTo>
                  <a:pt x="521207" y="391668"/>
                </a:lnTo>
                <a:lnTo>
                  <a:pt x="1043939" y="0"/>
                </a:lnTo>
                <a:lnTo>
                  <a:pt x="0" y="0"/>
                </a:lnTo>
              </a:path>
            </a:pathLst>
          </a:custGeom>
          <a:solidFill>
            <a:srgbClr val="ADC7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13300" y="0"/>
            <a:ext cx="7378700" cy="68580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2425700" y="1892300"/>
            <a:ext cx="1257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PART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3</a:t>
            </a:r>
            <a:endParaRPr lang="en-US" altLang="zh-CN" sz="3600" dirty="0" smtClean="0">
              <a:solidFill>
                <a:srgbClr val="000000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841500" y="3111500"/>
            <a:ext cx="24384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3205" b="1" dirty="0" smtClean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项目其它资源</a:t>
            </a:r>
            <a:endParaRPr lang="en-US" altLang="zh-CN" sz="3205" b="1" dirty="0" smtClean="0">
              <a:solidFill>
                <a:srgbClr val="FFFFFF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231900" y="3759200"/>
            <a:ext cx="3632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Other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resources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of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the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project</a:t>
            </a:r>
            <a:endParaRPr lang="en-US" altLang="zh-CN" sz="2005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17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215900"/>
            <a:ext cx="2222500" cy="533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1219200"/>
            <a:ext cx="7061200" cy="48514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368300" y="1803400"/>
            <a:ext cx="3937000" cy="234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92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目前宝安区石岩街道约11个旧改项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目，拆除重建建设用地总面积约64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万平。由此可见，石岩街道未来几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年的旧改更新以旧工业区改造为主，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更新方向以居住用途为主，超10万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旧改规模的住宅项目有2个。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18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215900"/>
            <a:ext cx="1536700" cy="533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1200" y="1155700"/>
            <a:ext cx="4051300" cy="2286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1200" y="3670300"/>
            <a:ext cx="4051300" cy="27305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635000" y="2133600"/>
            <a:ext cx="53467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石岩水库，又称石岩湖，1960年3月建成，位于广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东省深圳市宝安区石岩街道西北部，总库容3198.8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万立方米，为中型水库，是深圳饮用水的重要水源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基地之一。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35000" y="1308100"/>
            <a:ext cx="914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石岩水库</a:t>
            </a:r>
            <a:endParaRPr lang="en-US" altLang="zh-CN" sz="1800" b="1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09600" y="3975100"/>
            <a:ext cx="5727700" cy="234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石岩湖温泉度假村，位于深圳市中心西北40公里的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石岩湖畔，占地3.9平方公里，其中水面2.4平方公里，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绿化面积为1.2平方公里，建筑面积为4.5万平方米，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以独具特色的天然玉律温泉而闻名，其古朴典雅的西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班牙建筑群绵延如带，各种抽象派雕塑点缀其间，环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境清静悦目。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19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215900"/>
            <a:ext cx="1536700" cy="533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4305300"/>
            <a:ext cx="3162300" cy="23749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3200" y="1473200"/>
            <a:ext cx="4000500" cy="2565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2200" y="4305300"/>
            <a:ext cx="6362700" cy="2374900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571500" y="1955800"/>
            <a:ext cx="7048500" cy="234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92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羊台山森林公园地势走向以大羊台山为中心，向四周延伸，形成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中间高，四面低的高丘陵、低山地貌的特征。园内最高处为石岩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与西丽交界处的大羊台山，海拔587.1米，有深圳西部第一峰之称，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最低处位于南山区境内，海拔33.4米，相对海拔高度为553.7米。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羊台山森林公园山峰多、石头多、沟谷多、水源多。山区森林茂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盛，山谷大小水库、水池4处，天然泉水到处可见。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71500" y="1231900"/>
            <a:ext cx="1600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羊台山森林公园</a:t>
            </a:r>
            <a:endParaRPr lang="en-US" altLang="zh-CN" sz="1800" b="1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20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63295" y="3093720"/>
            <a:ext cx="5201411" cy="583691"/>
          </a:xfrm>
          <a:custGeom>
            <a:avLst/>
            <a:gdLst>
              <a:gd name="connsiteX0" fmla="*/ 0 w 5201411"/>
              <a:gd name="connsiteY0" fmla="*/ 0 h 583691"/>
              <a:gd name="connsiteX1" fmla="*/ 5201412 w 5201411"/>
              <a:gd name="connsiteY1" fmla="*/ 0 h 583691"/>
              <a:gd name="connsiteX2" fmla="*/ 5201412 w 5201411"/>
              <a:gd name="connsiteY2" fmla="*/ 583691 h 583691"/>
              <a:gd name="connsiteX3" fmla="*/ 0 w 5201411"/>
              <a:gd name="connsiteY3" fmla="*/ 583691 h 583691"/>
              <a:gd name="connsiteX4" fmla="*/ 0 w 5201411"/>
              <a:gd name="connsiteY4" fmla="*/ 0 h 5836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01411" h="583691">
                <a:moveTo>
                  <a:pt x="0" y="0"/>
                </a:moveTo>
                <a:lnTo>
                  <a:pt x="5201412" y="0"/>
                </a:lnTo>
                <a:lnTo>
                  <a:pt x="5201412" y="583691"/>
                </a:lnTo>
                <a:lnTo>
                  <a:pt x="0" y="583691"/>
                </a:lnTo>
                <a:lnTo>
                  <a:pt x="0" y="0"/>
                </a:lnTo>
              </a:path>
            </a:pathLst>
          </a:custGeom>
          <a:solidFill>
            <a:srgbClr val="B1191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542032" y="2558795"/>
            <a:ext cx="1043939" cy="391668"/>
          </a:xfrm>
          <a:custGeom>
            <a:avLst/>
            <a:gdLst>
              <a:gd name="connsiteX0" fmla="*/ 0 w 1043939"/>
              <a:gd name="connsiteY0" fmla="*/ 0 h 391668"/>
              <a:gd name="connsiteX1" fmla="*/ 521868 w 1043939"/>
              <a:gd name="connsiteY1" fmla="*/ 391414 h 391668"/>
              <a:gd name="connsiteX2" fmla="*/ 521207 w 1043939"/>
              <a:gd name="connsiteY2" fmla="*/ 391668 h 391668"/>
              <a:gd name="connsiteX3" fmla="*/ 1043939 w 1043939"/>
              <a:gd name="connsiteY3" fmla="*/ 0 h 391668"/>
              <a:gd name="connsiteX4" fmla="*/ 0 w 1043939"/>
              <a:gd name="connsiteY4" fmla="*/ 0 h 391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3939" h="391668">
                <a:moveTo>
                  <a:pt x="0" y="0"/>
                </a:moveTo>
                <a:lnTo>
                  <a:pt x="521868" y="391414"/>
                </a:lnTo>
                <a:lnTo>
                  <a:pt x="521207" y="391668"/>
                </a:lnTo>
                <a:lnTo>
                  <a:pt x="1043939" y="0"/>
                </a:lnTo>
                <a:lnTo>
                  <a:pt x="0" y="0"/>
                </a:lnTo>
              </a:path>
            </a:pathLst>
          </a:custGeom>
          <a:solidFill>
            <a:srgbClr val="ADC7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13300" y="0"/>
            <a:ext cx="7378700" cy="68580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2425700" y="1892300"/>
            <a:ext cx="1257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PART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4</a:t>
            </a:r>
            <a:endParaRPr lang="en-US" altLang="zh-CN" sz="3600" dirty="0" smtClean="0">
              <a:solidFill>
                <a:srgbClr val="000000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841500" y="3111500"/>
            <a:ext cx="24384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3205" b="1" dirty="0" smtClean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项目综合分析</a:t>
            </a:r>
            <a:endParaRPr lang="en-US" altLang="zh-CN" sz="3205" b="1" dirty="0" smtClean="0">
              <a:solidFill>
                <a:srgbClr val="FFFFFF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68400" y="3759200"/>
            <a:ext cx="3771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Project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comprehensive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analysis</a:t>
            </a:r>
            <a:endParaRPr lang="en-US" altLang="zh-CN" sz="2005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21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" y="215900"/>
            <a:ext cx="2946400" cy="533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622300" y="1371600"/>
            <a:ext cx="10858500" cy="478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（一）开发方式</a:t>
            </a:r>
            <a:endParaRPr lang="en-US" altLang="zh-CN" sz="1800" b="1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本项目按《深圳市城市更新办法》及其相关规定进行城市更新。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（二）合作方式</a:t>
            </a:r>
            <a:endParaRPr lang="en-US" altLang="zh-CN" sz="1800" b="1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本项目由项目公司与土地方合作开发建设，土地方以现有土地、厂房作价分成（包括产权清查、拆迁等工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作），其余有关项目的报批报建手续、开发资金、建设销售等工作均由项目公司负责完成。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（三）合作条件</a:t>
            </a:r>
            <a:endParaRPr lang="en-US" altLang="zh-CN" sz="1800" b="1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a.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村委负责用非农建设用地指标对项目地块进行全覆盖；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b.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双方在扣除公建配套后，双方按照比例分配权属占地面积10500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㎡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上建成之可售物业，其中村股份公司占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42%，项目公司占58%；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c.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自现状建筑物拆除至土地方取得所分配物业产权期间，项目公司按照现状建筑物面积给付补偿租金，标准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为20元/月/平方米；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22300" y="6184900"/>
            <a:ext cx="5080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d.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项目方支付600万元给土地方作为双方诚意金。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23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955023" y="2630423"/>
            <a:ext cx="1088136" cy="1089660"/>
          </a:xfrm>
          <a:custGeom>
            <a:avLst/>
            <a:gdLst>
              <a:gd name="connsiteX0" fmla="*/ 0 w 1088136"/>
              <a:gd name="connsiteY0" fmla="*/ 182880 h 1089660"/>
              <a:gd name="connsiteX1" fmla="*/ 181356 w 1088136"/>
              <a:gd name="connsiteY1" fmla="*/ 0 h 1089660"/>
              <a:gd name="connsiteX2" fmla="*/ 906780 w 1088136"/>
              <a:gd name="connsiteY2" fmla="*/ 0 h 1089660"/>
              <a:gd name="connsiteX3" fmla="*/ 1088135 w 1088136"/>
              <a:gd name="connsiteY3" fmla="*/ 182880 h 1089660"/>
              <a:gd name="connsiteX4" fmla="*/ 1088135 w 1088136"/>
              <a:gd name="connsiteY4" fmla="*/ 908304 h 1089660"/>
              <a:gd name="connsiteX5" fmla="*/ 906780 w 1088136"/>
              <a:gd name="connsiteY5" fmla="*/ 1089660 h 1089660"/>
              <a:gd name="connsiteX6" fmla="*/ 181356 w 1088136"/>
              <a:gd name="connsiteY6" fmla="*/ 1089660 h 1089660"/>
              <a:gd name="connsiteX7" fmla="*/ 0 w 1088136"/>
              <a:gd name="connsiteY7" fmla="*/ 908304 h 1089660"/>
              <a:gd name="connsiteX8" fmla="*/ 0 w 1088136"/>
              <a:gd name="connsiteY8" fmla="*/ 182880 h 1089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88136" h="1089660">
                <a:moveTo>
                  <a:pt x="0" y="182880"/>
                </a:moveTo>
                <a:cubicBezTo>
                  <a:pt x="-660" y="81927"/>
                  <a:pt x="80568" y="698"/>
                  <a:pt x="181356" y="0"/>
                </a:cubicBezTo>
                <a:lnTo>
                  <a:pt x="906780" y="0"/>
                </a:lnTo>
                <a:cubicBezTo>
                  <a:pt x="1006665" y="698"/>
                  <a:pt x="1087894" y="81927"/>
                  <a:pt x="1088135" y="182880"/>
                </a:cubicBezTo>
                <a:lnTo>
                  <a:pt x="1088135" y="908304"/>
                </a:lnTo>
                <a:cubicBezTo>
                  <a:pt x="1087894" y="1008037"/>
                  <a:pt x="1006665" y="1089266"/>
                  <a:pt x="906780" y="1089660"/>
                </a:cubicBezTo>
                <a:lnTo>
                  <a:pt x="181356" y="1089660"/>
                </a:lnTo>
                <a:cubicBezTo>
                  <a:pt x="80568" y="1089266"/>
                  <a:pt x="-660" y="1008037"/>
                  <a:pt x="0" y="908304"/>
                </a:cubicBezTo>
                <a:lnTo>
                  <a:pt x="0" y="182880"/>
                </a:lnTo>
              </a:path>
            </a:pathLst>
          </a:custGeom>
          <a:solidFill>
            <a:srgbClr val="C8322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511795" y="4610100"/>
            <a:ext cx="1088136" cy="1088135"/>
          </a:xfrm>
          <a:custGeom>
            <a:avLst/>
            <a:gdLst>
              <a:gd name="connsiteX0" fmla="*/ 0 w 1088136"/>
              <a:gd name="connsiteY0" fmla="*/ 181355 h 1088135"/>
              <a:gd name="connsiteX1" fmla="*/ 181356 w 1088136"/>
              <a:gd name="connsiteY1" fmla="*/ 0 h 1088135"/>
              <a:gd name="connsiteX2" fmla="*/ 906780 w 1088136"/>
              <a:gd name="connsiteY2" fmla="*/ 0 h 1088135"/>
              <a:gd name="connsiteX3" fmla="*/ 1088135 w 1088136"/>
              <a:gd name="connsiteY3" fmla="*/ 181355 h 1088135"/>
              <a:gd name="connsiteX4" fmla="*/ 1088135 w 1088136"/>
              <a:gd name="connsiteY4" fmla="*/ 906779 h 1088135"/>
              <a:gd name="connsiteX5" fmla="*/ 906780 w 1088136"/>
              <a:gd name="connsiteY5" fmla="*/ 1088135 h 1088135"/>
              <a:gd name="connsiteX6" fmla="*/ 181356 w 1088136"/>
              <a:gd name="connsiteY6" fmla="*/ 1088135 h 1088135"/>
              <a:gd name="connsiteX7" fmla="*/ 0 w 1088136"/>
              <a:gd name="connsiteY7" fmla="*/ 906779 h 1088135"/>
              <a:gd name="connsiteX8" fmla="*/ 0 w 1088136"/>
              <a:gd name="connsiteY8" fmla="*/ 181355 h 10881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88136" h="1088135">
                <a:moveTo>
                  <a:pt x="0" y="181355"/>
                </a:moveTo>
                <a:cubicBezTo>
                  <a:pt x="-368" y="80695"/>
                  <a:pt x="80860" y="-533"/>
                  <a:pt x="181356" y="0"/>
                </a:cubicBezTo>
                <a:lnTo>
                  <a:pt x="906780" y="0"/>
                </a:lnTo>
                <a:cubicBezTo>
                  <a:pt x="1006970" y="-533"/>
                  <a:pt x="1088199" y="80695"/>
                  <a:pt x="1088135" y="181355"/>
                </a:cubicBezTo>
                <a:lnTo>
                  <a:pt x="1088135" y="906779"/>
                </a:lnTo>
                <a:cubicBezTo>
                  <a:pt x="1088199" y="1006805"/>
                  <a:pt x="1006970" y="1088034"/>
                  <a:pt x="906780" y="1088135"/>
                </a:cubicBezTo>
                <a:lnTo>
                  <a:pt x="181356" y="1088135"/>
                </a:lnTo>
                <a:cubicBezTo>
                  <a:pt x="80860" y="1088034"/>
                  <a:pt x="-368" y="1006805"/>
                  <a:pt x="0" y="906779"/>
                </a:cubicBezTo>
                <a:lnTo>
                  <a:pt x="0" y="181355"/>
                </a:lnTo>
              </a:path>
            </a:pathLst>
          </a:custGeom>
          <a:solidFill>
            <a:srgbClr val="0EA4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372343" y="4587240"/>
            <a:ext cx="1088136" cy="1088135"/>
          </a:xfrm>
          <a:custGeom>
            <a:avLst/>
            <a:gdLst>
              <a:gd name="connsiteX0" fmla="*/ 0 w 1088136"/>
              <a:gd name="connsiteY0" fmla="*/ 181355 h 1088135"/>
              <a:gd name="connsiteX1" fmla="*/ 181356 w 1088136"/>
              <a:gd name="connsiteY1" fmla="*/ 0 h 1088135"/>
              <a:gd name="connsiteX2" fmla="*/ 906780 w 1088136"/>
              <a:gd name="connsiteY2" fmla="*/ 0 h 1088135"/>
              <a:gd name="connsiteX3" fmla="*/ 1088136 w 1088136"/>
              <a:gd name="connsiteY3" fmla="*/ 181355 h 1088135"/>
              <a:gd name="connsiteX4" fmla="*/ 1088136 w 1088136"/>
              <a:gd name="connsiteY4" fmla="*/ 906779 h 1088135"/>
              <a:gd name="connsiteX5" fmla="*/ 906780 w 1088136"/>
              <a:gd name="connsiteY5" fmla="*/ 1088135 h 1088135"/>
              <a:gd name="connsiteX6" fmla="*/ 181356 w 1088136"/>
              <a:gd name="connsiteY6" fmla="*/ 1088135 h 1088135"/>
              <a:gd name="connsiteX7" fmla="*/ 0 w 1088136"/>
              <a:gd name="connsiteY7" fmla="*/ 906779 h 1088135"/>
              <a:gd name="connsiteX8" fmla="*/ 0 w 1088136"/>
              <a:gd name="connsiteY8" fmla="*/ 181355 h 10881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88136" h="1088135">
                <a:moveTo>
                  <a:pt x="0" y="181355"/>
                </a:moveTo>
                <a:cubicBezTo>
                  <a:pt x="-12" y="80657"/>
                  <a:pt x="81216" y="-571"/>
                  <a:pt x="181356" y="0"/>
                </a:cubicBezTo>
                <a:lnTo>
                  <a:pt x="906780" y="0"/>
                </a:lnTo>
                <a:cubicBezTo>
                  <a:pt x="1007326" y="-571"/>
                  <a:pt x="1088555" y="80657"/>
                  <a:pt x="1088136" y="181355"/>
                </a:cubicBezTo>
                <a:lnTo>
                  <a:pt x="1088136" y="906779"/>
                </a:lnTo>
                <a:cubicBezTo>
                  <a:pt x="1088555" y="1006754"/>
                  <a:pt x="1007326" y="1087983"/>
                  <a:pt x="906780" y="1088135"/>
                </a:cubicBezTo>
                <a:lnTo>
                  <a:pt x="181356" y="1088135"/>
                </a:lnTo>
                <a:cubicBezTo>
                  <a:pt x="81216" y="1087983"/>
                  <a:pt x="-12" y="1006754"/>
                  <a:pt x="0" y="906779"/>
                </a:cubicBezTo>
                <a:lnTo>
                  <a:pt x="0" y="181355"/>
                </a:lnTo>
              </a:path>
            </a:pathLst>
          </a:custGeom>
          <a:solidFill>
            <a:srgbClr val="207C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83691" y="4291584"/>
            <a:ext cx="585216" cy="585215"/>
          </a:xfrm>
          <a:custGeom>
            <a:avLst/>
            <a:gdLst>
              <a:gd name="connsiteX0" fmla="*/ 0 w 585216"/>
              <a:gd name="connsiteY0" fmla="*/ 97535 h 585215"/>
              <a:gd name="connsiteX1" fmla="*/ 97536 w 585216"/>
              <a:gd name="connsiteY1" fmla="*/ 0 h 585215"/>
              <a:gd name="connsiteX2" fmla="*/ 487680 w 585216"/>
              <a:gd name="connsiteY2" fmla="*/ 0 h 585215"/>
              <a:gd name="connsiteX3" fmla="*/ 585216 w 585216"/>
              <a:gd name="connsiteY3" fmla="*/ 97535 h 585215"/>
              <a:gd name="connsiteX4" fmla="*/ 585216 w 585216"/>
              <a:gd name="connsiteY4" fmla="*/ 487679 h 585215"/>
              <a:gd name="connsiteX5" fmla="*/ 487680 w 585216"/>
              <a:gd name="connsiteY5" fmla="*/ 585215 h 585215"/>
              <a:gd name="connsiteX6" fmla="*/ 97536 w 585216"/>
              <a:gd name="connsiteY6" fmla="*/ 585215 h 585215"/>
              <a:gd name="connsiteX7" fmla="*/ 0 w 585216"/>
              <a:gd name="connsiteY7" fmla="*/ 487679 h 585215"/>
              <a:gd name="connsiteX8" fmla="*/ 0 w 585216"/>
              <a:gd name="connsiteY8" fmla="*/ 97535 h 5852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85216" h="585215">
                <a:moveTo>
                  <a:pt x="0" y="97535"/>
                </a:moveTo>
                <a:cubicBezTo>
                  <a:pt x="698" y="44132"/>
                  <a:pt x="44348" y="469"/>
                  <a:pt x="97536" y="0"/>
                </a:cubicBezTo>
                <a:lnTo>
                  <a:pt x="487680" y="0"/>
                </a:lnTo>
                <a:cubicBezTo>
                  <a:pt x="542061" y="469"/>
                  <a:pt x="585724" y="44132"/>
                  <a:pt x="585216" y="97535"/>
                </a:cubicBezTo>
                <a:lnTo>
                  <a:pt x="585216" y="487679"/>
                </a:lnTo>
                <a:cubicBezTo>
                  <a:pt x="585724" y="541845"/>
                  <a:pt x="542061" y="585495"/>
                  <a:pt x="487680" y="585215"/>
                </a:cubicBezTo>
                <a:lnTo>
                  <a:pt x="97536" y="585215"/>
                </a:lnTo>
                <a:cubicBezTo>
                  <a:pt x="44348" y="585495"/>
                  <a:pt x="698" y="541845"/>
                  <a:pt x="0" y="487679"/>
                </a:cubicBezTo>
                <a:lnTo>
                  <a:pt x="0" y="97535"/>
                </a:lnTo>
              </a:path>
            </a:pathLst>
          </a:custGeom>
          <a:solidFill>
            <a:srgbClr val="C8322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77595" y="3096767"/>
            <a:ext cx="585215" cy="585216"/>
          </a:xfrm>
          <a:custGeom>
            <a:avLst/>
            <a:gdLst>
              <a:gd name="connsiteX0" fmla="*/ 0 w 585215"/>
              <a:gd name="connsiteY0" fmla="*/ 97536 h 585216"/>
              <a:gd name="connsiteX1" fmla="*/ 97536 w 585215"/>
              <a:gd name="connsiteY1" fmla="*/ 0 h 585216"/>
              <a:gd name="connsiteX2" fmla="*/ 487679 w 585215"/>
              <a:gd name="connsiteY2" fmla="*/ 0 h 585216"/>
              <a:gd name="connsiteX3" fmla="*/ 585215 w 585215"/>
              <a:gd name="connsiteY3" fmla="*/ 97536 h 585216"/>
              <a:gd name="connsiteX4" fmla="*/ 585215 w 585215"/>
              <a:gd name="connsiteY4" fmla="*/ 487679 h 585216"/>
              <a:gd name="connsiteX5" fmla="*/ 487679 w 585215"/>
              <a:gd name="connsiteY5" fmla="*/ 585216 h 585216"/>
              <a:gd name="connsiteX6" fmla="*/ 97536 w 585215"/>
              <a:gd name="connsiteY6" fmla="*/ 585216 h 585216"/>
              <a:gd name="connsiteX7" fmla="*/ 0 w 585215"/>
              <a:gd name="connsiteY7" fmla="*/ 487679 h 585216"/>
              <a:gd name="connsiteX8" fmla="*/ 0 w 585215"/>
              <a:gd name="connsiteY8" fmla="*/ 97536 h 5852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85215" h="585216">
                <a:moveTo>
                  <a:pt x="0" y="97536"/>
                </a:moveTo>
                <a:cubicBezTo>
                  <a:pt x="533" y="43764"/>
                  <a:pt x="44183" y="114"/>
                  <a:pt x="97536" y="0"/>
                </a:cubicBezTo>
                <a:lnTo>
                  <a:pt x="487679" y="0"/>
                </a:lnTo>
                <a:cubicBezTo>
                  <a:pt x="541896" y="114"/>
                  <a:pt x="585558" y="43764"/>
                  <a:pt x="585215" y="97536"/>
                </a:cubicBezTo>
                <a:lnTo>
                  <a:pt x="585215" y="487679"/>
                </a:lnTo>
                <a:cubicBezTo>
                  <a:pt x="585558" y="541477"/>
                  <a:pt x="541896" y="585139"/>
                  <a:pt x="487679" y="585216"/>
                </a:cubicBezTo>
                <a:lnTo>
                  <a:pt x="97536" y="585216"/>
                </a:lnTo>
                <a:cubicBezTo>
                  <a:pt x="44183" y="585139"/>
                  <a:pt x="533" y="541477"/>
                  <a:pt x="0" y="487679"/>
                </a:cubicBezTo>
                <a:lnTo>
                  <a:pt x="0" y="97536"/>
                </a:lnTo>
              </a:path>
            </a:pathLst>
          </a:custGeom>
          <a:solidFill>
            <a:srgbClr val="207C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83691" y="5407152"/>
            <a:ext cx="585216" cy="583691"/>
          </a:xfrm>
          <a:custGeom>
            <a:avLst/>
            <a:gdLst>
              <a:gd name="connsiteX0" fmla="*/ 0 w 585216"/>
              <a:gd name="connsiteY0" fmla="*/ 97535 h 583691"/>
              <a:gd name="connsiteX1" fmla="*/ 97536 w 585216"/>
              <a:gd name="connsiteY1" fmla="*/ 0 h 583691"/>
              <a:gd name="connsiteX2" fmla="*/ 487680 w 585216"/>
              <a:gd name="connsiteY2" fmla="*/ 0 h 583691"/>
              <a:gd name="connsiteX3" fmla="*/ 585216 w 585216"/>
              <a:gd name="connsiteY3" fmla="*/ 97535 h 583691"/>
              <a:gd name="connsiteX4" fmla="*/ 585216 w 585216"/>
              <a:gd name="connsiteY4" fmla="*/ 486155 h 583691"/>
              <a:gd name="connsiteX5" fmla="*/ 487680 w 585216"/>
              <a:gd name="connsiteY5" fmla="*/ 583691 h 583691"/>
              <a:gd name="connsiteX6" fmla="*/ 97536 w 585216"/>
              <a:gd name="connsiteY6" fmla="*/ 583691 h 583691"/>
              <a:gd name="connsiteX7" fmla="*/ 0 w 585216"/>
              <a:gd name="connsiteY7" fmla="*/ 486155 h 583691"/>
              <a:gd name="connsiteX8" fmla="*/ 0 w 585216"/>
              <a:gd name="connsiteY8" fmla="*/ 97535 h 5836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85216" h="583691">
                <a:moveTo>
                  <a:pt x="0" y="97535"/>
                </a:moveTo>
                <a:cubicBezTo>
                  <a:pt x="698" y="42964"/>
                  <a:pt x="44348" y="-698"/>
                  <a:pt x="97536" y="0"/>
                </a:cubicBezTo>
                <a:lnTo>
                  <a:pt x="487680" y="0"/>
                </a:lnTo>
                <a:cubicBezTo>
                  <a:pt x="542061" y="-698"/>
                  <a:pt x="585724" y="42964"/>
                  <a:pt x="585216" y="97535"/>
                </a:cubicBezTo>
                <a:lnTo>
                  <a:pt x="585216" y="486155"/>
                </a:lnTo>
                <a:cubicBezTo>
                  <a:pt x="585724" y="540677"/>
                  <a:pt x="542061" y="584326"/>
                  <a:pt x="487680" y="583691"/>
                </a:cubicBezTo>
                <a:lnTo>
                  <a:pt x="97536" y="583691"/>
                </a:lnTo>
                <a:cubicBezTo>
                  <a:pt x="44348" y="584326"/>
                  <a:pt x="698" y="540677"/>
                  <a:pt x="0" y="486155"/>
                </a:cubicBezTo>
                <a:lnTo>
                  <a:pt x="0" y="97535"/>
                </a:lnTo>
              </a:path>
            </a:pathLst>
          </a:custGeom>
          <a:solidFill>
            <a:srgbClr val="0EA4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197863" y="3366515"/>
            <a:ext cx="6281928" cy="711708"/>
          </a:xfrm>
          <a:custGeom>
            <a:avLst/>
            <a:gdLst>
              <a:gd name="connsiteX0" fmla="*/ 0 w 6281928"/>
              <a:gd name="connsiteY0" fmla="*/ 0 h 711708"/>
              <a:gd name="connsiteX1" fmla="*/ 6281928 w 6281928"/>
              <a:gd name="connsiteY1" fmla="*/ 0 h 711708"/>
              <a:gd name="connsiteX2" fmla="*/ 6281928 w 6281928"/>
              <a:gd name="connsiteY2" fmla="*/ 711708 h 711708"/>
              <a:gd name="connsiteX3" fmla="*/ 0 w 6281928"/>
              <a:gd name="connsiteY3" fmla="*/ 711708 h 711708"/>
              <a:gd name="connsiteX4" fmla="*/ 0 w 6281928"/>
              <a:gd name="connsiteY4" fmla="*/ 0 h 7117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81928" h="711708">
                <a:moveTo>
                  <a:pt x="0" y="0"/>
                </a:moveTo>
                <a:lnTo>
                  <a:pt x="6281928" y="0"/>
                </a:lnTo>
                <a:lnTo>
                  <a:pt x="6281928" y="711708"/>
                </a:lnTo>
                <a:lnTo>
                  <a:pt x="0" y="71170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222247" y="4561332"/>
            <a:ext cx="6257544" cy="734567"/>
          </a:xfrm>
          <a:custGeom>
            <a:avLst/>
            <a:gdLst>
              <a:gd name="connsiteX0" fmla="*/ 0 w 6257544"/>
              <a:gd name="connsiteY0" fmla="*/ 0 h 734567"/>
              <a:gd name="connsiteX1" fmla="*/ 6257544 w 6257544"/>
              <a:gd name="connsiteY1" fmla="*/ 0 h 734567"/>
              <a:gd name="connsiteX2" fmla="*/ 6257544 w 6257544"/>
              <a:gd name="connsiteY2" fmla="*/ 734567 h 734567"/>
              <a:gd name="connsiteX3" fmla="*/ 0 w 6257544"/>
              <a:gd name="connsiteY3" fmla="*/ 734567 h 734567"/>
              <a:gd name="connsiteX4" fmla="*/ 0 w 6257544"/>
              <a:gd name="connsiteY4" fmla="*/ 0 h 7345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57544" h="734567">
                <a:moveTo>
                  <a:pt x="0" y="0"/>
                </a:moveTo>
                <a:lnTo>
                  <a:pt x="6257544" y="0"/>
                </a:lnTo>
                <a:lnTo>
                  <a:pt x="6257544" y="734567"/>
                </a:lnTo>
                <a:lnTo>
                  <a:pt x="0" y="73456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222247" y="5658611"/>
            <a:ext cx="6236208" cy="812291"/>
          </a:xfrm>
          <a:custGeom>
            <a:avLst/>
            <a:gdLst>
              <a:gd name="connsiteX0" fmla="*/ 0 w 6236208"/>
              <a:gd name="connsiteY0" fmla="*/ 0 h 812291"/>
              <a:gd name="connsiteX1" fmla="*/ 6236208 w 6236208"/>
              <a:gd name="connsiteY1" fmla="*/ 0 h 812291"/>
              <a:gd name="connsiteX2" fmla="*/ 6236208 w 6236208"/>
              <a:gd name="connsiteY2" fmla="*/ 812291 h 812291"/>
              <a:gd name="connsiteX3" fmla="*/ 0 w 6236208"/>
              <a:gd name="connsiteY3" fmla="*/ 812291 h 812291"/>
              <a:gd name="connsiteX4" fmla="*/ 0 w 6236208"/>
              <a:gd name="connsiteY4" fmla="*/ 0 h 8122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36208" h="812291">
                <a:moveTo>
                  <a:pt x="0" y="0"/>
                </a:moveTo>
                <a:lnTo>
                  <a:pt x="6236208" y="0"/>
                </a:lnTo>
                <a:lnTo>
                  <a:pt x="6236208" y="812291"/>
                </a:lnTo>
                <a:lnTo>
                  <a:pt x="0" y="812291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30478" y="3357689"/>
            <a:ext cx="270154" cy="167678"/>
          </a:xfrm>
          <a:custGeom>
            <a:avLst/>
            <a:gdLst>
              <a:gd name="connsiteX0" fmla="*/ 30162 w 270154"/>
              <a:gd name="connsiteY0" fmla="*/ 15074 h 167678"/>
              <a:gd name="connsiteX1" fmla="*/ 30162 w 270154"/>
              <a:gd name="connsiteY1" fmla="*/ 152590 h 167678"/>
              <a:gd name="connsiteX2" fmla="*/ 15074 w 270154"/>
              <a:gd name="connsiteY2" fmla="*/ 137502 h 167678"/>
              <a:gd name="connsiteX3" fmla="*/ 100050 w 270154"/>
              <a:gd name="connsiteY3" fmla="*/ 137502 h 167678"/>
              <a:gd name="connsiteX4" fmla="*/ 84962 w 270154"/>
              <a:gd name="connsiteY4" fmla="*/ 152590 h 167678"/>
              <a:gd name="connsiteX5" fmla="*/ 84962 w 270154"/>
              <a:gd name="connsiteY5" fmla="*/ 39916 h 167678"/>
              <a:gd name="connsiteX6" fmla="*/ 185191 w 270154"/>
              <a:gd name="connsiteY6" fmla="*/ 39916 h 167678"/>
              <a:gd name="connsiteX7" fmla="*/ 185191 w 270154"/>
              <a:gd name="connsiteY7" fmla="*/ 152590 h 167678"/>
              <a:gd name="connsiteX8" fmla="*/ 170103 w 270154"/>
              <a:gd name="connsiteY8" fmla="*/ 137502 h 167678"/>
              <a:gd name="connsiteX9" fmla="*/ 255079 w 270154"/>
              <a:gd name="connsiteY9" fmla="*/ 137502 h 167678"/>
              <a:gd name="connsiteX10" fmla="*/ 239991 w 270154"/>
              <a:gd name="connsiteY10" fmla="*/ 152590 h 167678"/>
              <a:gd name="connsiteX11" fmla="*/ 239991 w 270154"/>
              <a:gd name="connsiteY11" fmla="*/ 15074 h 167678"/>
              <a:gd name="connsiteX12" fmla="*/ 240284 w 270154"/>
              <a:gd name="connsiteY12" fmla="*/ 12141 h 167678"/>
              <a:gd name="connsiteX13" fmla="*/ 241134 w 270154"/>
              <a:gd name="connsiteY13" fmla="*/ 9309 h 167678"/>
              <a:gd name="connsiteX14" fmla="*/ 242531 w 270154"/>
              <a:gd name="connsiteY14" fmla="*/ 6705 h 167678"/>
              <a:gd name="connsiteX15" fmla="*/ 244411 w 270154"/>
              <a:gd name="connsiteY15" fmla="*/ 4419 h 167678"/>
              <a:gd name="connsiteX16" fmla="*/ 246697 w 270154"/>
              <a:gd name="connsiteY16" fmla="*/ 2539 h 167678"/>
              <a:gd name="connsiteX17" fmla="*/ 249301 w 270154"/>
              <a:gd name="connsiteY17" fmla="*/ 1142 h 167678"/>
              <a:gd name="connsiteX18" fmla="*/ 252133 w 270154"/>
              <a:gd name="connsiteY18" fmla="*/ 291 h 167678"/>
              <a:gd name="connsiteX19" fmla="*/ 255079 w 270154"/>
              <a:gd name="connsiteY19" fmla="*/ 0 h 167678"/>
              <a:gd name="connsiteX20" fmla="*/ 258013 w 270154"/>
              <a:gd name="connsiteY20" fmla="*/ 291 h 167678"/>
              <a:gd name="connsiteX21" fmla="*/ 260845 w 270154"/>
              <a:gd name="connsiteY21" fmla="*/ 1142 h 167678"/>
              <a:gd name="connsiteX22" fmla="*/ 263448 w 270154"/>
              <a:gd name="connsiteY22" fmla="*/ 2539 h 167678"/>
              <a:gd name="connsiteX23" fmla="*/ 265734 w 270154"/>
              <a:gd name="connsiteY23" fmla="*/ 4419 h 167678"/>
              <a:gd name="connsiteX24" fmla="*/ 267614 w 270154"/>
              <a:gd name="connsiteY24" fmla="*/ 6705 h 167678"/>
              <a:gd name="connsiteX25" fmla="*/ 269011 w 270154"/>
              <a:gd name="connsiteY25" fmla="*/ 9309 h 167678"/>
              <a:gd name="connsiteX26" fmla="*/ 269862 w 270154"/>
              <a:gd name="connsiteY26" fmla="*/ 12141 h 167678"/>
              <a:gd name="connsiteX27" fmla="*/ 270154 w 270154"/>
              <a:gd name="connsiteY27" fmla="*/ 15074 h 167678"/>
              <a:gd name="connsiteX28" fmla="*/ 270154 w 270154"/>
              <a:gd name="connsiteY28" fmla="*/ 167678 h 167678"/>
              <a:gd name="connsiteX29" fmla="*/ 155028 w 270154"/>
              <a:gd name="connsiteY29" fmla="*/ 167678 h 167678"/>
              <a:gd name="connsiteX30" fmla="*/ 155028 w 270154"/>
              <a:gd name="connsiteY30" fmla="*/ 55003 h 167678"/>
              <a:gd name="connsiteX31" fmla="*/ 170103 w 270154"/>
              <a:gd name="connsiteY31" fmla="*/ 70078 h 167678"/>
              <a:gd name="connsiteX32" fmla="*/ 100050 w 270154"/>
              <a:gd name="connsiteY32" fmla="*/ 70078 h 167678"/>
              <a:gd name="connsiteX33" fmla="*/ 115125 w 270154"/>
              <a:gd name="connsiteY33" fmla="*/ 55003 h 167678"/>
              <a:gd name="connsiteX34" fmla="*/ 115125 w 270154"/>
              <a:gd name="connsiteY34" fmla="*/ 167678 h 167678"/>
              <a:gd name="connsiteX35" fmla="*/ 0 w 270154"/>
              <a:gd name="connsiteY35" fmla="*/ 167678 h 167678"/>
              <a:gd name="connsiteX36" fmla="*/ 0 w 270154"/>
              <a:gd name="connsiteY36" fmla="*/ 15074 h 167678"/>
              <a:gd name="connsiteX37" fmla="*/ 292 w 270154"/>
              <a:gd name="connsiteY37" fmla="*/ 12141 h 167678"/>
              <a:gd name="connsiteX38" fmla="*/ 1143 w 270154"/>
              <a:gd name="connsiteY38" fmla="*/ 9309 h 167678"/>
              <a:gd name="connsiteX39" fmla="*/ 2539 w 270154"/>
              <a:gd name="connsiteY39" fmla="*/ 6705 h 167678"/>
              <a:gd name="connsiteX40" fmla="*/ 4419 w 270154"/>
              <a:gd name="connsiteY40" fmla="*/ 4419 h 167678"/>
              <a:gd name="connsiteX41" fmla="*/ 6705 w 270154"/>
              <a:gd name="connsiteY41" fmla="*/ 2539 h 167678"/>
              <a:gd name="connsiteX42" fmla="*/ 9309 w 270154"/>
              <a:gd name="connsiteY42" fmla="*/ 1142 h 167678"/>
              <a:gd name="connsiteX43" fmla="*/ 12141 w 270154"/>
              <a:gd name="connsiteY43" fmla="*/ 291 h 167678"/>
              <a:gd name="connsiteX44" fmla="*/ 15074 w 270154"/>
              <a:gd name="connsiteY44" fmla="*/ 0 h 167678"/>
              <a:gd name="connsiteX45" fmla="*/ 18021 w 270154"/>
              <a:gd name="connsiteY45" fmla="*/ 291 h 167678"/>
              <a:gd name="connsiteX46" fmla="*/ 20853 w 270154"/>
              <a:gd name="connsiteY46" fmla="*/ 1142 h 167678"/>
              <a:gd name="connsiteX47" fmla="*/ 23456 w 270154"/>
              <a:gd name="connsiteY47" fmla="*/ 2539 h 167678"/>
              <a:gd name="connsiteX48" fmla="*/ 25742 w 270154"/>
              <a:gd name="connsiteY48" fmla="*/ 4419 h 167678"/>
              <a:gd name="connsiteX49" fmla="*/ 27622 w 270154"/>
              <a:gd name="connsiteY49" fmla="*/ 6705 h 167678"/>
              <a:gd name="connsiteX50" fmla="*/ 29019 w 270154"/>
              <a:gd name="connsiteY50" fmla="*/ 9309 h 167678"/>
              <a:gd name="connsiteX51" fmla="*/ 29870 w 270154"/>
              <a:gd name="connsiteY51" fmla="*/ 12141 h 167678"/>
              <a:gd name="connsiteX52" fmla="*/ 30162 w 270154"/>
              <a:gd name="connsiteY52" fmla="*/ 15074 h 1676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</a:cxnLst>
            <a:rect l="l" t="t" r="r" b="b"/>
            <a:pathLst>
              <a:path w="270154" h="167678">
                <a:moveTo>
                  <a:pt x="30162" y="15074"/>
                </a:moveTo>
                <a:lnTo>
                  <a:pt x="30162" y="152590"/>
                </a:lnTo>
                <a:lnTo>
                  <a:pt x="15074" y="137502"/>
                </a:lnTo>
                <a:lnTo>
                  <a:pt x="100050" y="137502"/>
                </a:lnTo>
                <a:lnTo>
                  <a:pt x="84962" y="152590"/>
                </a:lnTo>
                <a:lnTo>
                  <a:pt x="84962" y="39916"/>
                </a:lnTo>
                <a:lnTo>
                  <a:pt x="185191" y="39916"/>
                </a:lnTo>
                <a:lnTo>
                  <a:pt x="185191" y="152590"/>
                </a:lnTo>
                <a:lnTo>
                  <a:pt x="170103" y="137502"/>
                </a:lnTo>
                <a:lnTo>
                  <a:pt x="255079" y="137502"/>
                </a:lnTo>
                <a:lnTo>
                  <a:pt x="239991" y="152590"/>
                </a:lnTo>
                <a:lnTo>
                  <a:pt x="239991" y="15074"/>
                </a:lnTo>
                <a:lnTo>
                  <a:pt x="240284" y="12141"/>
                </a:lnTo>
                <a:lnTo>
                  <a:pt x="241134" y="9309"/>
                </a:lnTo>
                <a:lnTo>
                  <a:pt x="242531" y="6705"/>
                </a:lnTo>
                <a:lnTo>
                  <a:pt x="244411" y="4419"/>
                </a:lnTo>
                <a:lnTo>
                  <a:pt x="246697" y="2539"/>
                </a:lnTo>
                <a:lnTo>
                  <a:pt x="249301" y="1142"/>
                </a:lnTo>
                <a:lnTo>
                  <a:pt x="252133" y="291"/>
                </a:lnTo>
                <a:lnTo>
                  <a:pt x="255079" y="0"/>
                </a:lnTo>
                <a:lnTo>
                  <a:pt x="258013" y="291"/>
                </a:lnTo>
                <a:lnTo>
                  <a:pt x="260845" y="1142"/>
                </a:lnTo>
                <a:lnTo>
                  <a:pt x="263448" y="2539"/>
                </a:lnTo>
                <a:lnTo>
                  <a:pt x="265734" y="4419"/>
                </a:lnTo>
                <a:lnTo>
                  <a:pt x="267614" y="6705"/>
                </a:lnTo>
                <a:lnTo>
                  <a:pt x="269011" y="9309"/>
                </a:lnTo>
                <a:lnTo>
                  <a:pt x="269862" y="12141"/>
                </a:lnTo>
                <a:lnTo>
                  <a:pt x="270154" y="15074"/>
                </a:lnTo>
                <a:lnTo>
                  <a:pt x="270154" y="167678"/>
                </a:lnTo>
                <a:lnTo>
                  <a:pt x="155028" y="167678"/>
                </a:lnTo>
                <a:lnTo>
                  <a:pt x="155028" y="55003"/>
                </a:lnTo>
                <a:lnTo>
                  <a:pt x="170103" y="70078"/>
                </a:lnTo>
                <a:lnTo>
                  <a:pt x="100050" y="70078"/>
                </a:lnTo>
                <a:lnTo>
                  <a:pt x="115125" y="55003"/>
                </a:lnTo>
                <a:lnTo>
                  <a:pt x="115125" y="167678"/>
                </a:lnTo>
                <a:lnTo>
                  <a:pt x="0" y="167678"/>
                </a:lnTo>
                <a:lnTo>
                  <a:pt x="0" y="15074"/>
                </a:lnTo>
                <a:lnTo>
                  <a:pt x="292" y="12141"/>
                </a:lnTo>
                <a:lnTo>
                  <a:pt x="1143" y="9309"/>
                </a:lnTo>
                <a:lnTo>
                  <a:pt x="2539" y="6705"/>
                </a:lnTo>
                <a:lnTo>
                  <a:pt x="4419" y="4419"/>
                </a:lnTo>
                <a:lnTo>
                  <a:pt x="6705" y="2539"/>
                </a:lnTo>
                <a:lnTo>
                  <a:pt x="9309" y="1142"/>
                </a:lnTo>
                <a:lnTo>
                  <a:pt x="12141" y="291"/>
                </a:lnTo>
                <a:lnTo>
                  <a:pt x="15074" y="0"/>
                </a:lnTo>
                <a:lnTo>
                  <a:pt x="18021" y="291"/>
                </a:lnTo>
                <a:lnTo>
                  <a:pt x="20853" y="1142"/>
                </a:lnTo>
                <a:lnTo>
                  <a:pt x="23456" y="2539"/>
                </a:lnTo>
                <a:lnTo>
                  <a:pt x="25742" y="4419"/>
                </a:lnTo>
                <a:lnTo>
                  <a:pt x="27622" y="6705"/>
                </a:lnTo>
                <a:lnTo>
                  <a:pt x="29019" y="9309"/>
                </a:lnTo>
                <a:lnTo>
                  <a:pt x="29870" y="12141"/>
                </a:lnTo>
                <a:lnTo>
                  <a:pt x="30162" y="1507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0666793" y="5112753"/>
            <a:ext cx="498475" cy="308724"/>
          </a:xfrm>
          <a:custGeom>
            <a:avLst/>
            <a:gdLst>
              <a:gd name="connsiteX0" fmla="*/ 30162 w 498475"/>
              <a:gd name="connsiteY0" fmla="*/ 15087 h 308724"/>
              <a:gd name="connsiteX1" fmla="*/ 30162 w 498475"/>
              <a:gd name="connsiteY1" fmla="*/ 293636 h 308724"/>
              <a:gd name="connsiteX2" fmla="*/ 15087 w 498475"/>
              <a:gd name="connsiteY2" fmla="*/ 278548 h 308724"/>
              <a:gd name="connsiteX3" fmla="*/ 180885 w 498475"/>
              <a:gd name="connsiteY3" fmla="*/ 278548 h 308724"/>
              <a:gd name="connsiteX4" fmla="*/ 165798 w 498475"/>
              <a:gd name="connsiteY4" fmla="*/ 293636 h 308724"/>
              <a:gd name="connsiteX5" fmla="*/ 165798 w 498475"/>
              <a:gd name="connsiteY5" fmla="*/ 80873 h 308724"/>
              <a:gd name="connsiteX6" fmla="*/ 332675 w 498475"/>
              <a:gd name="connsiteY6" fmla="*/ 80873 h 308724"/>
              <a:gd name="connsiteX7" fmla="*/ 332675 w 498475"/>
              <a:gd name="connsiteY7" fmla="*/ 293636 h 308724"/>
              <a:gd name="connsiteX8" fmla="*/ 317601 w 498475"/>
              <a:gd name="connsiteY8" fmla="*/ 278548 h 308724"/>
              <a:gd name="connsiteX9" fmla="*/ 483399 w 498475"/>
              <a:gd name="connsiteY9" fmla="*/ 278548 h 308724"/>
              <a:gd name="connsiteX10" fmla="*/ 468312 w 498475"/>
              <a:gd name="connsiteY10" fmla="*/ 293636 h 308724"/>
              <a:gd name="connsiteX11" fmla="*/ 468312 w 498475"/>
              <a:gd name="connsiteY11" fmla="*/ 15087 h 308724"/>
              <a:gd name="connsiteX12" fmla="*/ 468603 w 498475"/>
              <a:gd name="connsiteY12" fmla="*/ 12141 h 308724"/>
              <a:gd name="connsiteX13" fmla="*/ 469467 w 498475"/>
              <a:gd name="connsiteY13" fmla="*/ 9309 h 308724"/>
              <a:gd name="connsiteX14" fmla="*/ 470865 w 498475"/>
              <a:gd name="connsiteY14" fmla="*/ 6705 h 308724"/>
              <a:gd name="connsiteX15" fmla="*/ 472731 w 498475"/>
              <a:gd name="connsiteY15" fmla="*/ 4419 h 308724"/>
              <a:gd name="connsiteX16" fmla="*/ 475017 w 498475"/>
              <a:gd name="connsiteY16" fmla="*/ 2539 h 308724"/>
              <a:gd name="connsiteX17" fmla="*/ 477621 w 498475"/>
              <a:gd name="connsiteY17" fmla="*/ 1155 h 308724"/>
              <a:gd name="connsiteX18" fmla="*/ 480453 w 498475"/>
              <a:gd name="connsiteY18" fmla="*/ 291 h 308724"/>
              <a:gd name="connsiteX19" fmla="*/ 483399 w 498475"/>
              <a:gd name="connsiteY19" fmla="*/ 0 h 308724"/>
              <a:gd name="connsiteX20" fmla="*/ 486346 w 498475"/>
              <a:gd name="connsiteY20" fmla="*/ 291 h 308724"/>
              <a:gd name="connsiteX21" fmla="*/ 489165 w 498475"/>
              <a:gd name="connsiteY21" fmla="*/ 1155 h 308724"/>
              <a:gd name="connsiteX22" fmla="*/ 491781 w 498475"/>
              <a:gd name="connsiteY22" fmla="*/ 2539 h 308724"/>
              <a:gd name="connsiteX23" fmla="*/ 494067 w 498475"/>
              <a:gd name="connsiteY23" fmla="*/ 4419 h 308724"/>
              <a:gd name="connsiteX24" fmla="*/ 495934 w 498475"/>
              <a:gd name="connsiteY24" fmla="*/ 6705 h 308724"/>
              <a:gd name="connsiteX25" fmla="*/ 497331 w 498475"/>
              <a:gd name="connsiteY25" fmla="*/ 9309 h 308724"/>
              <a:gd name="connsiteX26" fmla="*/ 498195 w 498475"/>
              <a:gd name="connsiteY26" fmla="*/ 12141 h 308724"/>
              <a:gd name="connsiteX27" fmla="*/ 498475 w 498475"/>
              <a:gd name="connsiteY27" fmla="*/ 15087 h 308724"/>
              <a:gd name="connsiteX28" fmla="*/ 498475 w 498475"/>
              <a:gd name="connsiteY28" fmla="*/ 308724 h 308724"/>
              <a:gd name="connsiteX29" fmla="*/ 302513 w 498475"/>
              <a:gd name="connsiteY29" fmla="*/ 308724 h 308724"/>
              <a:gd name="connsiteX30" fmla="*/ 302513 w 498475"/>
              <a:gd name="connsiteY30" fmla="*/ 95948 h 308724"/>
              <a:gd name="connsiteX31" fmla="*/ 317601 w 498475"/>
              <a:gd name="connsiteY31" fmla="*/ 111035 h 308724"/>
              <a:gd name="connsiteX32" fmla="*/ 180885 w 498475"/>
              <a:gd name="connsiteY32" fmla="*/ 111035 h 308724"/>
              <a:gd name="connsiteX33" fmla="*/ 195973 w 498475"/>
              <a:gd name="connsiteY33" fmla="*/ 95948 h 308724"/>
              <a:gd name="connsiteX34" fmla="*/ 195973 w 498475"/>
              <a:gd name="connsiteY34" fmla="*/ 308724 h 308724"/>
              <a:gd name="connsiteX35" fmla="*/ 0 w 498475"/>
              <a:gd name="connsiteY35" fmla="*/ 308724 h 308724"/>
              <a:gd name="connsiteX36" fmla="*/ 0 w 498475"/>
              <a:gd name="connsiteY36" fmla="*/ 15087 h 308724"/>
              <a:gd name="connsiteX37" fmla="*/ 291 w 498475"/>
              <a:gd name="connsiteY37" fmla="*/ 12141 h 308724"/>
              <a:gd name="connsiteX38" fmla="*/ 1154 w 498475"/>
              <a:gd name="connsiteY38" fmla="*/ 9309 h 308724"/>
              <a:gd name="connsiteX39" fmla="*/ 2539 w 498475"/>
              <a:gd name="connsiteY39" fmla="*/ 6705 h 308724"/>
              <a:gd name="connsiteX40" fmla="*/ 4419 w 498475"/>
              <a:gd name="connsiteY40" fmla="*/ 4419 h 308724"/>
              <a:gd name="connsiteX41" fmla="*/ 6705 w 498475"/>
              <a:gd name="connsiteY41" fmla="*/ 2539 h 308724"/>
              <a:gd name="connsiteX42" fmla="*/ 9308 w 498475"/>
              <a:gd name="connsiteY42" fmla="*/ 1155 h 308724"/>
              <a:gd name="connsiteX43" fmla="*/ 12141 w 498475"/>
              <a:gd name="connsiteY43" fmla="*/ 291 h 308724"/>
              <a:gd name="connsiteX44" fmla="*/ 15087 w 498475"/>
              <a:gd name="connsiteY44" fmla="*/ 0 h 308724"/>
              <a:gd name="connsiteX45" fmla="*/ 18033 w 498475"/>
              <a:gd name="connsiteY45" fmla="*/ 291 h 308724"/>
              <a:gd name="connsiteX46" fmla="*/ 20852 w 498475"/>
              <a:gd name="connsiteY46" fmla="*/ 1155 h 308724"/>
              <a:gd name="connsiteX47" fmla="*/ 23469 w 498475"/>
              <a:gd name="connsiteY47" fmla="*/ 2539 h 308724"/>
              <a:gd name="connsiteX48" fmla="*/ 25755 w 498475"/>
              <a:gd name="connsiteY48" fmla="*/ 4419 h 308724"/>
              <a:gd name="connsiteX49" fmla="*/ 27622 w 498475"/>
              <a:gd name="connsiteY49" fmla="*/ 6705 h 308724"/>
              <a:gd name="connsiteX50" fmla="*/ 29019 w 498475"/>
              <a:gd name="connsiteY50" fmla="*/ 9309 h 308724"/>
              <a:gd name="connsiteX51" fmla="*/ 29882 w 498475"/>
              <a:gd name="connsiteY51" fmla="*/ 12141 h 308724"/>
              <a:gd name="connsiteX52" fmla="*/ 30162 w 498475"/>
              <a:gd name="connsiteY52" fmla="*/ 15087 h 3087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</a:cxnLst>
            <a:rect l="l" t="t" r="r" b="b"/>
            <a:pathLst>
              <a:path w="498475" h="308724">
                <a:moveTo>
                  <a:pt x="30162" y="15087"/>
                </a:moveTo>
                <a:lnTo>
                  <a:pt x="30162" y="293636"/>
                </a:lnTo>
                <a:lnTo>
                  <a:pt x="15087" y="278548"/>
                </a:lnTo>
                <a:lnTo>
                  <a:pt x="180885" y="278548"/>
                </a:lnTo>
                <a:lnTo>
                  <a:pt x="165798" y="293636"/>
                </a:lnTo>
                <a:lnTo>
                  <a:pt x="165798" y="80873"/>
                </a:lnTo>
                <a:lnTo>
                  <a:pt x="332675" y="80873"/>
                </a:lnTo>
                <a:lnTo>
                  <a:pt x="332675" y="293636"/>
                </a:lnTo>
                <a:lnTo>
                  <a:pt x="317601" y="278548"/>
                </a:lnTo>
                <a:lnTo>
                  <a:pt x="483399" y="278548"/>
                </a:lnTo>
                <a:lnTo>
                  <a:pt x="468312" y="293636"/>
                </a:lnTo>
                <a:lnTo>
                  <a:pt x="468312" y="15087"/>
                </a:lnTo>
                <a:lnTo>
                  <a:pt x="468603" y="12141"/>
                </a:lnTo>
                <a:lnTo>
                  <a:pt x="469467" y="9309"/>
                </a:lnTo>
                <a:lnTo>
                  <a:pt x="470865" y="6705"/>
                </a:lnTo>
                <a:lnTo>
                  <a:pt x="472731" y="4419"/>
                </a:lnTo>
                <a:lnTo>
                  <a:pt x="475017" y="2539"/>
                </a:lnTo>
                <a:lnTo>
                  <a:pt x="477621" y="1155"/>
                </a:lnTo>
                <a:lnTo>
                  <a:pt x="480453" y="291"/>
                </a:lnTo>
                <a:lnTo>
                  <a:pt x="483399" y="0"/>
                </a:lnTo>
                <a:lnTo>
                  <a:pt x="486346" y="291"/>
                </a:lnTo>
                <a:lnTo>
                  <a:pt x="489165" y="1155"/>
                </a:lnTo>
                <a:lnTo>
                  <a:pt x="491781" y="2539"/>
                </a:lnTo>
                <a:lnTo>
                  <a:pt x="494067" y="4419"/>
                </a:lnTo>
                <a:lnTo>
                  <a:pt x="495934" y="6705"/>
                </a:lnTo>
                <a:lnTo>
                  <a:pt x="497331" y="9309"/>
                </a:lnTo>
                <a:lnTo>
                  <a:pt x="498195" y="12141"/>
                </a:lnTo>
                <a:lnTo>
                  <a:pt x="498475" y="15087"/>
                </a:lnTo>
                <a:lnTo>
                  <a:pt x="498475" y="308724"/>
                </a:lnTo>
                <a:lnTo>
                  <a:pt x="302513" y="308724"/>
                </a:lnTo>
                <a:lnTo>
                  <a:pt x="302513" y="95948"/>
                </a:lnTo>
                <a:lnTo>
                  <a:pt x="317601" y="111035"/>
                </a:lnTo>
                <a:lnTo>
                  <a:pt x="180885" y="111035"/>
                </a:lnTo>
                <a:lnTo>
                  <a:pt x="195973" y="95948"/>
                </a:lnTo>
                <a:lnTo>
                  <a:pt x="195973" y="308724"/>
                </a:lnTo>
                <a:lnTo>
                  <a:pt x="0" y="308724"/>
                </a:lnTo>
                <a:lnTo>
                  <a:pt x="0" y="15087"/>
                </a:lnTo>
                <a:lnTo>
                  <a:pt x="291" y="12141"/>
                </a:lnTo>
                <a:lnTo>
                  <a:pt x="1154" y="9309"/>
                </a:lnTo>
                <a:lnTo>
                  <a:pt x="2539" y="6705"/>
                </a:lnTo>
                <a:lnTo>
                  <a:pt x="4419" y="4419"/>
                </a:lnTo>
                <a:lnTo>
                  <a:pt x="6705" y="2539"/>
                </a:lnTo>
                <a:lnTo>
                  <a:pt x="9308" y="1155"/>
                </a:lnTo>
                <a:lnTo>
                  <a:pt x="12141" y="291"/>
                </a:lnTo>
                <a:lnTo>
                  <a:pt x="15087" y="0"/>
                </a:lnTo>
                <a:lnTo>
                  <a:pt x="18033" y="291"/>
                </a:lnTo>
                <a:lnTo>
                  <a:pt x="20852" y="1155"/>
                </a:lnTo>
                <a:lnTo>
                  <a:pt x="23469" y="2539"/>
                </a:lnTo>
                <a:lnTo>
                  <a:pt x="25755" y="4419"/>
                </a:lnTo>
                <a:lnTo>
                  <a:pt x="27622" y="6705"/>
                </a:lnTo>
                <a:lnTo>
                  <a:pt x="29019" y="9309"/>
                </a:lnTo>
                <a:lnTo>
                  <a:pt x="29882" y="12141"/>
                </a:lnTo>
                <a:lnTo>
                  <a:pt x="30162" y="150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215900"/>
            <a:ext cx="1536700" cy="5334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70000"/>
            <a:ext cx="10998200" cy="9398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" y="3149600"/>
            <a:ext cx="381000" cy="2667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" y="4406900"/>
            <a:ext cx="330200" cy="3556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100" y="5499100"/>
            <a:ext cx="406400" cy="4064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2324100"/>
            <a:ext cx="10033000" cy="4178300"/>
          </a:xfrm>
          <a:prstGeom prst="rect">
            <a:avLst/>
          </a:prstGeom>
          <a:noFill/>
        </p:spPr>
      </p:pic>
      <p:sp>
        <p:nvSpPr>
          <p:cNvPr id="21" name="TextBox 1"/>
          <p:cNvSpPr txBox="1"/>
          <p:nvPr/>
        </p:nvSpPr>
        <p:spPr>
          <a:xfrm>
            <a:off x="660400" y="1473200"/>
            <a:ext cx="105537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ts val="2100"/>
              </a:lnSpc>
            </a:pPr>
            <a:r>
              <a:rPr lang="en-US" altLang="zh-CN" sz="1595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18" charset="-122"/>
                <a:cs typeface="微软雅黑" panose="020B0503020204020204" pitchFamily="18" charset="-122"/>
              </a:rPr>
              <a:t>“商业综合体”，是将城市中商业、办公、居住、旅店、展览、餐饮、会议、文娱等城市生活空间的三项以上功能进行</a:t>
            </a:r>
            <a:endParaRPr lang="en-US" altLang="zh-CN" sz="1595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1595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18" charset="-122"/>
                <a:cs typeface="微软雅黑" panose="020B0503020204020204" pitchFamily="18" charset="-122"/>
              </a:rPr>
              <a:t>组合，并在各部分间建立一种相互依存、相互裨益的能动关系，从而形成一个多功能、高效率、复杂而统一的综合体。</a:t>
            </a:r>
            <a:endParaRPr lang="en-US" altLang="zh-CN" sz="1595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282700" y="3035300"/>
            <a:ext cx="508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5" dirty="0" smtClean="0">
                <a:solidFill>
                  <a:srgbClr val="207CBC"/>
                </a:solidFill>
                <a:latin typeface="黑体" panose="02010609060101010101" pitchFamily="18" charset="-122"/>
                <a:cs typeface="黑体" panose="02010609060101010101" pitchFamily="18" charset="-122"/>
              </a:rPr>
              <a:t>居住</a:t>
            </a:r>
            <a:endParaRPr lang="en-US" altLang="zh-CN" sz="2005" dirty="0" smtClean="0">
              <a:solidFill>
                <a:srgbClr val="207CBC"/>
              </a:solidFill>
              <a:latin typeface="黑体" panose="02010609060101010101" pitchFamily="18" charset="-122"/>
              <a:cs typeface="黑体" panose="02010609060101010101" pitchFamily="18" charset="-122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308100" y="4229100"/>
            <a:ext cx="508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5" dirty="0" smtClean="0">
                <a:solidFill>
                  <a:srgbClr val="C83225"/>
                </a:solidFill>
                <a:latin typeface="黑体" panose="02010609060101010101" pitchFamily="18" charset="-122"/>
                <a:cs typeface="黑体" panose="02010609060101010101" pitchFamily="18" charset="-122"/>
              </a:rPr>
              <a:t>办公</a:t>
            </a:r>
            <a:endParaRPr lang="en-US" altLang="zh-CN" sz="2005" dirty="0" smtClean="0">
              <a:solidFill>
                <a:srgbClr val="C83225"/>
              </a:solidFill>
              <a:latin typeface="黑体" panose="02010609060101010101" pitchFamily="18" charset="-122"/>
              <a:cs typeface="黑体" panose="02010609060101010101" pitchFamily="18" charset="-122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1308100" y="5359400"/>
            <a:ext cx="508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5" dirty="0" smtClean="0">
                <a:solidFill>
                  <a:srgbClr val="0EA490"/>
                </a:solidFill>
                <a:latin typeface="黑体" panose="02010609060101010101" pitchFamily="18" charset="-122"/>
                <a:cs typeface="黑体" panose="02010609060101010101" pitchFamily="18" charset="-122"/>
              </a:rPr>
              <a:t>商业</a:t>
            </a:r>
            <a:endParaRPr lang="en-US" altLang="zh-CN" sz="2005" dirty="0" smtClean="0">
              <a:solidFill>
                <a:srgbClr val="0EA490"/>
              </a:solidFill>
              <a:latin typeface="黑体" panose="02010609060101010101" pitchFamily="18" charset="-122"/>
              <a:cs typeface="黑体" panose="02010609060101010101" pitchFamily="18" charset="-122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26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760220" y="1616963"/>
            <a:ext cx="8683752" cy="4936235"/>
          </a:xfrm>
          <a:custGeom>
            <a:avLst/>
            <a:gdLst>
              <a:gd name="connsiteX0" fmla="*/ 0 w 8683752"/>
              <a:gd name="connsiteY0" fmla="*/ 0 h 4936235"/>
              <a:gd name="connsiteX1" fmla="*/ 0 w 8683752"/>
              <a:gd name="connsiteY1" fmla="*/ 4936236 h 4936235"/>
              <a:gd name="connsiteX2" fmla="*/ 8683751 w 8683752"/>
              <a:gd name="connsiteY2" fmla="*/ 4936236 h 4936235"/>
              <a:gd name="connsiteX3" fmla="*/ 8683751 w 8683752"/>
              <a:gd name="connsiteY3" fmla="*/ 0 h 4936235"/>
              <a:gd name="connsiteX4" fmla="*/ 0 w 8683752"/>
              <a:gd name="connsiteY4" fmla="*/ 0 h 49362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83752" h="4936235">
                <a:moveTo>
                  <a:pt x="0" y="0"/>
                </a:moveTo>
                <a:lnTo>
                  <a:pt x="0" y="4936236"/>
                </a:lnTo>
                <a:lnTo>
                  <a:pt x="8683751" y="4936236"/>
                </a:lnTo>
                <a:lnTo>
                  <a:pt x="8683751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523" y="894588"/>
            <a:ext cx="12190476" cy="723900"/>
          </a:xfrm>
          <a:custGeom>
            <a:avLst/>
            <a:gdLst>
              <a:gd name="connsiteX0" fmla="*/ 0 w 12190476"/>
              <a:gd name="connsiteY0" fmla="*/ 0 h 723900"/>
              <a:gd name="connsiteX1" fmla="*/ 12190476 w 12190476"/>
              <a:gd name="connsiteY1" fmla="*/ 0 h 723900"/>
              <a:gd name="connsiteX2" fmla="*/ 12190476 w 12190476"/>
              <a:gd name="connsiteY2" fmla="*/ 723900 h 723900"/>
              <a:gd name="connsiteX3" fmla="*/ 0 w 12190476"/>
              <a:gd name="connsiteY3" fmla="*/ 723900 h 723900"/>
              <a:gd name="connsiteX4" fmla="*/ 0 w 12190476"/>
              <a:gd name="connsiteY4" fmla="*/ 0 h 723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0476" h="723900">
                <a:moveTo>
                  <a:pt x="0" y="0"/>
                </a:moveTo>
                <a:lnTo>
                  <a:pt x="12190476" y="0"/>
                </a:lnTo>
                <a:lnTo>
                  <a:pt x="12190476" y="723900"/>
                </a:lnTo>
                <a:lnTo>
                  <a:pt x="0" y="7239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980000" y="1051560"/>
            <a:ext cx="2231999" cy="7619"/>
          </a:xfrm>
          <a:custGeom>
            <a:avLst/>
            <a:gdLst>
              <a:gd name="connsiteX0" fmla="*/ 0 w 2231999"/>
              <a:gd name="connsiteY0" fmla="*/ 3810 h 7619"/>
              <a:gd name="connsiteX1" fmla="*/ 2231999 w 2231999"/>
              <a:gd name="connsiteY1" fmla="*/ 3810 h 76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31999" h="7619">
                <a:moveTo>
                  <a:pt x="0" y="3810"/>
                </a:moveTo>
                <a:lnTo>
                  <a:pt x="2231999" y="3810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36900" y="1676400"/>
            <a:ext cx="1270000" cy="5715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6900" y="2413000"/>
            <a:ext cx="1270000" cy="571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00" y="3136900"/>
            <a:ext cx="1270000" cy="5842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6900" y="3873500"/>
            <a:ext cx="1270000" cy="5715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6900" y="4610100"/>
            <a:ext cx="1270000" cy="5715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6900" y="5422900"/>
            <a:ext cx="1270000" cy="5334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45100" y="584200"/>
            <a:ext cx="1714500" cy="9398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84800" y="1676400"/>
            <a:ext cx="2349500" cy="6223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84800" y="2413000"/>
            <a:ext cx="4000500" cy="6223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84800" y="3136900"/>
            <a:ext cx="3543300" cy="6223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84800" y="3873500"/>
            <a:ext cx="3683000" cy="6223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84800" y="4610100"/>
            <a:ext cx="3403600" cy="6096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84800" y="5384800"/>
            <a:ext cx="2032000" cy="6223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0" name="TextBox 1"/>
          <p:cNvSpPr txBox="1"/>
          <p:nvPr/>
        </p:nvSpPr>
        <p:spPr>
          <a:xfrm>
            <a:off x="11176000" y="6438900"/>
            <a:ext cx="76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2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63295" y="3093720"/>
            <a:ext cx="5201411" cy="583691"/>
          </a:xfrm>
          <a:custGeom>
            <a:avLst/>
            <a:gdLst>
              <a:gd name="connsiteX0" fmla="*/ 0 w 5201411"/>
              <a:gd name="connsiteY0" fmla="*/ 0 h 583691"/>
              <a:gd name="connsiteX1" fmla="*/ 5201412 w 5201411"/>
              <a:gd name="connsiteY1" fmla="*/ 0 h 583691"/>
              <a:gd name="connsiteX2" fmla="*/ 5201412 w 5201411"/>
              <a:gd name="connsiteY2" fmla="*/ 583691 h 583691"/>
              <a:gd name="connsiteX3" fmla="*/ 0 w 5201411"/>
              <a:gd name="connsiteY3" fmla="*/ 583691 h 583691"/>
              <a:gd name="connsiteX4" fmla="*/ 0 w 5201411"/>
              <a:gd name="connsiteY4" fmla="*/ 0 h 5836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01411" h="583691">
                <a:moveTo>
                  <a:pt x="0" y="0"/>
                </a:moveTo>
                <a:lnTo>
                  <a:pt x="5201412" y="0"/>
                </a:lnTo>
                <a:lnTo>
                  <a:pt x="5201412" y="583691"/>
                </a:lnTo>
                <a:lnTo>
                  <a:pt x="0" y="583691"/>
                </a:lnTo>
                <a:lnTo>
                  <a:pt x="0" y="0"/>
                </a:lnTo>
              </a:path>
            </a:pathLst>
          </a:custGeom>
          <a:solidFill>
            <a:srgbClr val="B1191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542032" y="2558795"/>
            <a:ext cx="1043939" cy="391668"/>
          </a:xfrm>
          <a:custGeom>
            <a:avLst/>
            <a:gdLst>
              <a:gd name="connsiteX0" fmla="*/ 0 w 1043939"/>
              <a:gd name="connsiteY0" fmla="*/ 0 h 391668"/>
              <a:gd name="connsiteX1" fmla="*/ 521868 w 1043939"/>
              <a:gd name="connsiteY1" fmla="*/ 391414 h 391668"/>
              <a:gd name="connsiteX2" fmla="*/ 521207 w 1043939"/>
              <a:gd name="connsiteY2" fmla="*/ 391668 h 391668"/>
              <a:gd name="connsiteX3" fmla="*/ 1043939 w 1043939"/>
              <a:gd name="connsiteY3" fmla="*/ 0 h 391668"/>
              <a:gd name="connsiteX4" fmla="*/ 0 w 1043939"/>
              <a:gd name="connsiteY4" fmla="*/ 0 h 391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3939" h="391668">
                <a:moveTo>
                  <a:pt x="0" y="0"/>
                </a:moveTo>
                <a:lnTo>
                  <a:pt x="521868" y="391414"/>
                </a:lnTo>
                <a:lnTo>
                  <a:pt x="521207" y="391668"/>
                </a:lnTo>
                <a:lnTo>
                  <a:pt x="1043939" y="0"/>
                </a:lnTo>
                <a:lnTo>
                  <a:pt x="0" y="0"/>
                </a:lnTo>
              </a:path>
            </a:pathLst>
          </a:custGeom>
          <a:solidFill>
            <a:srgbClr val="ADC7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13300" y="0"/>
            <a:ext cx="7378700" cy="68580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2425700" y="1892300"/>
            <a:ext cx="1257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PART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5</a:t>
            </a:r>
            <a:endParaRPr lang="en-US" altLang="zh-CN" sz="3600" dirty="0" smtClean="0">
              <a:solidFill>
                <a:srgbClr val="000000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841500" y="3111500"/>
            <a:ext cx="24384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3205" b="1" dirty="0" smtClean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项目经济测算</a:t>
            </a:r>
            <a:endParaRPr lang="en-US" altLang="zh-CN" sz="3205" b="1" dirty="0" smtClean="0">
              <a:solidFill>
                <a:srgbClr val="FFFFFF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320800" y="3759200"/>
            <a:ext cx="3479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Project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economic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calculation</a:t>
            </a:r>
            <a:endParaRPr lang="en-US" altLang="zh-CN" sz="2005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27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" y="215900"/>
            <a:ext cx="4000500" cy="533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graphicFrame>
        <p:nvGraphicFramePr>
          <p:cNvPr id="6" name="表格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990590" y="1268095"/>
          <a:ext cx="5497194" cy="5017135"/>
        </p:xfrm>
        <a:graphic>
          <a:graphicData uri="http://schemas.openxmlformats.org/drawingml/2006/table">
            <a:tbl>
              <a:tblPr/>
              <a:tblGrid>
                <a:gridCol w="662940"/>
                <a:gridCol w="3549014"/>
                <a:gridCol w="1285240"/>
              </a:tblGrid>
              <a:tr h="440054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项目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mpd="sng">
                      <a:solidFill>
                        <a:srgbClr val="ED7D31"/>
                      </a:solidFill>
                      <a:prstDash val="soli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ED7D31"/>
                      </a:solidFill>
                      <a:prstDash val="soli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数量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ED7D31"/>
                      </a:solidFill>
                      <a:prstDash val="soli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4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总拆迁用地面积(</a:t>
                      </a:r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)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10500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054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开发建设用地面积(</a:t>
                      </a:r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)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6800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325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土地贡献用地面积（</a:t>
                      </a:r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)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3700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419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贡献率（%）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35.2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055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容积率（%）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5.5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055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总建筑面积(</a:t>
                      </a:r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)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37400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054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其中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b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商业住宅(</a:t>
                      </a:r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)70%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26180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055">
                <a:tc v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商务公寓(</a:t>
                      </a:r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)15%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5610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054">
                <a:tc v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商业(</a:t>
                      </a:r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)10%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3740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585">
                <a:tc v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ED7D3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配套设施（贡献政府）（</a:t>
                      </a:r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）5%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1874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812800" y="1473200"/>
            <a:ext cx="4635500" cy="193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按政策规定，项目申报更新计划应贡献道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路、绿化及公共配建用地，本项目根据深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圳旧改政策审批相关案例，贡献率为25%，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对申报更新专项规划时提高本项目容积率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指标较为有利。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12800" y="3505200"/>
            <a:ext cx="43815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建设用地面积为10500平方米，贡献道路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面积为3700平方米，可建设面积为6800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平方米。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28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215900"/>
            <a:ext cx="2222500" cy="533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58214" y="1765300"/>
          <a:ext cx="10276204" cy="3180715"/>
        </p:xfrm>
        <a:graphic>
          <a:graphicData uri="http://schemas.openxmlformats.org/drawingml/2006/table">
            <a:tbl>
              <a:tblPr/>
              <a:tblGrid>
                <a:gridCol w="1049020"/>
                <a:gridCol w="1352549"/>
                <a:gridCol w="1419225"/>
                <a:gridCol w="1137284"/>
                <a:gridCol w="1352550"/>
                <a:gridCol w="1622425"/>
                <a:gridCol w="1478280"/>
                <a:gridCol w="864869"/>
              </a:tblGrid>
              <a:tr h="43815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序号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mpd="sng">
                      <a:solidFill>
                        <a:srgbClr val="ED7D31"/>
                      </a:solidFill>
                      <a:prstDash val="soli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ED7D31"/>
                      </a:solidFill>
                      <a:prstDash val="soli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权利人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比例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(%)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b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建筑面积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（</a:t>
                      </a:r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）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b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回迁置换物业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公建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(</a:t>
                      </a:r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)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b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ED7D31"/>
                      </a:solidFill>
                      <a:prstDash val="soli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7039">
                <a:tc v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商业（</a:t>
                      </a:r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）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办公公寓（</a:t>
                      </a:r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）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住宅（</a:t>
                      </a:r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altLang="zh-CN" sz="159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）</a:t>
                      </a:r>
                      <a:endParaRPr lang="zh-CN" altLang="en-US" sz="159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土地方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42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14922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1571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2356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10995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-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开发方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58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20607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2169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3254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15184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-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政府回购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1874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-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-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-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1874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15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合计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ED7D3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100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37400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3740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5610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26180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9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1874</a:t>
                      </a:r>
                      <a:endParaRPr lang="zh-CN" altLang="en-US" sz="159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29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" y="215900"/>
            <a:ext cx="2209800" cy="533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graphicFrame>
        <p:nvGraphicFramePr>
          <p:cNvPr id="6" name="表格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04215" y="552450"/>
          <a:ext cx="10960734" cy="6162040"/>
        </p:xfrm>
        <a:graphic>
          <a:graphicData uri="http://schemas.openxmlformats.org/drawingml/2006/table">
            <a:tbl>
              <a:tblPr/>
              <a:tblGrid>
                <a:gridCol w="499109"/>
                <a:gridCol w="1398904"/>
                <a:gridCol w="1230629"/>
                <a:gridCol w="1561465"/>
                <a:gridCol w="3117215"/>
                <a:gridCol w="1828800"/>
                <a:gridCol w="1324609"/>
              </a:tblGrid>
              <a:tr h="365760">
                <a:tc gridSpan="7"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石岩径贝项目成本估算</a:t>
                      </a:r>
                      <a:endParaRPr lang="zh-CN" altLang="en-US" sz="1800" b="1" dirty="0" smtClean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序</a:t>
                      </a:r>
                      <a:endParaRPr lang="zh-CN" altLang="en-US" sz="140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40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号</a:t>
                      </a:r>
                      <a:endParaRPr lang="zh-CN" altLang="en-US" sz="140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项目名称</a:t>
                      </a:r>
                      <a:endParaRPr lang="zh-CN" altLang="en-US" sz="140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总价（万元）</a:t>
                      </a:r>
                      <a:endParaRPr lang="zh-CN" altLang="en-US" sz="140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按计容积率建筑</a:t>
                      </a:r>
                      <a:endParaRPr lang="zh-CN" altLang="en-US" sz="140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40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面积计算单价(元)</a:t>
                      </a:r>
                      <a:endParaRPr lang="zh-CN" altLang="en-US" sz="140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备注</a:t>
                      </a:r>
                      <a:endParaRPr lang="zh-CN" altLang="en-US" sz="140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计容积率建筑面积</a:t>
                      </a:r>
                      <a:endParaRPr lang="zh-CN" altLang="en-US" sz="140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40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5.0</a:t>
                      </a:r>
                      <a:endParaRPr lang="zh-CN" altLang="en-US" sz="140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b="1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备注</a:t>
                      </a:r>
                      <a:endParaRPr lang="zh-CN" altLang="en-US" sz="1405" b="1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15849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补缴地价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2171.00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638.00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本项目有为全非农项目，现状规划为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商业+居住，估地价，容积率3.2以下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（含3.2），按照公告基准地价10%补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缴。21760*1500*10%=235万元，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超出12240*1500=1836万元，共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2071万元。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34000.00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该片区公告基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准地价为1500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元/平方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4489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购买成本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34000.00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前期费用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680.00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200.00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前期申报、设计、勘测费用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34000.00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建安费用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13600.00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4000.00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按计容建筑面积4000元/平方米暂估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34000.00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5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不可预见费用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595.00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175.00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34000.00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6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管理费用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459.00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135.00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34000.00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11582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7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财务费用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4220.00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1241.00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保证金为1000万元（可退），两年计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息，共400万元，项目运营费2000万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元（居间费），共计息800万元，加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上财务费用每平方米为300计算，共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2000+1200+1020=4220万元。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34000.00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8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共用设施专用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基金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323.00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95.00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34000.00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合计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FCECE8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22048.00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6484.00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34000.00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898989"/>
                          </a:solidFill>
                          <a:latin typeface="Calibri" panose="020F0502020204030204" pitchFamily="18" charset="0"/>
                          <a:cs typeface="Calibri" panose="020F0502020204030204" pitchFamily="18" charset="0"/>
                        </a:rPr>
                        <a:t>30</a:t>
                      </a:r>
                      <a:endParaRPr lang="zh-CN" altLang="en-US" sz="1200" dirty="0" smtClean="0">
                        <a:solidFill>
                          <a:srgbClr val="898989"/>
                        </a:solidFill>
                        <a:latin typeface="Calibri" panose="020F0502020204030204" pitchFamily="18" charset="0"/>
                        <a:cs typeface="Calibri" panose="020F0502020204030204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" y="215900"/>
            <a:ext cx="2209800" cy="533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98420" y="1790064"/>
          <a:ext cx="6995794" cy="3079114"/>
        </p:xfrm>
        <a:graphic>
          <a:graphicData uri="http://schemas.openxmlformats.org/drawingml/2006/table">
            <a:tbl>
              <a:tblPr/>
              <a:tblGrid>
                <a:gridCol w="2165350"/>
                <a:gridCol w="1821814"/>
                <a:gridCol w="1755140"/>
                <a:gridCol w="1253490"/>
              </a:tblGrid>
              <a:tr h="554989">
                <a:tc gridSpan="4">
                  <a:txBody>
                    <a:bodyPr/>
                    <a:lstStyle/>
                    <a:p>
                      <a:pPr algn="l"/>
                      <a:r>
                        <a:rPr lang="en-US" altLang="zh-CN" sz="1405" b="1" dirty="0" smtClean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项目销售估算（1）</a:t>
                      </a:r>
                      <a:endParaRPr lang="zh-CN" altLang="en-US" sz="1405" b="1" dirty="0" smtClean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科目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住宅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商业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合计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9048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未来我方可售面积（m²）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15428.00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4292.00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19720.00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单价（万元）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3.5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5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5327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合计（万元）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53998.00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21560.00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75558.00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31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" y="215900"/>
            <a:ext cx="2209800" cy="533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102610" y="914400"/>
          <a:ext cx="5986780" cy="6002020"/>
        </p:xfrm>
        <a:graphic>
          <a:graphicData uri="http://schemas.openxmlformats.org/drawingml/2006/table">
            <a:tbl>
              <a:tblPr/>
              <a:tblGrid>
                <a:gridCol w="558165"/>
                <a:gridCol w="1115695"/>
                <a:gridCol w="1366520"/>
                <a:gridCol w="1871980"/>
                <a:gridCol w="1074420"/>
              </a:tblGrid>
              <a:tr h="306070">
                <a:tc gridSpan="5">
                  <a:txBody>
                    <a:bodyPr/>
                    <a:lstStyle/>
                    <a:p>
                      <a:pPr algn="l"/>
                      <a:r>
                        <a:rPr lang="en-US" altLang="zh-CN" sz="1405" b="1" dirty="0" smtClean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石岩径贝项目利润估算</a:t>
                      </a:r>
                      <a:endParaRPr lang="zh-CN" altLang="en-US" sz="1405" b="1" dirty="0" smtClean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序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号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项目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计算公式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金额（万元）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备注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销售收入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75558.00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开发成本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22048.00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销售费用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2266.74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经营税金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4269.03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4.1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营业税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1×5％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3777.90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4.2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城建税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4.1×7％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264.45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 v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4.3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教育费附加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4.1×5％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188.90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4.4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印花税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1×0.5‰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37.78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 v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4.5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提围费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1×0.1‰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7.56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 v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4.5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土地增值税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0.00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 vMerge="1"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5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利润总额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1－2－3－4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46974.23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6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所得税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11743.56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7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净利润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5—6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35230.67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8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成本利润率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7/2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5" dirty="0" smtClean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159.8%</a:t>
                      </a:r>
                      <a:endParaRPr lang="zh-CN" altLang="en-US" sz="1405" dirty="0" smtClean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7CD"/>
                    </a:solidFill>
                  </a:tcPr>
                </a:tc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32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2737104" y="1994916"/>
            <a:ext cx="6720840" cy="2807207"/>
          </a:xfrm>
          <a:custGeom>
            <a:avLst/>
            <a:gdLst>
              <a:gd name="connsiteX0" fmla="*/ 0 w 6720840"/>
              <a:gd name="connsiteY0" fmla="*/ 0 h 2807207"/>
              <a:gd name="connsiteX1" fmla="*/ 0 w 6720840"/>
              <a:gd name="connsiteY1" fmla="*/ 2807207 h 2807207"/>
              <a:gd name="connsiteX2" fmla="*/ 6720839 w 6720840"/>
              <a:gd name="connsiteY2" fmla="*/ 2807207 h 2807207"/>
              <a:gd name="connsiteX3" fmla="*/ 6720839 w 6720840"/>
              <a:gd name="connsiteY3" fmla="*/ 0 h 2807207"/>
              <a:gd name="connsiteX4" fmla="*/ 0 w 6720840"/>
              <a:gd name="connsiteY4" fmla="*/ 0 h 28072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720840" h="2807207">
                <a:moveTo>
                  <a:pt x="0" y="0"/>
                </a:moveTo>
                <a:lnTo>
                  <a:pt x="0" y="2807207"/>
                </a:lnTo>
                <a:lnTo>
                  <a:pt x="6720839" y="2807207"/>
                </a:lnTo>
                <a:lnTo>
                  <a:pt x="6720839" y="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991100" y="0"/>
            <a:ext cx="2209800" cy="755904"/>
          </a:xfrm>
          <a:custGeom>
            <a:avLst/>
            <a:gdLst>
              <a:gd name="connsiteX0" fmla="*/ 2209800 w 2209800"/>
              <a:gd name="connsiteY0" fmla="*/ 0 h 755904"/>
              <a:gd name="connsiteX1" fmla="*/ 2020823 w 2209800"/>
              <a:gd name="connsiteY1" fmla="*/ 755904 h 755904"/>
              <a:gd name="connsiteX2" fmla="*/ 188976 w 2209800"/>
              <a:gd name="connsiteY2" fmla="*/ 755904 h 755904"/>
              <a:gd name="connsiteX3" fmla="*/ 0 w 2209800"/>
              <a:gd name="connsiteY3" fmla="*/ 0 h 755904"/>
              <a:gd name="connsiteX4" fmla="*/ 2209800 w 2209800"/>
              <a:gd name="connsiteY4" fmla="*/ 0 h 7559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09800" h="755904">
                <a:moveTo>
                  <a:pt x="2209800" y="0"/>
                </a:moveTo>
                <a:lnTo>
                  <a:pt x="2020823" y="755904"/>
                </a:lnTo>
                <a:lnTo>
                  <a:pt x="188976" y="755904"/>
                </a:lnTo>
                <a:lnTo>
                  <a:pt x="0" y="0"/>
                </a:lnTo>
                <a:lnTo>
                  <a:pt x="220980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5092700" y="3619500"/>
            <a:ext cx="1993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005" dirty="0" smtClean="0">
                <a:solidFill>
                  <a:srgbClr val="FFFFFF"/>
                </a:solidFill>
                <a:latin typeface="Arial Narrow" panose="020B0606020202030204" pitchFamily="18" charset="0"/>
                <a:cs typeface="Arial Narrow" panose="020B0606020202030204" pitchFamily="18" charset="0"/>
              </a:rPr>
              <a:t>Wish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FFFFFF"/>
                </a:solidFill>
                <a:latin typeface="Arial Narrow" panose="020B0606020202030204" pitchFamily="18" charset="0"/>
                <a:cs typeface="Arial Narrow" panose="020B0606020202030204" pitchFamily="18" charset="0"/>
              </a:rPr>
              <a:t>you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FFFFFF"/>
                </a:solidFill>
                <a:latin typeface="Arial Narrow" panose="020B0606020202030204" pitchFamily="18" charset="0"/>
                <a:cs typeface="Arial Narrow" panose="020B0606020202030204" pitchFamily="18" charset="0"/>
              </a:rPr>
              <a:t>a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FFFFFF"/>
                </a:solidFill>
                <a:latin typeface="Arial Narrow" panose="020B0606020202030204" pitchFamily="18" charset="0"/>
                <a:cs typeface="Arial Narrow" panose="020B0606020202030204" pitchFamily="18" charset="0"/>
              </a:rPr>
              <a:t>good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FFFFFF"/>
                </a:solidFill>
                <a:latin typeface="Arial Narrow" panose="020B0606020202030204" pitchFamily="18" charset="0"/>
                <a:cs typeface="Arial Narrow" panose="020B0606020202030204" pitchFamily="18" charset="0"/>
              </a:rPr>
              <a:t>day!</a:t>
            </a:r>
            <a:endParaRPr lang="en-US" altLang="zh-CN" sz="2005" dirty="0" smtClean="0">
              <a:solidFill>
                <a:srgbClr val="FFFFFF"/>
              </a:solidFill>
              <a:latin typeface="Arial Narrow" panose="020B0606020202030204" pitchFamily="18" charset="0"/>
              <a:cs typeface="Arial Narrow" panose="020B06060202020302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949700" y="2540000"/>
            <a:ext cx="42799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US" altLang="zh-CN" sz="5400" dirty="0" smtClean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THANK</a:t>
            </a:r>
            <a:r>
              <a:rPr lang="en-US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smtClean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YOU!</a:t>
            </a:r>
            <a:endParaRPr lang="en-US" altLang="zh-CN" sz="5400" dirty="0" smtClean="0">
              <a:solidFill>
                <a:srgbClr val="FFFFFF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207000" y="139700"/>
            <a:ext cx="17526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795" b="1" dirty="0" smtClean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绿洲地产</a:t>
            </a:r>
            <a:endParaRPr lang="en-US" altLang="zh-CN" sz="2795" b="1" dirty="0" smtClean="0">
              <a:solidFill>
                <a:srgbClr val="FFFFFF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37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63295" y="3093720"/>
            <a:ext cx="5201411" cy="583691"/>
          </a:xfrm>
          <a:custGeom>
            <a:avLst/>
            <a:gdLst>
              <a:gd name="connsiteX0" fmla="*/ 0 w 5201411"/>
              <a:gd name="connsiteY0" fmla="*/ 0 h 583691"/>
              <a:gd name="connsiteX1" fmla="*/ 5201412 w 5201411"/>
              <a:gd name="connsiteY1" fmla="*/ 0 h 583691"/>
              <a:gd name="connsiteX2" fmla="*/ 5201412 w 5201411"/>
              <a:gd name="connsiteY2" fmla="*/ 583691 h 583691"/>
              <a:gd name="connsiteX3" fmla="*/ 0 w 5201411"/>
              <a:gd name="connsiteY3" fmla="*/ 583691 h 583691"/>
              <a:gd name="connsiteX4" fmla="*/ 0 w 5201411"/>
              <a:gd name="connsiteY4" fmla="*/ 0 h 5836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01411" h="583691">
                <a:moveTo>
                  <a:pt x="0" y="0"/>
                </a:moveTo>
                <a:lnTo>
                  <a:pt x="5201412" y="0"/>
                </a:lnTo>
                <a:lnTo>
                  <a:pt x="5201412" y="583691"/>
                </a:lnTo>
                <a:lnTo>
                  <a:pt x="0" y="583691"/>
                </a:lnTo>
                <a:lnTo>
                  <a:pt x="0" y="0"/>
                </a:lnTo>
              </a:path>
            </a:pathLst>
          </a:custGeom>
          <a:solidFill>
            <a:srgbClr val="B1191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542032" y="2558795"/>
            <a:ext cx="1043939" cy="391668"/>
          </a:xfrm>
          <a:custGeom>
            <a:avLst/>
            <a:gdLst>
              <a:gd name="connsiteX0" fmla="*/ 0 w 1043939"/>
              <a:gd name="connsiteY0" fmla="*/ 0 h 391668"/>
              <a:gd name="connsiteX1" fmla="*/ 521868 w 1043939"/>
              <a:gd name="connsiteY1" fmla="*/ 391414 h 391668"/>
              <a:gd name="connsiteX2" fmla="*/ 521207 w 1043939"/>
              <a:gd name="connsiteY2" fmla="*/ 391668 h 391668"/>
              <a:gd name="connsiteX3" fmla="*/ 1043939 w 1043939"/>
              <a:gd name="connsiteY3" fmla="*/ 0 h 391668"/>
              <a:gd name="connsiteX4" fmla="*/ 0 w 1043939"/>
              <a:gd name="connsiteY4" fmla="*/ 0 h 391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3939" h="391668">
                <a:moveTo>
                  <a:pt x="0" y="0"/>
                </a:moveTo>
                <a:lnTo>
                  <a:pt x="521868" y="391414"/>
                </a:lnTo>
                <a:lnTo>
                  <a:pt x="521207" y="391668"/>
                </a:lnTo>
                <a:lnTo>
                  <a:pt x="1043939" y="0"/>
                </a:lnTo>
                <a:lnTo>
                  <a:pt x="0" y="0"/>
                </a:lnTo>
              </a:path>
            </a:pathLst>
          </a:custGeom>
          <a:solidFill>
            <a:srgbClr val="ADC7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65300" y="3048000"/>
            <a:ext cx="2590800" cy="6223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3300" y="0"/>
            <a:ext cx="7378700" cy="68580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2425700" y="1892300"/>
            <a:ext cx="1257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PART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1</a:t>
            </a:r>
            <a:endParaRPr lang="en-US" altLang="zh-CN" sz="3600" dirty="0" smtClean="0">
              <a:solidFill>
                <a:srgbClr val="000000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866900" y="3771900"/>
            <a:ext cx="2362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Project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background</a:t>
            </a:r>
            <a:endParaRPr lang="en-US" altLang="zh-CN" sz="2005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176000" y="6438900"/>
            <a:ext cx="76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3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403091" y="2211323"/>
            <a:ext cx="1251204" cy="589788"/>
          </a:xfrm>
          <a:custGeom>
            <a:avLst/>
            <a:gdLst>
              <a:gd name="connsiteX0" fmla="*/ 97536 w 1251204"/>
              <a:gd name="connsiteY0" fmla="*/ 0 h 589788"/>
              <a:gd name="connsiteX1" fmla="*/ 289560 w 1251204"/>
              <a:gd name="connsiteY1" fmla="*/ 0 h 589788"/>
              <a:gd name="connsiteX2" fmla="*/ 577596 w 1251204"/>
              <a:gd name="connsiteY2" fmla="*/ 0 h 589788"/>
              <a:gd name="connsiteX3" fmla="*/ 1251204 w 1251204"/>
              <a:gd name="connsiteY3" fmla="*/ 0 h 589788"/>
              <a:gd name="connsiteX4" fmla="*/ 1251204 w 1251204"/>
              <a:gd name="connsiteY4" fmla="*/ 213360 h 589788"/>
              <a:gd name="connsiteX5" fmla="*/ 1251204 w 1251204"/>
              <a:gd name="connsiteY5" fmla="*/ 303276 h 589788"/>
              <a:gd name="connsiteX6" fmla="*/ 1251204 w 1251204"/>
              <a:gd name="connsiteY6" fmla="*/ 364236 h 589788"/>
              <a:gd name="connsiteX7" fmla="*/ 577596 w 1251204"/>
              <a:gd name="connsiteY7" fmla="*/ 364236 h 589788"/>
              <a:gd name="connsiteX8" fmla="*/ 0 w 1251204"/>
              <a:gd name="connsiteY8" fmla="*/ 589788 h 589788"/>
              <a:gd name="connsiteX9" fmla="*/ 289560 w 1251204"/>
              <a:gd name="connsiteY9" fmla="*/ 364236 h 589788"/>
              <a:gd name="connsiteX10" fmla="*/ 97536 w 1251204"/>
              <a:gd name="connsiteY10" fmla="*/ 364236 h 589788"/>
              <a:gd name="connsiteX11" fmla="*/ 97536 w 1251204"/>
              <a:gd name="connsiteY11" fmla="*/ 303276 h 589788"/>
              <a:gd name="connsiteX12" fmla="*/ 97536 w 1251204"/>
              <a:gd name="connsiteY12" fmla="*/ 213360 h 589788"/>
              <a:gd name="connsiteX13" fmla="*/ 97536 w 1251204"/>
              <a:gd name="connsiteY13" fmla="*/ 0 h 5897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251204" h="589788">
                <a:moveTo>
                  <a:pt x="97536" y="0"/>
                </a:moveTo>
                <a:lnTo>
                  <a:pt x="289560" y="0"/>
                </a:lnTo>
                <a:lnTo>
                  <a:pt x="577596" y="0"/>
                </a:lnTo>
                <a:lnTo>
                  <a:pt x="1251204" y="0"/>
                </a:lnTo>
                <a:lnTo>
                  <a:pt x="1251204" y="213360"/>
                </a:lnTo>
                <a:lnTo>
                  <a:pt x="1251204" y="303276"/>
                </a:lnTo>
                <a:lnTo>
                  <a:pt x="1251204" y="364236"/>
                </a:lnTo>
                <a:lnTo>
                  <a:pt x="577596" y="364236"/>
                </a:lnTo>
                <a:lnTo>
                  <a:pt x="0" y="589788"/>
                </a:lnTo>
                <a:lnTo>
                  <a:pt x="289560" y="364236"/>
                </a:lnTo>
                <a:lnTo>
                  <a:pt x="97536" y="364236"/>
                </a:lnTo>
                <a:lnTo>
                  <a:pt x="97536" y="303276"/>
                </a:lnTo>
                <a:lnTo>
                  <a:pt x="97536" y="213360"/>
                </a:lnTo>
                <a:lnTo>
                  <a:pt x="97536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7000" y="127000"/>
            <a:ext cx="1536700" cy="5207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300" y="1206500"/>
            <a:ext cx="9169400" cy="49276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3619500" y="2197100"/>
            <a:ext cx="914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项目位置</a:t>
            </a:r>
            <a:endParaRPr lang="en-US" altLang="zh-CN" sz="1800" b="1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176000" y="6438900"/>
            <a:ext cx="76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1200" dirty="0" smtClean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" y="215900"/>
            <a:ext cx="1524000" cy="533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66700"/>
            <a:ext cx="7277100" cy="62484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571500" y="1485900"/>
            <a:ext cx="34798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项目位于深圳市宝安区石岩街道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63600" y="1905000"/>
            <a:ext cx="1143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径贝新村。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1176000" y="6438900"/>
            <a:ext cx="76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5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" y="215900"/>
            <a:ext cx="2209800" cy="533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168400"/>
            <a:ext cx="4902200" cy="50292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774700" y="1536700"/>
            <a:ext cx="4953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从石岩的区位看，石岩位于南北（南山-光明）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054100" y="1993900"/>
            <a:ext cx="45720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和东西（宝安-龙华）交通转换枢纽。石岩四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面环山，山水资源丰富，南靠羊台山，西临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铁岗石岩水库，北侧大眼山，西接鹅颈水库，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环境优美独立。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176000" y="6438900"/>
            <a:ext cx="76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8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" y="215900"/>
            <a:ext cx="2209800" cy="533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0" y="889000"/>
            <a:ext cx="4102100" cy="57277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660400" y="1651000"/>
            <a:ext cx="5486400" cy="275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92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石岩未来将有3条地铁穿过，除了目前在建的6号线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和规划明年动工的13号线，尚规划有宝龙线共3条线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路穿过石岩片区，其中规划13号线（深圳湾口岸—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公明北），计划2017年9月动工；6号线1期（深圳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北站—松岗）在建，预计2020年通车；宝龙线路被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列入轨道四期工程，预计连接布吉、龙华、石岩区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域，目前尚无具体资料。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11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63295" y="3093720"/>
            <a:ext cx="5201411" cy="583691"/>
          </a:xfrm>
          <a:custGeom>
            <a:avLst/>
            <a:gdLst>
              <a:gd name="connsiteX0" fmla="*/ 0 w 5201411"/>
              <a:gd name="connsiteY0" fmla="*/ 0 h 583691"/>
              <a:gd name="connsiteX1" fmla="*/ 5201412 w 5201411"/>
              <a:gd name="connsiteY1" fmla="*/ 0 h 583691"/>
              <a:gd name="connsiteX2" fmla="*/ 5201412 w 5201411"/>
              <a:gd name="connsiteY2" fmla="*/ 583691 h 583691"/>
              <a:gd name="connsiteX3" fmla="*/ 0 w 5201411"/>
              <a:gd name="connsiteY3" fmla="*/ 583691 h 583691"/>
              <a:gd name="connsiteX4" fmla="*/ 0 w 5201411"/>
              <a:gd name="connsiteY4" fmla="*/ 0 h 5836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01411" h="583691">
                <a:moveTo>
                  <a:pt x="0" y="0"/>
                </a:moveTo>
                <a:lnTo>
                  <a:pt x="5201412" y="0"/>
                </a:lnTo>
                <a:lnTo>
                  <a:pt x="5201412" y="583691"/>
                </a:lnTo>
                <a:lnTo>
                  <a:pt x="0" y="583691"/>
                </a:lnTo>
                <a:lnTo>
                  <a:pt x="0" y="0"/>
                </a:lnTo>
              </a:path>
            </a:pathLst>
          </a:custGeom>
          <a:solidFill>
            <a:srgbClr val="B1191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542032" y="2558795"/>
            <a:ext cx="1043939" cy="391668"/>
          </a:xfrm>
          <a:custGeom>
            <a:avLst/>
            <a:gdLst>
              <a:gd name="connsiteX0" fmla="*/ 0 w 1043939"/>
              <a:gd name="connsiteY0" fmla="*/ 0 h 391668"/>
              <a:gd name="connsiteX1" fmla="*/ 521868 w 1043939"/>
              <a:gd name="connsiteY1" fmla="*/ 391414 h 391668"/>
              <a:gd name="connsiteX2" fmla="*/ 521207 w 1043939"/>
              <a:gd name="connsiteY2" fmla="*/ 391668 h 391668"/>
              <a:gd name="connsiteX3" fmla="*/ 1043939 w 1043939"/>
              <a:gd name="connsiteY3" fmla="*/ 0 h 391668"/>
              <a:gd name="connsiteX4" fmla="*/ 0 w 1043939"/>
              <a:gd name="connsiteY4" fmla="*/ 0 h 391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3939" h="391668">
                <a:moveTo>
                  <a:pt x="0" y="0"/>
                </a:moveTo>
                <a:lnTo>
                  <a:pt x="521868" y="391414"/>
                </a:lnTo>
                <a:lnTo>
                  <a:pt x="521207" y="391668"/>
                </a:lnTo>
                <a:lnTo>
                  <a:pt x="1043939" y="0"/>
                </a:lnTo>
                <a:lnTo>
                  <a:pt x="0" y="0"/>
                </a:lnTo>
              </a:path>
            </a:pathLst>
          </a:custGeom>
          <a:solidFill>
            <a:srgbClr val="ADC7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13300" y="0"/>
            <a:ext cx="7378700" cy="68580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2425700" y="1892300"/>
            <a:ext cx="1257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PART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2</a:t>
            </a:r>
            <a:endParaRPr lang="en-US" altLang="zh-CN" sz="3600" dirty="0" smtClean="0">
              <a:solidFill>
                <a:srgbClr val="000000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231900" y="3111500"/>
            <a:ext cx="36576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3205" b="1" dirty="0" smtClean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项目地块规划与分析</a:t>
            </a:r>
            <a:endParaRPr lang="en-US" altLang="zh-CN" sz="3205" b="1" dirty="0" smtClean="0">
              <a:solidFill>
                <a:srgbClr val="FFFFFF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003300" y="3771900"/>
            <a:ext cx="4089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Project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plot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planning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and</a:t>
            </a:r>
            <a:r>
              <a:rPr lang="en-US" altLang="zh-CN" sz="20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5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analysis</a:t>
            </a:r>
            <a:endParaRPr lang="en-US" altLang="zh-CN" sz="2005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12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1523"/>
            <a:ext cx="12192000" cy="901700"/>
          </a:xfrm>
          <a:custGeom>
            <a:avLst/>
            <a:gdLst>
              <a:gd name="connsiteX0" fmla="*/ 0 w 12192000"/>
              <a:gd name="connsiteY0" fmla="*/ 0 h 901700"/>
              <a:gd name="connsiteX1" fmla="*/ 12192000 w 12192000"/>
              <a:gd name="connsiteY1" fmla="*/ 0 h 901700"/>
              <a:gd name="connsiteX2" fmla="*/ 12192000 w 12192000"/>
              <a:gd name="connsiteY2" fmla="*/ 901700 h 901700"/>
              <a:gd name="connsiteX3" fmla="*/ 0 w 12192000"/>
              <a:gd name="connsiteY3" fmla="*/ 901700 h 901700"/>
              <a:gd name="connsiteX4" fmla="*/ 0 w 12192000"/>
              <a:gd name="connsiteY4" fmla="*/ 0 h 901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901700">
                <a:moveTo>
                  <a:pt x="0" y="0"/>
                </a:moveTo>
                <a:lnTo>
                  <a:pt x="12192000" y="0"/>
                </a:lnTo>
                <a:lnTo>
                  <a:pt x="12192000" y="901700"/>
                </a:lnTo>
                <a:lnTo>
                  <a:pt x="0" y="901700"/>
                </a:lnTo>
                <a:lnTo>
                  <a:pt x="0" y="0"/>
                </a:lnTo>
              </a:path>
            </a:pathLst>
          </a:custGeom>
          <a:solidFill>
            <a:srgbClr val="CB2E2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" y="215900"/>
            <a:ext cx="1524000" cy="533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0" y="266700"/>
            <a:ext cx="3632200" cy="4318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97000"/>
            <a:ext cx="6959600" cy="49276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647700" y="1562100"/>
            <a:ext cx="3771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Wingdings" panose="05000000000000000000" pitchFamily="18" charset="0"/>
                <a:cs typeface="Wingdings" panose="05000000000000000000" pitchFamily="18" charset="0"/>
              </a:rPr>
              <a:t>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项目位于宝安区石岩街道松白路与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939800" y="2019300"/>
            <a:ext cx="34290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径背路交汇处，用地面积10500平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方米。地上建筑物约10000多平方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米，除贡献道路外，可开发面积为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6800平方米。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099800" y="6438900"/>
            <a:ext cx="152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13</a:t>
            </a:r>
            <a:endParaRPr lang="en-US" altLang="zh-CN" sz="1200" dirty="0" smtClean="0">
              <a:solidFill>
                <a:srgbClr val="898989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83d86bd1-f0d2-4335-91a4-ff85c9b8db2e}"/>
</p:tagLst>
</file>

<file path=ppt/tags/tag2.xml><?xml version="1.0" encoding="utf-8"?>
<p:tagLst xmlns:p="http://schemas.openxmlformats.org/presentationml/2006/main">
  <p:tag name="KSO_WM_UNIT_TABLE_BEAUTIFY" val="smartTable{b27bdc9a-7bc7-4355-9118-ad791ce82e50}"/>
</p:tagLst>
</file>

<file path=ppt/tags/tag3.xml><?xml version="1.0" encoding="utf-8"?>
<p:tagLst xmlns:p="http://schemas.openxmlformats.org/presentationml/2006/main">
  <p:tag name="KSO_WM_UNIT_TABLE_BEAUTIFY" val="smartTable{85211b95-f2c0-47e9-b1fd-865a706b1cf1}"/>
  <p:tag name="TABLE_ENDDRAG_ORIGIN_RECT" val="471*432"/>
  <p:tag name="TABLE_ENDDRAG_RECT" val="246*35*471*4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3321</Words>
  <Application>WPS 演示</Application>
  <PresentationFormat>On-screen Show (4:3)</PresentationFormat>
  <Paragraphs>680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Times New Roman</vt:lpstr>
      <vt:lpstr>微软雅黑</vt:lpstr>
      <vt:lpstr>Wingdings</vt:lpstr>
      <vt:lpstr>Arial Unicode MS</vt:lpstr>
      <vt:lpstr>黑体</vt:lpstr>
      <vt:lpstr>Arial Narrow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刘宪锋</cp:lastModifiedBy>
  <cp:revision>5</cp:revision>
  <dcterms:created xsi:type="dcterms:W3CDTF">2006-08-16T00:00:00Z</dcterms:created>
  <dcterms:modified xsi:type="dcterms:W3CDTF">2021-07-23T07:40:09Z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ICV">
    <vt:lpwstr>5FC640705F234391B265D797E58E2B0A</vt:lpwstr>
  </property>
</Properties>
</file>