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handoutMasterIdLst>
    <p:handoutMasterId r:id="rId49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5"/>
    <p:sldId id="303" r:id="rId46"/>
    <p:sldId id="304" r:id="rId47"/>
    <p:sldId id="305" r:id="rId48"/>
  </p:sldIdLst>
  <p:sldSz cx="12179300" cy="6858000"/>
  <p:notesSz cx="121793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3023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3.xml"/><Relationship Id="rId49" Type="http://schemas.openxmlformats.org/officeDocument/2006/relationships/handoutMaster" Target="handoutMasters/handoutMaster1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72798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67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12251731" y="0"/>
            <a:ext cx="9372798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67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9372798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12251731" y="4885432"/>
            <a:ext cx="9372798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72798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2251731" y="0"/>
            <a:ext cx="9372798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71717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2162953" y="2475309"/>
            <a:ext cx="17303628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9372798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12251731" y="4885432"/>
            <a:ext cx="9372798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447" y="2125980"/>
            <a:ext cx="10352405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6895" y="3840480"/>
            <a:ext cx="852551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965" y="6377940"/>
            <a:ext cx="2801239" cy="27686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55013" y="1556791"/>
            <a:ext cx="4630420" cy="3809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31850" y="1556791"/>
            <a:ext cx="4630420" cy="3809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8965" y="6377940"/>
            <a:ext cx="2801239" cy="27686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k object 18"/>
          <p:cNvSpPr/>
          <p:nvPr/>
        </p:nvSpPr>
        <p:spPr>
          <a:xfrm>
            <a:off x="0" y="0"/>
            <a:ext cx="12179300" cy="0"/>
          </a:xfrm>
          <a:custGeom>
            <a:avLst/>
            <a:gdLst/>
            <a:ahLst/>
            <a:cxnLst/>
            <a:rect l="l" t="t" r="r" b="b"/>
            <a:pathLst>
              <a:path w="12179300">
                <a:moveTo>
                  <a:pt x="0" y="0"/>
                </a:moveTo>
                <a:lnTo>
                  <a:pt x="1217930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864609" y="3531870"/>
            <a:ext cx="4480560" cy="0"/>
          </a:xfrm>
          <a:custGeom>
            <a:avLst/>
            <a:gdLst/>
            <a:ahLst/>
            <a:cxnLst/>
            <a:rect l="l" t="t" r="r" b="b"/>
            <a:pathLst>
              <a:path w="4480559">
                <a:moveTo>
                  <a:pt x="0" y="0"/>
                </a:moveTo>
                <a:lnTo>
                  <a:pt x="4480560" y="1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864609" y="4699634"/>
            <a:ext cx="4480560" cy="0"/>
          </a:xfrm>
          <a:custGeom>
            <a:avLst/>
            <a:gdLst/>
            <a:ahLst/>
            <a:cxnLst/>
            <a:rect l="l" t="t" r="r" b="b"/>
            <a:pathLst>
              <a:path w="4480559">
                <a:moveTo>
                  <a:pt x="0" y="0"/>
                </a:moveTo>
                <a:lnTo>
                  <a:pt x="4480560" y="1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8965" y="6377940"/>
            <a:ext cx="2801239" cy="27686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8965" y="6377940"/>
            <a:ext cx="2801239" cy="27686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393063"/>
            <a:ext cx="113030" cy="368935"/>
          </a:xfrm>
          <a:custGeom>
            <a:avLst/>
            <a:gdLst/>
            <a:ahLst/>
            <a:cxnLst/>
            <a:rect l="l" t="t" r="r" b="b"/>
            <a:pathLst>
              <a:path w="113030" h="368934">
                <a:moveTo>
                  <a:pt x="0" y="0"/>
                </a:moveTo>
                <a:lnTo>
                  <a:pt x="112985" y="0"/>
                </a:lnTo>
                <a:lnTo>
                  <a:pt x="112985" y="368935"/>
                </a:lnTo>
                <a:lnTo>
                  <a:pt x="0" y="3689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333" y="368300"/>
            <a:ext cx="166878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7533" y="1596644"/>
            <a:ext cx="10864232" cy="1674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0962" y="6377940"/>
            <a:ext cx="3897376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965" y="6377940"/>
            <a:ext cx="2801239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9096" y="6377940"/>
            <a:ext cx="28012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8" Type="http://schemas.openxmlformats.org/officeDocument/2006/relationships/image" Target="../media/image53.png"/><Relationship Id="rId7" Type="http://schemas.openxmlformats.org/officeDocument/2006/relationships/image" Target="../media/image52.jpe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71.png"/><Relationship Id="rId25" Type="http://schemas.openxmlformats.org/officeDocument/2006/relationships/image" Target="../media/image70.png"/><Relationship Id="rId24" Type="http://schemas.openxmlformats.org/officeDocument/2006/relationships/image" Target="../media/image69.png"/><Relationship Id="rId23" Type="http://schemas.openxmlformats.org/officeDocument/2006/relationships/image" Target="../media/image68.png"/><Relationship Id="rId22" Type="http://schemas.openxmlformats.org/officeDocument/2006/relationships/image" Target="../media/image67.png"/><Relationship Id="rId21" Type="http://schemas.openxmlformats.org/officeDocument/2006/relationships/image" Target="../media/image66.png"/><Relationship Id="rId20" Type="http://schemas.openxmlformats.org/officeDocument/2006/relationships/image" Target="../media/image65.png"/><Relationship Id="rId2" Type="http://schemas.openxmlformats.org/officeDocument/2006/relationships/image" Target="../media/image47.png"/><Relationship Id="rId19" Type="http://schemas.openxmlformats.org/officeDocument/2006/relationships/image" Target="../media/image64.png"/><Relationship Id="rId18" Type="http://schemas.openxmlformats.org/officeDocument/2006/relationships/image" Target="../media/image63.png"/><Relationship Id="rId17" Type="http://schemas.openxmlformats.org/officeDocument/2006/relationships/image" Target="../media/image62.png"/><Relationship Id="rId16" Type="http://schemas.openxmlformats.org/officeDocument/2006/relationships/image" Target="../media/image61.png"/><Relationship Id="rId15" Type="http://schemas.openxmlformats.org/officeDocument/2006/relationships/image" Target="../media/image60.png"/><Relationship Id="rId14" Type="http://schemas.openxmlformats.org/officeDocument/2006/relationships/image" Target="../media/image59.png"/><Relationship Id="rId13" Type="http://schemas.openxmlformats.org/officeDocument/2006/relationships/image" Target="../media/image58.png"/><Relationship Id="rId12" Type="http://schemas.openxmlformats.org/officeDocument/2006/relationships/image" Target="../media/image57.png"/><Relationship Id="rId11" Type="http://schemas.openxmlformats.org/officeDocument/2006/relationships/image" Target="../media/image56.png"/><Relationship Id="rId10" Type="http://schemas.openxmlformats.org/officeDocument/2006/relationships/image" Target="../media/image55.png"/><Relationship Id="rId1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png"/><Relationship Id="rId8" Type="http://schemas.openxmlformats.org/officeDocument/2006/relationships/image" Target="../media/image77.png"/><Relationship Id="rId7" Type="http://schemas.openxmlformats.org/officeDocument/2006/relationships/image" Target="../media/image76.png"/><Relationship Id="rId6" Type="http://schemas.openxmlformats.org/officeDocument/2006/relationships/image" Target="../media/image57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71.png"/><Relationship Id="rId2" Type="http://schemas.openxmlformats.org/officeDocument/2006/relationships/image" Target="../media/image72.png"/><Relationship Id="rId19" Type="http://schemas.openxmlformats.org/officeDocument/2006/relationships/image" Target="../media/image87.png"/><Relationship Id="rId18" Type="http://schemas.openxmlformats.org/officeDocument/2006/relationships/image" Target="../media/image86.png"/><Relationship Id="rId17" Type="http://schemas.openxmlformats.org/officeDocument/2006/relationships/image" Target="../media/image85.png"/><Relationship Id="rId16" Type="http://schemas.openxmlformats.org/officeDocument/2006/relationships/image" Target="../media/image84.png"/><Relationship Id="rId15" Type="http://schemas.openxmlformats.org/officeDocument/2006/relationships/image" Target="../media/image83.png"/><Relationship Id="rId14" Type="http://schemas.openxmlformats.org/officeDocument/2006/relationships/image" Target="../media/image82.png"/><Relationship Id="rId13" Type="http://schemas.openxmlformats.org/officeDocument/2006/relationships/image" Target="../media/image81.png"/><Relationship Id="rId12" Type="http://schemas.openxmlformats.org/officeDocument/2006/relationships/image" Target="../media/image60.png"/><Relationship Id="rId11" Type="http://schemas.openxmlformats.org/officeDocument/2006/relationships/image" Target="../media/image80.png"/><Relationship Id="rId10" Type="http://schemas.openxmlformats.org/officeDocument/2006/relationships/image" Target="../media/image79.png"/><Relationship Id="rId1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8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3.jpeg"/><Relationship Id="rId8" Type="http://schemas.openxmlformats.org/officeDocument/2006/relationships/image" Target="../media/image92.png"/><Relationship Id="rId7" Type="http://schemas.openxmlformats.org/officeDocument/2006/relationships/image" Target="../media/image91.png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36.png"/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97.png"/><Relationship Id="rId12" Type="http://schemas.openxmlformats.org/officeDocument/2006/relationships/image" Target="../media/image96.jpeg"/><Relationship Id="rId11" Type="http://schemas.openxmlformats.org/officeDocument/2006/relationships/image" Target="../media/image95.jpeg"/><Relationship Id="rId10" Type="http://schemas.openxmlformats.org/officeDocument/2006/relationships/image" Target="../media/image94.jpeg"/><Relationship Id="rId1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8.jpe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Relationship Id="rId3" Type="http://schemas.openxmlformats.org/officeDocument/2006/relationships/image" Target="../media/image98.jpeg"/><Relationship Id="rId2" Type="http://schemas.openxmlformats.org/officeDocument/2006/relationships/image" Target="../media/image89.png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3.png"/><Relationship Id="rId3" Type="http://schemas.openxmlformats.org/officeDocument/2006/relationships/image" Target="../media/image102.png"/><Relationship Id="rId2" Type="http://schemas.openxmlformats.org/officeDocument/2006/relationships/image" Target="../media/image71.png"/><Relationship Id="rId1" Type="http://schemas.openxmlformats.org/officeDocument/2006/relationships/image" Target="../media/image10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1" Type="http://schemas.openxmlformats.org/officeDocument/2006/relationships/image" Target="../media/image10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1" y="2540"/>
            <a:ext cx="12175793" cy="6852284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84464" y="2501137"/>
            <a:ext cx="10648950" cy="163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eaLnBrk="1" fontAlgn="auto" latinLnBrk="0" hangingPunct="1">
              <a:lnSpc>
                <a:spcPct val="12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</a:rPr>
              <a:t>云南省玉溪市红塔区高铁新城</a:t>
            </a:r>
            <a:r>
              <a:rPr sz="4400" spc="5" dirty="0">
                <a:solidFill>
                  <a:srgbClr val="FFFFFF"/>
                </a:solidFill>
              </a:rPr>
              <a:t>5</a:t>
            </a:r>
            <a:r>
              <a:rPr sz="4400" dirty="0">
                <a:solidFill>
                  <a:srgbClr val="FFFFFF"/>
                </a:solidFill>
              </a:rPr>
              <a:t>5亩项目</a:t>
            </a:r>
            <a:endParaRPr sz="4400"/>
          </a:p>
          <a:p>
            <a:pPr marR="437515" algn="ctr" eaLnBrk="1" fontAlgn="auto" latinLnBrk="0" hangingPunct="1">
              <a:lnSpc>
                <a:spcPct val="120000"/>
              </a:lnSpc>
            </a:pP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10089024" y="5059425"/>
            <a:ext cx="150495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2021-0</a:t>
            </a:r>
            <a:r>
              <a:rPr lang="en-US"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3276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1.7</a:t>
            </a:r>
            <a:r>
              <a:rPr spc="-85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宗地四至及周边环境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726915" y="855979"/>
            <a:ext cx="7816850" cy="735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32000"/>
              </a:lnSpc>
              <a:spcBef>
                <a:spcPts val="100"/>
              </a:spcBef>
              <a:buFont typeface="Wingdings" panose="05000000000000000000"/>
              <a:buChar char=""/>
              <a:tabLst>
                <a:tab pos="184150" algn="l"/>
              </a:tabLst>
            </a:pP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大地块北侧为汽车质检站，也是项目二期储备用地，与高铁新城对角相望；南侧与西侧为农地，视线无遮挡；东侧 为南城汽车站。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184150" indent="-171450">
              <a:lnSpc>
                <a:spcPct val="100000"/>
              </a:lnSpc>
              <a:spcBef>
                <a:spcPts val="360"/>
              </a:spcBef>
              <a:buFont typeface="Wingdings" panose="05000000000000000000"/>
              <a:buChar char=""/>
              <a:tabLst>
                <a:tab pos="184150" algn="l"/>
              </a:tabLst>
            </a:pP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小地块北侧为南城汽车站，东侧为昆玉高速，南侧为农民自建房，西侧为本项目大地块。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6915" y="1627123"/>
            <a:ext cx="4159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"/>
              <a:tabLst>
                <a:tab pos="184150" algn="l"/>
              </a:tabLst>
            </a:pP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大地块地块形状呈倒三角形，内部较为平坦，基本无高差。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53488" y="2080088"/>
            <a:ext cx="4374473" cy="43625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55407" y="2203704"/>
            <a:ext cx="725424" cy="813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25356" y="4171580"/>
            <a:ext cx="1000125" cy="444500"/>
          </a:xfrm>
          <a:custGeom>
            <a:avLst/>
            <a:gdLst/>
            <a:ahLst/>
            <a:cxnLst/>
            <a:rect l="l" t="t" r="r" b="b"/>
            <a:pathLst>
              <a:path w="1000125" h="444500">
                <a:moveTo>
                  <a:pt x="936103" y="316929"/>
                </a:moveTo>
                <a:lnTo>
                  <a:pt x="911386" y="321919"/>
                </a:lnTo>
                <a:lnTo>
                  <a:pt x="891201" y="335528"/>
                </a:lnTo>
                <a:lnTo>
                  <a:pt x="877593" y="355712"/>
                </a:lnTo>
                <a:lnTo>
                  <a:pt x="872603" y="380429"/>
                </a:lnTo>
                <a:lnTo>
                  <a:pt x="877593" y="405147"/>
                </a:lnTo>
                <a:lnTo>
                  <a:pt x="891201" y="425331"/>
                </a:lnTo>
                <a:lnTo>
                  <a:pt x="911386" y="438939"/>
                </a:lnTo>
                <a:lnTo>
                  <a:pt x="936103" y="443929"/>
                </a:lnTo>
                <a:lnTo>
                  <a:pt x="960819" y="438939"/>
                </a:lnTo>
                <a:lnTo>
                  <a:pt x="981004" y="425331"/>
                </a:lnTo>
                <a:lnTo>
                  <a:pt x="994612" y="405147"/>
                </a:lnTo>
                <a:lnTo>
                  <a:pt x="998321" y="386779"/>
                </a:lnTo>
                <a:lnTo>
                  <a:pt x="936103" y="386779"/>
                </a:lnTo>
                <a:lnTo>
                  <a:pt x="936103" y="374079"/>
                </a:lnTo>
                <a:lnTo>
                  <a:pt x="998321" y="374079"/>
                </a:lnTo>
                <a:lnTo>
                  <a:pt x="994612" y="355712"/>
                </a:lnTo>
                <a:lnTo>
                  <a:pt x="981004" y="335528"/>
                </a:lnTo>
                <a:lnTo>
                  <a:pt x="960819" y="321919"/>
                </a:lnTo>
                <a:lnTo>
                  <a:pt x="936103" y="316929"/>
                </a:lnTo>
                <a:close/>
              </a:path>
              <a:path w="1000125" h="444500">
                <a:moveTo>
                  <a:pt x="342432" y="38099"/>
                </a:moveTo>
                <a:lnTo>
                  <a:pt x="342432" y="386779"/>
                </a:lnTo>
                <a:lnTo>
                  <a:pt x="873885" y="386779"/>
                </a:lnTo>
                <a:lnTo>
                  <a:pt x="872603" y="380429"/>
                </a:lnTo>
                <a:lnTo>
                  <a:pt x="355132" y="380429"/>
                </a:lnTo>
                <a:lnTo>
                  <a:pt x="348782" y="374079"/>
                </a:lnTo>
                <a:lnTo>
                  <a:pt x="355132" y="374079"/>
                </a:lnTo>
                <a:lnTo>
                  <a:pt x="355132" y="44449"/>
                </a:lnTo>
                <a:lnTo>
                  <a:pt x="348782" y="44449"/>
                </a:lnTo>
                <a:lnTo>
                  <a:pt x="342432" y="38099"/>
                </a:lnTo>
                <a:close/>
              </a:path>
              <a:path w="1000125" h="444500">
                <a:moveTo>
                  <a:pt x="998321" y="374079"/>
                </a:moveTo>
                <a:lnTo>
                  <a:pt x="936103" y="374079"/>
                </a:lnTo>
                <a:lnTo>
                  <a:pt x="936103" y="386779"/>
                </a:lnTo>
                <a:lnTo>
                  <a:pt x="998321" y="386779"/>
                </a:lnTo>
                <a:lnTo>
                  <a:pt x="999603" y="380429"/>
                </a:lnTo>
                <a:lnTo>
                  <a:pt x="998321" y="374079"/>
                </a:lnTo>
                <a:close/>
              </a:path>
              <a:path w="1000125" h="444500">
                <a:moveTo>
                  <a:pt x="355132" y="374079"/>
                </a:moveTo>
                <a:lnTo>
                  <a:pt x="348782" y="374079"/>
                </a:lnTo>
                <a:lnTo>
                  <a:pt x="355132" y="380429"/>
                </a:lnTo>
                <a:lnTo>
                  <a:pt x="355132" y="374079"/>
                </a:lnTo>
                <a:close/>
              </a:path>
              <a:path w="1000125" h="444500">
                <a:moveTo>
                  <a:pt x="873885" y="374079"/>
                </a:moveTo>
                <a:lnTo>
                  <a:pt x="355132" y="374079"/>
                </a:lnTo>
                <a:lnTo>
                  <a:pt x="355132" y="380429"/>
                </a:lnTo>
                <a:lnTo>
                  <a:pt x="872603" y="380429"/>
                </a:lnTo>
                <a:lnTo>
                  <a:pt x="873885" y="374079"/>
                </a:lnTo>
                <a:close/>
              </a:path>
              <a:path w="1000125" h="4445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1000125" h="4445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1000125" h="444500">
                <a:moveTo>
                  <a:pt x="355132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342432" y="44449"/>
                </a:lnTo>
                <a:lnTo>
                  <a:pt x="342432" y="38099"/>
                </a:lnTo>
                <a:lnTo>
                  <a:pt x="355132" y="38099"/>
                </a:lnTo>
                <a:lnTo>
                  <a:pt x="355132" y="31749"/>
                </a:lnTo>
                <a:close/>
              </a:path>
              <a:path w="1000125" h="444500">
                <a:moveTo>
                  <a:pt x="355132" y="38099"/>
                </a:moveTo>
                <a:lnTo>
                  <a:pt x="342432" y="38099"/>
                </a:lnTo>
                <a:lnTo>
                  <a:pt x="348782" y="44449"/>
                </a:lnTo>
                <a:lnTo>
                  <a:pt x="355132" y="44449"/>
                </a:lnTo>
                <a:lnTo>
                  <a:pt x="355132" y="380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25355" y="5189024"/>
            <a:ext cx="1382395" cy="944880"/>
          </a:xfrm>
          <a:custGeom>
            <a:avLst/>
            <a:gdLst/>
            <a:ahLst/>
            <a:cxnLst/>
            <a:rect l="l" t="t" r="r" b="b"/>
            <a:pathLst>
              <a:path w="1382395" h="944879">
                <a:moveTo>
                  <a:pt x="76200" y="868478"/>
                </a:moveTo>
                <a:lnTo>
                  <a:pt x="0" y="906578"/>
                </a:lnTo>
                <a:lnTo>
                  <a:pt x="76200" y="944678"/>
                </a:lnTo>
                <a:lnTo>
                  <a:pt x="76200" y="912928"/>
                </a:lnTo>
                <a:lnTo>
                  <a:pt x="63500" y="912928"/>
                </a:lnTo>
                <a:lnTo>
                  <a:pt x="63500" y="900228"/>
                </a:lnTo>
                <a:lnTo>
                  <a:pt x="76200" y="900228"/>
                </a:lnTo>
                <a:lnTo>
                  <a:pt x="76200" y="868478"/>
                </a:lnTo>
                <a:close/>
              </a:path>
              <a:path w="1382395" h="944879">
                <a:moveTo>
                  <a:pt x="76200" y="900228"/>
                </a:moveTo>
                <a:lnTo>
                  <a:pt x="63500" y="900228"/>
                </a:lnTo>
                <a:lnTo>
                  <a:pt x="63500" y="912928"/>
                </a:lnTo>
                <a:lnTo>
                  <a:pt x="76200" y="912928"/>
                </a:lnTo>
                <a:lnTo>
                  <a:pt x="76200" y="900228"/>
                </a:lnTo>
                <a:close/>
              </a:path>
              <a:path w="1382395" h="944879">
                <a:moveTo>
                  <a:pt x="334932" y="900228"/>
                </a:moveTo>
                <a:lnTo>
                  <a:pt x="76200" y="900228"/>
                </a:lnTo>
                <a:lnTo>
                  <a:pt x="76200" y="912928"/>
                </a:lnTo>
                <a:lnTo>
                  <a:pt x="347632" y="912928"/>
                </a:lnTo>
                <a:lnTo>
                  <a:pt x="347632" y="906578"/>
                </a:lnTo>
                <a:lnTo>
                  <a:pt x="334932" y="906578"/>
                </a:lnTo>
                <a:lnTo>
                  <a:pt x="334932" y="900228"/>
                </a:lnTo>
                <a:close/>
              </a:path>
              <a:path w="1382395" h="944879">
                <a:moveTo>
                  <a:pt x="1256442" y="57149"/>
                </a:moveTo>
                <a:lnTo>
                  <a:pt x="334932" y="57149"/>
                </a:lnTo>
                <a:lnTo>
                  <a:pt x="334932" y="906578"/>
                </a:lnTo>
                <a:lnTo>
                  <a:pt x="341282" y="900228"/>
                </a:lnTo>
                <a:lnTo>
                  <a:pt x="347632" y="900228"/>
                </a:lnTo>
                <a:lnTo>
                  <a:pt x="347632" y="69849"/>
                </a:lnTo>
                <a:lnTo>
                  <a:pt x="341282" y="69849"/>
                </a:lnTo>
                <a:lnTo>
                  <a:pt x="347632" y="63499"/>
                </a:lnTo>
                <a:lnTo>
                  <a:pt x="1255160" y="63499"/>
                </a:lnTo>
                <a:lnTo>
                  <a:pt x="1256442" y="57149"/>
                </a:lnTo>
                <a:close/>
              </a:path>
              <a:path w="1382395" h="944879">
                <a:moveTo>
                  <a:pt x="347632" y="900228"/>
                </a:moveTo>
                <a:lnTo>
                  <a:pt x="341282" y="900228"/>
                </a:lnTo>
                <a:lnTo>
                  <a:pt x="334932" y="906578"/>
                </a:lnTo>
                <a:lnTo>
                  <a:pt x="347632" y="906578"/>
                </a:lnTo>
                <a:lnTo>
                  <a:pt x="347632" y="900228"/>
                </a:lnTo>
                <a:close/>
              </a:path>
              <a:path w="1382395" h="944879">
                <a:moveTo>
                  <a:pt x="1318660" y="0"/>
                </a:moveTo>
                <a:lnTo>
                  <a:pt x="1293943" y="4990"/>
                </a:lnTo>
                <a:lnTo>
                  <a:pt x="1273758" y="18598"/>
                </a:lnTo>
                <a:lnTo>
                  <a:pt x="1260150" y="38783"/>
                </a:lnTo>
                <a:lnTo>
                  <a:pt x="1255160" y="63499"/>
                </a:lnTo>
                <a:lnTo>
                  <a:pt x="1260150" y="88217"/>
                </a:lnTo>
                <a:lnTo>
                  <a:pt x="1273758" y="108401"/>
                </a:lnTo>
                <a:lnTo>
                  <a:pt x="1293943" y="122009"/>
                </a:lnTo>
                <a:lnTo>
                  <a:pt x="1318660" y="126999"/>
                </a:lnTo>
                <a:lnTo>
                  <a:pt x="1343376" y="122009"/>
                </a:lnTo>
                <a:lnTo>
                  <a:pt x="1363561" y="108401"/>
                </a:lnTo>
                <a:lnTo>
                  <a:pt x="1377169" y="88217"/>
                </a:lnTo>
                <a:lnTo>
                  <a:pt x="1380878" y="69849"/>
                </a:lnTo>
                <a:lnTo>
                  <a:pt x="1318660" y="69849"/>
                </a:lnTo>
                <a:lnTo>
                  <a:pt x="1318660" y="57149"/>
                </a:lnTo>
                <a:lnTo>
                  <a:pt x="1380878" y="57149"/>
                </a:lnTo>
                <a:lnTo>
                  <a:pt x="1377169" y="38783"/>
                </a:lnTo>
                <a:lnTo>
                  <a:pt x="1363561" y="18598"/>
                </a:lnTo>
                <a:lnTo>
                  <a:pt x="1343376" y="4990"/>
                </a:lnTo>
                <a:lnTo>
                  <a:pt x="1318660" y="0"/>
                </a:lnTo>
                <a:close/>
              </a:path>
              <a:path w="1382395" h="944879">
                <a:moveTo>
                  <a:pt x="347632" y="63499"/>
                </a:moveTo>
                <a:lnTo>
                  <a:pt x="341282" y="69849"/>
                </a:lnTo>
                <a:lnTo>
                  <a:pt x="347632" y="69849"/>
                </a:lnTo>
                <a:lnTo>
                  <a:pt x="347632" y="63499"/>
                </a:lnTo>
                <a:close/>
              </a:path>
              <a:path w="1382395" h="944879">
                <a:moveTo>
                  <a:pt x="1255160" y="63499"/>
                </a:moveTo>
                <a:lnTo>
                  <a:pt x="347632" y="63499"/>
                </a:lnTo>
                <a:lnTo>
                  <a:pt x="347632" y="69849"/>
                </a:lnTo>
                <a:lnTo>
                  <a:pt x="1256442" y="69849"/>
                </a:lnTo>
                <a:lnTo>
                  <a:pt x="1255160" y="63499"/>
                </a:lnTo>
                <a:close/>
              </a:path>
              <a:path w="1382395" h="944879">
                <a:moveTo>
                  <a:pt x="1380878" y="57149"/>
                </a:moveTo>
                <a:lnTo>
                  <a:pt x="1318660" y="57149"/>
                </a:lnTo>
                <a:lnTo>
                  <a:pt x="1318660" y="69849"/>
                </a:lnTo>
                <a:lnTo>
                  <a:pt x="1380878" y="69849"/>
                </a:lnTo>
                <a:lnTo>
                  <a:pt x="1382160" y="63499"/>
                </a:lnTo>
                <a:lnTo>
                  <a:pt x="1380878" y="571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25355" y="2310780"/>
            <a:ext cx="1861185" cy="1165225"/>
          </a:xfrm>
          <a:custGeom>
            <a:avLst/>
            <a:gdLst/>
            <a:ahLst/>
            <a:cxnLst/>
            <a:rect l="l" t="t" r="r" b="b"/>
            <a:pathLst>
              <a:path w="1861185" h="1165225">
                <a:moveTo>
                  <a:pt x="1797494" y="1038043"/>
                </a:moveTo>
                <a:lnTo>
                  <a:pt x="1772777" y="1043033"/>
                </a:lnTo>
                <a:lnTo>
                  <a:pt x="1752593" y="1056642"/>
                </a:lnTo>
                <a:lnTo>
                  <a:pt x="1738984" y="1076826"/>
                </a:lnTo>
                <a:lnTo>
                  <a:pt x="1733994" y="1101543"/>
                </a:lnTo>
                <a:lnTo>
                  <a:pt x="1738984" y="1126260"/>
                </a:lnTo>
                <a:lnTo>
                  <a:pt x="1752593" y="1146445"/>
                </a:lnTo>
                <a:lnTo>
                  <a:pt x="1772777" y="1160053"/>
                </a:lnTo>
                <a:lnTo>
                  <a:pt x="1797494" y="1165043"/>
                </a:lnTo>
                <a:lnTo>
                  <a:pt x="1822211" y="1160053"/>
                </a:lnTo>
                <a:lnTo>
                  <a:pt x="1842395" y="1146445"/>
                </a:lnTo>
                <a:lnTo>
                  <a:pt x="1856004" y="1126260"/>
                </a:lnTo>
                <a:lnTo>
                  <a:pt x="1859712" y="1107893"/>
                </a:lnTo>
                <a:lnTo>
                  <a:pt x="1797494" y="1107893"/>
                </a:lnTo>
                <a:lnTo>
                  <a:pt x="1797494" y="1095193"/>
                </a:lnTo>
                <a:lnTo>
                  <a:pt x="1859712" y="1095193"/>
                </a:lnTo>
                <a:lnTo>
                  <a:pt x="1856004" y="1076826"/>
                </a:lnTo>
                <a:lnTo>
                  <a:pt x="1842395" y="1056642"/>
                </a:lnTo>
                <a:lnTo>
                  <a:pt x="1822211" y="1043033"/>
                </a:lnTo>
                <a:lnTo>
                  <a:pt x="1797494" y="1038043"/>
                </a:lnTo>
                <a:close/>
              </a:path>
              <a:path w="1861185" h="1165225">
                <a:moveTo>
                  <a:pt x="335803" y="38100"/>
                </a:moveTo>
                <a:lnTo>
                  <a:pt x="335803" y="1107893"/>
                </a:lnTo>
                <a:lnTo>
                  <a:pt x="1735276" y="1107893"/>
                </a:lnTo>
                <a:lnTo>
                  <a:pt x="1733994" y="1101543"/>
                </a:lnTo>
                <a:lnTo>
                  <a:pt x="348503" y="1101543"/>
                </a:lnTo>
                <a:lnTo>
                  <a:pt x="342153" y="1095193"/>
                </a:lnTo>
                <a:lnTo>
                  <a:pt x="348503" y="1095193"/>
                </a:lnTo>
                <a:lnTo>
                  <a:pt x="348503" y="44450"/>
                </a:lnTo>
                <a:lnTo>
                  <a:pt x="342153" y="44450"/>
                </a:lnTo>
                <a:lnTo>
                  <a:pt x="335803" y="38100"/>
                </a:lnTo>
                <a:close/>
              </a:path>
              <a:path w="1861185" h="1165225">
                <a:moveTo>
                  <a:pt x="1859712" y="1095193"/>
                </a:moveTo>
                <a:lnTo>
                  <a:pt x="1797494" y="1095193"/>
                </a:lnTo>
                <a:lnTo>
                  <a:pt x="1797494" y="1107893"/>
                </a:lnTo>
                <a:lnTo>
                  <a:pt x="1859712" y="1107893"/>
                </a:lnTo>
                <a:lnTo>
                  <a:pt x="1860994" y="1101543"/>
                </a:lnTo>
                <a:lnTo>
                  <a:pt x="1859712" y="1095193"/>
                </a:lnTo>
                <a:close/>
              </a:path>
              <a:path w="1861185" h="1165225">
                <a:moveTo>
                  <a:pt x="348503" y="1095193"/>
                </a:moveTo>
                <a:lnTo>
                  <a:pt x="342153" y="1095193"/>
                </a:lnTo>
                <a:lnTo>
                  <a:pt x="348503" y="1101543"/>
                </a:lnTo>
                <a:lnTo>
                  <a:pt x="348503" y="1095193"/>
                </a:lnTo>
                <a:close/>
              </a:path>
              <a:path w="1861185" h="1165225">
                <a:moveTo>
                  <a:pt x="1735276" y="1095193"/>
                </a:moveTo>
                <a:lnTo>
                  <a:pt x="348503" y="1095193"/>
                </a:lnTo>
                <a:lnTo>
                  <a:pt x="348503" y="1101543"/>
                </a:lnTo>
                <a:lnTo>
                  <a:pt x="1733994" y="1101543"/>
                </a:lnTo>
                <a:lnTo>
                  <a:pt x="1735276" y="1095193"/>
                </a:lnTo>
                <a:close/>
              </a:path>
              <a:path w="1861185" h="1165225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861185" h="1165225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861185" h="1165225">
                <a:moveTo>
                  <a:pt x="348503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35803" y="44450"/>
                </a:lnTo>
                <a:lnTo>
                  <a:pt x="335803" y="38100"/>
                </a:lnTo>
                <a:lnTo>
                  <a:pt x="348503" y="38100"/>
                </a:lnTo>
                <a:lnTo>
                  <a:pt x="348503" y="31750"/>
                </a:lnTo>
                <a:close/>
              </a:path>
              <a:path w="1861185" h="1165225">
                <a:moveTo>
                  <a:pt x="348503" y="38100"/>
                </a:moveTo>
                <a:lnTo>
                  <a:pt x="335803" y="38100"/>
                </a:lnTo>
                <a:lnTo>
                  <a:pt x="342153" y="44450"/>
                </a:lnTo>
                <a:lnTo>
                  <a:pt x="348503" y="44450"/>
                </a:lnTo>
                <a:lnTo>
                  <a:pt x="348503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78010" y="2213936"/>
            <a:ext cx="2276475" cy="2101215"/>
          </a:xfrm>
          <a:custGeom>
            <a:avLst/>
            <a:gdLst/>
            <a:ahLst/>
            <a:cxnLst/>
            <a:rect l="l" t="t" r="r" b="b"/>
            <a:pathLst>
              <a:path w="2276475" h="2101215">
                <a:moveTo>
                  <a:pt x="63500" y="1973767"/>
                </a:moveTo>
                <a:lnTo>
                  <a:pt x="38783" y="1978757"/>
                </a:lnTo>
                <a:lnTo>
                  <a:pt x="18598" y="1992366"/>
                </a:lnTo>
                <a:lnTo>
                  <a:pt x="4990" y="2012550"/>
                </a:lnTo>
                <a:lnTo>
                  <a:pt x="0" y="2037267"/>
                </a:lnTo>
                <a:lnTo>
                  <a:pt x="4990" y="2061984"/>
                </a:lnTo>
                <a:lnTo>
                  <a:pt x="18598" y="2082169"/>
                </a:lnTo>
                <a:lnTo>
                  <a:pt x="38783" y="2095777"/>
                </a:lnTo>
                <a:lnTo>
                  <a:pt x="63500" y="2100767"/>
                </a:lnTo>
                <a:lnTo>
                  <a:pt x="88216" y="2095777"/>
                </a:lnTo>
                <a:lnTo>
                  <a:pt x="108401" y="2082169"/>
                </a:lnTo>
                <a:lnTo>
                  <a:pt x="122009" y="2061984"/>
                </a:lnTo>
                <a:lnTo>
                  <a:pt x="125717" y="2043617"/>
                </a:lnTo>
                <a:lnTo>
                  <a:pt x="63500" y="2043617"/>
                </a:lnTo>
                <a:lnTo>
                  <a:pt x="63500" y="2030917"/>
                </a:lnTo>
                <a:lnTo>
                  <a:pt x="125718" y="2030917"/>
                </a:lnTo>
                <a:lnTo>
                  <a:pt x="122009" y="2012550"/>
                </a:lnTo>
                <a:lnTo>
                  <a:pt x="108401" y="1992366"/>
                </a:lnTo>
                <a:lnTo>
                  <a:pt x="88216" y="1978757"/>
                </a:lnTo>
                <a:lnTo>
                  <a:pt x="63500" y="1973767"/>
                </a:lnTo>
                <a:close/>
              </a:path>
              <a:path w="2276475" h="2101215">
                <a:moveTo>
                  <a:pt x="125718" y="2030917"/>
                </a:moveTo>
                <a:lnTo>
                  <a:pt x="63500" y="2030917"/>
                </a:lnTo>
                <a:lnTo>
                  <a:pt x="63500" y="2043617"/>
                </a:lnTo>
                <a:lnTo>
                  <a:pt x="125717" y="2043617"/>
                </a:lnTo>
                <a:lnTo>
                  <a:pt x="127000" y="2037267"/>
                </a:lnTo>
                <a:lnTo>
                  <a:pt x="125718" y="2030917"/>
                </a:lnTo>
                <a:close/>
              </a:path>
              <a:path w="2276475" h="2101215">
                <a:moveTo>
                  <a:pt x="2024755" y="2030917"/>
                </a:moveTo>
                <a:lnTo>
                  <a:pt x="125718" y="2030917"/>
                </a:lnTo>
                <a:lnTo>
                  <a:pt x="127000" y="2037267"/>
                </a:lnTo>
                <a:lnTo>
                  <a:pt x="125717" y="2043617"/>
                </a:lnTo>
                <a:lnTo>
                  <a:pt x="2037455" y="2043617"/>
                </a:lnTo>
                <a:lnTo>
                  <a:pt x="2037455" y="2037267"/>
                </a:lnTo>
                <a:lnTo>
                  <a:pt x="2024755" y="2037267"/>
                </a:lnTo>
                <a:lnTo>
                  <a:pt x="2024755" y="2030917"/>
                </a:lnTo>
                <a:close/>
              </a:path>
              <a:path w="2276475" h="2101215">
                <a:moveTo>
                  <a:pt x="2199735" y="31750"/>
                </a:moveTo>
                <a:lnTo>
                  <a:pt x="2024755" y="31750"/>
                </a:lnTo>
                <a:lnTo>
                  <a:pt x="2024755" y="2037267"/>
                </a:lnTo>
                <a:lnTo>
                  <a:pt x="2031105" y="2030917"/>
                </a:lnTo>
                <a:lnTo>
                  <a:pt x="2037455" y="2030917"/>
                </a:lnTo>
                <a:lnTo>
                  <a:pt x="2037455" y="44450"/>
                </a:lnTo>
                <a:lnTo>
                  <a:pt x="2031105" y="44450"/>
                </a:lnTo>
                <a:lnTo>
                  <a:pt x="2037455" y="38100"/>
                </a:lnTo>
                <a:lnTo>
                  <a:pt x="2199735" y="38100"/>
                </a:lnTo>
                <a:lnTo>
                  <a:pt x="2199735" y="31750"/>
                </a:lnTo>
                <a:close/>
              </a:path>
              <a:path w="2276475" h="2101215">
                <a:moveTo>
                  <a:pt x="2037455" y="2030917"/>
                </a:moveTo>
                <a:lnTo>
                  <a:pt x="2031105" y="2030917"/>
                </a:lnTo>
                <a:lnTo>
                  <a:pt x="2024755" y="2037267"/>
                </a:lnTo>
                <a:lnTo>
                  <a:pt x="2037455" y="2037267"/>
                </a:lnTo>
                <a:lnTo>
                  <a:pt x="2037455" y="2030917"/>
                </a:lnTo>
                <a:close/>
              </a:path>
              <a:path w="2276475" h="2101215">
                <a:moveTo>
                  <a:pt x="2199735" y="0"/>
                </a:moveTo>
                <a:lnTo>
                  <a:pt x="2199735" y="76200"/>
                </a:lnTo>
                <a:lnTo>
                  <a:pt x="2263235" y="44450"/>
                </a:lnTo>
                <a:lnTo>
                  <a:pt x="2212435" y="44450"/>
                </a:lnTo>
                <a:lnTo>
                  <a:pt x="2212435" y="31750"/>
                </a:lnTo>
                <a:lnTo>
                  <a:pt x="2263235" y="31750"/>
                </a:lnTo>
                <a:lnTo>
                  <a:pt x="2199735" y="0"/>
                </a:lnTo>
                <a:close/>
              </a:path>
              <a:path w="2276475" h="2101215">
                <a:moveTo>
                  <a:pt x="2037455" y="38100"/>
                </a:moveTo>
                <a:lnTo>
                  <a:pt x="2031105" y="44450"/>
                </a:lnTo>
                <a:lnTo>
                  <a:pt x="2037455" y="44450"/>
                </a:lnTo>
                <a:lnTo>
                  <a:pt x="2037455" y="38100"/>
                </a:lnTo>
                <a:close/>
              </a:path>
              <a:path w="2276475" h="2101215">
                <a:moveTo>
                  <a:pt x="2199735" y="38100"/>
                </a:moveTo>
                <a:lnTo>
                  <a:pt x="2037455" y="38100"/>
                </a:lnTo>
                <a:lnTo>
                  <a:pt x="2037455" y="44450"/>
                </a:lnTo>
                <a:lnTo>
                  <a:pt x="2199735" y="44450"/>
                </a:lnTo>
                <a:lnTo>
                  <a:pt x="2199735" y="38100"/>
                </a:lnTo>
                <a:close/>
              </a:path>
              <a:path w="2276475" h="2101215">
                <a:moveTo>
                  <a:pt x="2263235" y="31750"/>
                </a:moveTo>
                <a:lnTo>
                  <a:pt x="2212435" y="31750"/>
                </a:lnTo>
                <a:lnTo>
                  <a:pt x="2212435" y="44450"/>
                </a:lnTo>
                <a:lnTo>
                  <a:pt x="2263235" y="44450"/>
                </a:lnTo>
                <a:lnTo>
                  <a:pt x="2275935" y="38100"/>
                </a:lnTo>
                <a:lnTo>
                  <a:pt x="2263235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38117" y="4731508"/>
            <a:ext cx="3016250" cy="1172845"/>
          </a:xfrm>
          <a:custGeom>
            <a:avLst/>
            <a:gdLst/>
            <a:ahLst/>
            <a:cxnLst/>
            <a:rect l="l" t="t" r="r" b="b"/>
            <a:pathLst>
              <a:path w="3016250" h="1172845">
                <a:moveTo>
                  <a:pt x="63500" y="1045235"/>
                </a:moveTo>
                <a:lnTo>
                  <a:pt x="38783" y="1050225"/>
                </a:lnTo>
                <a:lnTo>
                  <a:pt x="18598" y="1063834"/>
                </a:lnTo>
                <a:lnTo>
                  <a:pt x="4990" y="1084018"/>
                </a:lnTo>
                <a:lnTo>
                  <a:pt x="0" y="1108735"/>
                </a:lnTo>
                <a:lnTo>
                  <a:pt x="4990" y="1133452"/>
                </a:lnTo>
                <a:lnTo>
                  <a:pt x="18598" y="1153637"/>
                </a:lnTo>
                <a:lnTo>
                  <a:pt x="38783" y="1167245"/>
                </a:lnTo>
                <a:lnTo>
                  <a:pt x="63500" y="1172235"/>
                </a:lnTo>
                <a:lnTo>
                  <a:pt x="88216" y="1167245"/>
                </a:lnTo>
                <a:lnTo>
                  <a:pt x="108401" y="1153637"/>
                </a:lnTo>
                <a:lnTo>
                  <a:pt x="122009" y="1133452"/>
                </a:lnTo>
                <a:lnTo>
                  <a:pt x="125717" y="1115085"/>
                </a:lnTo>
                <a:lnTo>
                  <a:pt x="63500" y="1115085"/>
                </a:lnTo>
                <a:lnTo>
                  <a:pt x="63500" y="1102385"/>
                </a:lnTo>
                <a:lnTo>
                  <a:pt x="125717" y="1102385"/>
                </a:lnTo>
                <a:lnTo>
                  <a:pt x="122009" y="1084018"/>
                </a:lnTo>
                <a:lnTo>
                  <a:pt x="108401" y="1063834"/>
                </a:lnTo>
                <a:lnTo>
                  <a:pt x="88216" y="1050225"/>
                </a:lnTo>
                <a:lnTo>
                  <a:pt x="63500" y="1045235"/>
                </a:lnTo>
                <a:close/>
              </a:path>
              <a:path w="3016250" h="1172845">
                <a:moveTo>
                  <a:pt x="125717" y="1102385"/>
                </a:moveTo>
                <a:lnTo>
                  <a:pt x="63500" y="1102385"/>
                </a:lnTo>
                <a:lnTo>
                  <a:pt x="63500" y="1115085"/>
                </a:lnTo>
                <a:lnTo>
                  <a:pt x="125717" y="1115085"/>
                </a:lnTo>
                <a:lnTo>
                  <a:pt x="127000" y="1108735"/>
                </a:lnTo>
                <a:lnTo>
                  <a:pt x="125717" y="1102385"/>
                </a:lnTo>
                <a:close/>
              </a:path>
              <a:path w="3016250" h="1172845">
                <a:moveTo>
                  <a:pt x="2752507" y="1102385"/>
                </a:moveTo>
                <a:lnTo>
                  <a:pt x="125717" y="1102385"/>
                </a:lnTo>
                <a:lnTo>
                  <a:pt x="127000" y="1108735"/>
                </a:lnTo>
                <a:lnTo>
                  <a:pt x="125717" y="1115085"/>
                </a:lnTo>
                <a:lnTo>
                  <a:pt x="2765207" y="1115085"/>
                </a:lnTo>
                <a:lnTo>
                  <a:pt x="2765207" y="1108735"/>
                </a:lnTo>
                <a:lnTo>
                  <a:pt x="2752507" y="1108735"/>
                </a:lnTo>
                <a:lnTo>
                  <a:pt x="2752507" y="1102385"/>
                </a:lnTo>
                <a:close/>
              </a:path>
              <a:path w="3016250" h="1172845">
                <a:moveTo>
                  <a:pt x="2939628" y="31749"/>
                </a:moveTo>
                <a:lnTo>
                  <a:pt x="2752507" y="31749"/>
                </a:lnTo>
                <a:lnTo>
                  <a:pt x="2752507" y="1108735"/>
                </a:lnTo>
                <a:lnTo>
                  <a:pt x="2758857" y="1102385"/>
                </a:lnTo>
                <a:lnTo>
                  <a:pt x="2765207" y="1102385"/>
                </a:lnTo>
                <a:lnTo>
                  <a:pt x="2765207" y="44449"/>
                </a:lnTo>
                <a:lnTo>
                  <a:pt x="2758857" y="44449"/>
                </a:lnTo>
                <a:lnTo>
                  <a:pt x="2765207" y="38099"/>
                </a:lnTo>
                <a:lnTo>
                  <a:pt x="2939628" y="38099"/>
                </a:lnTo>
                <a:lnTo>
                  <a:pt x="2939628" y="31749"/>
                </a:lnTo>
                <a:close/>
              </a:path>
              <a:path w="3016250" h="1172845">
                <a:moveTo>
                  <a:pt x="2765207" y="1102385"/>
                </a:moveTo>
                <a:lnTo>
                  <a:pt x="2758857" y="1102385"/>
                </a:lnTo>
                <a:lnTo>
                  <a:pt x="2752507" y="1108735"/>
                </a:lnTo>
                <a:lnTo>
                  <a:pt x="2765207" y="1108735"/>
                </a:lnTo>
                <a:lnTo>
                  <a:pt x="2765207" y="1102385"/>
                </a:lnTo>
                <a:close/>
              </a:path>
              <a:path w="3016250" h="1172845">
                <a:moveTo>
                  <a:pt x="2939628" y="0"/>
                </a:moveTo>
                <a:lnTo>
                  <a:pt x="2939628" y="76199"/>
                </a:lnTo>
                <a:lnTo>
                  <a:pt x="3003128" y="44449"/>
                </a:lnTo>
                <a:lnTo>
                  <a:pt x="2952328" y="44449"/>
                </a:lnTo>
                <a:lnTo>
                  <a:pt x="2952328" y="31749"/>
                </a:lnTo>
                <a:lnTo>
                  <a:pt x="3003128" y="31749"/>
                </a:lnTo>
                <a:lnTo>
                  <a:pt x="2939628" y="0"/>
                </a:lnTo>
                <a:close/>
              </a:path>
              <a:path w="3016250" h="1172845">
                <a:moveTo>
                  <a:pt x="2765207" y="38099"/>
                </a:moveTo>
                <a:lnTo>
                  <a:pt x="2758857" y="44449"/>
                </a:lnTo>
                <a:lnTo>
                  <a:pt x="2765207" y="44449"/>
                </a:lnTo>
                <a:lnTo>
                  <a:pt x="2765207" y="38099"/>
                </a:lnTo>
                <a:close/>
              </a:path>
              <a:path w="3016250" h="1172845">
                <a:moveTo>
                  <a:pt x="2939628" y="38099"/>
                </a:moveTo>
                <a:lnTo>
                  <a:pt x="2765207" y="38099"/>
                </a:lnTo>
                <a:lnTo>
                  <a:pt x="2765207" y="44449"/>
                </a:lnTo>
                <a:lnTo>
                  <a:pt x="2939628" y="44449"/>
                </a:lnTo>
                <a:lnTo>
                  <a:pt x="2939628" y="38099"/>
                </a:lnTo>
                <a:close/>
              </a:path>
              <a:path w="3016250" h="1172845">
                <a:moveTo>
                  <a:pt x="3003128" y="31749"/>
                </a:moveTo>
                <a:lnTo>
                  <a:pt x="2952328" y="31749"/>
                </a:lnTo>
                <a:lnTo>
                  <a:pt x="2952328" y="44449"/>
                </a:lnTo>
                <a:lnTo>
                  <a:pt x="3003128" y="44449"/>
                </a:lnTo>
                <a:lnTo>
                  <a:pt x="3015828" y="38099"/>
                </a:lnTo>
                <a:lnTo>
                  <a:pt x="3003128" y="317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900440" y="1917528"/>
            <a:ext cx="2262694" cy="2316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899996" y="4474542"/>
            <a:ext cx="2280185" cy="2204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7693" y="3037423"/>
            <a:ext cx="3392596" cy="15783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7693" y="1016629"/>
            <a:ext cx="3392596" cy="18177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7696" y="4834741"/>
            <a:ext cx="3392596" cy="18448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753" y="5067858"/>
            <a:ext cx="2800985" cy="277495"/>
          </a:xfrm>
          <a:custGeom>
            <a:avLst/>
            <a:gdLst/>
            <a:ahLst/>
            <a:cxnLst/>
            <a:rect l="l" t="t" r="r" b="b"/>
            <a:pathLst>
              <a:path w="2800985" h="277495">
                <a:moveTo>
                  <a:pt x="0" y="0"/>
                </a:moveTo>
                <a:lnTo>
                  <a:pt x="2800767" y="0"/>
                </a:lnTo>
                <a:lnTo>
                  <a:pt x="2800767" y="276998"/>
                </a:lnTo>
                <a:lnTo>
                  <a:pt x="0" y="276998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1493" y="5101844"/>
            <a:ext cx="2616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废弃铁路，未曾投用，规划改绿带公园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753" y="3530606"/>
            <a:ext cx="1310005" cy="277495"/>
          </a:xfrm>
          <a:custGeom>
            <a:avLst/>
            <a:gdLst/>
            <a:ahLst/>
            <a:cxnLst/>
            <a:rect l="l" t="t" r="r" b="b"/>
            <a:pathLst>
              <a:path w="1310005" h="277495">
                <a:moveTo>
                  <a:pt x="0" y="0"/>
                </a:moveTo>
                <a:lnTo>
                  <a:pt x="1309973" y="0"/>
                </a:lnTo>
                <a:lnTo>
                  <a:pt x="1309973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1493" y="3562604"/>
            <a:ext cx="1092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西侧农林保护区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753" y="1675977"/>
            <a:ext cx="1877695" cy="277495"/>
          </a:xfrm>
          <a:custGeom>
            <a:avLst/>
            <a:gdLst/>
            <a:ahLst/>
            <a:cxnLst/>
            <a:rect l="l" t="t" r="r" b="b"/>
            <a:pathLst>
              <a:path w="1877695" h="277494">
                <a:moveTo>
                  <a:pt x="0" y="0"/>
                </a:moveTo>
                <a:lnTo>
                  <a:pt x="1877436" y="0"/>
                </a:lnTo>
                <a:lnTo>
                  <a:pt x="1877436" y="276998"/>
                </a:lnTo>
                <a:lnTo>
                  <a:pt x="0" y="276998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1493" y="1709420"/>
            <a:ext cx="1701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北侧质检站（项目二期）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26838" y="2146339"/>
            <a:ext cx="954405" cy="277495"/>
          </a:xfrm>
          <a:prstGeom prst="rect">
            <a:avLst/>
          </a:prstGeom>
          <a:solidFill>
            <a:srgbClr val="262626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北侧汽车站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26838" y="4670720"/>
            <a:ext cx="954405" cy="277495"/>
          </a:xfrm>
          <a:prstGeom prst="rect">
            <a:avLst/>
          </a:prstGeom>
          <a:solidFill>
            <a:srgbClr val="262626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南侧农民房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10896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1.8</a:t>
            </a:r>
            <a:r>
              <a:rPr spc="-85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宗地配套分析：周边商业、医疗配套完善，规划重点小学，学区资源第一梯队</a:t>
            </a:r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65940" y="1363211"/>
          <a:ext cx="5699760" cy="4832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015"/>
                <a:gridCol w="1828164"/>
                <a:gridCol w="781050"/>
                <a:gridCol w="2441575"/>
              </a:tblGrid>
              <a:tr h="438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类型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715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名称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7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距离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7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配套等级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7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817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教育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玉溪一小分校（在建）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0.5km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未定（本校为第一梯队）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438179">
                <a:tc vMerge="1">
                  <a:tcPr marL="0" marR="0" marT="0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高中（规划）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46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2.7km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46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未定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46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43817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商业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rgbClr val="7575D1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城市综合体（规划）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525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1.7km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525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万方，区域级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525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438179">
                <a:tc vMerge="1">
                  <a:tcPr marL="0" marR="0" marT="0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rgbClr val="757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高铁新城商业中心（规划）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7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1.7km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7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万方，区域级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7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43817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医疗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第三人民医院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2.0m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城市级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438179">
                <a:tc vMerge="1">
                  <a:tcPr marL="0" marR="0" marT="0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第二人民医院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98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1.6km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98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区域级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98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43817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景观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杯湖公园（建成）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525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1.5km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525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区域级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525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438179">
                <a:tc vMerge="1">
                  <a:tcPr marL="0" marR="0" marT="0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九溪湖公园（规划）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7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2.2KM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7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区域级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7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438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政府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0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红塔区政府（在建）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1.6km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城市级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438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产业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985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8AC8CB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互联网产业群（规划）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98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1.7km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98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城市级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98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19050">
                      <a:solidFill>
                        <a:srgbClr val="BFBFB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87750" y="6584188"/>
            <a:ext cx="2330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备注：在图中以圈层标注1</a:t>
            </a:r>
            <a:r>
              <a:rPr sz="1000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k</a:t>
            </a:r>
            <a:r>
              <a:rPr sz="1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m、3</a:t>
            </a:r>
            <a:r>
              <a:rPr sz="1000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k</a:t>
            </a:r>
            <a:r>
              <a:rPr sz="1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m距离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5255" y="1412775"/>
            <a:ext cx="5366362" cy="481996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0492" y="1408013"/>
            <a:ext cx="5375910" cy="4829810"/>
          </a:xfrm>
          <a:custGeom>
            <a:avLst/>
            <a:gdLst/>
            <a:ahLst/>
            <a:cxnLst/>
            <a:rect l="l" t="t" r="r" b="b"/>
            <a:pathLst>
              <a:path w="5375910" h="4829810">
                <a:moveTo>
                  <a:pt x="0" y="0"/>
                </a:moveTo>
                <a:lnTo>
                  <a:pt x="5375888" y="0"/>
                </a:lnTo>
                <a:lnTo>
                  <a:pt x="5375888" y="4829495"/>
                </a:lnTo>
                <a:lnTo>
                  <a:pt x="0" y="482949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2D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9049" y="5000483"/>
            <a:ext cx="2376805" cy="132715"/>
          </a:xfrm>
          <a:custGeom>
            <a:avLst/>
            <a:gdLst/>
            <a:ahLst/>
            <a:cxnLst/>
            <a:rect l="l" t="t" r="r" b="b"/>
            <a:pathLst>
              <a:path w="2376805" h="132714">
                <a:moveTo>
                  <a:pt x="74800" y="56234"/>
                </a:moveTo>
                <a:lnTo>
                  <a:pt x="0" y="97012"/>
                </a:lnTo>
                <a:lnTo>
                  <a:pt x="77503" y="132386"/>
                </a:lnTo>
                <a:lnTo>
                  <a:pt x="76618" y="107453"/>
                </a:lnTo>
                <a:lnTo>
                  <a:pt x="63915" y="107453"/>
                </a:lnTo>
                <a:lnTo>
                  <a:pt x="63015" y="82068"/>
                </a:lnTo>
                <a:lnTo>
                  <a:pt x="75701" y="81618"/>
                </a:lnTo>
                <a:lnTo>
                  <a:pt x="74800" y="56234"/>
                </a:lnTo>
                <a:close/>
              </a:path>
              <a:path w="2376805" h="132714">
                <a:moveTo>
                  <a:pt x="75701" y="81618"/>
                </a:moveTo>
                <a:lnTo>
                  <a:pt x="63015" y="82068"/>
                </a:lnTo>
                <a:lnTo>
                  <a:pt x="63915" y="107453"/>
                </a:lnTo>
                <a:lnTo>
                  <a:pt x="76602" y="107003"/>
                </a:lnTo>
                <a:lnTo>
                  <a:pt x="75701" y="81618"/>
                </a:lnTo>
                <a:close/>
              </a:path>
              <a:path w="2376805" h="132714">
                <a:moveTo>
                  <a:pt x="76602" y="107003"/>
                </a:moveTo>
                <a:lnTo>
                  <a:pt x="63915" y="107453"/>
                </a:lnTo>
                <a:lnTo>
                  <a:pt x="76618" y="107453"/>
                </a:lnTo>
                <a:lnTo>
                  <a:pt x="76602" y="107003"/>
                </a:lnTo>
                <a:close/>
              </a:path>
              <a:path w="2376805" h="132714">
                <a:moveTo>
                  <a:pt x="2375813" y="0"/>
                </a:moveTo>
                <a:lnTo>
                  <a:pt x="75701" y="81618"/>
                </a:lnTo>
                <a:lnTo>
                  <a:pt x="76602" y="107003"/>
                </a:lnTo>
                <a:lnTo>
                  <a:pt x="2376714" y="25383"/>
                </a:lnTo>
                <a:lnTo>
                  <a:pt x="23758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475584" y="5084572"/>
            <a:ext cx="3213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0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K</a:t>
            </a:r>
            <a:r>
              <a:rPr sz="1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M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0493" y="5145532"/>
            <a:ext cx="3213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0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K</a:t>
            </a:r>
            <a:r>
              <a:rPr sz="1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M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81921" y="4214737"/>
            <a:ext cx="153639" cy="154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30413" y="4202775"/>
            <a:ext cx="615315" cy="207010"/>
          </a:xfrm>
          <a:custGeom>
            <a:avLst/>
            <a:gdLst/>
            <a:ahLst/>
            <a:cxnLst/>
            <a:rect l="l" t="t" r="r" b="b"/>
            <a:pathLst>
              <a:path w="615314" h="207010">
                <a:moveTo>
                  <a:pt x="580308" y="0"/>
                </a:moveTo>
                <a:lnTo>
                  <a:pt x="34403" y="0"/>
                </a:lnTo>
                <a:lnTo>
                  <a:pt x="21011" y="2703"/>
                </a:lnTo>
                <a:lnTo>
                  <a:pt x="10076" y="10076"/>
                </a:lnTo>
                <a:lnTo>
                  <a:pt x="2703" y="21011"/>
                </a:lnTo>
                <a:lnTo>
                  <a:pt x="0" y="34403"/>
                </a:lnTo>
                <a:lnTo>
                  <a:pt x="0" y="172016"/>
                </a:lnTo>
                <a:lnTo>
                  <a:pt x="2703" y="185407"/>
                </a:lnTo>
                <a:lnTo>
                  <a:pt x="10076" y="196343"/>
                </a:lnTo>
                <a:lnTo>
                  <a:pt x="21011" y="203715"/>
                </a:lnTo>
                <a:lnTo>
                  <a:pt x="34403" y="206419"/>
                </a:lnTo>
                <a:lnTo>
                  <a:pt x="580308" y="206419"/>
                </a:lnTo>
                <a:lnTo>
                  <a:pt x="593700" y="203715"/>
                </a:lnTo>
                <a:lnTo>
                  <a:pt x="604635" y="196343"/>
                </a:lnTo>
                <a:lnTo>
                  <a:pt x="612008" y="185407"/>
                </a:lnTo>
                <a:lnTo>
                  <a:pt x="614711" y="172016"/>
                </a:lnTo>
                <a:lnTo>
                  <a:pt x="614711" y="34403"/>
                </a:lnTo>
                <a:lnTo>
                  <a:pt x="612008" y="21011"/>
                </a:lnTo>
                <a:lnTo>
                  <a:pt x="604635" y="10076"/>
                </a:lnTo>
                <a:lnTo>
                  <a:pt x="593700" y="2703"/>
                </a:lnTo>
                <a:lnTo>
                  <a:pt x="58030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30413" y="4202775"/>
            <a:ext cx="615315" cy="207010"/>
          </a:xfrm>
          <a:custGeom>
            <a:avLst/>
            <a:gdLst/>
            <a:ahLst/>
            <a:cxnLst/>
            <a:rect l="l" t="t" r="r" b="b"/>
            <a:pathLst>
              <a:path w="615314" h="207010">
                <a:moveTo>
                  <a:pt x="0" y="34403"/>
                </a:moveTo>
                <a:lnTo>
                  <a:pt x="2703" y="21012"/>
                </a:lnTo>
                <a:lnTo>
                  <a:pt x="10076" y="10076"/>
                </a:lnTo>
                <a:lnTo>
                  <a:pt x="21012" y="2703"/>
                </a:lnTo>
                <a:lnTo>
                  <a:pt x="34403" y="0"/>
                </a:lnTo>
                <a:lnTo>
                  <a:pt x="580308" y="0"/>
                </a:lnTo>
                <a:lnTo>
                  <a:pt x="593699" y="2703"/>
                </a:lnTo>
                <a:lnTo>
                  <a:pt x="604635" y="10076"/>
                </a:lnTo>
                <a:lnTo>
                  <a:pt x="612008" y="21012"/>
                </a:lnTo>
                <a:lnTo>
                  <a:pt x="614712" y="34403"/>
                </a:lnTo>
                <a:lnTo>
                  <a:pt x="614712" y="172016"/>
                </a:lnTo>
                <a:lnTo>
                  <a:pt x="612008" y="185407"/>
                </a:lnTo>
                <a:lnTo>
                  <a:pt x="604635" y="196343"/>
                </a:lnTo>
                <a:lnTo>
                  <a:pt x="593699" y="203716"/>
                </a:lnTo>
                <a:lnTo>
                  <a:pt x="580308" y="206420"/>
                </a:lnTo>
                <a:lnTo>
                  <a:pt x="34403" y="206420"/>
                </a:lnTo>
                <a:lnTo>
                  <a:pt x="21012" y="203716"/>
                </a:lnTo>
                <a:lnTo>
                  <a:pt x="10076" y="196343"/>
                </a:lnTo>
                <a:lnTo>
                  <a:pt x="2703" y="185407"/>
                </a:lnTo>
                <a:lnTo>
                  <a:pt x="0" y="172016"/>
                </a:lnTo>
                <a:lnTo>
                  <a:pt x="0" y="34403"/>
                </a:lnTo>
                <a:close/>
              </a:path>
            </a:pathLst>
          </a:custGeom>
          <a:ln w="12700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345670" y="4209288"/>
            <a:ext cx="5842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杯湖小学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22468" y="4315293"/>
            <a:ext cx="153639" cy="154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01205" y="4264133"/>
            <a:ext cx="615315" cy="207010"/>
          </a:xfrm>
          <a:custGeom>
            <a:avLst/>
            <a:gdLst/>
            <a:ahLst/>
            <a:cxnLst/>
            <a:rect l="l" t="t" r="r" b="b"/>
            <a:pathLst>
              <a:path w="615314" h="207010">
                <a:moveTo>
                  <a:pt x="580308" y="0"/>
                </a:moveTo>
                <a:lnTo>
                  <a:pt x="34404" y="0"/>
                </a:lnTo>
                <a:lnTo>
                  <a:pt x="21012" y="2703"/>
                </a:lnTo>
                <a:lnTo>
                  <a:pt x="10076" y="10076"/>
                </a:lnTo>
                <a:lnTo>
                  <a:pt x="2703" y="21011"/>
                </a:lnTo>
                <a:lnTo>
                  <a:pt x="0" y="34403"/>
                </a:lnTo>
                <a:lnTo>
                  <a:pt x="0" y="172016"/>
                </a:lnTo>
                <a:lnTo>
                  <a:pt x="2703" y="185407"/>
                </a:lnTo>
                <a:lnTo>
                  <a:pt x="10076" y="196343"/>
                </a:lnTo>
                <a:lnTo>
                  <a:pt x="21012" y="203715"/>
                </a:lnTo>
                <a:lnTo>
                  <a:pt x="34404" y="206419"/>
                </a:lnTo>
                <a:lnTo>
                  <a:pt x="580308" y="206419"/>
                </a:lnTo>
                <a:lnTo>
                  <a:pt x="593700" y="203715"/>
                </a:lnTo>
                <a:lnTo>
                  <a:pt x="604635" y="196343"/>
                </a:lnTo>
                <a:lnTo>
                  <a:pt x="612008" y="185407"/>
                </a:lnTo>
                <a:lnTo>
                  <a:pt x="614711" y="172016"/>
                </a:lnTo>
                <a:lnTo>
                  <a:pt x="614711" y="34403"/>
                </a:lnTo>
                <a:lnTo>
                  <a:pt x="612008" y="21011"/>
                </a:lnTo>
                <a:lnTo>
                  <a:pt x="604635" y="10076"/>
                </a:lnTo>
                <a:lnTo>
                  <a:pt x="593700" y="2703"/>
                </a:lnTo>
                <a:lnTo>
                  <a:pt x="58030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01205" y="4264133"/>
            <a:ext cx="615315" cy="207010"/>
          </a:xfrm>
          <a:custGeom>
            <a:avLst/>
            <a:gdLst/>
            <a:ahLst/>
            <a:cxnLst/>
            <a:rect l="l" t="t" r="r" b="b"/>
            <a:pathLst>
              <a:path w="615314" h="207010">
                <a:moveTo>
                  <a:pt x="0" y="34403"/>
                </a:moveTo>
                <a:lnTo>
                  <a:pt x="2703" y="21012"/>
                </a:lnTo>
                <a:lnTo>
                  <a:pt x="10076" y="10076"/>
                </a:lnTo>
                <a:lnTo>
                  <a:pt x="21012" y="2703"/>
                </a:lnTo>
                <a:lnTo>
                  <a:pt x="34403" y="0"/>
                </a:lnTo>
                <a:lnTo>
                  <a:pt x="580308" y="0"/>
                </a:lnTo>
                <a:lnTo>
                  <a:pt x="593699" y="2703"/>
                </a:lnTo>
                <a:lnTo>
                  <a:pt x="604635" y="10076"/>
                </a:lnTo>
                <a:lnTo>
                  <a:pt x="612008" y="21012"/>
                </a:lnTo>
                <a:lnTo>
                  <a:pt x="614712" y="34403"/>
                </a:lnTo>
                <a:lnTo>
                  <a:pt x="614712" y="172016"/>
                </a:lnTo>
                <a:lnTo>
                  <a:pt x="612008" y="185407"/>
                </a:lnTo>
                <a:lnTo>
                  <a:pt x="604635" y="196343"/>
                </a:lnTo>
                <a:lnTo>
                  <a:pt x="593699" y="203716"/>
                </a:lnTo>
                <a:lnTo>
                  <a:pt x="580308" y="206420"/>
                </a:lnTo>
                <a:lnTo>
                  <a:pt x="34403" y="206420"/>
                </a:lnTo>
                <a:lnTo>
                  <a:pt x="21012" y="203716"/>
                </a:lnTo>
                <a:lnTo>
                  <a:pt x="10076" y="196343"/>
                </a:lnTo>
                <a:lnTo>
                  <a:pt x="2703" y="185407"/>
                </a:lnTo>
                <a:lnTo>
                  <a:pt x="0" y="172016"/>
                </a:lnTo>
                <a:lnTo>
                  <a:pt x="0" y="34403"/>
                </a:lnTo>
                <a:close/>
              </a:path>
            </a:pathLst>
          </a:custGeom>
          <a:ln w="12700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016462" y="4270248"/>
            <a:ext cx="5842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玉溪一小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80439" y="2765234"/>
            <a:ext cx="153639" cy="154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28931" y="2753272"/>
            <a:ext cx="615315" cy="207010"/>
          </a:xfrm>
          <a:custGeom>
            <a:avLst/>
            <a:gdLst/>
            <a:ahLst/>
            <a:cxnLst/>
            <a:rect l="l" t="t" r="r" b="b"/>
            <a:pathLst>
              <a:path w="615314" h="207010">
                <a:moveTo>
                  <a:pt x="580308" y="0"/>
                </a:moveTo>
                <a:lnTo>
                  <a:pt x="34403" y="0"/>
                </a:lnTo>
                <a:lnTo>
                  <a:pt x="21011" y="2703"/>
                </a:lnTo>
                <a:lnTo>
                  <a:pt x="10076" y="10076"/>
                </a:lnTo>
                <a:lnTo>
                  <a:pt x="2703" y="21011"/>
                </a:lnTo>
                <a:lnTo>
                  <a:pt x="0" y="34403"/>
                </a:lnTo>
                <a:lnTo>
                  <a:pt x="0" y="172016"/>
                </a:lnTo>
                <a:lnTo>
                  <a:pt x="2703" y="185407"/>
                </a:lnTo>
                <a:lnTo>
                  <a:pt x="10076" y="196343"/>
                </a:lnTo>
                <a:lnTo>
                  <a:pt x="21011" y="203715"/>
                </a:lnTo>
                <a:lnTo>
                  <a:pt x="34403" y="206419"/>
                </a:lnTo>
                <a:lnTo>
                  <a:pt x="580308" y="206419"/>
                </a:lnTo>
                <a:lnTo>
                  <a:pt x="593700" y="203715"/>
                </a:lnTo>
                <a:lnTo>
                  <a:pt x="604635" y="196343"/>
                </a:lnTo>
                <a:lnTo>
                  <a:pt x="612008" y="185407"/>
                </a:lnTo>
                <a:lnTo>
                  <a:pt x="614711" y="172016"/>
                </a:lnTo>
                <a:lnTo>
                  <a:pt x="614711" y="34403"/>
                </a:lnTo>
                <a:lnTo>
                  <a:pt x="612008" y="21011"/>
                </a:lnTo>
                <a:lnTo>
                  <a:pt x="604635" y="10076"/>
                </a:lnTo>
                <a:lnTo>
                  <a:pt x="593700" y="2703"/>
                </a:lnTo>
                <a:lnTo>
                  <a:pt x="58030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28931" y="2753272"/>
            <a:ext cx="615315" cy="207010"/>
          </a:xfrm>
          <a:custGeom>
            <a:avLst/>
            <a:gdLst/>
            <a:ahLst/>
            <a:cxnLst/>
            <a:rect l="l" t="t" r="r" b="b"/>
            <a:pathLst>
              <a:path w="615314" h="207010">
                <a:moveTo>
                  <a:pt x="0" y="34403"/>
                </a:moveTo>
                <a:lnTo>
                  <a:pt x="2703" y="21012"/>
                </a:lnTo>
                <a:lnTo>
                  <a:pt x="10076" y="10076"/>
                </a:lnTo>
                <a:lnTo>
                  <a:pt x="21012" y="2703"/>
                </a:lnTo>
                <a:lnTo>
                  <a:pt x="34403" y="0"/>
                </a:lnTo>
                <a:lnTo>
                  <a:pt x="580308" y="0"/>
                </a:lnTo>
                <a:lnTo>
                  <a:pt x="593699" y="2703"/>
                </a:lnTo>
                <a:lnTo>
                  <a:pt x="604635" y="10076"/>
                </a:lnTo>
                <a:lnTo>
                  <a:pt x="612008" y="21012"/>
                </a:lnTo>
                <a:lnTo>
                  <a:pt x="614712" y="34403"/>
                </a:lnTo>
                <a:lnTo>
                  <a:pt x="614712" y="172016"/>
                </a:lnTo>
                <a:lnTo>
                  <a:pt x="612008" y="185407"/>
                </a:lnTo>
                <a:lnTo>
                  <a:pt x="604635" y="196343"/>
                </a:lnTo>
                <a:lnTo>
                  <a:pt x="593699" y="203716"/>
                </a:lnTo>
                <a:lnTo>
                  <a:pt x="580308" y="206420"/>
                </a:lnTo>
                <a:lnTo>
                  <a:pt x="34403" y="206420"/>
                </a:lnTo>
                <a:lnTo>
                  <a:pt x="21012" y="203716"/>
                </a:lnTo>
                <a:lnTo>
                  <a:pt x="10076" y="196343"/>
                </a:lnTo>
                <a:lnTo>
                  <a:pt x="2703" y="185407"/>
                </a:lnTo>
                <a:lnTo>
                  <a:pt x="0" y="172016"/>
                </a:lnTo>
                <a:lnTo>
                  <a:pt x="0" y="34403"/>
                </a:lnTo>
                <a:close/>
              </a:path>
            </a:pathLst>
          </a:custGeom>
          <a:ln w="12700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944188" y="2758440"/>
            <a:ext cx="5842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规划高中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30940" y="3615597"/>
            <a:ext cx="153639" cy="154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964614" y="3789472"/>
            <a:ext cx="615315" cy="207010"/>
          </a:xfrm>
          <a:custGeom>
            <a:avLst/>
            <a:gdLst/>
            <a:ahLst/>
            <a:cxnLst/>
            <a:rect l="l" t="t" r="r" b="b"/>
            <a:pathLst>
              <a:path w="615314" h="207010">
                <a:moveTo>
                  <a:pt x="580308" y="0"/>
                </a:moveTo>
                <a:lnTo>
                  <a:pt x="34403" y="0"/>
                </a:lnTo>
                <a:lnTo>
                  <a:pt x="21011" y="2703"/>
                </a:lnTo>
                <a:lnTo>
                  <a:pt x="10076" y="10076"/>
                </a:lnTo>
                <a:lnTo>
                  <a:pt x="2703" y="21011"/>
                </a:lnTo>
                <a:lnTo>
                  <a:pt x="0" y="34403"/>
                </a:lnTo>
                <a:lnTo>
                  <a:pt x="0" y="172016"/>
                </a:lnTo>
                <a:lnTo>
                  <a:pt x="2703" y="185407"/>
                </a:lnTo>
                <a:lnTo>
                  <a:pt x="10076" y="196343"/>
                </a:lnTo>
                <a:lnTo>
                  <a:pt x="21011" y="203715"/>
                </a:lnTo>
                <a:lnTo>
                  <a:pt x="34403" y="206419"/>
                </a:lnTo>
                <a:lnTo>
                  <a:pt x="580308" y="206419"/>
                </a:lnTo>
                <a:lnTo>
                  <a:pt x="593700" y="203715"/>
                </a:lnTo>
                <a:lnTo>
                  <a:pt x="604635" y="196343"/>
                </a:lnTo>
                <a:lnTo>
                  <a:pt x="612008" y="185407"/>
                </a:lnTo>
                <a:lnTo>
                  <a:pt x="614711" y="172016"/>
                </a:lnTo>
                <a:lnTo>
                  <a:pt x="614711" y="34403"/>
                </a:lnTo>
                <a:lnTo>
                  <a:pt x="612008" y="21011"/>
                </a:lnTo>
                <a:lnTo>
                  <a:pt x="604635" y="10076"/>
                </a:lnTo>
                <a:lnTo>
                  <a:pt x="593700" y="2703"/>
                </a:lnTo>
                <a:lnTo>
                  <a:pt x="58030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64614" y="3789472"/>
            <a:ext cx="615315" cy="207010"/>
          </a:xfrm>
          <a:custGeom>
            <a:avLst/>
            <a:gdLst/>
            <a:ahLst/>
            <a:cxnLst/>
            <a:rect l="l" t="t" r="r" b="b"/>
            <a:pathLst>
              <a:path w="615314" h="207010">
                <a:moveTo>
                  <a:pt x="0" y="34403"/>
                </a:moveTo>
                <a:lnTo>
                  <a:pt x="2703" y="21012"/>
                </a:lnTo>
                <a:lnTo>
                  <a:pt x="10076" y="10076"/>
                </a:lnTo>
                <a:lnTo>
                  <a:pt x="21012" y="2703"/>
                </a:lnTo>
                <a:lnTo>
                  <a:pt x="34403" y="0"/>
                </a:lnTo>
                <a:lnTo>
                  <a:pt x="580308" y="0"/>
                </a:lnTo>
                <a:lnTo>
                  <a:pt x="593699" y="2703"/>
                </a:lnTo>
                <a:lnTo>
                  <a:pt x="604635" y="10076"/>
                </a:lnTo>
                <a:lnTo>
                  <a:pt x="612008" y="21012"/>
                </a:lnTo>
                <a:lnTo>
                  <a:pt x="614712" y="34403"/>
                </a:lnTo>
                <a:lnTo>
                  <a:pt x="614712" y="172016"/>
                </a:lnTo>
                <a:lnTo>
                  <a:pt x="612008" y="185407"/>
                </a:lnTo>
                <a:lnTo>
                  <a:pt x="604635" y="196343"/>
                </a:lnTo>
                <a:lnTo>
                  <a:pt x="593699" y="203716"/>
                </a:lnTo>
                <a:lnTo>
                  <a:pt x="580308" y="206420"/>
                </a:lnTo>
                <a:lnTo>
                  <a:pt x="34403" y="206420"/>
                </a:lnTo>
                <a:lnTo>
                  <a:pt x="21012" y="203716"/>
                </a:lnTo>
                <a:lnTo>
                  <a:pt x="10076" y="196343"/>
                </a:lnTo>
                <a:lnTo>
                  <a:pt x="2703" y="185407"/>
                </a:lnTo>
                <a:lnTo>
                  <a:pt x="0" y="172016"/>
                </a:lnTo>
                <a:lnTo>
                  <a:pt x="0" y="34403"/>
                </a:lnTo>
                <a:close/>
              </a:path>
            </a:pathLst>
          </a:custGeom>
          <a:ln w="12700">
            <a:solidFill>
              <a:srgbClr val="92D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979869" y="3794760"/>
            <a:ext cx="5842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杯湖公园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116163" y="3577799"/>
            <a:ext cx="821690" cy="207010"/>
          </a:xfrm>
          <a:custGeom>
            <a:avLst/>
            <a:gdLst/>
            <a:ahLst/>
            <a:cxnLst/>
            <a:rect l="l" t="t" r="r" b="b"/>
            <a:pathLst>
              <a:path w="821689" h="207010">
                <a:moveTo>
                  <a:pt x="786804" y="0"/>
                </a:moveTo>
                <a:lnTo>
                  <a:pt x="34404" y="0"/>
                </a:lnTo>
                <a:lnTo>
                  <a:pt x="21012" y="2703"/>
                </a:lnTo>
                <a:lnTo>
                  <a:pt x="10076" y="10076"/>
                </a:lnTo>
                <a:lnTo>
                  <a:pt x="2703" y="21012"/>
                </a:lnTo>
                <a:lnTo>
                  <a:pt x="0" y="34404"/>
                </a:lnTo>
                <a:lnTo>
                  <a:pt x="0" y="172017"/>
                </a:lnTo>
                <a:lnTo>
                  <a:pt x="2704" y="185408"/>
                </a:lnTo>
                <a:lnTo>
                  <a:pt x="10077" y="196344"/>
                </a:lnTo>
                <a:lnTo>
                  <a:pt x="21013" y="203717"/>
                </a:lnTo>
                <a:lnTo>
                  <a:pt x="34404" y="206420"/>
                </a:lnTo>
                <a:lnTo>
                  <a:pt x="786804" y="206420"/>
                </a:lnTo>
                <a:lnTo>
                  <a:pt x="821207" y="172017"/>
                </a:lnTo>
                <a:lnTo>
                  <a:pt x="821208" y="34404"/>
                </a:lnTo>
                <a:lnTo>
                  <a:pt x="818504" y="21012"/>
                </a:lnTo>
                <a:lnTo>
                  <a:pt x="811131" y="10076"/>
                </a:lnTo>
                <a:lnTo>
                  <a:pt x="800195" y="2703"/>
                </a:lnTo>
                <a:lnTo>
                  <a:pt x="78680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16163" y="3577799"/>
            <a:ext cx="821690" cy="207010"/>
          </a:xfrm>
          <a:custGeom>
            <a:avLst/>
            <a:gdLst/>
            <a:ahLst/>
            <a:cxnLst/>
            <a:rect l="l" t="t" r="r" b="b"/>
            <a:pathLst>
              <a:path w="821689" h="207010">
                <a:moveTo>
                  <a:pt x="0" y="34403"/>
                </a:moveTo>
                <a:lnTo>
                  <a:pt x="2703" y="21012"/>
                </a:lnTo>
                <a:lnTo>
                  <a:pt x="10076" y="10076"/>
                </a:lnTo>
                <a:lnTo>
                  <a:pt x="21012" y="2703"/>
                </a:lnTo>
                <a:lnTo>
                  <a:pt x="34403" y="0"/>
                </a:lnTo>
                <a:lnTo>
                  <a:pt x="786804" y="0"/>
                </a:lnTo>
                <a:lnTo>
                  <a:pt x="800195" y="2703"/>
                </a:lnTo>
                <a:lnTo>
                  <a:pt x="811131" y="10076"/>
                </a:lnTo>
                <a:lnTo>
                  <a:pt x="818504" y="21012"/>
                </a:lnTo>
                <a:lnTo>
                  <a:pt x="821207" y="34403"/>
                </a:lnTo>
                <a:lnTo>
                  <a:pt x="821207" y="172017"/>
                </a:lnTo>
                <a:lnTo>
                  <a:pt x="818503" y="185408"/>
                </a:lnTo>
                <a:lnTo>
                  <a:pt x="811130" y="196344"/>
                </a:lnTo>
                <a:lnTo>
                  <a:pt x="800194" y="203717"/>
                </a:lnTo>
                <a:lnTo>
                  <a:pt x="786803" y="206420"/>
                </a:lnTo>
                <a:lnTo>
                  <a:pt x="34403" y="206420"/>
                </a:lnTo>
                <a:lnTo>
                  <a:pt x="21012" y="203716"/>
                </a:lnTo>
                <a:lnTo>
                  <a:pt x="10076" y="196343"/>
                </a:lnTo>
                <a:lnTo>
                  <a:pt x="2703" y="185407"/>
                </a:lnTo>
                <a:lnTo>
                  <a:pt x="0" y="172016"/>
                </a:lnTo>
                <a:lnTo>
                  <a:pt x="0" y="34403"/>
                </a:lnTo>
                <a:close/>
              </a:path>
            </a:pathLst>
          </a:custGeom>
          <a:ln w="12700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992944" y="3976183"/>
            <a:ext cx="153639" cy="1544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63758" y="3941406"/>
            <a:ext cx="1171575" cy="182880"/>
          </a:xfrm>
          <a:custGeom>
            <a:avLst/>
            <a:gdLst/>
            <a:ahLst/>
            <a:cxnLst/>
            <a:rect l="l" t="t" r="r" b="b"/>
            <a:pathLst>
              <a:path w="1171575" h="182879">
                <a:moveTo>
                  <a:pt x="1141068" y="0"/>
                </a:moveTo>
                <a:lnTo>
                  <a:pt x="30472" y="0"/>
                </a:lnTo>
                <a:lnTo>
                  <a:pt x="18611" y="2394"/>
                </a:lnTo>
                <a:lnTo>
                  <a:pt x="8925" y="8925"/>
                </a:lnTo>
                <a:lnTo>
                  <a:pt x="2394" y="18611"/>
                </a:lnTo>
                <a:lnTo>
                  <a:pt x="0" y="30472"/>
                </a:lnTo>
                <a:lnTo>
                  <a:pt x="0" y="152363"/>
                </a:lnTo>
                <a:lnTo>
                  <a:pt x="2394" y="164224"/>
                </a:lnTo>
                <a:lnTo>
                  <a:pt x="8925" y="173910"/>
                </a:lnTo>
                <a:lnTo>
                  <a:pt x="18611" y="180440"/>
                </a:lnTo>
                <a:lnTo>
                  <a:pt x="30472" y="182835"/>
                </a:lnTo>
                <a:lnTo>
                  <a:pt x="1141068" y="182835"/>
                </a:lnTo>
                <a:lnTo>
                  <a:pt x="1152929" y="180440"/>
                </a:lnTo>
                <a:lnTo>
                  <a:pt x="1162615" y="173910"/>
                </a:lnTo>
                <a:lnTo>
                  <a:pt x="1169146" y="164224"/>
                </a:lnTo>
                <a:lnTo>
                  <a:pt x="1171540" y="152363"/>
                </a:lnTo>
                <a:lnTo>
                  <a:pt x="1171540" y="30472"/>
                </a:lnTo>
                <a:lnTo>
                  <a:pt x="1169146" y="18611"/>
                </a:lnTo>
                <a:lnTo>
                  <a:pt x="1162615" y="8925"/>
                </a:lnTo>
                <a:lnTo>
                  <a:pt x="1152929" y="2394"/>
                </a:lnTo>
                <a:lnTo>
                  <a:pt x="114106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63758" y="3941406"/>
            <a:ext cx="1171575" cy="182880"/>
          </a:xfrm>
          <a:custGeom>
            <a:avLst/>
            <a:gdLst/>
            <a:ahLst/>
            <a:cxnLst/>
            <a:rect l="l" t="t" r="r" b="b"/>
            <a:pathLst>
              <a:path w="1171575" h="182879">
                <a:moveTo>
                  <a:pt x="0" y="30472"/>
                </a:moveTo>
                <a:lnTo>
                  <a:pt x="2394" y="18611"/>
                </a:lnTo>
                <a:lnTo>
                  <a:pt x="8925" y="8925"/>
                </a:lnTo>
                <a:lnTo>
                  <a:pt x="18611" y="2394"/>
                </a:lnTo>
                <a:lnTo>
                  <a:pt x="30472" y="0"/>
                </a:lnTo>
                <a:lnTo>
                  <a:pt x="1141069" y="0"/>
                </a:lnTo>
                <a:lnTo>
                  <a:pt x="1152930" y="2394"/>
                </a:lnTo>
                <a:lnTo>
                  <a:pt x="1162615" y="8925"/>
                </a:lnTo>
                <a:lnTo>
                  <a:pt x="1169146" y="18611"/>
                </a:lnTo>
                <a:lnTo>
                  <a:pt x="1171541" y="30472"/>
                </a:lnTo>
                <a:lnTo>
                  <a:pt x="1171541" y="152363"/>
                </a:lnTo>
                <a:lnTo>
                  <a:pt x="1169146" y="164224"/>
                </a:lnTo>
                <a:lnTo>
                  <a:pt x="1162615" y="173910"/>
                </a:lnTo>
                <a:lnTo>
                  <a:pt x="1152930" y="180441"/>
                </a:lnTo>
                <a:lnTo>
                  <a:pt x="1141069" y="182836"/>
                </a:lnTo>
                <a:lnTo>
                  <a:pt x="30472" y="182836"/>
                </a:lnTo>
                <a:lnTo>
                  <a:pt x="18611" y="180441"/>
                </a:lnTo>
                <a:lnTo>
                  <a:pt x="8925" y="173910"/>
                </a:lnTo>
                <a:lnTo>
                  <a:pt x="2394" y="164224"/>
                </a:lnTo>
                <a:lnTo>
                  <a:pt x="0" y="152363"/>
                </a:lnTo>
                <a:lnTo>
                  <a:pt x="0" y="30472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178029" y="3934967"/>
            <a:ext cx="11430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玉溪第二人民医院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91797" y="3094913"/>
            <a:ext cx="153639" cy="1544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262610" y="3060137"/>
            <a:ext cx="1171575" cy="182880"/>
          </a:xfrm>
          <a:custGeom>
            <a:avLst/>
            <a:gdLst/>
            <a:ahLst/>
            <a:cxnLst/>
            <a:rect l="l" t="t" r="r" b="b"/>
            <a:pathLst>
              <a:path w="1171575" h="182880">
                <a:moveTo>
                  <a:pt x="1141068" y="0"/>
                </a:moveTo>
                <a:lnTo>
                  <a:pt x="30472" y="0"/>
                </a:lnTo>
                <a:lnTo>
                  <a:pt x="18610" y="2394"/>
                </a:lnTo>
                <a:lnTo>
                  <a:pt x="8924" y="8924"/>
                </a:lnTo>
                <a:lnTo>
                  <a:pt x="2394" y="18610"/>
                </a:lnTo>
                <a:lnTo>
                  <a:pt x="0" y="30472"/>
                </a:lnTo>
                <a:lnTo>
                  <a:pt x="0" y="152363"/>
                </a:lnTo>
                <a:lnTo>
                  <a:pt x="2394" y="164224"/>
                </a:lnTo>
                <a:lnTo>
                  <a:pt x="8924" y="173910"/>
                </a:lnTo>
                <a:lnTo>
                  <a:pt x="18610" y="180440"/>
                </a:lnTo>
                <a:lnTo>
                  <a:pt x="30472" y="182835"/>
                </a:lnTo>
                <a:lnTo>
                  <a:pt x="1141068" y="182835"/>
                </a:lnTo>
                <a:lnTo>
                  <a:pt x="1152929" y="180440"/>
                </a:lnTo>
                <a:lnTo>
                  <a:pt x="1162615" y="173910"/>
                </a:lnTo>
                <a:lnTo>
                  <a:pt x="1169146" y="164224"/>
                </a:lnTo>
                <a:lnTo>
                  <a:pt x="1171540" y="152363"/>
                </a:lnTo>
                <a:lnTo>
                  <a:pt x="1171540" y="30472"/>
                </a:lnTo>
                <a:lnTo>
                  <a:pt x="1169146" y="18610"/>
                </a:lnTo>
                <a:lnTo>
                  <a:pt x="1162615" y="8924"/>
                </a:lnTo>
                <a:lnTo>
                  <a:pt x="1152929" y="2394"/>
                </a:lnTo>
                <a:lnTo>
                  <a:pt x="114106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262610" y="3060137"/>
            <a:ext cx="1171575" cy="182880"/>
          </a:xfrm>
          <a:custGeom>
            <a:avLst/>
            <a:gdLst/>
            <a:ahLst/>
            <a:cxnLst/>
            <a:rect l="l" t="t" r="r" b="b"/>
            <a:pathLst>
              <a:path w="1171575" h="182880">
                <a:moveTo>
                  <a:pt x="0" y="30472"/>
                </a:moveTo>
                <a:lnTo>
                  <a:pt x="2394" y="18611"/>
                </a:lnTo>
                <a:lnTo>
                  <a:pt x="8925" y="8925"/>
                </a:lnTo>
                <a:lnTo>
                  <a:pt x="18611" y="2394"/>
                </a:lnTo>
                <a:lnTo>
                  <a:pt x="30472" y="0"/>
                </a:lnTo>
                <a:lnTo>
                  <a:pt x="1141069" y="0"/>
                </a:lnTo>
                <a:lnTo>
                  <a:pt x="1152930" y="2394"/>
                </a:lnTo>
                <a:lnTo>
                  <a:pt x="1162615" y="8925"/>
                </a:lnTo>
                <a:lnTo>
                  <a:pt x="1169146" y="18611"/>
                </a:lnTo>
                <a:lnTo>
                  <a:pt x="1171541" y="30472"/>
                </a:lnTo>
                <a:lnTo>
                  <a:pt x="1171541" y="152363"/>
                </a:lnTo>
                <a:lnTo>
                  <a:pt x="1169146" y="164224"/>
                </a:lnTo>
                <a:lnTo>
                  <a:pt x="1162615" y="173910"/>
                </a:lnTo>
                <a:lnTo>
                  <a:pt x="1152930" y="180441"/>
                </a:lnTo>
                <a:lnTo>
                  <a:pt x="1141069" y="182836"/>
                </a:lnTo>
                <a:lnTo>
                  <a:pt x="30472" y="182836"/>
                </a:lnTo>
                <a:lnTo>
                  <a:pt x="18611" y="180441"/>
                </a:lnTo>
                <a:lnTo>
                  <a:pt x="8925" y="173910"/>
                </a:lnTo>
                <a:lnTo>
                  <a:pt x="2394" y="164224"/>
                </a:lnTo>
                <a:lnTo>
                  <a:pt x="0" y="152363"/>
                </a:lnTo>
                <a:lnTo>
                  <a:pt x="0" y="30472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40996" y="3100043"/>
            <a:ext cx="153639" cy="1544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768674" y="3088079"/>
            <a:ext cx="935990" cy="227329"/>
          </a:xfrm>
          <a:custGeom>
            <a:avLst/>
            <a:gdLst/>
            <a:ahLst/>
            <a:cxnLst/>
            <a:rect l="l" t="t" r="r" b="b"/>
            <a:pathLst>
              <a:path w="935989" h="227329">
                <a:moveTo>
                  <a:pt x="897669" y="0"/>
                </a:moveTo>
                <a:lnTo>
                  <a:pt x="37856" y="0"/>
                </a:lnTo>
                <a:lnTo>
                  <a:pt x="23120" y="2975"/>
                </a:lnTo>
                <a:lnTo>
                  <a:pt x="11087" y="11088"/>
                </a:lnTo>
                <a:lnTo>
                  <a:pt x="2974" y="23121"/>
                </a:lnTo>
                <a:lnTo>
                  <a:pt x="0" y="37857"/>
                </a:lnTo>
                <a:lnTo>
                  <a:pt x="0" y="189287"/>
                </a:lnTo>
                <a:lnTo>
                  <a:pt x="2974" y="204022"/>
                </a:lnTo>
                <a:lnTo>
                  <a:pt x="11087" y="216056"/>
                </a:lnTo>
                <a:lnTo>
                  <a:pt x="23120" y="224169"/>
                </a:lnTo>
                <a:lnTo>
                  <a:pt x="37856" y="227144"/>
                </a:lnTo>
                <a:lnTo>
                  <a:pt x="897669" y="227144"/>
                </a:lnTo>
                <a:lnTo>
                  <a:pt x="912404" y="224169"/>
                </a:lnTo>
                <a:lnTo>
                  <a:pt x="924438" y="216056"/>
                </a:lnTo>
                <a:lnTo>
                  <a:pt x="932551" y="204022"/>
                </a:lnTo>
                <a:lnTo>
                  <a:pt x="935526" y="189287"/>
                </a:lnTo>
                <a:lnTo>
                  <a:pt x="935526" y="37857"/>
                </a:lnTo>
                <a:lnTo>
                  <a:pt x="932551" y="23121"/>
                </a:lnTo>
                <a:lnTo>
                  <a:pt x="924438" y="11088"/>
                </a:lnTo>
                <a:lnTo>
                  <a:pt x="912404" y="2975"/>
                </a:lnTo>
                <a:lnTo>
                  <a:pt x="8976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768674" y="3088079"/>
            <a:ext cx="935990" cy="227329"/>
          </a:xfrm>
          <a:custGeom>
            <a:avLst/>
            <a:gdLst/>
            <a:ahLst/>
            <a:cxnLst/>
            <a:rect l="l" t="t" r="r" b="b"/>
            <a:pathLst>
              <a:path w="935989" h="227329">
                <a:moveTo>
                  <a:pt x="0" y="37856"/>
                </a:moveTo>
                <a:lnTo>
                  <a:pt x="2974" y="23121"/>
                </a:lnTo>
                <a:lnTo>
                  <a:pt x="11088" y="11088"/>
                </a:lnTo>
                <a:lnTo>
                  <a:pt x="23121" y="2974"/>
                </a:lnTo>
                <a:lnTo>
                  <a:pt x="37856" y="0"/>
                </a:lnTo>
                <a:lnTo>
                  <a:pt x="897670" y="0"/>
                </a:lnTo>
                <a:lnTo>
                  <a:pt x="912405" y="2974"/>
                </a:lnTo>
                <a:lnTo>
                  <a:pt x="924438" y="11088"/>
                </a:lnTo>
                <a:lnTo>
                  <a:pt x="932552" y="23121"/>
                </a:lnTo>
                <a:lnTo>
                  <a:pt x="935527" y="37856"/>
                </a:lnTo>
                <a:lnTo>
                  <a:pt x="935527" y="189287"/>
                </a:lnTo>
                <a:lnTo>
                  <a:pt x="932552" y="204022"/>
                </a:lnTo>
                <a:lnTo>
                  <a:pt x="924438" y="216055"/>
                </a:lnTo>
                <a:lnTo>
                  <a:pt x="912405" y="224169"/>
                </a:lnTo>
                <a:lnTo>
                  <a:pt x="897670" y="227144"/>
                </a:lnTo>
                <a:lnTo>
                  <a:pt x="37856" y="227144"/>
                </a:lnTo>
                <a:lnTo>
                  <a:pt x="23121" y="224169"/>
                </a:lnTo>
                <a:lnTo>
                  <a:pt x="11088" y="216055"/>
                </a:lnTo>
                <a:lnTo>
                  <a:pt x="2974" y="204022"/>
                </a:lnTo>
                <a:lnTo>
                  <a:pt x="0" y="189287"/>
                </a:lnTo>
                <a:lnTo>
                  <a:pt x="0" y="37856"/>
                </a:lnTo>
                <a:close/>
              </a:path>
            </a:pathLst>
          </a:custGeom>
          <a:ln w="12700">
            <a:solidFill>
              <a:srgbClr val="92D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874486" y="3105911"/>
            <a:ext cx="7239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九溪湖公园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717098" y="2856652"/>
            <a:ext cx="153639" cy="1544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887913" y="2821875"/>
            <a:ext cx="791210" cy="238760"/>
          </a:xfrm>
          <a:custGeom>
            <a:avLst/>
            <a:gdLst/>
            <a:ahLst/>
            <a:cxnLst/>
            <a:rect l="l" t="t" r="r" b="b"/>
            <a:pathLst>
              <a:path w="791210" h="238760">
                <a:moveTo>
                  <a:pt x="751089" y="0"/>
                </a:moveTo>
                <a:lnTo>
                  <a:pt x="39710" y="0"/>
                </a:lnTo>
                <a:lnTo>
                  <a:pt x="24253" y="3120"/>
                </a:lnTo>
                <a:lnTo>
                  <a:pt x="11630" y="11630"/>
                </a:lnTo>
                <a:lnTo>
                  <a:pt x="3120" y="24253"/>
                </a:lnTo>
                <a:lnTo>
                  <a:pt x="0" y="39710"/>
                </a:lnTo>
                <a:lnTo>
                  <a:pt x="0" y="198550"/>
                </a:lnTo>
                <a:lnTo>
                  <a:pt x="3120" y="214007"/>
                </a:lnTo>
                <a:lnTo>
                  <a:pt x="11630" y="226630"/>
                </a:lnTo>
                <a:lnTo>
                  <a:pt x="24253" y="235140"/>
                </a:lnTo>
                <a:lnTo>
                  <a:pt x="39710" y="238260"/>
                </a:lnTo>
                <a:lnTo>
                  <a:pt x="751089" y="238260"/>
                </a:lnTo>
                <a:lnTo>
                  <a:pt x="766546" y="235140"/>
                </a:lnTo>
                <a:lnTo>
                  <a:pt x="779168" y="226630"/>
                </a:lnTo>
                <a:lnTo>
                  <a:pt x="787679" y="214007"/>
                </a:lnTo>
                <a:lnTo>
                  <a:pt x="790799" y="198550"/>
                </a:lnTo>
                <a:lnTo>
                  <a:pt x="790799" y="39710"/>
                </a:lnTo>
                <a:lnTo>
                  <a:pt x="787679" y="24253"/>
                </a:lnTo>
                <a:lnTo>
                  <a:pt x="779168" y="11630"/>
                </a:lnTo>
                <a:lnTo>
                  <a:pt x="766546" y="3120"/>
                </a:lnTo>
                <a:lnTo>
                  <a:pt x="75108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887913" y="2821875"/>
            <a:ext cx="791210" cy="238760"/>
          </a:xfrm>
          <a:custGeom>
            <a:avLst/>
            <a:gdLst/>
            <a:ahLst/>
            <a:cxnLst/>
            <a:rect l="l" t="t" r="r" b="b"/>
            <a:pathLst>
              <a:path w="791210" h="238760">
                <a:moveTo>
                  <a:pt x="0" y="39710"/>
                </a:moveTo>
                <a:lnTo>
                  <a:pt x="3120" y="24253"/>
                </a:lnTo>
                <a:lnTo>
                  <a:pt x="11630" y="11630"/>
                </a:lnTo>
                <a:lnTo>
                  <a:pt x="24253" y="3120"/>
                </a:lnTo>
                <a:lnTo>
                  <a:pt x="39710" y="0"/>
                </a:lnTo>
                <a:lnTo>
                  <a:pt x="751089" y="0"/>
                </a:lnTo>
                <a:lnTo>
                  <a:pt x="766546" y="3120"/>
                </a:lnTo>
                <a:lnTo>
                  <a:pt x="779169" y="11630"/>
                </a:lnTo>
                <a:lnTo>
                  <a:pt x="787679" y="24253"/>
                </a:lnTo>
                <a:lnTo>
                  <a:pt x="790800" y="39710"/>
                </a:lnTo>
                <a:lnTo>
                  <a:pt x="790800" y="198550"/>
                </a:lnTo>
                <a:lnTo>
                  <a:pt x="787679" y="214007"/>
                </a:lnTo>
                <a:lnTo>
                  <a:pt x="779169" y="226630"/>
                </a:lnTo>
                <a:lnTo>
                  <a:pt x="766546" y="235140"/>
                </a:lnTo>
                <a:lnTo>
                  <a:pt x="751089" y="238261"/>
                </a:lnTo>
                <a:lnTo>
                  <a:pt x="39710" y="238261"/>
                </a:lnTo>
                <a:lnTo>
                  <a:pt x="24253" y="235140"/>
                </a:lnTo>
                <a:lnTo>
                  <a:pt x="11630" y="226630"/>
                </a:lnTo>
                <a:lnTo>
                  <a:pt x="3120" y="214007"/>
                </a:lnTo>
                <a:lnTo>
                  <a:pt x="0" y="198550"/>
                </a:lnTo>
                <a:lnTo>
                  <a:pt x="0" y="39710"/>
                </a:lnTo>
                <a:close/>
              </a:path>
            </a:pathLst>
          </a:custGeom>
          <a:ln w="12700">
            <a:solidFill>
              <a:srgbClr val="92D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4991214" y="2843784"/>
            <a:ext cx="5842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聂耳公园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076266" y="3183652"/>
            <a:ext cx="153639" cy="1544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247081" y="3148873"/>
            <a:ext cx="625475" cy="369570"/>
          </a:xfrm>
          <a:custGeom>
            <a:avLst/>
            <a:gdLst/>
            <a:ahLst/>
            <a:cxnLst/>
            <a:rect l="l" t="t" r="r" b="b"/>
            <a:pathLst>
              <a:path w="625475" h="369570">
                <a:moveTo>
                  <a:pt x="563382" y="0"/>
                </a:moveTo>
                <a:lnTo>
                  <a:pt x="61555" y="0"/>
                </a:lnTo>
                <a:lnTo>
                  <a:pt x="37595" y="4837"/>
                </a:lnTo>
                <a:lnTo>
                  <a:pt x="18029" y="18029"/>
                </a:lnTo>
                <a:lnTo>
                  <a:pt x="4837" y="37595"/>
                </a:lnTo>
                <a:lnTo>
                  <a:pt x="0" y="61555"/>
                </a:lnTo>
                <a:lnTo>
                  <a:pt x="0" y="307776"/>
                </a:lnTo>
                <a:lnTo>
                  <a:pt x="4837" y="331737"/>
                </a:lnTo>
                <a:lnTo>
                  <a:pt x="18029" y="351303"/>
                </a:lnTo>
                <a:lnTo>
                  <a:pt x="37595" y="364495"/>
                </a:lnTo>
                <a:lnTo>
                  <a:pt x="61555" y="369332"/>
                </a:lnTo>
                <a:lnTo>
                  <a:pt x="563382" y="369332"/>
                </a:lnTo>
                <a:lnTo>
                  <a:pt x="587342" y="364495"/>
                </a:lnTo>
                <a:lnTo>
                  <a:pt x="606908" y="351303"/>
                </a:lnTo>
                <a:lnTo>
                  <a:pt x="620100" y="331737"/>
                </a:lnTo>
                <a:lnTo>
                  <a:pt x="624937" y="307776"/>
                </a:lnTo>
                <a:lnTo>
                  <a:pt x="624937" y="61555"/>
                </a:lnTo>
                <a:lnTo>
                  <a:pt x="620100" y="37595"/>
                </a:lnTo>
                <a:lnTo>
                  <a:pt x="606908" y="18029"/>
                </a:lnTo>
                <a:lnTo>
                  <a:pt x="587342" y="4837"/>
                </a:lnTo>
                <a:lnTo>
                  <a:pt x="563382" y="0"/>
                </a:lnTo>
                <a:close/>
              </a:path>
            </a:pathLst>
          </a:custGeom>
          <a:solidFill>
            <a:srgbClr val="7575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247081" y="3148873"/>
            <a:ext cx="625475" cy="369570"/>
          </a:xfrm>
          <a:custGeom>
            <a:avLst/>
            <a:gdLst/>
            <a:ahLst/>
            <a:cxnLst/>
            <a:rect l="l" t="t" r="r" b="b"/>
            <a:pathLst>
              <a:path w="625475" h="369570">
                <a:moveTo>
                  <a:pt x="0" y="61555"/>
                </a:moveTo>
                <a:lnTo>
                  <a:pt x="4837" y="37595"/>
                </a:lnTo>
                <a:lnTo>
                  <a:pt x="18029" y="18029"/>
                </a:lnTo>
                <a:lnTo>
                  <a:pt x="37595" y="4837"/>
                </a:lnTo>
                <a:lnTo>
                  <a:pt x="61555" y="0"/>
                </a:lnTo>
                <a:lnTo>
                  <a:pt x="563382" y="0"/>
                </a:lnTo>
                <a:lnTo>
                  <a:pt x="587342" y="4837"/>
                </a:lnTo>
                <a:lnTo>
                  <a:pt x="606908" y="18029"/>
                </a:lnTo>
                <a:lnTo>
                  <a:pt x="620100" y="37595"/>
                </a:lnTo>
                <a:lnTo>
                  <a:pt x="624938" y="61555"/>
                </a:lnTo>
                <a:lnTo>
                  <a:pt x="624938" y="307776"/>
                </a:lnTo>
                <a:lnTo>
                  <a:pt x="620100" y="331736"/>
                </a:lnTo>
                <a:lnTo>
                  <a:pt x="606908" y="351302"/>
                </a:lnTo>
                <a:lnTo>
                  <a:pt x="587342" y="364494"/>
                </a:lnTo>
                <a:lnTo>
                  <a:pt x="563382" y="369332"/>
                </a:lnTo>
                <a:lnTo>
                  <a:pt x="61555" y="369332"/>
                </a:lnTo>
                <a:lnTo>
                  <a:pt x="37595" y="364494"/>
                </a:lnTo>
                <a:lnTo>
                  <a:pt x="18029" y="351302"/>
                </a:lnTo>
                <a:lnTo>
                  <a:pt x="4837" y="331736"/>
                </a:lnTo>
                <a:lnTo>
                  <a:pt x="0" y="307776"/>
                </a:lnTo>
                <a:lnTo>
                  <a:pt x="0" y="61555"/>
                </a:lnTo>
                <a:close/>
              </a:path>
            </a:pathLst>
          </a:custGeom>
          <a:ln w="12700">
            <a:solidFill>
              <a:srgbClr val="7575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5337299" y="3154679"/>
            <a:ext cx="4445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美佳华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67449" y="3319271"/>
            <a:ext cx="5842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商业广场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904725" y="4891921"/>
            <a:ext cx="153639" cy="1544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075540" y="4857144"/>
            <a:ext cx="1007110" cy="203835"/>
          </a:xfrm>
          <a:custGeom>
            <a:avLst/>
            <a:gdLst/>
            <a:ahLst/>
            <a:cxnLst/>
            <a:rect l="l" t="t" r="r" b="b"/>
            <a:pathLst>
              <a:path w="1007110" h="203835">
                <a:moveTo>
                  <a:pt x="973110" y="0"/>
                </a:moveTo>
                <a:lnTo>
                  <a:pt x="33966" y="0"/>
                </a:lnTo>
                <a:lnTo>
                  <a:pt x="20744" y="2669"/>
                </a:lnTo>
                <a:lnTo>
                  <a:pt x="9948" y="9948"/>
                </a:lnTo>
                <a:lnTo>
                  <a:pt x="2669" y="20744"/>
                </a:lnTo>
                <a:lnTo>
                  <a:pt x="0" y="33964"/>
                </a:lnTo>
                <a:lnTo>
                  <a:pt x="0" y="169826"/>
                </a:lnTo>
                <a:lnTo>
                  <a:pt x="2669" y="183048"/>
                </a:lnTo>
                <a:lnTo>
                  <a:pt x="9948" y="193844"/>
                </a:lnTo>
                <a:lnTo>
                  <a:pt x="20744" y="201123"/>
                </a:lnTo>
                <a:lnTo>
                  <a:pt x="33966" y="203793"/>
                </a:lnTo>
                <a:lnTo>
                  <a:pt x="973110" y="203793"/>
                </a:lnTo>
                <a:lnTo>
                  <a:pt x="986332" y="201123"/>
                </a:lnTo>
                <a:lnTo>
                  <a:pt x="997128" y="193844"/>
                </a:lnTo>
                <a:lnTo>
                  <a:pt x="1004407" y="183048"/>
                </a:lnTo>
                <a:lnTo>
                  <a:pt x="1007076" y="169826"/>
                </a:lnTo>
                <a:lnTo>
                  <a:pt x="1007076" y="33964"/>
                </a:lnTo>
                <a:lnTo>
                  <a:pt x="1004407" y="20744"/>
                </a:lnTo>
                <a:lnTo>
                  <a:pt x="997128" y="9948"/>
                </a:lnTo>
                <a:lnTo>
                  <a:pt x="986332" y="2669"/>
                </a:lnTo>
                <a:lnTo>
                  <a:pt x="97311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075540" y="4857144"/>
            <a:ext cx="1007110" cy="203835"/>
          </a:xfrm>
          <a:custGeom>
            <a:avLst/>
            <a:gdLst/>
            <a:ahLst/>
            <a:cxnLst/>
            <a:rect l="l" t="t" r="r" b="b"/>
            <a:pathLst>
              <a:path w="1007110" h="203835">
                <a:moveTo>
                  <a:pt x="0" y="33965"/>
                </a:moveTo>
                <a:lnTo>
                  <a:pt x="2669" y="20744"/>
                </a:lnTo>
                <a:lnTo>
                  <a:pt x="9948" y="9948"/>
                </a:lnTo>
                <a:lnTo>
                  <a:pt x="20744" y="2669"/>
                </a:lnTo>
                <a:lnTo>
                  <a:pt x="33965" y="0"/>
                </a:lnTo>
                <a:lnTo>
                  <a:pt x="973110" y="0"/>
                </a:lnTo>
                <a:lnTo>
                  <a:pt x="986331" y="2669"/>
                </a:lnTo>
                <a:lnTo>
                  <a:pt x="997127" y="9948"/>
                </a:lnTo>
                <a:lnTo>
                  <a:pt x="1004406" y="20744"/>
                </a:lnTo>
                <a:lnTo>
                  <a:pt x="1007076" y="33965"/>
                </a:lnTo>
                <a:lnTo>
                  <a:pt x="1007076" y="169827"/>
                </a:lnTo>
                <a:lnTo>
                  <a:pt x="1004406" y="183048"/>
                </a:lnTo>
                <a:lnTo>
                  <a:pt x="997127" y="193844"/>
                </a:lnTo>
                <a:lnTo>
                  <a:pt x="986331" y="201123"/>
                </a:lnTo>
                <a:lnTo>
                  <a:pt x="973110" y="203793"/>
                </a:lnTo>
                <a:lnTo>
                  <a:pt x="33965" y="203793"/>
                </a:lnTo>
                <a:lnTo>
                  <a:pt x="20744" y="201123"/>
                </a:lnTo>
                <a:lnTo>
                  <a:pt x="9948" y="193844"/>
                </a:lnTo>
                <a:lnTo>
                  <a:pt x="2669" y="183048"/>
                </a:lnTo>
                <a:lnTo>
                  <a:pt x="0" y="169827"/>
                </a:lnTo>
                <a:lnTo>
                  <a:pt x="0" y="33965"/>
                </a:lnTo>
                <a:close/>
              </a:path>
            </a:pathLst>
          </a:custGeom>
          <a:ln w="12700">
            <a:solidFill>
              <a:srgbClr val="92D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4147279" y="4861560"/>
            <a:ext cx="8636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玉溪科技公园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284813" y="5480000"/>
            <a:ext cx="153639" cy="154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455626" y="5445224"/>
            <a:ext cx="685165" cy="207010"/>
          </a:xfrm>
          <a:custGeom>
            <a:avLst/>
            <a:gdLst/>
            <a:ahLst/>
            <a:cxnLst/>
            <a:rect l="l" t="t" r="r" b="b"/>
            <a:pathLst>
              <a:path w="685164" h="207010">
                <a:moveTo>
                  <a:pt x="650203" y="0"/>
                </a:moveTo>
                <a:lnTo>
                  <a:pt x="34403" y="0"/>
                </a:lnTo>
                <a:lnTo>
                  <a:pt x="21011" y="2703"/>
                </a:lnTo>
                <a:lnTo>
                  <a:pt x="10076" y="10076"/>
                </a:lnTo>
                <a:lnTo>
                  <a:pt x="2703" y="21011"/>
                </a:lnTo>
                <a:lnTo>
                  <a:pt x="0" y="34403"/>
                </a:lnTo>
                <a:lnTo>
                  <a:pt x="0" y="172016"/>
                </a:lnTo>
                <a:lnTo>
                  <a:pt x="2703" y="185407"/>
                </a:lnTo>
                <a:lnTo>
                  <a:pt x="10076" y="196343"/>
                </a:lnTo>
                <a:lnTo>
                  <a:pt x="21011" y="203716"/>
                </a:lnTo>
                <a:lnTo>
                  <a:pt x="34403" y="206419"/>
                </a:lnTo>
                <a:lnTo>
                  <a:pt x="650203" y="206419"/>
                </a:lnTo>
                <a:lnTo>
                  <a:pt x="663594" y="203716"/>
                </a:lnTo>
                <a:lnTo>
                  <a:pt x="674530" y="196343"/>
                </a:lnTo>
                <a:lnTo>
                  <a:pt x="681903" y="185407"/>
                </a:lnTo>
                <a:lnTo>
                  <a:pt x="684607" y="172016"/>
                </a:lnTo>
                <a:lnTo>
                  <a:pt x="684607" y="34403"/>
                </a:lnTo>
                <a:lnTo>
                  <a:pt x="681903" y="21011"/>
                </a:lnTo>
                <a:lnTo>
                  <a:pt x="674530" y="10076"/>
                </a:lnTo>
                <a:lnTo>
                  <a:pt x="663594" y="2703"/>
                </a:lnTo>
                <a:lnTo>
                  <a:pt x="6502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455626" y="5445224"/>
            <a:ext cx="685165" cy="207010"/>
          </a:xfrm>
          <a:custGeom>
            <a:avLst/>
            <a:gdLst/>
            <a:ahLst/>
            <a:cxnLst/>
            <a:rect l="l" t="t" r="r" b="b"/>
            <a:pathLst>
              <a:path w="685164" h="207010">
                <a:moveTo>
                  <a:pt x="0" y="34403"/>
                </a:moveTo>
                <a:lnTo>
                  <a:pt x="2703" y="21012"/>
                </a:lnTo>
                <a:lnTo>
                  <a:pt x="10076" y="10076"/>
                </a:lnTo>
                <a:lnTo>
                  <a:pt x="21011" y="2703"/>
                </a:lnTo>
                <a:lnTo>
                  <a:pt x="34403" y="0"/>
                </a:lnTo>
                <a:lnTo>
                  <a:pt x="650203" y="0"/>
                </a:lnTo>
                <a:lnTo>
                  <a:pt x="663595" y="2703"/>
                </a:lnTo>
                <a:lnTo>
                  <a:pt x="674530" y="10076"/>
                </a:lnTo>
                <a:lnTo>
                  <a:pt x="681903" y="21012"/>
                </a:lnTo>
                <a:lnTo>
                  <a:pt x="684607" y="34403"/>
                </a:lnTo>
                <a:lnTo>
                  <a:pt x="684607" y="172016"/>
                </a:lnTo>
                <a:lnTo>
                  <a:pt x="681903" y="185408"/>
                </a:lnTo>
                <a:lnTo>
                  <a:pt x="674530" y="196343"/>
                </a:lnTo>
                <a:lnTo>
                  <a:pt x="663595" y="203716"/>
                </a:lnTo>
                <a:lnTo>
                  <a:pt x="650203" y="206420"/>
                </a:lnTo>
                <a:lnTo>
                  <a:pt x="34403" y="206420"/>
                </a:lnTo>
                <a:lnTo>
                  <a:pt x="21011" y="203716"/>
                </a:lnTo>
                <a:lnTo>
                  <a:pt x="10076" y="196343"/>
                </a:lnTo>
                <a:lnTo>
                  <a:pt x="2703" y="185408"/>
                </a:lnTo>
                <a:lnTo>
                  <a:pt x="0" y="172016"/>
                </a:lnTo>
                <a:lnTo>
                  <a:pt x="0" y="34403"/>
                </a:lnTo>
                <a:close/>
              </a:path>
            </a:pathLst>
          </a:custGeom>
          <a:ln w="12700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3505829" y="5452872"/>
            <a:ext cx="5842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高仓小学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792348" y="3321599"/>
            <a:ext cx="153639" cy="1544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963164" y="3286823"/>
            <a:ext cx="1036319" cy="227329"/>
          </a:xfrm>
          <a:custGeom>
            <a:avLst/>
            <a:gdLst/>
            <a:ahLst/>
            <a:cxnLst/>
            <a:rect l="l" t="t" r="r" b="b"/>
            <a:pathLst>
              <a:path w="1036320" h="227329">
                <a:moveTo>
                  <a:pt x="998275" y="0"/>
                </a:moveTo>
                <a:lnTo>
                  <a:pt x="37857" y="0"/>
                </a:lnTo>
                <a:lnTo>
                  <a:pt x="23121" y="2975"/>
                </a:lnTo>
                <a:lnTo>
                  <a:pt x="11088" y="11088"/>
                </a:lnTo>
                <a:lnTo>
                  <a:pt x="2975" y="23121"/>
                </a:lnTo>
                <a:lnTo>
                  <a:pt x="0" y="37857"/>
                </a:lnTo>
                <a:lnTo>
                  <a:pt x="0" y="189287"/>
                </a:lnTo>
                <a:lnTo>
                  <a:pt x="2975" y="204022"/>
                </a:lnTo>
                <a:lnTo>
                  <a:pt x="11090" y="216056"/>
                </a:lnTo>
                <a:lnTo>
                  <a:pt x="23127" y="224169"/>
                </a:lnTo>
                <a:lnTo>
                  <a:pt x="37857" y="227143"/>
                </a:lnTo>
                <a:lnTo>
                  <a:pt x="998280" y="227143"/>
                </a:lnTo>
                <a:lnTo>
                  <a:pt x="1033157" y="204021"/>
                </a:lnTo>
                <a:lnTo>
                  <a:pt x="1036133" y="37857"/>
                </a:lnTo>
                <a:lnTo>
                  <a:pt x="1033158" y="23121"/>
                </a:lnTo>
                <a:lnTo>
                  <a:pt x="1025045" y="11088"/>
                </a:lnTo>
                <a:lnTo>
                  <a:pt x="1013011" y="2975"/>
                </a:lnTo>
                <a:lnTo>
                  <a:pt x="998275" y="0"/>
                </a:lnTo>
                <a:close/>
              </a:path>
            </a:pathLst>
          </a:custGeom>
          <a:solidFill>
            <a:srgbClr val="7575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963164" y="3286823"/>
            <a:ext cx="1036319" cy="227329"/>
          </a:xfrm>
          <a:custGeom>
            <a:avLst/>
            <a:gdLst/>
            <a:ahLst/>
            <a:cxnLst/>
            <a:rect l="l" t="t" r="r" b="b"/>
            <a:pathLst>
              <a:path w="1036320" h="227329">
                <a:moveTo>
                  <a:pt x="0" y="37857"/>
                </a:moveTo>
                <a:lnTo>
                  <a:pt x="2975" y="23121"/>
                </a:lnTo>
                <a:lnTo>
                  <a:pt x="11088" y="11088"/>
                </a:lnTo>
                <a:lnTo>
                  <a:pt x="23121" y="2975"/>
                </a:lnTo>
                <a:lnTo>
                  <a:pt x="37857" y="0"/>
                </a:lnTo>
                <a:lnTo>
                  <a:pt x="998275" y="0"/>
                </a:lnTo>
                <a:lnTo>
                  <a:pt x="1013011" y="2975"/>
                </a:lnTo>
                <a:lnTo>
                  <a:pt x="1025044" y="11088"/>
                </a:lnTo>
                <a:lnTo>
                  <a:pt x="1033158" y="23121"/>
                </a:lnTo>
                <a:lnTo>
                  <a:pt x="1036133" y="37857"/>
                </a:lnTo>
                <a:lnTo>
                  <a:pt x="1036132" y="189287"/>
                </a:lnTo>
                <a:lnTo>
                  <a:pt x="1033156" y="204023"/>
                </a:lnTo>
                <a:lnTo>
                  <a:pt x="1025043" y="216056"/>
                </a:lnTo>
                <a:lnTo>
                  <a:pt x="1013009" y="224170"/>
                </a:lnTo>
                <a:lnTo>
                  <a:pt x="998274" y="227145"/>
                </a:lnTo>
                <a:lnTo>
                  <a:pt x="37857" y="227144"/>
                </a:lnTo>
                <a:lnTo>
                  <a:pt x="23121" y="224168"/>
                </a:lnTo>
                <a:lnTo>
                  <a:pt x="11088" y="216055"/>
                </a:lnTo>
                <a:lnTo>
                  <a:pt x="2975" y="204022"/>
                </a:lnTo>
                <a:lnTo>
                  <a:pt x="0" y="189286"/>
                </a:lnTo>
                <a:lnTo>
                  <a:pt x="0" y="37857"/>
                </a:lnTo>
                <a:close/>
              </a:path>
            </a:pathLst>
          </a:custGeom>
          <a:ln w="12700">
            <a:solidFill>
              <a:srgbClr val="7575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3119279" y="2971800"/>
            <a:ext cx="1301115" cy="805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7480">
              <a:lnSpc>
                <a:spcPct val="149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玉溪第三人民医院 城市综合体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  <a:p>
            <a:pPr marL="57785">
              <a:lnSpc>
                <a:spcPct val="100000"/>
              </a:lnSpc>
              <a:spcBef>
                <a:spcPts val="885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红塔区政府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637782" y="3316228"/>
            <a:ext cx="153639" cy="1544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469226" y="3350656"/>
            <a:ext cx="1144270" cy="227329"/>
          </a:xfrm>
          <a:custGeom>
            <a:avLst/>
            <a:gdLst/>
            <a:ahLst/>
            <a:cxnLst/>
            <a:rect l="l" t="t" r="r" b="b"/>
            <a:pathLst>
              <a:path w="1144270" h="227329">
                <a:moveTo>
                  <a:pt x="1106308" y="0"/>
                </a:moveTo>
                <a:lnTo>
                  <a:pt x="37857" y="0"/>
                </a:lnTo>
                <a:lnTo>
                  <a:pt x="23121" y="2975"/>
                </a:lnTo>
                <a:lnTo>
                  <a:pt x="11088" y="11088"/>
                </a:lnTo>
                <a:lnTo>
                  <a:pt x="2975" y="23121"/>
                </a:lnTo>
                <a:lnTo>
                  <a:pt x="0" y="37857"/>
                </a:lnTo>
                <a:lnTo>
                  <a:pt x="0" y="189285"/>
                </a:lnTo>
                <a:lnTo>
                  <a:pt x="2975" y="204021"/>
                </a:lnTo>
                <a:lnTo>
                  <a:pt x="11088" y="216055"/>
                </a:lnTo>
                <a:lnTo>
                  <a:pt x="23121" y="224168"/>
                </a:lnTo>
                <a:lnTo>
                  <a:pt x="37857" y="227143"/>
                </a:lnTo>
                <a:lnTo>
                  <a:pt x="1106308" y="227143"/>
                </a:lnTo>
                <a:lnTo>
                  <a:pt x="1121044" y="224168"/>
                </a:lnTo>
                <a:lnTo>
                  <a:pt x="1133077" y="216055"/>
                </a:lnTo>
                <a:lnTo>
                  <a:pt x="1141190" y="204021"/>
                </a:lnTo>
                <a:lnTo>
                  <a:pt x="1144165" y="189285"/>
                </a:lnTo>
                <a:lnTo>
                  <a:pt x="1144165" y="37857"/>
                </a:lnTo>
                <a:lnTo>
                  <a:pt x="1141190" y="23121"/>
                </a:lnTo>
                <a:lnTo>
                  <a:pt x="1133077" y="11088"/>
                </a:lnTo>
                <a:lnTo>
                  <a:pt x="1121044" y="2975"/>
                </a:lnTo>
                <a:lnTo>
                  <a:pt x="1106308" y="0"/>
                </a:lnTo>
                <a:close/>
              </a:path>
            </a:pathLst>
          </a:custGeom>
          <a:solidFill>
            <a:srgbClr val="7575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469226" y="3350656"/>
            <a:ext cx="1144270" cy="227329"/>
          </a:xfrm>
          <a:custGeom>
            <a:avLst/>
            <a:gdLst/>
            <a:ahLst/>
            <a:cxnLst/>
            <a:rect l="l" t="t" r="r" b="b"/>
            <a:pathLst>
              <a:path w="1144270" h="227329">
                <a:moveTo>
                  <a:pt x="0" y="37857"/>
                </a:moveTo>
                <a:lnTo>
                  <a:pt x="2975" y="23121"/>
                </a:lnTo>
                <a:lnTo>
                  <a:pt x="11088" y="11088"/>
                </a:lnTo>
                <a:lnTo>
                  <a:pt x="23121" y="2975"/>
                </a:lnTo>
                <a:lnTo>
                  <a:pt x="37857" y="0"/>
                </a:lnTo>
                <a:lnTo>
                  <a:pt x="1106309" y="0"/>
                </a:lnTo>
                <a:lnTo>
                  <a:pt x="1121044" y="2975"/>
                </a:lnTo>
                <a:lnTo>
                  <a:pt x="1133078" y="11088"/>
                </a:lnTo>
                <a:lnTo>
                  <a:pt x="1141191" y="23121"/>
                </a:lnTo>
                <a:lnTo>
                  <a:pt x="1144166" y="37857"/>
                </a:lnTo>
                <a:lnTo>
                  <a:pt x="1144166" y="189286"/>
                </a:lnTo>
                <a:lnTo>
                  <a:pt x="1141191" y="204022"/>
                </a:lnTo>
                <a:lnTo>
                  <a:pt x="1133078" y="216055"/>
                </a:lnTo>
                <a:lnTo>
                  <a:pt x="1121044" y="224168"/>
                </a:lnTo>
                <a:lnTo>
                  <a:pt x="1106309" y="227144"/>
                </a:lnTo>
                <a:lnTo>
                  <a:pt x="37857" y="227144"/>
                </a:lnTo>
                <a:lnTo>
                  <a:pt x="23121" y="224168"/>
                </a:lnTo>
                <a:lnTo>
                  <a:pt x="11088" y="216055"/>
                </a:lnTo>
                <a:lnTo>
                  <a:pt x="2975" y="204022"/>
                </a:lnTo>
                <a:lnTo>
                  <a:pt x="0" y="189286"/>
                </a:lnTo>
                <a:lnTo>
                  <a:pt x="0" y="37857"/>
                </a:lnTo>
                <a:close/>
              </a:path>
            </a:pathLst>
          </a:custGeom>
          <a:ln w="12700">
            <a:solidFill>
              <a:srgbClr val="7575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1469809" y="3368040"/>
            <a:ext cx="11430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高铁新城商业中心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479173" y="3501007"/>
            <a:ext cx="248920" cy="520700"/>
          </a:xfrm>
          <a:custGeom>
            <a:avLst/>
            <a:gdLst/>
            <a:ahLst/>
            <a:cxnLst/>
            <a:rect l="l" t="t" r="r" b="b"/>
            <a:pathLst>
              <a:path w="248919" h="520700">
                <a:moveTo>
                  <a:pt x="207128" y="0"/>
                </a:moveTo>
                <a:lnTo>
                  <a:pt x="41426" y="0"/>
                </a:lnTo>
                <a:lnTo>
                  <a:pt x="25301" y="3255"/>
                </a:lnTo>
                <a:lnTo>
                  <a:pt x="12133" y="12133"/>
                </a:lnTo>
                <a:lnTo>
                  <a:pt x="3255" y="25301"/>
                </a:lnTo>
                <a:lnTo>
                  <a:pt x="0" y="41426"/>
                </a:lnTo>
                <a:lnTo>
                  <a:pt x="0" y="478838"/>
                </a:lnTo>
                <a:lnTo>
                  <a:pt x="3255" y="494963"/>
                </a:lnTo>
                <a:lnTo>
                  <a:pt x="12133" y="508130"/>
                </a:lnTo>
                <a:lnTo>
                  <a:pt x="25301" y="517008"/>
                </a:lnTo>
                <a:lnTo>
                  <a:pt x="41426" y="520264"/>
                </a:lnTo>
                <a:lnTo>
                  <a:pt x="207128" y="520264"/>
                </a:lnTo>
                <a:lnTo>
                  <a:pt x="223253" y="517008"/>
                </a:lnTo>
                <a:lnTo>
                  <a:pt x="236420" y="508130"/>
                </a:lnTo>
                <a:lnTo>
                  <a:pt x="245298" y="494963"/>
                </a:lnTo>
                <a:lnTo>
                  <a:pt x="248554" y="478838"/>
                </a:lnTo>
                <a:lnTo>
                  <a:pt x="248554" y="41426"/>
                </a:lnTo>
                <a:lnTo>
                  <a:pt x="245298" y="25301"/>
                </a:lnTo>
                <a:lnTo>
                  <a:pt x="236420" y="12133"/>
                </a:lnTo>
                <a:lnTo>
                  <a:pt x="223253" y="3255"/>
                </a:lnTo>
                <a:lnTo>
                  <a:pt x="20712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479173" y="3501007"/>
            <a:ext cx="248920" cy="520700"/>
          </a:xfrm>
          <a:custGeom>
            <a:avLst/>
            <a:gdLst/>
            <a:ahLst/>
            <a:cxnLst/>
            <a:rect l="l" t="t" r="r" b="b"/>
            <a:pathLst>
              <a:path w="248919" h="520700">
                <a:moveTo>
                  <a:pt x="0" y="41425"/>
                </a:moveTo>
                <a:lnTo>
                  <a:pt x="3255" y="25301"/>
                </a:lnTo>
                <a:lnTo>
                  <a:pt x="12133" y="12133"/>
                </a:lnTo>
                <a:lnTo>
                  <a:pt x="25301" y="3255"/>
                </a:lnTo>
                <a:lnTo>
                  <a:pt x="41426" y="0"/>
                </a:lnTo>
                <a:lnTo>
                  <a:pt x="207129" y="0"/>
                </a:lnTo>
                <a:lnTo>
                  <a:pt x="223253" y="3255"/>
                </a:lnTo>
                <a:lnTo>
                  <a:pt x="236421" y="12133"/>
                </a:lnTo>
                <a:lnTo>
                  <a:pt x="245299" y="25301"/>
                </a:lnTo>
                <a:lnTo>
                  <a:pt x="248555" y="41425"/>
                </a:lnTo>
                <a:lnTo>
                  <a:pt x="248555" y="478838"/>
                </a:lnTo>
                <a:lnTo>
                  <a:pt x="245299" y="494962"/>
                </a:lnTo>
                <a:lnTo>
                  <a:pt x="236421" y="508130"/>
                </a:lnTo>
                <a:lnTo>
                  <a:pt x="223253" y="517008"/>
                </a:lnTo>
                <a:lnTo>
                  <a:pt x="207129" y="520264"/>
                </a:lnTo>
                <a:lnTo>
                  <a:pt x="41426" y="520264"/>
                </a:lnTo>
                <a:lnTo>
                  <a:pt x="25301" y="517008"/>
                </a:lnTo>
                <a:lnTo>
                  <a:pt x="12133" y="508130"/>
                </a:lnTo>
                <a:lnTo>
                  <a:pt x="3255" y="494962"/>
                </a:lnTo>
                <a:lnTo>
                  <a:pt x="0" y="478838"/>
                </a:lnTo>
                <a:lnTo>
                  <a:pt x="0" y="41425"/>
                </a:lnTo>
                <a:close/>
              </a:path>
            </a:pathLst>
          </a:custGeom>
          <a:ln w="12700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2520900" y="3496055"/>
            <a:ext cx="165100" cy="5257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000"/>
              </a:lnSpc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高 铁 站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1313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1.10</a:t>
            </a:r>
            <a:r>
              <a:rPr spc="-80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小结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33066" y="1412775"/>
            <a:ext cx="10549255" cy="4322445"/>
          </a:xfrm>
          <a:custGeom>
            <a:avLst/>
            <a:gdLst/>
            <a:ahLst/>
            <a:cxnLst/>
            <a:rect l="l" t="t" r="r" b="b"/>
            <a:pathLst>
              <a:path w="10549255" h="4322445">
                <a:moveTo>
                  <a:pt x="0" y="0"/>
                </a:moveTo>
                <a:lnTo>
                  <a:pt x="10549171" y="0"/>
                </a:lnTo>
                <a:lnTo>
                  <a:pt x="10549171" y="4322084"/>
                </a:lnTo>
                <a:lnTo>
                  <a:pt x="0" y="4322084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1806" y="1393570"/>
            <a:ext cx="10593705" cy="324421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本体部分小结：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640715" marR="5080" indent="-171450">
              <a:lnSpc>
                <a:spcPct val="131000"/>
              </a:lnSpc>
              <a:spcBef>
                <a:spcPts val="45"/>
              </a:spcBef>
              <a:buFont typeface="Wingdings" panose="05000000000000000000"/>
              <a:buChar char=""/>
              <a:tabLst>
                <a:tab pos="641350" algn="l"/>
              </a:tabLst>
            </a:pPr>
            <a:r>
              <a:rPr sz="1600" spc="3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地块所处板块为高铁新城板块，依托高铁的带动力，玉溪政府着力打造城市新商</a:t>
            </a:r>
            <a:r>
              <a:rPr sz="1600" spc="2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贸</a:t>
            </a:r>
            <a:r>
              <a:rPr sz="1600" spc="3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、商务、居住板块。高铁 新城由云南千亿国企云南建投牵头打</a:t>
            </a:r>
            <a:r>
              <a:rPr sz="1600" spc="2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造</a:t>
            </a:r>
            <a:r>
              <a:rPr sz="1600" spc="3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，引入的大量配套陆续呈现，市民认同度非常高。板块内部道路成型</a:t>
            </a:r>
            <a:r>
              <a:rPr sz="16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， 交通通达度高。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0" indent="-172085">
              <a:lnSpc>
                <a:spcPct val="100000"/>
              </a:lnSpc>
              <a:spcBef>
                <a:spcPts val="575"/>
              </a:spcBef>
              <a:buFont typeface="Wingdings" panose="05000000000000000000"/>
              <a:buChar char=""/>
              <a:tabLst>
                <a:tab pos="641350" algn="l"/>
              </a:tabLst>
            </a:pPr>
            <a:r>
              <a:rPr sz="16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本项目位于高铁新城核心起步区一街之隔，享受板块内配套及发展利好。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0" indent="-172085">
              <a:lnSpc>
                <a:spcPct val="100000"/>
              </a:lnSpc>
              <a:spcBef>
                <a:spcPts val="575"/>
              </a:spcBef>
              <a:buFont typeface="Wingdings" panose="05000000000000000000"/>
              <a:buChar char=""/>
              <a:tabLst>
                <a:tab pos="641350" algn="l"/>
              </a:tabLst>
            </a:pPr>
            <a:r>
              <a:rPr sz="1600" spc="3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项目一期地块因受北侧未拆建筑遮</a:t>
            </a:r>
            <a:r>
              <a:rPr sz="1600" spc="2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挡</a:t>
            </a:r>
            <a:r>
              <a:rPr sz="1600" spc="3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，展示性一定程度受阻。后期二期地块拿下后，项目价值有进一步提升</a:t>
            </a:r>
            <a:r>
              <a:rPr sz="16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0" indent="-172085">
              <a:lnSpc>
                <a:spcPct val="100000"/>
              </a:lnSpc>
              <a:spcBef>
                <a:spcPts val="575"/>
              </a:spcBef>
              <a:buFont typeface="Wingdings" panose="05000000000000000000"/>
              <a:buChar char=""/>
              <a:tabLst>
                <a:tab pos="641350" algn="l"/>
              </a:tabLst>
            </a:pPr>
            <a:r>
              <a:rPr sz="1600" u="sng" dirty="0">
                <a:solidFill>
                  <a:srgbClr val="2F3032"/>
                </a:solidFill>
                <a:uFill>
                  <a:solidFill>
                    <a:srgbClr val="2F3032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地块周边道路政府承诺拿地后改扩为四车道，与本项目施工通道重叠，一定程度影响现阶段价值。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469265" marR="204470">
              <a:lnSpc>
                <a:spcPct val="125000"/>
              </a:lnSpc>
            </a:pPr>
            <a:r>
              <a:rPr sz="1600" b="1" u="sng" spc="25" dirty="0">
                <a:solidFill>
                  <a:srgbClr val="2F3032"/>
                </a:solidFill>
                <a:uFill>
                  <a:solidFill>
                    <a:srgbClr val="2F3032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本地块位于玉溪红塔区重点发展板</a:t>
            </a:r>
            <a:r>
              <a:rPr sz="1600" b="1" u="sng" spc="20" dirty="0">
                <a:solidFill>
                  <a:srgbClr val="2F3032"/>
                </a:solidFill>
                <a:uFill>
                  <a:solidFill>
                    <a:srgbClr val="2F3032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块</a:t>
            </a:r>
            <a:r>
              <a:rPr sz="1600" b="1" u="sng" spc="25" dirty="0">
                <a:solidFill>
                  <a:srgbClr val="2F3032"/>
                </a:solidFill>
                <a:uFill>
                  <a:solidFill>
                    <a:srgbClr val="2F3032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，规划呈现度较好，客户认同度</a:t>
            </a:r>
            <a:r>
              <a:rPr sz="1600" b="1" u="sng" spc="20" dirty="0">
                <a:solidFill>
                  <a:srgbClr val="2F3032"/>
                </a:solidFill>
                <a:uFill>
                  <a:solidFill>
                    <a:srgbClr val="2F3032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1600" b="1" u="sng" spc="25" dirty="0">
                <a:solidFill>
                  <a:srgbClr val="2F3032"/>
                </a:solidFill>
                <a:uFill>
                  <a:solidFill>
                    <a:srgbClr val="2F3032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。本项目可借助高铁新城之势，将项目</a:t>
            </a:r>
            <a:r>
              <a:rPr sz="1600" b="1" u="sng" spc="-1585" dirty="0">
                <a:solidFill>
                  <a:srgbClr val="2F3032"/>
                </a:solidFill>
                <a:uFill>
                  <a:solidFill>
                    <a:srgbClr val="2F3032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融 </a:t>
            </a:r>
            <a:r>
              <a:rPr sz="1600" b="1" u="sng" dirty="0">
                <a:solidFill>
                  <a:srgbClr val="2F3032"/>
                </a:solidFill>
                <a:uFill>
                  <a:solidFill>
                    <a:srgbClr val="2F3032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入高铁新城板块。尽快完成北侧土地的获取，提升项目完整性、展示型。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7994" y="3809492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交易模式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587954" y="1876044"/>
            <a:ext cx="12801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02</a:t>
            </a:r>
            <a:endParaRPr sz="8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1668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 panose="020B0604020202020204"/>
                <a:cs typeface="Arial" panose="020B0604020202020204"/>
              </a:rPr>
              <a:t>2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1</a:t>
            </a:r>
            <a:r>
              <a:rPr dirty="0"/>
              <a:t>项目背景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35773" y="964692"/>
            <a:ext cx="11118850" cy="33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49000"/>
              </a:lnSpc>
              <a:spcBef>
                <a:spcPts val="100"/>
              </a:spcBef>
              <a:buFont typeface="Wingdings" panose="05000000000000000000"/>
              <a:buChar char=""/>
              <a:tabLst>
                <a:tab pos="297815" algn="l"/>
                <a:tab pos="298450" algn="l"/>
              </a:tabLst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土地方</a:t>
            </a:r>
            <a:r>
              <a:rPr lang="zh-CN" sz="1400" dirty="0">
                <a:latin typeface="微软雅黑" panose="020B0503020204020204" charset="-122"/>
                <a:cs typeface="微软雅黑" panose="020B0503020204020204" charset="-122"/>
              </a:rPr>
              <a:t>持有的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投资有限公司成立于2012年，土地方于2019年与高仓社区居委会十三组签署《安置协议书》。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89405" y="2115298"/>
            <a:ext cx="3471169" cy="41220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842342" y="4195572"/>
            <a:ext cx="7366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南城车站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30984" y="2854452"/>
            <a:ext cx="736600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二期待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获取土地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773" y="1708404"/>
            <a:ext cx="7350125" cy="25971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8450" marR="5080" indent="-285750">
              <a:lnSpc>
                <a:spcPct val="151000"/>
              </a:lnSpc>
              <a:spcBef>
                <a:spcPts val="80"/>
              </a:spcBef>
              <a:buFont typeface="Wingdings" panose="05000000000000000000"/>
              <a:buChar char=""/>
              <a:tabLst>
                <a:tab pos="297815" algn="l"/>
                <a:tab pos="298450" algn="l"/>
              </a:tabLst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根据《安置协议书》：1、项目公司在土地摘牌后20日内向村集体支付【1850】万元安置 费，该部分计入土地成本；2、村集体将土地出让收入（红塔区国土扣除省市计提部分后， 出让金剩余部分全部返给村集体）3300万元用于购买项目6700㎡商业，45个车位；3、 合作方向村集体支付5年租金，合计【822】万元。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8450" indent="-285750">
              <a:lnSpc>
                <a:spcPct val="100000"/>
              </a:lnSpc>
              <a:spcBef>
                <a:spcPts val="820"/>
              </a:spcBef>
              <a:buFont typeface="Wingdings" panose="05000000000000000000"/>
              <a:buChar char=""/>
              <a:tabLst>
                <a:tab pos="297815" algn="l"/>
                <a:tab pos="298450" algn="l"/>
              </a:tabLst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A地块为高仓社区预留地</a:t>
            </a:r>
            <a:r>
              <a:rPr sz="1400" spc="-5" dirty="0">
                <a:latin typeface="微软雅黑" panose="020B0503020204020204" charset="-122"/>
                <a:cs typeface="微软雅黑" panose="020B0503020204020204" charset="-122"/>
              </a:rPr>
              <a:t>，B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、C地块土储中心已收储。由于</a:t>
            </a:r>
            <a:r>
              <a:rPr sz="1400" spc="-5" dirty="0"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地块面积＜10亩，按规定需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845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与A地块捆绑出让。合作方已沟通国土将C地块与</a:t>
            </a:r>
            <a:r>
              <a:rPr sz="1400" spc="-5" dirty="0">
                <a:latin typeface="微软雅黑" panose="020B0503020204020204" charset="-122"/>
                <a:cs typeface="微软雅黑" panose="020B0503020204020204" charset="-122"/>
              </a:rPr>
              <a:t>A+B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地块并宗出让（</a:t>
            </a:r>
            <a:r>
              <a:rPr sz="1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即三宗地需为统一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8450" marR="161925">
              <a:lnSpc>
                <a:spcPct val="149000"/>
              </a:lnSpc>
              <a:spcBef>
                <a:spcPts val="20"/>
              </a:spcBef>
            </a:pPr>
            <a:r>
              <a:rPr sz="1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竞得人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）。</a:t>
            </a:r>
            <a:endParaRPr sz="14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298450" marR="161925">
              <a:lnSpc>
                <a:spcPct val="149000"/>
              </a:lnSpc>
              <a:spcBef>
                <a:spcPts val="2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开发商拟与土地方指定公司按照</a:t>
            </a:r>
            <a:r>
              <a:rPr lang="zh-CN" sz="1400" dirty="0">
                <a:latin typeface="微软雅黑" panose="020B0503020204020204" charset="-122"/>
                <a:cs typeface="微软雅黑" panose="020B0503020204020204" charset="-122"/>
              </a:rPr>
              <a:t>一定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比例组建项目公司参与竞拍。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56387" y="399506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019" y="0"/>
                </a:moveTo>
                <a:lnTo>
                  <a:pt x="124087" y="6037"/>
                </a:lnTo>
                <a:lnTo>
                  <a:pt x="83712" y="23076"/>
                </a:lnTo>
                <a:lnTo>
                  <a:pt x="49504" y="49504"/>
                </a:lnTo>
                <a:lnTo>
                  <a:pt x="23076" y="83712"/>
                </a:lnTo>
                <a:lnTo>
                  <a:pt x="6037" y="124088"/>
                </a:lnTo>
                <a:lnTo>
                  <a:pt x="0" y="169020"/>
                </a:lnTo>
                <a:lnTo>
                  <a:pt x="6037" y="213952"/>
                </a:lnTo>
                <a:lnTo>
                  <a:pt x="23076" y="254328"/>
                </a:lnTo>
                <a:lnTo>
                  <a:pt x="49504" y="288536"/>
                </a:lnTo>
                <a:lnTo>
                  <a:pt x="83712" y="314964"/>
                </a:lnTo>
                <a:lnTo>
                  <a:pt x="124087" y="332003"/>
                </a:lnTo>
                <a:lnTo>
                  <a:pt x="169019" y="338040"/>
                </a:lnTo>
                <a:lnTo>
                  <a:pt x="213951" y="332003"/>
                </a:lnTo>
                <a:lnTo>
                  <a:pt x="254327" y="314964"/>
                </a:lnTo>
                <a:lnTo>
                  <a:pt x="288534" y="288536"/>
                </a:lnTo>
                <a:lnTo>
                  <a:pt x="314963" y="254328"/>
                </a:lnTo>
                <a:lnTo>
                  <a:pt x="332002" y="213952"/>
                </a:lnTo>
                <a:lnTo>
                  <a:pt x="338039" y="169020"/>
                </a:lnTo>
                <a:lnTo>
                  <a:pt x="332002" y="124088"/>
                </a:lnTo>
                <a:lnTo>
                  <a:pt x="314963" y="83712"/>
                </a:lnTo>
                <a:lnTo>
                  <a:pt x="288534" y="49504"/>
                </a:lnTo>
                <a:lnTo>
                  <a:pt x="254327" y="23076"/>
                </a:lnTo>
                <a:lnTo>
                  <a:pt x="213951" y="6037"/>
                </a:lnTo>
                <a:lnTo>
                  <a:pt x="169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756387" y="399506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020"/>
                </a:moveTo>
                <a:lnTo>
                  <a:pt x="6037" y="124087"/>
                </a:lnTo>
                <a:lnTo>
                  <a:pt x="23076" y="83712"/>
                </a:lnTo>
                <a:lnTo>
                  <a:pt x="49504" y="49504"/>
                </a:lnTo>
                <a:lnTo>
                  <a:pt x="83712" y="23076"/>
                </a:lnTo>
                <a:lnTo>
                  <a:pt x="124087" y="6037"/>
                </a:lnTo>
                <a:lnTo>
                  <a:pt x="169020" y="0"/>
                </a:lnTo>
                <a:lnTo>
                  <a:pt x="213952" y="6037"/>
                </a:lnTo>
                <a:lnTo>
                  <a:pt x="254327" y="23076"/>
                </a:lnTo>
                <a:lnTo>
                  <a:pt x="288535" y="49504"/>
                </a:lnTo>
                <a:lnTo>
                  <a:pt x="314963" y="83712"/>
                </a:lnTo>
                <a:lnTo>
                  <a:pt x="332002" y="124087"/>
                </a:lnTo>
                <a:lnTo>
                  <a:pt x="338040" y="169020"/>
                </a:lnTo>
                <a:lnTo>
                  <a:pt x="332002" y="213952"/>
                </a:lnTo>
                <a:lnTo>
                  <a:pt x="314963" y="254327"/>
                </a:lnTo>
                <a:lnTo>
                  <a:pt x="288535" y="288535"/>
                </a:lnTo>
                <a:lnTo>
                  <a:pt x="254327" y="314963"/>
                </a:lnTo>
                <a:lnTo>
                  <a:pt x="213952" y="332002"/>
                </a:lnTo>
                <a:lnTo>
                  <a:pt x="169020" y="338040"/>
                </a:lnTo>
                <a:lnTo>
                  <a:pt x="124087" y="332002"/>
                </a:lnTo>
                <a:lnTo>
                  <a:pt x="83712" y="314963"/>
                </a:lnTo>
                <a:lnTo>
                  <a:pt x="49504" y="288535"/>
                </a:lnTo>
                <a:lnTo>
                  <a:pt x="23076" y="254327"/>
                </a:lnTo>
                <a:lnTo>
                  <a:pt x="6037" y="213952"/>
                </a:lnTo>
                <a:lnTo>
                  <a:pt x="0" y="16902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836507" y="4013707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84891" y="483675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020" y="0"/>
                </a:moveTo>
                <a:lnTo>
                  <a:pt x="124088" y="6037"/>
                </a:lnTo>
                <a:lnTo>
                  <a:pt x="83712" y="23076"/>
                </a:lnTo>
                <a:lnTo>
                  <a:pt x="49504" y="49504"/>
                </a:lnTo>
                <a:lnTo>
                  <a:pt x="23076" y="83712"/>
                </a:lnTo>
                <a:lnTo>
                  <a:pt x="6037" y="124088"/>
                </a:lnTo>
                <a:lnTo>
                  <a:pt x="0" y="169020"/>
                </a:lnTo>
                <a:lnTo>
                  <a:pt x="6037" y="213952"/>
                </a:lnTo>
                <a:lnTo>
                  <a:pt x="23076" y="254327"/>
                </a:lnTo>
                <a:lnTo>
                  <a:pt x="49504" y="288534"/>
                </a:lnTo>
                <a:lnTo>
                  <a:pt x="83712" y="314963"/>
                </a:lnTo>
                <a:lnTo>
                  <a:pt x="124088" y="332002"/>
                </a:lnTo>
                <a:lnTo>
                  <a:pt x="169020" y="338039"/>
                </a:lnTo>
                <a:lnTo>
                  <a:pt x="213952" y="332002"/>
                </a:lnTo>
                <a:lnTo>
                  <a:pt x="254328" y="314963"/>
                </a:lnTo>
                <a:lnTo>
                  <a:pt x="288536" y="288534"/>
                </a:lnTo>
                <a:lnTo>
                  <a:pt x="314964" y="254327"/>
                </a:lnTo>
                <a:lnTo>
                  <a:pt x="332003" y="213952"/>
                </a:lnTo>
                <a:lnTo>
                  <a:pt x="338040" y="169020"/>
                </a:lnTo>
                <a:lnTo>
                  <a:pt x="332003" y="124088"/>
                </a:lnTo>
                <a:lnTo>
                  <a:pt x="314964" y="83712"/>
                </a:lnTo>
                <a:lnTo>
                  <a:pt x="288536" y="49504"/>
                </a:lnTo>
                <a:lnTo>
                  <a:pt x="254328" y="23076"/>
                </a:lnTo>
                <a:lnTo>
                  <a:pt x="213952" y="6037"/>
                </a:lnTo>
                <a:lnTo>
                  <a:pt x="169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584891" y="483675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020"/>
                </a:moveTo>
                <a:lnTo>
                  <a:pt x="6037" y="124087"/>
                </a:lnTo>
                <a:lnTo>
                  <a:pt x="23076" y="83712"/>
                </a:lnTo>
                <a:lnTo>
                  <a:pt x="49504" y="49504"/>
                </a:lnTo>
                <a:lnTo>
                  <a:pt x="83712" y="23076"/>
                </a:lnTo>
                <a:lnTo>
                  <a:pt x="124087" y="6037"/>
                </a:lnTo>
                <a:lnTo>
                  <a:pt x="169020" y="0"/>
                </a:lnTo>
                <a:lnTo>
                  <a:pt x="213952" y="6037"/>
                </a:lnTo>
                <a:lnTo>
                  <a:pt x="254327" y="23076"/>
                </a:lnTo>
                <a:lnTo>
                  <a:pt x="288535" y="49504"/>
                </a:lnTo>
                <a:lnTo>
                  <a:pt x="314963" y="83712"/>
                </a:lnTo>
                <a:lnTo>
                  <a:pt x="332002" y="124087"/>
                </a:lnTo>
                <a:lnTo>
                  <a:pt x="338040" y="169020"/>
                </a:lnTo>
                <a:lnTo>
                  <a:pt x="332002" y="213952"/>
                </a:lnTo>
                <a:lnTo>
                  <a:pt x="314963" y="254327"/>
                </a:lnTo>
                <a:lnTo>
                  <a:pt x="288535" y="288535"/>
                </a:lnTo>
                <a:lnTo>
                  <a:pt x="254327" y="314963"/>
                </a:lnTo>
                <a:lnTo>
                  <a:pt x="213952" y="332002"/>
                </a:lnTo>
                <a:lnTo>
                  <a:pt x="169020" y="338040"/>
                </a:lnTo>
                <a:lnTo>
                  <a:pt x="124087" y="332002"/>
                </a:lnTo>
                <a:lnTo>
                  <a:pt x="83712" y="314963"/>
                </a:lnTo>
                <a:lnTo>
                  <a:pt x="49504" y="288535"/>
                </a:lnTo>
                <a:lnTo>
                  <a:pt x="23076" y="254327"/>
                </a:lnTo>
                <a:lnTo>
                  <a:pt x="6037" y="213952"/>
                </a:lnTo>
                <a:lnTo>
                  <a:pt x="0" y="16902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558925" y="5393348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020" y="0"/>
                </a:moveTo>
                <a:lnTo>
                  <a:pt x="124088" y="6037"/>
                </a:lnTo>
                <a:lnTo>
                  <a:pt x="83712" y="23076"/>
                </a:lnTo>
                <a:lnTo>
                  <a:pt x="49504" y="49504"/>
                </a:lnTo>
                <a:lnTo>
                  <a:pt x="23076" y="83712"/>
                </a:lnTo>
                <a:lnTo>
                  <a:pt x="6037" y="124088"/>
                </a:lnTo>
                <a:lnTo>
                  <a:pt x="0" y="169020"/>
                </a:lnTo>
                <a:lnTo>
                  <a:pt x="6037" y="213952"/>
                </a:lnTo>
                <a:lnTo>
                  <a:pt x="23076" y="254328"/>
                </a:lnTo>
                <a:lnTo>
                  <a:pt x="49504" y="288535"/>
                </a:lnTo>
                <a:lnTo>
                  <a:pt x="83712" y="314964"/>
                </a:lnTo>
                <a:lnTo>
                  <a:pt x="124088" y="332002"/>
                </a:lnTo>
                <a:lnTo>
                  <a:pt x="169020" y="338040"/>
                </a:lnTo>
                <a:lnTo>
                  <a:pt x="213952" y="332002"/>
                </a:lnTo>
                <a:lnTo>
                  <a:pt x="254328" y="314964"/>
                </a:lnTo>
                <a:lnTo>
                  <a:pt x="288536" y="288535"/>
                </a:lnTo>
                <a:lnTo>
                  <a:pt x="314964" y="254328"/>
                </a:lnTo>
                <a:lnTo>
                  <a:pt x="332003" y="213952"/>
                </a:lnTo>
                <a:lnTo>
                  <a:pt x="338040" y="169020"/>
                </a:lnTo>
                <a:lnTo>
                  <a:pt x="332003" y="124088"/>
                </a:lnTo>
                <a:lnTo>
                  <a:pt x="314964" y="83712"/>
                </a:lnTo>
                <a:lnTo>
                  <a:pt x="288536" y="49504"/>
                </a:lnTo>
                <a:lnTo>
                  <a:pt x="254328" y="23076"/>
                </a:lnTo>
                <a:lnTo>
                  <a:pt x="213952" y="6037"/>
                </a:lnTo>
                <a:lnTo>
                  <a:pt x="169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558925" y="5393348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020"/>
                </a:moveTo>
                <a:lnTo>
                  <a:pt x="6037" y="124087"/>
                </a:lnTo>
                <a:lnTo>
                  <a:pt x="23076" y="83712"/>
                </a:lnTo>
                <a:lnTo>
                  <a:pt x="49504" y="49504"/>
                </a:lnTo>
                <a:lnTo>
                  <a:pt x="83712" y="23076"/>
                </a:lnTo>
                <a:lnTo>
                  <a:pt x="124087" y="6037"/>
                </a:lnTo>
                <a:lnTo>
                  <a:pt x="169020" y="0"/>
                </a:lnTo>
                <a:lnTo>
                  <a:pt x="213952" y="6037"/>
                </a:lnTo>
                <a:lnTo>
                  <a:pt x="254327" y="23076"/>
                </a:lnTo>
                <a:lnTo>
                  <a:pt x="288535" y="49504"/>
                </a:lnTo>
                <a:lnTo>
                  <a:pt x="314963" y="83712"/>
                </a:lnTo>
                <a:lnTo>
                  <a:pt x="332002" y="124087"/>
                </a:lnTo>
                <a:lnTo>
                  <a:pt x="338040" y="169020"/>
                </a:lnTo>
                <a:lnTo>
                  <a:pt x="332002" y="213952"/>
                </a:lnTo>
                <a:lnTo>
                  <a:pt x="314963" y="254327"/>
                </a:lnTo>
                <a:lnTo>
                  <a:pt x="288535" y="288535"/>
                </a:lnTo>
                <a:lnTo>
                  <a:pt x="254327" y="314963"/>
                </a:lnTo>
                <a:lnTo>
                  <a:pt x="213952" y="332002"/>
                </a:lnTo>
                <a:lnTo>
                  <a:pt x="169020" y="338040"/>
                </a:lnTo>
                <a:lnTo>
                  <a:pt x="124087" y="332002"/>
                </a:lnTo>
                <a:lnTo>
                  <a:pt x="83712" y="314963"/>
                </a:lnTo>
                <a:lnTo>
                  <a:pt x="49504" y="288535"/>
                </a:lnTo>
                <a:lnTo>
                  <a:pt x="23076" y="254327"/>
                </a:lnTo>
                <a:lnTo>
                  <a:pt x="6037" y="213952"/>
                </a:lnTo>
                <a:lnTo>
                  <a:pt x="0" y="16902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665012" y="4854955"/>
            <a:ext cx="1158240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B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Arial" panose="020B0604020202020204"/>
              <a:cs typeface="Arial" panose="020B0604020202020204"/>
            </a:endParaRPr>
          </a:p>
          <a:p>
            <a:pPr marR="5080" algn="r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37103" y="2454964"/>
            <a:ext cx="1153160" cy="1550670"/>
          </a:xfrm>
          <a:custGeom>
            <a:avLst/>
            <a:gdLst/>
            <a:ahLst/>
            <a:cxnLst/>
            <a:rect l="l" t="t" r="r" b="b"/>
            <a:pathLst>
              <a:path w="1153159" h="1550670">
                <a:moveTo>
                  <a:pt x="79513" y="0"/>
                </a:moveTo>
                <a:lnTo>
                  <a:pt x="0" y="1083365"/>
                </a:lnTo>
                <a:lnTo>
                  <a:pt x="795131" y="1550505"/>
                </a:lnTo>
                <a:lnTo>
                  <a:pt x="1152939" y="685800"/>
                </a:lnTo>
                <a:lnTo>
                  <a:pt x="1152939" y="556592"/>
                </a:lnTo>
                <a:lnTo>
                  <a:pt x="79513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162" y="4175117"/>
            <a:ext cx="2978785" cy="1990725"/>
          </a:xfrm>
          <a:custGeom>
            <a:avLst/>
            <a:gdLst/>
            <a:ahLst/>
            <a:cxnLst/>
            <a:rect l="l" t="t" r="r" b="b"/>
            <a:pathLst>
              <a:path w="2978785" h="1990725">
                <a:moveTo>
                  <a:pt x="0" y="1990186"/>
                </a:moveTo>
                <a:lnTo>
                  <a:pt x="2978744" y="1990186"/>
                </a:lnTo>
                <a:lnTo>
                  <a:pt x="2978744" y="0"/>
                </a:lnTo>
                <a:lnTo>
                  <a:pt x="0" y="0"/>
                </a:lnTo>
                <a:lnTo>
                  <a:pt x="0" y="199018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0905" y="4175117"/>
            <a:ext cx="2978785" cy="1990725"/>
          </a:xfrm>
          <a:custGeom>
            <a:avLst/>
            <a:gdLst/>
            <a:ahLst/>
            <a:cxnLst/>
            <a:rect l="l" t="t" r="r" b="b"/>
            <a:pathLst>
              <a:path w="2978785" h="1990725">
                <a:moveTo>
                  <a:pt x="0" y="1990186"/>
                </a:moveTo>
                <a:lnTo>
                  <a:pt x="2978744" y="1990186"/>
                </a:lnTo>
                <a:lnTo>
                  <a:pt x="2978744" y="0"/>
                </a:lnTo>
                <a:lnTo>
                  <a:pt x="0" y="0"/>
                </a:lnTo>
                <a:lnTo>
                  <a:pt x="0" y="199018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89650" y="4175117"/>
            <a:ext cx="2978785" cy="1990725"/>
          </a:xfrm>
          <a:custGeom>
            <a:avLst/>
            <a:gdLst/>
            <a:ahLst/>
            <a:cxnLst/>
            <a:rect l="l" t="t" r="r" b="b"/>
            <a:pathLst>
              <a:path w="2978784" h="1990725">
                <a:moveTo>
                  <a:pt x="0" y="1990186"/>
                </a:moveTo>
                <a:lnTo>
                  <a:pt x="2978744" y="1990186"/>
                </a:lnTo>
                <a:lnTo>
                  <a:pt x="2978744" y="0"/>
                </a:lnTo>
                <a:lnTo>
                  <a:pt x="0" y="0"/>
                </a:lnTo>
                <a:lnTo>
                  <a:pt x="0" y="199018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68394" y="4175117"/>
            <a:ext cx="2978785" cy="1990725"/>
          </a:xfrm>
          <a:custGeom>
            <a:avLst/>
            <a:gdLst/>
            <a:ahLst/>
            <a:cxnLst/>
            <a:rect l="l" t="t" r="r" b="b"/>
            <a:pathLst>
              <a:path w="2978784" h="1990725">
                <a:moveTo>
                  <a:pt x="0" y="1990186"/>
                </a:moveTo>
                <a:lnTo>
                  <a:pt x="2978744" y="1990186"/>
                </a:lnTo>
                <a:lnTo>
                  <a:pt x="2978744" y="0"/>
                </a:lnTo>
                <a:lnTo>
                  <a:pt x="0" y="0"/>
                </a:lnTo>
                <a:lnTo>
                  <a:pt x="0" y="199018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 panose="020B0604020202020204"/>
                <a:cs typeface="Arial" panose="020B0604020202020204"/>
              </a:rPr>
              <a:t>2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2</a:t>
            </a:r>
            <a:r>
              <a:rPr dirty="0"/>
              <a:t>合作方案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636268" y="757766"/>
            <a:ext cx="10803255" cy="289496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145"/>
              </a:spcBef>
              <a:buSzPct val="94000"/>
              <a:buFont typeface="Wingdings" panose="05000000000000000000"/>
              <a:buChar char=""/>
              <a:tabLst>
                <a:tab pos="165100" algn="l"/>
              </a:tabLst>
            </a:pP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合作要点：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50825" indent="-228600">
              <a:lnSpc>
                <a:spcPct val="100000"/>
              </a:lnSpc>
              <a:spcBef>
                <a:spcPts val="785"/>
              </a:spcBef>
              <a:buAutoNum type="arabicPeriod"/>
              <a:tabLst>
                <a:tab pos="250825" algn="l"/>
              </a:tabLst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双方签署正式《合作协议》之前，需获取</a:t>
            </a: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1.35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亿融资预批复。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250825" indent="-22860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250825" algn="l"/>
              </a:tabLst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土地挂牌前，开发商与业主方成立项目公司。业主方与开发商共管</a:t>
            </a: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1000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诚意金万（开发商账户，开发商提供共管金），业主方协调土地挂牌。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250825" indent="-22860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250825" algn="l"/>
              </a:tabLst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业主方向项目公司提供保证金借款参加竞拍。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250825" indent="-22860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250825" algn="l"/>
              </a:tabLst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竞拍成功后，开发商为资方提供的</a:t>
            </a: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1.35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亿前融作全额担保，同时释放并返还开发商</a:t>
            </a: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1000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万诚意金。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250825" marR="5080" indent="-228600">
              <a:lnSpc>
                <a:spcPts val="2210"/>
              </a:lnSpc>
              <a:spcBef>
                <a:spcPts val="80"/>
              </a:spcBef>
              <a:buAutoNum type="arabicPeriod"/>
              <a:tabLst>
                <a:tab pos="250825" algn="l"/>
              </a:tabLst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项目已找到资方。签署《土地出让合同》</a:t>
            </a: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个月内，资方进股项目公司，并发放前融资金（约</a:t>
            </a:r>
            <a:r>
              <a:rPr sz="1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2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1.35</a:t>
            </a:r>
            <a:r>
              <a:rPr sz="1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】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亿）。</a:t>
            </a: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1.35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亿前融用于支付剩余土地款</a:t>
            </a: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1.1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亿，剩余  </a:t>
            </a: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2500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万作项目启动费用。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250825" indent="-228600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250825" algn="l"/>
              </a:tabLst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开发商主责项目公司开展项目的所有管理工作，包括开发、建设、销售、财务管理和产品系统整合等服务。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250825" marR="21590" indent="-228600">
              <a:lnSpc>
                <a:spcPct val="145000"/>
              </a:lnSpc>
              <a:spcBef>
                <a:spcPts val="120"/>
              </a:spcBef>
              <a:buAutoNum type="arabicPeriod"/>
              <a:tabLst>
                <a:tab pos="250825" algn="l"/>
              </a:tabLst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当地上可售部分物业销售到</a:t>
            </a: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95%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时候，开发商进行模拟清算。开发商预留未发生合同金额及清算认定应缴纳的各项相关税费资金，并负责完成全项目竣工备案、住宅交付，按协议约定足额收取管理服务费后，开发商将项目公司剩余</a:t>
            </a: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10%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股权</a:t>
            </a: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对价转让给业主方并退出，由业主方负责最后项目公司清税工作。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16124" y="144779"/>
            <a:ext cx="7366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土地成本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784657" y="118728"/>
          <a:ext cx="2564765" cy="1073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6860"/>
                <a:gridCol w="1008379"/>
              </a:tblGrid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土地款（万元）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ts val="1225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12154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服务费及契税（万元）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513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安置费（万元）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1850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合计（万元）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ts val="1225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14517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计容面积（㎡）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0" algn="r">
                        <a:lnSpc>
                          <a:spcPts val="123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113</a:t>
                      </a:r>
                      <a:r>
                        <a:rPr sz="11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696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楼面价</a:t>
                      </a:r>
                      <a:r>
                        <a:rPr sz="11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元</a:t>
                      </a:r>
                      <a:r>
                        <a:rPr sz="11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㎡）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ts val="1215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11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277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907070" y="4590167"/>
            <a:ext cx="972185" cy="425450"/>
          </a:xfrm>
          <a:custGeom>
            <a:avLst/>
            <a:gdLst/>
            <a:ahLst/>
            <a:cxnLst/>
            <a:rect l="l" t="t" r="r" b="b"/>
            <a:pathLst>
              <a:path w="972185" h="425450">
                <a:moveTo>
                  <a:pt x="900851" y="0"/>
                </a:moveTo>
                <a:lnTo>
                  <a:pt x="70844" y="0"/>
                </a:lnTo>
                <a:lnTo>
                  <a:pt x="43268" y="5567"/>
                </a:lnTo>
                <a:lnTo>
                  <a:pt x="20749" y="20749"/>
                </a:lnTo>
                <a:lnTo>
                  <a:pt x="5567" y="43268"/>
                </a:lnTo>
                <a:lnTo>
                  <a:pt x="0" y="70844"/>
                </a:lnTo>
                <a:lnTo>
                  <a:pt x="0" y="354215"/>
                </a:lnTo>
                <a:lnTo>
                  <a:pt x="5567" y="381791"/>
                </a:lnTo>
                <a:lnTo>
                  <a:pt x="20749" y="404310"/>
                </a:lnTo>
                <a:lnTo>
                  <a:pt x="43268" y="419492"/>
                </a:lnTo>
                <a:lnTo>
                  <a:pt x="70844" y="425060"/>
                </a:lnTo>
                <a:lnTo>
                  <a:pt x="900851" y="425060"/>
                </a:lnTo>
                <a:lnTo>
                  <a:pt x="928427" y="419492"/>
                </a:lnTo>
                <a:lnTo>
                  <a:pt x="950946" y="404310"/>
                </a:lnTo>
                <a:lnTo>
                  <a:pt x="966128" y="381791"/>
                </a:lnTo>
                <a:lnTo>
                  <a:pt x="971696" y="354215"/>
                </a:lnTo>
                <a:lnTo>
                  <a:pt x="971696" y="70844"/>
                </a:lnTo>
                <a:lnTo>
                  <a:pt x="966128" y="43268"/>
                </a:lnTo>
                <a:lnTo>
                  <a:pt x="950946" y="20749"/>
                </a:lnTo>
                <a:lnTo>
                  <a:pt x="928427" y="5567"/>
                </a:lnTo>
                <a:lnTo>
                  <a:pt x="90085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8854" y="4590167"/>
            <a:ext cx="972185" cy="420370"/>
          </a:xfrm>
          <a:custGeom>
            <a:avLst/>
            <a:gdLst/>
            <a:ahLst/>
            <a:cxnLst/>
            <a:rect l="l" t="t" r="r" b="b"/>
            <a:pathLst>
              <a:path w="972185" h="420370">
                <a:moveTo>
                  <a:pt x="901680" y="0"/>
                </a:moveTo>
                <a:lnTo>
                  <a:pt x="70015" y="0"/>
                </a:lnTo>
                <a:lnTo>
                  <a:pt x="42762" y="5502"/>
                </a:lnTo>
                <a:lnTo>
                  <a:pt x="20507" y="20507"/>
                </a:lnTo>
                <a:lnTo>
                  <a:pt x="5502" y="42762"/>
                </a:lnTo>
                <a:lnTo>
                  <a:pt x="0" y="70016"/>
                </a:lnTo>
                <a:lnTo>
                  <a:pt x="0" y="350071"/>
                </a:lnTo>
                <a:lnTo>
                  <a:pt x="5502" y="377325"/>
                </a:lnTo>
                <a:lnTo>
                  <a:pt x="20507" y="399580"/>
                </a:lnTo>
                <a:lnTo>
                  <a:pt x="42762" y="414584"/>
                </a:lnTo>
                <a:lnTo>
                  <a:pt x="70015" y="420086"/>
                </a:lnTo>
                <a:lnTo>
                  <a:pt x="901680" y="420086"/>
                </a:lnTo>
                <a:lnTo>
                  <a:pt x="928933" y="414584"/>
                </a:lnTo>
                <a:lnTo>
                  <a:pt x="951188" y="399580"/>
                </a:lnTo>
                <a:lnTo>
                  <a:pt x="966193" y="377325"/>
                </a:lnTo>
                <a:lnTo>
                  <a:pt x="971695" y="350071"/>
                </a:lnTo>
                <a:lnTo>
                  <a:pt x="971695" y="70016"/>
                </a:lnTo>
                <a:lnTo>
                  <a:pt x="966193" y="42762"/>
                </a:lnTo>
                <a:lnTo>
                  <a:pt x="951188" y="20507"/>
                </a:lnTo>
                <a:lnTo>
                  <a:pt x="928933" y="5502"/>
                </a:lnTo>
                <a:lnTo>
                  <a:pt x="90168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1527" y="5010254"/>
            <a:ext cx="787400" cy="556895"/>
          </a:xfrm>
          <a:custGeom>
            <a:avLst/>
            <a:gdLst/>
            <a:ahLst/>
            <a:cxnLst/>
            <a:rect l="l" t="t" r="r" b="b"/>
            <a:pathLst>
              <a:path w="787400" h="556895">
                <a:moveTo>
                  <a:pt x="745744" y="480151"/>
                </a:moveTo>
                <a:lnTo>
                  <a:pt x="710819" y="480151"/>
                </a:lnTo>
                <a:lnTo>
                  <a:pt x="748919" y="556351"/>
                </a:lnTo>
                <a:lnTo>
                  <a:pt x="780669" y="492851"/>
                </a:lnTo>
                <a:lnTo>
                  <a:pt x="745744" y="492851"/>
                </a:lnTo>
                <a:lnTo>
                  <a:pt x="745744" y="480151"/>
                </a:lnTo>
                <a:close/>
              </a:path>
              <a:path w="787400" h="556895">
                <a:moveTo>
                  <a:pt x="745744" y="278175"/>
                </a:moveTo>
                <a:lnTo>
                  <a:pt x="745744" y="492851"/>
                </a:lnTo>
                <a:lnTo>
                  <a:pt x="752094" y="492851"/>
                </a:lnTo>
                <a:lnTo>
                  <a:pt x="752094" y="281350"/>
                </a:lnTo>
                <a:lnTo>
                  <a:pt x="748919" y="281350"/>
                </a:lnTo>
                <a:lnTo>
                  <a:pt x="745744" y="278175"/>
                </a:lnTo>
                <a:close/>
              </a:path>
              <a:path w="787400" h="556895">
                <a:moveTo>
                  <a:pt x="787019" y="480151"/>
                </a:moveTo>
                <a:lnTo>
                  <a:pt x="752094" y="480151"/>
                </a:lnTo>
                <a:lnTo>
                  <a:pt x="752094" y="492851"/>
                </a:lnTo>
                <a:lnTo>
                  <a:pt x="780669" y="492851"/>
                </a:lnTo>
                <a:lnTo>
                  <a:pt x="787019" y="480151"/>
                </a:lnTo>
                <a:close/>
              </a:path>
              <a:path w="787400" h="556895">
                <a:moveTo>
                  <a:pt x="6350" y="0"/>
                </a:moveTo>
                <a:lnTo>
                  <a:pt x="0" y="0"/>
                </a:lnTo>
                <a:lnTo>
                  <a:pt x="0" y="281350"/>
                </a:lnTo>
                <a:lnTo>
                  <a:pt x="745744" y="281350"/>
                </a:lnTo>
                <a:lnTo>
                  <a:pt x="745744" y="278175"/>
                </a:lnTo>
                <a:lnTo>
                  <a:pt x="6350" y="278175"/>
                </a:lnTo>
                <a:lnTo>
                  <a:pt x="3175" y="275000"/>
                </a:lnTo>
                <a:lnTo>
                  <a:pt x="6350" y="275000"/>
                </a:lnTo>
                <a:lnTo>
                  <a:pt x="6350" y="0"/>
                </a:lnTo>
                <a:close/>
              </a:path>
              <a:path w="787400" h="556895">
                <a:moveTo>
                  <a:pt x="752094" y="275000"/>
                </a:moveTo>
                <a:lnTo>
                  <a:pt x="6350" y="275000"/>
                </a:lnTo>
                <a:lnTo>
                  <a:pt x="6350" y="278175"/>
                </a:lnTo>
                <a:lnTo>
                  <a:pt x="745744" y="278175"/>
                </a:lnTo>
                <a:lnTo>
                  <a:pt x="748919" y="281350"/>
                </a:lnTo>
                <a:lnTo>
                  <a:pt x="752094" y="281350"/>
                </a:lnTo>
                <a:lnTo>
                  <a:pt x="752094" y="275000"/>
                </a:lnTo>
                <a:close/>
              </a:path>
              <a:path w="787400" h="556895">
                <a:moveTo>
                  <a:pt x="6350" y="275000"/>
                </a:moveTo>
                <a:lnTo>
                  <a:pt x="3175" y="275000"/>
                </a:lnTo>
                <a:lnTo>
                  <a:pt x="6350" y="278175"/>
                </a:lnTo>
                <a:lnTo>
                  <a:pt x="6350" y="275000"/>
                </a:lnTo>
                <a:close/>
              </a:path>
            </a:pathLst>
          </a:custGeom>
          <a:solidFill>
            <a:srgbClr val="0D81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5959" y="5566605"/>
            <a:ext cx="1169035" cy="408940"/>
          </a:xfrm>
          <a:custGeom>
            <a:avLst/>
            <a:gdLst/>
            <a:ahLst/>
            <a:cxnLst/>
            <a:rect l="l" t="t" r="r" b="b"/>
            <a:pathLst>
              <a:path w="1169035" h="408939">
                <a:moveTo>
                  <a:pt x="1100911" y="0"/>
                </a:moveTo>
                <a:lnTo>
                  <a:pt x="68059" y="0"/>
                </a:lnTo>
                <a:lnTo>
                  <a:pt x="41567" y="5348"/>
                </a:lnTo>
                <a:lnTo>
                  <a:pt x="19934" y="19934"/>
                </a:lnTo>
                <a:lnTo>
                  <a:pt x="5348" y="41568"/>
                </a:lnTo>
                <a:lnTo>
                  <a:pt x="0" y="68060"/>
                </a:lnTo>
                <a:lnTo>
                  <a:pt x="0" y="340290"/>
                </a:lnTo>
                <a:lnTo>
                  <a:pt x="5348" y="366782"/>
                </a:lnTo>
                <a:lnTo>
                  <a:pt x="19934" y="388416"/>
                </a:lnTo>
                <a:lnTo>
                  <a:pt x="41567" y="403001"/>
                </a:lnTo>
                <a:lnTo>
                  <a:pt x="68059" y="408350"/>
                </a:lnTo>
                <a:lnTo>
                  <a:pt x="1100911" y="408350"/>
                </a:lnTo>
                <a:lnTo>
                  <a:pt x="1127404" y="403001"/>
                </a:lnTo>
                <a:lnTo>
                  <a:pt x="1149038" y="388416"/>
                </a:lnTo>
                <a:lnTo>
                  <a:pt x="1163623" y="366782"/>
                </a:lnTo>
                <a:lnTo>
                  <a:pt x="1168972" y="340290"/>
                </a:lnTo>
                <a:lnTo>
                  <a:pt x="1168972" y="68060"/>
                </a:lnTo>
                <a:lnTo>
                  <a:pt x="1163623" y="41568"/>
                </a:lnTo>
                <a:lnTo>
                  <a:pt x="1149038" y="19934"/>
                </a:lnTo>
                <a:lnTo>
                  <a:pt x="1127404" y="5348"/>
                </a:lnTo>
                <a:lnTo>
                  <a:pt x="110091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62345" y="5015227"/>
            <a:ext cx="934085" cy="551815"/>
          </a:xfrm>
          <a:custGeom>
            <a:avLst/>
            <a:gdLst/>
            <a:ahLst/>
            <a:cxnLst/>
            <a:rect l="l" t="t" r="r" b="b"/>
            <a:pathLst>
              <a:path w="934085" h="551814">
                <a:moveTo>
                  <a:pt x="34925" y="475178"/>
                </a:moveTo>
                <a:lnTo>
                  <a:pt x="0" y="475178"/>
                </a:lnTo>
                <a:lnTo>
                  <a:pt x="38100" y="551378"/>
                </a:lnTo>
                <a:lnTo>
                  <a:pt x="69850" y="487878"/>
                </a:lnTo>
                <a:lnTo>
                  <a:pt x="34925" y="487878"/>
                </a:lnTo>
                <a:lnTo>
                  <a:pt x="34925" y="475178"/>
                </a:lnTo>
                <a:close/>
              </a:path>
              <a:path w="934085" h="551814">
                <a:moveTo>
                  <a:pt x="927397" y="272515"/>
                </a:moveTo>
                <a:lnTo>
                  <a:pt x="34925" y="272515"/>
                </a:lnTo>
                <a:lnTo>
                  <a:pt x="34925" y="487878"/>
                </a:lnTo>
                <a:lnTo>
                  <a:pt x="41275" y="487878"/>
                </a:lnTo>
                <a:lnTo>
                  <a:pt x="41275" y="278865"/>
                </a:lnTo>
                <a:lnTo>
                  <a:pt x="38100" y="278865"/>
                </a:lnTo>
                <a:lnTo>
                  <a:pt x="41275" y="275690"/>
                </a:lnTo>
                <a:lnTo>
                  <a:pt x="927397" y="275690"/>
                </a:lnTo>
                <a:lnTo>
                  <a:pt x="927397" y="272515"/>
                </a:lnTo>
                <a:close/>
              </a:path>
              <a:path w="934085" h="551814">
                <a:moveTo>
                  <a:pt x="76200" y="475178"/>
                </a:moveTo>
                <a:lnTo>
                  <a:pt x="41275" y="475178"/>
                </a:lnTo>
                <a:lnTo>
                  <a:pt x="41275" y="487878"/>
                </a:lnTo>
                <a:lnTo>
                  <a:pt x="69850" y="487878"/>
                </a:lnTo>
                <a:lnTo>
                  <a:pt x="76200" y="475178"/>
                </a:lnTo>
                <a:close/>
              </a:path>
              <a:path w="934085" h="551814">
                <a:moveTo>
                  <a:pt x="41275" y="275690"/>
                </a:moveTo>
                <a:lnTo>
                  <a:pt x="38100" y="278865"/>
                </a:lnTo>
                <a:lnTo>
                  <a:pt x="41275" y="278865"/>
                </a:lnTo>
                <a:lnTo>
                  <a:pt x="41275" y="275690"/>
                </a:lnTo>
                <a:close/>
              </a:path>
              <a:path w="934085" h="551814">
                <a:moveTo>
                  <a:pt x="933747" y="272515"/>
                </a:moveTo>
                <a:lnTo>
                  <a:pt x="930572" y="272515"/>
                </a:lnTo>
                <a:lnTo>
                  <a:pt x="927397" y="275690"/>
                </a:lnTo>
                <a:lnTo>
                  <a:pt x="41275" y="275690"/>
                </a:lnTo>
                <a:lnTo>
                  <a:pt x="41275" y="278865"/>
                </a:lnTo>
                <a:lnTo>
                  <a:pt x="933747" y="278865"/>
                </a:lnTo>
                <a:lnTo>
                  <a:pt x="933747" y="272515"/>
                </a:lnTo>
                <a:close/>
              </a:path>
              <a:path w="934085" h="551814">
                <a:moveTo>
                  <a:pt x="933747" y="0"/>
                </a:moveTo>
                <a:lnTo>
                  <a:pt x="927397" y="0"/>
                </a:lnTo>
                <a:lnTo>
                  <a:pt x="927397" y="275690"/>
                </a:lnTo>
                <a:lnTo>
                  <a:pt x="930572" y="272515"/>
                </a:lnTo>
                <a:lnTo>
                  <a:pt x="933747" y="272515"/>
                </a:lnTo>
                <a:lnTo>
                  <a:pt x="933747" y="0"/>
                </a:lnTo>
                <a:close/>
              </a:path>
            </a:pathLst>
          </a:custGeom>
          <a:solidFill>
            <a:srgbClr val="0D81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23281" y="4590167"/>
            <a:ext cx="615315" cy="425450"/>
          </a:xfrm>
          <a:custGeom>
            <a:avLst/>
            <a:gdLst/>
            <a:ahLst/>
            <a:cxnLst/>
            <a:rect l="l" t="t" r="r" b="b"/>
            <a:pathLst>
              <a:path w="615314" h="425450">
                <a:moveTo>
                  <a:pt x="544422" y="0"/>
                </a:moveTo>
                <a:lnTo>
                  <a:pt x="70844" y="0"/>
                </a:lnTo>
                <a:lnTo>
                  <a:pt x="43268" y="5567"/>
                </a:lnTo>
                <a:lnTo>
                  <a:pt x="20749" y="20749"/>
                </a:lnTo>
                <a:lnTo>
                  <a:pt x="5567" y="43268"/>
                </a:lnTo>
                <a:lnTo>
                  <a:pt x="0" y="70844"/>
                </a:lnTo>
                <a:lnTo>
                  <a:pt x="0" y="354215"/>
                </a:lnTo>
                <a:lnTo>
                  <a:pt x="5567" y="381791"/>
                </a:lnTo>
                <a:lnTo>
                  <a:pt x="20749" y="404310"/>
                </a:lnTo>
                <a:lnTo>
                  <a:pt x="43268" y="419492"/>
                </a:lnTo>
                <a:lnTo>
                  <a:pt x="70844" y="425060"/>
                </a:lnTo>
                <a:lnTo>
                  <a:pt x="544422" y="425060"/>
                </a:lnTo>
                <a:lnTo>
                  <a:pt x="571998" y="419492"/>
                </a:lnTo>
                <a:lnTo>
                  <a:pt x="594516" y="404310"/>
                </a:lnTo>
                <a:lnTo>
                  <a:pt x="609699" y="381791"/>
                </a:lnTo>
                <a:lnTo>
                  <a:pt x="615266" y="354215"/>
                </a:lnTo>
                <a:lnTo>
                  <a:pt x="615266" y="70844"/>
                </a:lnTo>
                <a:lnTo>
                  <a:pt x="609699" y="43268"/>
                </a:lnTo>
                <a:lnTo>
                  <a:pt x="594516" y="20749"/>
                </a:lnTo>
                <a:lnTo>
                  <a:pt x="571998" y="5567"/>
                </a:lnTo>
                <a:lnTo>
                  <a:pt x="544422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33207" y="4590167"/>
            <a:ext cx="565150" cy="420370"/>
          </a:xfrm>
          <a:custGeom>
            <a:avLst/>
            <a:gdLst/>
            <a:ahLst/>
            <a:cxnLst/>
            <a:rect l="l" t="t" r="r" b="b"/>
            <a:pathLst>
              <a:path w="565150" h="420370">
                <a:moveTo>
                  <a:pt x="495056" y="0"/>
                </a:moveTo>
                <a:lnTo>
                  <a:pt x="70016" y="0"/>
                </a:lnTo>
                <a:lnTo>
                  <a:pt x="42762" y="5502"/>
                </a:lnTo>
                <a:lnTo>
                  <a:pt x="20507" y="20507"/>
                </a:lnTo>
                <a:lnTo>
                  <a:pt x="5502" y="42762"/>
                </a:lnTo>
                <a:lnTo>
                  <a:pt x="0" y="70016"/>
                </a:lnTo>
                <a:lnTo>
                  <a:pt x="0" y="350071"/>
                </a:lnTo>
                <a:lnTo>
                  <a:pt x="5502" y="377325"/>
                </a:lnTo>
                <a:lnTo>
                  <a:pt x="20507" y="399580"/>
                </a:lnTo>
                <a:lnTo>
                  <a:pt x="42762" y="414584"/>
                </a:lnTo>
                <a:lnTo>
                  <a:pt x="70016" y="420086"/>
                </a:lnTo>
                <a:lnTo>
                  <a:pt x="495056" y="420086"/>
                </a:lnTo>
                <a:lnTo>
                  <a:pt x="522309" y="414584"/>
                </a:lnTo>
                <a:lnTo>
                  <a:pt x="544565" y="399580"/>
                </a:lnTo>
                <a:lnTo>
                  <a:pt x="559570" y="377325"/>
                </a:lnTo>
                <a:lnTo>
                  <a:pt x="565072" y="350071"/>
                </a:lnTo>
                <a:lnTo>
                  <a:pt x="565072" y="70016"/>
                </a:lnTo>
                <a:lnTo>
                  <a:pt x="559570" y="42762"/>
                </a:lnTo>
                <a:lnTo>
                  <a:pt x="544565" y="20507"/>
                </a:lnTo>
                <a:lnTo>
                  <a:pt x="522309" y="5502"/>
                </a:lnTo>
                <a:lnTo>
                  <a:pt x="495056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12568" y="5010254"/>
            <a:ext cx="1061085" cy="556895"/>
          </a:xfrm>
          <a:custGeom>
            <a:avLst/>
            <a:gdLst/>
            <a:ahLst/>
            <a:cxnLst/>
            <a:rect l="l" t="t" r="r" b="b"/>
            <a:pathLst>
              <a:path w="1061085" h="556895">
                <a:moveTo>
                  <a:pt x="1019515" y="480151"/>
                </a:moveTo>
                <a:lnTo>
                  <a:pt x="984590" y="480151"/>
                </a:lnTo>
                <a:lnTo>
                  <a:pt x="1022690" y="556351"/>
                </a:lnTo>
                <a:lnTo>
                  <a:pt x="1054440" y="492851"/>
                </a:lnTo>
                <a:lnTo>
                  <a:pt x="1019515" y="492851"/>
                </a:lnTo>
                <a:lnTo>
                  <a:pt x="1019515" y="480151"/>
                </a:lnTo>
                <a:close/>
              </a:path>
              <a:path w="1061085" h="556895">
                <a:moveTo>
                  <a:pt x="1019515" y="278175"/>
                </a:moveTo>
                <a:lnTo>
                  <a:pt x="1019515" y="492851"/>
                </a:lnTo>
                <a:lnTo>
                  <a:pt x="1025865" y="492851"/>
                </a:lnTo>
                <a:lnTo>
                  <a:pt x="1025865" y="281350"/>
                </a:lnTo>
                <a:lnTo>
                  <a:pt x="1022690" y="281350"/>
                </a:lnTo>
                <a:lnTo>
                  <a:pt x="1019515" y="278175"/>
                </a:lnTo>
                <a:close/>
              </a:path>
              <a:path w="1061085" h="556895">
                <a:moveTo>
                  <a:pt x="1060790" y="480151"/>
                </a:moveTo>
                <a:lnTo>
                  <a:pt x="1025865" y="480151"/>
                </a:lnTo>
                <a:lnTo>
                  <a:pt x="1025865" y="492851"/>
                </a:lnTo>
                <a:lnTo>
                  <a:pt x="1054440" y="492851"/>
                </a:lnTo>
                <a:lnTo>
                  <a:pt x="1060790" y="480151"/>
                </a:lnTo>
                <a:close/>
              </a:path>
              <a:path w="1061085" h="556895">
                <a:moveTo>
                  <a:pt x="6350" y="0"/>
                </a:moveTo>
                <a:lnTo>
                  <a:pt x="0" y="0"/>
                </a:lnTo>
                <a:lnTo>
                  <a:pt x="0" y="281350"/>
                </a:lnTo>
                <a:lnTo>
                  <a:pt x="1019515" y="281350"/>
                </a:lnTo>
                <a:lnTo>
                  <a:pt x="1019515" y="278175"/>
                </a:lnTo>
                <a:lnTo>
                  <a:pt x="6350" y="278175"/>
                </a:lnTo>
                <a:lnTo>
                  <a:pt x="3175" y="275000"/>
                </a:lnTo>
                <a:lnTo>
                  <a:pt x="6350" y="275000"/>
                </a:lnTo>
                <a:lnTo>
                  <a:pt x="6350" y="0"/>
                </a:lnTo>
                <a:close/>
              </a:path>
              <a:path w="1061085" h="556895">
                <a:moveTo>
                  <a:pt x="1025865" y="275000"/>
                </a:moveTo>
                <a:lnTo>
                  <a:pt x="6350" y="275000"/>
                </a:lnTo>
                <a:lnTo>
                  <a:pt x="6350" y="278175"/>
                </a:lnTo>
                <a:lnTo>
                  <a:pt x="1019515" y="278175"/>
                </a:lnTo>
                <a:lnTo>
                  <a:pt x="1022690" y="281350"/>
                </a:lnTo>
                <a:lnTo>
                  <a:pt x="1025865" y="281350"/>
                </a:lnTo>
                <a:lnTo>
                  <a:pt x="1025865" y="275000"/>
                </a:lnTo>
                <a:close/>
              </a:path>
              <a:path w="1061085" h="556895">
                <a:moveTo>
                  <a:pt x="6350" y="275000"/>
                </a:moveTo>
                <a:lnTo>
                  <a:pt x="3175" y="275000"/>
                </a:lnTo>
                <a:lnTo>
                  <a:pt x="6350" y="278175"/>
                </a:lnTo>
                <a:lnTo>
                  <a:pt x="6350" y="275000"/>
                </a:lnTo>
                <a:close/>
              </a:path>
            </a:pathLst>
          </a:custGeom>
          <a:solidFill>
            <a:srgbClr val="0D81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50772" y="5566605"/>
            <a:ext cx="1169035" cy="408940"/>
          </a:xfrm>
          <a:custGeom>
            <a:avLst/>
            <a:gdLst/>
            <a:ahLst/>
            <a:cxnLst/>
            <a:rect l="l" t="t" r="r" b="b"/>
            <a:pathLst>
              <a:path w="1169035" h="408939">
                <a:moveTo>
                  <a:pt x="1100912" y="0"/>
                </a:moveTo>
                <a:lnTo>
                  <a:pt x="68059" y="0"/>
                </a:lnTo>
                <a:lnTo>
                  <a:pt x="41567" y="5348"/>
                </a:lnTo>
                <a:lnTo>
                  <a:pt x="19934" y="19934"/>
                </a:lnTo>
                <a:lnTo>
                  <a:pt x="5348" y="41568"/>
                </a:lnTo>
                <a:lnTo>
                  <a:pt x="0" y="68060"/>
                </a:lnTo>
                <a:lnTo>
                  <a:pt x="0" y="340290"/>
                </a:lnTo>
                <a:lnTo>
                  <a:pt x="5348" y="366782"/>
                </a:lnTo>
                <a:lnTo>
                  <a:pt x="19934" y="388416"/>
                </a:lnTo>
                <a:lnTo>
                  <a:pt x="41567" y="403001"/>
                </a:lnTo>
                <a:lnTo>
                  <a:pt x="68059" y="408350"/>
                </a:lnTo>
                <a:lnTo>
                  <a:pt x="1100912" y="408350"/>
                </a:lnTo>
                <a:lnTo>
                  <a:pt x="1127403" y="403001"/>
                </a:lnTo>
                <a:lnTo>
                  <a:pt x="1149037" y="388416"/>
                </a:lnTo>
                <a:lnTo>
                  <a:pt x="1163623" y="366782"/>
                </a:lnTo>
                <a:lnTo>
                  <a:pt x="1168971" y="340290"/>
                </a:lnTo>
                <a:lnTo>
                  <a:pt x="1168971" y="68060"/>
                </a:lnTo>
                <a:lnTo>
                  <a:pt x="1163623" y="41568"/>
                </a:lnTo>
                <a:lnTo>
                  <a:pt x="1149037" y="19934"/>
                </a:lnTo>
                <a:lnTo>
                  <a:pt x="1127403" y="5348"/>
                </a:lnTo>
                <a:lnTo>
                  <a:pt x="1100912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97158" y="5015227"/>
            <a:ext cx="76200" cy="551815"/>
          </a:xfrm>
          <a:custGeom>
            <a:avLst/>
            <a:gdLst/>
            <a:ahLst/>
            <a:cxnLst/>
            <a:rect l="l" t="t" r="r" b="b"/>
            <a:pathLst>
              <a:path w="76200" h="551814">
                <a:moveTo>
                  <a:pt x="34925" y="475178"/>
                </a:moveTo>
                <a:lnTo>
                  <a:pt x="0" y="475178"/>
                </a:lnTo>
                <a:lnTo>
                  <a:pt x="38100" y="551378"/>
                </a:lnTo>
                <a:lnTo>
                  <a:pt x="69850" y="487878"/>
                </a:lnTo>
                <a:lnTo>
                  <a:pt x="34925" y="487878"/>
                </a:lnTo>
                <a:lnTo>
                  <a:pt x="34925" y="475178"/>
                </a:lnTo>
                <a:close/>
              </a:path>
              <a:path w="76200" h="551814">
                <a:moveTo>
                  <a:pt x="34925" y="275689"/>
                </a:moveTo>
                <a:lnTo>
                  <a:pt x="34925" y="487878"/>
                </a:lnTo>
                <a:lnTo>
                  <a:pt x="41275" y="487878"/>
                </a:lnTo>
                <a:lnTo>
                  <a:pt x="41275" y="278864"/>
                </a:lnTo>
                <a:lnTo>
                  <a:pt x="38100" y="278864"/>
                </a:lnTo>
                <a:lnTo>
                  <a:pt x="34925" y="275689"/>
                </a:lnTo>
                <a:close/>
              </a:path>
              <a:path w="76200" h="551814">
                <a:moveTo>
                  <a:pt x="76200" y="475178"/>
                </a:moveTo>
                <a:lnTo>
                  <a:pt x="41275" y="475178"/>
                </a:lnTo>
                <a:lnTo>
                  <a:pt x="41275" y="487878"/>
                </a:lnTo>
                <a:lnTo>
                  <a:pt x="69850" y="487878"/>
                </a:lnTo>
                <a:lnTo>
                  <a:pt x="76200" y="475178"/>
                </a:lnTo>
                <a:close/>
              </a:path>
              <a:path w="76200" h="551814">
                <a:moveTo>
                  <a:pt x="36931" y="0"/>
                </a:moveTo>
                <a:lnTo>
                  <a:pt x="30581" y="0"/>
                </a:lnTo>
                <a:lnTo>
                  <a:pt x="30581" y="278864"/>
                </a:lnTo>
                <a:lnTo>
                  <a:pt x="34925" y="278864"/>
                </a:lnTo>
                <a:lnTo>
                  <a:pt x="34925" y="275689"/>
                </a:lnTo>
                <a:lnTo>
                  <a:pt x="36931" y="275689"/>
                </a:lnTo>
                <a:lnTo>
                  <a:pt x="33756" y="272514"/>
                </a:lnTo>
                <a:lnTo>
                  <a:pt x="36931" y="272514"/>
                </a:lnTo>
                <a:lnTo>
                  <a:pt x="36931" y="0"/>
                </a:lnTo>
                <a:close/>
              </a:path>
              <a:path w="76200" h="551814">
                <a:moveTo>
                  <a:pt x="41275" y="272514"/>
                </a:moveTo>
                <a:lnTo>
                  <a:pt x="36931" y="272514"/>
                </a:lnTo>
                <a:lnTo>
                  <a:pt x="36931" y="275689"/>
                </a:lnTo>
                <a:lnTo>
                  <a:pt x="34925" y="275689"/>
                </a:lnTo>
                <a:lnTo>
                  <a:pt x="38100" y="278864"/>
                </a:lnTo>
                <a:lnTo>
                  <a:pt x="41275" y="278864"/>
                </a:lnTo>
                <a:lnTo>
                  <a:pt x="41275" y="272514"/>
                </a:lnTo>
                <a:close/>
              </a:path>
              <a:path w="76200" h="551814">
                <a:moveTo>
                  <a:pt x="36931" y="272514"/>
                </a:moveTo>
                <a:lnTo>
                  <a:pt x="33756" y="272514"/>
                </a:lnTo>
                <a:lnTo>
                  <a:pt x="36931" y="275689"/>
                </a:lnTo>
                <a:lnTo>
                  <a:pt x="36931" y="272514"/>
                </a:lnTo>
                <a:close/>
              </a:path>
            </a:pathLst>
          </a:custGeom>
          <a:solidFill>
            <a:srgbClr val="0D81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950173" y="4590167"/>
            <a:ext cx="972185" cy="425450"/>
          </a:xfrm>
          <a:custGeom>
            <a:avLst/>
            <a:gdLst/>
            <a:ahLst/>
            <a:cxnLst/>
            <a:rect l="l" t="t" r="r" b="b"/>
            <a:pathLst>
              <a:path w="972184" h="425450">
                <a:moveTo>
                  <a:pt x="900851" y="0"/>
                </a:moveTo>
                <a:lnTo>
                  <a:pt x="70844" y="0"/>
                </a:lnTo>
                <a:lnTo>
                  <a:pt x="43268" y="5567"/>
                </a:lnTo>
                <a:lnTo>
                  <a:pt x="20749" y="20749"/>
                </a:lnTo>
                <a:lnTo>
                  <a:pt x="5567" y="43268"/>
                </a:lnTo>
                <a:lnTo>
                  <a:pt x="0" y="70844"/>
                </a:lnTo>
                <a:lnTo>
                  <a:pt x="0" y="354215"/>
                </a:lnTo>
                <a:lnTo>
                  <a:pt x="5567" y="381791"/>
                </a:lnTo>
                <a:lnTo>
                  <a:pt x="20749" y="404310"/>
                </a:lnTo>
                <a:lnTo>
                  <a:pt x="43268" y="419492"/>
                </a:lnTo>
                <a:lnTo>
                  <a:pt x="70844" y="425060"/>
                </a:lnTo>
                <a:lnTo>
                  <a:pt x="900851" y="425060"/>
                </a:lnTo>
                <a:lnTo>
                  <a:pt x="928427" y="419492"/>
                </a:lnTo>
                <a:lnTo>
                  <a:pt x="950945" y="404310"/>
                </a:lnTo>
                <a:lnTo>
                  <a:pt x="966127" y="381791"/>
                </a:lnTo>
                <a:lnTo>
                  <a:pt x="971694" y="354215"/>
                </a:lnTo>
                <a:lnTo>
                  <a:pt x="971694" y="70844"/>
                </a:lnTo>
                <a:lnTo>
                  <a:pt x="966127" y="43268"/>
                </a:lnTo>
                <a:lnTo>
                  <a:pt x="950945" y="20749"/>
                </a:lnTo>
                <a:lnTo>
                  <a:pt x="928427" y="5567"/>
                </a:lnTo>
                <a:lnTo>
                  <a:pt x="900851" y="0"/>
                </a:lnTo>
                <a:close/>
              </a:path>
            </a:pathLst>
          </a:custGeom>
          <a:solidFill>
            <a:srgbClr val="0D81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311956" y="4590167"/>
            <a:ext cx="972185" cy="420370"/>
          </a:xfrm>
          <a:custGeom>
            <a:avLst/>
            <a:gdLst/>
            <a:ahLst/>
            <a:cxnLst/>
            <a:rect l="l" t="t" r="r" b="b"/>
            <a:pathLst>
              <a:path w="972184" h="420370">
                <a:moveTo>
                  <a:pt x="901679" y="0"/>
                </a:moveTo>
                <a:lnTo>
                  <a:pt x="70015" y="0"/>
                </a:lnTo>
                <a:lnTo>
                  <a:pt x="42761" y="5502"/>
                </a:lnTo>
                <a:lnTo>
                  <a:pt x="20506" y="20507"/>
                </a:lnTo>
                <a:lnTo>
                  <a:pt x="5502" y="42762"/>
                </a:lnTo>
                <a:lnTo>
                  <a:pt x="0" y="70016"/>
                </a:lnTo>
                <a:lnTo>
                  <a:pt x="0" y="350071"/>
                </a:lnTo>
                <a:lnTo>
                  <a:pt x="5502" y="377325"/>
                </a:lnTo>
                <a:lnTo>
                  <a:pt x="20506" y="399580"/>
                </a:lnTo>
                <a:lnTo>
                  <a:pt x="42761" y="414584"/>
                </a:lnTo>
                <a:lnTo>
                  <a:pt x="70015" y="420086"/>
                </a:lnTo>
                <a:lnTo>
                  <a:pt x="901679" y="420086"/>
                </a:lnTo>
                <a:lnTo>
                  <a:pt x="928933" y="414584"/>
                </a:lnTo>
                <a:lnTo>
                  <a:pt x="951188" y="399580"/>
                </a:lnTo>
                <a:lnTo>
                  <a:pt x="966193" y="377325"/>
                </a:lnTo>
                <a:lnTo>
                  <a:pt x="971696" y="350071"/>
                </a:lnTo>
                <a:lnTo>
                  <a:pt x="971696" y="70016"/>
                </a:lnTo>
                <a:lnTo>
                  <a:pt x="966193" y="42762"/>
                </a:lnTo>
                <a:lnTo>
                  <a:pt x="951188" y="20507"/>
                </a:lnTo>
                <a:lnTo>
                  <a:pt x="928933" y="5502"/>
                </a:lnTo>
                <a:lnTo>
                  <a:pt x="901679" y="0"/>
                </a:lnTo>
                <a:close/>
              </a:path>
            </a:pathLst>
          </a:custGeom>
          <a:solidFill>
            <a:srgbClr val="0D81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794630" y="5010254"/>
            <a:ext cx="787400" cy="556895"/>
          </a:xfrm>
          <a:custGeom>
            <a:avLst/>
            <a:gdLst/>
            <a:ahLst/>
            <a:cxnLst/>
            <a:rect l="l" t="t" r="r" b="b"/>
            <a:pathLst>
              <a:path w="787400" h="556895">
                <a:moveTo>
                  <a:pt x="745744" y="480151"/>
                </a:moveTo>
                <a:lnTo>
                  <a:pt x="710819" y="480151"/>
                </a:lnTo>
                <a:lnTo>
                  <a:pt x="748919" y="556351"/>
                </a:lnTo>
                <a:lnTo>
                  <a:pt x="780669" y="492851"/>
                </a:lnTo>
                <a:lnTo>
                  <a:pt x="745744" y="492851"/>
                </a:lnTo>
                <a:lnTo>
                  <a:pt x="745744" y="480151"/>
                </a:lnTo>
                <a:close/>
              </a:path>
              <a:path w="787400" h="556895">
                <a:moveTo>
                  <a:pt x="745744" y="278175"/>
                </a:moveTo>
                <a:lnTo>
                  <a:pt x="745744" y="492851"/>
                </a:lnTo>
                <a:lnTo>
                  <a:pt x="752094" y="492851"/>
                </a:lnTo>
                <a:lnTo>
                  <a:pt x="752094" y="281350"/>
                </a:lnTo>
                <a:lnTo>
                  <a:pt x="748919" y="281350"/>
                </a:lnTo>
                <a:lnTo>
                  <a:pt x="745744" y="278175"/>
                </a:lnTo>
                <a:close/>
              </a:path>
              <a:path w="787400" h="556895">
                <a:moveTo>
                  <a:pt x="787019" y="480151"/>
                </a:moveTo>
                <a:lnTo>
                  <a:pt x="752094" y="480151"/>
                </a:lnTo>
                <a:lnTo>
                  <a:pt x="752094" y="492851"/>
                </a:lnTo>
                <a:lnTo>
                  <a:pt x="780669" y="492851"/>
                </a:lnTo>
                <a:lnTo>
                  <a:pt x="787019" y="480151"/>
                </a:lnTo>
                <a:close/>
              </a:path>
              <a:path w="787400" h="556895">
                <a:moveTo>
                  <a:pt x="6350" y="0"/>
                </a:moveTo>
                <a:lnTo>
                  <a:pt x="0" y="0"/>
                </a:lnTo>
                <a:lnTo>
                  <a:pt x="0" y="281350"/>
                </a:lnTo>
                <a:lnTo>
                  <a:pt x="745744" y="281350"/>
                </a:lnTo>
                <a:lnTo>
                  <a:pt x="745744" y="278175"/>
                </a:lnTo>
                <a:lnTo>
                  <a:pt x="6350" y="278175"/>
                </a:lnTo>
                <a:lnTo>
                  <a:pt x="3175" y="275000"/>
                </a:lnTo>
                <a:lnTo>
                  <a:pt x="6350" y="275000"/>
                </a:lnTo>
                <a:lnTo>
                  <a:pt x="6350" y="0"/>
                </a:lnTo>
                <a:close/>
              </a:path>
              <a:path w="787400" h="556895">
                <a:moveTo>
                  <a:pt x="752094" y="275000"/>
                </a:moveTo>
                <a:lnTo>
                  <a:pt x="6350" y="275000"/>
                </a:lnTo>
                <a:lnTo>
                  <a:pt x="6350" y="278175"/>
                </a:lnTo>
                <a:lnTo>
                  <a:pt x="745744" y="278175"/>
                </a:lnTo>
                <a:lnTo>
                  <a:pt x="748919" y="281350"/>
                </a:lnTo>
                <a:lnTo>
                  <a:pt x="752094" y="281350"/>
                </a:lnTo>
                <a:lnTo>
                  <a:pt x="752094" y="275000"/>
                </a:lnTo>
                <a:close/>
              </a:path>
              <a:path w="787400" h="556895">
                <a:moveTo>
                  <a:pt x="6350" y="275000"/>
                </a:moveTo>
                <a:lnTo>
                  <a:pt x="3175" y="275000"/>
                </a:lnTo>
                <a:lnTo>
                  <a:pt x="6350" y="278175"/>
                </a:lnTo>
                <a:lnTo>
                  <a:pt x="6350" y="275000"/>
                </a:lnTo>
                <a:close/>
              </a:path>
            </a:pathLst>
          </a:custGeom>
          <a:solidFill>
            <a:srgbClr val="0D81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959062" y="5566605"/>
            <a:ext cx="1169035" cy="408940"/>
          </a:xfrm>
          <a:custGeom>
            <a:avLst/>
            <a:gdLst/>
            <a:ahLst/>
            <a:cxnLst/>
            <a:rect l="l" t="t" r="r" b="b"/>
            <a:pathLst>
              <a:path w="1169034" h="408939">
                <a:moveTo>
                  <a:pt x="1100912" y="0"/>
                </a:moveTo>
                <a:lnTo>
                  <a:pt x="68059" y="0"/>
                </a:lnTo>
                <a:lnTo>
                  <a:pt x="41567" y="5348"/>
                </a:lnTo>
                <a:lnTo>
                  <a:pt x="19934" y="19934"/>
                </a:lnTo>
                <a:lnTo>
                  <a:pt x="5348" y="41568"/>
                </a:lnTo>
                <a:lnTo>
                  <a:pt x="0" y="68060"/>
                </a:lnTo>
                <a:lnTo>
                  <a:pt x="0" y="340290"/>
                </a:lnTo>
                <a:lnTo>
                  <a:pt x="5348" y="366782"/>
                </a:lnTo>
                <a:lnTo>
                  <a:pt x="19934" y="388416"/>
                </a:lnTo>
                <a:lnTo>
                  <a:pt x="41567" y="403001"/>
                </a:lnTo>
                <a:lnTo>
                  <a:pt x="68059" y="408350"/>
                </a:lnTo>
                <a:lnTo>
                  <a:pt x="1100912" y="408350"/>
                </a:lnTo>
                <a:lnTo>
                  <a:pt x="1127404" y="403001"/>
                </a:lnTo>
                <a:lnTo>
                  <a:pt x="1149038" y="388416"/>
                </a:lnTo>
                <a:lnTo>
                  <a:pt x="1163624" y="366782"/>
                </a:lnTo>
                <a:lnTo>
                  <a:pt x="1168972" y="340290"/>
                </a:lnTo>
                <a:lnTo>
                  <a:pt x="1168972" y="68060"/>
                </a:lnTo>
                <a:lnTo>
                  <a:pt x="1163624" y="41568"/>
                </a:lnTo>
                <a:lnTo>
                  <a:pt x="1149038" y="19934"/>
                </a:lnTo>
                <a:lnTo>
                  <a:pt x="1127404" y="5348"/>
                </a:lnTo>
                <a:lnTo>
                  <a:pt x="1100912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05448" y="5015227"/>
            <a:ext cx="934085" cy="551815"/>
          </a:xfrm>
          <a:custGeom>
            <a:avLst/>
            <a:gdLst/>
            <a:ahLst/>
            <a:cxnLst/>
            <a:rect l="l" t="t" r="r" b="b"/>
            <a:pathLst>
              <a:path w="934084" h="551814">
                <a:moveTo>
                  <a:pt x="34925" y="475178"/>
                </a:moveTo>
                <a:lnTo>
                  <a:pt x="0" y="475178"/>
                </a:lnTo>
                <a:lnTo>
                  <a:pt x="38100" y="551378"/>
                </a:lnTo>
                <a:lnTo>
                  <a:pt x="69850" y="487878"/>
                </a:lnTo>
                <a:lnTo>
                  <a:pt x="34925" y="487878"/>
                </a:lnTo>
                <a:lnTo>
                  <a:pt x="34925" y="475178"/>
                </a:lnTo>
                <a:close/>
              </a:path>
              <a:path w="934084" h="551814">
                <a:moveTo>
                  <a:pt x="927397" y="272515"/>
                </a:moveTo>
                <a:lnTo>
                  <a:pt x="34925" y="272515"/>
                </a:lnTo>
                <a:lnTo>
                  <a:pt x="34925" y="487878"/>
                </a:lnTo>
                <a:lnTo>
                  <a:pt x="41275" y="487878"/>
                </a:lnTo>
                <a:lnTo>
                  <a:pt x="41275" y="278865"/>
                </a:lnTo>
                <a:lnTo>
                  <a:pt x="38100" y="278865"/>
                </a:lnTo>
                <a:lnTo>
                  <a:pt x="41275" y="275690"/>
                </a:lnTo>
                <a:lnTo>
                  <a:pt x="927397" y="275690"/>
                </a:lnTo>
                <a:lnTo>
                  <a:pt x="927397" y="272515"/>
                </a:lnTo>
                <a:close/>
              </a:path>
              <a:path w="934084" h="551814">
                <a:moveTo>
                  <a:pt x="76200" y="475178"/>
                </a:moveTo>
                <a:lnTo>
                  <a:pt x="41275" y="475178"/>
                </a:lnTo>
                <a:lnTo>
                  <a:pt x="41275" y="487878"/>
                </a:lnTo>
                <a:lnTo>
                  <a:pt x="69850" y="487878"/>
                </a:lnTo>
                <a:lnTo>
                  <a:pt x="76200" y="475178"/>
                </a:lnTo>
                <a:close/>
              </a:path>
              <a:path w="934084" h="551814">
                <a:moveTo>
                  <a:pt x="41275" y="275690"/>
                </a:moveTo>
                <a:lnTo>
                  <a:pt x="38100" y="278865"/>
                </a:lnTo>
                <a:lnTo>
                  <a:pt x="41275" y="278865"/>
                </a:lnTo>
                <a:lnTo>
                  <a:pt x="41275" y="275690"/>
                </a:lnTo>
                <a:close/>
              </a:path>
              <a:path w="934084" h="551814">
                <a:moveTo>
                  <a:pt x="933747" y="272515"/>
                </a:moveTo>
                <a:lnTo>
                  <a:pt x="930572" y="272515"/>
                </a:lnTo>
                <a:lnTo>
                  <a:pt x="927397" y="275690"/>
                </a:lnTo>
                <a:lnTo>
                  <a:pt x="41275" y="275690"/>
                </a:lnTo>
                <a:lnTo>
                  <a:pt x="41275" y="278865"/>
                </a:lnTo>
                <a:lnTo>
                  <a:pt x="933747" y="278865"/>
                </a:lnTo>
                <a:lnTo>
                  <a:pt x="933747" y="272515"/>
                </a:lnTo>
                <a:close/>
              </a:path>
              <a:path w="934084" h="551814">
                <a:moveTo>
                  <a:pt x="933747" y="0"/>
                </a:moveTo>
                <a:lnTo>
                  <a:pt x="927397" y="0"/>
                </a:lnTo>
                <a:lnTo>
                  <a:pt x="927397" y="275690"/>
                </a:lnTo>
                <a:lnTo>
                  <a:pt x="930572" y="272515"/>
                </a:lnTo>
                <a:lnTo>
                  <a:pt x="933747" y="272515"/>
                </a:lnTo>
                <a:lnTo>
                  <a:pt x="933747" y="0"/>
                </a:lnTo>
                <a:close/>
              </a:path>
            </a:pathLst>
          </a:custGeom>
          <a:solidFill>
            <a:srgbClr val="0D81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981652" y="4590167"/>
            <a:ext cx="972185" cy="425450"/>
          </a:xfrm>
          <a:custGeom>
            <a:avLst/>
            <a:gdLst/>
            <a:ahLst/>
            <a:cxnLst/>
            <a:rect l="l" t="t" r="r" b="b"/>
            <a:pathLst>
              <a:path w="972184" h="425450">
                <a:moveTo>
                  <a:pt x="900851" y="0"/>
                </a:moveTo>
                <a:lnTo>
                  <a:pt x="70844" y="0"/>
                </a:lnTo>
                <a:lnTo>
                  <a:pt x="43268" y="5567"/>
                </a:lnTo>
                <a:lnTo>
                  <a:pt x="20749" y="20749"/>
                </a:lnTo>
                <a:lnTo>
                  <a:pt x="5567" y="43268"/>
                </a:lnTo>
                <a:lnTo>
                  <a:pt x="0" y="70844"/>
                </a:lnTo>
                <a:lnTo>
                  <a:pt x="0" y="354215"/>
                </a:lnTo>
                <a:lnTo>
                  <a:pt x="5567" y="381791"/>
                </a:lnTo>
                <a:lnTo>
                  <a:pt x="20749" y="404310"/>
                </a:lnTo>
                <a:lnTo>
                  <a:pt x="43268" y="419492"/>
                </a:lnTo>
                <a:lnTo>
                  <a:pt x="70844" y="425060"/>
                </a:lnTo>
                <a:lnTo>
                  <a:pt x="900851" y="425060"/>
                </a:lnTo>
                <a:lnTo>
                  <a:pt x="928427" y="419492"/>
                </a:lnTo>
                <a:lnTo>
                  <a:pt x="950946" y="404310"/>
                </a:lnTo>
                <a:lnTo>
                  <a:pt x="966128" y="381791"/>
                </a:lnTo>
                <a:lnTo>
                  <a:pt x="971696" y="354215"/>
                </a:lnTo>
                <a:lnTo>
                  <a:pt x="971696" y="70844"/>
                </a:lnTo>
                <a:lnTo>
                  <a:pt x="966128" y="43268"/>
                </a:lnTo>
                <a:lnTo>
                  <a:pt x="950946" y="20749"/>
                </a:lnTo>
                <a:lnTo>
                  <a:pt x="928427" y="5567"/>
                </a:lnTo>
                <a:lnTo>
                  <a:pt x="90085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343435" y="4590167"/>
            <a:ext cx="972185" cy="420370"/>
          </a:xfrm>
          <a:custGeom>
            <a:avLst/>
            <a:gdLst/>
            <a:ahLst/>
            <a:cxnLst/>
            <a:rect l="l" t="t" r="r" b="b"/>
            <a:pathLst>
              <a:path w="972184" h="420370">
                <a:moveTo>
                  <a:pt x="901679" y="0"/>
                </a:moveTo>
                <a:lnTo>
                  <a:pt x="70015" y="0"/>
                </a:lnTo>
                <a:lnTo>
                  <a:pt x="42761" y="5502"/>
                </a:lnTo>
                <a:lnTo>
                  <a:pt x="20506" y="20507"/>
                </a:lnTo>
                <a:lnTo>
                  <a:pt x="5502" y="42762"/>
                </a:lnTo>
                <a:lnTo>
                  <a:pt x="0" y="70016"/>
                </a:lnTo>
                <a:lnTo>
                  <a:pt x="0" y="350071"/>
                </a:lnTo>
                <a:lnTo>
                  <a:pt x="5502" y="377325"/>
                </a:lnTo>
                <a:lnTo>
                  <a:pt x="20506" y="399580"/>
                </a:lnTo>
                <a:lnTo>
                  <a:pt x="42761" y="414584"/>
                </a:lnTo>
                <a:lnTo>
                  <a:pt x="70015" y="420086"/>
                </a:lnTo>
                <a:lnTo>
                  <a:pt x="901679" y="420086"/>
                </a:lnTo>
                <a:lnTo>
                  <a:pt x="928933" y="414584"/>
                </a:lnTo>
                <a:lnTo>
                  <a:pt x="951188" y="399580"/>
                </a:lnTo>
                <a:lnTo>
                  <a:pt x="966193" y="377325"/>
                </a:lnTo>
                <a:lnTo>
                  <a:pt x="971696" y="350071"/>
                </a:lnTo>
                <a:lnTo>
                  <a:pt x="971696" y="70016"/>
                </a:lnTo>
                <a:lnTo>
                  <a:pt x="966193" y="42762"/>
                </a:lnTo>
                <a:lnTo>
                  <a:pt x="951188" y="20507"/>
                </a:lnTo>
                <a:lnTo>
                  <a:pt x="928933" y="5502"/>
                </a:lnTo>
                <a:lnTo>
                  <a:pt x="901679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826109" y="5010254"/>
            <a:ext cx="787400" cy="556895"/>
          </a:xfrm>
          <a:custGeom>
            <a:avLst/>
            <a:gdLst/>
            <a:ahLst/>
            <a:cxnLst/>
            <a:rect l="l" t="t" r="r" b="b"/>
            <a:pathLst>
              <a:path w="787400" h="556895">
                <a:moveTo>
                  <a:pt x="745744" y="480151"/>
                </a:moveTo>
                <a:lnTo>
                  <a:pt x="710819" y="480151"/>
                </a:lnTo>
                <a:lnTo>
                  <a:pt x="748919" y="556351"/>
                </a:lnTo>
                <a:lnTo>
                  <a:pt x="780669" y="492851"/>
                </a:lnTo>
                <a:lnTo>
                  <a:pt x="745744" y="492851"/>
                </a:lnTo>
                <a:lnTo>
                  <a:pt x="745744" y="480151"/>
                </a:lnTo>
                <a:close/>
              </a:path>
              <a:path w="787400" h="556895">
                <a:moveTo>
                  <a:pt x="745744" y="278175"/>
                </a:moveTo>
                <a:lnTo>
                  <a:pt x="745744" y="492851"/>
                </a:lnTo>
                <a:lnTo>
                  <a:pt x="752094" y="492851"/>
                </a:lnTo>
                <a:lnTo>
                  <a:pt x="752094" y="281350"/>
                </a:lnTo>
                <a:lnTo>
                  <a:pt x="748919" y="281350"/>
                </a:lnTo>
                <a:lnTo>
                  <a:pt x="745744" y="278175"/>
                </a:lnTo>
                <a:close/>
              </a:path>
              <a:path w="787400" h="556895">
                <a:moveTo>
                  <a:pt x="787019" y="480151"/>
                </a:moveTo>
                <a:lnTo>
                  <a:pt x="752094" y="480151"/>
                </a:lnTo>
                <a:lnTo>
                  <a:pt x="752094" y="492851"/>
                </a:lnTo>
                <a:lnTo>
                  <a:pt x="780669" y="492851"/>
                </a:lnTo>
                <a:lnTo>
                  <a:pt x="787019" y="480151"/>
                </a:lnTo>
                <a:close/>
              </a:path>
              <a:path w="787400" h="556895">
                <a:moveTo>
                  <a:pt x="6350" y="0"/>
                </a:moveTo>
                <a:lnTo>
                  <a:pt x="0" y="0"/>
                </a:lnTo>
                <a:lnTo>
                  <a:pt x="0" y="281350"/>
                </a:lnTo>
                <a:lnTo>
                  <a:pt x="745744" y="281350"/>
                </a:lnTo>
                <a:lnTo>
                  <a:pt x="745744" y="278175"/>
                </a:lnTo>
                <a:lnTo>
                  <a:pt x="6350" y="278175"/>
                </a:lnTo>
                <a:lnTo>
                  <a:pt x="3175" y="275000"/>
                </a:lnTo>
                <a:lnTo>
                  <a:pt x="6350" y="275000"/>
                </a:lnTo>
                <a:lnTo>
                  <a:pt x="6350" y="0"/>
                </a:lnTo>
                <a:close/>
              </a:path>
              <a:path w="787400" h="556895">
                <a:moveTo>
                  <a:pt x="752094" y="275000"/>
                </a:moveTo>
                <a:lnTo>
                  <a:pt x="6350" y="275000"/>
                </a:lnTo>
                <a:lnTo>
                  <a:pt x="6350" y="278175"/>
                </a:lnTo>
                <a:lnTo>
                  <a:pt x="745744" y="278175"/>
                </a:lnTo>
                <a:lnTo>
                  <a:pt x="748919" y="281350"/>
                </a:lnTo>
                <a:lnTo>
                  <a:pt x="752094" y="281350"/>
                </a:lnTo>
                <a:lnTo>
                  <a:pt x="752094" y="275000"/>
                </a:lnTo>
                <a:close/>
              </a:path>
              <a:path w="787400" h="556895">
                <a:moveTo>
                  <a:pt x="6350" y="275000"/>
                </a:moveTo>
                <a:lnTo>
                  <a:pt x="3175" y="275000"/>
                </a:lnTo>
                <a:lnTo>
                  <a:pt x="6350" y="278175"/>
                </a:lnTo>
                <a:lnTo>
                  <a:pt x="6350" y="275000"/>
                </a:lnTo>
                <a:close/>
              </a:path>
            </a:pathLst>
          </a:custGeom>
          <a:solidFill>
            <a:srgbClr val="0D81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990541" y="5566605"/>
            <a:ext cx="1169035" cy="408940"/>
          </a:xfrm>
          <a:custGeom>
            <a:avLst/>
            <a:gdLst/>
            <a:ahLst/>
            <a:cxnLst/>
            <a:rect l="l" t="t" r="r" b="b"/>
            <a:pathLst>
              <a:path w="1169034" h="408939">
                <a:moveTo>
                  <a:pt x="1100912" y="0"/>
                </a:moveTo>
                <a:lnTo>
                  <a:pt x="68059" y="0"/>
                </a:lnTo>
                <a:lnTo>
                  <a:pt x="41567" y="5348"/>
                </a:lnTo>
                <a:lnTo>
                  <a:pt x="19934" y="19934"/>
                </a:lnTo>
                <a:lnTo>
                  <a:pt x="5348" y="41568"/>
                </a:lnTo>
                <a:lnTo>
                  <a:pt x="0" y="68060"/>
                </a:lnTo>
                <a:lnTo>
                  <a:pt x="0" y="340290"/>
                </a:lnTo>
                <a:lnTo>
                  <a:pt x="5348" y="366782"/>
                </a:lnTo>
                <a:lnTo>
                  <a:pt x="19934" y="388416"/>
                </a:lnTo>
                <a:lnTo>
                  <a:pt x="41567" y="403001"/>
                </a:lnTo>
                <a:lnTo>
                  <a:pt x="68059" y="408350"/>
                </a:lnTo>
                <a:lnTo>
                  <a:pt x="1100912" y="408350"/>
                </a:lnTo>
                <a:lnTo>
                  <a:pt x="1127404" y="403001"/>
                </a:lnTo>
                <a:lnTo>
                  <a:pt x="1149038" y="388416"/>
                </a:lnTo>
                <a:lnTo>
                  <a:pt x="1163624" y="366782"/>
                </a:lnTo>
                <a:lnTo>
                  <a:pt x="1168972" y="340290"/>
                </a:lnTo>
                <a:lnTo>
                  <a:pt x="1168972" y="68060"/>
                </a:lnTo>
                <a:lnTo>
                  <a:pt x="1163624" y="41568"/>
                </a:lnTo>
                <a:lnTo>
                  <a:pt x="1149038" y="19934"/>
                </a:lnTo>
                <a:lnTo>
                  <a:pt x="1127404" y="5348"/>
                </a:lnTo>
                <a:lnTo>
                  <a:pt x="1100912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536928" y="5015227"/>
            <a:ext cx="934085" cy="551815"/>
          </a:xfrm>
          <a:custGeom>
            <a:avLst/>
            <a:gdLst/>
            <a:ahLst/>
            <a:cxnLst/>
            <a:rect l="l" t="t" r="r" b="b"/>
            <a:pathLst>
              <a:path w="934084" h="551814">
                <a:moveTo>
                  <a:pt x="34925" y="475178"/>
                </a:moveTo>
                <a:lnTo>
                  <a:pt x="0" y="475178"/>
                </a:lnTo>
                <a:lnTo>
                  <a:pt x="38100" y="551378"/>
                </a:lnTo>
                <a:lnTo>
                  <a:pt x="69850" y="487878"/>
                </a:lnTo>
                <a:lnTo>
                  <a:pt x="34925" y="487878"/>
                </a:lnTo>
                <a:lnTo>
                  <a:pt x="34925" y="475178"/>
                </a:lnTo>
                <a:close/>
              </a:path>
              <a:path w="934084" h="551814">
                <a:moveTo>
                  <a:pt x="927397" y="272515"/>
                </a:moveTo>
                <a:lnTo>
                  <a:pt x="34925" y="272515"/>
                </a:lnTo>
                <a:lnTo>
                  <a:pt x="34925" y="487878"/>
                </a:lnTo>
                <a:lnTo>
                  <a:pt x="41275" y="487878"/>
                </a:lnTo>
                <a:lnTo>
                  <a:pt x="41275" y="278865"/>
                </a:lnTo>
                <a:lnTo>
                  <a:pt x="38100" y="278865"/>
                </a:lnTo>
                <a:lnTo>
                  <a:pt x="41275" y="275690"/>
                </a:lnTo>
                <a:lnTo>
                  <a:pt x="927397" y="275690"/>
                </a:lnTo>
                <a:lnTo>
                  <a:pt x="927397" y="272515"/>
                </a:lnTo>
                <a:close/>
              </a:path>
              <a:path w="934084" h="551814">
                <a:moveTo>
                  <a:pt x="76200" y="475178"/>
                </a:moveTo>
                <a:lnTo>
                  <a:pt x="41275" y="475178"/>
                </a:lnTo>
                <a:lnTo>
                  <a:pt x="41275" y="487878"/>
                </a:lnTo>
                <a:lnTo>
                  <a:pt x="69850" y="487878"/>
                </a:lnTo>
                <a:lnTo>
                  <a:pt x="76200" y="475178"/>
                </a:lnTo>
                <a:close/>
              </a:path>
              <a:path w="934084" h="551814">
                <a:moveTo>
                  <a:pt x="41275" y="275690"/>
                </a:moveTo>
                <a:lnTo>
                  <a:pt x="38100" y="278865"/>
                </a:lnTo>
                <a:lnTo>
                  <a:pt x="41275" y="278865"/>
                </a:lnTo>
                <a:lnTo>
                  <a:pt x="41275" y="275690"/>
                </a:lnTo>
                <a:close/>
              </a:path>
              <a:path w="934084" h="551814">
                <a:moveTo>
                  <a:pt x="933747" y="272515"/>
                </a:moveTo>
                <a:lnTo>
                  <a:pt x="930572" y="272515"/>
                </a:lnTo>
                <a:lnTo>
                  <a:pt x="927397" y="275690"/>
                </a:lnTo>
                <a:lnTo>
                  <a:pt x="41275" y="275690"/>
                </a:lnTo>
                <a:lnTo>
                  <a:pt x="41275" y="278865"/>
                </a:lnTo>
                <a:lnTo>
                  <a:pt x="933747" y="278865"/>
                </a:lnTo>
                <a:lnTo>
                  <a:pt x="933747" y="272515"/>
                </a:lnTo>
                <a:close/>
              </a:path>
              <a:path w="934084" h="551814">
                <a:moveTo>
                  <a:pt x="933747" y="0"/>
                </a:moveTo>
                <a:lnTo>
                  <a:pt x="927397" y="0"/>
                </a:lnTo>
                <a:lnTo>
                  <a:pt x="927397" y="275690"/>
                </a:lnTo>
                <a:lnTo>
                  <a:pt x="930572" y="272515"/>
                </a:lnTo>
                <a:lnTo>
                  <a:pt x="933747" y="272515"/>
                </a:lnTo>
                <a:lnTo>
                  <a:pt x="933747" y="0"/>
                </a:lnTo>
                <a:close/>
              </a:path>
            </a:pathLst>
          </a:custGeom>
          <a:solidFill>
            <a:srgbClr val="0D81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301778" y="4590167"/>
            <a:ext cx="615315" cy="425450"/>
          </a:xfrm>
          <a:custGeom>
            <a:avLst/>
            <a:gdLst/>
            <a:ahLst/>
            <a:cxnLst/>
            <a:rect l="l" t="t" r="r" b="b"/>
            <a:pathLst>
              <a:path w="615314" h="425450">
                <a:moveTo>
                  <a:pt x="544422" y="0"/>
                </a:moveTo>
                <a:lnTo>
                  <a:pt x="70844" y="0"/>
                </a:lnTo>
                <a:lnTo>
                  <a:pt x="43268" y="5567"/>
                </a:lnTo>
                <a:lnTo>
                  <a:pt x="20749" y="20749"/>
                </a:lnTo>
                <a:lnTo>
                  <a:pt x="5567" y="43268"/>
                </a:lnTo>
                <a:lnTo>
                  <a:pt x="0" y="70844"/>
                </a:lnTo>
                <a:lnTo>
                  <a:pt x="0" y="354215"/>
                </a:lnTo>
                <a:lnTo>
                  <a:pt x="5567" y="381791"/>
                </a:lnTo>
                <a:lnTo>
                  <a:pt x="20749" y="404310"/>
                </a:lnTo>
                <a:lnTo>
                  <a:pt x="43268" y="419492"/>
                </a:lnTo>
                <a:lnTo>
                  <a:pt x="70844" y="425060"/>
                </a:lnTo>
                <a:lnTo>
                  <a:pt x="544422" y="425060"/>
                </a:lnTo>
                <a:lnTo>
                  <a:pt x="571998" y="419492"/>
                </a:lnTo>
                <a:lnTo>
                  <a:pt x="594516" y="404310"/>
                </a:lnTo>
                <a:lnTo>
                  <a:pt x="609699" y="381791"/>
                </a:lnTo>
                <a:lnTo>
                  <a:pt x="615266" y="354215"/>
                </a:lnTo>
                <a:lnTo>
                  <a:pt x="615266" y="70844"/>
                </a:lnTo>
                <a:lnTo>
                  <a:pt x="609699" y="43268"/>
                </a:lnTo>
                <a:lnTo>
                  <a:pt x="594516" y="20749"/>
                </a:lnTo>
                <a:lnTo>
                  <a:pt x="571998" y="5567"/>
                </a:lnTo>
                <a:lnTo>
                  <a:pt x="544422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597160" y="5015228"/>
            <a:ext cx="1086485" cy="551815"/>
          </a:xfrm>
          <a:custGeom>
            <a:avLst/>
            <a:gdLst/>
            <a:ahLst/>
            <a:cxnLst/>
            <a:rect l="l" t="t" r="r" b="b"/>
            <a:pathLst>
              <a:path w="1086485" h="551814">
                <a:moveTo>
                  <a:pt x="34925" y="475178"/>
                </a:moveTo>
                <a:lnTo>
                  <a:pt x="0" y="475178"/>
                </a:lnTo>
                <a:lnTo>
                  <a:pt x="38100" y="551378"/>
                </a:lnTo>
                <a:lnTo>
                  <a:pt x="69850" y="487878"/>
                </a:lnTo>
                <a:lnTo>
                  <a:pt x="34925" y="487878"/>
                </a:lnTo>
                <a:lnTo>
                  <a:pt x="34925" y="475178"/>
                </a:lnTo>
                <a:close/>
              </a:path>
              <a:path w="1086485" h="551814">
                <a:moveTo>
                  <a:pt x="1079536" y="272514"/>
                </a:moveTo>
                <a:lnTo>
                  <a:pt x="34925" y="272514"/>
                </a:lnTo>
                <a:lnTo>
                  <a:pt x="34925" y="487878"/>
                </a:lnTo>
                <a:lnTo>
                  <a:pt x="41275" y="487878"/>
                </a:lnTo>
                <a:lnTo>
                  <a:pt x="41275" y="278864"/>
                </a:lnTo>
                <a:lnTo>
                  <a:pt x="38100" y="278864"/>
                </a:lnTo>
                <a:lnTo>
                  <a:pt x="41275" y="275689"/>
                </a:lnTo>
                <a:lnTo>
                  <a:pt x="1079536" y="275689"/>
                </a:lnTo>
                <a:lnTo>
                  <a:pt x="1079536" y="272514"/>
                </a:lnTo>
                <a:close/>
              </a:path>
              <a:path w="1086485" h="551814">
                <a:moveTo>
                  <a:pt x="76200" y="475178"/>
                </a:moveTo>
                <a:lnTo>
                  <a:pt x="41275" y="475178"/>
                </a:lnTo>
                <a:lnTo>
                  <a:pt x="41275" y="487878"/>
                </a:lnTo>
                <a:lnTo>
                  <a:pt x="69850" y="487878"/>
                </a:lnTo>
                <a:lnTo>
                  <a:pt x="76200" y="475178"/>
                </a:lnTo>
                <a:close/>
              </a:path>
              <a:path w="1086485" h="551814">
                <a:moveTo>
                  <a:pt x="41275" y="275689"/>
                </a:moveTo>
                <a:lnTo>
                  <a:pt x="38100" y="278864"/>
                </a:lnTo>
                <a:lnTo>
                  <a:pt x="41275" y="278864"/>
                </a:lnTo>
                <a:lnTo>
                  <a:pt x="41275" y="275689"/>
                </a:lnTo>
                <a:close/>
              </a:path>
              <a:path w="1086485" h="551814">
                <a:moveTo>
                  <a:pt x="1085886" y="272514"/>
                </a:moveTo>
                <a:lnTo>
                  <a:pt x="1082711" y="272514"/>
                </a:lnTo>
                <a:lnTo>
                  <a:pt x="1079536" y="275689"/>
                </a:lnTo>
                <a:lnTo>
                  <a:pt x="41275" y="275689"/>
                </a:lnTo>
                <a:lnTo>
                  <a:pt x="41275" y="278864"/>
                </a:lnTo>
                <a:lnTo>
                  <a:pt x="1085886" y="278864"/>
                </a:lnTo>
                <a:lnTo>
                  <a:pt x="1085886" y="272514"/>
                </a:lnTo>
                <a:close/>
              </a:path>
              <a:path w="1086485" h="551814">
                <a:moveTo>
                  <a:pt x="1085886" y="0"/>
                </a:moveTo>
                <a:lnTo>
                  <a:pt x="1079536" y="0"/>
                </a:lnTo>
                <a:lnTo>
                  <a:pt x="1079536" y="275689"/>
                </a:lnTo>
                <a:lnTo>
                  <a:pt x="1082711" y="272514"/>
                </a:lnTo>
                <a:lnTo>
                  <a:pt x="1085886" y="272514"/>
                </a:lnTo>
                <a:lnTo>
                  <a:pt x="1085886" y="0"/>
                </a:lnTo>
                <a:close/>
              </a:path>
            </a:pathLst>
          </a:custGeom>
          <a:solidFill>
            <a:srgbClr val="0D813C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32162" y="4158608"/>
          <a:ext cx="11918315" cy="2138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5210"/>
                <a:gridCol w="803910"/>
                <a:gridCol w="1129665"/>
                <a:gridCol w="934719"/>
                <a:gridCol w="1155064"/>
                <a:gridCol w="890905"/>
                <a:gridCol w="2979420"/>
                <a:gridCol w="2979420"/>
              </a:tblGrid>
              <a:tr h="2138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土地方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75%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竞拍前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项目公司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29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844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开发商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25%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524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土地方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115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担保期内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开发商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R="228600" algn="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27%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251460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项目公司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29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41605" marR="320040" indent="115570">
                        <a:lnSpc>
                          <a:spcPct val="207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资方  </a:t>
                      </a: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75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归还融资后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5565" algn="ctr">
                        <a:lnSpc>
                          <a:spcPct val="100000"/>
                        </a:lnSpc>
                        <a:spcBef>
                          <a:spcPts val="1800"/>
                        </a:spcBef>
                        <a:tabLst>
                          <a:tab pos="1713230" algn="l"/>
                        </a:tabLst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土地方	开发商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5090" algn="ctr">
                        <a:lnSpc>
                          <a:spcPct val="100000"/>
                        </a:lnSpc>
                        <a:tabLst>
                          <a:tab pos="1237615" algn="l"/>
                        </a:tabLst>
                      </a:pP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90%	10%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6286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项目公司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75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开发商退出后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08330">
                        <a:lnSpc>
                          <a:spcPct val="100000"/>
                        </a:lnSpc>
                        <a:spcBef>
                          <a:spcPts val="1800"/>
                        </a:spcBef>
                        <a:tabLst>
                          <a:tab pos="2246630" algn="l"/>
                        </a:tabLst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土地方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	开发商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52170">
                        <a:lnSpc>
                          <a:spcPct val="100000"/>
                        </a:lnSpc>
                        <a:tabLst>
                          <a:tab pos="2004060" algn="l"/>
                        </a:tabLst>
                      </a:pP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100%	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项目公司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210820" y="6296660"/>
            <a:ext cx="839406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资方风控：开发商及土地方所有股权质押，土地抵押，开发商为资方借款提供担保，土地方实际控制人担保，账户监管。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20"/>
          <p:cNvSpPr/>
          <p:nvPr/>
        </p:nvSpPr>
        <p:spPr>
          <a:xfrm>
            <a:off x="7703820" y="4589780"/>
            <a:ext cx="1218565" cy="425450"/>
          </a:xfrm>
          <a:custGeom>
            <a:avLst/>
            <a:gdLst/>
            <a:ahLst/>
            <a:cxnLst/>
            <a:rect l="l" t="t" r="r" b="b"/>
            <a:pathLst>
              <a:path w="972184" h="425450">
                <a:moveTo>
                  <a:pt x="900851" y="0"/>
                </a:moveTo>
                <a:lnTo>
                  <a:pt x="70844" y="0"/>
                </a:lnTo>
                <a:lnTo>
                  <a:pt x="43268" y="5567"/>
                </a:lnTo>
                <a:lnTo>
                  <a:pt x="20749" y="20749"/>
                </a:lnTo>
                <a:lnTo>
                  <a:pt x="5567" y="43268"/>
                </a:lnTo>
                <a:lnTo>
                  <a:pt x="0" y="70844"/>
                </a:lnTo>
                <a:lnTo>
                  <a:pt x="0" y="354215"/>
                </a:lnTo>
                <a:lnTo>
                  <a:pt x="5567" y="381791"/>
                </a:lnTo>
                <a:lnTo>
                  <a:pt x="20749" y="404310"/>
                </a:lnTo>
                <a:lnTo>
                  <a:pt x="43268" y="419492"/>
                </a:lnTo>
                <a:lnTo>
                  <a:pt x="70844" y="425060"/>
                </a:lnTo>
                <a:lnTo>
                  <a:pt x="900851" y="425060"/>
                </a:lnTo>
                <a:lnTo>
                  <a:pt x="928427" y="419492"/>
                </a:lnTo>
                <a:lnTo>
                  <a:pt x="950945" y="404310"/>
                </a:lnTo>
                <a:lnTo>
                  <a:pt x="966127" y="381791"/>
                </a:lnTo>
                <a:lnTo>
                  <a:pt x="971694" y="354215"/>
                </a:lnTo>
                <a:lnTo>
                  <a:pt x="971694" y="70844"/>
                </a:lnTo>
                <a:lnTo>
                  <a:pt x="966127" y="43268"/>
                </a:lnTo>
                <a:lnTo>
                  <a:pt x="950945" y="20749"/>
                </a:lnTo>
                <a:lnTo>
                  <a:pt x="928427" y="5567"/>
                </a:lnTo>
                <a:lnTo>
                  <a:pt x="90085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>
            <a:pPr marL="608330">
              <a:lnSpc>
                <a:spcPct val="100000"/>
              </a:lnSpc>
              <a:spcBef>
                <a:spcPts val="1800"/>
              </a:spcBef>
              <a:tabLst>
                <a:tab pos="2246630" algn="l"/>
              </a:tabLst>
            </a:pPr>
            <a:endParaRPr sz="1200" kern="0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21"/>
          <p:cNvSpPr/>
          <p:nvPr/>
        </p:nvSpPr>
        <p:spPr>
          <a:xfrm>
            <a:off x="6312591" y="4589532"/>
            <a:ext cx="972185" cy="420370"/>
          </a:xfrm>
          <a:custGeom>
            <a:avLst/>
            <a:gdLst/>
            <a:ahLst/>
            <a:cxnLst/>
            <a:rect l="l" t="t" r="r" b="b"/>
            <a:pathLst>
              <a:path w="972184" h="420370">
                <a:moveTo>
                  <a:pt x="901679" y="0"/>
                </a:moveTo>
                <a:lnTo>
                  <a:pt x="70015" y="0"/>
                </a:lnTo>
                <a:lnTo>
                  <a:pt x="42761" y="5502"/>
                </a:lnTo>
                <a:lnTo>
                  <a:pt x="20506" y="20507"/>
                </a:lnTo>
                <a:lnTo>
                  <a:pt x="5502" y="42762"/>
                </a:lnTo>
                <a:lnTo>
                  <a:pt x="0" y="70016"/>
                </a:lnTo>
                <a:lnTo>
                  <a:pt x="0" y="350071"/>
                </a:lnTo>
                <a:lnTo>
                  <a:pt x="5502" y="377325"/>
                </a:lnTo>
                <a:lnTo>
                  <a:pt x="20506" y="399580"/>
                </a:lnTo>
                <a:lnTo>
                  <a:pt x="42761" y="414584"/>
                </a:lnTo>
                <a:lnTo>
                  <a:pt x="70015" y="420086"/>
                </a:lnTo>
                <a:lnTo>
                  <a:pt x="901679" y="420086"/>
                </a:lnTo>
                <a:lnTo>
                  <a:pt x="928933" y="414584"/>
                </a:lnTo>
                <a:lnTo>
                  <a:pt x="951188" y="399580"/>
                </a:lnTo>
                <a:lnTo>
                  <a:pt x="966193" y="377325"/>
                </a:lnTo>
                <a:lnTo>
                  <a:pt x="971696" y="350071"/>
                </a:lnTo>
                <a:lnTo>
                  <a:pt x="971696" y="70016"/>
                </a:lnTo>
                <a:lnTo>
                  <a:pt x="966193" y="42762"/>
                </a:lnTo>
                <a:lnTo>
                  <a:pt x="951188" y="20507"/>
                </a:lnTo>
                <a:lnTo>
                  <a:pt x="928933" y="5502"/>
                </a:lnTo>
                <a:lnTo>
                  <a:pt x="901679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6" name="文本框 35"/>
          <p:cNvSpPr txBox="1"/>
          <p:nvPr/>
        </p:nvSpPr>
        <p:spPr>
          <a:xfrm>
            <a:off x="6478905" y="4665345"/>
            <a:ext cx="6400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z="1200" kern="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土地方</a:t>
            </a:r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7992745" y="4662170"/>
            <a:ext cx="6400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200" kern="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开发商</a:t>
            </a:r>
            <a:endParaRPr 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4442079" y="6118225"/>
            <a:ext cx="29718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33010" y="6156452"/>
            <a:ext cx="1179576" cy="359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197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 panose="020B0604020202020204"/>
                <a:cs typeface="Arial" panose="020B0604020202020204"/>
              </a:rPr>
              <a:t>2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4</a:t>
            </a:r>
            <a:r>
              <a:rPr dirty="0"/>
              <a:t>交易流程图</a:t>
            </a:r>
            <a:endParaRPr dirty="0"/>
          </a:p>
        </p:txBody>
      </p:sp>
      <p:grpSp>
        <p:nvGrpSpPr>
          <p:cNvPr id="47" name="组合 46"/>
          <p:cNvGrpSpPr/>
          <p:nvPr/>
        </p:nvGrpSpPr>
        <p:grpSpPr>
          <a:xfrm>
            <a:off x="1670050" y="1313180"/>
            <a:ext cx="8371840" cy="5093335"/>
            <a:chOff x="858" y="2189"/>
            <a:chExt cx="13184" cy="8021"/>
          </a:xfrm>
        </p:grpSpPr>
        <p:sp>
          <p:nvSpPr>
            <p:cNvPr id="2" name="object 2"/>
            <p:cNvSpPr/>
            <p:nvPr/>
          </p:nvSpPr>
          <p:spPr>
            <a:xfrm>
              <a:off x="5294" y="2189"/>
              <a:ext cx="4680" cy="6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" name="object 3"/>
            <p:cNvSpPr/>
            <p:nvPr/>
          </p:nvSpPr>
          <p:spPr>
            <a:xfrm>
              <a:off x="6389" y="2246"/>
              <a:ext cx="2491" cy="5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367" y="2225"/>
              <a:ext cx="4536" cy="488"/>
            </a:xfrm>
            <a:custGeom>
              <a:avLst/>
              <a:gdLst/>
              <a:ahLst/>
              <a:cxnLst/>
              <a:rect l="l" t="t" r="r" b="b"/>
              <a:pathLst>
                <a:path w="2880360" h="309880">
                  <a:moveTo>
                    <a:pt x="0" y="0"/>
                  </a:moveTo>
                  <a:lnTo>
                    <a:pt x="2880000" y="0"/>
                  </a:lnTo>
                  <a:lnTo>
                    <a:pt x="2880000" y="309878"/>
                  </a:lnTo>
                  <a:lnTo>
                    <a:pt x="0" y="309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67" y="2225"/>
              <a:ext cx="4536" cy="488"/>
            </a:xfrm>
            <a:custGeom>
              <a:avLst/>
              <a:gdLst/>
              <a:ahLst/>
              <a:cxnLst/>
              <a:rect l="l" t="t" r="r" b="b"/>
              <a:pathLst>
                <a:path w="2880360" h="309880">
                  <a:moveTo>
                    <a:pt x="0" y="0"/>
                  </a:moveTo>
                  <a:lnTo>
                    <a:pt x="2880000" y="0"/>
                  </a:lnTo>
                  <a:lnTo>
                    <a:pt x="2880000" y="309879"/>
                  </a:lnTo>
                  <a:lnTo>
                    <a:pt x="0" y="309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 txBox="1"/>
            <p:nvPr/>
          </p:nvSpPr>
          <p:spPr>
            <a:xfrm>
              <a:off x="5367" y="2304"/>
              <a:ext cx="4536" cy="3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772795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-55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核心商务条件达成一致</a:t>
              </a:r>
              <a:endParaRPr sz="11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294" y="6379"/>
              <a:ext cx="4680" cy="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917" y="6422"/>
              <a:ext cx="1440" cy="5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367" y="6418"/>
              <a:ext cx="4536" cy="454"/>
            </a:xfrm>
            <a:custGeom>
              <a:avLst/>
              <a:gdLst/>
              <a:ahLst/>
              <a:cxnLst/>
              <a:rect l="l" t="t" r="r" b="b"/>
              <a:pathLst>
                <a:path w="2880360" h="288289">
                  <a:moveTo>
                    <a:pt x="0" y="0"/>
                  </a:moveTo>
                  <a:lnTo>
                    <a:pt x="2880000" y="0"/>
                  </a:lnTo>
                  <a:lnTo>
                    <a:pt x="2880000" y="288000"/>
                  </a:lnTo>
                  <a:lnTo>
                    <a:pt x="0" y="28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367" y="6418"/>
              <a:ext cx="4536" cy="454"/>
            </a:xfrm>
            <a:custGeom>
              <a:avLst/>
              <a:gdLst/>
              <a:ahLst/>
              <a:cxnLst/>
              <a:rect l="l" t="t" r="r" b="b"/>
              <a:pathLst>
                <a:path w="2880360" h="288289">
                  <a:moveTo>
                    <a:pt x="0" y="0"/>
                  </a:moveTo>
                  <a:lnTo>
                    <a:pt x="2880000" y="0"/>
                  </a:lnTo>
                  <a:lnTo>
                    <a:pt x="2880000" y="288000"/>
                  </a:lnTo>
                  <a:lnTo>
                    <a:pt x="0" y="28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 txBox="1"/>
            <p:nvPr/>
          </p:nvSpPr>
          <p:spPr>
            <a:xfrm>
              <a:off x="5367" y="6480"/>
              <a:ext cx="4536" cy="3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-55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参拍并摘牌</a:t>
              </a:r>
              <a:endParaRPr sz="11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575" y="2713"/>
              <a:ext cx="120" cy="1394"/>
            </a:xfrm>
            <a:custGeom>
              <a:avLst/>
              <a:gdLst/>
              <a:ahLst/>
              <a:cxnLst/>
              <a:rect l="l" t="t" r="r" b="b"/>
              <a:pathLst>
                <a:path w="76200" h="885189">
                  <a:moveTo>
                    <a:pt x="0" y="808909"/>
                  </a:moveTo>
                  <a:lnTo>
                    <a:pt x="38100" y="885109"/>
                  </a:lnTo>
                  <a:lnTo>
                    <a:pt x="63500" y="834309"/>
                  </a:lnTo>
                  <a:lnTo>
                    <a:pt x="31750" y="834309"/>
                  </a:lnTo>
                  <a:lnTo>
                    <a:pt x="31750" y="830076"/>
                  </a:lnTo>
                  <a:lnTo>
                    <a:pt x="0" y="808909"/>
                  </a:lnTo>
                  <a:close/>
                </a:path>
                <a:path w="76200" h="885189">
                  <a:moveTo>
                    <a:pt x="31750" y="830076"/>
                  </a:moveTo>
                  <a:lnTo>
                    <a:pt x="31750" y="834309"/>
                  </a:lnTo>
                  <a:lnTo>
                    <a:pt x="38100" y="834309"/>
                  </a:lnTo>
                  <a:lnTo>
                    <a:pt x="31750" y="830076"/>
                  </a:lnTo>
                  <a:close/>
                </a:path>
                <a:path w="76200" h="885189">
                  <a:moveTo>
                    <a:pt x="44450" y="0"/>
                  </a:moveTo>
                  <a:lnTo>
                    <a:pt x="31750" y="0"/>
                  </a:lnTo>
                  <a:lnTo>
                    <a:pt x="31750" y="830076"/>
                  </a:lnTo>
                  <a:lnTo>
                    <a:pt x="38100" y="834309"/>
                  </a:lnTo>
                  <a:lnTo>
                    <a:pt x="44450" y="830076"/>
                  </a:lnTo>
                  <a:lnTo>
                    <a:pt x="44450" y="0"/>
                  </a:lnTo>
                  <a:close/>
                </a:path>
                <a:path w="76200" h="885189">
                  <a:moveTo>
                    <a:pt x="44450" y="830076"/>
                  </a:moveTo>
                  <a:lnTo>
                    <a:pt x="38100" y="834309"/>
                  </a:lnTo>
                  <a:lnTo>
                    <a:pt x="44450" y="834309"/>
                  </a:lnTo>
                  <a:lnTo>
                    <a:pt x="44450" y="830076"/>
                  </a:lnTo>
                  <a:close/>
                </a:path>
                <a:path w="76200" h="885189">
                  <a:moveTo>
                    <a:pt x="76200" y="808909"/>
                  </a:moveTo>
                  <a:lnTo>
                    <a:pt x="44450" y="830076"/>
                  </a:lnTo>
                  <a:lnTo>
                    <a:pt x="44450" y="834309"/>
                  </a:lnTo>
                  <a:lnTo>
                    <a:pt x="63500" y="834309"/>
                  </a:lnTo>
                  <a:lnTo>
                    <a:pt x="76200" y="80890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294" y="8083"/>
              <a:ext cx="4680" cy="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706" y="8126"/>
              <a:ext cx="1858" cy="5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367" y="8122"/>
              <a:ext cx="4536" cy="454"/>
            </a:xfrm>
            <a:custGeom>
              <a:avLst/>
              <a:gdLst/>
              <a:ahLst/>
              <a:cxnLst/>
              <a:rect l="l" t="t" r="r" b="b"/>
              <a:pathLst>
                <a:path w="2880360" h="288289">
                  <a:moveTo>
                    <a:pt x="0" y="0"/>
                  </a:moveTo>
                  <a:lnTo>
                    <a:pt x="2880000" y="0"/>
                  </a:lnTo>
                  <a:lnTo>
                    <a:pt x="2880000" y="288000"/>
                  </a:lnTo>
                  <a:lnTo>
                    <a:pt x="0" y="28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367" y="8122"/>
              <a:ext cx="4536" cy="454"/>
            </a:xfrm>
            <a:custGeom>
              <a:avLst/>
              <a:gdLst/>
              <a:ahLst/>
              <a:cxnLst/>
              <a:rect l="l" t="t" r="r" b="b"/>
              <a:pathLst>
                <a:path w="2880360" h="288289">
                  <a:moveTo>
                    <a:pt x="0" y="0"/>
                  </a:moveTo>
                  <a:lnTo>
                    <a:pt x="2880000" y="0"/>
                  </a:lnTo>
                  <a:lnTo>
                    <a:pt x="2880000" y="288000"/>
                  </a:lnTo>
                  <a:lnTo>
                    <a:pt x="0" y="28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 txBox="1"/>
            <p:nvPr/>
          </p:nvSpPr>
          <p:spPr>
            <a:xfrm>
              <a:off x="5367" y="8184"/>
              <a:ext cx="4536" cy="3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-55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项目开发及销售</a:t>
              </a:r>
              <a:endParaRPr sz="11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367" y="9756"/>
              <a:ext cx="4536" cy="454"/>
            </a:xfrm>
            <a:custGeom>
              <a:avLst/>
              <a:gdLst/>
              <a:ahLst/>
              <a:cxnLst/>
              <a:rect l="l" t="t" r="r" b="b"/>
              <a:pathLst>
                <a:path w="2880360" h="288289">
                  <a:moveTo>
                    <a:pt x="0" y="0"/>
                  </a:moveTo>
                  <a:lnTo>
                    <a:pt x="2880000" y="0"/>
                  </a:lnTo>
                  <a:lnTo>
                    <a:pt x="2880000" y="287999"/>
                  </a:lnTo>
                  <a:lnTo>
                    <a:pt x="0" y="28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367" y="9756"/>
              <a:ext cx="4536" cy="454"/>
            </a:xfrm>
            <a:custGeom>
              <a:avLst/>
              <a:gdLst/>
              <a:ahLst/>
              <a:cxnLst/>
              <a:rect l="l" t="t" r="r" b="b"/>
              <a:pathLst>
                <a:path w="2880360" h="288289">
                  <a:moveTo>
                    <a:pt x="0" y="0"/>
                  </a:moveTo>
                  <a:lnTo>
                    <a:pt x="2880000" y="0"/>
                  </a:lnTo>
                  <a:lnTo>
                    <a:pt x="2880000" y="288000"/>
                  </a:lnTo>
                  <a:lnTo>
                    <a:pt x="0" y="28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 txBox="1"/>
            <p:nvPr/>
          </p:nvSpPr>
          <p:spPr>
            <a:xfrm>
              <a:off x="5367" y="9816"/>
              <a:ext cx="4536" cy="3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-55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我司按约定退出</a:t>
              </a:r>
              <a:endParaRPr sz="11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294" y="5429"/>
              <a:ext cx="4680" cy="7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918" y="5434"/>
              <a:ext cx="3432" cy="82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367" y="5466"/>
              <a:ext cx="4536" cy="628"/>
            </a:xfrm>
            <a:custGeom>
              <a:avLst/>
              <a:gdLst/>
              <a:ahLst/>
              <a:cxnLst/>
              <a:rect l="l" t="t" r="r" b="b"/>
              <a:pathLst>
                <a:path w="2880360" h="398779">
                  <a:moveTo>
                    <a:pt x="0" y="0"/>
                  </a:moveTo>
                  <a:lnTo>
                    <a:pt x="2880000" y="0"/>
                  </a:lnTo>
                  <a:lnTo>
                    <a:pt x="2880000" y="398520"/>
                  </a:lnTo>
                  <a:lnTo>
                    <a:pt x="0" y="398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367" y="5466"/>
              <a:ext cx="4536" cy="628"/>
            </a:xfrm>
            <a:custGeom>
              <a:avLst/>
              <a:gdLst/>
              <a:ahLst/>
              <a:cxnLst/>
              <a:rect l="l" t="t" r="r" b="b"/>
              <a:pathLst>
                <a:path w="2880360" h="398779">
                  <a:moveTo>
                    <a:pt x="0" y="0"/>
                  </a:moveTo>
                  <a:lnTo>
                    <a:pt x="2880000" y="0"/>
                  </a:lnTo>
                  <a:lnTo>
                    <a:pt x="2880000" y="398521"/>
                  </a:lnTo>
                  <a:lnTo>
                    <a:pt x="0" y="398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 txBox="1"/>
            <p:nvPr/>
          </p:nvSpPr>
          <p:spPr>
            <a:xfrm>
              <a:off x="5367" y="5486"/>
              <a:ext cx="4536" cy="5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horz" wrap="square" lIns="0" tIns="20320" rIns="0" bIns="0" rtlCol="0">
              <a:spAutoFit/>
            </a:bodyPr>
            <a:lstStyle/>
            <a:p>
              <a:pPr marL="874395" marR="461010" indent="-399415">
                <a:lnSpc>
                  <a:spcPts val="1300"/>
                </a:lnSpc>
                <a:spcBef>
                  <a:spcPts val="160"/>
                </a:spcBef>
              </a:pPr>
              <a:r>
                <a:rPr sz="1100" b="1" spc="-55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组建项目公司，开发商占</a:t>
              </a:r>
              <a:r>
                <a:rPr sz="1100" b="1" spc="-50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股</a:t>
              </a:r>
              <a:r>
                <a:rPr sz="1100" b="1" spc="-20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25%</a:t>
              </a:r>
              <a:r>
                <a:rPr sz="1100" b="1" spc="-145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100" b="1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。 </a:t>
              </a:r>
              <a:r>
                <a:rPr sz="1100" b="1" spc="-55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共</a:t>
              </a:r>
              <a:r>
                <a:rPr sz="1100" b="1" spc="-50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管</a:t>
              </a:r>
              <a:r>
                <a:rPr sz="1100" b="1" spc="-30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1000</a:t>
              </a:r>
              <a:r>
                <a:rPr sz="1100" b="1" spc="-55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万诚意金</a:t>
              </a:r>
              <a:endParaRPr sz="11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294" y="4070"/>
              <a:ext cx="4680" cy="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389" y="4114"/>
              <a:ext cx="2491" cy="5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367" y="4107"/>
              <a:ext cx="4536" cy="454"/>
            </a:xfrm>
            <a:custGeom>
              <a:avLst/>
              <a:gdLst/>
              <a:ahLst/>
              <a:cxnLst/>
              <a:rect l="l" t="t" r="r" b="b"/>
              <a:pathLst>
                <a:path w="2880360" h="288289">
                  <a:moveTo>
                    <a:pt x="0" y="0"/>
                  </a:moveTo>
                  <a:lnTo>
                    <a:pt x="2880000" y="0"/>
                  </a:lnTo>
                  <a:lnTo>
                    <a:pt x="2880000" y="288000"/>
                  </a:lnTo>
                  <a:lnTo>
                    <a:pt x="0" y="28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367" y="4107"/>
              <a:ext cx="4536" cy="454"/>
            </a:xfrm>
            <a:custGeom>
              <a:avLst/>
              <a:gdLst/>
              <a:ahLst/>
              <a:cxnLst/>
              <a:rect l="l" t="t" r="r" b="b"/>
              <a:pathLst>
                <a:path w="2880360" h="288289">
                  <a:moveTo>
                    <a:pt x="0" y="0"/>
                  </a:moveTo>
                  <a:lnTo>
                    <a:pt x="2880000" y="0"/>
                  </a:lnTo>
                  <a:lnTo>
                    <a:pt x="2880000" y="288001"/>
                  </a:lnTo>
                  <a:lnTo>
                    <a:pt x="0" y="288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 txBox="1"/>
            <p:nvPr/>
          </p:nvSpPr>
          <p:spPr>
            <a:xfrm>
              <a:off x="5367" y="4166"/>
              <a:ext cx="4536" cy="3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772795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-55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签署正</a:t>
              </a:r>
              <a:r>
                <a:rPr sz="1100" b="1" spc="-50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式《</a:t>
              </a:r>
              <a:r>
                <a:rPr sz="1100" b="1" spc="-55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合作协</a:t>
              </a:r>
              <a:r>
                <a:rPr sz="1100" b="1" spc="-50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议</a:t>
              </a:r>
              <a:r>
                <a:rPr sz="1100" b="1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》</a:t>
              </a:r>
              <a:endParaRPr sz="11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600" y="3752"/>
              <a:ext cx="3011" cy="120"/>
            </a:xfrm>
            <a:custGeom>
              <a:avLst/>
              <a:gdLst/>
              <a:ahLst/>
              <a:cxnLst/>
              <a:rect l="l" t="t" r="r" b="b"/>
              <a:pathLst>
                <a:path w="1911985" h="76200">
                  <a:moveTo>
                    <a:pt x="1873272" y="0"/>
                  </a:moveTo>
                  <a:lnTo>
                    <a:pt x="1858442" y="2994"/>
                  </a:lnTo>
                  <a:lnTo>
                    <a:pt x="1846332" y="11159"/>
                  </a:lnTo>
                  <a:lnTo>
                    <a:pt x="1838167" y="23269"/>
                  </a:lnTo>
                  <a:lnTo>
                    <a:pt x="1836454" y="31749"/>
                  </a:lnTo>
                  <a:lnTo>
                    <a:pt x="1873272" y="31750"/>
                  </a:lnTo>
                  <a:lnTo>
                    <a:pt x="1873272" y="44450"/>
                  </a:lnTo>
                  <a:lnTo>
                    <a:pt x="1836454" y="44450"/>
                  </a:lnTo>
                  <a:lnTo>
                    <a:pt x="1838167" y="52929"/>
                  </a:lnTo>
                  <a:lnTo>
                    <a:pt x="1846332" y="65040"/>
                  </a:lnTo>
                  <a:lnTo>
                    <a:pt x="1858442" y="73205"/>
                  </a:lnTo>
                  <a:lnTo>
                    <a:pt x="1873272" y="76200"/>
                  </a:lnTo>
                  <a:lnTo>
                    <a:pt x="1888103" y="73205"/>
                  </a:lnTo>
                  <a:lnTo>
                    <a:pt x="1900213" y="65040"/>
                  </a:lnTo>
                  <a:lnTo>
                    <a:pt x="1908378" y="52929"/>
                  </a:lnTo>
                  <a:lnTo>
                    <a:pt x="1910090" y="44450"/>
                  </a:lnTo>
                  <a:lnTo>
                    <a:pt x="1873272" y="44450"/>
                  </a:lnTo>
                  <a:lnTo>
                    <a:pt x="1910091" y="44448"/>
                  </a:lnTo>
                  <a:lnTo>
                    <a:pt x="1911372" y="38100"/>
                  </a:lnTo>
                  <a:lnTo>
                    <a:pt x="1908378" y="23269"/>
                  </a:lnTo>
                  <a:lnTo>
                    <a:pt x="1900213" y="11159"/>
                  </a:lnTo>
                  <a:lnTo>
                    <a:pt x="1888103" y="2994"/>
                  </a:lnTo>
                  <a:lnTo>
                    <a:pt x="1873272" y="0"/>
                  </a:lnTo>
                  <a:close/>
                </a:path>
                <a:path w="1911985" h="76200">
                  <a:moveTo>
                    <a:pt x="1836454" y="31749"/>
                  </a:moveTo>
                  <a:lnTo>
                    <a:pt x="1835172" y="38100"/>
                  </a:lnTo>
                  <a:lnTo>
                    <a:pt x="1836454" y="44449"/>
                  </a:lnTo>
                  <a:lnTo>
                    <a:pt x="1873272" y="44450"/>
                  </a:lnTo>
                  <a:lnTo>
                    <a:pt x="1873272" y="31750"/>
                  </a:lnTo>
                  <a:lnTo>
                    <a:pt x="1836454" y="31749"/>
                  </a:lnTo>
                  <a:close/>
                </a:path>
                <a:path w="1911985" h="76200">
                  <a:moveTo>
                    <a:pt x="0" y="31748"/>
                  </a:moveTo>
                  <a:lnTo>
                    <a:pt x="0" y="44448"/>
                  </a:lnTo>
                  <a:lnTo>
                    <a:pt x="1836454" y="44449"/>
                  </a:lnTo>
                  <a:lnTo>
                    <a:pt x="1835172" y="38100"/>
                  </a:lnTo>
                  <a:lnTo>
                    <a:pt x="1836454" y="31749"/>
                  </a:lnTo>
                  <a:lnTo>
                    <a:pt x="0" y="317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 txBox="1"/>
            <p:nvPr/>
          </p:nvSpPr>
          <p:spPr>
            <a:xfrm>
              <a:off x="858" y="2645"/>
              <a:ext cx="3856" cy="1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317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1750">
                <a:latin typeface="Times New Roman" panose="02020603050405020304"/>
                <a:cs typeface="Times New Roman" panose="02020603050405020304"/>
              </a:endParaRPr>
            </a:p>
            <a:p>
              <a:pPr marL="90805">
                <a:lnSpc>
                  <a:spcPts val="1430"/>
                </a:lnSpc>
              </a:pPr>
              <a:r>
                <a:rPr sz="1200" spc="-5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1</a:t>
              </a:r>
              <a:r>
                <a:rPr sz="1200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、取得融资</a:t>
              </a:r>
              <a:r>
                <a:rPr sz="1200" spc="-5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1.35</a:t>
              </a:r>
              <a:r>
                <a:rPr sz="1200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亿元批复。</a:t>
              </a:r>
              <a:endParaRPr sz="1200">
                <a:latin typeface="微软雅黑" panose="020B0503020204020204" charset="-122"/>
                <a:cs typeface="微软雅黑" panose="020B0503020204020204" charset="-122"/>
              </a:endParaRPr>
            </a:p>
            <a:p>
              <a:pPr marL="90805">
                <a:lnSpc>
                  <a:spcPts val="1430"/>
                </a:lnSpc>
              </a:pPr>
              <a:r>
                <a:rPr sz="1200" spc="-5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sz="1200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、控规审批完成。</a:t>
              </a:r>
              <a:endParaRPr sz="12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5845" y="3431"/>
              <a:ext cx="1000" cy="32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>
                  <a:latin typeface="微软雅黑" panose="020B0503020204020204" charset="-122"/>
                  <a:cs typeface="微软雅黑" panose="020B0503020204020204" charset="-122"/>
                </a:rPr>
                <a:t>前置条件</a:t>
              </a:r>
              <a:endParaRPr sz="12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575" y="4560"/>
              <a:ext cx="120" cy="906"/>
            </a:xfrm>
            <a:custGeom>
              <a:avLst/>
              <a:gdLst/>
              <a:ahLst/>
              <a:cxnLst/>
              <a:rect l="l" t="t" r="r" b="b"/>
              <a:pathLst>
                <a:path w="76200" h="575310">
                  <a:moveTo>
                    <a:pt x="0" y="498894"/>
                  </a:moveTo>
                  <a:lnTo>
                    <a:pt x="38100" y="575094"/>
                  </a:lnTo>
                  <a:lnTo>
                    <a:pt x="63500" y="524294"/>
                  </a:lnTo>
                  <a:lnTo>
                    <a:pt x="31750" y="524294"/>
                  </a:lnTo>
                  <a:lnTo>
                    <a:pt x="31750" y="520060"/>
                  </a:lnTo>
                  <a:lnTo>
                    <a:pt x="0" y="498894"/>
                  </a:lnTo>
                  <a:close/>
                </a:path>
                <a:path w="76200" h="575310">
                  <a:moveTo>
                    <a:pt x="31750" y="520060"/>
                  </a:moveTo>
                  <a:lnTo>
                    <a:pt x="31750" y="524294"/>
                  </a:lnTo>
                  <a:lnTo>
                    <a:pt x="38100" y="524294"/>
                  </a:lnTo>
                  <a:lnTo>
                    <a:pt x="31750" y="520060"/>
                  </a:lnTo>
                  <a:close/>
                </a:path>
                <a:path w="76200" h="575310">
                  <a:moveTo>
                    <a:pt x="44450" y="0"/>
                  </a:moveTo>
                  <a:lnTo>
                    <a:pt x="31750" y="0"/>
                  </a:lnTo>
                  <a:lnTo>
                    <a:pt x="31750" y="520060"/>
                  </a:lnTo>
                  <a:lnTo>
                    <a:pt x="38100" y="524294"/>
                  </a:lnTo>
                  <a:lnTo>
                    <a:pt x="44450" y="520060"/>
                  </a:lnTo>
                  <a:lnTo>
                    <a:pt x="44450" y="0"/>
                  </a:lnTo>
                  <a:close/>
                </a:path>
                <a:path w="76200" h="575310">
                  <a:moveTo>
                    <a:pt x="44450" y="520060"/>
                  </a:moveTo>
                  <a:lnTo>
                    <a:pt x="38100" y="524294"/>
                  </a:lnTo>
                  <a:lnTo>
                    <a:pt x="44450" y="524294"/>
                  </a:lnTo>
                  <a:lnTo>
                    <a:pt x="44450" y="520060"/>
                  </a:lnTo>
                  <a:close/>
                </a:path>
                <a:path w="76200" h="575310">
                  <a:moveTo>
                    <a:pt x="76200" y="498894"/>
                  </a:moveTo>
                  <a:lnTo>
                    <a:pt x="44450" y="520060"/>
                  </a:lnTo>
                  <a:lnTo>
                    <a:pt x="44450" y="524294"/>
                  </a:lnTo>
                  <a:lnTo>
                    <a:pt x="63500" y="524294"/>
                  </a:lnTo>
                  <a:lnTo>
                    <a:pt x="76200" y="49889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575" y="6094"/>
              <a:ext cx="120" cy="32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575" y="6871"/>
              <a:ext cx="120" cy="1251"/>
            </a:xfrm>
            <a:custGeom>
              <a:avLst/>
              <a:gdLst/>
              <a:ahLst/>
              <a:cxnLst/>
              <a:rect l="l" t="t" r="r" b="b"/>
              <a:pathLst>
                <a:path w="76200" h="794385">
                  <a:moveTo>
                    <a:pt x="0" y="717840"/>
                  </a:moveTo>
                  <a:lnTo>
                    <a:pt x="38100" y="794040"/>
                  </a:lnTo>
                  <a:lnTo>
                    <a:pt x="63500" y="743240"/>
                  </a:lnTo>
                  <a:lnTo>
                    <a:pt x="31750" y="743240"/>
                  </a:lnTo>
                  <a:lnTo>
                    <a:pt x="31750" y="739007"/>
                  </a:lnTo>
                  <a:lnTo>
                    <a:pt x="0" y="717840"/>
                  </a:lnTo>
                  <a:close/>
                </a:path>
                <a:path w="76200" h="794385">
                  <a:moveTo>
                    <a:pt x="31750" y="739007"/>
                  </a:moveTo>
                  <a:lnTo>
                    <a:pt x="31750" y="743240"/>
                  </a:lnTo>
                  <a:lnTo>
                    <a:pt x="38100" y="743240"/>
                  </a:lnTo>
                  <a:lnTo>
                    <a:pt x="31750" y="739007"/>
                  </a:lnTo>
                  <a:close/>
                </a:path>
                <a:path w="76200" h="794385">
                  <a:moveTo>
                    <a:pt x="44450" y="0"/>
                  </a:moveTo>
                  <a:lnTo>
                    <a:pt x="31750" y="0"/>
                  </a:lnTo>
                  <a:lnTo>
                    <a:pt x="31750" y="739007"/>
                  </a:lnTo>
                  <a:lnTo>
                    <a:pt x="38100" y="743240"/>
                  </a:lnTo>
                  <a:lnTo>
                    <a:pt x="44450" y="739007"/>
                  </a:lnTo>
                  <a:lnTo>
                    <a:pt x="44450" y="0"/>
                  </a:lnTo>
                  <a:close/>
                </a:path>
                <a:path w="76200" h="794385">
                  <a:moveTo>
                    <a:pt x="44450" y="739007"/>
                  </a:moveTo>
                  <a:lnTo>
                    <a:pt x="38100" y="743240"/>
                  </a:lnTo>
                  <a:lnTo>
                    <a:pt x="44450" y="743240"/>
                  </a:lnTo>
                  <a:lnTo>
                    <a:pt x="44450" y="739007"/>
                  </a:lnTo>
                  <a:close/>
                </a:path>
                <a:path w="76200" h="794385">
                  <a:moveTo>
                    <a:pt x="76200" y="717840"/>
                  </a:moveTo>
                  <a:lnTo>
                    <a:pt x="44450" y="739007"/>
                  </a:lnTo>
                  <a:lnTo>
                    <a:pt x="44450" y="743240"/>
                  </a:lnTo>
                  <a:lnTo>
                    <a:pt x="63500" y="743240"/>
                  </a:lnTo>
                  <a:lnTo>
                    <a:pt x="76200" y="71784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600" y="5129"/>
              <a:ext cx="3011" cy="120"/>
            </a:xfrm>
            <a:custGeom>
              <a:avLst/>
              <a:gdLst/>
              <a:ahLst/>
              <a:cxnLst/>
              <a:rect l="l" t="t" r="r" b="b"/>
              <a:pathLst>
                <a:path w="1911985" h="76200">
                  <a:moveTo>
                    <a:pt x="1873272" y="0"/>
                  </a:moveTo>
                  <a:lnTo>
                    <a:pt x="1858442" y="2994"/>
                  </a:lnTo>
                  <a:lnTo>
                    <a:pt x="1846332" y="11159"/>
                  </a:lnTo>
                  <a:lnTo>
                    <a:pt x="1838166" y="23270"/>
                  </a:lnTo>
                  <a:lnTo>
                    <a:pt x="1836454" y="31749"/>
                  </a:lnTo>
                  <a:lnTo>
                    <a:pt x="1873272" y="31750"/>
                  </a:lnTo>
                  <a:lnTo>
                    <a:pt x="1873272" y="44450"/>
                  </a:lnTo>
                  <a:lnTo>
                    <a:pt x="1836454" y="44450"/>
                  </a:lnTo>
                  <a:lnTo>
                    <a:pt x="1838167" y="52930"/>
                  </a:lnTo>
                  <a:lnTo>
                    <a:pt x="1846332" y="65040"/>
                  </a:lnTo>
                  <a:lnTo>
                    <a:pt x="1858442" y="73205"/>
                  </a:lnTo>
                  <a:lnTo>
                    <a:pt x="1873272" y="76200"/>
                  </a:lnTo>
                  <a:lnTo>
                    <a:pt x="1888103" y="73205"/>
                  </a:lnTo>
                  <a:lnTo>
                    <a:pt x="1900213" y="65040"/>
                  </a:lnTo>
                  <a:lnTo>
                    <a:pt x="1908378" y="52930"/>
                  </a:lnTo>
                  <a:lnTo>
                    <a:pt x="1910090" y="44450"/>
                  </a:lnTo>
                  <a:lnTo>
                    <a:pt x="1873272" y="44450"/>
                  </a:lnTo>
                  <a:lnTo>
                    <a:pt x="1910091" y="44448"/>
                  </a:lnTo>
                  <a:lnTo>
                    <a:pt x="1911372" y="38100"/>
                  </a:lnTo>
                  <a:lnTo>
                    <a:pt x="1908378" y="23269"/>
                  </a:lnTo>
                  <a:lnTo>
                    <a:pt x="1900213" y="11159"/>
                  </a:lnTo>
                  <a:lnTo>
                    <a:pt x="1888102" y="2994"/>
                  </a:lnTo>
                  <a:lnTo>
                    <a:pt x="1873272" y="0"/>
                  </a:lnTo>
                  <a:close/>
                </a:path>
                <a:path w="1911985" h="76200">
                  <a:moveTo>
                    <a:pt x="1836454" y="31749"/>
                  </a:moveTo>
                  <a:lnTo>
                    <a:pt x="1835172" y="38100"/>
                  </a:lnTo>
                  <a:lnTo>
                    <a:pt x="1836454" y="44449"/>
                  </a:lnTo>
                  <a:lnTo>
                    <a:pt x="1873272" y="44450"/>
                  </a:lnTo>
                  <a:lnTo>
                    <a:pt x="1873272" y="31750"/>
                  </a:lnTo>
                  <a:lnTo>
                    <a:pt x="1836454" y="31749"/>
                  </a:lnTo>
                  <a:close/>
                </a:path>
                <a:path w="1911985" h="76200">
                  <a:moveTo>
                    <a:pt x="0" y="31748"/>
                  </a:moveTo>
                  <a:lnTo>
                    <a:pt x="0" y="44448"/>
                  </a:lnTo>
                  <a:lnTo>
                    <a:pt x="1836454" y="44449"/>
                  </a:lnTo>
                  <a:lnTo>
                    <a:pt x="1835172" y="38100"/>
                  </a:lnTo>
                  <a:lnTo>
                    <a:pt x="1836454" y="31749"/>
                  </a:lnTo>
                  <a:lnTo>
                    <a:pt x="0" y="317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 txBox="1"/>
            <p:nvPr/>
          </p:nvSpPr>
          <p:spPr>
            <a:xfrm>
              <a:off x="858" y="4744"/>
              <a:ext cx="3856" cy="15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88900" rIns="0" bIns="0" rtlCol="0">
              <a:spAutoFit/>
            </a:bodyPr>
            <a:lstStyle/>
            <a:p>
              <a:pPr marL="90805" marR="126365">
                <a:lnSpc>
                  <a:spcPts val="1390"/>
                </a:lnSpc>
                <a:spcBef>
                  <a:spcPts val="700"/>
                </a:spcBef>
              </a:pPr>
              <a:r>
                <a:rPr sz="1200" spc="-5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1</a:t>
              </a:r>
              <a:r>
                <a:rPr sz="1200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、出让方案编制完成，项目达挂 牌条件。</a:t>
              </a:r>
              <a:endParaRPr sz="1200">
                <a:latin typeface="微软雅黑" panose="020B0503020204020204" charset="-122"/>
                <a:cs typeface="微软雅黑" panose="020B0503020204020204" charset="-122"/>
              </a:endParaRPr>
            </a:p>
            <a:p>
              <a:pPr marL="90805">
                <a:lnSpc>
                  <a:spcPts val="1355"/>
                </a:lnSpc>
              </a:pPr>
              <a:r>
                <a:rPr sz="1200" spc="-5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sz="1200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、土地方与村集体签订的《安置协</a:t>
              </a:r>
              <a:endParaRPr sz="1200">
                <a:latin typeface="微软雅黑" panose="020B0503020204020204" charset="-122"/>
                <a:cs typeface="微软雅黑" panose="020B0503020204020204" charset="-122"/>
              </a:endParaRPr>
            </a:p>
            <a:p>
              <a:pPr marL="90805">
                <a:lnSpc>
                  <a:spcPct val="100000"/>
                </a:lnSpc>
                <a:spcBef>
                  <a:spcPts val="75"/>
                </a:spcBef>
              </a:pPr>
              <a:r>
                <a:rPr sz="1200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议》权利义务转让给项目公司。</a:t>
              </a:r>
              <a:endParaRPr sz="12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5845" y="4804"/>
              <a:ext cx="1000" cy="32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>
                  <a:latin typeface="微软雅黑" panose="020B0503020204020204" charset="-122"/>
                  <a:cs typeface="微软雅黑" panose="020B0503020204020204" charset="-122"/>
                </a:rPr>
                <a:t>前置条件</a:t>
              </a:r>
              <a:endParaRPr sz="12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575" y="7676"/>
              <a:ext cx="2612" cy="120"/>
            </a:xfrm>
            <a:custGeom>
              <a:avLst/>
              <a:gdLst/>
              <a:ahLst/>
              <a:cxnLst/>
              <a:rect l="l" t="t" r="r" b="b"/>
              <a:pathLst>
                <a:path w="1658620" h="76200">
                  <a:moveTo>
                    <a:pt x="38100" y="0"/>
                  </a:moveTo>
                  <a:lnTo>
                    <a:pt x="23269" y="2994"/>
                  </a:lnTo>
                  <a:lnTo>
                    <a:pt x="11159" y="11159"/>
                  </a:lnTo>
                  <a:lnTo>
                    <a:pt x="2994" y="23269"/>
                  </a:lnTo>
                  <a:lnTo>
                    <a:pt x="0" y="38100"/>
                  </a:lnTo>
                  <a:lnTo>
                    <a:pt x="2994" y="52929"/>
                  </a:lnTo>
                  <a:lnTo>
                    <a:pt x="11159" y="65040"/>
                  </a:lnTo>
                  <a:lnTo>
                    <a:pt x="23270" y="73205"/>
                  </a:lnTo>
                  <a:lnTo>
                    <a:pt x="38100" y="76200"/>
                  </a:lnTo>
                  <a:lnTo>
                    <a:pt x="52930" y="73205"/>
                  </a:lnTo>
                  <a:lnTo>
                    <a:pt x="65040" y="65040"/>
                  </a:lnTo>
                  <a:lnTo>
                    <a:pt x="73205" y="52929"/>
                  </a:lnTo>
                  <a:lnTo>
                    <a:pt x="74918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18" y="31749"/>
                  </a:lnTo>
                  <a:lnTo>
                    <a:pt x="73205" y="23269"/>
                  </a:lnTo>
                  <a:lnTo>
                    <a:pt x="65040" y="11159"/>
                  </a:lnTo>
                  <a:lnTo>
                    <a:pt x="52930" y="2994"/>
                  </a:lnTo>
                  <a:lnTo>
                    <a:pt x="38100" y="0"/>
                  </a:lnTo>
                  <a:close/>
                </a:path>
                <a:path w="1658620" h="76200">
                  <a:moveTo>
                    <a:pt x="74918" y="31749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18" y="44448"/>
                  </a:lnTo>
                  <a:lnTo>
                    <a:pt x="76200" y="38100"/>
                  </a:lnTo>
                  <a:lnTo>
                    <a:pt x="74918" y="31749"/>
                  </a:lnTo>
                  <a:close/>
                </a:path>
                <a:path w="1658620" h="76200">
                  <a:moveTo>
                    <a:pt x="1658030" y="31748"/>
                  </a:moveTo>
                  <a:lnTo>
                    <a:pt x="74918" y="31749"/>
                  </a:lnTo>
                  <a:lnTo>
                    <a:pt x="76200" y="38100"/>
                  </a:lnTo>
                  <a:lnTo>
                    <a:pt x="74918" y="44449"/>
                  </a:lnTo>
                  <a:lnTo>
                    <a:pt x="1658030" y="44448"/>
                  </a:lnTo>
                  <a:lnTo>
                    <a:pt x="1658030" y="3174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 txBox="1"/>
            <p:nvPr/>
          </p:nvSpPr>
          <p:spPr>
            <a:xfrm>
              <a:off x="10186" y="7241"/>
              <a:ext cx="3856" cy="622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  <p:txBody>
            <a:bodyPr vert="horz" wrap="square" lIns="0" tIns="28575" rIns="0" bIns="0" rtlCol="0">
              <a:spAutoFit/>
            </a:bodyPr>
            <a:lstStyle/>
            <a:p>
              <a:pPr algn="ctr">
                <a:lnSpc>
                  <a:spcPts val="1430"/>
                </a:lnSpc>
                <a:spcBef>
                  <a:spcPts val="225"/>
                </a:spcBef>
              </a:pPr>
              <a:r>
                <a:rPr sz="1200" spc="-5" dirty="0">
                  <a:latin typeface="微软雅黑" panose="020B0503020204020204" charset="-122"/>
                  <a:cs typeface="微软雅黑" panose="020B0503020204020204" charset="-122"/>
                </a:rPr>
                <a:t>0</a:t>
              </a:r>
              <a:r>
                <a:rPr sz="1200" dirty="0">
                  <a:latin typeface="微软雅黑" panose="020B0503020204020204" charset="-122"/>
                  <a:cs typeface="微软雅黑" panose="020B0503020204020204" charset="-122"/>
                </a:rPr>
                <a:t>对价转股</a:t>
              </a:r>
              <a:r>
                <a:rPr sz="1200" spc="-5" dirty="0">
                  <a:latin typeface="微软雅黑" panose="020B0503020204020204" charset="-122"/>
                  <a:cs typeface="微软雅黑" panose="020B0503020204020204" charset="-122"/>
                </a:rPr>
                <a:t>65%</a:t>
              </a:r>
              <a:r>
                <a:rPr sz="1200" dirty="0">
                  <a:latin typeface="微软雅黑" panose="020B0503020204020204" charset="-122"/>
                  <a:cs typeface="微软雅黑" panose="020B0503020204020204" charset="-122"/>
                </a:rPr>
                <a:t>给开发商</a:t>
              </a:r>
              <a:endParaRPr sz="1200">
                <a:latin typeface="微软雅黑" panose="020B0503020204020204" charset="-122"/>
                <a:cs typeface="微软雅黑" panose="020B0503020204020204" charset="-122"/>
              </a:endParaRPr>
            </a:p>
            <a:p>
              <a:pPr algn="ctr">
                <a:lnSpc>
                  <a:spcPts val="1430"/>
                </a:lnSpc>
              </a:pPr>
              <a:r>
                <a:rPr sz="1200" dirty="0">
                  <a:latin typeface="微软雅黑" panose="020B0503020204020204" charset="-122"/>
                  <a:cs typeface="微软雅黑" panose="020B0503020204020204" charset="-122"/>
                </a:rPr>
                <a:t>与代建平台签署《委管协议》</a:t>
              </a:r>
              <a:endParaRPr sz="12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8428" y="7324"/>
              <a:ext cx="1000" cy="32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>
                  <a:latin typeface="微软雅黑" panose="020B0503020204020204" charset="-122"/>
                  <a:cs typeface="微软雅黑" panose="020B0503020204020204" charset="-122"/>
                </a:rPr>
                <a:t>后续动作</a:t>
              </a:r>
              <a:endParaRPr sz="12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575" y="8575"/>
              <a:ext cx="120" cy="1181"/>
            </a:xfrm>
            <a:custGeom>
              <a:avLst/>
              <a:gdLst/>
              <a:ahLst/>
              <a:cxnLst/>
              <a:rect l="l" t="t" r="r" b="b"/>
              <a:pathLst>
                <a:path w="76200" h="749935">
                  <a:moveTo>
                    <a:pt x="0" y="673601"/>
                  </a:moveTo>
                  <a:lnTo>
                    <a:pt x="38100" y="749801"/>
                  </a:lnTo>
                  <a:lnTo>
                    <a:pt x="63499" y="699001"/>
                  </a:lnTo>
                  <a:lnTo>
                    <a:pt x="31750" y="699001"/>
                  </a:lnTo>
                  <a:lnTo>
                    <a:pt x="31749" y="694768"/>
                  </a:lnTo>
                  <a:lnTo>
                    <a:pt x="0" y="673601"/>
                  </a:lnTo>
                  <a:close/>
                </a:path>
                <a:path w="76200" h="749935">
                  <a:moveTo>
                    <a:pt x="31750" y="694768"/>
                  </a:moveTo>
                  <a:lnTo>
                    <a:pt x="31750" y="699001"/>
                  </a:lnTo>
                  <a:lnTo>
                    <a:pt x="44450" y="699001"/>
                  </a:lnTo>
                  <a:lnTo>
                    <a:pt x="38100" y="699001"/>
                  </a:lnTo>
                  <a:lnTo>
                    <a:pt x="31750" y="694768"/>
                  </a:lnTo>
                  <a:close/>
                </a:path>
                <a:path w="76200" h="749935">
                  <a:moveTo>
                    <a:pt x="76200" y="673601"/>
                  </a:moveTo>
                  <a:lnTo>
                    <a:pt x="44450" y="694768"/>
                  </a:lnTo>
                  <a:lnTo>
                    <a:pt x="44450" y="699001"/>
                  </a:lnTo>
                  <a:lnTo>
                    <a:pt x="63500" y="699001"/>
                  </a:lnTo>
                  <a:lnTo>
                    <a:pt x="76200" y="673601"/>
                  </a:lnTo>
                  <a:close/>
                </a:path>
                <a:path w="76200" h="749935">
                  <a:moveTo>
                    <a:pt x="44450" y="0"/>
                  </a:moveTo>
                  <a:lnTo>
                    <a:pt x="31750" y="0"/>
                  </a:lnTo>
                  <a:lnTo>
                    <a:pt x="31750" y="694768"/>
                  </a:lnTo>
                  <a:lnTo>
                    <a:pt x="38100" y="699001"/>
                  </a:lnTo>
                  <a:lnTo>
                    <a:pt x="44449" y="694768"/>
                  </a:lnTo>
                  <a:lnTo>
                    <a:pt x="44450" y="0"/>
                  </a:lnTo>
                  <a:close/>
                </a:path>
                <a:path w="76200" h="749935">
                  <a:moveTo>
                    <a:pt x="44450" y="694768"/>
                  </a:moveTo>
                  <a:lnTo>
                    <a:pt x="38100" y="699001"/>
                  </a:lnTo>
                  <a:lnTo>
                    <a:pt x="44450" y="699001"/>
                  </a:lnTo>
                  <a:lnTo>
                    <a:pt x="44450" y="69476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2887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 panose="020B0604020202020204"/>
                <a:cs typeface="Arial" panose="020B0604020202020204"/>
              </a:rPr>
              <a:t>2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5</a:t>
            </a:r>
            <a:r>
              <a:rPr dirty="0"/>
              <a:t>风险点及应对方案</a:t>
            </a:r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14304" y="1180946"/>
          <a:ext cx="10388600" cy="2995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2130"/>
                <a:gridCol w="2432685"/>
                <a:gridCol w="6134100"/>
              </a:tblGrid>
              <a:tr h="785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92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项目风险点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096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风险评估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应对方案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96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融资不能足额到账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2550" marR="208280">
                        <a:lnSpc>
                          <a:spcPct val="149000"/>
                        </a:lnSpc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一般机构批复后，条件不发 生大变化均可发放。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25450" indent="-343535">
                        <a:lnSpc>
                          <a:spcPct val="100000"/>
                        </a:lnSpc>
                        <a:buAutoNum type="arabicPeriod"/>
                        <a:tabLst>
                          <a:tab pos="425450" algn="l"/>
                          <a:tab pos="425450" algn="l"/>
                        </a:tabLst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项目摘牌2个月后双方仍无法取得融资的，我司免责退出。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25450" indent="-343535">
                        <a:lnSpc>
                          <a:spcPct val="100000"/>
                        </a:lnSpc>
                        <a:spcBef>
                          <a:spcPts val="815"/>
                        </a:spcBef>
                        <a:buAutoNum type="arabicPeriod"/>
                        <a:tabLst>
                          <a:tab pos="425450" algn="l"/>
                          <a:tab pos="425450" algn="l"/>
                        </a:tabLst>
                      </a:pPr>
                      <a:r>
                        <a:rPr sz="1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具体条件届时双方另行商议。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7994" y="3809492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市场分析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587954" y="1876044"/>
            <a:ext cx="12801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03</a:t>
            </a:r>
            <a:endParaRPr sz="8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10677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3.1</a:t>
            </a:r>
            <a:r>
              <a:rPr spc="-85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城市政策</a:t>
            </a:r>
            <a:r>
              <a:rPr dirty="0">
                <a:latin typeface="Arial" panose="020B0604020202020204"/>
                <a:cs typeface="Arial" panose="020B0604020202020204"/>
              </a:rPr>
              <a:t>|</a:t>
            </a:r>
            <a:r>
              <a:rPr dirty="0"/>
              <a:t>城市政策整体宽松，仅公积金政策收紧，客户置业门槛不受限制。</a:t>
            </a:r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50608" y="1124745"/>
          <a:ext cx="10972800" cy="5271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4935"/>
                <a:gridCol w="8317865"/>
              </a:tblGrid>
              <a:tr h="458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类别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5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政策规定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5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8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b="1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限购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7955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无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795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690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限贷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商贷：首套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20%，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二套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50%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。认贷不认房，名下无贷款，且购房面积不超过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144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平方米的，按首套房政策执行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R="326390">
                        <a:lnSpc>
                          <a:spcPct val="125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公积金：首套套型建筑面积在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90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㎡（含）以下的，贷款首付款比例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20%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，套型建筑面积在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90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㎡以上的，贷款首付款比例  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30%；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第二套房住房公积金贷款首付款比例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50%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458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b="1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限售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5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无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5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458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b="1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限价</a:t>
                      </a:r>
                      <a:r>
                        <a:rPr sz="1200" b="1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200" b="1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限签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795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无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795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458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200" b="1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限精装</a:t>
                      </a:r>
                      <a:r>
                        <a:rPr sz="1200" b="1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200" b="1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车位备案价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732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无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732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458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200" b="1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预售政策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68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按提供预售的商品房计算，投入开发建设的资金达到工程建设总投资的</a:t>
                      </a:r>
                      <a:r>
                        <a:rPr sz="1200" spc="-1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25%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以上，并已经确定施工进度和竣工交付日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期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ts val="1395"/>
                        </a:lnSpc>
                        <a:spcBef>
                          <a:spcPts val="46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实际执行过程中，达到</a:t>
                      </a:r>
                      <a:r>
                        <a:rPr sz="1200" spc="-1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±0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即可预售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458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200" b="1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监管资金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5415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遵循专款专户、专款专存、专款专用的原则，确保商品房预售资金用于本项目商品房工程建设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ts val="1375"/>
                        </a:lnSpc>
                        <a:spcBef>
                          <a:spcPts val="48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预售资金监管自房地产开发企业取得商品房预售许可证明开始，至办结新建商品房竣工验收备案止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4581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200" b="1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按揭放款条件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732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按揭资料齐全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732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458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200" b="1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公积金贷款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685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职工家庭夫妻双方缴存公积金的贷款最高额度调整为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50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万元；夫妻只有一方或单身职工缴存公积金的贷款最高额度调整为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ts val="1390"/>
                        </a:lnSpc>
                        <a:spcBef>
                          <a:spcPts val="45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30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万元（较前期单人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50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万，家庭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万收紧）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458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b="1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二手房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5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个人将购买不足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年的住房对外销售的，按照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5%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的征收率全额缴纳增值税；个人将购买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年以上（含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年）的住房对外销售的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ts val="1375"/>
                        </a:lnSpc>
                        <a:spcBef>
                          <a:spcPts val="48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免征增值税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1564" y="590803"/>
            <a:ext cx="1600200" cy="122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目</a:t>
            </a:r>
            <a:r>
              <a:rPr sz="5400" b="0" spc="-10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5400" b="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录</a:t>
            </a:r>
            <a:endParaRPr sz="540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8740">
              <a:lnSpc>
                <a:spcPct val="100000"/>
              </a:lnSpc>
              <a:spcBef>
                <a:spcPts val="95"/>
              </a:spcBef>
            </a:pPr>
            <a:r>
              <a:rPr spc="-70" dirty="0">
                <a:solidFill>
                  <a:schemeClr val="bg1"/>
                </a:solidFill>
              </a:rPr>
              <a:t>CATALOG</a:t>
            </a:r>
            <a:endParaRPr spc="-70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5497" y="535940"/>
            <a:ext cx="86360" cy="1224280"/>
          </a:xfrm>
          <a:custGeom>
            <a:avLst/>
            <a:gdLst/>
            <a:ahLst/>
            <a:cxnLst/>
            <a:rect l="l" t="t" r="r" b="b"/>
            <a:pathLst>
              <a:path w="86359" h="1224280">
                <a:moveTo>
                  <a:pt x="0" y="1224279"/>
                </a:moveTo>
                <a:lnTo>
                  <a:pt x="86090" y="1224279"/>
                </a:lnTo>
                <a:lnTo>
                  <a:pt x="86090" y="0"/>
                </a:lnTo>
                <a:lnTo>
                  <a:pt x="0" y="0"/>
                </a:lnTo>
                <a:lnTo>
                  <a:pt x="0" y="12242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5497" y="449580"/>
            <a:ext cx="471805" cy="86360"/>
          </a:xfrm>
          <a:custGeom>
            <a:avLst/>
            <a:gdLst/>
            <a:ahLst/>
            <a:cxnLst/>
            <a:rect l="l" t="t" r="r" b="b"/>
            <a:pathLst>
              <a:path w="471805" h="86359">
                <a:moveTo>
                  <a:pt x="0" y="86360"/>
                </a:moveTo>
                <a:lnTo>
                  <a:pt x="471805" y="86360"/>
                </a:lnTo>
                <a:lnTo>
                  <a:pt x="471805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6765" y="2359151"/>
            <a:ext cx="2111375" cy="2838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 indent="-555625">
              <a:lnSpc>
                <a:spcPct val="100000"/>
              </a:lnSpc>
              <a:spcBef>
                <a:spcPts val="100"/>
              </a:spcBef>
              <a:buFont typeface="΢"/>
              <a:buAutoNum type="arabicPeriod"/>
              <a:tabLst>
                <a:tab pos="567690" algn="l"/>
                <a:tab pos="568325" algn="l"/>
                <a:tab pos="878840" algn="l"/>
              </a:tabLst>
            </a:pPr>
            <a:r>
              <a:rPr sz="24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	项目概况</a:t>
            </a:r>
            <a:endParaRPr sz="2400" b="1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259767"/>
              </a:buClr>
              <a:buFont typeface="΢"/>
              <a:buAutoNum type="arabicPeriod"/>
            </a:pPr>
            <a:endParaRPr sz="1550" b="1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568325" indent="-555625">
              <a:lnSpc>
                <a:spcPct val="100000"/>
              </a:lnSpc>
              <a:buFont typeface="΢"/>
              <a:buAutoNum type="arabicPeriod"/>
              <a:tabLst>
                <a:tab pos="567690" algn="l"/>
                <a:tab pos="568325" algn="l"/>
                <a:tab pos="878840" algn="l"/>
              </a:tabLst>
            </a:pPr>
            <a:r>
              <a:rPr sz="24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	交易模式</a:t>
            </a:r>
            <a:endParaRPr sz="2400" b="1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59767"/>
              </a:buClr>
              <a:buFont typeface="΢"/>
              <a:buAutoNum type="arabicPeriod"/>
            </a:pPr>
            <a:endParaRPr sz="1500" b="1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568325" indent="-555625">
              <a:lnSpc>
                <a:spcPct val="100000"/>
              </a:lnSpc>
              <a:spcBef>
                <a:spcPts val="5"/>
              </a:spcBef>
              <a:buFont typeface="΢"/>
              <a:buAutoNum type="arabicPeriod"/>
              <a:tabLst>
                <a:tab pos="567690" algn="l"/>
                <a:tab pos="568325" algn="l"/>
                <a:tab pos="878840" algn="l"/>
              </a:tabLst>
            </a:pPr>
            <a:r>
              <a:rPr sz="24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	市场分析</a:t>
            </a:r>
            <a:endParaRPr sz="2400" b="1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259767"/>
              </a:buClr>
              <a:buFont typeface="΢"/>
              <a:buAutoNum type="arabicPeriod"/>
            </a:pPr>
            <a:endParaRPr sz="1550" b="1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568325" indent="-555625">
              <a:lnSpc>
                <a:spcPct val="100000"/>
              </a:lnSpc>
              <a:buFont typeface="΢"/>
              <a:buAutoNum type="arabicPeriod"/>
              <a:tabLst>
                <a:tab pos="567690" algn="l"/>
                <a:tab pos="568325" algn="l"/>
                <a:tab pos="878840" algn="l"/>
              </a:tabLst>
            </a:pPr>
            <a:r>
              <a:rPr sz="24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	项目定位</a:t>
            </a:r>
            <a:endParaRPr sz="2400" b="1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259767"/>
              </a:buClr>
              <a:buFont typeface="΢"/>
              <a:buAutoNum type="arabicPeriod"/>
            </a:pPr>
            <a:endParaRPr sz="1550" b="1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477520" indent="-465455">
              <a:lnSpc>
                <a:spcPct val="100000"/>
              </a:lnSpc>
              <a:buFont typeface="΢"/>
              <a:buAutoNum type="arabicPeriod"/>
              <a:tabLst>
                <a:tab pos="478155" algn="l"/>
                <a:tab pos="878840" algn="l"/>
              </a:tabLst>
            </a:pPr>
            <a:r>
              <a:rPr sz="24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	    项目测算</a:t>
            </a:r>
            <a:endParaRPr sz="2400" b="1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1133475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5"/>
              </a:spcBef>
              <a:tabLst>
                <a:tab pos="593090" algn="l"/>
              </a:tabLst>
            </a:pPr>
            <a:r>
              <a:rPr spc="-5" dirty="0">
                <a:latin typeface="Arial" panose="020B0604020202020204"/>
                <a:cs typeface="Arial" panose="020B0604020202020204"/>
              </a:rPr>
              <a:t>3.2	</a:t>
            </a:r>
            <a:r>
              <a:rPr spc="30" dirty="0"/>
              <a:t>全市土地市场</a:t>
            </a:r>
            <a:r>
              <a:rPr spc="35" dirty="0">
                <a:latin typeface="Arial" panose="020B0604020202020204"/>
                <a:cs typeface="Arial" panose="020B0604020202020204"/>
              </a:rPr>
              <a:t>|</a:t>
            </a:r>
            <a:r>
              <a:rPr spc="30" dirty="0"/>
              <a:t>住宅土地市场集中在</a:t>
            </a:r>
            <a:r>
              <a:rPr spc="5" dirty="0">
                <a:latin typeface="Arial" panose="020B0604020202020204"/>
                <a:cs typeface="Arial" panose="020B0604020202020204"/>
              </a:rPr>
              <a:t>19-20</a:t>
            </a:r>
            <a:r>
              <a:rPr spc="30" dirty="0"/>
              <a:t>年供应</a:t>
            </a:r>
            <a:r>
              <a:rPr spc="10" dirty="0"/>
              <a:t>，</a:t>
            </a:r>
            <a:r>
              <a:rPr spc="10" dirty="0">
                <a:latin typeface="Arial" panose="020B0604020202020204"/>
                <a:cs typeface="Arial" panose="020B0604020202020204"/>
              </a:rPr>
              <a:t>2020</a:t>
            </a:r>
            <a:r>
              <a:rPr spc="30" dirty="0"/>
              <a:t>年成交</a:t>
            </a:r>
            <a:r>
              <a:rPr spc="10" dirty="0">
                <a:latin typeface="Arial" panose="020B0604020202020204"/>
                <a:cs typeface="Arial" panose="020B0604020202020204"/>
              </a:rPr>
              <a:t>198</a:t>
            </a:r>
            <a:r>
              <a:rPr spc="30" dirty="0"/>
              <a:t>万方，多个地 </a:t>
            </a:r>
            <a:r>
              <a:rPr dirty="0"/>
              <a:t>块均已开发入市，市场热度较高，金科、万科、邦泰等外来房企进驻。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4369" y="6599428"/>
            <a:ext cx="1295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备注：数据来源中指院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868" y="1877059"/>
            <a:ext cx="343217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563370" marR="5080" indent="-1551305">
              <a:lnSpc>
                <a:spcPts val="1390"/>
              </a:lnSpc>
              <a:spcBef>
                <a:spcPts val="185"/>
              </a:spcBef>
            </a:pPr>
            <a:r>
              <a:rPr sz="1200" b="1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2014</a:t>
            </a:r>
            <a:r>
              <a:rPr sz="1200" b="1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b="1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2021</a:t>
            </a:r>
            <a:r>
              <a:rPr sz="1200" b="1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年玉溪市红塔区商品住宅土地市场年度 走势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57015" y="5233415"/>
            <a:ext cx="984250" cy="0"/>
          </a:xfrm>
          <a:custGeom>
            <a:avLst/>
            <a:gdLst/>
            <a:ahLst/>
            <a:cxnLst/>
            <a:rect l="l" t="t" r="r" b="b"/>
            <a:pathLst>
              <a:path w="984250">
                <a:moveTo>
                  <a:pt x="0" y="0"/>
                </a:moveTo>
                <a:lnTo>
                  <a:pt x="983752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98064" y="5233415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>
                <a:moveTo>
                  <a:pt x="0" y="0"/>
                </a:moveTo>
                <a:lnTo>
                  <a:pt x="4541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42160" y="5233415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>
                <a:moveTo>
                  <a:pt x="0" y="0"/>
                </a:moveTo>
                <a:lnTo>
                  <a:pt x="4541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4809" y="5233415"/>
            <a:ext cx="986155" cy="0"/>
          </a:xfrm>
          <a:custGeom>
            <a:avLst/>
            <a:gdLst/>
            <a:ahLst/>
            <a:cxnLst/>
            <a:rect l="l" t="t" r="r" b="b"/>
            <a:pathLst>
              <a:path w="986155">
                <a:moveTo>
                  <a:pt x="0" y="0"/>
                </a:moveTo>
                <a:lnTo>
                  <a:pt x="985598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57015" y="4654295"/>
            <a:ext cx="984250" cy="0"/>
          </a:xfrm>
          <a:custGeom>
            <a:avLst/>
            <a:gdLst/>
            <a:ahLst/>
            <a:cxnLst/>
            <a:rect l="l" t="t" r="r" b="b"/>
            <a:pathLst>
              <a:path w="984250">
                <a:moveTo>
                  <a:pt x="0" y="0"/>
                </a:moveTo>
                <a:lnTo>
                  <a:pt x="983752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98064" y="4654295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>
                <a:moveTo>
                  <a:pt x="0" y="0"/>
                </a:moveTo>
                <a:lnTo>
                  <a:pt x="4541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4809" y="4654295"/>
            <a:ext cx="1741805" cy="0"/>
          </a:xfrm>
          <a:custGeom>
            <a:avLst/>
            <a:gdLst/>
            <a:ahLst/>
            <a:cxnLst/>
            <a:rect l="l" t="t" r="r" b="b"/>
            <a:pathLst>
              <a:path w="1741805">
                <a:moveTo>
                  <a:pt x="0" y="0"/>
                </a:moveTo>
                <a:lnTo>
                  <a:pt x="1741502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57015" y="4078223"/>
            <a:ext cx="984250" cy="0"/>
          </a:xfrm>
          <a:custGeom>
            <a:avLst/>
            <a:gdLst/>
            <a:ahLst/>
            <a:cxnLst/>
            <a:rect l="l" t="t" r="r" b="b"/>
            <a:pathLst>
              <a:path w="984250">
                <a:moveTo>
                  <a:pt x="0" y="0"/>
                </a:moveTo>
                <a:lnTo>
                  <a:pt x="983752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98064" y="4078223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>
                <a:moveTo>
                  <a:pt x="0" y="0"/>
                </a:moveTo>
                <a:lnTo>
                  <a:pt x="4541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4809" y="4078223"/>
            <a:ext cx="1741805" cy="0"/>
          </a:xfrm>
          <a:custGeom>
            <a:avLst/>
            <a:gdLst/>
            <a:ahLst/>
            <a:cxnLst/>
            <a:rect l="l" t="t" r="r" b="b"/>
            <a:pathLst>
              <a:path w="1741805">
                <a:moveTo>
                  <a:pt x="0" y="0"/>
                </a:moveTo>
                <a:lnTo>
                  <a:pt x="1741502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4809" y="3499103"/>
            <a:ext cx="3786504" cy="0"/>
          </a:xfrm>
          <a:custGeom>
            <a:avLst/>
            <a:gdLst/>
            <a:ahLst/>
            <a:cxnLst/>
            <a:rect l="l" t="t" r="r" b="b"/>
            <a:pathLst>
              <a:path w="3786504">
                <a:moveTo>
                  <a:pt x="0" y="0"/>
                </a:moveTo>
                <a:lnTo>
                  <a:pt x="3785959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4809" y="2921003"/>
            <a:ext cx="3786504" cy="0"/>
          </a:xfrm>
          <a:custGeom>
            <a:avLst/>
            <a:gdLst/>
            <a:ahLst/>
            <a:cxnLst/>
            <a:rect l="l" t="t" r="r" b="b"/>
            <a:pathLst>
              <a:path w="3786504">
                <a:moveTo>
                  <a:pt x="0" y="0"/>
                </a:moveTo>
                <a:lnTo>
                  <a:pt x="3785959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81455" y="5599176"/>
            <a:ext cx="304800" cy="212090"/>
          </a:xfrm>
          <a:custGeom>
            <a:avLst/>
            <a:gdLst/>
            <a:ahLst/>
            <a:cxnLst/>
            <a:rect l="l" t="t" r="r" b="b"/>
            <a:pathLst>
              <a:path w="304800" h="212089">
                <a:moveTo>
                  <a:pt x="304800" y="0"/>
                </a:moveTo>
                <a:lnTo>
                  <a:pt x="0" y="0"/>
                </a:lnTo>
                <a:lnTo>
                  <a:pt x="0" y="211809"/>
                </a:lnTo>
                <a:lnTo>
                  <a:pt x="304800" y="211809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40407" y="5196840"/>
            <a:ext cx="302260" cy="614680"/>
          </a:xfrm>
          <a:custGeom>
            <a:avLst/>
            <a:gdLst/>
            <a:ahLst/>
            <a:cxnLst/>
            <a:rect l="l" t="t" r="r" b="b"/>
            <a:pathLst>
              <a:path w="302260" h="614679">
                <a:moveTo>
                  <a:pt x="301752" y="0"/>
                </a:moveTo>
                <a:lnTo>
                  <a:pt x="0" y="0"/>
                </a:lnTo>
                <a:lnTo>
                  <a:pt x="0" y="614145"/>
                </a:lnTo>
                <a:lnTo>
                  <a:pt x="301752" y="614145"/>
                </a:lnTo>
                <a:lnTo>
                  <a:pt x="301752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496311" y="3950208"/>
            <a:ext cx="302260" cy="1861185"/>
          </a:xfrm>
          <a:custGeom>
            <a:avLst/>
            <a:gdLst/>
            <a:ahLst/>
            <a:cxnLst/>
            <a:rect l="l" t="t" r="r" b="b"/>
            <a:pathLst>
              <a:path w="302260" h="1861185">
                <a:moveTo>
                  <a:pt x="301751" y="0"/>
                </a:moveTo>
                <a:lnTo>
                  <a:pt x="0" y="0"/>
                </a:lnTo>
                <a:lnTo>
                  <a:pt x="0" y="1860777"/>
                </a:lnTo>
                <a:lnTo>
                  <a:pt x="301751" y="1860777"/>
                </a:lnTo>
                <a:lnTo>
                  <a:pt x="30175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52215" y="3523488"/>
            <a:ext cx="304800" cy="2287905"/>
          </a:xfrm>
          <a:custGeom>
            <a:avLst/>
            <a:gdLst/>
            <a:ahLst/>
            <a:cxnLst/>
            <a:rect l="l" t="t" r="r" b="b"/>
            <a:pathLst>
              <a:path w="304800" h="2287904">
                <a:moveTo>
                  <a:pt x="304800" y="0"/>
                </a:moveTo>
                <a:lnTo>
                  <a:pt x="0" y="0"/>
                </a:lnTo>
                <a:lnTo>
                  <a:pt x="0" y="2287497"/>
                </a:lnTo>
                <a:lnTo>
                  <a:pt x="304800" y="2287497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11167" y="5449823"/>
            <a:ext cx="302260" cy="361315"/>
          </a:xfrm>
          <a:custGeom>
            <a:avLst/>
            <a:gdLst/>
            <a:ahLst/>
            <a:cxnLst/>
            <a:rect l="l" t="t" r="r" b="b"/>
            <a:pathLst>
              <a:path w="302260" h="361314">
                <a:moveTo>
                  <a:pt x="301752" y="0"/>
                </a:moveTo>
                <a:lnTo>
                  <a:pt x="0" y="0"/>
                </a:lnTo>
                <a:lnTo>
                  <a:pt x="0" y="361161"/>
                </a:lnTo>
                <a:lnTo>
                  <a:pt x="301752" y="361161"/>
                </a:lnTo>
                <a:lnTo>
                  <a:pt x="301752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40768" y="2921003"/>
            <a:ext cx="0" cy="2890520"/>
          </a:xfrm>
          <a:custGeom>
            <a:avLst/>
            <a:gdLst/>
            <a:ahLst/>
            <a:cxnLst/>
            <a:rect l="l" t="t" r="r" b="b"/>
            <a:pathLst>
              <a:path h="2890520">
                <a:moveTo>
                  <a:pt x="0" y="2889982"/>
                </a:moveTo>
                <a:lnTo>
                  <a:pt x="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40768" y="5810986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14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40768" y="5327903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14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40768" y="4846319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14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540768" y="4364735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14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40768" y="3883151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14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40768" y="3401567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14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40768" y="2921003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14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54809" y="2921003"/>
            <a:ext cx="0" cy="2890520"/>
          </a:xfrm>
          <a:custGeom>
            <a:avLst/>
            <a:gdLst/>
            <a:ahLst/>
            <a:cxnLst/>
            <a:rect l="l" t="t" r="r" b="b"/>
            <a:pathLst>
              <a:path h="2890520">
                <a:moveTo>
                  <a:pt x="0" y="2889982"/>
                </a:moveTo>
                <a:lnTo>
                  <a:pt x="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4809" y="5810986"/>
            <a:ext cx="3786504" cy="0"/>
          </a:xfrm>
          <a:custGeom>
            <a:avLst/>
            <a:gdLst/>
            <a:ahLst/>
            <a:cxnLst/>
            <a:rect l="l" t="t" r="r" b="b"/>
            <a:pathLst>
              <a:path w="3786504">
                <a:moveTo>
                  <a:pt x="0" y="0"/>
                </a:moveTo>
                <a:lnTo>
                  <a:pt x="3785959" y="1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33404" y="3415551"/>
            <a:ext cx="3028950" cy="1665605"/>
          </a:xfrm>
          <a:custGeom>
            <a:avLst/>
            <a:gdLst/>
            <a:ahLst/>
            <a:cxnLst/>
            <a:rect l="l" t="t" r="r" b="b"/>
            <a:pathLst>
              <a:path w="3028950" h="1665604">
                <a:moveTo>
                  <a:pt x="0" y="190232"/>
                </a:moveTo>
                <a:lnTo>
                  <a:pt x="756355" y="1665232"/>
                </a:lnTo>
                <a:lnTo>
                  <a:pt x="1515307" y="0"/>
                </a:lnTo>
                <a:lnTo>
                  <a:pt x="2271211" y="748016"/>
                </a:lnTo>
                <a:lnTo>
                  <a:pt x="3028767" y="208520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93409" y="3566809"/>
            <a:ext cx="79502" cy="795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849313" y="5042041"/>
            <a:ext cx="79502" cy="79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608265" y="3377832"/>
            <a:ext cx="79502" cy="795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364169" y="4124592"/>
            <a:ext cx="79502" cy="795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123121" y="3585097"/>
            <a:ext cx="79502" cy="79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058030" y="5381244"/>
            <a:ext cx="1511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18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41076" y="3729228"/>
            <a:ext cx="2139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161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10968" y="3305555"/>
            <a:ext cx="2012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198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99497" y="5228844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31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35004" y="3531108"/>
            <a:ext cx="3054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548235"/>
                </a:solidFill>
                <a:latin typeface="微软雅黑" panose="020B0503020204020204" charset="-122"/>
                <a:cs typeface="微软雅黑" panose="020B0503020204020204" charset="-122"/>
              </a:rPr>
              <a:t>2,290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89822" y="5006340"/>
            <a:ext cx="4413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baseline="14000" dirty="0">
                <a:latin typeface="微软雅黑" panose="020B0503020204020204" charset="-122"/>
                <a:cs typeface="微软雅黑" panose="020B0503020204020204" charset="-122"/>
              </a:rPr>
              <a:t>53</a:t>
            </a:r>
            <a:r>
              <a:rPr sz="1200" b="1" spc="157" baseline="1400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b="1" dirty="0">
                <a:solidFill>
                  <a:srgbClr val="548235"/>
                </a:solidFill>
                <a:latin typeface="微软雅黑" panose="020B0503020204020204" charset="-122"/>
                <a:cs typeface="微软雅黑" panose="020B0503020204020204" charset="-122"/>
              </a:rPr>
              <a:t>758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62088" y="3342132"/>
            <a:ext cx="2927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548235"/>
                </a:solidFill>
                <a:latin typeface="微软雅黑" panose="020B0503020204020204" charset="-122"/>
                <a:cs typeface="微软雅黑" panose="020B0503020204020204" charset="-122"/>
              </a:rPr>
              <a:t>2,487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19279" y="4088892"/>
            <a:ext cx="2927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548235"/>
                </a:solidFill>
                <a:latin typeface="微软雅黑" panose="020B0503020204020204" charset="-122"/>
                <a:cs typeface="微软雅黑" panose="020B0503020204020204" charset="-122"/>
              </a:rPr>
              <a:t>1,711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57015" y="3549396"/>
            <a:ext cx="9994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548235"/>
                </a:solidFill>
                <a:latin typeface="微软雅黑" panose="020B0503020204020204" charset="-122"/>
                <a:cs typeface="微软雅黑" panose="020B0503020204020204" charset="-122"/>
              </a:rPr>
              <a:t>2,270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30873" y="5722620"/>
            <a:ext cx="850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30873" y="5241035"/>
            <a:ext cx="1993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800" spc="-7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30873" y="4759452"/>
            <a:ext cx="2667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-7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800" spc="30" dirty="0">
                <a:latin typeface="微软雅黑" panose="020B0503020204020204" charset="-122"/>
                <a:cs typeface="微软雅黑" panose="020B0503020204020204" charset="-122"/>
              </a:rPr>
              <a:t>00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30873" y="4277867"/>
            <a:ext cx="2667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-70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800" spc="30" dirty="0">
                <a:latin typeface="微软雅黑" panose="020B0503020204020204" charset="-122"/>
                <a:cs typeface="微软雅黑" panose="020B0503020204020204" charset="-122"/>
              </a:rPr>
              <a:t>00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630873" y="3796284"/>
            <a:ext cx="2667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800" spc="-7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800" spc="30" dirty="0">
                <a:latin typeface="微软雅黑" panose="020B0503020204020204" charset="-122"/>
                <a:cs typeface="微软雅黑" panose="020B0503020204020204" charset="-122"/>
              </a:rPr>
              <a:t>00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30873" y="3314700"/>
            <a:ext cx="2667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800" spc="-70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800" spc="30" dirty="0">
                <a:latin typeface="微软雅黑" panose="020B0503020204020204" charset="-122"/>
                <a:cs typeface="微软雅黑" panose="020B0503020204020204" charset="-122"/>
              </a:rPr>
              <a:t>00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630873" y="2833115"/>
            <a:ext cx="2667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800" spc="-7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800" spc="30" dirty="0">
                <a:latin typeface="微软雅黑" panose="020B0503020204020204" charset="-122"/>
                <a:cs typeface="微软雅黑" panose="020B0503020204020204" charset="-122"/>
              </a:rPr>
              <a:t>00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79740" y="5722620"/>
            <a:ext cx="850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0177" y="5146547"/>
            <a:ext cx="1524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latin typeface="微软雅黑" panose="020B0503020204020204" charset="-122"/>
                <a:cs typeface="微软雅黑" panose="020B0503020204020204" charset="-122"/>
              </a:rPr>
              <a:t>50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60614" y="4567428"/>
            <a:ext cx="1993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-7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60614" y="3988308"/>
            <a:ext cx="1993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-70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0614" y="3412235"/>
            <a:ext cx="1993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800" spc="-7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0614" y="2833115"/>
            <a:ext cx="1993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800" spc="-70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50779" y="5896355"/>
            <a:ext cx="3657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2017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707970" y="5896355"/>
            <a:ext cx="3657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2018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465164" y="5896355"/>
            <a:ext cx="3657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2019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22354" y="5896355"/>
            <a:ext cx="3657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2020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847212" y="5896355"/>
            <a:ext cx="6299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2021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1-4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971296" y="26761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60293">
            <a:solidFill>
              <a:srgbClr val="139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1228153" y="2595371"/>
            <a:ext cx="1346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成交规划建筑面积（万平米）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073483" y="26761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169920" y="265176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4" y="0"/>
                </a:moveTo>
                <a:lnTo>
                  <a:pt x="0" y="48767"/>
                </a:lnTo>
                <a:lnTo>
                  <a:pt x="48768" y="48767"/>
                </a:lnTo>
                <a:lnTo>
                  <a:pt x="2438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169920" y="265176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84" y="0"/>
                </a:moveTo>
                <a:lnTo>
                  <a:pt x="48768" y="48768"/>
                </a:lnTo>
                <a:lnTo>
                  <a:pt x="0" y="48768"/>
                </a:lnTo>
                <a:lnTo>
                  <a:pt x="24384" y="0"/>
                </a:lnTo>
                <a:close/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3330341" y="2595371"/>
            <a:ext cx="10852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成交楼板价（元/平米）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71" name="object 71"/>
          <p:cNvGraphicFramePr>
            <a:graphicFrameLocks noGrp="1"/>
          </p:cNvGraphicFramePr>
          <p:nvPr/>
        </p:nvGraphicFramePr>
        <p:xfrm>
          <a:off x="5003180" y="1636508"/>
          <a:ext cx="6932295" cy="483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"/>
                <a:gridCol w="575944"/>
                <a:gridCol w="575945"/>
                <a:gridCol w="384175"/>
                <a:gridCol w="575944"/>
                <a:gridCol w="767714"/>
                <a:gridCol w="639445"/>
                <a:gridCol w="511175"/>
                <a:gridCol w="702945"/>
                <a:gridCol w="702945"/>
                <a:gridCol w="511175"/>
                <a:gridCol w="639444"/>
              </a:tblGrid>
              <a:tr h="243840">
                <a:tc>
                  <a:txBody>
                    <a:bodyPr/>
                    <a:lstStyle/>
                    <a:p>
                      <a:pPr marL="108585" marR="635" indent="-101600">
                        <a:lnSpc>
                          <a:spcPts val="910"/>
                        </a:lnSpc>
                        <a:spcBef>
                          <a:spcPts val="6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所属板 块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93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占地面积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35255">
                        <a:lnSpc>
                          <a:spcPts val="89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（㎡）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93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占地面积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35255">
                        <a:lnSpc>
                          <a:spcPts val="89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（亩）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容积率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93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计容建面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4455">
                        <a:lnSpc>
                          <a:spcPts val="89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（万方）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起拍楼面价（元/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89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93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名义楼面价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2710">
                        <a:lnSpc>
                          <a:spcPts val="89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（元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溢价率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实际地价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成交日期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竞得公司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呈现项目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019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985" marR="635">
                        <a:lnSpc>
                          <a:spcPts val="89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生态文 化片区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26580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22733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8.5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1150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2655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131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2019-03-20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5085">
                        <a:lnSpc>
                          <a:spcPts val="91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南宁金卓 立房地产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金科桃李郡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176808"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57984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22733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2.3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13.3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2056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3503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2019-05-21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54305" marR="45085" indent="-101600">
                        <a:lnSpc>
                          <a:spcPts val="91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重庆盈丰 地产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67005" marR="8255" indent="-152400">
                        <a:lnSpc>
                          <a:spcPts val="91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北大资源颐和 翡翠府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176808"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36869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22733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11.4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1549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3246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2019-05-21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vMerge="1"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vMerge="1"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176808"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36905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22733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11.1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1501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3163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2019-05-21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vMerge="1"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vMerge="1"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372110"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49450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27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9.9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3256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5389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2020-05-20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5085" algn="ctr">
                        <a:lnSpc>
                          <a:spcPct val="99000"/>
                        </a:lnSpc>
                        <a:spcBef>
                          <a:spcPts val="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玉溪金科 骏达房地 产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金科博翠拾光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250190"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95943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19.2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3196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4071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2020-10-15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45085" indent="-101600">
                        <a:lnSpc>
                          <a:spcPts val="89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桂林彰泰 实业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金科玉溪九璋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176808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老城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19704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2273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6.9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2250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2859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2019-03-11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2705" marR="45085">
                        <a:lnSpc>
                          <a:spcPts val="890"/>
                        </a:lnSpc>
                        <a:spcBef>
                          <a:spcPts val="7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南宁金卓 立房地产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4605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金科集美玉溪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176808"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36115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2273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12.6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2263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3822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2019-03-11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176808"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26815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2273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9.4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2250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3508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2019-03-19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176808"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49795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2273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17.4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2263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4070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2019-03-19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372110"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16390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27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2251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3197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2019-05-21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5085" algn="ctr">
                        <a:lnSpc>
                          <a:spcPct val="99000"/>
                        </a:lnSpc>
                        <a:spcBef>
                          <a:spcPts val="6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玉溪金科 骏达房地 产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金科东方王榭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250190"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8133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22733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2.8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2243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2278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2019-03-11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45085" indent="-50800">
                        <a:lnSpc>
                          <a:spcPts val="890"/>
                        </a:lnSpc>
                        <a:spcBef>
                          <a:spcPts val="14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昆明韩锦 房地产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碧桂园溪台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250190"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64164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22733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19.9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2132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2132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4862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2020-12-14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45085" indent="-50800">
                        <a:lnSpc>
                          <a:spcPts val="890"/>
                        </a:lnSpc>
                        <a:spcBef>
                          <a:spcPts val="14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玉溪万领 房地产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万科项目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25019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08585" marR="635" indent="-101600">
                        <a:lnSpc>
                          <a:spcPts val="91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高铁新 城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52148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22733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4.3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22.4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709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709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3782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2020-10-20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45085" indent="-101600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玉溪蓉丰 置业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邦泰天誉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176808"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91915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138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28.5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776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776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6990" marR="39370" algn="just">
                        <a:lnSpc>
                          <a:spcPct val="99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未知（配建道 路、公园、幼 儿园、小学、 初高中、区政 府大楼等）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2019-10-08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2705" marR="45085">
                        <a:lnSpc>
                          <a:spcPts val="91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玉溪玉高 华风置业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67005" marR="46355" indent="-113665">
                        <a:lnSpc>
                          <a:spcPts val="91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云南建投</a:t>
                      </a:r>
                      <a:r>
                        <a:rPr sz="8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·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 铁新城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439142"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101307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152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40.5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782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782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vMerge="1"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2020-12-14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vMerge="1"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vMerge="1"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176808">
                <a:tc rowSpan="2">
                  <a:txBody>
                    <a:bodyPr/>
                    <a:lstStyle/>
                    <a:p>
                      <a:pPr marL="57785" marR="635" indent="-50800">
                        <a:lnSpc>
                          <a:spcPts val="910"/>
                        </a:lnSpc>
                        <a:spcBef>
                          <a:spcPts val="5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科教创 新城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6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71187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2.5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17.8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1110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1110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2020-11-04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2705" marR="45085">
                        <a:lnSpc>
                          <a:spcPts val="910"/>
                        </a:lnSpc>
                        <a:spcBef>
                          <a:spcPts val="5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成都卓越 越欣置业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6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卓越华著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176808">
                <a:tc vMerge="1">
                  <a:tcPr marL="0" marR="0" marT="666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104947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157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2.5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26.2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1158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1158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2020-11-04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vMerge="1">
                  <a:tcPr marL="0" marR="0" marT="666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vMerge="1"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高新区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174008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261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1.8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31.3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2270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2270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8890" indent="29845" algn="just">
                        <a:lnSpc>
                          <a:spcPct val="99000"/>
                        </a:lnSpc>
                        <a:spcBef>
                          <a:spcPts val="5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未知（配建学 校、自持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万方 购物中心等）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2021-03-03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45085" indent="-50800">
                        <a:lnSpc>
                          <a:spcPts val="910"/>
                        </a:lnSpc>
                        <a:spcBef>
                          <a:spcPts val="5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玉溪富康 城置业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富康城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72" name="object 72"/>
          <p:cNvSpPr txBox="1"/>
          <p:nvPr/>
        </p:nvSpPr>
        <p:spPr>
          <a:xfrm>
            <a:off x="7199087" y="1316228"/>
            <a:ext cx="2533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2019</a:t>
            </a:r>
            <a:r>
              <a:rPr sz="1200" b="1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年至今红塔区重点成交地块明细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1133030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5"/>
              </a:spcBef>
              <a:tabLst>
                <a:tab pos="579120" algn="l"/>
              </a:tabLst>
            </a:pPr>
            <a:r>
              <a:rPr dirty="0">
                <a:latin typeface="Arial" panose="020B0604020202020204"/>
                <a:cs typeface="Arial" panose="020B0604020202020204"/>
              </a:rPr>
              <a:t>3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2	</a:t>
            </a:r>
            <a:r>
              <a:rPr dirty="0"/>
              <a:t>板块土地市场</a:t>
            </a:r>
            <a:r>
              <a:rPr dirty="0">
                <a:latin typeface="Arial" panose="020B0604020202020204"/>
                <a:cs typeface="Arial" panose="020B0604020202020204"/>
              </a:rPr>
              <a:t>|</a:t>
            </a:r>
            <a:r>
              <a:rPr dirty="0"/>
              <a:t>区域以带条件供地为主，其中邦泰须配建</a:t>
            </a:r>
            <a:r>
              <a:rPr dirty="0">
                <a:latin typeface="Arial" panose="020B0604020202020204"/>
                <a:cs typeface="Arial" panose="020B0604020202020204"/>
              </a:rPr>
              <a:t>8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96</a:t>
            </a:r>
            <a:r>
              <a:rPr dirty="0"/>
              <a:t>万㎡回迁房，实际楼 面地价</a:t>
            </a:r>
            <a:r>
              <a:rPr dirty="0">
                <a:latin typeface="Arial" panose="020B0604020202020204"/>
                <a:cs typeface="Arial" panose="020B0604020202020204"/>
              </a:rPr>
              <a:t>3782</a:t>
            </a:r>
            <a:r>
              <a:rPr dirty="0"/>
              <a:t>元</a:t>
            </a:r>
            <a:r>
              <a:rPr spc="-5" dirty="0">
                <a:latin typeface="Arial" panose="020B0604020202020204"/>
                <a:cs typeface="Arial" panose="020B0604020202020204"/>
              </a:rPr>
              <a:t>/</a:t>
            </a:r>
            <a:r>
              <a:rPr dirty="0"/>
              <a:t>㎡、万科须配建</a:t>
            </a:r>
            <a:r>
              <a:rPr spc="-5" dirty="0">
                <a:latin typeface="Arial" panose="020B0604020202020204"/>
                <a:cs typeface="Arial" panose="020B0604020202020204"/>
              </a:rPr>
              <a:t>6.20</a:t>
            </a:r>
            <a:r>
              <a:rPr dirty="0"/>
              <a:t>万㎡回迁房，实际楼面地价</a:t>
            </a:r>
            <a:r>
              <a:rPr dirty="0">
                <a:latin typeface="Arial" panose="020B0604020202020204"/>
                <a:cs typeface="Arial" panose="020B0604020202020204"/>
              </a:rPr>
              <a:t>4862</a:t>
            </a:r>
            <a:r>
              <a:rPr dirty="0"/>
              <a:t>元</a:t>
            </a:r>
            <a:r>
              <a:rPr spc="-5" dirty="0">
                <a:latin typeface="Arial" panose="020B0604020202020204"/>
                <a:cs typeface="Arial" panose="020B0604020202020204"/>
              </a:rPr>
              <a:t>/</a:t>
            </a:r>
            <a:r>
              <a:rPr dirty="0"/>
              <a:t>㎡</a:t>
            </a:r>
            <a:r>
              <a:rPr spc="-65" dirty="0"/>
              <a:t> </a:t>
            </a:r>
            <a:r>
              <a:rPr dirty="0"/>
              <a:t>。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4369" y="6599428"/>
            <a:ext cx="1295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备注：数据来源中指院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867275" y="2068553"/>
          <a:ext cx="6086475" cy="408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0"/>
                <a:gridCol w="473075"/>
                <a:gridCol w="473075"/>
                <a:gridCol w="315595"/>
                <a:gridCol w="473075"/>
                <a:gridCol w="630555"/>
                <a:gridCol w="525144"/>
                <a:gridCol w="419735"/>
                <a:gridCol w="438150"/>
                <a:gridCol w="577214"/>
                <a:gridCol w="419735"/>
                <a:gridCol w="525145"/>
                <a:gridCol w="525145"/>
              </a:tblGrid>
              <a:tr h="798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9845" marR="22225">
                        <a:lnSpc>
                          <a:spcPts val="91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所属 板块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3020">
                        <a:lnSpc>
                          <a:spcPts val="935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占地面积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3820">
                        <a:lnSpc>
                          <a:spcPts val="935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（㎡）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3020">
                        <a:lnSpc>
                          <a:spcPts val="935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占地面积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3820">
                        <a:lnSpc>
                          <a:spcPts val="935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（亩）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容积率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3020">
                        <a:lnSpc>
                          <a:spcPts val="935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计容建面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3020">
                        <a:lnSpc>
                          <a:spcPts val="935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（万方）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0960">
                        <a:lnSpc>
                          <a:spcPts val="935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起拍楼面价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8265">
                        <a:lnSpc>
                          <a:spcPts val="935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（元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890">
                        <a:lnSpc>
                          <a:spcPts val="935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名义楼面价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5560">
                        <a:lnSpc>
                          <a:spcPts val="935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（元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溢价率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2065">
                        <a:lnSpc>
                          <a:spcPts val="935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实际地价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ts val="935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（元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成交日期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竞得公司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呈现项目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配建要求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1938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9845" marR="22225">
                        <a:lnSpc>
                          <a:spcPts val="910"/>
                        </a:lnSpc>
                        <a:spcBef>
                          <a:spcPts val="75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高铁 新城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52148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4.3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22.4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709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709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00330" algn="r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3782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2020-10-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08585" indent="-101600">
                        <a:lnSpc>
                          <a:spcPts val="89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玉溪蓉丰 置业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邦泰天誉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1270" algn="just">
                        <a:lnSpc>
                          <a:spcPct val="99000"/>
                        </a:lnSpc>
                        <a:spcBef>
                          <a:spcPts val="8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无偿提供总 建筑面积不 少于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89600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890">
                        <a:lnSpc>
                          <a:spcPts val="89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平方米的回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迁安置住宅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819387"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91915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138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28.5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776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776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08585" marR="12065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未知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5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2019-10-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985">
                        <a:lnSpc>
                          <a:spcPts val="91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玉溪玉高 华风置业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7625" marR="40005" indent="-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云南建 投</a:t>
                      </a:r>
                      <a:r>
                        <a:rPr sz="8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·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高铁新 城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890" marR="1270" algn="ctr">
                        <a:lnSpc>
                          <a:spcPct val="97000"/>
                        </a:lnSpc>
                        <a:spcBef>
                          <a:spcPts val="27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、配建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48 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个班玉溪一 小高铁新城 校区。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9210" marR="21590" algn="ctr">
                        <a:lnSpc>
                          <a:spcPct val="105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、配建市 政道路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89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、配建杯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890" marR="1270" algn="ctr">
                        <a:lnSpc>
                          <a:spcPts val="890"/>
                        </a:lnSpc>
                        <a:spcBef>
                          <a:spcPts val="14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湖公园、规 划馆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9210" marR="21590" algn="ctr">
                        <a:lnSpc>
                          <a:spcPct val="101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、配建区 政府大楼 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、自持商 务中心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819387"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101307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152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40.5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782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782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vMerge="1"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5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2020-12-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985">
                        <a:lnSpc>
                          <a:spcPts val="91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玉溪玉高 华风置业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7625" marR="40005" indent="-635" algn="ctr">
                        <a:lnSpc>
                          <a:spcPct val="99000"/>
                        </a:lnSpc>
                        <a:spcBef>
                          <a:spcPts val="66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云南建 投</a:t>
                      </a:r>
                      <a:r>
                        <a:rPr sz="8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·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高铁新 城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vMerge="1"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819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老城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64164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3.1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19.9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2132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2132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00330" algn="r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4862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2020-12-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7785" indent="-50800">
                        <a:lnSpc>
                          <a:spcPts val="91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玉溪万领 房地产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万科项目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890" marR="1270" algn="ctr">
                        <a:lnSpc>
                          <a:spcPts val="910"/>
                        </a:lnSpc>
                        <a:spcBef>
                          <a:spcPts val="7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提供不少于  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62000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㎡的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安置房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773917" y="1749044"/>
            <a:ext cx="1924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2019</a:t>
            </a:r>
            <a:r>
              <a:rPr sz="1200" b="1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年至今本区域成交地块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5033" y="1730777"/>
            <a:ext cx="5184575" cy="442026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29737" y="4086829"/>
            <a:ext cx="156716" cy="1567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18090" y="3914780"/>
            <a:ext cx="1520190" cy="322580"/>
          </a:xfrm>
          <a:custGeom>
            <a:avLst/>
            <a:gdLst/>
            <a:ahLst/>
            <a:cxnLst/>
            <a:rect l="l" t="t" r="r" b="b"/>
            <a:pathLst>
              <a:path w="1520189" h="322579">
                <a:moveTo>
                  <a:pt x="1080121" y="0"/>
                </a:moveTo>
                <a:lnTo>
                  <a:pt x="0" y="0"/>
                </a:lnTo>
                <a:lnTo>
                  <a:pt x="0" y="322414"/>
                </a:lnTo>
                <a:lnTo>
                  <a:pt x="1080121" y="322414"/>
                </a:lnTo>
                <a:lnTo>
                  <a:pt x="1080121" y="268678"/>
                </a:lnTo>
                <a:lnTo>
                  <a:pt x="1519828" y="226857"/>
                </a:lnTo>
                <a:lnTo>
                  <a:pt x="1080121" y="188075"/>
                </a:lnTo>
                <a:lnTo>
                  <a:pt x="1080121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18090" y="3914780"/>
            <a:ext cx="1520190" cy="322580"/>
          </a:xfrm>
          <a:custGeom>
            <a:avLst/>
            <a:gdLst/>
            <a:ahLst/>
            <a:cxnLst/>
            <a:rect l="l" t="t" r="r" b="b"/>
            <a:pathLst>
              <a:path w="1520189" h="322579">
                <a:moveTo>
                  <a:pt x="0" y="0"/>
                </a:moveTo>
                <a:lnTo>
                  <a:pt x="630070" y="0"/>
                </a:lnTo>
                <a:lnTo>
                  <a:pt x="900100" y="0"/>
                </a:lnTo>
                <a:lnTo>
                  <a:pt x="1080121" y="0"/>
                </a:lnTo>
                <a:lnTo>
                  <a:pt x="1080121" y="188075"/>
                </a:lnTo>
                <a:lnTo>
                  <a:pt x="1519827" y="226857"/>
                </a:lnTo>
                <a:lnTo>
                  <a:pt x="1080121" y="268679"/>
                </a:lnTo>
                <a:lnTo>
                  <a:pt x="1080121" y="322415"/>
                </a:lnTo>
                <a:lnTo>
                  <a:pt x="900100" y="322415"/>
                </a:lnTo>
                <a:lnTo>
                  <a:pt x="630070" y="322415"/>
                </a:lnTo>
                <a:lnTo>
                  <a:pt x="0" y="322415"/>
                </a:lnTo>
                <a:lnTo>
                  <a:pt x="0" y="268679"/>
                </a:lnTo>
                <a:lnTo>
                  <a:pt x="0" y="18807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88250" y="3971035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高铁新城地块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01434" y="5373216"/>
            <a:ext cx="357505" cy="338455"/>
          </a:xfrm>
          <a:custGeom>
            <a:avLst/>
            <a:gdLst/>
            <a:ahLst/>
            <a:cxnLst/>
            <a:rect l="l" t="t" r="r" b="b"/>
            <a:pathLst>
              <a:path w="357504" h="338454">
                <a:moveTo>
                  <a:pt x="357339" y="129039"/>
                </a:moveTo>
                <a:lnTo>
                  <a:pt x="220847" y="129040"/>
                </a:lnTo>
                <a:lnTo>
                  <a:pt x="0" y="129040"/>
                </a:lnTo>
                <a:lnTo>
                  <a:pt x="110424" y="208790"/>
                </a:lnTo>
                <a:lnTo>
                  <a:pt x="68244" y="337831"/>
                </a:lnTo>
                <a:lnTo>
                  <a:pt x="178669" y="258079"/>
                </a:lnTo>
                <a:lnTo>
                  <a:pt x="263025" y="258079"/>
                </a:lnTo>
                <a:lnTo>
                  <a:pt x="246914" y="208790"/>
                </a:lnTo>
                <a:lnTo>
                  <a:pt x="357337" y="129040"/>
                </a:lnTo>
                <a:lnTo>
                  <a:pt x="136491" y="129040"/>
                </a:lnTo>
                <a:lnTo>
                  <a:pt x="357339" y="129039"/>
                </a:lnTo>
                <a:close/>
              </a:path>
              <a:path w="357504" h="338454">
                <a:moveTo>
                  <a:pt x="263025" y="258079"/>
                </a:moveTo>
                <a:lnTo>
                  <a:pt x="178669" y="258079"/>
                </a:lnTo>
                <a:lnTo>
                  <a:pt x="289093" y="337831"/>
                </a:lnTo>
                <a:lnTo>
                  <a:pt x="263025" y="258079"/>
                </a:lnTo>
                <a:close/>
              </a:path>
              <a:path w="357504" h="338454">
                <a:moveTo>
                  <a:pt x="178669" y="0"/>
                </a:moveTo>
                <a:lnTo>
                  <a:pt x="136491" y="129040"/>
                </a:lnTo>
                <a:lnTo>
                  <a:pt x="220847" y="129040"/>
                </a:lnTo>
                <a:lnTo>
                  <a:pt x="17866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01433" y="5373216"/>
            <a:ext cx="357505" cy="338455"/>
          </a:xfrm>
          <a:custGeom>
            <a:avLst/>
            <a:gdLst/>
            <a:ahLst/>
            <a:cxnLst/>
            <a:rect l="l" t="t" r="r" b="b"/>
            <a:pathLst>
              <a:path w="357504" h="338454">
                <a:moveTo>
                  <a:pt x="0" y="129040"/>
                </a:moveTo>
                <a:lnTo>
                  <a:pt x="136493" y="129041"/>
                </a:lnTo>
                <a:lnTo>
                  <a:pt x="178670" y="0"/>
                </a:lnTo>
                <a:lnTo>
                  <a:pt x="220848" y="129041"/>
                </a:lnTo>
                <a:lnTo>
                  <a:pt x="357341" y="129040"/>
                </a:lnTo>
                <a:lnTo>
                  <a:pt x="246915" y="208791"/>
                </a:lnTo>
                <a:lnTo>
                  <a:pt x="289095" y="337832"/>
                </a:lnTo>
                <a:lnTo>
                  <a:pt x="178670" y="258079"/>
                </a:lnTo>
                <a:lnTo>
                  <a:pt x="68245" y="337832"/>
                </a:lnTo>
                <a:lnTo>
                  <a:pt x="110425" y="208791"/>
                </a:lnTo>
                <a:lnTo>
                  <a:pt x="0" y="12904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22307" y="4216104"/>
            <a:ext cx="76200" cy="1157605"/>
          </a:xfrm>
          <a:custGeom>
            <a:avLst/>
            <a:gdLst/>
            <a:ahLst/>
            <a:cxnLst/>
            <a:rect l="l" t="t" r="r" b="b"/>
            <a:pathLst>
              <a:path w="76200" h="1157604">
                <a:moveTo>
                  <a:pt x="41267" y="76129"/>
                </a:moveTo>
                <a:lnTo>
                  <a:pt x="34918" y="76245"/>
                </a:lnTo>
                <a:lnTo>
                  <a:pt x="54621" y="1157169"/>
                </a:lnTo>
                <a:lnTo>
                  <a:pt x="60970" y="1157053"/>
                </a:lnTo>
                <a:lnTo>
                  <a:pt x="41267" y="76129"/>
                </a:lnTo>
                <a:close/>
              </a:path>
              <a:path w="76200" h="1157604">
                <a:moveTo>
                  <a:pt x="36705" y="0"/>
                </a:moveTo>
                <a:lnTo>
                  <a:pt x="0" y="76881"/>
                </a:lnTo>
                <a:lnTo>
                  <a:pt x="34918" y="76245"/>
                </a:lnTo>
                <a:lnTo>
                  <a:pt x="34687" y="63545"/>
                </a:lnTo>
                <a:lnTo>
                  <a:pt x="41036" y="63430"/>
                </a:lnTo>
                <a:lnTo>
                  <a:pt x="69878" y="63430"/>
                </a:lnTo>
                <a:lnTo>
                  <a:pt x="36705" y="0"/>
                </a:lnTo>
                <a:close/>
              </a:path>
              <a:path w="76200" h="1157604">
                <a:moveTo>
                  <a:pt x="41036" y="63430"/>
                </a:moveTo>
                <a:lnTo>
                  <a:pt x="34687" y="63545"/>
                </a:lnTo>
                <a:lnTo>
                  <a:pt x="34918" y="76245"/>
                </a:lnTo>
                <a:lnTo>
                  <a:pt x="41267" y="76129"/>
                </a:lnTo>
                <a:lnTo>
                  <a:pt x="41036" y="63430"/>
                </a:lnTo>
                <a:close/>
              </a:path>
              <a:path w="76200" h="1157604">
                <a:moveTo>
                  <a:pt x="69878" y="63430"/>
                </a:moveTo>
                <a:lnTo>
                  <a:pt x="41036" y="63430"/>
                </a:lnTo>
                <a:lnTo>
                  <a:pt x="41267" y="76129"/>
                </a:lnTo>
                <a:lnTo>
                  <a:pt x="76187" y="75492"/>
                </a:lnTo>
                <a:lnTo>
                  <a:pt x="69878" y="6343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559080" y="4799076"/>
            <a:ext cx="5765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km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29413" y="3340063"/>
            <a:ext cx="532765" cy="2186305"/>
          </a:xfrm>
          <a:custGeom>
            <a:avLst/>
            <a:gdLst/>
            <a:ahLst/>
            <a:cxnLst/>
            <a:rect l="l" t="t" r="r" b="b"/>
            <a:pathLst>
              <a:path w="532764" h="2186304">
                <a:moveTo>
                  <a:pt x="492570" y="73485"/>
                </a:moveTo>
                <a:lnTo>
                  <a:pt x="0" y="2184831"/>
                </a:lnTo>
                <a:lnTo>
                  <a:pt x="6183" y="2186274"/>
                </a:lnTo>
                <a:lnTo>
                  <a:pt x="498754" y="74928"/>
                </a:lnTo>
                <a:lnTo>
                  <a:pt x="492570" y="73485"/>
                </a:lnTo>
                <a:close/>
              </a:path>
              <a:path w="532764" h="2186304">
                <a:moveTo>
                  <a:pt x="527571" y="61114"/>
                </a:moveTo>
                <a:lnTo>
                  <a:pt x="495456" y="61114"/>
                </a:lnTo>
                <a:lnTo>
                  <a:pt x="501641" y="62557"/>
                </a:lnTo>
                <a:lnTo>
                  <a:pt x="498754" y="74928"/>
                </a:lnTo>
                <a:lnTo>
                  <a:pt x="532766" y="82863"/>
                </a:lnTo>
                <a:lnTo>
                  <a:pt x="527571" y="61114"/>
                </a:lnTo>
                <a:close/>
              </a:path>
              <a:path w="532764" h="2186304">
                <a:moveTo>
                  <a:pt x="495456" y="61114"/>
                </a:moveTo>
                <a:lnTo>
                  <a:pt x="492570" y="73485"/>
                </a:lnTo>
                <a:lnTo>
                  <a:pt x="498754" y="74928"/>
                </a:lnTo>
                <a:lnTo>
                  <a:pt x="501641" y="62557"/>
                </a:lnTo>
                <a:lnTo>
                  <a:pt x="495456" y="61114"/>
                </a:lnTo>
                <a:close/>
              </a:path>
              <a:path w="532764" h="2186304">
                <a:moveTo>
                  <a:pt x="512974" y="0"/>
                </a:moveTo>
                <a:lnTo>
                  <a:pt x="458558" y="65551"/>
                </a:lnTo>
                <a:lnTo>
                  <a:pt x="492570" y="73485"/>
                </a:lnTo>
                <a:lnTo>
                  <a:pt x="495456" y="61114"/>
                </a:lnTo>
                <a:lnTo>
                  <a:pt x="527571" y="61114"/>
                </a:lnTo>
                <a:lnTo>
                  <a:pt x="51297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329848" y="3960876"/>
            <a:ext cx="5765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km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64029" y="3189697"/>
            <a:ext cx="156716" cy="1567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61371" y="2889921"/>
            <a:ext cx="1336040" cy="347345"/>
          </a:xfrm>
          <a:custGeom>
            <a:avLst/>
            <a:gdLst/>
            <a:ahLst/>
            <a:cxnLst/>
            <a:rect l="l" t="t" r="r" b="b"/>
            <a:pathLst>
              <a:path w="1336039" h="347344">
                <a:moveTo>
                  <a:pt x="1209620" y="268679"/>
                </a:moveTo>
                <a:lnTo>
                  <a:pt x="1080121" y="268679"/>
                </a:lnTo>
                <a:lnTo>
                  <a:pt x="1335904" y="347282"/>
                </a:lnTo>
                <a:lnTo>
                  <a:pt x="1209620" y="268679"/>
                </a:lnTo>
                <a:close/>
              </a:path>
              <a:path w="1336039" h="347344">
                <a:moveTo>
                  <a:pt x="1080121" y="0"/>
                </a:moveTo>
                <a:lnTo>
                  <a:pt x="0" y="0"/>
                </a:lnTo>
                <a:lnTo>
                  <a:pt x="0" y="322414"/>
                </a:lnTo>
                <a:lnTo>
                  <a:pt x="1080121" y="322414"/>
                </a:lnTo>
                <a:lnTo>
                  <a:pt x="1080121" y="268679"/>
                </a:lnTo>
                <a:lnTo>
                  <a:pt x="1209620" y="268679"/>
                </a:lnTo>
                <a:lnTo>
                  <a:pt x="1080121" y="188075"/>
                </a:lnTo>
                <a:lnTo>
                  <a:pt x="1080121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461371" y="2889921"/>
            <a:ext cx="1336040" cy="347345"/>
          </a:xfrm>
          <a:custGeom>
            <a:avLst/>
            <a:gdLst/>
            <a:ahLst/>
            <a:cxnLst/>
            <a:rect l="l" t="t" r="r" b="b"/>
            <a:pathLst>
              <a:path w="1336039" h="347344">
                <a:moveTo>
                  <a:pt x="0" y="0"/>
                </a:moveTo>
                <a:lnTo>
                  <a:pt x="630070" y="0"/>
                </a:lnTo>
                <a:lnTo>
                  <a:pt x="900100" y="0"/>
                </a:lnTo>
                <a:lnTo>
                  <a:pt x="1080121" y="0"/>
                </a:lnTo>
                <a:lnTo>
                  <a:pt x="1080121" y="188075"/>
                </a:lnTo>
                <a:lnTo>
                  <a:pt x="1335904" y="347282"/>
                </a:lnTo>
                <a:lnTo>
                  <a:pt x="1080121" y="268679"/>
                </a:lnTo>
                <a:lnTo>
                  <a:pt x="1080121" y="322415"/>
                </a:lnTo>
                <a:lnTo>
                  <a:pt x="900100" y="322415"/>
                </a:lnTo>
                <a:lnTo>
                  <a:pt x="630070" y="322415"/>
                </a:lnTo>
                <a:lnTo>
                  <a:pt x="0" y="322415"/>
                </a:lnTo>
                <a:lnTo>
                  <a:pt x="0" y="268679"/>
                </a:lnTo>
                <a:lnTo>
                  <a:pt x="0" y="18807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683931" y="2946908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邦泰地块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55975" y="2484168"/>
            <a:ext cx="1616075" cy="3020060"/>
          </a:xfrm>
          <a:custGeom>
            <a:avLst/>
            <a:gdLst/>
            <a:ahLst/>
            <a:cxnLst/>
            <a:rect l="l" t="t" r="r" b="b"/>
            <a:pathLst>
              <a:path w="1616075" h="3020060">
                <a:moveTo>
                  <a:pt x="1576935" y="65709"/>
                </a:moveTo>
                <a:lnTo>
                  <a:pt x="0" y="3016591"/>
                </a:lnTo>
                <a:lnTo>
                  <a:pt x="5600" y="3019583"/>
                </a:lnTo>
                <a:lnTo>
                  <a:pt x="1582535" y="68701"/>
                </a:lnTo>
                <a:lnTo>
                  <a:pt x="1576935" y="65709"/>
                </a:lnTo>
                <a:close/>
              </a:path>
              <a:path w="1616075" h="3020060">
                <a:moveTo>
                  <a:pt x="1614170" y="54505"/>
                </a:moveTo>
                <a:lnTo>
                  <a:pt x="1582922" y="54505"/>
                </a:lnTo>
                <a:lnTo>
                  <a:pt x="1588522" y="57497"/>
                </a:lnTo>
                <a:lnTo>
                  <a:pt x="1582535" y="68701"/>
                </a:lnTo>
                <a:lnTo>
                  <a:pt x="1613338" y="85162"/>
                </a:lnTo>
                <a:lnTo>
                  <a:pt x="1614170" y="54505"/>
                </a:lnTo>
                <a:close/>
              </a:path>
              <a:path w="1616075" h="3020060">
                <a:moveTo>
                  <a:pt x="1582922" y="54505"/>
                </a:moveTo>
                <a:lnTo>
                  <a:pt x="1576935" y="65709"/>
                </a:lnTo>
                <a:lnTo>
                  <a:pt x="1582535" y="68701"/>
                </a:lnTo>
                <a:lnTo>
                  <a:pt x="1588522" y="57497"/>
                </a:lnTo>
                <a:lnTo>
                  <a:pt x="1582922" y="54505"/>
                </a:lnTo>
                <a:close/>
              </a:path>
              <a:path w="1616075" h="3020060">
                <a:moveTo>
                  <a:pt x="1615649" y="0"/>
                </a:moveTo>
                <a:lnTo>
                  <a:pt x="1546132" y="49248"/>
                </a:lnTo>
                <a:lnTo>
                  <a:pt x="1576935" y="65709"/>
                </a:lnTo>
                <a:lnTo>
                  <a:pt x="1582922" y="54505"/>
                </a:lnTo>
                <a:lnTo>
                  <a:pt x="1614170" y="54505"/>
                </a:lnTo>
                <a:lnTo>
                  <a:pt x="161564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 rot="1140000">
            <a:off x="4268464" y="3775921"/>
            <a:ext cx="582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b="1" spc="-7" baseline="2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2100" b="1" spc="-44" baseline="2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2100" b="1" spc="-52" baseline="2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1400" b="1" spc="-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k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m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93266" y="2333801"/>
            <a:ext cx="156716" cy="1567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620425" y="2051798"/>
            <a:ext cx="1336040" cy="347345"/>
          </a:xfrm>
          <a:custGeom>
            <a:avLst/>
            <a:gdLst/>
            <a:ahLst/>
            <a:cxnLst/>
            <a:rect l="l" t="t" r="r" b="b"/>
            <a:pathLst>
              <a:path w="1336039" h="347344">
                <a:moveTo>
                  <a:pt x="1209618" y="268678"/>
                </a:moveTo>
                <a:lnTo>
                  <a:pt x="1080121" y="268678"/>
                </a:lnTo>
                <a:lnTo>
                  <a:pt x="1335904" y="347282"/>
                </a:lnTo>
                <a:lnTo>
                  <a:pt x="1209618" y="268678"/>
                </a:lnTo>
                <a:close/>
              </a:path>
              <a:path w="1336039" h="347344">
                <a:moveTo>
                  <a:pt x="1080121" y="0"/>
                </a:moveTo>
                <a:lnTo>
                  <a:pt x="0" y="0"/>
                </a:lnTo>
                <a:lnTo>
                  <a:pt x="0" y="322414"/>
                </a:lnTo>
                <a:lnTo>
                  <a:pt x="1080121" y="322414"/>
                </a:lnTo>
                <a:lnTo>
                  <a:pt x="1080121" y="268678"/>
                </a:lnTo>
                <a:lnTo>
                  <a:pt x="1209618" y="268678"/>
                </a:lnTo>
                <a:lnTo>
                  <a:pt x="1080121" y="188075"/>
                </a:lnTo>
                <a:lnTo>
                  <a:pt x="108012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620425" y="2051163"/>
            <a:ext cx="1336040" cy="347345"/>
          </a:xfrm>
          <a:custGeom>
            <a:avLst/>
            <a:gdLst/>
            <a:ahLst/>
            <a:cxnLst/>
            <a:rect l="l" t="t" r="r" b="b"/>
            <a:pathLst>
              <a:path w="1336039" h="347344">
                <a:moveTo>
                  <a:pt x="0" y="0"/>
                </a:moveTo>
                <a:lnTo>
                  <a:pt x="630070" y="0"/>
                </a:lnTo>
                <a:lnTo>
                  <a:pt x="900100" y="0"/>
                </a:lnTo>
                <a:lnTo>
                  <a:pt x="1080121" y="0"/>
                </a:lnTo>
                <a:lnTo>
                  <a:pt x="1080121" y="188075"/>
                </a:lnTo>
                <a:lnTo>
                  <a:pt x="1335904" y="347282"/>
                </a:lnTo>
                <a:lnTo>
                  <a:pt x="1080121" y="268679"/>
                </a:lnTo>
                <a:lnTo>
                  <a:pt x="1080121" y="322415"/>
                </a:lnTo>
                <a:lnTo>
                  <a:pt x="900100" y="322415"/>
                </a:lnTo>
                <a:lnTo>
                  <a:pt x="630070" y="322415"/>
                </a:lnTo>
                <a:lnTo>
                  <a:pt x="0" y="322415"/>
                </a:lnTo>
                <a:lnTo>
                  <a:pt x="0" y="268679"/>
                </a:lnTo>
                <a:lnTo>
                  <a:pt x="0" y="18807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846160" y="2120773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万科地块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1133030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5"/>
              </a:spcBef>
              <a:tabLst>
                <a:tab pos="847090" algn="l"/>
              </a:tabLst>
            </a:pPr>
            <a:r>
              <a:rPr dirty="0">
                <a:latin typeface="Arial" panose="020B0604020202020204"/>
                <a:cs typeface="Arial" panose="020B0604020202020204"/>
              </a:rPr>
              <a:t>3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3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1	</a:t>
            </a:r>
            <a:r>
              <a:rPr spc="35" dirty="0"/>
              <a:t>全市住宅市</a:t>
            </a:r>
            <a:r>
              <a:rPr spc="30" dirty="0"/>
              <a:t>场</a:t>
            </a:r>
            <a:r>
              <a:rPr dirty="0">
                <a:latin typeface="Arial" panose="020B0604020202020204"/>
                <a:cs typeface="Arial" panose="020B0604020202020204"/>
              </a:rPr>
              <a:t>|1</a:t>
            </a:r>
            <a:r>
              <a:rPr spc="35" dirty="0">
                <a:latin typeface="Arial" panose="020B0604020202020204"/>
                <a:cs typeface="Arial" panose="020B0604020202020204"/>
              </a:rPr>
              <a:t>7</a:t>
            </a:r>
            <a:r>
              <a:rPr spc="35" dirty="0"/>
              <a:t>年以</a:t>
            </a:r>
            <a:r>
              <a:rPr spc="30" dirty="0"/>
              <a:t>来</a:t>
            </a:r>
            <a:r>
              <a:rPr spc="35" dirty="0"/>
              <a:t>，住宅市场整体供销量价上</a:t>
            </a:r>
            <a:r>
              <a:rPr spc="30" dirty="0"/>
              <a:t>涨，当前均价</a:t>
            </a:r>
            <a:r>
              <a:rPr dirty="0">
                <a:latin typeface="Arial" panose="020B0604020202020204"/>
                <a:cs typeface="Arial" panose="020B0604020202020204"/>
              </a:rPr>
              <a:t>744</a:t>
            </a:r>
            <a:r>
              <a:rPr spc="35" dirty="0">
                <a:latin typeface="Arial" panose="020B0604020202020204"/>
                <a:cs typeface="Arial" panose="020B0604020202020204"/>
              </a:rPr>
              <a:t>6</a:t>
            </a:r>
            <a:r>
              <a:rPr spc="30" dirty="0"/>
              <a:t>元</a:t>
            </a:r>
            <a:r>
              <a:rPr spc="-5" dirty="0">
                <a:latin typeface="Arial" panose="020B0604020202020204"/>
                <a:cs typeface="Arial" panose="020B0604020202020204"/>
              </a:rPr>
              <a:t>/</a:t>
            </a:r>
            <a:r>
              <a:rPr spc="30" dirty="0"/>
              <a:t>㎡</a:t>
            </a:r>
            <a:r>
              <a:rPr dirty="0"/>
              <a:t>， 市场容量</a:t>
            </a:r>
            <a:r>
              <a:rPr dirty="0">
                <a:latin typeface="Arial" panose="020B0604020202020204"/>
                <a:cs typeface="Arial" panose="020B0604020202020204"/>
              </a:rPr>
              <a:t>80-100</a:t>
            </a:r>
            <a:r>
              <a:rPr dirty="0"/>
              <a:t>万方。商品房预售存量</a:t>
            </a:r>
            <a:r>
              <a:rPr dirty="0">
                <a:latin typeface="Arial" panose="020B0604020202020204"/>
                <a:cs typeface="Arial" panose="020B0604020202020204"/>
              </a:rPr>
              <a:t>74</a:t>
            </a:r>
            <a:r>
              <a:rPr dirty="0"/>
              <a:t>万方，去化周期</a:t>
            </a:r>
            <a:r>
              <a:rPr dirty="0">
                <a:latin typeface="Arial" panose="020B0604020202020204"/>
                <a:cs typeface="Arial" panose="020B0604020202020204"/>
              </a:rPr>
              <a:t>10</a:t>
            </a:r>
            <a:r>
              <a:rPr dirty="0"/>
              <a:t>个月。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2930" y="6419596"/>
            <a:ext cx="99015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备注：1、住宅成交数据来源为红塔区统计局公布数据；2、由于无法获取住宅存量数据，故表中所填的存量数据为截止4月底的商品房库存，去化周期按照商品房月均去化计算。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4529" y="2251964"/>
            <a:ext cx="2517775" cy="3886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48970" marR="5080" indent="-636905">
              <a:lnSpc>
                <a:spcPts val="1420"/>
              </a:lnSpc>
              <a:spcBef>
                <a:spcPts val="160"/>
              </a:spcBef>
            </a:pPr>
            <a:r>
              <a:rPr sz="1200" b="1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2017</a:t>
            </a:r>
            <a:r>
              <a:rPr sz="1200" b="1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b="1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2021</a:t>
            </a:r>
            <a:r>
              <a:rPr sz="1200" b="1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年玉溪市红塔区商品住宅 销售市场年度走势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45998" y="2251964"/>
            <a:ext cx="3162300" cy="3886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971550" marR="5080" indent="-958850">
              <a:lnSpc>
                <a:spcPts val="1420"/>
              </a:lnSpc>
              <a:spcBef>
                <a:spcPts val="160"/>
              </a:spcBef>
            </a:pPr>
            <a:r>
              <a:rPr sz="1200" b="1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2020</a:t>
            </a:r>
            <a:r>
              <a:rPr sz="1200" b="1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200" b="1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200" b="1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月-</a:t>
            </a:r>
            <a:r>
              <a:rPr sz="1200" b="1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2021</a:t>
            </a:r>
            <a:r>
              <a:rPr sz="1200" b="1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200" b="1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1200" b="1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月玉溪市红塔区商品住宅 销售市场月度走势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57406" y="2251964"/>
            <a:ext cx="1755775" cy="3886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15570" marR="5080" indent="-103505">
              <a:lnSpc>
                <a:spcPts val="1420"/>
              </a:lnSpc>
              <a:spcBef>
                <a:spcPts val="160"/>
              </a:spcBef>
            </a:pPr>
            <a:r>
              <a:rPr sz="1200" b="1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2017</a:t>
            </a:r>
            <a:r>
              <a:rPr sz="1200" b="1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b="1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2021</a:t>
            </a:r>
            <a:r>
              <a:rPr sz="1200" b="1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年玉溪市红塔 区商品房年度库存变化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81527" y="540715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723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26792" y="5407152"/>
            <a:ext cx="396240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0" y="0"/>
                </a:moveTo>
                <a:lnTo>
                  <a:pt x="396239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69007" y="540715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92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14272" y="5407152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59536" y="5407152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1534" y="5407152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96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26792" y="5065776"/>
            <a:ext cx="675005" cy="0"/>
          </a:xfrm>
          <a:custGeom>
            <a:avLst/>
            <a:gdLst/>
            <a:ahLst/>
            <a:cxnLst/>
            <a:rect l="l" t="t" r="r" b="b"/>
            <a:pathLst>
              <a:path w="675005">
                <a:moveTo>
                  <a:pt x="0" y="0"/>
                </a:moveTo>
                <a:lnTo>
                  <a:pt x="674459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69007" y="5065776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92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14272" y="5065776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59536" y="5065776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1534" y="5065776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96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26792" y="4727448"/>
            <a:ext cx="675005" cy="0"/>
          </a:xfrm>
          <a:custGeom>
            <a:avLst/>
            <a:gdLst/>
            <a:ahLst/>
            <a:cxnLst/>
            <a:rect l="l" t="t" r="r" b="b"/>
            <a:pathLst>
              <a:path w="675005">
                <a:moveTo>
                  <a:pt x="0" y="0"/>
                </a:moveTo>
                <a:lnTo>
                  <a:pt x="674459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69007" y="4727448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92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14272" y="4727448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97991" y="4727448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8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1534" y="4727448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96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26792" y="4386072"/>
            <a:ext cx="675005" cy="0"/>
          </a:xfrm>
          <a:custGeom>
            <a:avLst/>
            <a:gdLst/>
            <a:ahLst/>
            <a:cxnLst/>
            <a:rect l="l" t="t" r="r" b="b"/>
            <a:pathLst>
              <a:path w="675005">
                <a:moveTo>
                  <a:pt x="0" y="0"/>
                </a:moveTo>
                <a:lnTo>
                  <a:pt x="674459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969007" y="438607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92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55775" y="4386072"/>
            <a:ext cx="396240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0" y="0"/>
                </a:moveTo>
                <a:lnTo>
                  <a:pt x="39624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1534" y="4386072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5745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526792" y="4047744"/>
            <a:ext cx="675005" cy="0"/>
          </a:xfrm>
          <a:custGeom>
            <a:avLst/>
            <a:gdLst/>
            <a:ahLst/>
            <a:cxnLst/>
            <a:rect l="l" t="t" r="r" b="b"/>
            <a:pathLst>
              <a:path w="675005">
                <a:moveTo>
                  <a:pt x="0" y="0"/>
                </a:moveTo>
                <a:lnTo>
                  <a:pt x="674459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1534" y="4047744"/>
            <a:ext cx="1788795" cy="0"/>
          </a:xfrm>
          <a:custGeom>
            <a:avLst/>
            <a:gdLst/>
            <a:ahLst/>
            <a:cxnLst/>
            <a:rect l="l" t="t" r="r" b="b"/>
            <a:pathLst>
              <a:path w="1788795">
                <a:moveTo>
                  <a:pt x="0" y="0"/>
                </a:moveTo>
                <a:lnTo>
                  <a:pt x="1788265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368295" y="3706368"/>
            <a:ext cx="833119" cy="0"/>
          </a:xfrm>
          <a:custGeom>
            <a:avLst/>
            <a:gdLst/>
            <a:ahLst/>
            <a:cxnLst/>
            <a:rect l="l" t="t" r="r" b="b"/>
            <a:pathLst>
              <a:path w="833119">
                <a:moveTo>
                  <a:pt x="0" y="0"/>
                </a:moveTo>
                <a:lnTo>
                  <a:pt x="832955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1534" y="3706368"/>
            <a:ext cx="1788795" cy="0"/>
          </a:xfrm>
          <a:custGeom>
            <a:avLst/>
            <a:gdLst/>
            <a:ahLst/>
            <a:cxnLst/>
            <a:rect l="l" t="t" r="r" b="b"/>
            <a:pathLst>
              <a:path w="1788795">
                <a:moveTo>
                  <a:pt x="0" y="0"/>
                </a:moveTo>
                <a:lnTo>
                  <a:pt x="1788265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1534" y="3366470"/>
            <a:ext cx="2780030" cy="0"/>
          </a:xfrm>
          <a:custGeom>
            <a:avLst/>
            <a:gdLst/>
            <a:ahLst/>
            <a:cxnLst/>
            <a:rect l="l" t="t" r="r" b="b"/>
            <a:pathLst>
              <a:path w="2780030">
                <a:moveTo>
                  <a:pt x="0" y="0"/>
                </a:moveTo>
                <a:lnTo>
                  <a:pt x="2779716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39495" y="4456176"/>
            <a:ext cx="158750" cy="1290955"/>
          </a:xfrm>
          <a:custGeom>
            <a:avLst/>
            <a:gdLst/>
            <a:ahLst/>
            <a:cxnLst/>
            <a:rect l="l" t="t" r="r" b="b"/>
            <a:pathLst>
              <a:path w="158750" h="1290954">
                <a:moveTo>
                  <a:pt x="158496" y="0"/>
                </a:moveTo>
                <a:lnTo>
                  <a:pt x="0" y="0"/>
                </a:lnTo>
                <a:lnTo>
                  <a:pt x="0" y="1290891"/>
                </a:lnTo>
                <a:lnTo>
                  <a:pt x="158496" y="1290891"/>
                </a:lnTo>
                <a:lnTo>
                  <a:pt x="158496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97280" y="4157471"/>
            <a:ext cx="158750" cy="1590040"/>
          </a:xfrm>
          <a:custGeom>
            <a:avLst/>
            <a:gdLst/>
            <a:ahLst/>
            <a:cxnLst/>
            <a:rect l="l" t="t" r="r" b="b"/>
            <a:pathLst>
              <a:path w="158750" h="1590039">
                <a:moveTo>
                  <a:pt x="158495" y="0"/>
                </a:moveTo>
                <a:lnTo>
                  <a:pt x="0" y="0"/>
                </a:lnTo>
                <a:lnTo>
                  <a:pt x="0" y="1589595"/>
                </a:lnTo>
                <a:lnTo>
                  <a:pt x="158495" y="1589595"/>
                </a:lnTo>
                <a:lnTo>
                  <a:pt x="158495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652016" y="4209288"/>
            <a:ext cx="158750" cy="1537970"/>
          </a:xfrm>
          <a:custGeom>
            <a:avLst/>
            <a:gdLst/>
            <a:ahLst/>
            <a:cxnLst/>
            <a:rect l="l" t="t" r="r" b="b"/>
            <a:pathLst>
              <a:path w="158750" h="1537970">
                <a:moveTo>
                  <a:pt x="158495" y="0"/>
                </a:moveTo>
                <a:lnTo>
                  <a:pt x="0" y="0"/>
                </a:lnTo>
                <a:lnTo>
                  <a:pt x="0" y="1537779"/>
                </a:lnTo>
                <a:lnTo>
                  <a:pt x="158495" y="1537779"/>
                </a:lnTo>
                <a:lnTo>
                  <a:pt x="158495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209800" y="3681984"/>
            <a:ext cx="158750" cy="2065655"/>
          </a:xfrm>
          <a:custGeom>
            <a:avLst/>
            <a:gdLst/>
            <a:ahLst/>
            <a:cxnLst/>
            <a:rect l="l" t="t" r="r" b="b"/>
            <a:pathLst>
              <a:path w="158750" h="2065654">
                <a:moveTo>
                  <a:pt x="158495" y="0"/>
                </a:moveTo>
                <a:lnTo>
                  <a:pt x="0" y="0"/>
                </a:lnTo>
                <a:lnTo>
                  <a:pt x="0" y="2065083"/>
                </a:lnTo>
                <a:lnTo>
                  <a:pt x="158495" y="2065083"/>
                </a:lnTo>
                <a:lnTo>
                  <a:pt x="158495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97991" y="4901184"/>
            <a:ext cx="161925" cy="846455"/>
          </a:xfrm>
          <a:custGeom>
            <a:avLst/>
            <a:gdLst/>
            <a:ahLst/>
            <a:cxnLst/>
            <a:rect l="l" t="t" r="r" b="b"/>
            <a:pathLst>
              <a:path w="161925" h="846454">
                <a:moveTo>
                  <a:pt x="161544" y="0"/>
                </a:moveTo>
                <a:lnTo>
                  <a:pt x="0" y="0"/>
                </a:lnTo>
                <a:lnTo>
                  <a:pt x="0" y="845883"/>
                </a:lnTo>
                <a:lnTo>
                  <a:pt x="161544" y="845883"/>
                </a:lnTo>
                <a:lnTo>
                  <a:pt x="161544" y="0"/>
                </a:lnTo>
                <a:close/>
              </a:path>
            </a:pathLst>
          </a:custGeom>
          <a:solidFill>
            <a:srgbClr val="2F30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255775" y="4386071"/>
            <a:ext cx="158750" cy="1361440"/>
          </a:xfrm>
          <a:custGeom>
            <a:avLst/>
            <a:gdLst/>
            <a:ahLst/>
            <a:cxnLst/>
            <a:rect l="l" t="t" r="r" b="b"/>
            <a:pathLst>
              <a:path w="158750" h="1361439">
                <a:moveTo>
                  <a:pt x="158496" y="0"/>
                </a:moveTo>
                <a:lnTo>
                  <a:pt x="0" y="0"/>
                </a:lnTo>
                <a:lnTo>
                  <a:pt x="0" y="1360995"/>
                </a:lnTo>
                <a:lnTo>
                  <a:pt x="158496" y="1360995"/>
                </a:lnTo>
                <a:lnTo>
                  <a:pt x="158496" y="0"/>
                </a:lnTo>
                <a:close/>
              </a:path>
            </a:pathLst>
          </a:custGeom>
          <a:solidFill>
            <a:srgbClr val="2F30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810511" y="4276344"/>
            <a:ext cx="158750" cy="1471295"/>
          </a:xfrm>
          <a:custGeom>
            <a:avLst/>
            <a:gdLst/>
            <a:ahLst/>
            <a:cxnLst/>
            <a:rect l="l" t="t" r="r" b="b"/>
            <a:pathLst>
              <a:path w="158750" h="1471295">
                <a:moveTo>
                  <a:pt x="158495" y="0"/>
                </a:moveTo>
                <a:lnTo>
                  <a:pt x="0" y="0"/>
                </a:lnTo>
                <a:lnTo>
                  <a:pt x="0" y="1470723"/>
                </a:lnTo>
                <a:lnTo>
                  <a:pt x="158495" y="1470723"/>
                </a:lnTo>
                <a:lnTo>
                  <a:pt x="158495" y="0"/>
                </a:lnTo>
                <a:close/>
              </a:path>
            </a:pathLst>
          </a:custGeom>
          <a:solidFill>
            <a:srgbClr val="2F30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368295" y="3941064"/>
            <a:ext cx="158750" cy="1806575"/>
          </a:xfrm>
          <a:custGeom>
            <a:avLst/>
            <a:gdLst/>
            <a:ahLst/>
            <a:cxnLst/>
            <a:rect l="l" t="t" r="r" b="b"/>
            <a:pathLst>
              <a:path w="158750" h="1806575">
                <a:moveTo>
                  <a:pt x="158496" y="0"/>
                </a:moveTo>
                <a:lnTo>
                  <a:pt x="0" y="0"/>
                </a:lnTo>
                <a:lnTo>
                  <a:pt x="0" y="1806003"/>
                </a:lnTo>
                <a:lnTo>
                  <a:pt x="158496" y="1806003"/>
                </a:lnTo>
                <a:lnTo>
                  <a:pt x="158496" y="0"/>
                </a:lnTo>
                <a:close/>
              </a:path>
            </a:pathLst>
          </a:custGeom>
          <a:solidFill>
            <a:srgbClr val="2F30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923032" y="5300471"/>
            <a:ext cx="158750" cy="447040"/>
          </a:xfrm>
          <a:custGeom>
            <a:avLst/>
            <a:gdLst/>
            <a:ahLst/>
            <a:cxnLst/>
            <a:rect l="l" t="t" r="r" b="b"/>
            <a:pathLst>
              <a:path w="158750" h="447039">
                <a:moveTo>
                  <a:pt x="158495" y="0"/>
                </a:moveTo>
                <a:lnTo>
                  <a:pt x="0" y="0"/>
                </a:lnTo>
                <a:lnTo>
                  <a:pt x="0" y="446595"/>
                </a:lnTo>
                <a:lnTo>
                  <a:pt x="158495" y="446595"/>
                </a:lnTo>
                <a:lnTo>
                  <a:pt x="158495" y="0"/>
                </a:lnTo>
                <a:close/>
              </a:path>
            </a:pathLst>
          </a:custGeom>
          <a:solidFill>
            <a:srgbClr val="2F30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201250" y="3366469"/>
            <a:ext cx="0" cy="2380615"/>
          </a:xfrm>
          <a:custGeom>
            <a:avLst/>
            <a:gdLst/>
            <a:ahLst/>
            <a:cxnLst/>
            <a:rect l="l" t="t" r="r" b="b"/>
            <a:pathLst>
              <a:path h="2380615">
                <a:moveTo>
                  <a:pt x="0" y="2380598"/>
                </a:moveTo>
                <a:lnTo>
                  <a:pt x="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201250" y="574706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201250" y="548335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201250" y="521817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201250" y="495300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201250" y="468782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201250" y="442569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01250" y="416052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201250" y="389534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201250" y="363016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201250" y="336647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21534" y="3366469"/>
            <a:ext cx="0" cy="2380615"/>
          </a:xfrm>
          <a:custGeom>
            <a:avLst/>
            <a:gdLst/>
            <a:ahLst/>
            <a:cxnLst/>
            <a:rect l="l" t="t" r="r" b="b"/>
            <a:pathLst>
              <a:path h="2380615">
                <a:moveTo>
                  <a:pt x="0" y="2380598"/>
                </a:moveTo>
                <a:lnTo>
                  <a:pt x="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21534" y="5747067"/>
            <a:ext cx="2780030" cy="0"/>
          </a:xfrm>
          <a:custGeom>
            <a:avLst/>
            <a:gdLst/>
            <a:ahLst/>
            <a:cxnLst/>
            <a:rect l="l" t="t" r="r" b="b"/>
            <a:pathLst>
              <a:path w="2780030">
                <a:moveTo>
                  <a:pt x="0" y="0"/>
                </a:moveTo>
                <a:lnTo>
                  <a:pt x="2779716" y="1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99506" y="3701275"/>
            <a:ext cx="2223770" cy="812165"/>
          </a:xfrm>
          <a:custGeom>
            <a:avLst/>
            <a:gdLst/>
            <a:ahLst/>
            <a:cxnLst/>
            <a:rect l="l" t="t" r="r" b="b"/>
            <a:pathLst>
              <a:path w="2223770" h="812164">
                <a:moveTo>
                  <a:pt x="0" y="811692"/>
                </a:moveTo>
                <a:lnTo>
                  <a:pt x="556269" y="520205"/>
                </a:lnTo>
                <a:lnTo>
                  <a:pt x="1111005" y="267221"/>
                </a:lnTo>
                <a:lnTo>
                  <a:pt x="1668789" y="0"/>
                </a:lnTo>
                <a:lnTo>
                  <a:pt x="2223772" y="75197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56980" y="4473035"/>
            <a:ext cx="79502" cy="795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214764" y="4180427"/>
            <a:ext cx="79502" cy="79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769501" y="3927443"/>
            <a:ext cx="79502" cy="795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327285" y="3659219"/>
            <a:ext cx="79502" cy="79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882021" y="3735419"/>
            <a:ext cx="79502" cy="795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555253" y="4260088"/>
            <a:ext cx="1301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微软雅黑" panose="020B0503020204020204" charset="-122"/>
                <a:cs typeface="微软雅黑" panose="020B0503020204020204" charset="-122"/>
              </a:rPr>
              <a:t>76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23896" y="3961383"/>
            <a:ext cx="1174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微软雅黑" panose="020B0503020204020204" charset="-122"/>
                <a:cs typeface="微软雅黑" panose="020B0503020204020204" charset="-122"/>
              </a:rPr>
              <a:t>93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197014" y="3485896"/>
            <a:ext cx="182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微软雅黑" panose="020B0503020204020204" charset="-122"/>
                <a:cs typeface="微软雅黑" panose="020B0503020204020204" charset="-122"/>
              </a:rPr>
              <a:t>121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97991" y="4702047"/>
            <a:ext cx="3994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微软雅黑" panose="020B0503020204020204" charset="-122"/>
                <a:cs typeface="微软雅黑" panose="020B0503020204020204" charset="-122"/>
              </a:rPr>
              <a:t>50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41739" y="4013200"/>
            <a:ext cx="3397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微软雅黑" panose="020B0503020204020204" charset="-122"/>
                <a:cs typeface="微软雅黑" panose="020B0503020204020204" charset="-122"/>
              </a:rPr>
              <a:t>90</a:t>
            </a:r>
            <a:r>
              <a:rPr sz="700" spc="16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50" spc="-7" baseline="-44000" dirty="0">
                <a:latin typeface="微软雅黑" panose="020B0503020204020204" charset="-122"/>
                <a:cs typeface="微软雅黑" panose="020B0503020204020204" charset="-122"/>
              </a:rPr>
              <a:t>86</a:t>
            </a:r>
            <a:endParaRPr sz="1050" baseline="-44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355855" y="3744976"/>
            <a:ext cx="182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微软雅黑" panose="020B0503020204020204" charset="-122"/>
                <a:cs typeface="微软雅黑" panose="020B0503020204020204" charset="-122"/>
              </a:rPr>
              <a:t>106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937866" y="5104383"/>
            <a:ext cx="1301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微软雅黑" panose="020B0503020204020204" charset="-122"/>
                <a:cs typeface="微软雅黑" panose="020B0503020204020204" charset="-122"/>
              </a:rPr>
              <a:t>26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01106" y="4449064"/>
            <a:ext cx="2343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4666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44638" y="4159503"/>
            <a:ext cx="3721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spc="-37" baseline="-16000" dirty="0">
                <a:latin typeface="微软雅黑" panose="020B0503020204020204" charset="-122"/>
                <a:cs typeface="微软雅黑" panose="020B0503020204020204" charset="-122"/>
              </a:rPr>
              <a:t>80</a:t>
            </a:r>
            <a:r>
              <a:rPr sz="700" spc="-25" dirty="0">
                <a:latin typeface="微软雅黑" panose="020B0503020204020204" charset="-122"/>
                <a:cs typeface="微软雅黑" panose="020B0503020204020204" charset="-122"/>
              </a:rPr>
              <a:t>5767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925692" y="3906520"/>
            <a:ext cx="2216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6722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468935" y="3638295"/>
            <a:ext cx="2343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7734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278540" y="5668264"/>
            <a:ext cx="78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278540" y="5403088"/>
            <a:ext cx="2286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1000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278540" y="5140959"/>
            <a:ext cx="2286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2000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278540" y="4875783"/>
            <a:ext cx="2286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3000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278540" y="4610607"/>
            <a:ext cx="2286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4000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278540" y="4345432"/>
            <a:ext cx="2286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5000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278540" y="4083303"/>
            <a:ext cx="2286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6000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024878" y="3714495"/>
            <a:ext cx="482600" cy="236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3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7446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  <a:p>
            <a:pPr marL="266065">
              <a:lnSpc>
                <a:spcPts val="830"/>
              </a:lnSpc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7000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278540" y="3552951"/>
            <a:ext cx="2286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8000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278540" y="3287776"/>
            <a:ext cx="2286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9000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40422" y="5668264"/>
            <a:ext cx="78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88288" y="5329935"/>
            <a:ext cx="1270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20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88288" y="4988559"/>
            <a:ext cx="1270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40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88288" y="4650232"/>
            <a:ext cx="1270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60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88288" y="4308855"/>
            <a:ext cx="1270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80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36154" y="3967479"/>
            <a:ext cx="1778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100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36154" y="3629151"/>
            <a:ext cx="1778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120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36154" y="3287776"/>
            <a:ext cx="1778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140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38089" y="5823711"/>
            <a:ext cx="3232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2017年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094033" y="5823711"/>
            <a:ext cx="3232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2018年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649976" y="5823711"/>
            <a:ext cx="3232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2019年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205918" y="5823711"/>
            <a:ext cx="99504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2755" algn="l"/>
              </a:tabLst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2020年	2021年1-4月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08889" y="291059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52778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 txBox="1"/>
          <p:nvPr/>
        </p:nvSpPr>
        <p:spPr>
          <a:xfrm>
            <a:off x="665746" y="2839720"/>
            <a:ext cx="8255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供应面积（万平米）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903929" y="291059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52778">
            <a:solidFill>
              <a:srgbClr val="2F3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 txBox="1"/>
          <p:nvPr/>
        </p:nvSpPr>
        <p:spPr>
          <a:xfrm>
            <a:off x="2160785" y="2839720"/>
            <a:ext cx="8255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成交面积（万平米）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08889" y="313173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505968" y="31059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0"/>
                </a:moveTo>
                <a:lnTo>
                  <a:pt x="0" y="48767"/>
                </a:lnTo>
                <a:lnTo>
                  <a:pt x="48767" y="48767"/>
                </a:lnTo>
                <a:lnTo>
                  <a:pt x="2438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505968" y="31059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4" y="0"/>
                </a:moveTo>
                <a:lnTo>
                  <a:pt x="48768" y="48768"/>
                </a:lnTo>
                <a:lnTo>
                  <a:pt x="0" y="48768"/>
                </a:lnTo>
                <a:lnTo>
                  <a:pt x="24384" y="0"/>
                </a:lnTo>
                <a:close/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 txBox="1"/>
          <p:nvPr/>
        </p:nvSpPr>
        <p:spPr>
          <a:xfrm>
            <a:off x="665747" y="3062223"/>
            <a:ext cx="8636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成交均价（元</a:t>
            </a:r>
            <a:r>
              <a:rPr sz="700" spc="-5" dirty="0"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平米）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1640311" y="5431535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6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1262359" y="5431535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0884407" y="543153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0509504" y="5431535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0131552" y="5431535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9753600" y="5431535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9375647" y="543153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9000743" y="5431535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8622792" y="5431535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8244840" y="5431535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7866888" y="543153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7491983" y="5431535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7114031" y="5431535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6736080" y="5431535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6472529" y="5431535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198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1640311" y="5135879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6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1262359" y="5135879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0884407" y="51358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0509504" y="5135879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0131552" y="5135879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9753600" y="5135879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9375647" y="51358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9000743" y="5135879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8622792" y="5135879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8244840" y="5135879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866888" y="51358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491983" y="5135879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114031" y="5135879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6736080" y="5135879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6472529" y="5135879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198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640311" y="4840223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66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1262359" y="4840223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0884407" y="48402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0131552" y="4840223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503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9753600" y="4840223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9375647" y="48402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9000743" y="4840223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8622792" y="4840223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8244840" y="4840223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7866888" y="48402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7491983" y="4840223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7114031" y="4840223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6472529" y="4840223"/>
            <a:ext cx="489584" cy="0"/>
          </a:xfrm>
          <a:custGeom>
            <a:avLst/>
            <a:gdLst/>
            <a:ahLst/>
            <a:cxnLst/>
            <a:rect l="l" t="t" r="r" b="b"/>
            <a:pathLst>
              <a:path w="489584">
                <a:moveTo>
                  <a:pt x="0" y="0"/>
                </a:moveTo>
                <a:lnTo>
                  <a:pt x="489102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0884407" y="4541520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565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9753600" y="4541520"/>
            <a:ext cx="981710" cy="0"/>
          </a:xfrm>
          <a:custGeom>
            <a:avLst/>
            <a:gdLst/>
            <a:ahLst/>
            <a:cxnLst/>
            <a:rect l="l" t="t" r="r" b="b"/>
            <a:pathLst>
              <a:path w="981709">
                <a:moveTo>
                  <a:pt x="0" y="0"/>
                </a:moveTo>
                <a:lnTo>
                  <a:pt x="981455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9375647" y="45415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9000743" y="4541520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8622792" y="4541520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8244840" y="4541520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7866888" y="454152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7114031" y="4541520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503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6472529" y="4541520"/>
            <a:ext cx="489584" cy="0"/>
          </a:xfrm>
          <a:custGeom>
            <a:avLst/>
            <a:gdLst/>
            <a:ahLst/>
            <a:cxnLst/>
            <a:rect l="l" t="t" r="r" b="b"/>
            <a:pathLst>
              <a:path w="489584">
                <a:moveTo>
                  <a:pt x="0" y="0"/>
                </a:moveTo>
                <a:lnTo>
                  <a:pt x="489102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0884407" y="4245864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565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9375647" y="4245864"/>
            <a:ext cx="1359535" cy="0"/>
          </a:xfrm>
          <a:custGeom>
            <a:avLst/>
            <a:gdLst/>
            <a:ahLst/>
            <a:cxnLst/>
            <a:rect l="l" t="t" r="r" b="b"/>
            <a:pathLst>
              <a:path w="1359534">
                <a:moveTo>
                  <a:pt x="0" y="0"/>
                </a:moveTo>
                <a:lnTo>
                  <a:pt x="1359407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9000743" y="4245864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8622792" y="4245864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7866888" y="4245864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503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7114031" y="4245864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503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6472529" y="4245864"/>
            <a:ext cx="489584" cy="0"/>
          </a:xfrm>
          <a:custGeom>
            <a:avLst/>
            <a:gdLst/>
            <a:ahLst/>
            <a:cxnLst/>
            <a:rect l="l" t="t" r="r" b="b"/>
            <a:pathLst>
              <a:path w="489584">
                <a:moveTo>
                  <a:pt x="0" y="0"/>
                </a:moveTo>
                <a:lnTo>
                  <a:pt x="489102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10884407" y="3947159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565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9375647" y="3947159"/>
            <a:ext cx="1359535" cy="0"/>
          </a:xfrm>
          <a:custGeom>
            <a:avLst/>
            <a:gdLst/>
            <a:ahLst/>
            <a:cxnLst/>
            <a:rect l="l" t="t" r="r" b="b"/>
            <a:pathLst>
              <a:path w="1359534">
                <a:moveTo>
                  <a:pt x="0" y="0"/>
                </a:moveTo>
                <a:lnTo>
                  <a:pt x="1359407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9000743" y="3947159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7866888" y="3947159"/>
            <a:ext cx="981710" cy="0"/>
          </a:xfrm>
          <a:custGeom>
            <a:avLst/>
            <a:gdLst/>
            <a:ahLst/>
            <a:cxnLst/>
            <a:rect l="l" t="t" r="r" b="b"/>
            <a:pathLst>
              <a:path w="981709">
                <a:moveTo>
                  <a:pt x="0" y="0"/>
                </a:moveTo>
                <a:lnTo>
                  <a:pt x="981455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6472529" y="3947159"/>
            <a:ext cx="1245235" cy="0"/>
          </a:xfrm>
          <a:custGeom>
            <a:avLst/>
            <a:gdLst/>
            <a:ahLst/>
            <a:cxnLst/>
            <a:rect l="l" t="t" r="r" b="b"/>
            <a:pathLst>
              <a:path w="1245234">
                <a:moveTo>
                  <a:pt x="0" y="0"/>
                </a:moveTo>
                <a:lnTo>
                  <a:pt x="1245006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9375647" y="3651503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325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6472529" y="3651503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766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6472529" y="3354911"/>
            <a:ext cx="5280660" cy="0"/>
          </a:xfrm>
          <a:custGeom>
            <a:avLst/>
            <a:gdLst/>
            <a:ahLst/>
            <a:cxnLst/>
            <a:rect l="l" t="t" r="r" b="b"/>
            <a:pathLst>
              <a:path w="5280659">
                <a:moveTo>
                  <a:pt x="0" y="0"/>
                </a:moveTo>
                <a:lnTo>
                  <a:pt x="5280444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6586728" y="5068823"/>
            <a:ext cx="149860" cy="661035"/>
          </a:xfrm>
          <a:custGeom>
            <a:avLst/>
            <a:gdLst/>
            <a:ahLst/>
            <a:cxnLst/>
            <a:rect l="l" t="t" r="r" b="b"/>
            <a:pathLst>
              <a:path w="149859" h="661035">
                <a:moveTo>
                  <a:pt x="149351" y="0"/>
                </a:moveTo>
                <a:lnTo>
                  <a:pt x="0" y="0"/>
                </a:lnTo>
                <a:lnTo>
                  <a:pt x="0" y="660882"/>
                </a:lnTo>
                <a:lnTo>
                  <a:pt x="149351" y="660882"/>
                </a:lnTo>
                <a:lnTo>
                  <a:pt x="149351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6961631" y="4072128"/>
            <a:ext cx="152400" cy="1657985"/>
          </a:xfrm>
          <a:custGeom>
            <a:avLst/>
            <a:gdLst/>
            <a:ahLst/>
            <a:cxnLst/>
            <a:rect l="l" t="t" r="r" b="b"/>
            <a:pathLst>
              <a:path w="152400" h="1657985">
                <a:moveTo>
                  <a:pt x="152400" y="0"/>
                </a:moveTo>
                <a:lnTo>
                  <a:pt x="0" y="0"/>
                </a:lnTo>
                <a:lnTo>
                  <a:pt x="0" y="1657578"/>
                </a:lnTo>
                <a:lnTo>
                  <a:pt x="152400" y="1657578"/>
                </a:lnTo>
                <a:lnTo>
                  <a:pt x="152400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339583" y="4559808"/>
            <a:ext cx="152400" cy="1170305"/>
          </a:xfrm>
          <a:custGeom>
            <a:avLst/>
            <a:gdLst/>
            <a:ahLst/>
            <a:cxnLst/>
            <a:rect l="l" t="t" r="r" b="b"/>
            <a:pathLst>
              <a:path w="152400" h="1170304">
                <a:moveTo>
                  <a:pt x="152400" y="0"/>
                </a:moveTo>
                <a:lnTo>
                  <a:pt x="0" y="0"/>
                </a:lnTo>
                <a:lnTo>
                  <a:pt x="0" y="1169898"/>
                </a:lnTo>
                <a:lnTo>
                  <a:pt x="152400" y="1169898"/>
                </a:lnTo>
                <a:lnTo>
                  <a:pt x="152400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7717535" y="3776471"/>
            <a:ext cx="149860" cy="1953260"/>
          </a:xfrm>
          <a:custGeom>
            <a:avLst/>
            <a:gdLst/>
            <a:ahLst/>
            <a:cxnLst/>
            <a:rect l="l" t="t" r="r" b="b"/>
            <a:pathLst>
              <a:path w="149859" h="1953260">
                <a:moveTo>
                  <a:pt x="149352" y="0"/>
                </a:moveTo>
                <a:lnTo>
                  <a:pt x="0" y="0"/>
                </a:lnTo>
                <a:lnTo>
                  <a:pt x="0" y="1953234"/>
                </a:lnTo>
                <a:lnTo>
                  <a:pt x="149352" y="1953234"/>
                </a:lnTo>
                <a:lnTo>
                  <a:pt x="149352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8095488" y="4282440"/>
            <a:ext cx="149860" cy="1447800"/>
          </a:xfrm>
          <a:custGeom>
            <a:avLst/>
            <a:gdLst/>
            <a:ahLst/>
            <a:cxnLst/>
            <a:rect l="l" t="t" r="r" b="b"/>
            <a:pathLst>
              <a:path w="149859" h="1447800">
                <a:moveTo>
                  <a:pt x="149351" y="0"/>
                </a:moveTo>
                <a:lnTo>
                  <a:pt x="0" y="0"/>
                </a:lnTo>
                <a:lnTo>
                  <a:pt x="0" y="1447266"/>
                </a:lnTo>
                <a:lnTo>
                  <a:pt x="149351" y="1447266"/>
                </a:lnTo>
                <a:lnTo>
                  <a:pt x="149351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8470392" y="4014215"/>
            <a:ext cx="152400" cy="1715770"/>
          </a:xfrm>
          <a:custGeom>
            <a:avLst/>
            <a:gdLst/>
            <a:ahLst/>
            <a:cxnLst/>
            <a:rect l="l" t="t" r="r" b="b"/>
            <a:pathLst>
              <a:path w="152400" h="1715770">
                <a:moveTo>
                  <a:pt x="152400" y="0"/>
                </a:moveTo>
                <a:lnTo>
                  <a:pt x="0" y="0"/>
                </a:lnTo>
                <a:lnTo>
                  <a:pt x="0" y="1715490"/>
                </a:lnTo>
                <a:lnTo>
                  <a:pt x="152400" y="1715490"/>
                </a:lnTo>
                <a:lnTo>
                  <a:pt x="152400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8848343" y="3651503"/>
            <a:ext cx="152400" cy="2078355"/>
          </a:xfrm>
          <a:custGeom>
            <a:avLst/>
            <a:gdLst/>
            <a:ahLst/>
            <a:cxnLst/>
            <a:rect l="l" t="t" r="r" b="b"/>
            <a:pathLst>
              <a:path w="152400" h="2078354">
                <a:moveTo>
                  <a:pt x="152400" y="0"/>
                </a:moveTo>
                <a:lnTo>
                  <a:pt x="0" y="0"/>
                </a:lnTo>
                <a:lnTo>
                  <a:pt x="0" y="2078202"/>
                </a:lnTo>
                <a:lnTo>
                  <a:pt x="152400" y="2078202"/>
                </a:lnTo>
                <a:lnTo>
                  <a:pt x="152400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9226295" y="3550920"/>
            <a:ext cx="149860" cy="2179320"/>
          </a:xfrm>
          <a:custGeom>
            <a:avLst/>
            <a:gdLst/>
            <a:ahLst/>
            <a:cxnLst/>
            <a:rect l="l" t="t" r="r" b="b"/>
            <a:pathLst>
              <a:path w="149859" h="2179320">
                <a:moveTo>
                  <a:pt x="149351" y="0"/>
                </a:moveTo>
                <a:lnTo>
                  <a:pt x="0" y="0"/>
                </a:lnTo>
                <a:lnTo>
                  <a:pt x="0" y="2178786"/>
                </a:lnTo>
                <a:lnTo>
                  <a:pt x="149351" y="2178786"/>
                </a:lnTo>
                <a:lnTo>
                  <a:pt x="149351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9604247" y="4453128"/>
            <a:ext cx="149860" cy="1276985"/>
          </a:xfrm>
          <a:custGeom>
            <a:avLst/>
            <a:gdLst/>
            <a:ahLst/>
            <a:cxnLst/>
            <a:rect l="l" t="t" r="r" b="b"/>
            <a:pathLst>
              <a:path w="149859" h="1276985">
                <a:moveTo>
                  <a:pt x="149351" y="0"/>
                </a:moveTo>
                <a:lnTo>
                  <a:pt x="0" y="0"/>
                </a:lnTo>
                <a:lnTo>
                  <a:pt x="0" y="1276578"/>
                </a:lnTo>
                <a:lnTo>
                  <a:pt x="149351" y="1276578"/>
                </a:lnTo>
                <a:lnTo>
                  <a:pt x="149351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9979152" y="4742688"/>
            <a:ext cx="152400" cy="987425"/>
          </a:xfrm>
          <a:custGeom>
            <a:avLst/>
            <a:gdLst/>
            <a:ahLst/>
            <a:cxnLst/>
            <a:rect l="l" t="t" r="r" b="b"/>
            <a:pathLst>
              <a:path w="152400" h="987425">
                <a:moveTo>
                  <a:pt x="152400" y="0"/>
                </a:moveTo>
                <a:lnTo>
                  <a:pt x="0" y="0"/>
                </a:lnTo>
                <a:lnTo>
                  <a:pt x="0" y="987018"/>
                </a:lnTo>
                <a:lnTo>
                  <a:pt x="152400" y="987018"/>
                </a:lnTo>
                <a:lnTo>
                  <a:pt x="1524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0357104" y="5096255"/>
            <a:ext cx="152400" cy="633730"/>
          </a:xfrm>
          <a:custGeom>
            <a:avLst/>
            <a:gdLst/>
            <a:ahLst/>
            <a:cxnLst/>
            <a:rect l="l" t="t" r="r" b="b"/>
            <a:pathLst>
              <a:path w="152400" h="633729">
                <a:moveTo>
                  <a:pt x="152400" y="0"/>
                </a:moveTo>
                <a:lnTo>
                  <a:pt x="0" y="0"/>
                </a:lnTo>
                <a:lnTo>
                  <a:pt x="0" y="633450"/>
                </a:lnTo>
                <a:lnTo>
                  <a:pt x="152400" y="633450"/>
                </a:lnTo>
                <a:lnTo>
                  <a:pt x="1524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10735056" y="3913632"/>
            <a:ext cx="149860" cy="1816100"/>
          </a:xfrm>
          <a:custGeom>
            <a:avLst/>
            <a:gdLst/>
            <a:ahLst/>
            <a:cxnLst/>
            <a:rect l="l" t="t" r="r" b="b"/>
            <a:pathLst>
              <a:path w="149859" h="1816100">
                <a:moveTo>
                  <a:pt x="149351" y="0"/>
                </a:moveTo>
                <a:lnTo>
                  <a:pt x="0" y="0"/>
                </a:lnTo>
                <a:lnTo>
                  <a:pt x="0" y="1816074"/>
                </a:lnTo>
                <a:lnTo>
                  <a:pt x="149351" y="1816074"/>
                </a:lnTo>
                <a:lnTo>
                  <a:pt x="14935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11113007" y="4800600"/>
            <a:ext cx="149860" cy="929640"/>
          </a:xfrm>
          <a:custGeom>
            <a:avLst/>
            <a:gdLst/>
            <a:ahLst/>
            <a:cxnLst/>
            <a:rect l="l" t="t" r="r" b="b"/>
            <a:pathLst>
              <a:path w="149859" h="929639">
                <a:moveTo>
                  <a:pt x="149351" y="0"/>
                </a:moveTo>
                <a:lnTo>
                  <a:pt x="0" y="0"/>
                </a:lnTo>
                <a:lnTo>
                  <a:pt x="0" y="929106"/>
                </a:lnTo>
                <a:lnTo>
                  <a:pt x="149351" y="929106"/>
                </a:lnTo>
                <a:lnTo>
                  <a:pt x="14935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1487911" y="4575047"/>
            <a:ext cx="152400" cy="1155065"/>
          </a:xfrm>
          <a:custGeom>
            <a:avLst/>
            <a:gdLst/>
            <a:ahLst/>
            <a:cxnLst/>
            <a:rect l="l" t="t" r="r" b="b"/>
            <a:pathLst>
              <a:path w="152400" h="1155064">
                <a:moveTo>
                  <a:pt x="152400" y="0"/>
                </a:moveTo>
                <a:lnTo>
                  <a:pt x="0" y="0"/>
                </a:lnTo>
                <a:lnTo>
                  <a:pt x="0" y="1154658"/>
                </a:lnTo>
                <a:lnTo>
                  <a:pt x="152400" y="1154658"/>
                </a:lnTo>
                <a:lnTo>
                  <a:pt x="1524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11752974" y="3354911"/>
            <a:ext cx="0" cy="2374900"/>
          </a:xfrm>
          <a:custGeom>
            <a:avLst/>
            <a:gdLst/>
            <a:ahLst/>
            <a:cxnLst/>
            <a:rect l="l" t="t" r="r" b="b"/>
            <a:pathLst>
              <a:path h="2374900">
                <a:moveTo>
                  <a:pt x="0" y="2374795"/>
                </a:moveTo>
                <a:lnTo>
                  <a:pt x="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1752974" y="572970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1752974" y="549249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1752974" y="525475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11752974" y="501700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11752974" y="477926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11752974" y="454152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1752974" y="430377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1752974" y="406603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1752974" y="383133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1752974" y="3593591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11752974" y="3354911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6472529" y="3354911"/>
            <a:ext cx="0" cy="2374900"/>
          </a:xfrm>
          <a:custGeom>
            <a:avLst/>
            <a:gdLst/>
            <a:ahLst/>
            <a:cxnLst/>
            <a:rect l="l" t="t" r="r" b="b"/>
            <a:pathLst>
              <a:path h="2374900">
                <a:moveTo>
                  <a:pt x="0" y="2374795"/>
                </a:moveTo>
                <a:lnTo>
                  <a:pt x="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6472529" y="5729706"/>
            <a:ext cx="5280660" cy="0"/>
          </a:xfrm>
          <a:custGeom>
            <a:avLst/>
            <a:gdLst/>
            <a:ahLst/>
            <a:cxnLst/>
            <a:rect l="l" t="t" r="r" b="b"/>
            <a:pathLst>
              <a:path w="5280659">
                <a:moveTo>
                  <a:pt x="0" y="0"/>
                </a:moveTo>
                <a:lnTo>
                  <a:pt x="5280444" y="1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6661116" y="3651855"/>
            <a:ext cx="4903470" cy="1318260"/>
          </a:xfrm>
          <a:custGeom>
            <a:avLst/>
            <a:gdLst/>
            <a:ahLst/>
            <a:cxnLst/>
            <a:rect l="l" t="t" r="r" b="b"/>
            <a:pathLst>
              <a:path w="4903470" h="1318260">
                <a:moveTo>
                  <a:pt x="0" y="658016"/>
                </a:moveTo>
                <a:lnTo>
                  <a:pt x="376715" y="365408"/>
                </a:lnTo>
                <a:lnTo>
                  <a:pt x="754667" y="676304"/>
                </a:lnTo>
                <a:lnTo>
                  <a:pt x="1132619" y="258728"/>
                </a:lnTo>
                <a:lnTo>
                  <a:pt x="1507523" y="944528"/>
                </a:lnTo>
                <a:lnTo>
                  <a:pt x="1885475" y="441608"/>
                </a:lnTo>
                <a:lnTo>
                  <a:pt x="2263427" y="185576"/>
                </a:lnTo>
                <a:lnTo>
                  <a:pt x="2641379" y="1160936"/>
                </a:lnTo>
                <a:lnTo>
                  <a:pt x="3016283" y="978056"/>
                </a:lnTo>
                <a:lnTo>
                  <a:pt x="3394235" y="1261520"/>
                </a:lnTo>
                <a:lnTo>
                  <a:pt x="3772187" y="295304"/>
                </a:lnTo>
                <a:lnTo>
                  <a:pt x="4150139" y="1317839"/>
                </a:lnTo>
                <a:lnTo>
                  <a:pt x="4525043" y="0"/>
                </a:lnTo>
                <a:lnTo>
                  <a:pt x="4903270" y="752504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6625210" y="4276224"/>
            <a:ext cx="67310" cy="67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7003162" y="3983616"/>
            <a:ext cx="67310" cy="673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7381114" y="4294512"/>
            <a:ext cx="67310" cy="67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7759065" y="3876936"/>
            <a:ext cx="67310" cy="67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8133970" y="4562736"/>
            <a:ext cx="67310" cy="67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8511922" y="4059816"/>
            <a:ext cx="67310" cy="673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8889874" y="3803784"/>
            <a:ext cx="67310" cy="67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9267826" y="4779144"/>
            <a:ext cx="67310" cy="673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9642730" y="4596264"/>
            <a:ext cx="67310" cy="67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0020682" y="4879728"/>
            <a:ext cx="67310" cy="67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0398634" y="3913512"/>
            <a:ext cx="67310" cy="673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0776586" y="4934592"/>
            <a:ext cx="67310" cy="67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1151490" y="3617856"/>
            <a:ext cx="67310" cy="67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1529441" y="4370712"/>
            <a:ext cx="67310" cy="67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 txBox="1"/>
          <p:nvPr/>
        </p:nvSpPr>
        <p:spPr>
          <a:xfrm>
            <a:off x="6622350" y="4872735"/>
            <a:ext cx="78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7376698" y="4360671"/>
            <a:ext cx="78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8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7727807" y="3580383"/>
            <a:ext cx="1301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微软雅黑" panose="020B0503020204020204" charset="-122"/>
                <a:cs typeface="微软雅黑" panose="020B0503020204020204" charset="-122"/>
              </a:rPr>
              <a:t>13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8104982" y="4086351"/>
            <a:ext cx="1301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微软雅黑" panose="020B0503020204020204" charset="-122"/>
                <a:cs typeface="微软雅黑" panose="020B0503020204020204" charset="-122"/>
              </a:rPr>
              <a:t>10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8482155" y="3818127"/>
            <a:ext cx="1301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微软雅黑" panose="020B0503020204020204" charset="-122"/>
                <a:cs typeface="微软雅黑" panose="020B0503020204020204" charset="-122"/>
              </a:rPr>
              <a:t>12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8859330" y="3455415"/>
            <a:ext cx="1301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微软雅黑" panose="020B0503020204020204" charset="-122"/>
                <a:cs typeface="微软雅黑" panose="020B0503020204020204" charset="-122"/>
              </a:rPr>
              <a:t>14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9236505" y="3354832"/>
            <a:ext cx="1301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微软雅黑" panose="020B0503020204020204" charset="-122"/>
                <a:cs typeface="微软雅黑" panose="020B0503020204020204" charset="-122"/>
              </a:rPr>
              <a:t>15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9639747" y="4257039"/>
            <a:ext cx="78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10016920" y="4543551"/>
            <a:ext cx="78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7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10745204" y="3717544"/>
            <a:ext cx="1301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微软雅黑" panose="020B0503020204020204" charset="-122"/>
                <a:cs typeface="微软雅黑" panose="020B0503020204020204" charset="-122"/>
              </a:rPr>
              <a:t>12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11148445" y="4601464"/>
            <a:ext cx="78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6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6756365" y="4247895"/>
            <a:ext cx="3581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微软雅黑" panose="020B0503020204020204" charset="-122"/>
                <a:cs typeface="微软雅黑" panose="020B0503020204020204" charset="-122"/>
              </a:rPr>
              <a:t>7,596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6948058" y="3952239"/>
            <a:ext cx="4813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spc="-7" baseline="48000" dirty="0">
                <a:latin typeface="微软雅黑" panose="020B0503020204020204" charset="-122"/>
                <a:cs typeface="微软雅黑" panose="020B0503020204020204" charset="-122"/>
              </a:rPr>
              <a:t>11</a:t>
            </a:r>
            <a:r>
              <a:rPr sz="1050" spc="262" baseline="4800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b="1" dirty="0">
                <a:latin typeface="微软雅黑" panose="020B0503020204020204" charset="-122"/>
                <a:cs typeface="微软雅黑" panose="020B0503020204020204" charset="-122"/>
              </a:rPr>
              <a:t>7,842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7510715" y="4266183"/>
            <a:ext cx="2705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微软雅黑" panose="020B0503020204020204" charset="-122"/>
                <a:cs typeface="微软雅黑" panose="020B0503020204020204" charset="-122"/>
              </a:rPr>
              <a:t>7,579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7887889" y="3845559"/>
            <a:ext cx="2705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微软雅黑" panose="020B0503020204020204" charset="-122"/>
                <a:cs typeface="微软雅黑" panose="020B0503020204020204" charset="-122"/>
              </a:rPr>
              <a:t>7,933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7866888" y="4494783"/>
            <a:ext cx="3784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微软雅黑" panose="020B0503020204020204" charset="-122"/>
                <a:cs typeface="微软雅黑" panose="020B0503020204020204" charset="-122"/>
              </a:rPr>
              <a:t>7,354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8642239" y="4031488"/>
            <a:ext cx="2705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微软雅黑" panose="020B0503020204020204" charset="-122"/>
                <a:cs typeface="微软雅黑" panose="020B0503020204020204" charset="-122"/>
              </a:rPr>
              <a:t>7,777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9019414" y="3775455"/>
            <a:ext cx="2705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微软雅黑" panose="020B0503020204020204" charset="-122"/>
                <a:cs typeface="微软雅黑" panose="020B0503020204020204" charset="-122"/>
              </a:rPr>
              <a:t>7,993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9375647" y="4747767"/>
            <a:ext cx="3784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微软雅黑" panose="020B0503020204020204" charset="-122"/>
                <a:cs typeface="微软雅黑" panose="020B0503020204020204" charset="-122"/>
              </a:rPr>
              <a:t>7,173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9773763" y="4567935"/>
            <a:ext cx="2705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微软雅黑" panose="020B0503020204020204" charset="-122"/>
                <a:cs typeface="微软雅黑" panose="020B0503020204020204" charset="-122"/>
              </a:rPr>
              <a:t>7,326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10125536" y="4851400"/>
            <a:ext cx="3721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b="1" spc="-5" dirty="0">
                <a:latin typeface="微软雅黑" panose="020B0503020204020204" charset="-122"/>
                <a:cs typeface="微软雅黑" panose="020B0503020204020204" charset="-122"/>
              </a:rPr>
              <a:t>7,087</a:t>
            </a:r>
            <a:r>
              <a:rPr sz="1050" spc="-7" baseline="-32000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endParaRPr sz="1050" baseline="-3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10528112" y="3885183"/>
            <a:ext cx="2705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微软雅黑" panose="020B0503020204020204" charset="-122"/>
                <a:cs typeface="微软雅黑" panose="020B0503020204020204" charset="-122"/>
              </a:rPr>
              <a:t>7,900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10905287" y="4906264"/>
            <a:ext cx="2705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微软雅黑" panose="020B0503020204020204" charset="-122"/>
                <a:cs typeface="微软雅黑" panose="020B0503020204020204" charset="-122"/>
              </a:rPr>
              <a:t>7,040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1282461" y="3589527"/>
            <a:ext cx="2705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微软雅黑" panose="020B0503020204020204" charset="-122"/>
                <a:cs typeface="微软雅黑" panose="020B0503020204020204" charset="-122"/>
              </a:rPr>
              <a:t>8,150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11830263" y="5653023"/>
            <a:ext cx="2286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6400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11830263" y="5415279"/>
            <a:ext cx="2286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6600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11830263" y="5177535"/>
            <a:ext cx="2286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6800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11830263" y="4939791"/>
            <a:ext cx="2286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7000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11830263" y="4702047"/>
            <a:ext cx="2286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7200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10846307" y="4217416"/>
            <a:ext cx="1238250" cy="37909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996315">
              <a:lnSpc>
                <a:spcPct val="100000"/>
              </a:lnSpc>
              <a:spcBef>
                <a:spcPts val="17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7600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  <a:p>
            <a:pPr marL="691515">
              <a:lnSpc>
                <a:spcPct val="100000"/>
              </a:lnSpc>
              <a:spcBef>
                <a:spcPts val="70"/>
              </a:spcBef>
            </a:pPr>
            <a:r>
              <a:rPr sz="1050" baseline="-24000" dirty="0"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1050" spc="284" baseline="-2400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b="1" dirty="0">
                <a:latin typeface="微软雅黑" panose="020B0503020204020204" charset="-122"/>
                <a:cs typeface="微软雅黑" panose="020B0503020204020204" charset="-122"/>
              </a:rPr>
              <a:t>7,516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  <a:p>
            <a:pPr marL="996315">
              <a:lnSpc>
                <a:spcPct val="100000"/>
              </a:lnSpc>
              <a:spcBef>
                <a:spcPts val="12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7400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11830263" y="3988815"/>
            <a:ext cx="2286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7800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11830263" y="3751071"/>
            <a:ext cx="2286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8000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11830263" y="3513327"/>
            <a:ext cx="2286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8200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11830263" y="3275584"/>
            <a:ext cx="2286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8400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6317705" y="5653023"/>
            <a:ext cx="78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6317705" y="5354320"/>
            <a:ext cx="78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6317705" y="5058664"/>
            <a:ext cx="78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6317705" y="4759959"/>
            <a:ext cx="78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6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6317705" y="4464303"/>
            <a:ext cx="78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8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6265571" y="4168647"/>
            <a:ext cx="1270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10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6265571" y="3869944"/>
            <a:ext cx="1270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12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6265571" y="3574288"/>
            <a:ext cx="1270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14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6265571" y="3275584"/>
            <a:ext cx="1270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16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4" name="object 254"/>
          <p:cNvSpPr txBox="1"/>
          <p:nvPr/>
        </p:nvSpPr>
        <p:spPr>
          <a:xfrm rot="18900000">
            <a:off x="6280060" y="6082948"/>
            <a:ext cx="194608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2020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5" name="object 255"/>
          <p:cNvSpPr txBox="1"/>
          <p:nvPr/>
        </p:nvSpPr>
        <p:spPr>
          <a:xfrm rot="18960000">
            <a:off x="6412922" y="5994263"/>
            <a:ext cx="109118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6" name="object 256"/>
          <p:cNvSpPr txBox="1"/>
          <p:nvPr/>
        </p:nvSpPr>
        <p:spPr>
          <a:xfrm rot="18900000">
            <a:off x="6453508" y="5881487"/>
            <a:ext cx="253045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600" spc="5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7" name="object 257"/>
          <p:cNvSpPr txBox="1"/>
          <p:nvPr/>
        </p:nvSpPr>
        <p:spPr>
          <a:xfrm rot="18900000">
            <a:off x="6718377" y="5928731"/>
            <a:ext cx="382942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202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600" spc="5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8" name="object 258"/>
          <p:cNvSpPr txBox="1"/>
          <p:nvPr/>
        </p:nvSpPr>
        <p:spPr>
          <a:xfrm rot="18900000">
            <a:off x="7095550" y="5928731"/>
            <a:ext cx="382942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202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600" spc="5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9" name="object 259"/>
          <p:cNvSpPr txBox="1"/>
          <p:nvPr/>
        </p:nvSpPr>
        <p:spPr>
          <a:xfrm rot="18900000">
            <a:off x="7472727" y="5928731"/>
            <a:ext cx="382942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202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600" spc="5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0" name="object 260"/>
          <p:cNvSpPr txBox="1"/>
          <p:nvPr/>
        </p:nvSpPr>
        <p:spPr>
          <a:xfrm rot="18900000">
            <a:off x="7849905" y="5928731"/>
            <a:ext cx="382942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202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600" spc="5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1" name="object 261"/>
          <p:cNvSpPr txBox="1"/>
          <p:nvPr/>
        </p:nvSpPr>
        <p:spPr>
          <a:xfrm rot="18900000">
            <a:off x="8227071" y="5928731"/>
            <a:ext cx="382942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202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600" spc="5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2" name="object 262"/>
          <p:cNvSpPr txBox="1"/>
          <p:nvPr/>
        </p:nvSpPr>
        <p:spPr>
          <a:xfrm rot="18900000">
            <a:off x="8604249" y="5928731"/>
            <a:ext cx="382942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202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600" spc="5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3" name="object 263"/>
          <p:cNvSpPr txBox="1"/>
          <p:nvPr/>
        </p:nvSpPr>
        <p:spPr>
          <a:xfrm rot="18900000">
            <a:off x="8981426" y="5928731"/>
            <a:ext cx="382942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202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600" spc="5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4" name="object 264"/>
          <p:cNvSpPr txBox="1"/>
          <p:nvPr/>
        </p:nvSpPr>
        <p:spPr>
          <a:xfrm rot="18900000">
            <a:off x="9319610" y="5944930"/>
            <a:ext cx="427845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202</a:t>
            </a:r>
            <a:r>
              <a:rPr sz="600" spc="5" dirty="0">
                <a:latin typeface="微软雅黑" panose="020B0503020204020204" charset="-122"/>
                <a:cs typeface="微软雅黑" panose="020B0503020204020204" charset="-122"/>
              </a:rPr>
              <a:t>0年</a:t>
            </a: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600" spc="-15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5" name="object 265"/>
          <p:cNvSpPr txBox="1"/>
          <p:nvPr/>
        </p:nvSpPr>
        <p:spPr>
          <a:xfrm rot="18900000">
            <a:off x="9696776" y="5944930"/>
            <a:ext cx="427845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202</a:t>
            </a:r>
            <a:r>
              <a:rPr sz="600" spc="5" dirty="0">
                <a:latin typeface="微软雅黑" panose="020B0503020204020204" charset="-122"/>
                <a:cs typeface="微软雅黑" panose="020B0503020204020204" charset="-122"/>
              </a:rPr>
              <a:t>0年</a:t>
            </a: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600" spc="-1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6" name="object 266"/>
          <p:cNvSpPr txBox="1"/>
          <p:nvPr/>
        </p:nvSpPr>
        <p:spPr>
          <a:xfrm rot="18900000">
            <a:off x="10073954" y="5944930"/>
            <a:ext cx="427845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202</a:t>
            </a:r>
            <a:r>
              <a:rPr sz="600" spc="5" dirty="0">
                <a:latin typeface="微软雅黑" panose="020B0503020204020204" charset="-122"/>
                <a:cs typeface="微软雅黑" panose="020B0503020204020204" charset="-122"/>
              </a:rPr>
              <a:t>0年</a:t>
            </a: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600" spc="-1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7" name="object 267"/>
          <p:cNvSpPr txBox="1"/>
          <p:nvPr/>
        </p:nvSpPr>
        <p:spPr>
          <a:xfrm rot="18900000">
            <a:off x="10387893" y="5971404"/>
            <a:ext cx="501754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202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600" spc="5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600" spc="5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8" name="object 268"/>
          <p:cNvSpPr txBox="1"/>
          <p:nvPr/>
        </p:nvSpPr>
        <p:spPr>
          <a:xfrm rot="18900000">
            <a:off x="10867300" y="5928731"/>
            <a:ext cx="382942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202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600" spc="5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9" name="object 269"/>
          <p:cNvSpPr txBox="1"/>
          <p:nvPr/>
        </p:nvSpPr>
        <p:spPr>
          <a:xfrm rot="18900000">
            <a:off x="11244475" y="5928731"/>
            <a:ext cx="382942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202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600" spc="5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600" spc="-10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60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7304051" y="313092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52777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 txBox="1"/>
          <p:nvPr/>
        </p:nvSpPr>
        <p:spPr>
          <a:xfrm>
            <a:off x="7560909" y="3059176"/>
            <a:ext cx="8255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成交面积（万平米）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9581583" y="313092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9677400" y="31059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3" y="0"/>
                </a:moveTo>
                <a:lnTo>
                  <a:pt x="0" y="48767"/>
                </a:lnTo>
                <a:lnTo>
                  <a:pt x="48768" y="48767"/>
                </a:lnTo>
                <a:lnTo>
                  <a:pt x="2438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9677400" y="31059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84" y="0"/>
                </a:moveTo>
                <a:lnTo>
                  <a:pt x="48768" y="48768"/>
                </a:lnTo>
                <a:lnTo>
                  <a:pt x="0" y="48768"/>
                </a:lnTo>
                <a:lnTo>
                  <a:pt x="24384" y="0"/>
                </a:lnTo>
                <a:close/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 txBox="1"/>
          <p:nvPr/>
        </p:nvSpPr>
        <p:spPr>
          <a:xfrm>
            <a:off x="9838441" y="3059176"/>
            <a:ext cx="8636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成交均价（元</a:t>
            </a:r>
            <a:r>
              <a:rPr sz="700" spc="-5" dirty="0"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平米）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5702808" y="546506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633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5324855" y="546506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4946903" y="546506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4572000" y="5465064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4194047" y="5465064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3928220" y="546506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427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5702808" y="5163312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633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5324855" y="5163312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4946903" y="5163312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4572000" y="5163312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4194047" y="5163312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3928220" y="5163312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427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5702808" y="4858512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633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5324855" y="4858512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4946903" y="4858512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4572000" y="4858512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3928220" y="4858512"/>
            <a:ext cx="491490" cy="0"/>
          </a:xfrm>
          <a:custGeom>
            <a:avLst/>
            <a:gdLst/>
            <a:ahLst/>
            <a:cxnLst/>
            <a:rect l="l" t="t" r="r" b="b"/>
            <a:pathLst>
              <a:path w="491489">
                <a:moveTo>
                  <a:pt x="0" y="0"/>
                </a:moveTo>
                <a:lnTo>
                  <a:pt x="491379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5702808" y="455676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633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5324855" y="45567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4946903" y="45567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4572000" y="4556760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3928220" y="4556760"/>
            <a:ext cx="491490" cy="0"/>
          </a:xfrm>
          <a:custGeom>
            <a:avLst/>
            <a:gdLst/>
            <a:ahLst/>
            <a:cxnLst/>
            <a:rect l="l" t="t" r="r" b="b"/>
            <a:pathLst>
              <a:path w="491489">
                <a:moveTo>
                  <a:pt x="0" y="0"/>
                </a:moveTo>
                <a:lnTo>
                  <a:pt x="491379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5702808" y="4255008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633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5324855" y="4255008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3928220" y="4255008"/>
            <a:ext cx="1247775" cy="0"/>
          </a:xfrm>
          <a:custGeom>
            <a:avLst/>
            <a:gdLst/>
            <a:ahLst/>
            <a:cxnLst/>
            <a:rect l="l" t="t" r="r" b="b"/>
            <a:pathLst>
              <a:path w="1247775">
                <a:moveTo>
                  <a:pt x="0" y="0"/>
                </a:moveTo>
                <a:lnTo>
                  <a:pt x="1247283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5702808" y="3950208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633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5324855" y="3950208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3928220" y="3950208"/>
            <a:ext cx="1247775" cy="0"/>
          </a:xfrm>
          <a:custGeom>
            <a:avLst/>
            <a:gdLst/>
            <a:ahLst/>
            <a:cxnLst/>
            <a:rect l="l" t="t" r="r" b="b"/>
            <a:pathLst>
              <a:path w="1247775">
                <a:moveTo>
                  <a:pt x="0" y="0"/>
                </a:moveTo>
                <a:lnTo>
                  <a:pt x="1247283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5702808" y="364845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633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3928220" y="3648456"/>
            <a:ext cx="1625600" cy="0"/>
          </a:xfrm>
          <a:custGeom>
            <a:avLst/>
            <a:gdLst/>
            <a:ahLst/>
            <a:cxnLst/>
            <a:rect l="l" t="t" r="r" b="b"/>
            <a:pathLst>
              <a:path w="1625600">
                <a:moveTo>
                  <a:pt x="0" y="0"/>
                </a:moveTo>
                <a:lnTo>
                  <a:pt x="1625235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3928220" y="3345953"/>
            <a:ext cx="1889760" cy="0"/>
          </a:xfrm>
          <a:custGeom>
            <a:avLst/>
            <a:gdLst/>
            <a:ahLst/>
            <a:cxnLst/>
            <a:rect l="l" t="t" r="r" b="b"/>
            <a:pathLst>
              <a:path w="1889760">
                <a:moveTo>
                  <a:pt x="0" y="0"/>
                </a:moveTo>
                <a:lnTo>
                  <a:pt x="1889221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4041647" y="4895088"/>
            <a:ext cx="152400" cy="868680"/>
          </a:xfrm>
          <a:custGeom>
            <a:avLst/>
            <a:gdLst/>
            <a:ahLst/>
            <a:cxnLst/>
            <a:rect l="l" t="t" r="r" b="b"/>
            <a:pathLst>
              <a:path w="152400" h="868679">
                <a:moveTo>
                  <a:pt x="152400" y="0"/>
                </a:moveTo>
                <a:lnTo>
                  <a:pt x="0" y="0"/>
                </a:lnTo>
                <a:lnTo>
                  <a:pt x="0" y="868679"/>
                </a:lnTo>
                <a:lnTo>
                  <a:pt x="152400" y="868679"/>
                </a:lnTo>
                <a:lnTo>
                  <a:pt x="152400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4419600" y="4489703"/>
            <a:ext cx="152400" cy="1274445"/>
          </a:xfrm>
          <a:custGeom>
            <a:avLst/>
            <a:gdLst/>
            <a:ahLst/>
            <a:cxnLst/>
            <a:rect l="l" t="t" r="r" b="b"/>
            <a:pathLst>
              <a:path w="152400" h="1274445">
                <a:moveTo>
                  <a:pt x="152400" y="0"/>
                </a:moveTo>
                <a:lnTo>
                  <a:pt x="0" y="0"/>
                </a:lnTo>
                <a:lnTo>
                  <a:pt x="0" y="1274063"/>
                </a:lnTo>
                <a:lnTo>
                  <a:pt x="152400" y="1274063"/>
                </a:lnTo>
                <a:lnTo>
                  <a:pt x="152400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4797552" y="4370832"/>
            <a:ext cx="149860" cy="1393190"/>
          </a:xfrm>
          <a:custGeom>
            <a:avLst/>
            <a:gdLst/>
            <a:ahLst/>
            <a:cxnLst/>
            <a:rect l="l" t="t" r="r" b="b"/>
            <a:pathLst>
              <a:path w="149860" h="1393189">
                <a:moveTo>
                  <a:pt x="149351" y="0"/>
                </a:moveTo>
                <a:lnTo>
                  <a:pt x="0" y="0"/>
                </a:lnTo>
                <a:lnTo>
                  <a:pt x="0" y="1392935"/>
                </a:lnTo>
                <a:lnTo>
                  <a:pt x="149351" y="1392935"/>
                </a:lnTo>
                <a:lnTo>
                  <a:pt x="149351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5175503" y="3944111"/>
            <a:ext cx="149860" cy="1819910"/>
          </a:xfrm>
          <a:custGeom>
            <a:avLst/>
            <a:gdLst/>
            <a:ahLst/>
            <a:cxnLst/>
            <a:rect l="l" t="t" r="r" b="b"/>
            <a:pathLst>
              <a:path w="149860" h="1819910">
                <a:moveTo>
                  <a:pt x="149351" y="0"/>
                </a:moveTo>
                <a:lnTo>
                  <a:pt x="0" y="0"/>
                </a:lnTo>
                <a:lnTo>
                  <a:pt x="0" y="1819655"/>
                </a:lnTo>
                <a:lnTo>
                  <a:pt x="149351" y="1819655"/>
                </a:lnTo>
                <a:lnTo>
                  <a:pt x="14935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5553455" y="3523488"/>
            <a:ext cx="149860" cy="2240280"/>
          </a:xfrm>
          <a:custGeom>
            <a:avLst/>
            <a:gdLst/>
            <a:ahLst/>
            <a:cxnLst/>
            <a:rect l="l" t="t" r="r" b="b"/>
            <a:pathLst>
              <a:path w="149860" h="2240279">
                <a:moveTo>
                  <a:pt x="149352" y="0"/>
                </a:moveTo>
                <a:lnTo>
                  <a:pt x="0" y="0"/>
                </a:lnTo>
                <a:lnTo>
                  <a:pt x="0" y="2240279"/>
                </a:lnTo>
                <a:lnTo>
                  <a:pt x="149352" y="2240279"/>
                </a:lnTo>
                <a:lnTo>
                  <a:pt x="149352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5817440" y="3345952"/>
            <a:ext cx="0" cy="2421890"/>
          </a:xfrm>
          <a:custGeom>
            <a:avLst/>
            <a:gdLst/>
            <a:ahLst/>
            <a:cxnLst/>
            <a:rect l="l" t="t" r="r" b="b"/>
            <a:pathLst>
              <a:path h="2421890">
                <a:moveTo>
                  <a:pt x="0" y="2421635"/>
                </a:moveTo>
                <a:lnTo>
                  <a:pt x="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5817440" y="576758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5817440" y="526389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5817440" y="475792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5817440" y="425500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5817440" y="374955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3928220" y="3345952"/>
            <a:ext cx="0" cy="2421890"/>
          </a:xfrm>
          <a:custGeom>
            <a:avLst/>
            <a:gdLst/>
            <a:ahLst/>
            <a:cxnLst/>
            <a:rect l="l" t="t" r="r" b="b"/>
            <a:pathLst>
              <a:path h="2421890">
                <a:moveTo>
                  <a:pt x="0" y="2421635"/>
                </a:moveTo>
                <a:lnTo>
                  <a:pt x="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3896871" y="576758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3896871" y="546506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3896871" y="516331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3896871" y="485851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3896871" y="455676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3896871" y="425500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3896871" y="395020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3896871" y="364845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3896871" y="3345953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348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3928220" y="5767587"/>
            <a:ext cx="1889760" cy="0"/>
          </a:xfrm>
          <a:custGeom>
            <a:avLst/>
            <a:gdLst/>
            <a:ahLst/>
            <a:cxnLst/>
            <a:rect l="l" t="t" r="r" b="b"/>
            <a:pathLst>
              <a:path w="1889760">
                <a:moveTo>
                  <a:pt x="0" y="0"/>
                </a:moveTo>
                <a:lnTo>
                  <a:pt x="1889221" y="1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4117141" y="4796575"/>
            <a:ext cx="1511935" cy="383540"/>
          </a:xfrm>
          <a:custGeom>
            <a:avLst/>
            <a:gdLst/>
            <a:ahLst/>
            <a:cxnLst/>
            <a:rect l="l" t="t" r="r" b="b"/>
            <a:pathLst>
              <a:path w="1511935" h="383539">
                <a:moveTo>
                  <a:pt x="76521" y="332851"/>
                </a:moveTo>
                <a:lnTo>
                  <a:pt x="75755" y="351886"/>
                </a:lnTo>
                <a:lnTo>
                  <a:pt x="378274" y="364062"/>
                </a:lnTo>
                <a:lnTo>
                  <a:pt x="756119" y="383524"/>
                </a:lnTo>
                <a:lnTo>
                  <a:pt x="1076297" y="364500"/>
                </a:lnTo>
                <a:lnTo>
                  <a:pt x="757100" y="364500"/>
                </a:lnTo>
                <a:lnTo>
                  <a:pt x="379041" y="345027"/>
                </a:lnTo>
                <a:lnTo>
                  <a:pt x="76521" y="332851"/>
                </a:lnTo>
                <a:close/>
              </a:path>
              <a:path w="1511935" h="383539">
                <a:moveTo>
                  <a:pt x="77670" y="304299"/>
                </a:moveTo>
                <a:lnTo>
                  <a:pt x="0" y="339304"/>
                </a:lnTo>
                <a:lnTo>
                  <a:pt x="74606" y="380437"/>
                </a:lnTo>
                <a:lnTo>
                  <a:pt x="75755" y="351886"/>
                </a:lnTo>
                <a:lnTo>
                  <a:pt x="57809" y="351163"/>
                </a:lnTo>
                <a:lnTo>
                  <a:pt x="53719" y="346731"/>
                </a:lnTo>
                <a:lnTo>
                  <a:pt x="54142" y="336218"/>
                </a:lnTo>
                <a:lnTo>
                  <a:pt x="58574" y="332129"/>
                </a:lnTo>
                <a:lnTo>
                  <a:pt x="76550" y="332129"/>
                </a:lnTo>
                <a:lnTo>
                  <a:pt x="77670" y="304299"/>
                </a:lnTo>
                <a:close/>
              </a:path>
              <a:path w="1511935" h="383539">
                <a:moveTo>
                  <a:pt x="1130572" y="342192"/>
                </a:moveTo>
                <a:lnTo>
                  <a:pt x="757100" y="364500"/>
                </a:lnTo>
                <a:lnTo>
                  <a:pt x="1076297" y="364500"/>
                </a:lnTo>
                <a:lnTo>
                  <a:pt x="1137340" y="360873"/>
                </a:lnTo>
                <a:lnTo>
                  <a:pt x="1139438" y="359973"/>
                </a:lnTo>
                <a:lnTo>
                  <a:pt x="1155993" y="344531"/>
                </a:lnTo>
                <a:lnTo>
                  <a:pt x="1128064" y="344531"/>
                </a:lnTo>
                <a:lnTo>
                  <a:pt x="1130572" y="342192"/>
                </a:lnTo>
                <a:close/>
              </a:path>
              <a:path w="1511935" h="383539">
                <a:moveTo>
                  <a:pt x="58574" y="332129"/>
                </a:moveTo>
                <a:lnTo>
                  <a:pt x="54142" y="336218"/>
                </a:lnTo>
                <a:lnTo>
                  <a:pt x="53719" y="346731"/>
                </a:lnTo>
                <a:lnTo>
                  <a:pt x="57809" y="351163"/>
                </a:lnTo>
                <a:lnTo>
                  <a:pt x="75755" y="351886"/>
                </a:lnTo>
                <a:lnTo>
                  <a:pt x="76521" y="332851"/>
                </a:lnTo>
                <a:lnTo>
                  <a:pt x="58574" y="332129"/>
                </a:lnTo>
                <a:close/>
              </a:path>
              <a:path w="1511935" h="383539">
                <a:moveTo>
                  <a:pt x="1133995" y="341988"/>
                </a:moveTo>
                <a:lnTo>
                  <a:pt x="1130572" y="342192"/>
                </a:lnTo>
                <a:lnTo>
                  <a:pt x="1128064" y="344531"/>
                </a:lnTo>
                <a:lnTo>
                  <a:pt x="1133995" y="341988"/>
                </a:lnTo>
                <a:close/>
              </a:path>
              <a:path w="1511935" h="383539">
                <a:moveTo>
                  <a:pt x="1158720" y="341988"/>
                </a:moveTo>
                <a:lnTo>
                  <a:pt x="1133995" y="341988"/>
                </a:lnTo>
                <a:lnTo>
                  <a:pt x="1128064" y="344531"/>
                </a:lnTo>
                <a:lnTo>
                  <a:pt x="1155993" y="344531"/>
                </a:lnTo>
                <a:lnTo>
                  <a:pt x="1158720" y="341988"/>
                </a:lnTo>
                <a:close/>
              </a:path>
              <a:path w="1511935" h="383539">
                <a:moveTo>
                  <a:pt x="1449159" y="45011"/>
                </a:moveTo>
                <a:lnTo>
                  <a:pt x="1130572" y="342192"/>
                </a:lnTo>
                <a:lnTo>
                  <a:pt x="1133995" y="341988"/>
                </a:lnTo>
                <a:lnTo>
                  <a:pt x="1158720" y="341988"/>
                </a:lnTo>
                <a:lnTo>
                  <a:pt x="1462152" y="58941"/>
                </a:lnTo>
                <a:lnTo>
                  <a:pt x="1449159" y="45011"/>
                </a:lnTo>
                <a:close/>
              </a:path>
              <a:path w="1511935" h="383539">
                <a:moveTo>
                  <a:pt x="76550" y="332129"/>
                </a:moveTo>
                <a:lnTo>
                  <a:pt x="58574" y="332129"/>
                </a:lnTo>
                <a:lnTo>
                  <a:pt x="76521" y="332851"/>
                </a:lnTo>
                <a:lnTo>
                  <a:pt x="76550" y="332129"/>
                </a:lnTo>
                <a:close/>
              </a:path>
              <a:path w="1511935" h="383539">
                <a:moveTo>
                  <a:pt x="1499177" y="32759"/>
                </a:moveTo>
                <a:lnTo>
                  <a:pt x="1462293" y="32759"/>
                </a:lnTo>
                <a:lnTo>
                  <a:pt x="1468320" y="32969"/>
                </a:lnTo>
                <a:lnTo>
                  <a:pt x="1475496" y="40662"/>
                </a:lnTo>
                <a:lnTo>
                  <a:pt x="1475286" y="46690"/>
                </a:lnTo>
                <a:lnTo>
                  <a:pt x="1462152" y="58941"/>
                </a:lnTo>
                <a:lnTo>
                  <a:pt x="1481644" y="79837"/>
                </a:lnTo>
                <a:lnTo>
                  <a:pt x="1499177" y="32759"/>
                </a:lnTo>
                <a:close/>
              </a:path>
              <a:path w="1511935" h="383539">
                <a:moveTo>
                  <a:pt x="1462293" y="32759"/>
                </a:moveTo>
                <a:lnTo>
                  <a:pt x="1449159" y="45011"/>
                </a:lnTo>
                <a:lnTo>
                  <a:pt x="1462152" y="58941"/>
                </a:lnTo>
                <a:lnTo>
                  <a:pt x="1475286" y="46690"/>
                </a:lnTo>
                <a:lnTo>
                  <a:pt x="1475496" y="40662"/>
                </a:lnTo>
                <a:lnTo>
                  <a:pt x="1468320" y="32969"/>
                </a:lnTo>
                <a:lnTo>
                  <a:pt x="1462293" y="32759"/>
                </a:lnTo>
                <a:close/>
              </a:path>
              <a:path w="1511935" h="383539">
                <a:moveTo>
                  <a:pt x="1511377" y="0"/>
                </a:moveTo>
                <a:lnTo>
                  <a:pt x="1429668" y="24116"/>
                </a:lnTo>
                <a:lnTo>
                  <a:pt x="1449159" y="45011"/>
                </a:lnTo>
                <a:lnTo>
                  <a:pt x="1462293" y="32759"/>
                </a:lnTo>
                <a:lnTo>
                  <a:pt x="1499177" y="32759"/>
                </a:lnTo>
                <a:lnTo>
                  <a:pt x="151137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 txBox="1"/>
          <p:nvPr/>
        </p:nvSpPr>
        <p:spPr>
          <a:xfrm>
            <a:off x="4052308" y="4695951"/>
            <a:ext cx="1301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微软雅黑" panose="020B0503020204020204" charset="-122"/>
                <a:cs typeface="微软雅黑" panose="020B0503020204020204" charset="-122"/>
              </a:rPr>
              <a:t>29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4430152" y="4293615"/>
            <a:ext cx="1301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微软雅黑" panose="020B0503020204020204" charset="-122"/>
                <a:cs typeface="微软雅黑" panose="020B0503020204020204" charset="-122"/>
              </a:rPr>
              <a:t>42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4820696" y="4174744"/>
            <a:ext cx="1174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微软雅黑" panose="020B0503020204020204" charset="-122"/>
                <a:cs typeface="微软雅黑" panose="020B0503020204020204" charset="-122"/>
              </a:rPr>
              <a:t>46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5185840" y="3744976"/>
            <a:ext cx="1301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微软雅黑" panose="020B0503020204020204" charset="-122"/>
                <a:cs typeface="微软雅黑" panose="020B0503020204020204" charset="-122"/>
              </a:rPr>
              <a:t>60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5563684" y="3327400"/>
            <a:ext cx="1301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微软雅黑" panose="020B0503020204020204" charset="-122"/>
                <a:cs typeface="微软雅黑" panose="020B0503020204020204" charset="-122"/>
              </a:rPr>
              <a:t>74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4041647" y="4906264"/>
            <a:ext cx="1524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6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4468919" y="4921503"/>
            <a:ext cx="654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6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4846763" y="4942839"/>
            <a:ext cx="654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6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5224607" y="4918455"/>
            <a:ext cx="654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6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5553455" y="4567935"/>
            <a:ext cx="1498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10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5894730" y="5689600"/>
            <a:ext cx="78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5894730" y="5183632"/>
            <a:ext cx="781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5894730" y="4680711"/>
            <a:ext cx="1270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10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5894730" y="4174744"/>
            <a:ext cx="1270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15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5894730" y="3671823"/>
            <a:ext cx="1270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20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3699861" y="5689600"/>
            <a:ext cx="1536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700" spc="30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3647728" y="5387847"/>
            <a:ext cx="2044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10</a:t>
            </a:r>
            <a:r>
              <a:rPr sz="700" spc="30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3647728" y="5083047"/>
            <a:ext cx="2044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20</a:t>
            </a:r>
            <a:r>
              <a:rPr sz="700" spc="30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3647728" y="4781295"/>
            <a:ext cx="2044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30</a:t>
            </a:r>
            <a:r>
              <a:rPr sz="700" spc="30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3647728" y="4479544"/>
            <a:ext cx="2044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40</a:t>
            </a:r>
            <a:r>
              <a:rPr sz="700" spc="30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3647728" y="4174744"/>
            <a:ext cx="2044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50</a:t>
            </a:r>
            <a:r>
              <a:rPr sz="700" spc="30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1" name="object 351"/>
          <p:cNvSpPr txBox="1"/>
          <p:nvPr/>
        </p:nvSpPr>
        <p:spPr>
          <a:xfrm>
            <a:off x="3647728" y="3872991"/>
            <a:ext cx="2044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60</a:t>
            </a:r>
            <a:r>
              <a:rPr sz="700" spc="30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3647728" y="3571239"/>
            <a:ext cx="2044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70</a:t>
            </a:r>
            <a:r>
              <a:rPr sz="700" spc="30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3647728" y="3266440"/>
            <a:ext cx="2044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latin typeface="微软雅黑" panose="020B0503020204020204" charset="-122"/>
                <a:cs typeface="微软雅黑" panose="020B0503020204020204" charset="-122"/>
              </a:rPr>
              <a:t>80</a:t>
            </a:r>
            <a:r>
              <a:rPr sz="700" spc="30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3998268" y="5812535"/>
            <a:ext cx="23812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微软雅黑" panose="020B0503020204020204" charset="-122"/>
                <a:cs typeface="微软雅黑" panose="020B0503020204020204" charset="-122"/>
              </a:rPr>
              <a:t>2017</a:t>
            </a:r>
            <a:r>
              <a:rPr sz="50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endParaRPr sz="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4376113" y="5812535"/>
            <a:ext cx="23812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微软雅黑" panose="020B0503020204020204" charset="-122"/>
                <a:cs typeface="微软雅黑" panose="020B0503020204020204" charset="-122"/>
              </a:rPr>
              <a:t>2018</a:t>
            </a:r>
            <a:r>
              <a:rPr sz="50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endParaRPr sz="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4753957" y="5812535"/>
            <a:ext cx="23812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微软雅黑" panose="020B0503020204020204" charset="-122"/>
                <a:cs typeface="微软雅黑" panose="020B0503020204020204" charset="-122"/>
              </a:rPr>
              <a:t>2019</a:t>
            </a:r>
            <a:r>
              <a:rPr sz="50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endParaRPr sz="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5131801" y="5812535"/>
            <a:ext cx="69850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微软雅黑" panose="020B0503020204020204" charset="-122"/>
                <a:cs typeface="微软雅黑" panose="020B0503020204020204" charset="-122"/>
              </a:rPr>
              <a:t>2020</a:t>
            </a:r>
            <a:r>
              <a:rPr sz="50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500" spc="13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-5" dirty="0">
                <a:latin typeface="微软雅黑" panose="020B0503020204020204" charset="-122"/>
                <a:cs typeface="微软雅黑" panose="020B0503020204020204" charset="-122"/>
              </a:rPr>
              <a:t>2021</a:t>
            </a:r>
            <a:r>
              <a:rPr sz="50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500" spc="-5" dirty="0">
                <a:latin typeface="微软雅黑" panose="020B0503020204020204" charset="-122"/>
                <a:cs typeface="微软雅黑" panose="020B0503020204020204" charset="-122"/>
              </a:rPr>
              <a:t>1-4</a:t>
            </a:r>
            <a:r>
              <a:rPr sz="50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3820481" y="316135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52777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 txBox="1"/>
          <p:nvPr/>
        </p:nvSpPr>
        <p:spPr>
          <a:xfrm>
            <a:off x="4077338" y="3089655"/>
            <a:ext cx="8255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期末库存（万平米）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5038575" y="3123257"/>
            <a:ext cx="243839" cy="76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 txBox="1"/>
          <p:nvPr/>
        </p:nvSpPr>
        <p:spPr>
          <a:xfrm>
            <a:off x="5295432" y="3089655"/>
            <a:ext cx="6477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微软雅黑" panose="020B0503020204020204" charset="-122"/>
                <a:cs typeface="微软雅黑" panose="020B0503020204020204" charset="-122"/>
              </a:rPr>
              <a:t>去化周期（月）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2" name="object 32"/>
          <p:cNvSpPr/>
          <p:nvPr/>
        </p:nvSpPr>
        <p:spPr>
          <a:xfrm>
            <a:off x="536955" y="4456811"/>
            <a:ext cx="158750" cy="1290955"/>
          </a:xfrm>
          <a:custGeom>
            <a:avLst/>
            <a:gdLst/>
            <a:ahLst/>
            <a:cxnLst/>
            <a:rect l="l" t="t" r="r" b="b"/>
            <a:pathLst>
              <a:path w="158750" h="1290954">
                <a:moveTo>
                  <a:pt x="158496" y="0"/>
                </a:moveTo>
                <a:lnTo>
                  <a:pt x="0" y="0"/>
                </a:lnTo>
                <a:lnTo>
                  <a:pt x="0" y="1290891"/>
                </a:lnTo>
                <a:lnTo>
                  <a:pt x="158496" y="1290891"/>
                </a:lnTo>
                <a:lnTo>
                  <a:pt x="158496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p/>
        </p:txBody>
      </p:sp>
      <p:sp>
        <p:nvSpPr>
          <p:cNvPr id="363" name="object 33"/>
          <p:cNvSpPr/>
          <p:nvPr/>
        </p:nvSpPr>
        <p:spPr>
          <a:xfrm>
            <a:off x="1094740" y="4158106"/>
            <a:ext cx="158750" cy="1590040"/>
          </a:xfrm>
          <a:custGeom>
            <a:avLst/>
            <a:gdLst/>
            <a:ahLst/>
            <a:cxnLst/>
            <a:rect l="l" t="t" r="r" b="b"/>
            <a:pathLst>
              <a:path w="158750" h="1590039">
                <a:moveTo>
                  <a:pt x="158495" y="0"/>
                </a:moveTo>
                <a:lnTo>
                  <a:pt x="0" y="0"/>
                </a:lnTo>
                <a:lnTo>
                  <a:pt x="0" y="1589595"/>
                </a:lnTo>
                <a:lnTo>
                  <a:pt x="158495" y="1589595"/>
                </a:lnTo>
                <a:lnTo>
                  <a:pt x="158495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p/>
        </p:txBody>
      </p:sp>
      <p:sp>
        <p:nvSpPr>
          <p:cNvPr id="364" name="object 34"/>
          <p:cNvSpPr/>
          <p:nvPr/>
        </p:nvSpPr>
        <p:spPr>
          <a:xfrm>
            <a:off x="1649476" y="4209923"/>
            <a:ext cx="158750" cy="1537970"/>
          </a:xfrm>
          <a:custGeom>
            <a:avLst/>
            <a:gdLst/>
            <a:ahLst/>
            <a:cxnLst/>
            <a:rect l="l" t="t" r="r" b="b"/>
            <a:pathLst>
              <a:path w="158750" h="1537970">
                <a:moveTo>
                  <a:pt x="158495" y="0"/>
                </a:moveTo>
                <a:lnTo>
                  <a:pt x="0" y="0"/>
                </a:lnTo>
                <a:lnTo>
                  <a:pt x="0" y="1537779"/>
                </a:lnTo>
                <a:lnTo>
                  <a:pt x="158495" y="1537779"/>
                </a:lnTo>
                <a:lnTo>
                  <a:pt x="158495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p/>
        </p:txBody>
      </p:sp>
      <p:sp>
        <p:nvSpPr>
          <p:cNvPr id="365" name="object 35"/>
          <p:cNvSpPr/>
          <p:nvPr/>
        </p:nvSpPr>
        <p:spPr>
          <a:xfrm>
            <a:off x="2220595" y="3682619"/>
            <a:ext cx="158750" cy="2065655"/>
          </a:xfrm>
          <a:custGeom>
            <a:avLst/>
            <a:gdLst/>
            <a:ahLst/>
            <a:cxnLst/>
            <a:rect l="l" t="t" r="r" b="b"/>
            <a:pathLst>
              <a:path w="158750" h="2065654">
                <a:moveTo>
                  <a:pt x="158495" y="0"/>
                </a:moveTo>
                <a:lnTo>
                  <a:pt x="0" y="0"/>
                </a:lnTo>
                <a:lnTo>
                  <a:pt x="0" y="2065083"/>
                </a:lnTo>
                <a:lnTo>
                  <a:pt x="158495" y="2065083"/>
                </a:lnTo>
                <a:lnTo>
                  <a:pt x="158495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66" name="object 32"/>
          <p:cNvSpPr/>
          <p:nvPr/>
        </p:nvSpPr>
        <p:spPr>
          <a:xfrm>
            <a:off x="547750" y="4457446"/>
            <a:ext cx="158750" cy="1290955"/>
          </a:xfrm>
          <a:custGeom>
            <a:avLst/>
            <a:gdLst/>
            <a:ahLst/>
            <a:cxnLst/>
            <a:rect l="l" t="t" r="r" b="b"/>
            <a:pathLst>
              <a:path w="158750" h="1290954">
                <a:moveTo>
                  <a:pt x="158496" y="0"/>
                </a:moveTo>
                <a:lnTo>
                  <a:pt x="0" y="0"/>
                </a:lnTo>
                <a:lnTo>
                  <a:pt x="0" y="1290891"/>
                </a:lnTo>
                <a:lnTo>
                  <a:pt x="158496" y="1290891"/>
                </a:lnTo>
                <a:lnTo>
                  <a:pt x="158496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67" name="object 33"/>
          <p:cNvSpPr/>
          <p:nvPr/>
        </p:nvSpPr>
        <p:spPr>
          <a:xfrm>
            <a:off x="1105535" y="4158741"/>
            <a:ext cx="158750" cy="1590040"/>
          </a:xfrm>
          <a:custGeom>
            <a:avLst/>
            <a:gdLst/>
            <a:ahLst/>
            <a:cxnLst/>
            <a:rect l="l" t="t" r="r" b="b"/>
            <a:pathLst>
              <a:path w="158750" h="1590039">
                <a:moveTo>
                  <a:pt x="158495" y="0"/>
                </a:moveTo>
                <a:lnTo>
                  <a:pt x="0" y="0"/>
                </a:lnTo>
                <a:lnTo>
                  <a:pt x="0" y="1589595"/>
                </a:lnTo>
                <a:lnTo>
                  <a:pt x="158495" y="1589595"/>
                </a:lnTo>
                <a:lnTo>
                  <a:pt x="158495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68" name="object 34"/>
          <p:cNvSpPr/>
          <p:nvPr/>
        </p:nvSpPr>
        <p:spPr>
          <a:xfrm>
            <a:off x="1660271" y="4210558"/>
            <a:ext cx="158750" cy="1537970"/>
          </a:xfrm>
          <a:custGeom>
            <a:avLst/>
            <a:gdLst/>
            <a:ahLst/>
            <a:cxnLst/>
            <a:rect l="l" t="t" r="r" b="b"/>
            <a:pathLst>
              <a:path w="158750" h="1537970">
                <a:moveTo>
                  <a:pt x="158495" y="0"/>
                </a:moveTo>
                <a:lnTo>
                  <a:pt x="0" y="0"/>
                </a:lnTo>
                <a:lnTo>
                  <a:pt x="0" y="1537779"/>
                </a:lnTo>
                <a:lnTo>
                  <a:pt x="158495" y="1537779"/>
                </a:lnTo>
                <a:lnTo>
                  <a:pt x="158495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69" name="object 307"/>
          <p:cNvSpPr/>
          <p:nvPr/>
        </p:nvSpPr>
        <p:spPr>
          <a:xfrm>
            <a:off x="4048632" y="4895723"/>
            <a:ext cx="152400" cy="868680"/>
          </a:xfrm>
          <a:custGeom>
            <a:avLst/>
            <a:gdLst/>
            <a:ahLst/>
            <a:cxnLst/>
            <a:rect l="l" t="t" r="r" b="b"/>
            <a:pathLst>
              <a:path w="152400" h="868679">
                <a:moveTo>
                  <a:pt x="152400" y="0"/>
                </a:moveTo>
                <a:lnTo>
                  <a:pt x="0" y="0"/>
                </a:lnTo>
                <a:lnTo>
                  <a:pt x="0" y="868679"/>
                </a:lnTo>
                <a:lnTo>
                  <a:pt x="152400" y="868679"/>
                </a:lnTo>
                <a:lnTo>
                  <a:pt x="1524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70" name="object 308"/>
          <p:cNvSpPr/>
          <p:nvPr/>
        </p:nvSpPr>
        <p:spPr>
          <a:xfrm>
            <a:off x="4426585" y="4490338"/>
            <a:ext cx="152400" cy="1274445"/>
          </a:xfrm>
          <a:custGeom>
            <a:avLst/>
            <a:gdLst/>
            <a:ahLst/>
            <a:cxnLst/>
            <a:rect l="l" t="t" r="r" b="b"/>
            <a:pathLst>
              <a:path w="152400" h="1274445">
                <a:moveTo>
                  <a:pt x="152400" y="0"/>
                </a:moveTo>
                <a:lnTo>
                  <a:pt x="0" y="0"/>
                </a:lnTo>
                <a:lnTo>
                  <a:pt x="0" y="1274063"/>
                </a:lnTo>
                <a:lnTo>
                  <a:pt x="152400" y="1274063"/>
                </a:lnTo>
                <a:lnTo>
                  <a:pt x="1524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71" name="object 309"/>
          <p:cNvSpPr/>
          <p:nvPr/>
        </p:nvSpPr>
        <p:spPr>
          <a:xfrm>
            <a:off x="4804537" y="4371467"/>
            <a:ext cx="149860" cy="1393190"/>
          </a:xfrm>
          <a:custGeom>
            <a:avLst/>
            <a:gdLst/>
            <a:ahLst/>
            <a:cxnLst/>
            <a:rect l="l" t="t" r="r" b="b"/>
            <a:pathLst>
              <a:path w="149860" h="1393189">
                <a:moveTo>
                  <a:pt x="149351" y="0"/>
                </a:moveTo>
                <a:lnTo>
                  <a:pt x="0" y="0"/>
                </a:lnTo>
                <a:lnTo>
                  <a:pt x="0" y="1392935"/>
                </a:lnTo>
                <a:lnTo>
                  <a:pt x="149351" y="1392935"/>
                </a:lnTo>
                <a:lnTo>
                  <a:pt x="14935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72" name="object 168"/>
          <p:cNvSpPr/>
          <p:nvPr/>
        </p:nvSpPr>
        <p:spPr>
          <a:xfrm>
            <a:off x="6586728" y="5073268"/>
            <a:ext cx="149860" cy="661035"/>
          </a:xfrm>
          <a:custGeom>
            <a:avLst/>
            <a:gdLst/>
            <a:ahLst/>
            <a:cxnLst/>
            <a:rect l="l" t="t" r="r" b="b"/>
            <a:pathLst>
              <a:path w="149859" h="661035">
                <a:moveTo>
                  <a:pt x="149351" y="0"/>
                </a:moveTo>
                <a:lnTo>
                  <a:pt x="0" y="0"/>
                </a:lnTo>
                <a:lnTo>
                  <a:pt x="0" y="660882"/>
                </a:lnTo>
                <a:lnTo>
                  <a:pt x="149351" y="660882"/>
                </a:lnTo>
                <a:lnTo>
                  <a:pt x="14935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73" name="object 169"/>
          <p:cNvSpPr/>
          <p:nvPr/>
        </p:nvSpPr>
        <p:spPr>
          <a:xfrm>
            <a:off x="6961631" y="4076573"/>
            <a:ext cx="152400" cy="1657985"/>
          </a:xfrm>
          <a:custGeom>
            <a:avLst/>
            <a:gdLst/>
            <a:ahLst/>
            <a:cxnLst/>
            <a:rect l="l" t="t" r="r" b="b"/>
            <a:pathLst>
              <a:path w="152400" h="1657985">
                <a:moveTo>
                  <a:pt x="152400" y="0"/>
                </a:moveTo>
                <a:lnTo>
                  <a:pt x="0" y="0"/>
                </a:lnTo>
                <a:lnTo>
                  <a:pt x="0" y="1657578"/>
                </a:lnTo>
                <a:lnTo>
                  <a:pt x="152400" y="1657578"/>
                </a:lnTo>
                <a:lnTo>
                  <a:pt x="1524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74" name="object 170"/>
          <p:cNvSpPr/>
          <p:nvPr/>
        </p:nvSpPr>
        <p:spPr>
          <a:xfrm>
            <a:off x="7339583" y="4564253"/>
            <a:ext cx="152400" cy="1170305"/>
          </a:xfrm>
          <a:custGeom>
            <a:avLst/>
            <a:gdLst/>
            <a:ahLst/>
            <a:cxnLst/>
            <a:rect l="l" t="t" r="r" b="b"/>
            <a:pathLst>
              <a:path w="152400" h="1170304">
                <a:moveTo>
                  <a:pt x="152400" y="0"/>
                </a:moveTo>
                <a:lnTo>
                  <a:pt x="0" y="0"/>
                </a:lnTo>
                <a:lnTo>
                  <a:pt x="0" y="1169898"/>
                </a:lnTo>
                <a:lnTo>
                  <a:pt x="152400" y="1169898"/>
                </a:lnTo>
                <a:lnTo>
                  <a:pt x="1524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75" name="object 171"/>
          <p:cNvSpPr/>
          <p:nvPr/>
        </p:nvSpPr>
        <p:spPr>
          <a:xfrm>
            <a:off x="7717535" y="3780916"/>
            <a:ext cx="149860" cy="1953260"/>
          </a:xfrm>
          <a:custGeom>
            <a:avLst/>
            <a:gdLst/>
            <a:ahLst/>
            <a:cxnLst/>
            <a:rect l="l" t="t" r="r" b="b"/>
            <a:pathLst>
              <a:path w="149859" h="1953260">
                <a:moveTo>
                  <a:pt x="149352" y="0"/>
                </a:moveTo>
                <a:lnTo>
                  <a:pt x="0" y="0"/>
                </a:lnTo>
                <a:lnTo>
                  <a:pt x="0" y="1953234"/>
                </a:lnTo>
                <a:lnTo>
                  <a:pt x="149352" y="1953234"/>
                </a:lnTo>
                <a:lnTo>
                  <a:pt x="149352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76" name="object 172"/>
          <p:cNvSpPr/>
          <p:nvPr/>
        </p:nvSpPr>
        <p:spPr>
          <a:xfrm>
            <a:off x="8095488" y="4286885"/>
            <a:ext cx="149860" cy="1447800"/>
          </a:xfrm>
          <a:custGeom>
            <a:avLst/>
            <a:gdLst/>
            <a:ahLst/>
            <a:cxnLst/>
            <a:rect l="l" t="t" r="r" b="b"/>
            <a:pathLst>
              <a:path w="149859" h="1447800">
                <a:moveTo>
                  <a:pt x="149351" y="0"/>
                </a:moveTo>
                <a:lnTo>
                  <a:pt x="0" y="0"/>
                </a:lnTo>
                <a:lnTo>
                  <a:pt x="0" y="1447266"/>
                </a:lnTo>
                <a:lnTo>
                  <a:pt x="149351" y="1447266"/>
                </a:lnTo>
                <a:lnTo>
                  <a:pt x="14935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77" name="object 173"/>
          <p:cNvSpPr/>
          <p:nvPr/>
        </p:nvSpPr>
        <p:spPr>
          <a:xfrm>
            <a:off x="8470392" y="4018660"/>
            <a:ext cx="152400" cy="1715770"/>
          </a:xfrm>
          <a:custGeom>
            <a:avLst/>
            <a:gdLst/>
            <a:ahLst/>
            <a:cxnLst/>
            <a:rect l="l" t="t" r="r" b="b"/>
            <a:pathLst>
              <a:path w="152400" h="1715770">
                <a:moveTo>
                  <a:pt x="152400" y="0"/>
                </a:moveTo>
                <a:lnTo>
                  <a:pt x="0" y="0"/>
                </a:lnTo>
                <a:lnTo>
                  <a:pt x="0" y="1715490"/>
                </a:lnTo>
                <a:lnTo>
                  <a:pt x="152400" y="1715490"/>
                </a:lnTo>
                <a:lnTo>
                  <a:pt x="1524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78" name="object 174"/>
          <p:cNvSpPr/>
          <p:nvPr/>
        </p:nvSpPr>
        <p:spPr>
          <a:xfrm>
            <a:off x="8848343" y="3655948"/>
            <a:ext cx="152400" cy="2078355"/>
          </a:xfrm>
          <a:custGeom>
            <a:avLst/>
            <a:gdLst/>
            <a:ahLst/>
            <a:cxnLst/>
            <a:rect l="l" t="t" r="r" b="b"/>
            <a:pathLst>
              <a:path w="152400" h="2078354">
                <a:moveTo>
                  <a:pt x="152400" y="0"/>
                </a:moveTo>
                <a:lnTo>
                  <a:pt x="0" y="0"/>
                </a:lnTo>
                <a:lnTo>
                  <a:pt x="0" y="2078202"/>
                </a:lnTo>
                <a:lnTo>
                  <a:pt x="152400" y="2078202"/>
                </a:lnTo>
                <a:lnTo>
                  <a:pt x="1524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79" name="object 175"/>
          <p:cNvSpPr/>
          <p:nvPr/>
        </p:nvSpPr>
        <p:spPr>
          <a:xfrm>
            <a:off x="9226295" y="3555365"/>
            <a:ext cx="149860" cy="2179320"/>
          </a:xfrm>
          <a:custGeom>
            <a:avLst/>
            <a:gdLst/>
            <a:ahLst/>
            <a:cxnLst/>
            <a:rect l="l" t="t" r="r" b="b"/>
            <a:pathLst>
              <a:path w="149859" h="2179320">
                <a:moveTo>
                  <a:pt x="149351" y="0"/>
                </a:moveTo>
                <a:lnTo>
                  <a:pt x="0" y="0"/>
                </a:lnTo>
                <a:lnTo>
                  <a:pt x="0" y="2178786"/>
                </a:lnTo>
                <a:lnTo>
                  <a:pt x="149351" y="2178786"/>
                </a:lnTo>
                <a:lnTo>
                  <a:pt x="14935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80" name="object 176"/>
          <p:cNvSpPr/>
          <p:nvPr/>
        </p:nvSpPr>
        <p:spPr>
          <a:xfrm>
            <a:off x="9604247" y="4457573"/>
            <a:ext cx="149860" cy="1276985"/>
          </a:xfrm>
          <a:custGeom>
            <a:avLst/>
            <a:gdLst/>
            <a:ahLst/>
            <a:cxnLst/>
            <a:rect l="l" t="t" r="r" b="b"/>
            <a:pathLst>
              <a:path w="149859" h="1276985">
                <a:moveTo>
                  <a:pt x="149351" y="0"/>
                </a:moveTo>
                <a:lnTo>
                  <a:pt x="0" y="0"/>
                </a:lnTo>
                <a:lnTo>
                  <a:pt x="0" y="1276578"/>
                </a:lnTo>
                <a:lnTo>
                  <a:pt x="149351" y="1276578"/>
                </a:lnTo>
                <a:lnTo>
                  <a:pt x="14935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81" name="object 310"/>
          <p:cNvSpPr/>
          <p:nvPr/>
        </p:nvSpPr>
        <p:spPr>
          <a:xfrm>
            <a:off x="5175503" y="3948556"/>
            <a:ext cx="149860" cy="1819910"/>
          </a:xfrm>
          <a:custGeom>
            <a:avLst/>
            <a:gdLst/>
            <a:ahLst/>
            <a:cxnLst/>
            <a:rect l="l" t="t" r="r" b="b"/>
            <a:pathLst>
              <a:path w="149860" h="1819910">
                <a:moveTo>
                  <a:pt x="149351" y="0"/>
                </a:moveTo>
                <a:lnTo>
                  <a:pt x="0" y="0"/>
                </a:lnTo>
                <a:lnTo>
                  <a:pt x="0" y="1819655"/>
                </a:lnTo>
                <a:lnTo>
                  <a:pt x="149351" y="1819655"/>
                </a:lnTo>
                <a:lnTo>
                  <a:pt x="14935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82" name="object 311"/>
          <p:cNvSpPr/>
          <p:nvPr/>
        </p:nvSpPr>
        <p:spPr>
          <a:xfrm>
            <a:off x="5553455" y="3527933"/>
            <a:ext cx="149860" cy="2240280"/>
          </a:xfrm>
          <a:custGeom>
            <a:avLst/>
            <a:gdLst/>
            <a:ahLst/>
            <a:cxnLst/>
            <a:rect l="l" t="t" r="r" b="b"/>
            <a:pathLst>
              <a:path w="149860" h="2240279">
                <a:moveTo>
                  <a:pt x="149352" y="0"/>
                </a:moveTo>
                <a:lnTo>
                  <a:pt x="0" y="0"/>
                </a:lnTo>
                <a:lnTo>
                  <a:pt x="0" y="2240279"/>
                </a:lnTo>
                <a:lnTo>
                  <a:pt x="149352" y="2240279"/>
                </a:lnTo>
                <a:lnTo>
                  <a:pt x="149352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83" name="object 307"/>
          <p:cNvSpPr/>
          <p:nvPr/>
        </p:nvSpPr>
        <p:spPr>
          <a:xfrm>
            <a:off x="4048632" y="4900168"/>
            <a:ext cx="152400" cy="868680"/>
          </a:xfrm>
          <a:custGeom>
            <a:avLst/>
            <a:gdLst/>
            <a:ahLst/>
            <a:cxnLst/>
            <a:rect l="l" t="t" r="r" b="b"/>
            <a:pathLst>
              <a:path w="152400" h="868679">
                <a:moveTo>
                  <a:pt x="152400" y="0"/>
                </a:moveTo>
                <a:lnTo>
                  <a:pt x="0" y="0"/>
                </a:lnTo>
                <a:lnTo>
                  <a:pt x="0" y="868679"/>
                </a:lnTo>
                <a:lnTo>
                  <a:pt x="152400" y="868679"/>
                </a:lnTo>
                <a:lnTo>
                  <a:pt x="1524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84" name="object 308"/>
          <p:cNvSpPr/>
          <p:nvPr/>
        </p:nvSpPr>
        <p:spPr>
          <a:xfrm>
            <a:off x="4426585" y="4494783"/>
            <a:ext cx="152400" cy="1274445"/>
          </a:xfrm>
          <a:custGeom>
            <a:avLst/>
            <a:gdLst/>
            <a:ahLst/>
            <a:cxnLst/>
            <a:rect l="l" t="t" r="r" b="b"/>
            <a:pathLst>
              <a:path w="152400" h="1274445">
                <a:moveTo>
                  <a:pt x="152400" y="0"/>
                </a:moveTo>
                <a:lnTo>
                  <a:pt x="0" y="0"/>
                </a:lnTo>
                <a:lnTo>
                  <a:pt x="0" y="1274063"/>
                </a:lnTo>
                <a:lnTo>
                  <a:pt x="152400" y="1274063"/>
                </a:lnTo>
                <a:lnTo>
                  <a:pt x="1524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  <p:sp>
        <p:nvSpPr>
          <p:cNvPr id="385" name="object 309"/>
          <p:cNvSpPr/>
          <p:nvPr/>
        </p:nvSpPr>
        <p:spPr>
          <a:xfrm>
            <a:off x="4804537" y="4375912"/>
            <a:ext cx="149860" cy="1393190"/>
          </a:xfrm>
          <a:custGeom>
            <a:avLst/>
            <a:gdLst/>
            <a:ahLst/>
            <a:cxnLst/>
            <a:rect l="l" t="t" r="r" b="b"/>
            <a:pathLst>
              <a:path w="149860" h="1393189">
                <a:moveTo>
                  <a:pt x="149351" y="0"/>
                </a:moveTo>
                <a:lnTo>
                  <a:pt x="0" y="0"/>
                </a:lnTo>
                <a:lnTo>
                  <a:pt x="0" y="1392935"/>
                </a:lnTo>
                <a:lnTo>
                  <a:pt x="149351" y="1392935"/>
                </a:lnTo>
                <a:lnTo>
                  <a:pt x="14935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1134046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2805" algn="l"/>
              </a:tabLst>
            </a:pPr>
            <a:r>
              <a:rPr spc="-5" dirty="0">
                <a:latin typeface="Arial" panose="020B0604020202020204"/>
                <a:cs typeface="Arial" panose="020B0604020202020204"/>
              </a:rPr>
              <a:t>3.3.2	</a:t>
            </a:r>
            <a:r>
              <a:rPr spc="75" dirty="0"/>
              <a:t>板块竞争格局</a:t>
            </a:r>
            <a:r>
              <a:rPr spc="80" dirty="0">
                <a:latin typeface="Arial" panose="020B0604020202020204"/>
                <a:cs typeface="Arial" panose="020B0604020202020204"/>
              </a:rPr>
              <a:t>|</a:t>
            </a:r>
            <a:r>
              <a:rPr spc="75" dirty="0"/>
              <a:t>目前板块价格</a:t>
            </a:r>
            <a:r>
              <a:rPr spc="5" dirty="0">
                <a:latin typeface="Arial" panose="020B0604020202020204"/>
                <a:cs typeface="Arial" panose="020B0604020202020204"/>
              </a:rPr>
              <a:t>7500-8000</a:t>
            </a:r>
            <a:r>
              <a:rPr spc="75" dirty="0"/>
              <a:t>元</a:t>
            </a:r>
            <a:r>
              <a:rPr spc="70" dirty="0">
                <a:latin typeface="Arial" panose="020B0604020202020204"/>
                <a:cs typeface="Arial" panose="020B0604020202020204"/>
              </a:rPr>
              <a:t>/</a:t>
            </a:r>
            <a:r>
              <a:rPr spc="75" dirty="0"/>
              <a:t>㎡，价格处于中位，与上游板块有</a:t>
            </a:r>
            <a:endParaRPr spc="75" dirty="0"/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>
                <a:latin typeface="Arial" panose="020B0604020202020204"/>
                <a:cs typeface="Arial" panose="020B0604020202020204"/>
              </a:rPr>
              <a:t>1000</a:t>
            </a:r>
            <a:r>
              <a:rPr dirty="0"/>
              <a:t>元</a:t>
            </a:r>
            <a:r>
              <a:rPr spc="-5" dirty="0">
                <a:latin typeface="Arial" panose="020B0604020202020204"/>
                <a:cs typeface="Arial" panose="020B0604020202020204"/>
              </a:rPr>
              <a:t>/</a:t>
            </a:r>
            <a:r>
              <a:rPr dirty="0"/>
              <a:t>㎡价差，在规划、配套及发展潜力上优于高新区板块，有竞争优势。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400800" y="1524000"/>
            <a:ext cx="1252727" cy="3840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22719" y="1520952"/>
            <a:ext cx="1008887" cy="445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60788" y="1556791"/>
            <a:ext cx="1133475" cy="267335"/>
          </a:xfrm>
          <a:custGeom>
            <a:avLst/>
            <a:gdLst/>
            <a:ahLst/>
            <a:cxnLst/>
            <a:rect l="l" t="t" r="r" b="b"/>
            <a:pathLst>
              <a:path w="1133475" h="267335">
                <a:moveTo>
                  <a:pt x="1088593" y="0"/>
                </a:moveTo>
                <a:lnTo>
                  <a:pt x="44489" y="0"/>
                </a:lnTo>
                <a:lnTo>
                  <a:pt x="27172" y="3496"/>
                </a:lnTo>
                <a:lnTo>
                  <a:pt x="13030" y="13030"/>
                </a:lnTo>
                <a:lnTo>
                  <a:pt x="3496" y="27172"/>
                </a:lnTo>
                <a:lnTo>
                  <a:pt x="0" y="44490"/>
                </a:lnTo>
                <a:lnTo>
                  <a:pt x="0" y="222444"/>
                </a:lnTo>
                <a:lnTo>
                  <a:pt x="3496" y="239761"/>
                </a:lnTo>
                <a:lnTo>
                  <a:pt x="13030" y="253903"/>
                </a:lnTo>
                <a:lnTo>
                  <a:pt x="27172" y="263437"/>
                </a:lnTo>
                <a:lnTo>
                  <a:pt x="44489" y="266933"/>
                </a:lnTo>
                <a:lnTo>
                  <a:pt x="1088593" y="266933"/>
                </a:lnTo>
                <a:lnTo>
                  <a:pt x="1105910" y="263437"/>
                </a:lnTo>
                <a:lnTo>
                  <a:pt x="1120051" y="253903"/>
                </a:lnTo>
                <a:lnTo>
                  <a:pt x="1129586" y="239761"/>
                </a:lnTo>
                <a:lnTo>
                  <a:pt x="1133082" y="222444"/>
                </a:lnTo>
                <a:lnTo>
                  <a:pt x="1133082" y="44490"/>
                </a:lnTo>
                <a:lnTo>
                  <a:pt x="1129586" y="27172"/>
                </a:lnTo>
                <a:lnTo>
                  <a:pt x="1120051" y="13030"/>
                </a:lnTo>
                <a:lnTo>
                  <a:pt x="1105910" y="3496"/>
                </a:lnTo>
                <a:lnTo>
                  <a:pt x="1088593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60788" y="1556791"/>
            <a:ext cx="1133475" cy="267335"/>
          </a:xfrm>
          <a:custGeom>
            <a:avLst/>
            <a:gdLst/>
            <a:ahLst/>
            <a:cxnLst/>
            <a:rect l="l" t="t" r="r" b="b"/>
            <a:pathLst>
              <a:path w="1133475" h="267335">
                <a:moveTo>
                  <a:pt x="0" y="44489"/>
                </a:moveTo>
                <a:lnTo>
                  <a:pt x="3496" y="27172"/>
                </a:lnTo>
                <a:lnTo>
                  <a:pt x="13030" y="13030"/>
                </a:lnTo>
                <a:lnTo>
                  <a:pt x="27172" y="3496"/>
                </a:lnTo>
                <a:lnTo>
                  <a:pt x="44489" y="0"/>
                </a:lnTo>
                <a:lnTo>
                  <a:pt x="1088593" y="0"/>
                </a:lnTo>
                <a:lnTo>
                  <a:pt x="1105909" y="3496"/>
                </a:lnTo>
                <a:lnTo>
                  <a:pt x="1120051" y="13030"/>
                </a:lnTo>
                <a:lnTo>
                  <a:pt x="1129585" y="27172"/>
                </a:lnTo>
                <a:lnTo>
                  <a:pt x="1133082" y="44489"/>
                </a:lnTo>
                <a:lnTo>
                  <a:pt x="1133082" y="222443"/>
                </a:lnTo>
                <a:lnTo>
                  <a:pt x="1129585" y="239760"/>
                </a:lnTo>
                <a:lnTo>
                  <a:pt x="1120051" y="253902"/>
                </a:lnTo>
                <a:lnTo>
                  <a:pt x="1105909" y="263436"/>
                </a:lnTo>
                <a:lnTo>
                  <a:pt x="1088593" y="266933"/>
                </a:lnTo>
                <a:lnTo>
                  <a:pt x="44489" y="266933"/>
                </a:lnTo>
                <a:lnTo>
                  <a:pt x="27172" y="263436"/>
                </a:lnTo>
                <a:lnTo>
                  <a:pt x="13030" y="253902"/>
                </a:lnTo>
                <a:lnTo>
                  <a:pt x="3496" y="239760"/>
                </a:lnTo>
                <a:lnTo>
                  <a:pt x="0" y="222443"/>
                </a:lnTo>
                <a:lnTo>
                  <a:pt x="0" y="4448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00800" y="3221735"/>
            <a:ext cx="1252727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22719" y="3221735"/>
            <a:ext cx="1008887" cy="441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60788" y="3256105"/>
            <a:ext cx="1133475" cy="267335"/>
          </a:xfrm>
          <a:custGeom>
            <a:avLst/>
            <a:gdLst/>
            <a:ahLst/>
            <a:cxnLst/>
            <a:rect l="l" t="t" r="r" b="b"/>
            <a:pathLst>
              <a:path w="1133475" h="267335">
                <a:moveTo>
                  <a:pt x="1088593" y="0"/>
                </a:moveTo>
                <a:lnTo>
                  <a:pt x="44489" y="0"/>
                </a:lnTo>
                <a:lnTo>
                  <a:pt x="27172" y="3496"/>
                </a:lnTo>
                <a:lnTo>
                  <a:pt x="13030" y="13030"/>
                </a:lnTo>
                <a:lnTo>
                  <a:pt x="3496" y="27172"/>
                </a:lnTo>
                <a:lnTo>
                  <a:pt x="0" y="44489"/>
                </a:lnTo>
                <a:lnTo>
                  <a:pt x="0" y="222443"/>
                </a:lnTo>
                <a:lnTo>
                  <a:pt x="3496" y="239760"/>
                </a:lnTo>
                <a:lnTo>
                  <a:pt x="13030" y="253901"/>
                </a:lnTo>
                <a:lnTo>
                  <a:pt x="27172" y="263436"/>
                </a:lnTo>
                <a:lnTo>
                  <a:pt x="44489" y="266932"/>
                </a:lnTo>
                <a:lnTo>
                  <a:pt x="1088593" y="266932"/>
                </a:lnTo>
                <a:lnTo>
                  <a:pt x="1105910" y="263436"/>
                </a:lnTo>
                <a:lnTo>
                  <a:pt x="1120051" y="253901"/>
                </a:lnTo>
                <a:lnTo>
                  <a:pt x="1129586" y="239760"/>
                </a:lnTo>
                <a:lnTo>
                  <a:pt x="1133082" y="222443"/>
                </a:lnTo>
                <a:lnTo>
                  <a:pt x="1133082" y="44489"/>
                </a:lnTo>
                <a:lnTo>
                  <a:pt x="1129586" y="27172"/>
                </a:lnTo>
                <a:lnTo>
                  <a:pt x="1120051" y="13030"/>
                </a:lnTo>
                <a:lnTo>
                  <a:pt x="1105910" y="3496"/>
                </a:lnTo>
                <a:lnTo>
                  <a:pt x="1088593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60788" y="3256105"/>
            <a:ext cx="1133475" cy="267335"/>
          </a:xfrm>
          <a:custGeom>
            <a:avLst/>
            <a:gdLst/>
            <a:ahLst/>
            <a:cxnLst/>
            <a:rect l="l" t="t" r="r" b="b"/>
            <a:pathLst>
              <a:path w="1133475" h="267335">
                <a:moveTo>
                  <a:pt x="0" y="44489"/>
                </a:moveTo>
                <a:lnTo>
                  <a:pt x="3496" y="27172"/>
                </a:lnTo>
                <a:lnTo>
                  <a:pt x="13030" y="13030"/>
                </a:lnTo>
                <a:lnTo>
                  <a:pt x="27172" y="3496"/>
                </a:lnTo>
                <a:lnTo>
                  <a:pt x="44489" y="0"/>
                </a:lnTo>
                <a:lnTo>
                  <a:pt x="1088593" y="0"/>
                </a:lnTo>
                <a:lnTo>
                  <a:pt x="1105909" y="3496"/>
                </a:lnTo>
                <a:lnTo>
                  <a:pt x="1120051" y="13030"/>
                </a:lnTo>
                <a:lnTo>
                  <a:pt x="1129585" y="27172"/>
                </a:lnTo>
                <a:lnTo>
                  <a:pt x="1133082" y="44489"/>
                </a:lnTo>
                <a:lnTo>
                  <a:pt x="1133082" y="222443"/>
                </a:lnTo>
                <a:lnTo>
                  <a:pt x="1129585" y="239760"/>
                </a:lnTo>
                <a:lnTo>
                  <a:pt x="1120051" y="253902"/>
                </a:lnTo>
                <a:lnTo>
                  <a:pt x="1105909" y="263436"/>
                </a:lnTo>
                <a:lnTo>
                  <a:pt x="1088593" y="266933"/>
                </a:lnTo>
                <a:lnTo>
                  <a:pt x="44489" y="266933"/>
                </a:lnTo>
                <a:lnTo>
                  <a:pt x="27172" y="263436"/>
                </a:lnTo>
                <a:lnTo>
                  <a:pt x="13030" y="253902"/>
                </a:lnTo>
                <a:lnTo>
                  <a:pt x="3496" y="239760"/>
                </a:lnTo>
                <a:lnTo>
                  <a:pt x="0" y="222443"/>
                </a:lnTo>
                <a:lnTo>
                  <a:pt x="0" y="4448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00800" y="4617720"/>
            <a:ext cx="1252727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22719" y="4614671"/>
            <a:ext cx="1008887" cy="4450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60788" y="4649932"/>
            <a:ext cx="1133475" cy="267335"/>
          </a:xfrm>
          <a:custGeom>
            <a:avLst/>
            <a:gdLst/>
            <a:ahLst/>
            <a:cxnLst/>
            <a:rect l="l" t="t" r="r" b="b"/>
            <a:pathLst>
              <a:path w="1133475" h="267335">
                <a:moveTo>
                  <a:pt x="1088593" y="0"/>
                </a:moveTo>
                <a:lnTo>
                  <a:pt x="44489" y="0"/>
                </a:lnTo>
                <a:lnTo>
                  <a:pt x="27172" y="3496"/>
                </a:lnTo>
                <a:lnTo>
                  <a:pt x="13030" y="13030"/>
                </a:lnTo>
                <a:lnTo>
                  <a:pt x="3496" y="27172"/>
                </a:lnTo>
                <a:lnTo>
                  <a:pt x="0" y="44489"/>
                </a:lnTo>
                <a:lnTo>
                  <a:pt x="0" y="222443"/>
                </a:lnTo>
                <a:lnTo>
                  <a:pt x="3496" y="239760"/>
                </a:lnTo>
                <a:lnTo>
                  <a:pt x="13030" y="253901"/>
                </a:lnTo>
                <a:lnTo>
                  <a:pt x="27172" y="263436"/>
                </a:lnTo>
                <a:lnTo>
                  <a:pt x="44489" y="266932"/>
                </a:lnTo>
                <a:lnTo>
                  <a:pt x="1088593" y="266932"/>
                </a:lnTo>
                <a:lnTo>
                  <a:pt x="1105910" y="263436"/>
                </a:lnTo>
                <a:lnTo>
                  <a:pt x="1120051" y="253901"/>
                </a:lnTo>
                <a:lnTo>
                  <a:pt x="1129586" y="239760"/>
                </a:lnTo>
                <a:lnTo>
                  <a:pt x="1133082" y="222443"/>
                </a:lnTo>
                <a:lnTo>
                  <a:pt x="1133082" y="44489"/>
                </a:lnTo>
                <a:lnTo>
                  <a:pt x="1129586" y="27172"/>
                </a:lnTo>
                <a:lnTo>
                  <a:pt x="1120051" y="13030"/>
                </a:lnTo>
                <a:lnTo>
                  <a:pt x="1105910" y="3496"/>
                </a:lnTo>
                <a:lnTo>
                  <a:pt x="1088593" y="0"/>
                </a:lnTo>
                <a:close/>
              </a:path>
            </a:pathLst>
          </a:custGeom>
          <a:solidFill>
            <a:srgbClr val="DCBD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60788" y="4649932"/>
            <a:ext cx="1133475" cy="267335"/>
          </a:xfrm>
          <a:custGeom>
            <a:avLst/>
            <a:gdLst/>
            <a:ahLst/>
            <a:cxnLst/>
            <a:rect l="l" t="t" r="r" b="b"/>
            <a:pathLst>
              <a:path w="1133475" h="267335">
                <a:moveTo>
                  <a:pt x="0" y="44489"/>
                </a:moveTo>
                <a:lnTo>
                  <a:pt x="3496" y="27172"/>
                </a:lnTo>
                <a:lnTo>
                  <a:pt x="13030" y="13030"/>
                </a:lnTo>
                <a:lnTo>
                  <a:pt x="27172" y="3496"/>
                </a:lnTo>
                <a:lnTo>
                  <a:pt x="44489" y="0"/>
                </a:lnTo>
                <a:lnTo>
                  <a:pt x="1088593" y="0"/>
                </a:lnTo>
                <a:lnTo>
                  <a:pt x="1105909" y="3496"/>
                </a:lnTo>
                <a:lnTo>
                  <a:pt x="1120051" y="13030"/>
                </a:lnTo>
                <a:lnTo>
                  <a:pt x="1129585" y="27172"/>
                </a:lnTo>
                <a:lnTo>
                  <a:pt x="1133082" y="44489"/>
                </a:lnTo>
                <a:lnTo>
                  <a:pt x="1133082" y="222443"/>
                </a:lnTo>
                <a:lnTo>
                  <a:pt x="1129585" y="239760"/>
                </a:lnTo>
                <a:lnTo>
                  <a:pt x="1120051" y="253902"/>
                </a:lnTo>
                <a:lnTo>
                  <a:pt x="1105909" y="263436"/>
                </a:lnTo>
                <a:lnTo>
                  <a:pt x="1088593" y="266933"/>
                </a:lnTo>
                <a:lnTo>
                  <a:pt x="44489" y="266933"/>
                </a:lnTo>
                <a:lnTo>
                  <a:pt x="27172" y="263436"/>
                </a:lnTo>
                <a:lnTo>
                  <a:pt x="13030" y="253902"/>
                </a:lnTo>
                <a:lnTo>
                  <a:pt x="3496" y="239760"/>
                </a:lnTo>
                <a:lnTo>
                  <a:pt x="0" y="222443"/>
                </a:lnTo>
                <a:lnTo>
                  <a:pt x="0" y="4448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659029" y="4658867"/>
            <a:ext cx="7366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下游板块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82445" y="4664121"/>
            <a:ext cx="1419225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i="1" u="sng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6500</a:t>
            </a:r>
            <a:r>
              <a:rPr sz="1450" b="1" i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1450" b="1" i="1" u="sng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7000</a:t>
            </a:r>
            <a:r>
              <a:rPr sz="1450" b="1" i="1" u="sng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元/㎡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37941" y="1567353"/>
            <a:ext cx="5405755" cy="2893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3680">
              <a:lnSpc>
                <a:spcPct val="100000"/>
              </a:lnSpc>
              <a:spcBef>
                <a:spcPts val="125"/>
              </a:spcBef>
              <a:tabLst>
                <a:tab pos="1256665" algn="l"/>
              </a:tabLst>
            </a:pPr>
            <a:r>
              <a:rPr sz="2100" b="1" baseline="4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上游板块	</a:t>
            </a:r>
            <a:r>
              <a:rPr sz="1450" b="1" i="1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9000-9500</a:t>
            </a:r>
            <a:r>
              <a:rPr sz="1450" b="1" i="1" u="sng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元</a:t>
            </a:r>
            <a:r>
              <a:rPr sz="1450" b="1" i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450" b="1" i="1" u="sng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  <a:p>
            <a:pPr marL="200660" indent="-172085">
              <a:lnSpc>
                <a:spcPct val="100000"/>
              </a:lnSpc>
              <a:spcBef>
                <a:spcPts val="1440"/>
              </a:spcBef>
              <a:buClr>
                <a:srgbClr val="CB1B24"/>
              </a:buClr>
              <a:buSzPct val="61000"/>
              <a:buFont typeface="Wingdings" panose="05000000000000000000"/>
              <a:buChar char=""/>
              <a:tabLst>
                <a:tab pos="201295" algn="l"/>
              </a:tabLst>
            </a:pPr>
            <a:r>
              <a:rPr sz="1150" b="1" i="1" u="sng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老城，生态文化板块</a:t>
            </a:r>
            <a:endParaRPr sz="1150">
              <a:latin typeface="微软雅黑" panose="020B0503020204020204" charset="-122"/>
              <a:cs typeface="微软雅黑" panose="020B0503020204020204" charset="-122"/>
            </a:endParaRPr>
          </a:p>
          <a:p>
            <a:pPr marL="29210" marR="21590">
              <a:lnSpc>
                <a:spcPct val="126000"/>
              </a:lnSpc>
              <a:spcBef>
                <a:spcPts val="45"/>
              </a:spcBef>
            </a:pPr>
            <a:r>
              <a:rPr sz="1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老城：城市商业文化核心区域，区域内人口密集，公共服务设施、基础设施配套齐全，新房价格 在9000-9500元</a:t>
            </a:r>
            <a:r>
              <a:rPr sz="10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㎡。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29210" marR="21590" algn="just">
              <a:lnSpc>
                <a:spcPct val="129000"/>
              </a:lnSpc>
              <a:spcBef>
                <a:spcPts val="60"/>
              </a:spcBef>
            </a:pPr>
            <a:r>
              <a:rPr sz="1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生态文化片区：生态文化品质住区，以文化休闲、都市旅游、商务会展、行政办公与宜居社区为 主的生态型综合发展区，景观资源丰富，北向新区，界面新，各项配套呈现度较高，新房价格在  9000-9500元</a:t>
            </a:r>
            <a:r>
              <a:rPr sz="10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㎡；项目定位以改善为主，总价门槛高。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233680">
              <a:lnSpc>
                <a:spcPct val="100000"/>
              </a:lnSpc>
              <a:spcBef>
                <a:spcPts val="1035"/>
              </a:spcBef>
              <a:tabLst>
                <a:tab pos="1256665" algn="l"/>
              </a:tabLst>
            </a:pPr>
            <a:r>
              <a:rPr sz="2100" b="1" baseline="4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同质板块	</a:t>
            </a:r>
            <a:r>
              <a:rPr sz="1450" b="1" i="1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7500-8000</a:t>
            </a:r>
            <a:r>
              <a:rPr sz="1450" b="1" i="1" u="sng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元</a:t>
            </a:r>
            <a:r>
              <a:rPr sz="1450" b="1" i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450" b="1" i="1" u="sng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  <a:p>
            <a:pPr marL="184150" indent="-171450">
              <a:lnSpc>
                <a:spcPct val="100000"/>
              </a:lnSpc>
              <a:spcBef>
                <a:spcPts val="1420"/>
              </a:spcBef>
              <a:buClr>
                <a:srgbClr val="CB1B24"/>
              </a:buClr>
              <a:buSzPct val="61000"/>
              <a:buFont typeface="Wingdings" panose="05000000000000000000"/>
              <a:buChar char=""/>
              <a:tabLst>
                <a:tab pos="184150" algn="l"/>
              </a:tabLst>
            </a:pPr>
            <a:r>
              <a:rPr sz="1150" b="1" i="1" u="sng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科教创新城板块（与本案同属建城新区，处发展起步阶段，城区外溢客户重叠）</a:t>
            </a:r>
            <a:endParaRPr sz="11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新型发展区，配套设施处于发展起步阶段，未来规划可期，但目前呈现度不高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ts val="1580"/>
              </a:lnSpc>
              <a:spcBef>
                <a:spcPts val="50"/>
              </a:spcBef>
            </a:pPr>
            <a:r>
              <a:rPr sz="1000" spc="2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目前仅卓越华著项目待</a:t>
            </a:r>
            <a:r>
              <a:rPr sz="1000" spc="3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售</a:t>
            </a:r>
            <a:r>
              <a:rPr sz="1000" spc="2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，主力产品</a:t>
            </a:r>
            <a:r>
              <a:rPr sz="10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：107-143</a:t>
            </a:r>
            <a:r>
              <a:rPr sz="1000" spc="2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r>
              <a:rPr sz="1000" spc="1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，1T2</a:t>
            </a:r>
            <a:r>
              <a:rPr sz="1000" spc="2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0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2T2，16-18F</a:t>
            </a:r>
            <a:r>
              <a:rPr sz="1000" spc="2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中高层，预计</a:t>
            </a:r>
            <a:r>
              <a:rPr sz="1000" spc="3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1000" spc="2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月首</a:t>
            </a:r>
            <a:r>
              <a:rPr sz="1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开 入市，报价8000元</a:t>
            </a:r>
            <a:r>
              <a:rPr sz="10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㎡。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54500" y="5097485"/>
            <a:ext cx="4724400" cy="8451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520"/>
              </a:spcBef>
              <a:buClr>
                <a:srgbClr val="CB1B24"/>
              </a:buClr>
              <a:buSzPct val="61000"/>
              <a:buFont typeface="Wingdings" panose="05000000000000000000"/>
              <a:buChar char=""/>
              <a:tabLst>
                <a:tab pos="184150" algn="l"/>
              </a:tabLst>
            </a:pPr>
            <a:r>
              <a:rPr sz="1150" b="1" i="1" u="sng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高新区板块（工厂待搬迁改造，规划新城，城区外溢及乡镇客户重叠）</a:t>
            </a:r>
            <a:endParaRPr sz="11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26000"/>
              </a:lnSpc>
              <a:spcBef>
                <a:spcPts val="40"/>
              </a:spcBef>
            </a:pPr>
            <a:r>
              <a:rPr sz="1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待改建新区，主要依托富康城规划配建配套，目前配套及交通不成熟，城市界面较差 主力产品：135-202㎡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在售价格：洋房8000元</a:t>
            </a:r>
            <a:r>
              <a:rPr sz="10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r>
              <a:rPr sz="1000" spc="-1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、小高层6800-7200元</a:t>
            </a:r>
            <a:r>
              <a:rPr sz="10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㎡、高层6400-6800元</a:t>
            </a:r>
            <a:r>
              <a:rPr sz="10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0941" y="1628800"/>
            <a:ext cx="5765490" cy="47915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61545" y="1778182"/>
            <a:ext cx="4660112" cy="41104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561481" y="4407916"/>
            <a:ext cx="533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微软雅黑" panose="020B0503020204020204" charset="-122"/>
                <a:cs typeface="微软雅黑" panose="020B0503020204020204" charset="-122"/>
              </a:rPr>
              <a:t>高铁新城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09427" y="4212844"/>
            <a:ext cx="406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微软雅黑" panose="020B0503020204020204" charset="-122"/>
                <a:cs typeface="微软雅黑" panose="020B0503020204020204" charset="-122"/>
              </a:rPr>
              <a:t>老城区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63670" y="5480811"/>
            <a:ext cx="406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微软雅黑" panose="020B0503020204020204" charset="-122"/>
                <a:cs typeface="微软雅黑" panose="020B0503020204020204" charset="-122"/>
              </a:rPr>
              <a:t>高新区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93268" y="3149091"/>
            <a:ext cx="787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微软雅黑" panose="020B0503020204020204" charset="-122"/>
                <a:cs typeface="微软雅黑" panose="020B0503020204020204" charset="-122"/>
              </a:rPr>
              <a:t>生态文化片区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65173" y="2393188"/>
            <a:ext cx="660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微软雅黑" panose="020B0503020204020204" charset="-122"/>
                <a:cs typeface="微软雅黑" panose="020B0503020204020204" charset="-122"/>
              </a:rPr>
              <a:t>科教创新城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15840" y="2910839"/>
            <a:ext cx="213360" cy="2133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813228" y="2909013"/>
            <a:ext cx="108280" cy="1082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991839" y="2869573"/>
            <a:ext cx="513715" cy="17970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3815" rIns="0" bIns="0" rtlCol="0">
            <a:spAutoFit/>
          </a:bodyPr>
          <a:lstStyle/>
          <a:p>
            <a:pPr marL="104140">
              <a:lnSpc>
                <a:spcPct val="100000"/>
              </a:lnSpc>
              <a:spcBef>
                <a:spcPts val="345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卓越华著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45591" y="6205727"/>
            <a:ext cx="213360" cy="213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45033" y="6203744"/>
            <a:ext cx="108280" cy="1082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723643" y="6164304"/>
            <a:ext cx="513715" cy="17970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104140">
              <a:lnSpc>
                <a:spcPct val="100000"/>
              </a:lnSpc>
              <a:spcBef>
                <a:spcPts val="325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在售项目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95983" y="6199632"/>
            <a:ext cx="213359" cy="2133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93728" y="6197620"/>
            <a:ext cx="108280" cy="1082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572338" y="6158181"/>
            <a:ext cx="513715" cy="17970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275" rIns="0" bIns="0" rtlCol="0">
            <a:spAutoFit/>
          </a:bodyPr>
          <a:lstStyle/>
          <a:p>
            <a:pPr marL="104140">
              <a:lnSpc>
                <a:spcPct val="100000"/>
              </a:lnSpc>
              <a:spcBef>
                <a:spcPts val="325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待售项目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048255" y="4693920"/>
            <a:ext cx="213360" cy="2133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046030" y="4693836"/>
            <a:ext cx="108280" cy="1082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486692" y="4664850"/>
            <a:ext cx="513715" cy="17970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43815" rIns="0" bIns="0" rtlCol="0">
            <a:spAutoFit/>
          </a:bodyPr>
          <a:lstStyle/>
          <a:p>
            <a:pPr marL="104140">
              <a:lnSpc>
                <a:spcPct val="100000"/>
              </a:lnSpc>
              <a:spcBef>
                <a:spcPts val="345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高铁新城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499360" y="4212335"/>
            <a:ext cx="213360" cy="2133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497689" y="4209919"/>
            <a:ext cx="108280" cy="1082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818915" y="4180935"/>
            <a:ext cx="633095" cy="16637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295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得胜中樘府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795016" y="5230367"/>
            <a:ext cx="210312" cy="2133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792261" y="5228414"/>
            <a:ext cx="108280" cy="1082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2127210" y="5110396"/>
            <a:ext cx="633095" cy="16637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95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永佳壹城花园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197351" y="5285232"/>
            <a:ext cx="213360" cy="2103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196114" y="5282537"/>
            <a:ext cx="108280" cy="1082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3373767" y="5253468"/>
            <a:ext cx="633095" cy="16637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492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275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富康城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678935" y="4541520"/>
            <a:ext cx="213360" cy="2133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676341" y="4541446"/>
            <a:ext cx="108280" cy="1082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3853994" y="4512377"/>
            <a:ext cx="633095" cy="16637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492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75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金科集美玉溪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831335" y="2767583"/>
            <a:ext cx="213360" cy="2133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828748" y="2765511"/>
            <a:ext cx="108280" cy="108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4006401" y="2736441"/>
            <a:ext cx="633095" cy="23622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北大资源颐和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翡翠府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498847" y="3505200"/>
            <a:ext cx="213360" cy="2133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497868" y="3503896"/>
            <a:ext cx="108280" cy="108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4675521" y="3474827"/>
            <a:ext cx="633095" cy="16637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619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85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金科博翠拾光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419600" y="3544823"/>
            <a:ext cx="213360" cy="2133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417174" y="3543632"/>
            <a:ext cx="108280" cy="1082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3727244" y="3507017"/>
            <a:ext cx="647065" cy="17970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381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345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金科玉溪九璋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032760" y="4002023"/>
            <a:ext cx="213360" cy="2133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031691" y="4001833"/>
            <a:ext cx="108280" cy="1082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341761" y="3965218"/>
            <a:ext cx="647065" cy="179705"/>
          </a:xfrm>
          <a:custGeom>
            <a:avLst/>
            <a:gdLst/>
            <a:ahLst/>
            <a:cxnLst/>
            <a:rect l="l" t="t" r="r" b="b"/>
            <a:pathLst>
              <a:path w="647064" h="179704">
                <a:moveTo>
                  <a:pt x="0" y="0"/>
                </a:moveTo>
                <a:lnTo>
                  <a:pt x="646709" y="0"/>
                </a:lnTo>
                <a:lnTo>
                  <a:pt x="646709" y="179256"/>
                </a:lnTo>
                <a:lnTo>
                  <a:pt x="0" y="17925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2490491" y="3995420"/>
            <a:ext cx="3492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万科</a:t>
            </a:r>
            <a:r>
              <a:rPr sz="6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96</a:t>
            </a: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亩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646135" y="5350075"/>
            <a:ext cx="514984" cy="237490"/>
          </a:xfrm>
          <a:custGeom>
            <a:avLst/>
            <a:gdLst/>
            <a:ahLst/>
            <a:cxnLst/>
            <a:rect l="l" t="t" r="r" b="b"/>
            <a:pathLst>
              <a:path w="514985" h="237489">
                <a:moveTo>
                  <a:pt x="359534" y="0"/>
                </a:moveTo>
                <a:lnTo>
                  <a:pt x="0" y="0"/>
                </a:lnTo>
                <a:lnTo>
                  <a:pt x="0" y="237239"/>
                </a:lnTo>
                <a:lnTo>
                  <a:pt x="359534" y="237239"/>
                </a:lnTo>
                <a:lnTo>
                  <a:pt x="359534" y="98850"/>
                </a:lnTo>
                <a:lnTo>
                  <a:pt x="514846" y="55960"/>
                </a:lnTo>
                <a:lnTo>
                  <a:pt x="359534" y="39540"/>
                </a:lnTo>
                <a:lnTo>
                  <a:pt x="35953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1724303" y="5400039"/>
            <a:ext cx="2032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本案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104533" y="5346994"/>
            <a:ext cx="111231" cy="11495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55766" y="1803584"/>
            <a:ext cx="321310" cy="427990"/>
          </a:xfrm>
          <a:custGeom>
            <a:avLst/>
            <a:gdLst/>
            <a:ahLst/>
            <a:cxnLst/>
            <a:rect l="l" t="t" r="r" b="b"/>
            <a:pathLst>
              <a:path w="321310" h="427989">
                <a:moveTo>
                  <a:pt x="0" y="427399"/>
                </a:moveTo>
                <a:lnTo>
                  <a:pt x="321244" y="427399"/>
                </a:lnTo>
                <a:lnTo>
                  <a:pt x="321244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77011" y="1803584"/>
            <a:ext cx="389890" cy="427990"/>
          </a:xfrm>
          <a:custGeom>
            <a:avLst/>
            <a:gdLst/>
            <a:ahLst/>
            <a:cxnLst/>
            <a:rect l="l" t="t" r="r" b="b"/>
            <a:pathLst>
              <a:path w="389890" h="427989">
                <a:moveTo>
                  <a:pt x="0" y="427399"/>
                </a:moveTo>
                <a:lnTo>
                  <a:pt x="389784" y="427399"/>
                </a:lnTo>
                <a:lnTo>
                  <a:pt x="389784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66796" y="1803584"/>
            <a:ext cx="266065" cy="427990"/>
          </a:xfrm>
          <a:custGeom>
            <a:avLst/>
            <a:gdLst/>
            <a:ahLst/>
            <a:cxnLst/>
            <a:rect l="l" t="t" r="r" b="b"/>
            <a:pathLst>
              <a:path w="266065" h="427989">
                <a:moveTo>
                  <a:pt x="0" y="427399"/>
                </a:moveTo>
                <a:lnTo>
                  <a:pt x="265784" y="427399"/>
                </a:lnTo>
                <a:lnTo>
                  <a:pt x="265784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32581" y="1803584"/>
            <a:ext cx="266065" cy="427990"/>
          </a:xfrm>
          <a:custGeom>
            <a:avLst/>
            <a:gdLst/>
            <a:ahLst/>
            <a:cxnLst/>
            <a:rect l="l" t="t" r="r" b="b"/>
            <a:pathLst>
              <a:path w="266065" h="427989">
                <a:moveTo>
                  <a:pt x="0" y="427399"/>
                </a:moveTo>
                <a:lnTo>
                  <a:pt x="265784" y="427399"/>
                </a:lnTo>
                <a:lnTo>
                  <a:pt x="265784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98366" y="1803584"/>
            <a:ext cx="337185" cy="427990"/>
          </a:xfrm>
          <a:custGeom>
            <a:avLst/>
            <a:gdLst/>
            <a:ahLst/>
            <a:cxnLst/>
            <a:rect l="l" t="t" r="r" b="b"/>
            <a:pathLst>
              <a:path w="337184" h="427989">
                <a:moveTo>
                  <a:pt x="0" y="427399"/>
                </a:moveTo>
                <a:lnTo>
                  <a:pt x="336942" y="427399"/>
                </a:lnTo>
                <a:lnTo>
                  <a:pt x="336942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35308" y="1803584"/>
            <a:ext cx="337820" cy="427990"/>
          </a:xfrm>
          <a:custGeom>
            <a:avLst/>
            <a:gdLst/>
            <a:ahLst/>
            <a:cxnLst/>
            <a:rect l="l" t="t" r="r" b="b"/>
            <a:pathLst>
              <a:path w="337820" h="427989">
                <a:moveTo>
                  <a:pt x="0" y="427399"/>
                </a:moveTo>
                <a:lnTo>
                  <a:pt x="337464" y="427399"/>
                </a:lnTo>
                <a:lnTo>
                  <a:pt x="337464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72773" y="1803584"/>
            <a:ext cx="337185" cy="427990"/>
          </a:xfrm>
          <a:custGeom>
            <a:avLst/>
            <a:gdLst/>
            <a:ahLst/>
            <a:cxnLst/>
            <a:rect l="l" t="t" r="r" b="b"/>
            <a:pathLst>
              <a:path w="337184" h="427989">
                <a:moveTo>
                  <a:pt x="0" y="427399"/>
                </a:moveTo>
                <a:lnTo>
                  <a:pt x="336942" y="427399"/>
                </a:lnTo>
                <a:lnTo>
                  <a:pt x="336942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309714" y="1803584"/>
            <a:ext cx="535305" cy="427990"/>
          </a:xfrm>
          <a:custGeom>
            <a:avLst/>
            <a:gdLst/>
            <a:ahLst/>
            <a:cxnLst/>
            <a:rect l="l" t="t" r="r" b="b"/>
            <a:pathLst>
              <a:path w="535304" h="427989">
                <a:moveTo>
                  <a:pt x="0" y="427399"/>
                </a:moveTo>
                <a:lnTo>
                  <a:pt x="535234" y="427399"/>
                </a:lnTo>
                <a:lnTo>
                  <a:pt x="535234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44949" y="1803584"/>
            <a:ext cx="535305" cy="427990"/>
          </a:xfrm>
          <a:custGeom>
            <a:avLst/>
            <a:gdLst/>
            <a:ahLst/>
            <a:cxnLst/>
            <a:rect l="l" t="t" r="r" b="b"/>
            <a:pathLst>
              <a:path w="535304" h="427989">
                <a:moveTo>
                  <a:pt x="0" y="427399"/>
                </a:moveTo>
                <a:lnTo>
                  <a:pt x="535234" y="427399"/>
                </a:lnTo>
                <a:lnTo>
                  <a:pt x="535234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80183" y="1803584"/>
            <a:ext cx="2000250" cy="427990"/>
          </a:xfrm>
          <a:custGeom>
            <a:avLst/>
            <a:gdLst/>
            <a:ahLst/>
            <a:cxnLst/>
            <a:rect l="l" t="t" r="r" b="b"/>
            <a:pathLst>
              <a:path w="2000250" h="427989">
                <a:moveTo>
                  <a:pt x="0" y="427399"/>
                </a:moveTo>
                <a:lnTo>
                  <a:pt x="1999819" y="427399"/>
                </a:lnTo>
                <a:lnTo>
                  <a:pt x="1999819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380002" y="1803584"/>
            <a:ext cx="542290" cy="427990"/>
          </a:xfrm>
          <a:custGeom>
            <a:avLst/>
            <a:gdLst/>
            <a:ahLst/>
            <a:cxnLst/>
            <a:rect l="l" t="t" r="r" b="b"/>
            <a:pathLst>
              <a:path w="542290" h="427989">
                <a:moveTo>
                  <a:pt x="0" y="427399"/>
                </a:moveTo>
                <a:lnTo>
                  <a:pt x="542295" y="427399"/>
                </a:lnTo>
                <a:lnTo>
                  <a:pt x="542295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77011" y="2230984"/>
            <a:ext cx="389890" cy="615950"/>
          </a:xfrm>
          <a:custGeom>
            <a:avLst/>
            <a:gdLst/>
            <a:ahLst/>
            <a:cxnLst/>
            <a:rect l="l" t="t" r="r" b="b"/>
            <a:pathLst>
              <a:path w="389890" h="615950">
                <a:moveTo>
                  <a:pt x="0" y="615950"/>
                </a:moveTo>
                <a:lnTo>
                  <a:pt x="389784" y="615950"/>
                </a:lnTo>
                <a:lnTo>
                  <a:pt x="389784" y="0"/>
                </a:lnTo>
                <a:lnTo>
                  <a:pt x="0" y="0"/>
                </a:lnTo>
                <a:lnTo>
                  <a:pt x="0" y="61595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66796" y="2230984"/>
            <a:ext cx="266065" cy="615950"/>
          </a:xfrm>
          <a:custGeom>
            <a:avLst/>
            <a:gdLst/>
            <a:ahLst/>
            <a:cxnLst/>
            <a:rect l="l" t="t" r="r" b="b"/>
            <a:pathLst>
              <a:path w="266065" h="615950">
                <a:moveTo>
                  <a:pt x="0" y="615950"/>
                </a:moveTo>
                <a:lnTo>
                  <a:pt x="265784" y="615950"/>
                </a:lnTo>
                <a:lnTo>
                  <a:pt x="265784" y="0"/>
                </a:lnTo>
                <a:lnTo>
                  <a:pt x="0" y="0"/>
                </a:lnTo>
                <a:lnTo>
                  <a:pt x="0" y="61595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32581" y="2230984"/>
            <a:ext cx="266065" cy="615950"/>
          </a:xfrm>
          <a:custGeom>
            <a:avLst/>
            <a:gdLst/>
            <a:ahLst/>
            <a:cxnLst/>
            <a:rect l="l" t="t" r="r" b="b"/>
            <a:pathLst>
              <a:path w="266065" h="615950">
                <a:moveTo>
                  <a:pt x="0" y="615950"/>
                </a:moveTo>
                <a:lnTo>
                  <a:pt x="265784" y="615950"/>
                </a:lnTo>
                <a:lnTo>
                  <a:pt x="265784" y="0"/>
                </a:lnTo>
                <a:lnTo>
                  <a:pt x="0" y="0"/>
                </a:lnTo>
                <a:lnTo>
                  <a:pt x="0" y="61595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298366" y="2230984"/>
            <a:ext cx="337185" cy="615950"/>
          </a:xfrm>
          <a:custGeom>
            <a:avLst/>
            <a:gdLst/>
            <a:ahLst/>
            <a:cxnLst/>
            <a:rect l="l" t="t" r="r" b="b"/>
            <a:pathLst>
              <a:path w="337184" h="615950">
                <a:moveTo>
                  <a:pt x="0" y="615950"/>
                </a:moveTo>
                <a:lnTo>
                  <a:pt x="336942" y="615950"/>
                </a:lnTo>
                <a:lnTo>
                  <a:pt x="336942" y="0"/>
                </a:lnTo>
                <a:lnTo>
                  <a:pt x="0" y="0"/>
                </a:lnTo>
                <a:lnTo>
                  <a:pt x="0" y="61595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635308" y="2230984"/>
            <a:ext cx="337820" cy="615950"/>
          </a:xfrm>
          <a:custGeom>
            <a:avLst/>
            <a:gdLst/>
            <a:ahLst/>
            <a:cxnLst/>
            <a:rect l="l" t="t" r="r" b="b"/>
            <a:pathLst>
              <a:path w="337820" h="615950">
                <a:moveTo>
                  <a:pt x="0" y="615950"/>
                </a:moveTo>
                <a:lnTo>
                  <a:pt x="337464" y="615950"/>
                </a:lnTo>
                <a:lnTo>
                  <a:pt x="337464" y="0"/>
                </a:lnTo>
                <a:lnTo>
                  <a:pt x="0" y="0"/>
                </a:lnTo>
                <a:lnTo>
                  <a:pt x="0" y="61595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972773" y="2230984"/>
            <a:ext cx="337185" cy="615950"/>
          </a:xfrm>
          <a:custGeom>
            <a:avLst/>
            <a:gdLst/>
            <a:ahLst/>
            <a:cxnLst/>
            <a:rect l="l" t="t" r="r" b="b"/>
            <a:pathLst>
              <a:path w="337184" h="615950">
                <a:moveTo>
                  <a:pt x="0" y="615950"/>
                </a:moveTo>
                <a:lnTo>
                  <a:pt x="336942" y="615950"/>
                </a:lnTo>
                <a:lnTo>
                  <a:pt x="336942" y="0"/>
                </a:lnTo>
                <a:lnTo>
                  <a:pt x="0" y="0"/>
                </a:lnTo>
                <a:lnTo>
                  <a:pt x="0" y="61595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309714" y="2230984"/>
            <a:ext cx="535305" cy="615950"/>
          </a:xfrm>
          <a:custGeom>
            <a:avLst/>
            <a:gdLst/>
            <a:ahLst/>
            <a:cxnLst/>
            <a:rect l="l" t="t" r="r" b="b"/>
            <a:pathLst>
              <a:path w="535304" h="615950">
                <a:moveTo>
                  <a:pt x="0" y="615950"/>
                </a:moveTo>
                <a:lnTo>
                  <a:pt x="535234" y="615950"/>
                </a:lnTo>
                <a:lnTo>
                  <a:pt x="535234" y="0"/>
                </a:lnTo>
                <a:lnTo>
                  <a:pt x="0" y="0"/>
                </a:lnTo>
                <a:lnTo>
                  <a:pt x="0" y="61595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844949" y="2230984"/>
            <a:ext cx="535305" cy="615950"/>
          </a:xfrm>
          <a:custGeom>
            <a:avLst/>
            <a:gdLst/>
            <a:ahLst/>
            <a:cxnLst/>
            <a:rect l="l" t="t" r="r" b="b"/>
            <a:pathLst>
              <a:path w="535304" h="615950">
                <a:moveTo>
                  <a:pt x="0" y="615950"/>
                </a:moveTo>
                <a:lnTo>
                  <a:pt x="535234" y="615950"/>
                </a:lnTo>
                <a:lnTo>
                  <a:pt x="535234" y="0"/>
                </a:lnTo>
                <a:lnTo>
                  <a:pt x="0" y="0"/>
                </a:lnTo>
                <a:lnTo>
                  <a:pt x="0" y="61595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380183" y="2230984"/>
            <a:ext cx="2000250" cy="615950"/>
          </a:xfrm>
          <a:custGeom>
            <a:avLst/>
            <a:gdLst/>
            <a:ahLst/>
            <a:cxnLst/>
            <a:rect l="l" t="t" r="r" b="b"/>
            <a:pathLst>
              <a:path w="2000250" h="615950">
                <a:moveTo>
                  <a:pt x="0" y="615950"/>
                </a:moveTo>
                <a:lnTo>
                  <a:pt x="1999819" y="615950"/>
                </a:lnTo>
                <a:lnTo>
                  <a:pt x="1999819" y="0"/>
                </a:lnTo>
                <a:lnTo>
                  <a:pt x="0" y="0"/>
                </a:lnTo>
                <a:lnTo>
                  <a:pt x="0" y="61595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380002" y="2230984"/>
            <a:ext cx="542290" cy="615950"/>
          </a:xfrm>
          <a:custGeom>
            <a:avLst/>
            <a:gdLst/>
            <a:ahLst/>
            <a:cxnLst/>
            <a:rect l="l" t="t" r="r" b="b"/>
            <a:pathLst>
              <a:path w="542290" h="615950">
                <a:moveTo>
                  <a:pt x="0" y="615950"/>
                </a:moveTo>
                <a:lnTo>
                  <a:pt x="542295" y="615950"/>
                </a:lnTo>
                <a:lnTo>
                  <a:pt x="542295" y="0"/>
                </a:lnTo>
                <a:lnTo>
                  <a:pt x="0" y="0"/>
                </a:lnTo>
                <a:lnTo>
                  <a:pt x="0" y="61595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055766" y="3466257"/>
            <a:ext cx="321310" cy="427990"/>
          </a:xfrm>
          <a:custGeom>
            <a:avLst/>
            <a:gdLst/>
            <a:ahLst/>
            <a:cxnLst/>
            <a:rect l="l" t="t" r="r" b="b"/>
            <a:pathLst>
              <a:path w="321310" h="427989">
                <a:moveTo>
                  <a:pt x="0" y="427399"/>
                </a:moveTo>
                <a:lnTo>
                  <a:pt x="321244" y="427399"/>
                </a:lnTo>
                <a:lnTo>
                  <a:pt x="321244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377011" y="3466257"/>
            <a:ext cx="389890" cy="427990"/>
          </a:xfrm>
          <a:custGeom>
            <a:avLst/>
            <a:gdLst/>
            <a:ahLst/>
            <a:cxnLst/>
            <a:rect l="l" t="t" r="r" b="b"/>
            <a:pathLst>
              <a:path w="389890" h="427989">
                <a:moveTo>
                  <a:pt x="0" y="427399"/>
                </a:moveTo>
                <a:lnTo>
                  <a:pt x="389784" y="427399"/>
                </a:lnTo>
                <a:lnTo>
                  <a:pt x="389784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766796" y="3466257"/>
            <a:ext cx="266065" cy="427990"/>
          </a:xfrm>
          <a:custGeom>
            <a:avLst/>
            <a:gdLst/>
            <a:ahLst/>
            <a:cxnLst/>
            <a:rect l="l" t="t" r="r" b="b"/>
            <a:pathLst>
              <a:path w="266065" h="427989">
                <a:moveTo>
                  <a:pt x="0" y="427399"/>
                </a:moveTo>
                <a:lnTo>
                  <a:pt x="265784" y="427399"/>
                </a:lnTo>
                <a:lnTo>
                  <a:pt x="265784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032581" y="3466257"/>
            <a:ext cx="266065" cy="427990"/>
          </a:xfrm>
          <a:custGeom>
            <a:avLst/>
            <a:gdLst/>
            <a:ahLst/>
            <a:cxnLst/>
            <a:rect l="l" t="t" r="r" b="b"/>
            <a:pathLst>
              <a:path w="266065" h="427989">
                <a:moveTo>
                  <a:pt x="0" y="427399"/>
                </a:moveTo>
                <a:lnTo>
                  <a:pt x="265784" y="427399"/>
                </a:lnTo>
                <a:lnTo>
                  <a:pt x="265784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298366" y="3466257"/>
            <a:ext cx="337185" cy="427990"/>
          </a:xfrm>
          <a:custGeom>
            <a:avLst/>
            <a:gdLst/>
            <a:ahLst/>
            <a:cxnLst/>
            <a:rect l="l" t="t" r="r" b="b"/>
            <a:pathLst>
              <a:path w="337184" h="427989">
                <a:moveTo>
                  <a:pt x="0" y="427399"/>
                </a:moveTo>
                <a:lnTo>
                  <a:pt x="336942" y="427399"/>
                </a:lnTo>
                <a:lnTo>
                  <a:pt x="336942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635308" y="3466257"/>
            <a:ext cx="337820" cy="427990"/>
          </a:xfrm>
          <a:custGeom>
            <a:avLst/>
            <a:gdLst/>
            <a:ahLst/>
            <a:cxnLst/>
            <a:rect l="l" t="t" r="r" b="b"/>
            <a:pathLst>
              <a:path w="337820" h="427989">
                <a:moveTo>
                  <a:pt x="0" y="427399"/>
                </a:moveTo>
                <a:lnTo>
                  <a:pt x="337464" y="427399"/>
                </a:lnTo>
                <a:lnTo>
                  <a:pt x="337464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972773" y="3466257"/>
            <a:ext cx="337185" cy="427990"/>
          </a:xfrm>
          <a:custGeom>
            <a:avLst/>
            <a:gdLst/>
            <a:ahLst/>
            <a:cxnLst/>
            <a:rect l="l" t="t" r="r" b="b"/>
            <a:pathLst>
              <a:path w="337184" h="427989">
                <a:moveTo>
                  <a:pt x="0" y="427399"/>
                </a:moveTo>
                <a:lnTo>
                  <a:pt x="336942" y="427399"/>
                </a:lnTo>
                <a:lnTo>
                  <a:pt x="336942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309714" y="3466257"/>
            <a:ext cx="535305" cy="427990"/>
          </a:xfrm>
          <a:custGeom>
            <a:avLst/>
            <a:gdLst/>
            <a:ahLst/>
            <a:cxnLst/>
            <a:rect l="l" t="t" r="r" b="b"/>
            <a:pathLst>
              <a:path w="535304" h="427989">
                <a:moveTo>
                  <a:pt x="0" y="427399"/>
                </a:moveTo>
                <a:lnTo>
                  <a:pt x="535234" y="427399"/>
                </a:lnTo>
                <a:lnTo>
                  <a:pt x="535234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844949" y="3466257"/>
            <a:ext cx="535305" cy="427990"/>
          </a:xfrm>
          <a:custGeom>
            <a:avLst/>
            <a:gdLst/>
            <a:ahLst/>
            <a:cxnLst/>
            <a:rect l="l" t="t" r="r" b="b"/>
            <a:pathLst>
              <a:path w="535304" h="427989">
                <a:moveTo>
                  <a:pt x="0" y="427399"/>
                </a:moveTo>
                <a:lnTo>
                  <a:pt x="535234" y="427399"/>
                </a:lnTo>
                <a:lnTo>
                  <a:pt x="535234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380183" y="3466257"/>
            <a:ext cx="2000250" cy="427990"/>
          </a:xfrm>
          <a:custGeom>
            <a:avLst/>
            <a:gdLst/>
            <a:ahLst/>
            <a:cxnLst/>
            <a:rect l="l" t="t" r="r" b="b"/>
            <a:pathLst>
              <a:path w="2000250" h="427989">
                <a:moveTo>
                  <a:pt x="0" y="427399"/>
                </a:moveTo>
                <a:lnTo>
                  <a:pt x="1999819" y="427399"/>
                </a:lnTo>
                <a:lnTo>
                  <a:pt x="1999819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380002" y="3466257"/>
            <a:ext cx="542290" cy="427990"/>
          </a:xfrm>
          <a:custGeom>
            <a:avLst/>
            <a:gdLst/>
            <a:ahLst/>
            <a:cxnLst/>
            <a:rect l="l" t="t" r="r" b="b"/>
            <a:pathLst>
              <a:path w="542290" h="427989">
                <a:moveTo>
                  <a:pt x="0" y="427399"/>
                </a:moveTo>
                <a:lnTo>
                  <a:pt x="542295" y="427399"/>
                </a:lnTo>
                <a:lnTo>
                  <a:pt x="542295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377011" y="4410647"/>
            <a:ext cx="389890" cy="427990"/>
          </a:xfrm>
          <a:custGeom>
            <a:avLst/>
            <a:gdLst/>
            <a:ahLst/>
            <a:cxnLst/>
            <a:rect l="l" t="t" r="r" b="b"/>
            <a:pathLst>
              <a:path w="389890" h="427989">
                <a:moveTo>
                  <a:pt x="0" y="427399"/>
                </a:moveTo>
                <a:lnTo>
                  <a:pt x="389784" y="427399"/>
                </a:lnTo>
                <a:lnTo>
                  <a:pt x="389784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766796" y="4410647"/>
            <a:ext cx="266065" cy="427990"/>
          </a:xfrm>
          <a:custGeom>
            <a:avLst/>
            <a:gdLst/>
            <a:ahLst/>
            <a:cxnLst/>
            <a:rect l="l" t="t" r="r" b="b"/>
            <a:pathLst>
              <a:path w="266065" h="427989">
                <a:moveTo>
                  <a:pt x="0" y="427399"/>
                </a:moveTo>
                <a:lnTo>
                  <a:pt x="265784" y="427399"/>
                </a:lnTo>
                <a:lnTo>
                  <a:pt x="265784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032581" y="4410647"/>
            <a:ext cx="266065" cy="427990"/>
          </a:xfrm>
          <a:custGeom>
            <a:avLst/>
            <a:gdLst/>
            <a:ahLst/>
            <a:cxnLst/>
            <a:rect l="l" t="t" r="r" b="b"/>
            <a:pathLst>
              <a:path w="266065" h="427989">
                <a:moveTo>
                  <a:pt x="0" y="427399"/>
                </a:moveTo>
                <a:lnTo>
                  <a:pt x="265784" y="427399"/>
                </a:lnTo>
                <a:lnTo>
                  <a:pt x="265784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298366" y="4410647"/>
            <a:ext cx="337185" cy="427990"/>
          </a:xfrm>
          <a:custGeom>
            <a:avLst/>
            <a:gdLst/>
            <a:ahLst/>
            <a:cxnLst/>
            <a:rect l="l" t="t" r="r" b="b"/>
            <a:pathLst>
              <a:path w="337184" h="427989">
                <a:moveTo>
                  <a:pt x="0" y="427399"/>
                </a:moveTo>
                <a:lnTo>
                  <a:pt x="336942" y="427399"/>
                </a:lnTo>
                <a:lnTo>
                  <a:pt x="336942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635308" y="4410647"/>
            <a:ext cx="337820" cy="427990"/>
          </a:xfrm>
          <a:custGeom>
            <a:avLst/>
            <a:gdLst/>
            <a:ahLst/>
            <a:cxnLst/>
            <a:rect l="l" t="t" r="r" b="b"/>
            <a:pathLst>
              <a:path w="337820" h="427989">
                <a:moveTo>
                  <a:pt x="0" y="427399"/>
                </a:moveTo>
                <a:lnTo>
                  <a:pt x="337464" y="427399"/>
                </a:lnTo>
                <a:lnTo>
                  <a:pt x="337464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972773" y="4410647"/>
            <a:ext cx="337185" cy="427990"/>
          </a:xfrm>
          <a:custGeom>
            <a:avLst/>
            <a:gdLst/>
            <a:ahLst/>
            <a:cxnLst/>
            <a:rect l="l" t="t" r="r" b="b"/>
            <a:pathLst>
              <a:path w="337184" h="427989">
                <a:moveTo>
                  <a:pt x="0" y="427399"/>
                </a:moveTo>
                <a:lnTo>
                  <a:pt x="336942" y="427399"/>
                </a:lnTo>
                <a:lnTo>
                  <a:pt x="336942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309714" y="4410647"/>
            <a:ext cx="535305" cy="427990"/>
          </a:xfrm>
          <a:custGeom>
            <a:avLst/>
            <a:gdLst/>
            <a:ahLst/>
            <a:cxnLst/>
            <a:rect l="l" t="t" r="r" b="b"/>
            <a:pathLst>
              <a:path w="535304" h="427989">
                <a:moveTo>
                  <a:pt x="0" y="427399"/>
                </a:moveTo>
                <a:lnTo>
                  <a:pt x="535234" y="427399"/>
                </a:lnTo>
                <a:lnTo>
                  <a:pt x="535234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844949" y="4410647"/>
            <a:ext cx="535305" cy="427990"/>
          </a:xfrm>
          <a:custGeom>
            <a:avLst/>
            <a:gdLst/>
            <a:ahLst/>
            <a:cxnLst/>
            <a:rect l="l" t="t" r="r" b="b"/>
            <a:pathLst>
              <a:path w="535304" h="427989">
                <a:moveTo>
                  <a:pt x="0" y="427399"/>
                </a:moveTo>
                <a:lnTo>
                  <a:pt x="535234" y="427399"/>
                </a:lnTo>
                <a:lnTo>
                  <a:pt x="535234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380183" y="4410647"/>
            <a:ext cx="2000250" cy="427990"/>
          </a:xfrm>
          <a:custGeom>
            <a:avLst/>
            <a:gdLst/>
            <a:ahLst/>
            <a:cxnLst/>
            <a:rect l="l" t="t" r="r" b="b"/>
            <a:pathLst>
              <a:path w="2000250" h="427989">
                <a:moveTo>
                  <a:pt x="0" y="427399"/>
                </a:moveTo>
                <a:lnTo>
                  <a:pt x="1999819" y="427399"/>
                </a:lnTo>
                <a:lnTo>
                  <a:pt x="1999819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1380002" y="4410647"/>
            <a:ext cx="542290" cy="427990"/>
          </a:xfrm>
          <a:custGeom>
            <a:avLst/>
            <a:gdLst/>
            <a:ahLst/>
            <a:cxnLst/>
            <a:rect l="l" t="t" r="r" b="b"/>
            <a:pathLst>
              <a:path w="542290" h="427989">
                <a:moveTo>
                  <a:pt x="0" y="427399"/>
                </a:moveTo>
                <a:lnTo>
                  <a:pt x="542295" y="427399"/>
                </a:lnTo>
                <a:lnTo>
                  <a:pt x="542295" y="0"/>
                </a:lnTo>
                <a:lnTo>
                  <a:pt x="0" y="0"/>
                </a:lnTo>
                <a:lnTo>
                  <a:pt x="0" y="42739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377011" y="5265446"/>
            <a:ext cx="389890" cy="494030"/>
          </a:xfrm>
          <a:custGeom>
            <a:avLst/>
            <a:gdLst/>
            <a:ahLst/>
            <a:cxnLst/>
            <a:rect l="l" t="t" r="r" b="b"/>
            <a:pathLst>
              <a:path w="389890" h="494029">
                <a:moveTo>
                  <a:pt x="0" y="494029"/>
                </a:moveTo>
                <a:lnTo>
                  <a:pt x="389784" y="494029"/>
                </a:lnTo>
                <a:lnTo>
                  <a:pt x="389784" y="0"/>
                </a:lnTo>
                <a:lnTo>
                  <a:pt x="0" y="0"/>
                </a:lnTo>
                <a:lnTo>
                  <a:pt x="0" y="49402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766796" y="5265446"/>
            <a:ext cx="266065" cy="494030"/>
          </a:xfrm>
          <a:custGeom>
            <a:avLst/>
            <a:gdLst/>
            <a:ahLst/>
            <a:cxnLst/>
            <a:rect l="l" t="t" r="r" b="b"/>
            <a:pathLst>
              <a:path w="266065" h="494029">
                <a:moveTo>
                  <a:pt x="0" y="494029"/>
                </a:moveTo>
                <a:lnTo>
                  <a:pt x="265784" y="494029"/>
                </a:lnTo>
                <a:lnTo>
                  <a:pt x="265784" y="0"/>
                </a:lnTo>
                <a:lnTo>
                  <a:pt x="0" y="0"/>
                </a:lnTo>
                <a:lnTo>
                  <a:pt x="0" y="49402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032581" y="5265446"/>
            <a:ext cx="266065" cy="494030"/>
          </a:xfrm>
          <a:custGeom>
            <a:avLst/>
            <a:gdLst/>
            <a:ahLst/>
            <a:cxnLst/>
            <a:rect l="l" t="t" r="r" b="b"/>
            <a:pathLst>
              <a:path w="266065" h="494029">
                <a:moveTo>
                  <a:pt x="0" y="494029"/>
                </a:moveTo>
                <a:lnTo>
                  <a:pt x="265784" y="494029"/>
                </a:lnTo>
                <a:lnTo>
                  <a:pt x="265784" y="0"/>
                </a:lnTo>
                <a:lnTo>
                  <a:pt x="0" y="0"/>
                </a:lnTo>
                <a:lnTo>
                  <a:pt x="0" y="49402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298366" y="5265446"/>
            <a:ext cx="337185" cy="494030"/>
          </a:xfrm>
          <a:custGeom>
            <a:avLst/>
            <a:gdLst/>
            <a:ahLst/>
            <a:cxnLst/>
            <a:rect l="l" t="t" r="r" b="b"/>
            <a:pathLst>
              <a:path w="337184" h="494029">
                <a:moveTo>
                  <a:pt x="0" y="494029"/>
                </a:moveTo>
                <a:lnTo>
                  <a:pt x="336942" y="494029"/>
                </a:lnTo>
                <a:lnTo>
                  <a:pt x="336942" y="0"/>
                </a:lnTo>
                <a:lnTo>
                  <a:pt x="0" y="0"/>
                </a:lnTo>
                <a:lnTo>
                  <a:pt x="0" y="49402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635308" y="5265446"/>
            <a:ext cx="337820" cy="494030"/>
          </a:xfrm>
          <a:custGeom>
            <a:avLst/>
            <a:gdLst/>
            <a:ahLst/>
            <a:cxnLst/>
            <a:rect l="l" t="t" r="r" b="b"/>
            <a:pathLst>
              <a:path w="337820" h="494029">
                <a:moveTo>
                  <a:pt x="0" y="494029"/>
                </a:moveTo>
                <a:lnTo>
                  <a:pt x="337464" y="494029"/>
                </a:lnTo>
                <a:lnTo>
                  <a:pt x="337464" y="0"/>
                </a:lnTo>
                <a:lnTo>
                  <a:pt x="0" y="0"/>
                </a:lnTo>
                <a:lnTo>
                  <a:pt x="0" y="49402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972773" y="5265446"/>
            <a:ext cx="337185" cy="494030"/>
          </a:xfrm>
          <a:custGeom>
            <a:avLst/>
            <a:gdLst/>
            <a:ahLst/>
            <a:cxnLst/>
            <a:rect l="l" t="t" r="r" b="b"/>
            <a:pathLst>
              <a:path w="337184" h="494029">
                <a:moveTo>
                  <a:pt x="0" y="494029"/>
                </a:moveTo>
                <a:lnTo>
                  <a:pt x="336942" y="494029"/>
                </a:lnTo>
                <a:lnTo>
                  <a:pt x="336942" y="0"/>
                </a:lnTo>
                <a:lnTo>
                  <a:pt x="0" y="0"/>
                </a:lnTo>
                <a:lnTo>
                  <a:pt x="0" y="49402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309714" y="5265446"/>
            <a:ext cx="535305" cy="494030"/>
          </a:xfrm>
          <a:custGeom>
            <a:avLst/>
            <a:gdLst/>
            <a:ahLst/>
            <a:cxnLst/>
            <a:rect l="l" t="t" r="r" b="b"/>
            <a:pathLst>
              <a:path w="535304" h="494029">
                <a:moveTo>
                  <a:pt x="0" y="494029"/>
                </a:moveTo>
                <a:lnTo>
                  <a:pt x="535234" y="494029"/>
                </a:lnTo>
                <a:lnTo>
                  <a:pt x="535234" y="0"/>
                </a:lnTo>
                <a:lnTo>
                  <a:pt x="0" y="0"/>
                </a:lnTo>
                <a:lnTo>
                  <a:pt x="0" y="49402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844949" y="5265446"/>
            <a:ext cx="535305" cy="494030"/>
          </a:xfrm>
          <a:custGeom>
            <a:avLst/>
            <a:gdLst/>
            <a:ahLst/>
            <a:cxnLst/>
            <a:rect l="l" t="t" r="r" b="b"/>
            <a:pathLst>
              <a:path w="535304" h="494029">
                <a:moveTo>
                  <a:pt x="0" y="494029"/>
                </a:moveTo>
                <a:lnTo>
                  <a:pt x="535234" y="494029"/>
                </a:lnTo>
                <a:lnTo>
                  <a:pt x="535234" y="0"/>
                </a:lnTo>
                <a:lnTo>
                  <a:pt x="0" y="0"/>
                </a:lnTo>
                <a:lnTo>
                  <a:pt x="0" y="49402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380183" y="5265446"/>
            <a:ext cx="2000250" cy="494030"/>
          </a:xfrm>
          <a:custGeom>
            <a:avLst/>
            <a:gdLst/>
            <a:ahLst/>
            <a:cxnLst/>
            <a:rect l="l" t="t" r="r" b="b"/>
            <a:pathLst>
              <a:path w="2000250" h="494029">
                <a:moveTo>
                  <a:pt x="0" y="494029"/>
                </a:moveTo>
                <a:lnTo>
                  <a:pt x="1999819" y="494029"/>
                </a:lnTo>
                <a:lnTo>
                  <a:pt x="1999819" y="0"/>
                </a:lnTo>
                <a:lnTo>
                  <a:pt x="0" y="0"/>
                </a:lnTo>
                <a:lnTo>
                  <a:pt x="0" y="49402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1380002" y="5265446"/>
            <a:ext cx="542290" cy="494030"/>
          </a:xfrm>
          <a:custGeom>
            <a:avLst/>
            <a:gdLst/>
            <a:ahLst/>
            <a:cxnLst/>
            <a:rect l="l" t="t" r="r" b="b"/>
            <a:pathLst>
              <a:path w="542290" h="494029">
                <a:moveTo>
                  <a:pt x="0" y="494029"/>
                </a:moveTo>
                <a:lnTo>
                  <a:pt x="542295" y="494029"/>
                </a:lnTo>
                <a:lnTo>
                  <a:pt x="542295" y="0"/>
                </a:lnTo>
                <a:lnTo>
                  <a:pt x="0" y="0"/>
                </a:lnTo>
                <a:lnTo>
                  <a:pt x="0" y="49402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377011" y="1803585"/>
            <a:ext cx="0" cy="3462020"/>
          </a:xfrm>
          <a:custGeom>
            <a:avLst/>
            <a:gdLst/>
            <a:ahLst/>
            <a:cxnLst/>
            <a:rect l="l" t="t" r="r" b="b"/>
            <a:pathLst>
              <a:path h="3462020">
                <a:moveTo>
                  <a:pt x="0" y="0"/>
                </a:moveTo>
                <a:lnTo>
                  <a:pt x="0" y="346186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377011" y="5265447"/>
            <a:ext cx="0" cy="494030"/>
          </a:xfrm>
          <a:custGeom>
            <a:avLst/>
            <a:gdLst/>
            <a:ahLst/>
            <a:cxnLst/>
            <a:rect l="l" t="t" r="r" b="b"/>
            <a:pathLst>
              <a:path h="494029">
                <a:moveTo>
                  <a:pt x="0" y="0"/>
                </a:moveTo>
                <a:lnTo>
                  <a:pt x="0" y="49403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377011" y="5759477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400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766796" y="1803585"/>
            <a:ext cx="0" cy="4383405"/>
          </a:xfrm>
          <a:custGeom>
            <a:avLst/>
            <a:gdLst/>
            <a:ahLst/>
            <a:cxnLst/>
            <a:rect l="l" t="t" r="r" b="b"/>
            <a:pathLst>
              <a:path h="4383405">
                <a:moveTo>
                  <a:pt x="0" y="0"/>
                </a:moveTo>
                <a:lnTo>
                  <a:pt x="0" y="438329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032581" y="1803585"/>
            <a:ext cx="0" cy="4383405"/>
          </a:xfrm>
          <a:custGeom>
            <a:avLst/>
            <a:gdLst/>
            <a:ahLst/>
            <a:cxnLst/>
            <a:rect l="l" t="t" r="r" b="b"/>
            <a:pathLst>
              <a:path h="4383405">
                <a:moveTo>
                  <a:pt x="0" y="0"/>
                </a:moveTo>
                <a:lnTo>
                  <a:pt x="0" y="438329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298366" y="1803585"/>
            <a:ext cx="0" cy="4383405"/>
          </a:xfrm>
          <a:custGeom>
            <a:avLst/>
            <a:gdLst/>
            <a:ahLst/>
            <a:cxnLst/>
            <a:rect l="l" t="t" r="r" b="b"/>
            <a:pathLst>
              <a:path h="4383405">
                <a:moveTo>
                  <a:pt x="0" y="0"/>
                </a:moveTo>
                <a:lnTo>
                  <a:pt x="0" y="438329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635308" y="1803585"/>
            <a:ext cx="0" cy="4383405"/>
          </a:xfrm>
          <a:custGeom>
            <a:avLst/>
            <a:gdLst/>
            <a:ahLst/>
            <a:cxnLst/>
            <a:rect l="l" t="t" r="r" b="b"/>
            <a:pathLst>
              <a:path h="4383405">
                <a:moveTo>
                  <a:pt x="0" y="0"/>
                </a:moveTo>
                <a:lnTo>
                  <a:pt x="0" y="438329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972772" y="1803585"/>
            <a:ext cx="0" cy="4383405"/>
          </a:xfrm>
          <a:custGeom>
            <a:avLst/>
            <a:gdLst/>
            <a:ahLst/>
            <a:cxnLst/>
            <a:rect l="l" t="t" r="r" b="b"/>
            <a:pathLst>
              <a:path h="4383405">
                <a:moveTo>
                  <a:pt x="0" y="0"/>
                </a:moveTo>
                <a:lnTo>
                  <a:pt x="0" y="438329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309714" y="1803585"/>
            <a:ext cx="0" cy="4383405"/>
          </a:xfrm>
          <a:custGeom>
            <a:avLst/>
            <a:gdLst/>
            <a:ahLst/>
            <a:cxnLst/>
            <a:rect l="l" t="t" r="r" b="b"/>
            <a:pathLst>
              <a:path h="4383405">
                <a:moveTo>
                  <a:pt x="0" y="0"/>
                </a:moveTo>
                <a:lnTo>
                  <a:pt x="0" y="438329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844948" y="1803585"/>
            <a:ext cx="0" cy="4383405"/>
          </a:xfrm>
          <a:custGeom>
            <a:avLst/>
            <a:gdLst/>
            <a:ahLst/>
            <a:cxnLst/>
            <a:rect l="l" t="t" r="r" b="b"/>
            <a:pathLst>
              <a:path h="4383405">
                <a:moveTo>
                  <a:pt x="0" y="0"/>
                </a:moveTo>
                <a:lnTo>
                  <a:pt x="0" y="438329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380182" y="1803585"/>
            <a:ext cx="0" cy="4383405"/>
          </a:xfrm>
          <a:custGeom>
            <a:avLst/>
            <a:gdLst/>
            <a:ahLst/>
            <a:cxnLst/>
            <a:rect l="l" t="t" r="r" b="b"/>
            <a:pathLst>
              <a:path h="4383405">
                <a:moveTo>
                  <a:pt x="0" y="0"/>
                </a:moveTo>
                <a:lnTo>
                  <a:pt x="0" y="438329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1380002" y="1803585"/>
            <a:ext cx="0" cy="4383405"/>
          </a:xfrm>
          <a:custGeom>
            <a:avLst/>
            <a:gdLst/>
            <a:ahLst/>
            <a:cxnLst/>
            <a:rect l="l" t="t" r="r" b="b"/>
            <a:pathLst>
              <a:path h="4383405">
                <a:moveTo>
                  <a:pt x="0" y="0"/>
                </a:moveTo>
                <a:lnTo>
                  <a:pt x="0" y="438329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055766" y="5265447"/>
            <a:ext cx="0" cy="922019"/>
          </a:xfrm>
          <a:custGeom>
            <a:avLst/>
            <a:gdLst/>
            <a:ahLst/>
            <a:cxnLst/>
            <a:rect l="l" t="t" r="r" b="b"/>
            <a:pathLst>
              <a:path h="922020">
                <a:moveTo>
                  <a:pt x="0" y="0"/>
                </a:moveTo>
                <a:lnTo>
                  <a:pt x="0" y="92143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6102089" y="1943100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定位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406804" y="1882140"/>
            <a:ext cx="873125" cy="2635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14300" marR="5080" indent="-101600">
              <a:lnSpc>
                <a:spcPts val="910"/>
              </a:lnSpc>
              <a:spcBef>
                <a:spcPts val="170"/>
              </a:spcBef>
              <a:tabLst>
                <a:tab pos="391160" algn="l"/>
              </a:tabLst>
            </a:pP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项目名</a:t>
            </a:r>
            <a:r>
              <a:rPr sz="800" b="1" spc="4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项目</a:t>
            </a:r>
            <a:r>
              <a:rPr sz="800" b="1" spc="20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入市 称	体量</a:t>
            </a:r>
            <a:r>
              <a:rPr sz="800" b="1" spc="15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时间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352538" y="1943100"/>
            <a:ext cx="5664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250" algn="l"/>
              </a:tabLst>
            </a:pP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产品	面积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003130" y="1882140"/>
            <a:ext cx="276860" cy="2635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6195" marR="5080" indent="-24130">
              <a:lnSpc>
                <a:spcPts val="910"/>
              </a:lnSpc>
              <a:spcBef>
                <a:spcPts val="170"/>
              </a:spcBef>
            </a:pP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精装/ 毛坯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361432" y="1943100"/>
            <a:ext cx="9163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170" algn="l"/>
              </a:tabLst>
            </a:pP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在售均价	总价段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265791" y="1943100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流速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333651" y="1943100"/>
            <a:ext cx="635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存量（套数）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051288" y="2717291"/>
            <a:ext cx="330200" cy="2603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4300" marR="5080" indent="-101600">
              <a:lnSpc>
                <a:spcPts val="890"/>
              </a:lnSpc>
              <a:spcBef>
                <a:spcPts val="185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高铁新 城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800438" y="2345435"/>
            <a:ext cx="1466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69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381404" y="2406396"/>
            <a:ext cx="9429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玉溪高</a:t>
            </a:r>
            <a:r>
              <a:rPr sz="800" spc="10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aseline="-31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（已</a:t>
            </a:r>
            <a:r>
              <a:rPr sz="1200" spc="44" baseline="-31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2019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381404" y="2522220"/>
            <a:ext cx="8940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铁新城</a:t>
            </a:r>
            <a:r>
              <a:rPr sz="800" spc="-8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aseline="-38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取地）</a:t>
            </a:r>
            <a:r>
              <a:rPr sz="1200" spc="67" baseline="-38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.12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403338" y="2708147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层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316023" y="2223515"/>
            <a:ext cx="613410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ts val="95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合院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48895">
              <a:lnSpc>
                <a:spcPts val="950"/>
              </a:lnSpc>
              <a:tabLst>
                <a:tab pos="386080" algn="l"/>
              </a:tabLst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洋房	</a:t>
            </a: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高层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67945">
              <a:lnSpc>
                <a:spcPct val="100000"/>
              </a:lnSpc>
              <a:spcBef>
                <a:spcPts val="20"/>
              </a:spcBef>
              <a:tabLst>
                <a:tab pos="374650" algn="l"/>
              </a:tabLst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17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	</a:t>
            </a:r>
            <a:r>
              <a:rPr sz="1200" spc="7" baseline="3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102</a:t>
            </a:r>
            <a:r>
              <a:rPr sz="1200" baseline="3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1200" baseline="3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26F 高 </a:t>
            </a:r>
            <a:r>
              <a:rPr sz="800" spc="4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7" baseline="3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168</a:t>
            </a:r>
            <a:endParaRPr sz="1200" baseline="3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026943" y="2467355"/>
            <a:ext cx="7854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毛坯</a:t>
            </a:r>
            <a:r>
              <a:rPr sz="800" spc="8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高层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7500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915714" y="2406396"/>
            <a:ext cx="393700" cy="2635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06045" marR="5080" indent="-93980">
              <a:lnSpc>
                <a:spcPts val="910"/>
              </a:lnSpc>
              <a:spcBef>
                <a:spcPts val="17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高层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77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  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126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345043" y="2284476"/>
            <a:ext cx="20701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高层70（2019年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12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月首开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栋高层约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697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套，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375966" y="2400300"/>
            <a:ext cx="1949450" cy="4006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开盘热销，2020年1-5月，月推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栋楼，  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2020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12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号地块累计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984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套高层售罄，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120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以内小面积产品走量较快）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1416200" y="2406396"/>
            <a:ext cx="469900" cy="2635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1750" marR="5080" indent="-19050">
              <a:lnSpc>
                <a:spcPts val="910"/>
              </a:lnSpc>
              <a:spcBef>
                <a:spcPts val="17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2354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（二 期高层）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406804" y="2964179"/>
            <a:ext cx="330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得胜中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508404" y="3204971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期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381404" y="3086100"/>
            <a:ext cx="9429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aseline="3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樘府三</a:t>
            </a:r>
            <a:r>
              <a:rPr sz="1200" spc="75" baseline="3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14.7</a:t>
            </a:r>
            <a:r>
              <a:rPr sz="800" spc="8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7" baseline="35000" dirty="0">
                <a:latin typeface="微软雅黑" panose="020B0503020204020204" charset="-122"/>
                <a:cs typeface="微软雅黑" panose="020B0503020204020204" charset="-122"/>
              </a:rPr>
              <a:t>2020</a:t>
            </a:r>
            <a:endParaRPr sz="1200" baseline="35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110737" y="3140964"/>
            <a:ext cx="1085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微软雅黑" panose="020B0503020204020204" charset="-122"/>
                <a:cs typeface="微软雅黑" panose="020B0503020204020204" charset="-122"/>
              </a:rPr>
              <a:t>.9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352538" y="2842259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联排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295388" y="2961132"/>
            <a:ext cx="6235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8F洋房</a:t>
            </a:r>
            <a:r>
              <a:rPr sz="800" spc="5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高层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316025" y="3083052"/>
            <a:ext cx="939800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0"/>
              </a:spcBef>
              <a:tabLst>
                <a:tab pos="374650" algn="l"/>
              </a:tabLst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30-	</a:t>
            </a:r>
            <a:r>
              <a:rPr sz="1200" baseline="3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103-</a:t>
            </a:r>
            <a:r>
              <a:rPr sz="1200" spc="270" baseline="3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毛 坯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925"/>
              </a:lnSpc>
              <a:spcBef>
                <a:spcPts val="45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31F 高</a:t>
            </a:r>
            <a:r>
              <a:rPr sz="800" spc="114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7" baseline="3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164</a:t>
            </a:r>
            <a:endParaRPr sz="1200" baseline="3000">
              <a:latin typeface="微软雅黑" panose="020B0503020204020204" charset="-122"/>
              <a:cs typeface="微软雅黑" panose="020B0503020204020204" charset="-122"/>
            </a:endParaRPr>
          </a:p>
          <a:p>
            <a:pPr marL="99695">
              <a:lnSpc>
                <a:spcPts val="925"/>
              </a:lnSpc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层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320157" y="3025140"/>
            <a:ext cx="514350" cy="2635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36525" marR="5080" indent="-123825">
              <a:lnSpc>
                <a:spcPts val="910"/>
              </a:lnSpc>
              <a:spcBef>
                <a:spcPts val="17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高层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7400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  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7600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915714" y="2903220"/>
            <a:ext cx="244157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87680">
              <a:lnSpc>
                <a:spcPct val="100000"/>
              </a:lnSpc>
              <a:spcBef>
                <a:spcPts val="100"/>
              </a:spcBef>
              <a:tabLst>
                <a:tab pos="622300" algn="l"/>
              </a:tabLst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40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103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122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小面积产品去化较好，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141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、 高层78-	</a:t>
            </a:r>
            <a:r>
              <a:rPr sz="1200" spc="7" baseline="3000" dirty="0">
                <a:latin typeface="微软雅黑" panose="020B0503020204020204" charset="-122"/>
                <a:cs typeface="微软雅黑" panose="020B0503020204020204" charset="-122"/>
              </a:rPr>
              <a:t>145</a:t>
            </a:r>
            <a:r>
              <a:rPr sz="1200" baseline="300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spc="7" baseline="3000" dirty="0">
                <a:latin typeface="微软雅黑" panose="020B0503020204020204" charset="-122"/>
                <a:cs typeface="微软雅黑" panose="020B0503020204020204" charset="-122"/>
              </a:rPr>
              <a:t>164</a:t>
            </a:r>
            <a:r>
              <a:rPr sz="1200" baseline="3000" dirty="0">
                <a:latin typeface="微软雅黑" panose="020B0503020204020204" charset="-122"/>
                <a:cs typeface="微软雅黑" panose="020B0503020204020204" charset="-122"/>
              </a:rPr>
              <a:t>大面积产品相对去化较慢，</a:t>
            </a:r>
            <a:endParaRPr sz="1200" baseline="3000">
              <a:latin typeface="微软雅黑" panose="020B0503020204020204" charset="-122"/>
              <a:cs typeface="微软雅黑" panose="020B0503020204020204" charset="-122"/>
            </a:endParaRPr>
          </a:p>
          <a:p>
            <a:pPr marL="106045">
              <a:lnSpc>
                <a:spcPts val="935"/>
              </a:lnSpc>
              <a:tabLst>
                <a:tab pos="499745" algn="l"/>
              </a:tabLst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12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1	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2020</a:t>
            </a:r>
            <a:r>
              <a:rPr sz="800" spc="-10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月开盘，共计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658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套房源，累计去化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1905">
              <a:lnSpc>
                <a:spcPct val="100000"/>
              </a:lnSpc>
              <a:spcBef>
                <a:spcPts val="45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320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套）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1547962" y="3086100"/>
            <a:ext cx="20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338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051288" y="3549396"/>
            <a:ext cx="685800" cy="2603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4300" marR="5080" indent="-101600">
              <a:lnSpc>
                <a:spcPts val="890"/>
              </a:lnSpc>
              <a:spcBef>
                <a:spcPts val="185"/>
              </a:spcBef>
              <a:tabLst>
                <a:tab pos="469265" algn="l"/>
              </a:tabLst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科教创</a:t>
            </a:r>
            <a:r>
              <a:rPr sz="800" spc="6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卓越华 新	著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826663" y="3610355"/>
            <a:ext cx="1466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54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051173" y="3549396"/>
            <a:ext cx="228600" cy="2603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63500" marR="5080" indent="-50800">
              <a:lnSpc>
                <a:spcPts val="890"/>
              </a:lnSpc>
              <a:spcBef>
                <a:spcPts val="185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未开 盘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316023" y="3488435"/>
            <a:ext cx="30162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>
              <a:lnSpc>
                <a:spcPts val="925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16-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925"/>
              </a:lnSpc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18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F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高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99695">
              <a:lnSpc>
                <a:spcPct val="100000"/>
              </a:lnSpc>
              <a:spcBef>
                <a:spcPts val="45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层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678628" y="3546348"/>
            <a:ext cx="250825" cy="26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107</a:t>
            </a: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34925">
              <a:lnSpc>
                <a:spcPts val="925"/>
              </a:lnSpc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143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026943" y="3610355"/>
            <a:ext cx="7854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毛坯</a:t>
            </a:r>
            <a:r>
              <a:rPr sz="800" spc="8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报价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8000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077639" y="3610355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414891" y="3549396"/>
            <a:ext cx="1930400" cy="2603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58800" marR="5080" indent="-546100">
              <a:lnSpc>
                <a:spcPts val="890"/>
              </a:lnSpc>
              <a:spcBef>
                <a:spcPts val="185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预计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月首开，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33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号楼约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300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套，目 前处蓄客冻资阶段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1517800" y="3610355"/>
            <a:ext cx="2673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2677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152888" y="4347972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化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406804" y="3960876"/>
            <a:ext cx="330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北大资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025888" y="4201667"/>
            <a:ext cx="736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aseline="-17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生态文</a:t>
            </a:r>
            <a:r>
              <a:rPr sz="1200" spc="150" baseline="-17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翡翠府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406804" y="4082796"/>
            <a:ext cx="6076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aseline="3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源颐和</a:t>
            </a:r>
            <a:r>
              <a:rPr sz="1200" spc="22" baseline="3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35.8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032123" y="4021835"/>
            <a:ext cx="267335" cy="26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2019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60960">
              <a:lnSpc>
                <a:spcPts val="925"/>
              </a:lnSpc>
            </a:pP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.11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316023" y="3960876"/>
            <a:ext cx="30162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>
              <a:lnSpc>
                <a:spcPts val="925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24-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925"/>
              </a:lnSpc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26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F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高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99695">
              <a:lnSpc>
                <a:spcPct val="100000"/>
              </a:lnSpc>
              <a:spcBef>
                <a:spcPts val="45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层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678628" y="4018788"/>
            <a:ext cx="250825" cy="26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112</a:t>
            </a: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34925">
              <a:lnSpc>
                <a:spcPts val="925"/>
              </a:lnSpc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226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026943" y="4079748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毛坯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421755" y="4021835"/>
            <a:ext cx="311150" cy="26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9000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34925">
              <a:lnSpc>
                <a:spcPts val="925"/>
              </a:lnSpc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9500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896664" y="4082796"/>
            <a:ext cx="43243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100-240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9375204" y="3899916"/>
            <a:ext cx="20104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19-20年强销期70-80套，2021年尾盘15-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ts val="925"/>
              </a:lnSpc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20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套，整盘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40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套（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期总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791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套，去化约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750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39370" marR="31750" algn="ctr">
              <a:lnSpc>
                <a:spcPct val="102000"/>
              </a:lnSpc>
              <a:spcBef>
                <a:spcPts val="2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套，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112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135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户型走量较快，目前剩余房源 以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143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226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㎡大面积产品为主）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1517800" y="4082796"/>
            <a:ext cx="2673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1840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406804" y="4494276"/>
            <a:ext cx="1522730" cy="26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金 科 博  12.7 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2020 11F 小</a:t>
            </a:r>
            <a:r>
              <a:rPr sz="800" spc="-3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143-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925"/>
              </a:lnSpc>
              <a:tabLst>
                <a:tab pos="462280" algn="l"/>
                <a:tab pos="716280" algn="l"/>
                <a:tab pos="958215" algn="l"/>
                <a:tab pos="1306195" algn="l"/>
              </a:tabLst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翠拾光	7	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.6	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高层	</a:t>
            </a: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207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026943" y="4552188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毛坯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8391593" y="4494276"/>
            <a:ext cx="371475" cy="26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11000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34925">
              <a:lnSpc>
                <a:spcPts val="925"/>
              </a:lnSpc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12000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896664" y="4555235"/>
            <a:ext cx="43243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150-270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9383141" y="4494276"/>
            <a:ext cx="1993900" cy="2603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45135" marR="5080" indent="-433070">
              <a:lnSpc>
                <a:spcPts val="890"/>
              </a:lnSpc>
              <a:spcBef>
                <a:spcPts val="185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全盘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套（不支持公积金贷款，首开  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194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套，目前去化30%）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1547962" y="4555235"/>
            <a:ext cx="20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496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102089" y="4981955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老城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368704" y="4920996"/>
            <a:ext cx="968375" cy="26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925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金科集</a:t>
            </a:r>
            <a:r>
              <a:rPr sz="800" spc="5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aseline="-35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46.3</a:t>
            </a:r>
            <a:r>
              <a:rPr sz="1200" spc="120" baseline="-35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2019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50800">
              <a:lnSpc>
                <a:spcPts val="925"/>
              </a:lnSpc>
              <a:tabLst>
                <a:tab pos="754380" algn="l"/>
              </a:tabLst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美玉溪	</a:t>
            </a:r>
            <a:r>
              <a:rPr sz="800" spc="-10" dirty="0">
                <a:latin typeface="微软雅黑" panose="020B0503020204020204" charset="-122"/>
                <a:cs typeface="微软雅黑" panose="020B0503020204020204" charset="-122"/>
              </a:rPr>
              <a:t>.8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316023" y="4860035"/>
            <a:ext cx="30162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>
              <a:lnSpc>
                <a:spcPts val="925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23-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925"/>
              </a:lnSpc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27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F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高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99695">
              <a:lnSpc>
                <a:spcPct val="100000"/>
              </a:lnSpc>
              <a:spcBef>
                <a:spcPts val="45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层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678628" y="4917948"/>
            <a:ext cx="250825" cy="26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104</a:t>
            </a: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34925">
              <a:lnSpc>
                <a:spcPts val="925"/>
              </a:lnSpc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198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8026943" y="4981955"/>
            <a:ext cx="6838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8625" algn="l"/>
              </a:tabLst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毛坯	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9000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926827" y="4981955"/>
            <a:ext cx="3721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94-185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9453785" y="4920996"/>
            <a:ext cx="1852930" cy="26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125（尾盘在售，2019.8首开，累计推出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ts val="925"/>
              </a:lnSpc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3500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套房源，去化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3000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套）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1547962" y="4981955"/>
            <a:ext cx="20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500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102089" y="5655564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高新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856794" y="5494020"/>
            <a:ext cx="3625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6065" algn="l"/>
              </a:tabLst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8	</a:t>
            </a:r>
            <a:r>
              <a:rPr sz="800" spc="-10" dirty="0">
                <a:latin typeface="微软雅黑" panose="020B0503020204020204" charset="-122"/>
                <a:cs typeface="微软雅黑" panose="020B0503020204020204" charset="-122"/>
              </a:rPr>
              <a:t>.5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7329519" y="5259323"/>
            <a:ext cx="2755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800" spc="-10" dirty="0"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1F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299356" y="5494020"/>
            <a:ext cx="335280" cy="28194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10</a:t>
            </a:r>
            <a:r>
              <a:rPr sz="800" spc="-10" dirty="0"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F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4605">
              <a:lnSpc>
                <a:spcPct val="100000"/>
              </a:lnSpc>
              <a:spcBef>
                <a:spcPts val="5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小高层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368704" y="5381244"/>
            <a:ext cx="1586230" cy="257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910"/>
              </a:lnSpc>
              <a:spcBef>
                <a:spcPts val="100"/>
              </a:spcBef>
            </a:pPr>
            <a:r>
              <a:rPr sz="1200" baseline="-35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富 康 城  </a:t>
            </a: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32.7 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2021   </a:t>
            </a:r>
            <a:r>
              <a:rPr sz="1200" baseline="3000" dirty="0">
                <a:latin typeface="微软雅黑" panose="020B0503020204020204" charset="-122"/>
                <a:cs typeface="微软雅黑" panose="020B0503020204020204" charset="-122"/>
              </a:rPr>
              <a:t>洋 房</a:t>
            </a:r>
            <a:r>
              <a:rPr sz="1200" spc="104" baseline="300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135-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R="52070" algn="r">
              <a:lnSpc>
                <a:spcPts val="910"/>
              </a:lnSpc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212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026943" y="5439155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毛坯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8342382" y="5320284"/>
            <a:ext cx="470534" cy="3886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000"/>
              </a:lnSpc>
              <a:spcBef>
                <a:spcPts val="11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洋房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8000 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小高层 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7000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926827" y="5442203"/>
            <a:ext cx="3721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92-114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9412510" y="5381244"/>
            <a:ext cx="1935480" cy="2603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703580" marR="5080" indent="-691515">
              <a:lnSpc>
                <a:spcPts val="890"/>
              </a:lnSpc>
              <a:spcBef>
                <a:spcPts val="185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40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50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（新盘首开，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2021</a:t>
            </a:r>
            <a:r>
              <a:rPr sz="800" spc="-10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开盘推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280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套， 去化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90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套）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1517800" y="5442203"/>
            <a:ext cx="2673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1304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406804" y="5841491"/>
            <a:ext cx="330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永佳壹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381404" y="5902452"/>
            <a:ext cx="6591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aseline="-31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城花园</a:t>
            </a:r>
            <a:r>
              <a:rPr sz="1200" spc="52" baseline="-310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5.14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032123" y="5841491"/>
            <a:ext cx="267335" cy="26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35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2020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ts val="935"/>
              </a:lnSpc>
            </a:pPr>
            <a:r>
              <a:rPr sz="800" spc="-10" dirty="0">
                <a:latin typeface="微软雅黑" panose="020B0503020204020204" charset="-122"/>
                <a:cs typeface="微软雅黑" panose="020B0503020204020204" charset="-122"/>
              </a:rPr>
              <a:t>.7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316023" y="5780532"/>
            <a:ext cx="30162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>
              <a:lnSpc>
                <a:spcPts val="935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17-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935"/>
              </a:lnSpc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25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F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高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99695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层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7678628" y="5838444"/>
            <a:ext cx="250825" cy="26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35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163</a:t>
            </a: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34925">
              <a:lnSpc>
                <a:spcPts val="935"/>
              </a:lnSpc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202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026943" y="5899403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毛坯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9341866" y="5841491"/>
            <a:ext cx="20764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18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（尾盘在售，无品牌，面积大，走量较慢，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8396355" y="5841491"/>
            <a:ext cx="2945130" cy="26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935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6400-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60325">
              <a:lnSpc>
                <a:spcPts val="935"/>
              </a:lnSpc>
              <a:tabLst>
                <a:tab pos="512445" algn="l"/>
              </a:tabLst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6800	</a:t>
            </a:r>
            <a:r>
              <a:rPr sz="1200" baseline="31000" dirty="0">
                <a:latin typeface="微软雅黑" panose="020B0503020204020204" charset="-122"/>
                <a:cs typeface="微软雅黑" panose="020B0503020204020204" charset="-122"/>
              </a:rPr>
              <a:t>104-130</a:t>
            </a:r>
            <a:r>
              <a:rPr sz="1200" spc="277" baseline="3100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渠道带客，成交占比约50%，佣金点2%）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1578125" y="5902452"/>
            <a:ext cx="1466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20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168390" y="6512052"/>
            <a:ext cx="266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备注：月均去化为项目开盘至今，整盘去化情况，市调整理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0" name="object 150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11334750" cy="11258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85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3.3.3</a:t>
            </a:r>
            <a:r>
              <a:rPr spc="490" dirty="0">
                <a:latin typeface="Arial" panose="020B0604020202020204"/>
                <a:cs typeface="Arial" panose="020B0604020202020204"/>
              </a:rPr>
              <a:t> </a:t>
            </a:r>
            <a:r>
              <a:rPr spc="35" dirty="0"/>
              <a:t>板块市场表现</a:t>
            </a:r>
            <a:r>
              <a:rPr spc="35" dirty="0">
                <a:latin typeface="Arial" panose="020B0604020202020204"/>
                <a:cs typeface="Arial" panose="020B0604020202020204"/>
              </a:rPr>
              <a:t>|</a:t>
            </a:r>
            <a:r>
              <a:rPr spc="35" dirty="0"/>
              <a:t>本案所在板块仅高铁新城、得胜中樘府</a:t>
            </a:r>
            <a:r>
              <a:rPr spc="35" dirty="0">
                <a:latin typeface="Arial" panose="020B0604020202020204"/>
                <a:cs typeface="Arial" panose="020B0604020202020204"/>
              </a:rPr>
              <a:t>2</a:t>
            </a:r>
            <a:r>
              <a:rPr spc="35" dirty="0"/>
              <a:t>个项目在售，高层毛坯 </a:t>
            </a:r>
            <a:r>
              <a:rPr spc="5" dirty="0">
                <a:latin typeface="Arial" panose="020B0604020202020204"/>
                <a:cs typeface="Arial" panose="020B0604020202020204"/>
              </a:rPr>
              <a:t>7500</a:t>
            </a:r>
            <a:r>
              <a:rPr spc="15" dirty="0"/>
              <a:t>元</a:t>
            </a:r>
            <a:r>
              <a:rPr spc="10" dirty="0">
                <a:latin typeface="Arial" panose="020B0604020202020204"/>
                <a:cs typeface="Arial" panose="020B0604020202020204"/>
              </a:rPr>
              <a:t>/</a:t>
            </a:r>
            <a:r>
              <a:rPr spc="15" dirty="0"/>
              <a:t>㎡，大盘热销，单盘月去化</a:t>
            </a:r>
            <a:r>
              <a:rPr dirty="0">
                <a:latin typeface="Arial" panose="020B0604020202020204"/>
                <a:cs typeface="Arial" panose="020B0604020202020204"/>
              </a:rPr>
              <a:t>40-70</a:t>
            </a:r>
            <a:r>
              <a:rPr spc="15" dirty="0"/>
              <a:t>套；上游板块目前高层毛坯均</a:t>
            </a:r>
            <a:r>
              <a:rPr spc="10" dirty="0"/>
              <a:t>价</a:t>
            </a:r>
            <a:r>
              <a:rPr dirty="0">
                <a:latin typeface="Arial" panose="020B0604020202020204"/>
                <a:cs typeface="Arial" panose="020B0604020202020204"/>
              </a:rPr>
              <a:t>9000-9500  </a:t>
            </a:r>
            <a:r>
              <a:rPr dirty="0"/>
              <a:t>元</a:t>
            </a:r>
            <a:r>
              <a:rPr spc="-5" dirty="0">
                <a:latin typeface="Arial" panose="020B0604020202020204"/>
                <a:cs typeface="Arial" panose="020B0604020202020204"/>
              </a:rPr>
              <a:t>/</a:t>
            </a:r>
            <a:r>
              <a:rPr dirty="0"/>
              <a:t>㎡，洋房</a:t>
            </a:r>
            <a:r>
              <a:rPr spc="-5" dirty="0">
                <a:latin typeface="Arial" panose="020B0604020202020204"/>
                <a:cs typeface="Arial" panose="020B0604020202020204"/>
              </a:rPr>
              <a:t>1.1-1.2</a:t>
            </a:r>
            <a:r>
              <a:rPr dirty="0"/>
              <a:t>万元</a:t>
            </a:r>
            <a:r>
              <a:rPr spc="-5" dirty="0">
                <a:latin typeface="Arial" panose="020B0604020202020204"/>
                <a:cs typeface="Arial" panose="020B0604020202020204"/>
              </a:rPr>
              <a:t>/</a:t>
            </a:r>
            <a:r>
              <a:rPr dirty="0"/>
              <a:t>㎡；下游板块目前在售均价</a:t>
            </a:r>
            <a:r>
              <a:rPr dirty="0">
                <a:latin typeface="Arial" panose="020B0604020202020204"/>
                <a:cs typeface="Arial" panose="020B0604020202020204"/>
              </a:rPr>
              <a:t>6500-7000</a:t>
            </a:r>
            <a:r>
              <a:rPr dirty="0"/>
              <a:t>元</a:t>
            </a:r>
            <a:r>
              <a:rPr spc="-5" dirty="0">
                <a:latin typeface="Arial" panose="020B0604020202020204"/>
                <a:cs typeface="Arial" panose="020B0604020202020204"/>
              </a:rPr>
              <a:t>/</a:t>
            </a:r>
            <a:r>
              <a:rPr dirty="0"/>
              <a:t>㎡。</a:t>
            </a:r>
            <a:endParaRPr dirty="0"/>
          </a:p>
        </p:txBody>
      </p:sp>
      <p:sp>
        <p:nvSpPr>
          <p:cNvPr id="151" name="object 151"/>
          <p:cNvSpPr/>
          <p:nvPr/>
        </p:nvSpPr>
        <p:spPr>
          <a:xfrm>
            <a:off x="257002" y="1769709"/>
            <a:ext cx="5711398" cy="461677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119199" y="1912716"/>
            <a:ext cx="4616867" cy="3962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 txBox="1"/>
          <p:nvPr/>
        </p:nvSpPr>
        <p:spPr>
          <a:xfrm>
            <a:off x="1318237" y="4447540"/>
            <a:ext cx="533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微软雅黑" panose="020B0503020204020204" charset="-122"/>
                <a:cs typeface="微软雅黑" panose="020B0503020204020204" charset="-122"/>
              </a:rPr>
              <a:t>高铁新城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247906" y="4261611"/>
            <a:ext cx="406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微软雅黑" panose="020B0503020204020204" charset="-122"/>
                <a:cs typeface="微软雅黑" panose="020B0503020204020204" charset="-122"/>
              </a:rPr>
              <a:t>老城区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2608209" y="5483860"/>
            <a:ext cx="406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微软雅黑" panose="020B0503020204020204" charset="-122"/>
                <a:cs typeface="微软雅黑" panose="020B0503020204020204" charset="-122"/>
              </a:rPr>
              <a:t>高新区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3132837" y="3237484"/>
            <a:ext cx="787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微软雅黑" panose="020B0503020204020204" charset="-122"/>
                <a:cs typeface="微软雅黑" panose="020B0503020204020204" charset="-122"/>
              </a:rPr>
              <a:t>生态文化片区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4590931" y="2509011"/>
            <a:ext cx="660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微软雅黑" panose="020B0503020204020204" charset="-122"/>
                <a:cs typeface="微软雅黑" panose="020B0503020204020204" charset="-122"/>
              </a:rPr>
              <a:t>科教创新城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4541520" y="3005327"/>
            <a:ext cx="210312" cy="207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4538737" y="3003223"/>
            <a:ext cx="107262" cy="104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 txBox="1"/>
          <p:nvPr/>
        </p:nvSpPr>
        <p:spPr>
          <a:xfrm>
            <a:off x="4715671" y="2965222"/>
            <a:ext cx="508634" cy="17272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000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15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卓越华著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310895" y="6178295"/>
            <a:ext cx="213360" cy="210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310587" y="6177772"/>
            <a:ext cx="107263" cy="1043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 txBox="1"/>
          <p:nvPr/>
        </p:nvSpPr>
        <p:spPr>
          <a:xfrm>
            <a:off x="487521" y="6139770"/>
            <a:ext cx="508634" cy="17272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00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在售项目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152144" y="6172200"/>
            <a:ext cx="213359" cy="210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151318" y="6171871"/>
            <a:ext cx="107263" cy="1043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 txBox="1"/>
          <p:nvPr/>
        </p:nvSpPr>
        <p:spPr>
          <a:xfrm>
            <a:off x="1328252" y="6133870"/>
            <a:ext cx="508634" cy="17272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381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00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待售项目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798320" y="4724400"/>
            <a:ext cx="213360" cy="2103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797500" y="4722940"/>
            <a:ext cx="107264" cy="1043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 txBox="1"/>
          <p:nvPr/>
        </p:nvSpPr>
        <p:spPr>
          <a:xfrm>
            <a:off x="1243409" y="4695013"/>
            <a:ext cx="508634" cy="17272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00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高铁新城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2246376" y="4258055"/>
            <a:ext cx="213360" cy="2103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2244923" y="4256675"/>
            <a:ext cx="107264" cy="1043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 txBox="1"/>
          <p:nvPr/>
        </p:nvSpPr>
        <p:spPr>
          <a:xfrm>
            <a:off x="1572515" y="4228749"/>
            <a:ext cx="626745" cy="16002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255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得胜中樘府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2538983" y="5239511"/>
            <a:ext cx="210312" cy="2103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2536731" y="5238019"/>
            <a:ext cx="107264" cy="1043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 txBox="1"/>
          <p:nvPr/>
        </p:nvSpPr>
        <p:spPr>
          <a:xfrm>
            <a:off x="1877918" y="5124306"/>
            <a:ext cx="626745" cy="16002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3019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260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永佳壹城花园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2938272" y="5291328"/>
            <a:ext cx="213360" cy="2103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2936794" y="5290167"/>
            <a:ext cx="107264" cy="1043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 txBox="1"/>
          <p:nvPr/>
        </p:nvSpPr>
        <p:spPr>
          <a:xfrm>
            <a:off x="3112781" y="5262158"/>
            <a:ext cx="626745" cy="16002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250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富康城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3413759" y="4578096"/>
            <a:ext cx="213360" cy="2072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3412515" y="4576109"/>
            <a:ext cx="107264" cy="1043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 txBox="1"/>
          <p:nvPr/>
        </p:nvSpPr>
        <p:spPr>
          <a:xfrm>
            <a:off x="3588501" y="4548101"/>
            <a:ext cx="626745" cy="16002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260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金科集美玉溪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3566159" y="2865120"/>
            <a:ext cx="210312" cy="2103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3563494" y="2864956"/>
            <a:ext cx="107264" cy="10432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 txBox="1"/>
          <p:nvPr/>
        </p:nvSpPr>
        <p:spPr>
          <a:xfrm>
            <a:off x="3739479" y="2836946"/>
            <a:ext cx="626745" cy="227329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3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北大资源颐和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翡翠府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4227576" y="3578352"/>
            <a:ext cx="213360" cy="2072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4226335" y="3576407"/>
            <a:ext cx="107264" cy="1043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 txBox="1"/>
          <p:nvPr/>
        </p:nvSpPr>
        <p:spPr>
          <a:xfrm>
            <a:off x="4402321" y="3548398"/>
            <a:ext cx="626745" cy="16002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3019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260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金科博翠拾光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4148328" y="3614928"/>
            <a:ext cx="210312" cy="2103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4146398" y="3614694"/>
            <a:ext cx="107264" cy="1043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 txBox="1"/>
          <p:nvPr/>
        </p:nvSpPr>
        <p:spPr>
          <a:xfrm>
            <a:off x="3462942" y="3579414"/>
            <a:ext cx="640715" cy="17272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金科玉溪九璋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2776727" y="4056888"/>
            <a:ext cx="210312" cy="2103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2773914" y="4056179"/>
            <a:ext cx="107264" cy="104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2090458" y="4020901"/>
            <a:ext cx="640715" cy="172720"/>
          </a:xfrm>
          <a:custGeom>
            <a:avLst/>
            <a:gdLst/>
            <a:ahLst/>
            <a:cxnLst/>
            <a:rect l="l" t="t" r="r" b="b"/>
            <a:pathLst>
              <a:path w="640714" h="172720">
                <a:moveTo>
                  <a:pt x="0" y="0"/>
                </a:moveTo>
                <a:lnTo>
                  <a:pt x="640642" y="0"/>
                </a:lnTo>
                <a:lnTo>
                  <a:pt x="640642" y="172717"/>
                </a:lnTo>
                <a:lnTo>
                  <a:pt x="0" y="172717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 txBox="1"/>
          <p:nvPr/>
        </p:nvSpPr>
        <p:spPr>
          <a:xfrm>
            <a:off x="2236154" y="4047235"/>
            <a:ext cx="3492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万科</a:t>
            </a:r>
            <a:r>
              <a:rPr sz="6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96</a:t>
            </a:r>
            <a:r>
              <a:rPr sz="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亩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409129" y="5373216"/>
            <a:ext cx="514984" cy="237490"/>
          </a:xfrm>
          <a:custGeom>
            <a:avLst/>
            <a:gdLst/>
            <a:ahLst/>
            <a:cxnLst/>
            <a:rect l="l" t="t" r="r" b="b"/>
            <a:pathLst>
              <a:path w="514985" h="237489">
                <a:moveTo>
                  <a:pt x="359535" y="0"/>
                </a:moveTo>
                <a:lnTo>
                  <a:pt x="0" y="0"/>
                </a:lnTo>
                <a:lnTo>
                  <a:pt x="0" y="237239"/>
                </a:lnTo>
                <a:lnTo>
                  <a:pt x="359535" y="237239"/>
                </a:lnTo>
                <a:lnTo>
                  <a:pt x="359535" y="98849"/>
                </a:lnTo>
                <a:lnTo>
                  <a:pt x="514847" y="55960"/>
                </a:lnTo>
                <a:lnTo>
                  <a:pt x="359535" y="39538"/>
                </a:lnTo>
                <a:lnTo>
                  <a:pt x="35953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 txBox="1"/>
          <p:nvPr/>
        </p:nvSpPr>
        <p:spPr>
          <a:xfrm>
            <a:off x="1487297" y="5421376"/>
            <a:ext cx="2032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本案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867527" y="5370134"/>
            <a:ext cx="111231" cy="11495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405" y="2131957"/>
            <a:ext cx="486409" cy="648970"/>
          </a:xfrm>
          <a:custGeom>
            <a:avLst/>
            <a:gdLst/>
            <a:ahLst/>
            <a:cxnLst/>
            <a:rect l="l" t="t" r="r" b="b"/>
            <a:pathLst>
              <a:path w="486409" h="648969">
                <a:moveTo>
                  <a:pt x="0" y="648970"/>
                </a:moveTo>
                <a:lnTo>
                  <a:pt x="485867" y="648970"/>
                </a:lnTo>
                <a:lnTo>
                  <a:pt x="485867" y="0"/>
                </a:lnTo>
                <a:lnTo>
                  <a:pt x="0" y="0"/>
                </a:lnTo>
                <a:lnTo>
                  <a:pt x="0" y="6489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02909" y="2131957"/>
            <a:ext cx="752475" cy="648970"/>
          </a:xfrm>
          <a:custGeom>
            <a:avLst/>
            <a:gdLst/>
            <a:ahLst/>
            <a:cxnLst/>
            <a:rect l="l" t="t" r="r" b="b"/>
            <a:pathLst>
              <a:path w="752475" h="648969">
                <a:moveTo>
                  <a:pt x="0" y="648970"/>
                </a:moveTo>
                <a:lnTo>
                  <a:pt x="752034" y="648970"/>
                </a:lnTo>
                <a:lnTo>
                  <a:pt x="752034" y="0"/>
                </a:lnTo>
                <a:lnTo>
                  <a:pt x="0" y="0"/>
                </a:lnTo>
                <a:lnTo>
                  <a:pt x="0" y="6489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54944" y="2131957"/>
            <a:ext cx="752475" cy="648970"/>
          </a:xfrm>
          <a:custGeom>
            <a:avLst/>
            <a:gdLst/>
            <a:ahLst/>
            <a:cxnLst/>
            <a:rect l="l" t="t" r="r" b="b"/>
            <a:pathLst>
              <a:path w="752475" h="648969">
                <a:moveTo>
                  <a:pt x="0" y="648970"/>
                </a:moveTo>
                <a:lnTo>
                  <a:pt x="752034" y="648970"/>
                </a:lnTo>
                <a:lnTo>
                  <a:pt x="752034" y="0"/>
                </a:lnTo>
                <a:lnTo>
                  <a:pt x="0" y="0"/>
                </a:lnTo>
                <a:lnTo>
                  <a:pt x="0" y="6489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06978" y="2131957"/>
            <a:ext cx="853440" cy="648970"/>
          </a:xfrm>
          <a:custGeom>
            <a:avLst/>
            <a:gdLst/>
            <a:ahLst/>
            <a:cxnLst/>
            <a:rect l="l" t="t" r="r" b="b"/>
            <a:pathLst>
              <a:path w="853439" h="648969">
                <a:moveTo>
                  <a:pt x="0" y="648970"/>
                </a:moveTo>
                <a:lnTo>
                  <a:pt x="852826" y="648970"/>
                </a:lnTo>
                <a:lnTo>
                  <a:pt x="852826" y="0"/>
                </a:lnTo>
                <a:lnTo>
                  <a:pt x="0" y="0"/>
                </a:lnTo>
                <a:lnTo>
                  <a:pt x="0" y="6489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59806" y="2131957"/>
            <a:ext cx="673735" cy="648970"/>
          </a:xfrm>
          <a:custGeom>
            <a:avLst/>
            <a:gdLst/>
            <a:ahLst/>
            <a:cxnLst/>
            <a:rect l="l" t="t" r="r" b="b"/>
            <a:pathLst>
              <a:path w="673735" h="648969">
                <a:moveTo>
                  <a:pt x="0" y="648970"/>
                </a:moveTo>
                <a:lnTo>
                  <a:pt x="673190" y="648970"/>
                </a:lnTo>
                <a:lnTo>
                  <a:pt x="673190" y="0"/>
                </a:lnTo>
                <a:lnTo>
                  <a:pt x="0" y="0"/>
                </a:lnTo>
                <a:lnTo>
                  <a:pt x="0" y="6489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32995" y="2131957"/>
            <a:ext cx="852805" cy="648970"/>
          </a:xfrm>
          <a:custGeom>
            <a:avLst/>
            <a:gdLst/>
            <a:ahLst/>
            <a:cxnLst/>
            <a:rect l="l" t="t" r="r" b="b"/>
            <a:pathLst>
              <a:path w="852804" h="648969">
                <a:moveTo>
                  <a:pt x="0" y="648970"/>
                </a:moveTo>
                <a:lnTo>
                  <a:pt x="852295" y="648970"/>
                </a:lnTo>
                <a:lnTo>
                  <a:pt x="852295" y="0"/>
                </a:lnTo>
                <a:lnTo>
                  <a:pt x="0" y="0"/>
                </a:lnTo>
                <a:lnTo>
                  <a:pt x="0" y="6489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85292" y="2131957"/>
            <a:ext cx="665480" cy="648970"/>
          </a:xfrm>
          <a:custGeom>
            <a:avLst/>
            <a:gdLst/>
            <a:ahLst/>
            <a:cxnLst/>
            <a:rect l="l" t="t" r="r" b="b"/>
            <a:pathLst>
              <a:path w="665479" h="648969">
                <a:moveTo>
                  <a:pt x="0" y="648970"/>
                </a:moveTo>
                <a:lnTo>
                  <a:pt x="664896" y="648970"/>
                </a:lnTo>
                <a:lnTo>
                  <a:pt x="664896" y="0"/>
                </a:lnTo>
                <a:lnTo>
                  <a:pt x="0" y="0"/>
                </a:lnTo>
                <a:lnTo>
                  <a:pt x="0" y="6489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50189" y="2131957"/>
            <a:ext cx="665480" cy="648970"/>
          </a:xfrm>
          <a:custGeom>
            <a:avLst/>
            <a:gdLst/>
            <a:ahLst/>
            <a:cxnLst/>
            <a:rect l="l" t="t" r="r" b="b"/>
            <a:pathLst>
              <a:path w="665479" h="648969">
                <a:moveTo>
                  <a:pt x="0" y="648970"/>
                </a:moveTo>
                <a:lnTo>
                  <a:pt x="664896" y="648970"/>
                </a:lnTo>
                <a:lnTo>
                  <a:pt x="664896" y="0"/>
                </a:lnTo>
                <a:lnTo>
                  <a:pt x="0" y="0"/>
                </a:lnTo>
                <a:lnTo>
                  <a:pt x="0" y="6489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15086" y="2131957"/>
            <a:ext cx="665480" cy="648970"/>
          </a:xfrm>
          <a:custGeom>
            <a:avLst/>
            <a:gdLst/>
            <a:ahLst/>
            <a:cxnLst/>
            <a:rect l="l" t="t" r="r" b="b"/>
            <a:pathLst>
              <a:path w="665479" h="648969">
                <a:moveTo>
                  <a:pt x="0" y="648970"/>
                </a:moveTo>
                <a:lnTo>
                  <a:pt x="664896" y="648970"/>
                </a:lnTo>
                <a:lnTo>
                  <a:pt x="664896" y="0"/>
                </a:lnTo>
                <a:lnTo>
                  <a:pt x="0" y="0"/>
                </a:lnTo>
                <a:lnTo>
                  <a:pt x="0" y="6489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979982" y="2131957"/>
            <a:ext cx="665480" cy="648970"/>
          </a:xfrm>
          <a:custGeom>
            <a:avLst/>
            <a:gdLst/>
            <a:ahLst/>
            <a:cxnLst/>
            <a:rect l="l" t="t" r="r" b="b"/>
            <a:pathLst>
              <a:path w="665479" h="648969">
                <a:moveTo>
                  <a:pt x="0" y="648970"/>
                </a:moveTo>
                <a:lnTo>
                  <a:pt x="664896" y="648970"/>
                </a:lnTo>
                <a:lnTo>
                  <a:pt x="664896" y="0"/>
                </a:lnTo>
                <a:lnTo>
                  <a:pt x="0" y="0"/>
                </a:lnTo>
                <a:lnTo>
                  <a:pt x="0" y="6489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44879" y="2131957"/>
            <a:ext cx="665480" cy="648970"/>
          </a:xfrm>
          <a:custGeom>
            <a:avLst/>
            <a:gdLst/>
            <a:ahLst/>
            <a:cxnLst/>
            <a:rect l="l" t="t" r="r" b="b"/>
            <a:pathLst>
              <a:path w="665479" h="648969">
                <a:moveTo>
                  <a:pt x="0" y="648970"/>
                </a:moveTo>
                <a:lnTo>
                  <a:pt x="664896" y="648970"/>
                </a:lnTo>
                <a:lnTo>
                  <a:pt x="664896" y="0"/>
                </a:lnTo>
                <a:lnTo>
                  <a:pt x="0" y="0"/>
                </a:lnTo>
                <a:lnTo>
                  <a:pt x="0" y="6489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309776" y="2131957"/>
            <a:ext cx="665480" cy="648970"/>
          </a:xfrm>
          <a:custGeom>
            <a:avLst/>
            <a:gdLst/>
            <a:ahLst/>
            <a:cxnLst/>
            <a:rect l="l" t="t" r="r" b="b"/>
            <a:pathLst>
              <a:path w="665479" h="648969">
                <a:moveTo>
                  <a:pt x="0" y="648970"/>
                </a:moveTo>
                <a:lnTo>
                  <a:pt x="664896" y="648970"/>
                </a:lnTo>
                <a:lnTo>
                  <a:pt x="664896" y="0"/>
                </a:lnTo>
                <a:lnTo>
                  <a:pt x="0" y="0"/>
                </a:lnTo>
                <a:lnTo>
                  <a:pt x="0" y="6489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974673" y="2131957"/>
            <a:ext cx="665480" cy="648970"/>
          </a:xfrm>
          <a:custGeom>
            <a:avLst/>
            <a:gdLst/>
            <a:ahLst/>
            <a:cxnLst/>
            <a:rect l="l" t="t" r="r" b="b"/>
            <a:pathLst>
              <a:path w="665479" h="648969">
                <a:moveTo>
                  <a:pt x="0" y="648970"/>
                </a:moveTo>
                <a:lnTo>
                  <a:pt x="664896" y="648970"/>
                </a:lnTo>
                <a:lnTo>
                  <a:pt x="664896" y="0"/>
                </a:lnTo>
                <a:lnTo>
                  <a:pt x="0" y="0"/>
                </a:lnTo>
                <a:lnTo>
                  <a:pt x="0" y="6489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639570" y="2131957"/>
            <a:ext cx="665480" cy="648970"/>
          </a:xfrm>
          <a:custGeom>
            <a:avLst/>
            <a:gdLst/>
            <a:ahLst/>
            <a:cxnLst/>
            <a:rect l="l" t="t" r="r" b="b"/>
            <a:pathLst>
              <a:path w="665479" h="648969">
                <a:moveTo>
                  <a:pt x="0" y="648970"/>
                </a:moveTo>
                <a:lnTo>
                  <a:pt x="664896" y="648970"/>
                </a:lnTo>
                <a:lnTo>
                  <a:pt x="664896" y="0"/>
                </a:lnTo>
                <a:lnTo>
                  <a:pt x="0" y="0"/>
                </a:lnTo>
                <a:lnTo>
                  <a:pt x="0" y="6489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304467" y="2131957"/>
            <a:ext cx="665480" cy="648970"/>
          </a:xfrm>
          <a:custGeom>
            <a:avLst/>
            <a:gdLst/>
            <a:ahLst/>
            <a:cxnLst/>
            <a:rect l="l" t="t" r="r" b="b"/>
            <a:pathLst>
              <a:path w="665479" h="648969">
                <a:moveTo>
                  <a:pt x="0" y="648970"/>
                </a:moveTo>
                <a:lnTo>
                  <a:pt x="664896" y="648970"/>
                </a:lnTo>
                <a:lnTo>
                  <a:pt x="664896" y="0"/>
                </a:lnTo>
                <a:lnTo>
                  <a:pt x="0" y="0"/>
                </a:lnTo>
                <a:lnTo>
                  <a:pt x="0" y="6489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969364" y="2131957"/>
            <a:ext cx="665480" cy="648970"/>
          </a:xfrm>
          <a:custGeom>
            <a:avLst/>
            <a:gdLst/>
            <a:ahLst/>
            <a:cxnLst/>
            <a:rect l="l" t="t" r="r" b="b"/>
            <a:pathLst>
              <a:path w="665479" h="648969">
                <a:moveTo>
                  <a:pt x="0" y="648970"/>
                </a:moveTo>
                <a:lnTo>
                  <a:pt x="664896" y="648970"/>
                </a:lnTo>
                <a:lnTo>
                  <a:pt x="664896" y="0"/>
                </a:lnTo>
                <a:lnTo>
                  <a:pt x="0" y="0"/>
                </a:lnTo>
                <a:lnTo>
                  <a:pt x="0" y="64897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17040" y="2780927"/>
            <a:ext cx="486409" cy="1028700"/>
          </a:xfrm>
          <a:custGeom>
            <a:avLst/>
            <a:gdLst/>
            <a:ahLst/>
            <a:cxnLst/>
            <a:rect l="l" t="t" r="r" b="b"/>
            <a:pathLst>
              <a:path w="486409" h="1028700">
                <a:moveTo>
                  <a:pt x="0" y="1028307"/>
                </a:moveTo>
                <a:lnTo>
                  <a:pt x="485867" y="1028307"/>
                </a:lnTo>
                <a:lnTo>
                  <a:pt x="485867" y="0"/>
                </a:lnTo>
                <a:lnTo>
                  <a:pt x="0" y="0"/>
                </a:lnTo>
                <a:lnTo>
                  <a:pt x="0" y="1028307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02909" y="2780928"/>
            <a:ext cx="752475" cy="514350"/>
          </a:xfrm>
          <a:custGeom>
            <a:avLst/>
            <a:gdLst/>
            <a:ahLst/>
            <a:cxnLst/>
            <a:rect l="l" t="t" r="r" b="b"/>
            <a:pathLst>
              <a:path w="752475" h="514350">
                <a:moveTo>
                  <a:pt x="0" y="514154"/>
                </a:moveTo>
                <a:lnTo>
                  <a:pt x="752034" y="514154"/>
                </a:lnTo>
                <a:lnTo>
                  <a:pt x="752034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54944" y="2780928"/>
            <a:ext cx="752475" cy="514350"/>
          </a:xfrm>
          <a:custGeom>
            <a:avLst/>
            <a:gdLst/>
            <a:ahLst/>
            <a:cxnLst/>
            <a:rect l="l" t="t" r="r" b="b"/>
            <a:pathLst>
              <a:path w="752475" h="514350">
                <a:moveTo>
                  <a:pt x="0" y="514154"/>
                </a:moveTo>
                <a:lnTo>
                  <a:pt x="752034" y="514154"/>
                </a:lnTo>
                <a:lnTo>
                  <a:pt x="752034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606978" y="2780928"/>
            <a:ext cx="853440" cy="514350"/>
          </a:xfrm>
          <a:custGeom>
            <a:avLst/>
            <a:gdLst/>
            <a:ahLst/>
            <a:cxnLst/>
            <a:rect l="l" t="t" r="r" b="b"/>
            <a:pathLst>
              <a:path w="853439" h="514350">
                <a:moveTo>
                  <a:pt x="0" y="514154"/>
                </a:moveTo>
                <a:lnTo>
                  <a:pt x="852826" y="514154"/>
                </a:lnTo>
                <a:lnTo>
                  <a:pt x="852826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59806" y="2780928"/>
            <a:ext cx="673735" cy="514350"/>
          </a:xfrm>
          <a:custGeom>
            <a:avLst/>
            <a:gdLst/>
            <a:ahLst/>
            <a:cxnLst/>
            <a:rect l="l" t="t" r="r" b="b"/>
            <a:pathLst>
              <a:path w="673735" h="514350">
                <a:moveTo>
                  <a:pt x="0" y="514154"/>
                </a:moveTo>
                <a:lnTo>
                  <a:pt x="673190" y="514154"/>
                </a:lnTo>
                <a:lnTo>
                  <a:pt x="673190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32995" y="2780928"/>
            <a:ext cx="852805" cy="514350"/>
          </a:xfrm>
          <a:custGeom>
            <a:avLst/>
            <a:gdLst/>
            <a:ahLst/>
            <a:cxnLst/>
            <a:rect l="l" t="t" r="r" b="b"/>
            <a:pathLst>
              <a:path w="852804" h="514350">
                <a:moveTo>
                  <a:pt x="0" y="514154"/>
                </a:moveTo>
                <a:lnTo>
                  <a:pt x="852295" y="514154"/>
                </a:lnTo>
                <a:lnTo>
                  <a:pt x="852295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985292" y="2780928"/>
            <a:ext cx="665480" cy="514350"/>
          </a:xfrm>
          <a:custGeom>
            <a:avLst/>
            <a:gdLst/>
            <a:ahLst/>
            <a:cxnLst/>
            <a:rect l="l" t="t" r="r" b="b"/>
            <a:pathLst>
              <a:path w="665479" h="514350">
                <a:moveTo>
                  <a:pt x="0" y="514154"/>
                </a:moveTo>
                <a:lnTo>
                  <a:pt x="664896" y="514154"/>
                </a:lnTo>
                <a:lnTo>
                  <a:pt x="664896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650189" y="2780928"/>
            <a:ext cx="665480" cy="179070"/>
          </a:xfrm>
          <a:custGeom>
            <a:avLst/>
            <a:gdLst/>
            <a:ahLst/>
            <a:cxnLst/>
            <a:rect l="l" t="t" r="r" b="b"/>
            <a:pathLst>
              <a:path w="665479" h="179069">
                <a:moveTo>
                  <a:pt x="0" y="178548"/>
                </a:moveTo>
                <a:lnTo>
                  <a:pt x="664896" y="178548"/>
                </a:lnTo>
                <a:lnTo>
                  <a:pt x="664896" y="0"/>
                </a:lnTo>
                <a:lnTo>
                  <a:pt x="0" y="0"/>
                </a:lnTo>
                <a:lnTo>
                  <a:pt x="0" y="178548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650189" y="3175500"/>
            <a:ext cx="665480" cy="120014"/>
          </a:xfrm>
          <a:custGeom>
            <a:avLst/>
            <a:gdLst/>
            <a:ahLst/>
            <a:cxnLst/>
            <a:rect l="l" t="t" r="r" b="b"/>
            <a:pathLst>
              <a:path w="665479" h="120014">
                <a:moveTo>
                  <a:pt x="0" y="119581"/>
                </a:moveTo>
                <a:lnTo>
                  <a:pt x="664896" y="119581"/>
                </a:lnTo>
                <a:lnTo>
                  <a:pt x="664896" y="0"/>
                </a:lnTo>
                <a:lnTo>
                  <a:pt x="0" y="0"/>
                </a:lnTo>
                <a:lnTo>
                  <a:pt x="0" y="119581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315086" y="2780928"/>
            <a:ext cx="665480" cy="179070"/>
          </a:xfrm>
          <a:custGeom>
            <a:avLst/>
            <a:gdLst/>
            <a:ahLst/>
            <a:cxnLst/>
            <a:rect l="l" t="t" r="r" b="b"/>
            <a:pathLst>
              <a:path w="665479" h="179069">
                <a:moveTo>
                  <a:pt x="0" y="178548"/>
                </a:moveTo>
                <a:lnTo>
                  <a:pt x="664896" y="178548"/>
                </a:lnTo>
                <a:lnTo>
                  <a:pt x="664896" y="0"/>
                </a:lnTo>
                <a:lnTo>
                  <a:pt x="0" y="0"/>
                </a:lnTo>
                <a:lnTo>
                  <a:pt x="0" y="178548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315086" y="3175500"/>
            <a:ext cx="665480" cy="120014"/>
          </a:xfrm>
          <a:custGeom>
            <a:avLst/>
            <a:gdLst/>
            <a:ahLst/>
            <a:cxnLst/>
            <a:rect l="l" t="t" r="r" b="b"/>
            <a:pathLst>
              <a:path w="665479" h="120014">
                <a:moveTo>
                  <a:pt x="0" y="119581"/>
                </a:moveTo>
                <a:lnTo>
                  <a:pt x="664896" y="119581"/>
                </a:lnTo>
                <a:lnTo>
                  <a:pt x="664896" y="0"/>
                </a:lnTo>
                <a:lnTo>
                  <a:pt x="0" y="0"/>
                </a:lnTo>
                <a:lnTo>
                  <a:pt x="0" y="119581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979982" y="2780928"/>
            <a:ext cx="665480" cy="179070"/>
          </a:xfrm>
          <a:custGeom>
            <a:avLst/>
            <a:gdLst/>
            <a:ahLst/>
            <a:cxnLst/>
            <a:rect l="l" t="t" r="r" b="b"/>
            <a:pathLst>
              <a:path w="665479" h="179069">
                <a:moveTo>
                  <a:pt x="0" y="178548"/>
                </a:moveTo>
                <a:lnTo>
                  <a:pt x="664896" y="178548"/>
                </a:lnTo>
                <a:lnTo>
                  <a:pt x="664896" y="0"/>
                </a:lnTo>
                <a:lnTo>
                  <a:pt x="0" y="0"/>
                </a:lnTo>
                <a:lnTo>
                  <a:pt x="0" y="178548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979982" y="3175500"/>
            <a:ext cx="665480" cy="120014"/>
          </a:xfrm>
          <a:custGeom>
            <a:avLst/>
            <a:gdLst/>
            <a:ahLst/>
            <a:cxnLst/>
            <a:rect l="l" t="t" r="r" b="b"/>
            <a:pathLst>
              <a:path w="665479" h="120014">
                <a:moveTo>
                  <a:pt x="0" y="119581"/>
                </a:moveTo>
                <a:lnTo>
                  <a:pt x="664896" y="119581"/>
                </a:lnTo>
                <a:lnTo>
                  <a:pt x="664896" y="0"/>
                </a:lnTo>
                <a:lnTo>
                  <a:pt x="0" y="0"/>
                </a:lnTo>
                <a:lnTo>
                  <a:pt x="0" y="119581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644879" y="2780928"/>
            <a:ext cx="665480" cy="179070"/>
          </a:xfrm>
          <a:custGeom>
            <a:avLst/>
            <a:gdLst/>
            <a:ahLst/>
            <a:cxnLst/>
            <a:rect l="l" t="t" r="r" b="b"/>
            <a:pathLst>
              <a:path w="665479" h="179069">
                <a:moveTo>
                  <a:pt x="0" y="178548"/>
                </a:moveTo>
                <a:lnTo>
                  <a:pt x="664896" y="178548"/>
                </a:lnTo>
                <a:lnTo>
                  <a:pt x="664896" y="0"/>
                </a:lnTo>
                <a:lnTo>
                  <a:pt x="0" y="0"/>
                </a:lnTo>
                <a:lnTo>
                  <a:pt x="0" y="178548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644879" y="3175500"/>
            <a:ext cx="665480" cy="120014"/>
          </a:xfrm>
          <a:custGeom>
            <a:avLst/>
            <a:gdLst/>
            <a:ahLst/>
            <a:cxnLst/>
            <a:rect l="l" t="t" r="r" b="b"/>
            <a:pathLst>
              <a:path w="665479" h="120014">
                <a:moveTo>
                  <a:pt x="0" y="119581"/>
                </a:moveTo>
                <a:lnTo>
                  <a:pt x="664896" y="119581"/>
                </a:lnTo>
                <a:lnTo>
                  <a:pt x="664896" y="0"/>
                </a:lnTo>
                <a:lnTo>
                  <a:pt x="0" y="0"/>
                </a:lnTo>
                <a:lnTo>
                  <a:pt x="0" y="119581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309776" y="2780928"/>
            <a:ext cx="665480" cy="179070"/>
          </a:xfrm>
          <a:custGeom>
            <a:avLst/>
            <a:gdLst/>
            <a:ahLst/>
            <a:cxnLst/>
            <a:rect l="l" t="t" r="r" b="b"/>
            <a:pathLst>
              <a:path w="665479" h="179069">
                <a:moveTo>
                  <a:pt x="0" y="178548"/>
                </a:moveTo>
                <a:lnTo>
                  <a:pt x="664896" y="178548"/>
                </a:lnTo>
                <a:lnTo>
                  <a:pt x="664896" y="0"/>
                </a:lnTo>
                <a:lnTo>
                  <a:pt x="0" y="0"/>
                </a:lnTo>
                <a:lnTo>
                  <a:pt x="0" y="178548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309776" y="3175500"/>
            <a:ext cx="665480" cy="120014"/>
          </a:xfrm>
          <a:custGeom>
            <a:avLst/>
            <a:gdLst/>
            <a:ahLst/>
            <a:cxnLst/>
            <a:rect l="l" t="t" r="r" b="b"/>
            <a:pathLst>
              <a:path w="665479" h="120014">
                <a:moveTo>
                  <a:pt x="0" y="119581"/>
                </a:moveTo>
                <a:lnTo>
                  <a:pt x="664896" y="119581"/>
                </a:lnTo>
                <a:lnTo>
                  <a:pt x="664896" y="0"/>
                </a:lnTo>
                <a:lnTo>
                  <a:pt x="0" y="0"/>
                </a:lnTo>
                <a:lnTo>
                  <a:pt x="0" y="119581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974673" y="2780928"/>
            <a:ext cx="665480" cy="179070"/>
          </a:xfrm>
          <a:custGeom>
            <a:avLst/>
            <a:gdLst/>
            <a:ahLst/>
            <a:cxnLst/>
            <a:rect l="l" t="t" r="r" b="b"/>
            <a:pathLst>
              <a:path w="665479" h="179069">
                <a:moveTo>
                  <a:pt x="0" y="178548"/>
                </a:moveTo>
                <a:lnTo>
                  <a:pt x="664896" y="178548"/>
                </a:lnTo>
                <a:lnTo>
                  <a:pt x="664896" y="0"/>
                </a:lnTo>
                <a:lnTo>
                  <a:pt x="0" y="0"/>
                </a:lnTo>
                <a:lnTo>
                  <a:pt x="0" y="178548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974673" y="3175500"/>
            <a:ext cx="665480" cy="120014"/>
          </a:xfrm>
          <a:custGeom>
            <a:avLst/>
            <a:gdLst/>
            <a:ahLst/>
            <a:cxnLst/>
            <a:rect l="l" t="t" r="r" b="b"/>
            <a:pathLst>
              <a:path w="665479" h="120014">
                <a:moveTo>
                  <a:pt x="0" y="119581"/>
                </a:moveTo>
                <a:lnTo>
                  <a:pt x="664896" y="119581"/>
                </a:lnTo>
                <a:lnTo>
                  <a:pt x="664896" y="0"/>
                </a:lnTo>
                <a:lnTo>
                  <a:pt x="0" y="0"/>
                </a:lnTo>
                <a:lnTo>
                  <a:pt x="0" y="119581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639570" y="2780928"/>
            <a:ext cx="665480" cy="179070"/>
          </a:xfrm>
          <a:custGeom>
            <a:avLst/>
            <a:gdLst/>
            <a:ahLst/>
            <a:cxnLst/>
            <a:rect l="l" t="t" r="r" b="b"/>
            <a:pathLst>
              <a:path w="665479" h="179069">
                <a:moveTo>
                  <a:pt x="0" y="178548"/>
                </a:moveTo>
                <a:lnTo>
                  <a:pt x="664896" y="178548"/>
                </a:lnTo>
                <a:lnTo>
                  <a:pt x="664896" y="0"/>
                </a:lnTo>
                <a:lnTo>
                  <a:pt x="0" y="0"/>
                </a:lnTo>
                <a:lnTo>
                  <a:pt x="0" y="178548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639570" y="3175500"/>
            <a:ext cx="665480" cy="120014"/>
          </a:xfrm>
          <a:custGeom>
            <a:avLst/>
            <a:gdLst/>
            <a:ahLst/>
            <a:cxnLst/>
            <a:rect l="l" t="t" r="r" b="b"/>
            <a:pathLst>
              <a:path w="665479" h="120014">
                <a:moveTo>
                  <a:pt x="0" y="119581"/>
                </a:moveTo>
                <a:lnTo>
                  <a:pt x="664896" y="119581"/>
                </a:lnTo>
                <a:lnTo>
                  <a:pt x="664896" y="0"/>
                </a:lnTo>
                <a:lnTo>
                  <a:pt x="0" y="0"/>
                </a:lnTo>
                <a:lnTo>
                  <a:pt x="0" y="119581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304467" y="2780928"/>
            <a:ext cx="665480" cy="179070"/>
          </a:xfrm>
          <a:custGeom>
            <a:avLst/>
            <a:gdLst/>
            <a:ahLst/>
            <a:cxnLst/>
            <a:rect l="l" t="t" r="r" b="b"/>
            <a:pathLst>
              <a:path w="665479" h="179069">
                <a:moveTo>
                  <a:pt x="0" y="178548"/>
                </a:moveTo>
                <a:lnTo>
                  <a:pt x="664896" y="178548"/>
                </a:lnTo>
                <a:lnTo>
                  <a:pt x="664896" y="0"/>
                </a:lnTo>
                <a:lnTo>
                  <a:pt x="0" y="0"/>
                </a:lnTo>
                <a:lnTo>
                  <a:pt x="0" y="178548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304467" y="3175500"/>
            <a:ext cx="665480" cy="120014"/>
          </a:xfrm>
          <a:custGeom>
            <a:avLst/>
            <a:gdLst/>
            <a:ahLst/>
            <a:cxnLst/>
            <a:rect l="l" t="t" r="r" b="b"/>
            <a:pathLst>
              <a:path w="665479" h="120014">
                <a:moveTo>
                  <a:pt x="0" y="119581"/>
                </a:moveTo>
                <a:lnTo>
                  <a:pt x="664896" y="119581"/>
                </a:lnTo>
                <a:lnTo>
                  <a:pt x="664896" y="0"/>
                </a:lnTo>
                <a:lnTo>
                  <a:pt x="0" y="0"/>
                </a:lnTo>
                <a:lnTo>
                  <a:pt x="0" y="119581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969364" y="2780928"/>
            <a:ext cx="665480" cy="179070"/>
          </a:xfrm>
          <a:custGeom>
            <a:avLst/>
            <a:gdLst/>
            <a:ahLst/>
            <a:cxnLst/>
            <a:rect l="l" t="t" r="r" b="b"/>
            <a:pathLst>
              <a:path w="665479" h="179069">
                <a:moveTo>
                  <a:pt x="0" y="178548"/>
                </a:moveTo>
                <a:lnTo>
                  <a:pt x="664896" y="178548"/>
                </a:lnTo>
                <a:lnTo>
                  <a:pt x="664896" y="0"/>
                </a:lnTo>
                <a:lnTo>
                  <a:pt x="0" y="0"/>
                </a:lnTo>
                <a:lnTo>
                  <a:pt x="0" y="178548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969364" y="3175500"/>
            <a:ext cx="665480" cy="120014"/>
          </a:xfrm>
          <a:custGeom>
            <a:avLst/>
            <a:gdLst/>
            <a:ahLst/>
            <a:cxnLst/>
            <a:rect l="l" t="t" r="r" b="b"/>
            <a:pathLst>
              <a:path w="665479" h="120014">
                <a:moveTo>
                  <a:pt x="0" y="119581"/>
                </a:moveTo>
                <a:lnTo>
                  <a:pt x="664896" y="119581"/>
                </a:lnTo>
                <a:lnTo>
                  <a:pt x="664896" y="0"/>
                </a:lnTo>
                <a:lnTo>
                  <a:pt x="0" y="0"/>
                </a:lnTo>
                <a:lnTo>
                  <a:pt x="0" y="119581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102909" y="3809235"/>
            <a:ext cx="752475" cy="514350"/>
          </a:xfrm>
          <a:custGeom>
            <a:avLst/>
            <a:gdLst/>
            <a:ahLst/>
            <a:cxnLst/>
            <a:rect l="l" t="t" r="r" b="b"/>
            <a:pathLst>
              <a:path w="752475" h="514350">
                <a:moveTo>
                  <a:pt x="0" y="514154"/>
                </a:moveTo>
                <a:lnTo>
                  <a:pt x="752034" y="514154"/>
                </a:lnTo>
                <a:lnTo>
                  <a:pt x="752034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854944" y="3809235"/>
            <a:ext cx="752475" cy="514350"/>
          </a:xfrm>
          <a:custGeom>
            <a:avLst/>
            <a:gdLst/>
            <a:ahLst/>
            <a:cxnLst/>
            <a:rect l="l" t="t" r="r" b="b"/>
            <a:pathLst>
              <a:path w="752475" h="514350">
                <a:moveTo>
                  <a:pt x="0" y="514154"/>
                </a:moveTo>
                <a:lnTo>
                  <a:pt x="752034" y="514154"/>
                </a:lnTo>
                <a:lnTo>
                  <a:pt x="752034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606978" y="3809235"/>
            <a:ext cx="853440" cy="514350"/>
          </a:xfrm>
          <a:custGeom>
            <a:avLst/>
            <a:gdLst/>
            <a:ahLst/>
            <a:cxnLst/>
            <a:rect l="l" t="t" r="r" b="b"/>
            <a:pathLst>
              <a:path w="853439" h="514350">
                <a:moveTo>
                  <a:pt x="0" y="514154"/>
                </a:moveTo>
                <a:lnTo>
                  <a:pt x="852826" y="514154"/>
                </a:lnTo>
                <a:lnTo>
                  <a:pt x="852826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459806" y="3809235"/>
            <a:ext cx="673735" cy="514350"/>
          </a:xfrm>
          <a:custGeom>
            <a:avLst/>
            <a:gdLst/>
            <a:ahLst/>
            <a:cxnLst/>
            <a:rect l="l" t="t" r="r" b="b"/>
            <a:pathLst>
              <a:path w="673735" h="514350">
                <a:moveTo>
                  <a:pt x="0" y="514154"/>
                </a:moveTo>
                <a:lnTo>
                  <a:pt x="673190" y="514154"/>
                </a:lnTo>
                <a:lnTo>
                  <a:pt x="673190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132995" y="3809235"/>
            <a:ext cx="852805" cy="514350"/>
          </a:xfrm>
          <a:custGeom>
            <a:avLst/>
            <a:gdLst/>
            <a:ahLst/>
            <a:cxnLst/>
            <a:rect l="l" t="t" r="r" b="b"/>
            <a:pathLst>
              <a:path w="852804" h="514350">
                <a:moveTo>
                  <a:pt x="0" y="514154"/>
                </a:moveTo>
                <a:lnTo>
                  <a:pt x="852295" y="514154"/>
                </a:lnTo>
                <a:lnTo>
                  <a:pt x="852295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985292" y="3809235"/>
            <a:ext cx="665480" cy="514350"/>
          </a:xfrm>
          <a:custGeom>
            <a:avLst/>
            <a:gdLst/>
            <a:ahLst/>
            <a:cxnLst/>
            <a:rect l="l" t="t" r="r" b="b"/>
            <a:pathLst>
              <a:path w="665479" h="514350">
                <a:moveTo>
                  <a:pt x="0" y="514154"/>
                </a:moveTo>
                <a:lnTo>
                  <a:pt x="664896" y="514154"/>
                </a:lnTo>
                <a:lnTo>
                  <a:pt x="664896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650189" y="3809235"/>
            <a:ext cx="665480" cy="514350"/>
          </a:xfrm>
          <a:custGeom>
            <a:avLst/>
            <a:gdLst/>
            <a:ahLst/>
            <a:cxnLst/>
            <a:rect l="l" t="t" r="r" b="b"/>
            <a:pathLst>
              <a:path w="665479" h="514350">
                <a:moveTo>
                  <a:pt x="0" y="514154"/>
                </a:moveTo>
                <a:lnTo>
                  <a:pt x="664896" y="514154"/>
                </a:lnTo>
                <a:lnTo>
                  <a:pt x="664896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315086" y="3809235"/>
            <a:ext cx="665480" cy="123825"/>
          </a:xfrm>
          <a:custGeom>
            <a:avLst/>
            <a:gdLst/>
            <a:ahLst/>
            <a:cxnLst/>
            <a:rect l="l" t="t" r="r" b="b"/>
            <a:pathLst>
              <a:path w="665479" h="123825">
                <a:moveTo>
                  <a:pt x="0" y="123819"/>
                </a:moveTo>
                <a:lnTo>
                  <a:pt x="664896" y="123819"/>
                </a:lnTo>
                <a:lnTo>
                  <a:pt x="664896" y="0"/>
                </a:lnTo>
                <a:lnTo>
                  <a:pt x="0" y="0"/>
                </a:lnTo>
                <a:lnTo>
                  <a:pt x="0" y="12381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315086" y="4149079"/>
            <a:ext cx="665480" cy="174625"/>
          </a:xfrm>
          <a:custGeom>
            <a:avLst/>
            <a:gdLst/>
            <a:ahLst/>
            <a:cxnLst/>
            <a:rect l="l" t="t" r="r" b="b"/>
            <a:pathLst>
              <a:path w="665479" h="174625">
                <a:moveTo>
                  <a:pt x="0" y="174310"/>
                </a:moveTo>
                <a:lnTo>
                  <a:pt x="664896" y="174310"/>
                </a:lnTo>
                <a:lnTo>
                  <a:pt x="664896" y="0"/>
                </a:lnTo>
                <a:lnTo>
                  <a:pt x="0" y="0"/>
                </a:lnTo>
                <a:lnTo>
                  <a:pt x="0" y="17431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979982" y="3809235"/>
            <a:ext cx="665480" cy="123825"/>
          </a:xfrm>
          <a:custGeom>
            <a:avLst/>
            <a:gdLst/>
            <a:ahLst/>
            <a:cxnLst/>
            <a:rect l="l" t="t" r="r" b="b"/>
            <a:pathLst>
              <a:path w="665479" h="123825">
                <a:moveTo>
                  <a:pt x="0" y="123819"/>
                </a:moveTo>
                <a:lnTo>
                  <a:pt x="664896" y="123819"/>
                </a:lnTo>
                <a:lnTo>
                  <a:pt x="664896" y="0"/>
                </a:lnTo>
                <a:lnTo>
                  <a:pt x="0" y="0"/>
                </a:lnTo>
                <a:lnTo>
                  <a:pt x="0" y="12381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979982" y="4149079"/>
            <a:ext cx="665480" cy="174625"/>
          </a:xfrm>
          <a:custGeom>
            <a:avLst/>
            <a:gdLst/>
            <a:ahLst/>
            <a:cxnLst/>
            <a:rect l="l" t="t" r="r" b="b"/>
            <a:pathLst>
              <a:path w="665479" h="174625">
                <a:moveTo>
                  <a:pt x="0" y="174310"/>
                </a:moveTo>
                <a:lnTo>
                  <a:pt x="664896" y="174310"/>
                </a:lnTo>
                <a:lnTo>
                  <a:pt x="664896" y="0"/>
                </a:lnTo>
                <a:lnTo>
                  <a:pt x="0" y="0"/>
                </a:lnTo>
                <a:lnTo>
                  <a:pt x="0" y="17431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644879" y="3809235"/>
            <a:ext cx="665480" cy="123825"/>
          </a:xfrm>
          <a:custGeom>
            <a:avLst/>
            <a:gdLst/>
            <a:ahLst/>
            <a:cxnLst/>
            <a:rect l="l" t="t" r="r" b="b"/>
            <a:pathLst>
              <a:path w="665479" h="123825">
                <a:moveTo>
                  <a:pt x="0" y="123819"/>
                </a:moveTo>
                <a:lnTo>
                  <a:pt x="664896" y="123819"/>
                </a:lnTo>
                <a:lnTo>
                  <a:pt x="664896" y="0"/>
                </a:lnTo>
                <a:lnTo>
                  <a:pt x="0" y="0"/>
                </a:lnTo>
                <a:lnTo>
                  <a:pt x="0" y="12381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644879" y="4149079"/>
            <a:ext cx="665480" cy="174625"/>
          </a:xfrm>
          <a:custGeom>
            <a:avLst/>
            <a:gdLst/>
            <a:ahLst/>
            <a:cxnLst/>
            <a:rect l="l" t="t" r="r" b="b"/>
            <a:pathLst>
              <a:path w="665479" h="174625">
                <a:moveTo>
                  <a:pt x="0" y="174310"/>
                </a:moveTo>
                <a:lnTo>
                  <a:pt x="664896" y="174310"/>
                </a:lnTo>
                <a:lnTo>
                  <a:pt x="664896" y="0"/>
                </a:lnTo>
                <a:lnTo>
                  <a:pt x="0" y="0"/>
                </a:lnTo>
                <a:lnTo>
                  <a:pt x="0" y="17431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309776" y="3809235"/>
            <a:ext cx="665480" cy="123825"/>
          </a:xfrm>
          <a:custGeom>
            <a:avLst/>
            <a:gdLst/>
            <a:ahLst/>
            <a:cxnLst/>
            <a:rect l="l" t="t" r="r" b="b"/>
            <a:pathLst>
              <a:path w="665479" h="123825">
                <a:moveTo>
                  <a:pt x="0" y="123819"/>
                </a:moveTo>
                <a:lnTo>
                  <a:pt x="664896" y="123819"/>
                </a:lnTo>
                <a:lnTo>
                  <a:pt x="664896" y="0"/>
                </a:lnTo>
                <a:lnTo>
                  <a:pt x="0" y="0"/>
                </a:lnTo>
                <a:lnTo>
                  <a:pt x="0" y="12381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309776" y="4149079"/>
            <a:ext cx="665480" cy="174625"/>
          </a:xfrm>
          <a:custGeom>
            <a:avLst/>
            <a:gdLst/>
            <a:ahLst/>
            <a:cxnLst/>
            <a:rect l="l" t="t" r="r" b="b"/>
            <a:pathLst>
              <a:path w="665479" h="174625">
                <a:moveTo>
                  <a:pt x="0" y="174310"/>
                </a:moveTo>
                <a:lnTo>
                  <a:pt x="664896" y="174310"/>
                </a:lnTo>
                <a:lnTo>
                  <a:pt x="664896" y="0"/>
                </a:lnTo>
                <a:lnTo>
                  <a:pt x="0" y="0"/>
                </a:lnTo>
                <a:lnTo>
                  <a:pt x="0" y="17431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974673" y="3809235"/>
            <a:ext cx="665480" cy="123825"/>
          </a:xfrm>
          <a:custGeom>
            <a:avLst/>
            <a:gdLst/>
            <a:ahLst/>
            <a:cxnLst/>
            <a:rect l="l" t="t" r="r" b="b"/>
            <a:pathLst>
              <a:path w="665479" h="123825">
                <a:moveTo>
                  <a:pt x="0" y="123819"/>
                </a:moveTo>
                <a:lnTo>
                  <a:pt x="664896" y="123819"/>
                </a:lnTo>
                <a:lnTo>
                  <a:pt x="664896" y="0"/>
                </a:lnTo>
                <a:lnTo>
                  <a:pt x="0" y="0"/>
                </a:lnTo>
                <a:lnTo>
                  <a:pt x="0" y="12381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974673" y="4149079"/>
            <a:ext cx="665480" cy="174625"/>
          </a:xfrm>
          <a:custGeom>
            <a:avLst/>
            <a:gdLst/>
            <a:ahLst/>
            <a:cxnLst/>
            <a:rect l="l" t="t" r="r" b="b"/>
            <a:pathLst>
              <a:path w="665479" h="174625">
                <a:moveTo>
                  <a:pt x="0" y="174310"/>
                </a:moveTo>
                <a:lnTo>
                  <a:pt x="664896" y="174310"/>
                </a:lnTo>
                <a:lnTo>
                  <a:pt x="664896" y="0"/>
                </a:lnTo>
                <a:lnTo>
                  <a:pt x="0" y="0"/>
                </a:lnTo>
                <a:lnTo>
                  <a:pt x="0" y="17431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9639570" y="3809235"/>
            <a:ext cx="665480" cy="514350"/>
          </a:xfrm>
          <a:custGeom>
            <a:avLst/>
            <a:gdLst/>
            <a:ahLst/>
            <a:cxnLst/>
            <a:rect l="l" t="t" r="r" b="b"/>
            <a:pathLst>
              <a:path w="665479" h="514350">
                <a:moveTo>
                  <a:pt x="0" y="514154"/>
                </a:moveTo>
                <a:lnTo>
                  <a:pt x="664896" y="514154"/>
                </a:lnTo>
                <a:lnTo>
                  <a:pt x="664896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0304467" y="3809235"/>
            <a:ext cx="665480" cy="514350"/>
          </a:xfrm>
          <a:custGeom>
            <a:avLst/>
            <a:gdLst/>
            <a:ahLst/>
            <a:cxnLst/>
            <a:rect l="l" t="t" r="r" b="b"/>
            <a:pathLst>
              <a:path w="665479" h="514350">
                <a:moveTo>
                  <a:pt x="0" y="514154"/>
                </a:moveTo>
                <a:lnTo>
                  <a:pt x="664896" y="514154"/>
                </a:lnTo>
                <a:lnTo>
                  <a:pt x="664896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969364" y="3809235"/>
            <a:ext cx="665480" cy="514350"/>
          </a:xfrm>
          <a:custGeom>
            <a:avLst/>
            <a:gdLst/>
            <a:ahLst/>
            <a:cxnLst/>
            <a:rect l="l" t="t" r="r" b="b"/>
            <a:pathLst>
              <a:path w="665479" h="514350">
                <a:moveTo>
                  <a:pt x="0" y="514154"/>
                </a:moveTo>
                <a:lnTo>
                  <a:pt x="664896" y="514154"/>
                </a:lnTo>
                <a:lnTo>
                  <a:pt x="664896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17040" y="4837543"/>
            <a:ext cx="486409" cy="514350"/>
          </a:xfrm>
          <a:custGeom>
            <a:avLst/>
            <a:gdLst/>
            <a:ahLst/>
            <a:cxnLst/>
            <a:rect l="l" t="t" r="r" b="b"/>
            <a:pathLst>
              <a:path w="486409" h="514350">
                <a:moveTo>
                  <a:pt x="0" y="514154"/>
                </a:moveTo>
                <a:lnTo>
                  <a:pt x="485867" y="514154"/>
                </a:lnTo>
                <a:lnTo>
                  <a:pt x="485867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102909" y="4837543"/>
            <a:ext cx="752475" cy="514350"/>
          </a:xfrm>
          <a:custGeom>
            <a:avLst/>
            <a:gdLst/>
            <a:ahLst/>
            <a:cxnLst/>
            <a:rect l="l" t="t" r="r" b="b"/>
            <a:pathLst>
              <a:path w="752475" h="514350">
                <a:moveTo>
                  <a:pt x="0" y="514154"/>
                </a:moveTo>
                <a:lnTo>
                  <a:pt x="752034" y="514154"/>
                </a:lnTo>
                <a:lnTo>
                  <a:pt x="752034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854944" y="4837543"/>
            <a:ext cx="752475" cy="514350"/>
          </a:xfrm>
          <a:custGeom>
            <a:avLst/>
            <a:gdLst/>
            <a:ahLst/>
            <a:cxnLst/>
            <a:rect l="l" t="t" r="r" b="b"/>
            <a:pathLst>
              <a:path w="752475" h="514350">
                <a:moveTo>
                  <a:pt x="0" y="514154"/>
                </a:moveTo>
                <a:lnTo>
                  <a:pt x="752034" y="514154"/>
                </a:lnTo>
                <a:lnTo>
                  <a:pt x="752034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606978" y="4837543"/>
            <a:ext cx="853440" cy="514350"/>
          </a:xfrm>
          <a:custGeom>
            <a:avLst/>
            <a:gdLst/>
            <a:ahLst/>
            <a:cxnLst/>
            <a:rect l="l" t="t" r="r" b="b"/>
            <a:pathLst>
              <a:path w="853439" h="514350">
                <a:moveTo>
                  <a:pt x="0" y="514154"/>
                </a:moveTo>
                <a:lnTo>
                  <a:pt x="852826" y="514154"/>
                </a:lnTo>
                <a:lnTo>
                  <a:pt x="852826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459806" y="4837543"/>
            <a:ext cx="673735" cy="514350"/>
          </a:xfrm>
          <a:custGeom>
            <a:avLst/>
            <a:gdLst/>
            <a:ahLst/>
            <a:cxnLst/>
            <a:rect l="l" t="t" r="r" b="b"/>
            <a:pathLst>
              <a:path w="673735" h="514350">
                <a:moveTo>
                  <a:pt x="0" y="514154"/>
                </a:moveTo>
                <a:lnTo>
                  <a:pt x="673190" y="514154"/>
                </a:lnTo>
                <a:lnTo>
                  <a:pt x="673190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132995" y="4837543"/>
            <a:ext cx="852805" cy="514350"/>
          </a:xfrm>
          <a:custGeom>
            <a:avLst/>
            <a:gdLst/>
            <a:ahLst/>
            <a:cxnLst/>
            <a:rect l="l" t="t" r="r" b="b"/>
            <a:pathLst>
              <a:path w="852804" h="514350">
                <a:moveTo>
                  <a:pt x="0" y="514154"/>
                </a:moveTo>
                <a:lnTo>
                  <a:pt x="852295" y="514154"/>
                </a:lnTo>
                <a:lnTo>
                  <a:pt x="852295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985292" y="4837543"/>
            <a:ext cx="665480" cy="514350"/>
          </a:xfrm>
          <a:custGeom>
            <a:avLst/>
            <a:gdLst/>
            <a:ahLst/>
            <a:cxnLst/>
            <a:rect l="l" t="t" r="r" b="b"/>
            <a:pathLst>
              <a:path w="665479" h="514350">
                <a:moveTo>
                  <a:pt x="0" y="514154"/>
                </a:moveTo>
                <a:lnTo>
                  <a:pt x="664896" y="514154"/>
                </a:lnTo>
                <a:lnTo>
                  <a:pt x="664896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650189" y="4837543"/>
            <a:ext cx="665480" cy="142240"/>
          </a:xfrm>
          <a:custGeom>
            <a:avLst/>
            <a:gdLst/>
            <a:ahLst/>
            <a:cxnLst/>
            <a:rect l="l" t="t" r="r" b="b"/>
            <a:pathLst>
              <a:path w="665479" h="142239">
                <a:moveTo>
                  <a:pt x="0" y="141805"/>
                </a:moveTo>
                <a:lnTo>
                  <a:pt x="664896" y="141805"/>
                </a:lnTo>
                <a:lnTo>
                  <a:pt x="664896" y="0"/>
                </a:lnTo>
                <a:lnTo>
                  <a:pt x="0" y="0"/>
                </a:lnTo>
                <a:lnTo>
                  <a:pt x="0" y="141805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650189" y="5195373"/>
            <a:ext cx="665480" cy="156845"/>
          </a:xfrm>
          <a:custGeom>
            <a:avLst/>
            <a:gdLst/>
            <a:ahLst/>
            <a:cxnLst/>
            <a:rect l="l" t="t" r="r" b="b"/>
            <a:pathLst>
              <a:path w="665479" h="156845">
                <a:moveTo>
                  <a:pt x="0" y="156324"/>
                </a:moveTo>
                <a:lnTo>
                  <a:pt x="664896" y="156324"/>
                </a:lnTo>
                <a:lnTo>
                  <a:pt x="664896" y="0"/>
                </a:lnTo>
                <a:lnTo>
                  <a:pt x="0" y="0"/>
                </a:lnTo>
                <a:lnTo>
                  <a:pt x="0" y="15632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315086" y="4837543"/>
            <a:ext cx="665480" cy="142240"/>
          </a:xfrm>
          <a:custGeom>
            <a:avLst/>
            <a:gdLst/>
            <a:ahLst/>
            <a:cxnLst/>
            <a:rect l="l" t="t" r="r" b="b"/>
            <a:pathLst>
              <a:path w="665479" h="142239">
                <a:moveTo>
                  <a:pt x="0" y="141805"/>
                </a:moveTo>
                <a:lnTo>
                  <a:pt x="664896" y="141805"/>
                </a:lnTo>
                <a:lnTo>
                  <a:pt x="664896" y="0"/>
                </a:lnTo>
                <a:lnTo>
                  <a:pt x="0" y="0"/>
                </a:lnTo>
                <a:lnTo>
                  <a:pt x="0" y="141805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315086" y="5195373"/>
            <a:ext cx="665480" cy="156845"/>
          </a:xfrm>
          <a:custGeom>
            <a:avLst/>
            <a:gdLst/>
            <a:ahLst/>
            <a:cxnLst/>
            <a:rect l="l" t="t" r="r" b="b"/>
            <a:pathLst>
              <a:path w="665479" h="156845">
                <a:moveTo>
                  <a:pt x="0" y="156324"/>
                </a:moveTo>
                <a:lnTo>
                  <a:pt x="664896" y="156324"/>
                </a:lnTo>
                <a:lnTo>
                  <a:pt x="664896" y="0"/>
                </a:lnTo>
                <a:lnTo>
                  <a:pt x="0" y="0"/>
                </a:lnTo>
                <a:lnTo>
                  <a:pt x="0" y="15632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979982" y="4837543"/>
            <a:ext cx="665480" cy="142240"/>
          </a:xfrm>
          <a:custGeom>
            <a:avLst/>
            <a:gdLst/>
            <a:ahLst/>
            <a:cxnLst/>
            <a:rect l="l" t="t" r="r" b="b"/>
            <a:pathLst>
              <a:path w="665479" h="142239">
                <a:moveTo>
                  <a:pt x="0" y="141805"/>
                </a:moveTo>
                <a:lnTo>
                  <a:pt x="664896" y="141805"/>
                </a:lnTo>
                <a:lnTo>
                  <a:pt x="664896" y="0"/>
                </a:lnTo>
                <a:lnTo>
                  <a:pt x="0" y="0"/>
                </a:lnTo>
                <a:lnTo>
                  <a:pt x="0" y="141805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979982" y="5195373"/>
            <a:ext cx="665480" cy="156845"/>
          </a:xfrm>
          <a:custGeom>
            <a:avLst/>
            <a:gdLst/>
            <a:ahLst/>
            <a:cxnLst/>
            <a:rect l="l" t="t" r="r" b="b"/>
            <a:pathLst>
              <a:path w="665479" h="156845">
                <a:moveTo>
                  <a:pt x="0" y="156324"/>
                </a:moveTo>
                <a:lnTo>
                  <a:pt x="664896" y="156324"/>
                </a:lnTo>
                <a:lnTo>
                  <a:pt x="664896" y="0"/>
                </a:lnTo>
                <a:lnTo>
                  <a:pt x="0" y="0"/>
                </a:lnTo>
                <a:lnTo>
                  <a:pt x="0" y="15632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644879" y="4837543"/>
            <a:ext cx="665480" cy="142240"/>
          </a:xfrm>
          <a:custGeom>
            <a:avLst/>
            <a:gdLst/>
            <a:ahLst/>
            <a:cxnLst/>
            <a:rect l="l" t="t" r="r" b="b"/>
            <a:pathLst>
              <a:path w="665479" h="142239">
                <a:moveTo>
                  <a:pt x="0" y="141805"/>
                </a:moveTo>
                <a:lnTo>
                  <a:pt x="664896" y="141805"/>
                </a:lnTo>
                <a:lnTo>
                  <a:pt x="664896" y="0"/>
                </a:lnTo>
                <a:lnTo>
                  <a:pt x="0" y="0"/>
                </a:lnTo>
                <a:lnTo>
                  <a:pt x="0" y="141805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644879" y="5195373"/>
            <a:ext cx="665480" cy="156845"/>
          </a:xfrm>
          <a:custGeom>
            <a:avLst/>
            <a:gdLst/>
            <a:ahLst/>
            <a:cxnLst/>
            <a:rect l="l" t="t" r="r" b="b"/>
            <a:pathLst>
              <a:path w="665479" h="156845">
                <a:moveTo>
                  <a:pt x="0" y="156324"/>
                </a:moveTo>
                <a:lnTo>
                  <a:pt x="664896" y="156324"/>
                </a:lnTo>
                <a:lnTo>
                  <a:pt x="664896" y="0"/>
                </a:lnTo>
                <a:lnTo>
                  <a:pt x="0" y="0"/>
                </a:lnTo>
                <a:lnTo>
                  <a:pt x="0" y="15632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8309776" y="4837543"/>
            <a:ext cx="665480" cy="142240"/>
          </a:xfrm>
          <a:custGeom>
            <a:avLst/>
            <a:gdLst/>
            <a:ahLst/>
            <a:cxnLst/>
            <a:rect l="l" t="t" r="r" b="b"/>
            <a:pathLst>
              <a:path w="665479" h="142239">
                <a:moveTo>
                  <a:pt x="0" y="141805"/>
                </a:moveTo>
                <a:lnTo>
                  <a:pt x="664896" y="141805"/>
                </a:lnTo>
                <a:lnTo>
                  <a:pt x="664896" y="0"/>
                </a:lnTo>
                <a:lnTo>
                  <a:pt x="0" y="0"/>
                </a:lnTo>
                <a:lnTo>
                  <a:pt x="0" y="141805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8309776" y="5195373"/>
            <a:ext cx="665480" cy="156845"/>
          </a:xfrm>
          <a:custGeom>
            <a:avLst/>
            <a:gdLst/>
            <a:ahLst/>
            <a:cxnLst/>
            <a:rect l="l" t="t" r="r" b="b"/>
            <a:pathLst>
              <a:path w="665479" h="156845">
                <a:moveTo>
                  <a:pt x="0" y="156324"/>
                </a:moveTo>
                <a:lnTo>
                  <a:pt x="664896" y="156324"/>
                </a:lnTo>
                <a:lnTo>
                  <a:pt x="664896" y="0"/>
                </a:lnTo>
                <a:lnTo>
                  <a:pt x="0" y="0"/>
                </a:lnTo>
                <a:lnTo>
                  <a:pt x="0" y="15632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974673" y="4837543"/>
            <a:ext cx="665480" cy="142240"/>
          </a:xfrm>
          <a:custGeom>
            <a:avLst/>
            <a:gdLst/>
            <a:ahLst/>
            <a:cxnLst/>
            <a:rect l="l" t="t" r="r" b="b"/>
            <a:pathLst>
              <a:path w="665479" h="142239">
                <a:moveTo>
                  <a:pt x="0" y="141805"/>
                </a:moveTo>
                <a:lnTo>
                  <a:pt x="664896" y="141805"/>
                </a:lnTo>
                <a:lnTo>
                  <a:pt x="664896" y="0"/>
                </a:lnTo>
                <a:lnTo>
                  <a:pt x="0" y="0"/>
                </a:lnTo>
                <a:lnTo>
                  <a:pt x="0" y="141805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8974673" y="5195373"/>
            <a:ext cx="665480" cy="156845"/>
          </a:xfrm>
          <a:custGeom>
            <a:avLst/>
            <a:gdLst/>
            <a:ahLst/>
            <a:cxnLst/>
            <a:rect l="l" t="t" r="r" b="b"/>
            <a:pathLst>
              <a:path w="665479" h="156845">
                <a:moveTo>
                  <a:pt x="0" y="156324"/>
                </a:moveTo>
                <a:lnTo>
                  <a:pt x="664896" y="156324"/>
                </a:lnTo>
                <a:lnTo>
                  <a:pt x="664896" y="0"/>
                </a:lnTo>
                <a:lnTo>
                  <a:pt x="0" y="0"/>
                </a:lnTo>
                <a:lnTo>
                  <a:pt x="0" y="15632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9639570" y="4837543"/>
            <a:ext cx="665480" cy="514350"/>
          </a:xfrm>
          <a:custGeom>
            <a:avLst/>
            <a:gdLst/>
            <a:ahLst/>
            <a:cxnLst/>
            <a:rect l="l" t="t" r="r" b="b"/>
            <a:pathLst>
              <a:path w="665479" h="514350">
                <a:moveTo>
                  <a:pt x="0" y="514154"/>
                </a:moveTo>
                <a:lnTo>
                  <a:pt x="664896" y="514154"/>
                </a:lnTo>
                <a:lnTo>
                  <a:pt x="664896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0304467" y="4837543"/>
            <a:ext cx="665480" cy="514350"/>
          </a:xfrm>
          <a:custGeom>
            <a:avLst/>
            <a:gdLst/>
            <a:ahLst/>
            <a:cxnLst/>
            <a:rect l="l" t="t" r="r" b="b"/>
            <a:pathLst>
              <a:path w="665479" h="514350">
                <a:moveTo>
                  <a:pt x="0" y="514154"/>
                </a:moveTo>
                <a:lnTo>
                  <a:pt x="664896" y="514154"/>
                </a:lnTo>
                <a:lnTo>
                  <a:pt x="664896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0969364" y="4837543"/>
            <a:ext cx="665480" cy="514350"/>
          </a:xfrm>
          <a:custGeom>
            <a:avLst/>
            <a:gdLst/>
            <a:ahLst/>
            <a:cxnLst/>
            <a:rect l="l" t="t" r="r" b="b"/>
            <a:pathLst>
              <a:path w="665479" h="514350">
                <a:moveTo>
                  <a:pt x="0" y="514154"/>
                </a:moveTo>
                <a:lnTo>
                  <a:pt x="664896" y="514154"/>
                </a:lnTo>
                <a:lnTo>
                  <a:pt x="664896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617040" y="5865852"/>
            <a:ext cx="486409" cy="514350"/>
          </a:xfrm>
          <a:custGeom>
            <a:avLst/>
            <a:gdLst/>
            <a:ahLst/>
            <a:cxnLst/>
            <a:rect l="l" t="t" r="r" b="b"/>
            <a:pathLst>
              <a:path w="486409" h="514350">
                <a:moveTo>
                  <a:pt x="0" y="514154"/>
                </a:moveTo>
                <a:lnTo>
                  <a:pt x="485867" y="514154"/>
                </a:lnTo>
                <a:lnTo>
                  <a:pt x="485867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102909" y="5865852"/>
            <a:ext cx="752475" cy="514350"/>
          </a:xfrm>
          <a:custGeom>
            <a:avLst/>
            <a:gdLst/>
            <a:ahLst/>
            <a:cxnLst/>
            <a:rect l="l" t="t" r="r" b="b"/>
            <a:pathLst>
              <a:path w="752475" h="514350">
                <a:moveTo>
                  <a:pt x="0" y="514154"/>
                </a:moveTo>
                <a:lnTo>
                  <a:pt x="752034" y="514154"/>
                </a:lnTo>
                <a:lnTo>
                  <a:pt x="752034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854944" y="5865852"/>
            <a:ext cx="752475" cy="514350"/>
          </a:xfrm>
          <a:custGeom>
            <a:avLst/>
            <a:gdLst/>
            <a:ahLst/>
            <a:cxnLst/>
            <a:rect l="l" t="t" r="r" b="b"/>
            <a:pathLst>
              <a:path w="752475" h="514350">
                <a:moveTo>
                  <a:pt x="0" y="514154"/>
                </a:moveTo>
                <a:lnTo>
                  <a:pt x="752034" y="514154"/>
                </a:lnTo>
                <a:lnTo>
                  <a:pt x="752034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606978" y="5865852"/>
            <a:ext cx="853440" cy="514350"/>
          </a:xfrm>
          <a:custGeom>
            <a:avLst/>
            <a:gdLst/>
            <a:ahLst/>
            <a:cxnLst/>
            <a:rect l="l" t="t" r="r" b="b"/>
            <a:pathLst>
              <a:path w="853439" h="514350">
                <a:moveTo>
                  <a:pt x="0" y="514154"/>
                </a:moveTo>
                <a:lnTo>
                  <a:pt x="852826" y="514154"/>
                </a:lnTo>
                <a:lnTo>
                  <a:pt x="852826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459806" y="5865852"/>
            <a:ext cx="673735" cy="514350"/>
          </a:xfrm>
          <a:custGeom>
            <a:avLst/>
            <a:gdLst/>
            <a:ahLst/>
            <a:cxnLst/>
            <a:rect l="l" t="t" r="r" b="b"/>
            <a:pathLst>
              <a:path w="673735" h="514350">
                <a:moveTo>
                  <a:pt x="0" y="514154"/>
                </a:moveTo>
                <a:lnTo>
                  <a:pt x="673190" y="514154"/>
                </a:lnTo>
                <a:lnTo>
                  <a:pt x="673190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132995" y="5865852"/>
            <a:ext cx="852805" cy="514350"/>
          </a:xfrm>
          <a:custGeom>
            <a:avLst/>
            <a:gdLst/>
            <a:ahLst/>
            <a:cxnLst/>
            <a:rect l="l" t="t" r="r" b="b"/>
            <a:pathLst>
              <a:path w="852804" h="514350">
                <a:moveTo>
                  <a:pt x="0" y="514154"/>
                </a:moveTo>
                <a:lnTo>
                  <a:pt x="852295" y="514154"/>
                </a:lnTo>
                <a:lnTo>
                  <a:pt x="852295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985292" y="5865852"/>
            <a:ext cx="665480" cy="146050"/>
          </a:xfrm>
          <a:custGeom>
            <a:avLst/>
            <a:gdLst/>
            <a:ahLst/>
            <a:cxnLst/>
            <a:rect l="l" t="t" r="r" b="b"/>
            <a:pathLst>
              <a:path w="665479" h="146050">
                <a:moveTo>
                  <a:pt x="0" y="145897"/>
                </a:moveTo>
                <a:lnTo>
                  <a:pt x="664896" y="145897"/>
                </a:lnTo>
                <a:lnTo>
                  <a:pt x="664896" y="0"/>
                </a:lnTo>
                <a:lnTo>
                  <a:pt x="0" y="0"/>
                </a:lnTo>
                <a:lnTo>
                  <a:pt x="0" y="145897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985292" y="6245188"/>
            <a:ext cx="665480" cy="135255"/>
          </a:xfrm>
          <a:custGeom>
            <a:avLst/>
            <a:gdLst/>
            <a:ahLst/>
            <a:cxnLst/>
            <a:rect l="l" t="t" r="r" b="b"/>
            <a:pathLst>
              <a:path w="665479" h="135254">
                <a:moveTo>
                  <a:pt x="0" y="134816"/>
                </a:moveTo>
                <a:lnTo>
                  <a:pt x="664896" y="134816"/>
                </a:lnTo>
                <a:lnTo>
                  <a:pt x="664896" y="0"/>
                </a:lnTo>
                <a:lnTo>
                  <a:pt x="0" y="0"/>
                </a:lnTo>
                <a:lnTo>
                  <a:pt x="0" y="134816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650189" y="5865852"/>
            <a:ext cx="665480" cy="146050"/>
          </a:xfrm>
          <a:custGeom>
            <a:avLst/>
            <a:gdLst/>
            <a:ahLst/>
            <a:cxnLst/>
            <a:rect l="l" t="t" r="r" b="b"/>
            <a:pathLst>
              <a:path w="665479" h="146050">
                <a:moveTo>
                  <a:pt x="0" y="145897"/>
                </a:moveTo>
                <a:lnTo>
                  <a:pt x="664896" y="145897"/>
                </a:lnTo>
                <a:lnTo>
                  <a:pt x="664896" y="0"/>
                </a:lnTo>
                <a:lnTo>
                  <a:pt x="0" y="0"/>
                </a:lnTo>
                <a:lnTo>
                  <a:pt x="0" y="145897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650189" y="6245188"/>
            <a:ext cx="665480" cy="135255"/>
          </a:xfrm>
          <a:custGeom>
            <a:avLst/>
            <a:gdLst/>
            <a:ahLst/>
            <a:cxnLst/>
            <a:rect l="l" t="t" r="r" b="b"/>
            <a:pathLst>
              <a:path w="665479" h="135254">
                <a:moveTo>
                  <a:pt x="0" y="134816"/>
                </a:moveTo>
                <a:lnTo>
                  <a:pt x="664896" y="134816"/>
                </a:lnTo>
                <a:lnTo>
                  <a:pt x="664896" y="0"/>
                </a:lnTo>
                <a:lnTo>
                  <a:pt x="0" y="0"/>
                </a:lnTo>
                <a:lnTo>
                  <a:pt x="0" y="134816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315086" y="5865852"/>
            <a:ext cx="665480" cy="146050"/>
          </a:xfrm>
          <a:custGeom>
            <a:avLst/>
            <a:gdLst/>
            <a:ahLst/>
            <a:cxnLst/>
            <a:rect l="l" t="t" r="r" b="b"/>
            <a:pathLst>
              <a:path w="665479" h="146050">
                <a:moveTo>
                  <a:pt x="0" y="145897"/>
                </a:moveTo>
                <a:lnTo>
                  <a:pt x="664896" y="145897"/>
                </a:lnTo>
                <a:lnTo>
                  <a:pt x="664896" y="0"/>
                </a:lnTo>
                <a:lnTo>
                  <a:pt x="0" y="0"/>
                </a:lnTo>
                <a:lnTo>
                  <a:pt x="0" y="145897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315086" y="6245188"/>
            <a:ext cx="665480" cy="135255"/>
          </a:xfrm>
          <a:custGeom>
            <a:avLst/>
            <a:gdLst/>
            <a:ahLst/>
            <a:cxnLst/>
            <a:rect l="l" t="t" r="r" b="b"/>
            <a:pathLst>
              <a:path w="665479" h="135254">
                <a:moveTo>
                  <a:pt x="0" y="134816"/>
                </a:moveTo>
                <a:lnTo>
                  <a:pt x="664896" y="134816"/>
                </a:lnTo>
                <a:lnTo>
                  <a:pt x="664896" y="0"/>
                </a:lnTo>
                <a:lnTo>
                  <a:pt x="0" y="0"/>
                </a:lnTo>
                <a:lnTo>
                  <a:pt x="0" y="134816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6979982" y="5865852"/>
            <a:ext cx="665480" cy="146050"/>
          </a:xfrm>
          <a:custGeom>
            <a:avLst/>
            <a:gdLst/>
            <a:ahLst/>
            <a:cxnLst/>
            <a:rect l="l" t="t" r="r" b="b"/>
            <a:pathLst>
              <a:path w="665479" h="146050">
                <a:moveTo>
                  <a:pt x="0" y="145897"/>
                </a:moveTo>
                <a:lnTo>
                  <a:pt x="664896" y="145897"/>
                </a:lnTo>
                <a:lnTo>
                  <a:pt x="664896" y="0"/>
                </a:lnTo>
                <a:lnTo>
                  <a:pt x="0" y="0"/>
                </a:lnTo>
                <a:lnTo>
                  <a:pt x="0" y="145897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979982" y="6245188"/>
            <a:ext cx="665480" cy="135255"/>
          </a:xfrm>
          <a:custGeom>
            <a:avLst/>
            <a:gdLst/>
            <a:ahLst/>
            <a:cxnLst/>
            <a:rect l="l" t="t" r="r" b="b"/>
            <a:pathLst>
              <a:path w="665479" h="135254">
                <a:moveTo>
                  <a:pt x="0" y="134816"/>
                </a:moveTo>
                <a:lnTo>
                  <a:pt x="664896" y="134816"/>
                </a:lnTo>
                <a:lnTo>
                  <a:pt x="664896" y="0"/>
                </a:lnTo>
                <a:lnTo>
                  <a:pt x="0" y="0"/>
                </a:lnTo>
                <a:lnTo>
                  <a:pt x="0" y="134816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7644879" y="5865852"/>
            <a:ext cx="665480" cy="146050"/>
          </a:xfrm>
          <a:custGeom>
            <a:avLst/>
            <a:gdLst/>
            <a:ahLst/>
            <a:cxnLst/>
            <a:rect l="l" t="t" r="r" b="b"/>
            <a:pathLst>
              <a:path w="665479" h="146050">
                <a:moveTo>
                  <a:pt x="0" y="145897"/>
                </a:moveTo>
                <a:lnTo>
                  <a:pt x="664896" y="145897"/>
                </a:lnTo>
                <a:lnTo>
                  <a:pt x="664896" y="0"/>
                </a:lnTo>
                <a:lnTo>
                  <a:pt x="0" y="0"/>
                </a:lnTo>
                <a:lnTo>
                  <a:pt x="0" y="145897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7644879" y="6245188"/>
            <a:ext cx="665480" cy="135255"/>
          </a:xfrm>
          <a:custGeom>
            <a:avLst/>
            <a:gdLst/>
            <a:ahLst/>
            <a:cxnLst/>
            <a:rect l="l" t="t" r="r" b="b"/>
            <a:pathLst>
              <a:path w="665479" h="135254">
                <a:moveTo>
                  <a:pt x="0" y="134816"/>
                </a:moveTo>
                <a:lnTo>
                  <a:pt x="664896" y="134816"/>
                </a:lnTo>
                <a:lnTo>
                  <a:pt x="664896" y="0"/>
                </a:lnTo>
                <a:lnTo>
                  <a:pt x="0" y="0"/>
                </a:lnTo>
                <a:lnTo>
                  <a:pt x="0" y="134816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8309776" y="5865852"/>
            <a:ext cx="665480" cy="146050"/>
          </a:xfrm>
          <a:custGeom>
            <a:avLst/>
            <a:gdLst/>
            <a:ahLst/>
            <a:cxnLst/>
            <a:rect l="l" t="t" r="r" b="b"/>
            <a:pathLst>
              <a:path w="665479" h="146050">
                <a:moveTo>
                  <a:pt x="0" y="145897"/>
                </a:moveTo>
                <a:lnTo>
                  <a:pt x="664896" y="145897"/>
                </a:lnTo>
                <a:lnTo>
                  <a:pt x="664896" y="0"/>
                </a:lnTo>
                <a:lnTo>
                  <a:pt x="0" y="0"/>
                </a:lnTo>
                <a:lnTo>
                  <a:pt x="0" y="145897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8309776" y="6245188"/>
            <a:ext cx="665480" cy="135255"/>
          </a:xfrm>
          <a:custGeom>
            <a:avLst/>
            <a:gdLst/>
            <a:ahLst/>
            <a:cxnLst/>
            <a:rect l="l" t="t" r="r" b="b"/>
            <a:pathLst>
              <a:path w="665479" h="135254">
                <a:moveTo>
                  <a:pt x="0" y="134816"/>
                </a:moveTo>
                <a:lnTo>
                  <a:pt x="664896" y="134816"/>
                </a:lnTo>
                <a:lnTo>
                  <a:pt x="664896" y="0"/>
                </a:lnTo>
                <a:lnTo>
                  <a:pt x="0" y="0"/>
                </a:lnTo>
                <a:lnTo>
                  <a:pt x="0" y="134816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8974673" y="5865852"/>
            <a:ext cx="665480" cy="146050"/>
          </a:xfrm>
          <a:custGeom>
            <a:avLst/>
            <a:gdLst/>
            <a:ahLst/>
            <a:cxnLst/>
            <a:rect l="l" t="t" r="r" b="b"/>
            <a:pathLst>
              <a:path w="665479" h="146050">
                <a:moveTo>
                  <a:pt x="0" y="145897"/>
                </a:moveTo>
                <a:lnTo>
                  <a:pt x="664896" y="145897"/>
                </a:lnTo>
                <a:lnTo>
                  <a:pt x="664896" y="0"/>
                </a:lnTo>
                <a:lnTo>
                  <a:pt x="0" y="0"/>
                </a:lnTo>
                <a:lnTo>
                  <a:pt x="0" y="145897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8974673" y="6245188"/>
            <a:ext cx="665480" cy="135255"/>
          </a:xfrm>
          <a:custGeom>
            <a:avLst/>
            <a:gdLst/>
            <a:ahLst/>
            <a:cxnLst/>
            <a:rect l="l" t="t" r="r" b="b"/>
            <a:pathLst>
              <a:path w="665479" h="135254">
                <a:moveTo>
                  <a:pt x="0" y="134816"/>
                </a:moveTo>
                <a:lnTo>
                  <a:pt x="664896" y="134816"/>
                </a:lnTo>
                <a:lnTo>
                  <a:pt x="664896" y="0"/>
                </a:lnTo>
                <a:lnTo>
                  <a:pt x="0" y="0"/>
                </a:lnTo>
                <a:lnTo>
                  <a:pt x="0" y="134816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9639570" y="5865852"/>
            <a:ext cx="665480" cy="146050"/>
          </a:xfrm>
          <a:custGeom>
            <a:avLst/>
            <a:gdLst/>
            <a:ahLst/>
            <a:cxnLst/>
            <a:rect l="l" t="t" r="r" b="b"/>
            <a:pathLst>
              <a:path w="665479" h="146050">
                <a:moveTo>
                  <a:pt x="0" y="145897"/>
                </a:moveTo>
                <a:lnTo>
                  <a:pt x="664896" y="145897"/>
                </a:lnTo>
                <a:lnTo>
                  <a:pt x="664896" y="0"/>
                </a:lnTo>
                <a:lnTo>
                  <a:pt x="0" y="0"/>
                </a:lnTo>
                <a:lnTo>
                  <a:pt x="0" y="145897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9639570" y="6245188"/>
            <a:ext cx="665480" cy="135255"/>
          </a:xfrm>
          <a:custGeom>
            <a:avLst/>
            <a:gdLst/>
            <a:ahLst/>
            <a:cxnLst/>
            <a:rect l="l" t="t" r="r" b="b"/>
            <a:pathLst>
              <a:path w="665479" h="135254">
                <a:moveTo>
                  <a:pt x="0" y="134816"/>
                </a:moveTo>
                <a:lnTo>
                  <a:pt x="664896" y="134816"/>
                </a:lnTo>
                <a:lnTo>
                  <a:pt x="664896" y="0"/>
                </a:lnTo>
                <a:lnTo>
                  <a:pt x="0" y="0"/>
                </a:lnTo>
                <a:lnTo>
                  <a:pt x="0" y="134816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0304467" y="5865852"/>
            <a:ext cx="665480" cy="146050"/>
          </a:xfrm>
          <a:custGeom>
            <a:avLst/>
            <a:gdLst/>
            <a:ahLst/>
            <a:cxnLst/>
            <a:rect l="l" t="t" r="r" b="b"/>
            <a:pathLst>
              <a:path w="665479" h="146050">
                <a:moveTo>
                  <a:pt x="0" y="145897"/>
                </a:moveTo>
                <a:lnTo>
                  <a:pt x="664896" y="145897"/>
                </a:lnTo>
                <a:lnTo>
                  <a:pt x="664896" y="0"/>
                </a:lnTo>
                <a:lnTo>
                  <a:pt x="0" y="0"/>
                </a:lnTo>
                <a:lnTo>
                  <a:pt x="0" y="145897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0304467" y="6245188"/>
            <a:ext cx="665480" cy="135255"/>
          </a:xfrm>
          <a:custGeom>
            <a:avLst/>
            <a:gdLst/>
            <a:ahLst/>
            <a:cxnLst/>
            <a:rect l="l" t="t" r="r" b="b"/>
            <a:pathLst>
              <a:path w="665479" h="135254">
                <a:moveTo>
                  <a:pt x="0" y="134816"/>
                </a:moveTo>
                <a:lnTo>
                  <a:pt x="664896" y="134816"/>
                </a:lnTo>
                <a:lnTo>
                  <a:pt x="664896" y="0"/>
                </a:lnTo>
                <a:lnTo>
                  <a:pt x="0" y="0"/>
                </a:lnTo>
                <a:lnTo>
                  <a:pt x="0" y="134816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0969364" y="5865852"/>
            <a:ext cx="665480" cy="514350"/>
          </a:xfrm>
          <a:custGeom>
            <a:avLst/>
            <a:gdLst/>
            <a:ahLst/>
            <a:cxnLst/>
            <a:rect l="l" t="t" r="r" b="b"/>
            <a:pathLst>
              <a:path w="665479" h="514350">
                <a:moveTo>
                  <a:pt x="0" y="514154"/>
                </a:moveTo>
                <a:lnTo>
                  <a:pt x="664896" y="514154"/>
                </a:lnTo>
                <a:lnTo>
                  <a:pt x="664896" y="0"/>
                </a:lnTo>
                <a:lnTo>
                  <a:pt x="0" y="0"/>
                </a:lnTo>
                <a:lnTo>
                  <a:pt x="0" y="514154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02908" y="2131957"/>
            <a:ext cx="0" cy="4248150"/>
          </a:xfrm>
          <a:custGeom>
            <a:avLst/>
            <a:gdLst/>
            <a:ahLst/>
            <a:cxnLst/>
            <a:rect l="l" t="t" r="r" b="b"/>
            <a:pathLst>
              <a:path h="4248150">
                <a:moveTo>
                  <a:pt x="0" y="0"/>
                </a:moveTo>
                <a:lnTo>
                  <a:pt x="0" y="4248048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854943" y="2131957"/>
            <a:ext cx="0" cy="4248150"/>
          </a:xfrm>
          <a:custGeom>
            <a:avLst/>
            <a:gdLst/>
            <a:ahLst/>
            <a:cxnLst/>
            <a:rect l="l" t="t" r="r" b="b"/>
            <a:pathLst>
              <a:path h="4248150">
                <a:moveTo>
                  <a:pt x="0" y="0"/>
                </a:moveTo>
                <a:lnTo>
                  <a:pt x="0" y="4248048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606979" y="2131957"/>
            <a:ext cx="0" cy="4248150"/>
          </a:xfrm>
          <a:custGeom>
            <a:avLst/>
            <a:gdLst/>
            <a:ahLst/>
            <a:cxnLst/>
            <a:rect l="l" t="t" r="r" b="b"/>
            <a:pathLst>
              <a:path h="4248150">
                <a:moveTo>
                  <a:pt x="0" y="0"/>
                </a:moveTo>
                <a:lnTo>
                  <a:pt x="0" y="4248048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3459805" y="2131957"/>
            <a:ext cx="0" cy="4248150"/>
          </a:xfrm>
          <a:custGeom>
            <a:avLst/>
            <a:gdLst/>
            <a:ahLst/>
            <a:cxnLst/>
            <a:rect l="l" t="t" r="r" b="b"/>
            <a:pathLst>
              <a:path h="4248150">
                <a:moveTo>
                  <a:pt x="0" y="0"/>
                </a:moveTo>
                <a:lnTo>
                  <a:pt x="0" y="4248048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4132995" y="2131957"/>
            <a:ext cx="0" cy="4248150"/>
          </a:xfrm>
          <a:custGeom>
            <a:avLst/>
            <a:gdLst/>
            <a:ahLst/>
            <a:cxnLst/>
            <a:rect l="l" t="t" r="r" b="b"/>
            <a:pathLst>
              <a:path h="4248150">
                <a:moveTo>
                  <a:pt x="0" y="0"/>
                </a:moveTo>
                <a:lnTo>
                  <a:pt x="0" y="4248048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4985291" y="2131957"/>
            <a:ext cx="0" cy="4248150"/>
          </a:xfrm>
          <a:custGeom>
            <a:avLst/>
            <a:gdLst/>
            <a:ahLst/>
            <a:cxnLst/>
            <a:rect l="l" t="t" r="r" b="b"/>
            <a:pathLst>
              <a:path h="4248150">
                <a:moveTo>
                  <a:pt x="0" y="0"/>
                </a:moveTo>
                <a:lnTo>
                  <a:pt x="0" y="4248048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5650188" y="2131957"/>
            <a:ext cx="0" cy="828040"/>
          </a:xfrm>
          <a:custGeom>
            <a:avLst/>
            <a:gdLst/>
            <a:ahLst/>
            <a:cxnLst/>
            <a:rect l="l" t="t" r="r" b="b"/>
            <a:pathLst>
              <a:path h="828039">
                <a:moveTo>
                  <a:pt x="0" y="0"/>
                </a:moveTo>
                <a:lnTo>
                  <a:pt x="0" y="827519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5650188" y="3175500"/>
            <a:ext cx="0" cy="272415"/>
          </a:xfrm>
          <a:custGeom>
            <a:avLst/>
            <a:gdLst/>
            <a:ahLst/>
            <a:cxnLst/>
            <a:rect l="l" t="t" r="r" b="b"/>
            <a:pathLst>
              <a:path h="272414">
                <a:moveTo>
                  <a:pt x="0" y="0"/>
                </a:moveTo>
                <a:lnTo>
                  <a:pt x="0" y="27204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5650188" y="3663566"/>
            <a:ext cx="0" cy="814705"/>
          </a:xfrm>
          <a:custGeom>
            <a:avLst/>
            <a:gdLst/>
            <a:ahLst/>
            <a:cxnLst/>
            <a:rect l="l" t="t" r="r" b="b"/>
            <a:pathLst>
              <a:path h="814704">
                <a:moveTo>
                  <a:pt x="0" y="0"/>
                </a:moveTo>
                <a:lnTo>
                  <a:pt x="0" y="814633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650188" y="4694223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125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650188" y="5195373"/>
            <a:ext cx="0" cy="329565"/>
          </a:xfrm>
          <a:custGeom>
            <a:avLst/>
            <a:gdLst/>
            <a:ahLst/>
            <a:cxnLst/>
            <a:rect l="l" t="t" r="r" b="b"/>
            <a:pathLst>
              <a:path h="329564">
                <a:moveTo>
                  <a:pt x="0" y="0"/>
                </a:moveTo>
                <a:lnTo>
                  <a:pt x="0" y="329119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650188" y="5740516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7123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5650188" y="6245188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4816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6315085" y="2131957"/>
            <a:ext cx="0" cy="828040"/>
          </a:xfrm>
          <a:custGeom>
            <a:avLst/>
            <a:gdLst/>
            <a:ahLst/>
            <a:cxnLst/>
            <a:rect l="l" t="t" r="r" b="b"/>
            <a:pathLst>
              <a:path h="828039">
                <a:moveTo>
                  <a:pt x="0" y="0"/>
                </a:moveTo>
                <a:lnTo>
                  <a:pt x="0" y="827519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315085" y="3175500"/>
            <a:ext cx="0" cy="272415"/>
          </a:xfrm>
          <a:custGeom>
            <a:avLst/>
            <a:gdLst/>
            <a:ahLst/>
            <a:cxnLst/>
            <a:rect l="l" t="t" r="r" b="b"/>
            <a:pathLst>
              <a:path h="272414">
                <a:moveTo>
                  <a:pt x="0" y="0"/>
                </a:moveTo>
                <a:lnTo>
                  <a:pt x="0" y="27204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6315085" y="3663566"/>
            <a:ext cx="0" cy="269875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0"/>
                </a:moveTo>
                <a:lnTo>
                  <a:pt x="0" y="269488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6315085" y="4149079"/>
            <a:ext cx="0" cy="830580"/>
          </a:xfrm>
          <a:custGeom>
            <a:avLst/>
            <a:gdLst/>
            <a:ahLst/>
            <a:cxnLst/>
            <a:rect l="l" t="t" r="r" b="b"/>
            <a:pathLst>
              <a:path h="830579">
                <a:moveTo>
                  <a:pt x="0" y="0"/>
                </a:moveTo>
                <a:lnTo>
                  <a:pt x="0" y="830268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6315085" y="5195373"/>
            <a:ext cx="0" cy="329565"/>
          </a:xfrm>
          <a:custGeom>
            <a:avLst/>
            <a:gdLst/>
            <a:ahLst/>
            <a:cxnLst/>
            <a:rect l="l" t="t" r="r" b="b"/>
            <a:pathLst>
              <a:path h="329564">
                <a:moveTo>
                  <a:pt x="0" y="0"/>
                </a:moveTo>
                <a:lnTo>
                  <a:pt x="0" y="329119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6315085" y="5740516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7123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6315085" y="6245188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4816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6979983" y="2131957"/>
            <a:ext cx="0" cy="828040"/>
          </a:xfrm>
          <a:custGeom>
            <a:avLst/>
            <a:gdLst/>
            <a:ahLst/>
            <a:cxnLst/>
            <a:rect l="l" t="t" r="r" b="b"/>
            <a:pathLst>
              <a:path h="828039">
                <a:moveTo>
                  <a:pt x="0" y="0"/>
                </a:moveTo>
                <a:lnTo>
                  <a:pt x="0" y="827519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6979983" y="3175500"/>
            <a:ext cx="0" cy="757555"/>
          </a:xfrm>
          <a:custGeom>
            <a:avLst/>
            <a:gdLst/>
            <a:ahLst/>
            <a:cxnLst/>
            <a:rect l="l" t="t" r="r" b="b"/>
            <a:pathLst>
              <a:path h="757554">
                <a:moveTo>
                  <a:pt x="0" y="0"/>
                </a:moveTo>
                <a:lnTo>
                  <a:pt x="0" y="757555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6979983" y="4149079"/>
            <a:ext cx="0" cy="830580"/>
          </a:xfrm>
          <a:custGeom>
            <a:avLst/>
            <a:gdLst/>
            <a:ahLst/>
            <a:cxnLst/>
            <a:rect l="l" t="t" r="r" b="b"/>
            <a:pathLst>
              <a:path h="830579">
                <a:moveTo>
                  <a:pt x="0" y="0"/>
                </a:moveTo>
                <a:lnTo>
                  <a:pt x="0" y="830268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6979983" y="5195373"/>
            <a:ext cx="0" cy="329565"/>
          </a:xfrm>
          <a:custGeom>
            <a:avLst/>
            <a:gdLst/>
            <a:ahLst/>
            <a:cxnLst/>
            <a:rect l="l" t="t" r="r" b="b"/>
            <a:pathLst>
              <a:path h="329564">
                <a:moveTo>
                  <a:pt x="0" y="0"/>
                </a:moveTo>
                <a:lnTo>
                  <a:pt x="0" y="329119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6979983" y="5740516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7123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6979983" y="6245188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4816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7644879" y="2131957"/>
            <a:ext cx="0" cy="828040"/>
          </a:xfrm>
          <a:custGeom>
            <a:avLst/>
            <a:gdLst/>
            <a:ahLst/>
            <a:cxnLst/>
            <a:rect l="l" t="t" r="r" b="b"/>
            <a:pathLst>
              <a:path h="828039">
                <a:moveTo>
                  <a:pt x="0" y="0"/>
                </a:moveTo>
                <a:lnTo>
                  <a:pt x="0" y="827519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7644879" y="3175500"/>
            <a:ext cx="0" cy="757555"/>
          </a:xfrm>
          <a:custGeom>
            <a:avLst/>
            <a:gdLst/>
            <a:ahLst/>
            <a:cxnLst/>
            <a:rect l="l" t="t" r="r" b="b"/>
            <a:pathLst>
              <a:path h="757554">
                <a:moveTo>
                  <a:pt x="0" y="0"/>
                </a:moveTo>
                <a:lnTo>
                  <a:pt x="0" y="757555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7644879" y="4149079"/>
            <a:ext cx="0" cy="830580"/>
          </a:xfrm>
          <a:custGeom>
            <a:avLst/>
            <a:gdLst/>
            <a:ahLst/>
            <a:cxnLst/>
            <a:rect l="l" t="t" r="r" b="b"/>
            <a:pathLst>
              <a:path h="830579">
                <a:moveTo>
                  <a:pt x="0" y="0"/>
                </a:moveTo>
                <a:lnTo>
                  <a:pt x="0" y="830268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7644879" y="5195373"/>
            <a:ext cx="0" cy="329565"/>
          </a:xfrm>
          <a:custGeom>
            <a:avLst/>
            <a:gdLst/>
            <a:ahLst/>
            <a:cxnLst/>
            <a:rect l="l" t="t" r="r" b="b"/>
            <a:pathLst>
              <a:path h="329564">
                <a:moveTo>
                  <a:pt x="0" y="0"/>
                </a:moveTo>
                <a:lnTo>
                  <a:pt x="0" y="329119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7644879" y="5740516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7123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7644879" y="6245188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4816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8309777" y="2131957"/>
            <a:ext cx="0" cy="828040"/>
          </a:xfrm>
          <a:custGeom>
            <a:avLst/>
            <a:gdLst/>
            <a:ahLst/>
            <a:cxnLst/>
            <a:rect l="l" t="t" r="r" b="b"/>
            <a:pathLst>
              <a:path h="828039">
                <a:moveTo>
                  <a:pt x="0" y="0"/>
                </a:moveTo>
                <a:lnTo>
                  <a:pt x="0" y="827519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8309777" y="3175500"/>
            <a:ext cx="0" cy="757555"/>
          </a:xfrm>
          <a:custGeom>
            <a:avLst/>
            <a:gdLst/>
            <a:ahLst/>
            <a:cxnLst/>
            <a:rect l="l" t="t" r="r" b="b"/>
            <a:pathLst>
              <a:path h="757554">
                <a:moveTo>
                  <a:pt x="0" y="0"/>
                </a:moveTo>
                <a:lnTo>
                  <a:pt x="0" y="757555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8309777" y="4149079"/>
            <a:ext cx="0" cy="830580"/>
          </a:xfrm>
          <a:custGeom>
            <a:avLst/>
            <a:gdLst/>
            <a:ahLst/>
            <a:cxnLst/>
            <a:rect l="l" t="t" r="r" b="b"/>
            <a:pathLst>
              <a:path h="830579">
                <a:moveTo>
                  <a:pt x="0" y="0"/>
                </a:moveTo>
                <a:lnTo>
                  <a:pt x="0" y="830268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8309777" y="5195373"/>
            <a:ext cx="0" cy="329565"/>
          </a:xfrm>
          <a:custGeom>
            <a:avLst/>
            <a:gdLst/>
            <a:ahLst/>
            <a:cxnLst/>
            <a:rect l="l" t="t" r="r" b="b"/>
            <a:pathLst>
              <a:path h="329564">
                <a:moveTo>
                  <a:pt x="0" y="0"/>
                </a:moveTo>
                <a:lnTo>
                  <a:pt x="0" y="329119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8309777" y="5740516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7123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8309777" y="6245188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4816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8974673" y="2131957"/>
            <a:ext cx="0" cy="828040"/>
          </a:xfrm>
          <a:custGeom>
            <a:avLst/>
            <a:gdLst/>
            <a:ahLst/>
            <a:cxnLst/>
            <a:rect l="l" t="t" r="r" b="b"/>
            <a:pathLst>
              <a:path h="828039">
                <a:moveTo>
                  <a:pt x="0" y="0"/>
                </a:moveTo>
                <a:lnTo>
                  <a:pt x="0" y="827519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8974673" y="3175500"/>
            <a:ext cx="0" cy="757555"/>
          </a:xfrm>
          <a:custGeom>
            <a:avLst/>
            <a:gdLst/>
            <a:ahLst/>
            <a:cxnLst/>
            <a:rect l="l" t="t" r="r" b="b"/>
            <a:pathLst>
              <a:path h="757554">
                <a:moveTo>
                  <a:pt x="0" y="0"/>
                </a:moveTo>
                <a:lnTo>
                  <a:pt x="0" y="757555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8974673" y="4149079"/>
            <a:ext cx="0" cy="830580"/>
          </a:xfrm>
          <a:custGeom>
            <a:avLst/>
            <a:gdLst/>
            <a:ahLst/>
            <a:cxnLst/>
            <a:rect l="l" t="t" r="r" b="b"/>
            <a:pathLst>
              <a:path h="830579">
                <a:moveTo>
                  <a:pt x="0" y="0"/>
                </a:moveTo>
                <a:lnTo>
                  <a:pt x="0" y="830268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8974673" y="5195373"/>
            <a:ext cx="0" cy="329565"/>
          </a:xfrm>
          <a:custGeom>
            <a:avLst/>
            <a:gdLst/>
            <a:ahLst/>
            <a:cxnLst/>
            <a:rect l="l" t="t" r="r" b="b"/>
            <a:pathLst>
              <a:path h="329564">
                <a:moveTo>
                  <a:pt x="0" y="0"/>
                </a:moveTo>
                <a:lnTo>
                  <a:pt x="0" y="329119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8974673" y="5740516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7123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8974673" y="6245188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4816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9639571" y="2131957"/>
            <a:ext cx="0" cy="828040"/>
          </a:xfrm>
          <a:custGeom>
            <a:avLst/>
            <a:gdLst/>
            <a:ahLst/>
            <a:cxnLst/>
            <a:rect l="l" t="t" r="r" b="b"/>
            <a:pathLst>
              <a:path h="828039">
                <a:moveTo>
                  <a:pt x="0" y="0"/>
                </a:moveTo>
                <a:lnTo>
                  <a:pt x="0" y="827519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9639571" y="3175500"/>
            <a:ext cx="0" cy="757555"/>
          </a:xfrm>
          <a:custGeom>
            <a:avLst/>
            <a:gdLst/>
            <a:ahLst/>
            <a:cxnLst/>
            <a:rect l="l" t="t" r="r" b="b"/>
            <a:pathLst>
              <a:path h="757554">
                <a:moveTo>
                  <a:pt x="0" y="0"/>
                </a:moveTo>
                <a:lnTo>
                  <a:pt x="0" y="757555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9639571" y="4149079"/>
            <a:ext cx="0" cy="830580"/>
          </a:xfrm>
          <a:custGeom>
            <a:avLst/>
            <a:gdLst/>
            <a:ahLst/>
            <a:cxnLst/>
            <a:rect l="l" t="t" r="r" b="b"/>
            <a:pathLst>
              <a:path h="830579">
                <a:moveTo>
                  <a:pt x="0" y="0"/>
                </a:moveTo>
                <a:lnTo>
                  <a:pt x="0" y="830268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9639571" y="5195373"/>
            <a:ext cx="0" cy="329565"/>
          </a:xfrm>
          <a:custGeom>
            <a:avLst/>
            <a:gdLst/>
            <a:ahLst/>
            <a:cxnLst/>
            <a:rect l="l" t="t" r="r" b="b"/>
            <a:pathLst>
              <a:path h="329564">
                <a:moveTo>
                  <a:pt x="0" y="0"/>
                </a:moveTo>
                <a:lnTo>
                  <a:pt x="0" y="329119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9639571" y="5740516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7123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9639571" y="6245188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4816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10304467" y="2131957"/>
            <a:ext cx="0" cy="828040"/>
          </a:xfrm>
          <a:custGeom>
            <a:avLst/>
            <a:gdLst/>
            <a:ahLst/>
            <a:cxnLst/>
            <a:rect l="l" t="t" r="r" b="b"/>
            <a:pathLst>
              <a:path h="828039">
                <a:moveTo>
                  <a:pt x="0" y="0"/>
                </a:moveTo>
                <a:lnTo>
                  <a:pt x="0" y="827519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10304467" y="3175500"/>
            <a:ext cx="0" cy="2349500"/>
          </a:xfrm>
          <a:custGeom>
            <a:avLst/>
            <a:gdLst/>
            <a:ahLst/>
            <a:cxnLst/>
            <a:rect l="l" t="t" r="r" b="b"/>
            <a:pathLst>
              <a:path h="2349500">
                <a:moveTo>
                  <a:pt x="0" y="0"/>
                </a:moveTo>
                <a:lnTo>
                  <a:pt x="0" y="2348991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10304467" y="5740516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7123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0304467" y="6245188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4816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0969365" y="2131957"/>
            <a:ext cx="0" cy="828040"/>
          </a:xfrm>
          <a:custGeom>
            <a:avLst/>
            <a:gdLst/>
            <a:ahLst/>
            <a:cxnLst/>
            <a:rect l="l" t="t" r="r" b="b"/>
            <a:pathLst>
              <a:path h="828039">
                <a:moveTo>
                  <a:pt x="0" y="0"/>
                </a:moveTo>
                <a:lnTo>
                  <a:pt x="0" y="827519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0969365" y="3175500"/>
            <a:ext cx="0" cy="2349500"/>
          </a:xfrm>
          <a:custGeom>
            <a:avLst/>
            <a:gdLst/>
            <a:ahLst/>
            <a:cxnLst/>
            <a:rect l="l" t="t" r="r" b="b"/>
            <a:pathLst>
              <a:path h="2349500">
                <a:moveTo>
                  <a:pt x="0" y="0"/>
                </a:moveTo>
                <a:lnTo>
                  <a:pt x="0" y="2348991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0969365" y="5740516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7123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0969365" y="6245188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4816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617040" y="2131957"/>
            <a:ext cx="0" cy="1677670"/>
          </a:xfrm>
          <a:custGeom>
            <a:avLst/>
            <a:gdLst/>
            <a:ahLst/>
            <a:cxnLst/>
            <a:rect l="l" t="t" r="r" b="b"/>
            <a:pathLst>
              <a:path h="1677670">
                <a:moveTo>
                  <a:pt x="0" y="0"/>
                </a:moveTo>
                <a:lnTo>
                  <a:pt x="0" y="1677278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617040" y="3809236"/>
            <a:ext cx="0" cy="2056764"/>
          </a:xfrm>
          <a:custGeom>
            <a:avLst/>
            <a:gdLst/>
            <a:ahLst/>
            <a:cxnLst/>
            <a:rect l="l" t="t" r="r" b="b"/>
            <a:pathLst>
              <a:path h="2056764">
                <a:moveTo>
                  <a:pt x="0" y="0"/>
                </a:moveTo>
                <a:lnTo>
                  <a:pt x="0" y="205661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617040" y="5865852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0"/>
                </a:moveTo>
                <a:lnTo>
                  <a:pt x="0" y="514154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 txBox="1"/>
          <p:nvPr/>
        </p:nvSpPr>
        <p:spPr>
          <a:xfrm>
            <a:off x="746309" y="2382011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板块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1364626" y="2382011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项目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73" name="object 173"/>
          <p:cNvGraphicFramePr>
            <a:graphicFrameLocks noGrp="1"/>
          </p:cNvGraphicFramePr>
          <p:nvPr/>
        </p:nvGraphicFramePr>
        <p:xfrm>
          <a:off x="1935687" y="2327848"/>
          <a:ext cx="2858770" cy="3865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1195"/>
                <a:gridCol w="852805"/>
                <a:gridCol w="673100"/>
                <a:gridCol w="661035"/>
              </a:tblGrid>
              <a:tr h="124959">
                <a:tc>
                  <a:txBody>
                    <a:bodyPr/>
                    <a:lstStyle/>
                    <a:p>
                      <a:pPr marL="92075">
                        <a:lnSpc>
                          <a:spcPts val="835"/>
                        </a:lnSpc>
                        <a:spcBef>
                          <a:spcPts val="4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楼面地价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35"/>
                        </a:lnSpc>
                        <a:spcBef>
                          <a:spcPts val="4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成交均价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35"/>
                        </a:lnSpc>
                        <a:spcBef>
                          <a:spcPts val="4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强销期月均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1135" algn="ctr">
                        <a:lnSpc>
                          <a:spcPts val="835"/>
                        </a:lnSpc>
                        <a:spcBef>
                          <a:spcPts val="4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存量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3088">
                <a:tc>
                  <a:txBody>
                    <a:bodyPr/>
                    <a:lstStyle/>
                    <a:p>
                      <a:pPr marL="67945">
                        <a:lnSpc>
                          <a:spcPts val="935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（元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（元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（万㎡）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1135" algn="ctr">
                        <a:lnSpc>
                          <a:spcPts val="935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（万㎡）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191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776-782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540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高层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7500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1.3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540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8986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31.5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540" marB="0">
                    <a:solidFill>
                      <a:srgbClr val="E7E6E6"/>
                    </a:solidFill>
                  </a:tcPr>
                </a:tc>
              </a:tr>
              <a:tr h="5186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高层7400-7600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0.65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8986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4.4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540" marB="0"/>
                </a:tc>
              </a:tr>
              <a:tr h="5151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2132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预计精装</a:t>
                      </a: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12000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1.0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8986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19.9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solidFill>
                      <a:srgbClr val="E7E6E6"/>
                    </a:solidFill>
                  </a:tcPr>
                </a:tc>
              </a:tr>
              <a:tr h="508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2859-4070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8500-9500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1.7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8986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6.6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/>
                </a:tc>
              </a:tr>
              <a:tr h="514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3163-3503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540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9000-9500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540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1.1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8986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25.2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540" marB="0">
                    <a:solidFill>
                      <a:srgbClr val="E7E6E6"/>
                    </a:solidFill>
                  </a:tcPr>
                </a:tc>
              </a:tr>
              <a:tr h="514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2270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小高层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6800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7200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0.7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8986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18.3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/>
                </a:tc>
              </a:tr>
              <a:tr h="326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74625">
                        <a:lnSpc>
                          <a:spcPts val="910"/>
                        </a:lnSpc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1139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0"/>
                        </a:lnSpc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预计</a:t>
                      </a: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8000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0.8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89865" algn="ctr">
                        <a:lnSpc>
                          <a:spcPts val="910"/>
                        </a:lnSpc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31.9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174" name="object 174"/>
          <p:cNvSpPr txBox="1"/>
          <p:nvPr/>
        </p:nvSpPr>
        <p:spPr>
          <a:xfrm>
            <a:off x="5170896" y="2382011"/>
            <a:ext cx="2946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21</a:t>
            </a:r>
            <a:r>
              <a:rPr sz="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5835793" y="2382011"/>
            <a:ext cx="2946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21</a:t>
            </a:r>
            <a:r>
              <a:rPr sz="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6500690" y="2382011"/>
            <a:ext cx="2946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22</a:t>
            </a:r>
            <a:r>
              <a:rPr sz="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7165587" y="2382011"/>
            <a:ext cx="2946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22</a:t>
            </a:r>
            <a:r>
              <a:rPr sz="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7830483" y="2382011"/>
            <a:ext cx="2946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22</a:t>
            </a:r>
            <a:r>
              <a:rPr sz="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8495380" y="2382011"/>
            <a:ext cx="2946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22</a:t>
            </a:r>
            <a:r>
              <a:rPr sz="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9160277" y="2382011"/>
            <a:ext cx="2946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23</a:t>
            </a:r>
            <a:r>
              <a:rPr sz="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9825174" y="2382011"/>
            <a:ext cx="2946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23</a:t>
            </a:r>
            <a:r>
              <a:rPr sz="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10490072" y="2382011"/>
            <a:ext cx="2946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23</a:t>
            </a:r>
            <a:r>
              <a:rPr sz="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11154968" y="2382011"/>
            <a:ext cx="2946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23</a:t>
            </a:r>
            <a:r>
              <a:rPr sz="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Q</a:t>
            </a: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644074" y="2970276"/>
            <a:ext cx="1101725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119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高铁新城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高铁新城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50">
              <a:latin typeface="微软雅黑" panose="020B0503020204020204" charset="-122"/>
              <a:cs typeface="微软雅黑" panose="020B0503020204020204" charset="-122"/>
            </a:endParaRPr>
          </a:p>
          <a:p>
            <a:pPr marL="580390">
              <a:lnSpc>
                <a:spcPct val="100000"/>
              </a:lnSpc>
              <a:spcBef>
                <a:spcPts val="5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得胜中樘府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745674" y="3997452"/>
            <a:ext cx="1050925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290"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万科项目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老城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550">
              <a:latin typeface="微软雅黑" panose="020B0503020204020204" charset="-122"/>
              <a:cs typeface="微软雅黑" panose="020B0503020204020204" charset="-122"/>
            </a:endParaRPr>
          </a:p>
          <a:p>
            <a:pPr marL="415290" algn="ctr">
              <a:lnSpc>
                <a:spcPct val="100000"/>
              </a:lnSpc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金科集美玉溪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644074" y="4963667"/>
            <a:ext cx="1203325" cy="2635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14300" marR="5080" indent="-101600">
              <a:lnSpc>
                <a:spcPts val="910"/>
              </a:lnSpc>
              <a:spcBef>
                <a:spcPts val="170"/>
              </a:spcBef>
              <a:tabLst>
                <a:tab pos="732790" algn="l"/>
              </a:tabLst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生态文化</a:t>
            </a:r>
            <a:r>
              <a:rPr sz="800" spc="13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北大资源颐和翡 片区	翠府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694874" y="5539740"/>
            <a:ext cx="330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高新区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1313826" y="5539740"/>
            <a:ext cx="330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富康城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644074" y="5993891"/>
            <a:ext cx="431800" cy="2603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65100" marR="5080" indent="-152400">
              <a:lnSpc>
                <a:spcPts val="890"/>
              </a:lnSpc>
              <a:spcBef>
                <a:spcPts val="185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科教创新 城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1263026" y="6054852"/>
            <a:ext cx="431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卓越华著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6392895" y="6531356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本案入市节点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2" name="object 192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11334115" cy="11258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85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3.3.4</a:t>
            </a:r>
            <a:r>
              <a:rPr spc="484" dirty="0">
                <a:latin typeface="Arial" panose="020B0604020202020204"/>
                <a:cs typeface="Arial" panose="020B0604020202020204"/>
              </a:rPr>
              <a:t> </a:t>
            </a:r>
            <a:r>
              <a:rPr spc="25" dirty="0"/>
              <a:t>未来竞争格局</a:t>
            </a:r>
            <a:r>
              <a:rPr spc="30" dirty="0">
                <a:latin typeface="Arial" panose="020B0604020202020204"/>
                <a:cs typeface="Arial" panose="020B0604020202020204"/>
              </a:rPr>
              <a:t>|</a:t>
            </a:r>
            <a:r>
              <a:rPr spc="25" dirty="0"/>
              <a:t>区域内品牌房企聚集，未来待入市存量约</a:t>
            </a:r>
            <a:r>
              <a:rPr spc="10" dirty="0">
                <a:latin typeface="Arial" panose="020B0604020202020204"/>
                <a:cs typeface="Arial" panose="020B0604020202020204"/>
              </a:rPr>
              <a:t>138</a:t>
            </a:r>
            <a:r>
              <a:rPr spc="25" dirty="0"/>
              <a:t>万方。本项目入市 时存量约</a:t>
            </a:r>
            <a:r>
              <a:rPr dirty="0">
                <a:latin typeface="Arial" panose="020B0604020202020204"/>
                <a:cs typeface="Arial" panose="020B0604020202020204"/>
              </a:rPr>
              <a:t>10</a:t>
            </a:r>
            <a:r>
              <a:rPr spc="30" dirty="0">
                <a:latin typeface="Arial" panose="020B0604020202020204"/>
                <a:cs typeface="Arial" panose="020B0604020202020204"/>
              </a:rPr>
              <a:t>1</a:t>
            </a:r>
            <a:r>
              <a:rPr spc="25" dirty="0"/>
              <a:t>万方，竞争可控，分布于老城、高铁新城及生态文化片区。本案所处高 </a:t>
            </a:r>
            <a:r>
              <a:rPr dirty="0"/>
              <a:t>铁新城存量</a:t>
            </a:r>
            <a:r>
              <a:rPr dirty="0">
                <a:latin typeface="Arial" panose="020B0604020202020204"/>
                <a:cs typeface="Arial" panose="020B0604020202020204"/>
              </a:rPr>
              <a:t>24</a:t>
            </a:r>
            <a:r>
              <a:rPr dirty="0"/>
              <a:t>万方，区域价格优势，可吸纳城区外溢客户。</a:t>
            </a:r>
            <a:endParaRPr dirty="0"/>
          </a:p>
        </p:txBody>
      </p:sp>
      <p:sp>
        <p:nvSpPr>
          <p:cNvPr id="193" name="object 193"/>
          <p:cNvSpPr/>
          <p:nvPr/>
        </p:nvSpPr>
        <p:spPr>
          <a:xfrm>
            <a:off x="5009530" y="2959477"/>
            <a:ext cx="6624955" cy="216535"/>
          </a:xfrm>
          <a:custGeom>
            <a:avLst/>
            <a:gdLst/>
            <a:ahLst/>
            <a:cxnLst/>
            <a:rect l="l" t="t" r="r" b="b"/>
            <a:pathLst>
              <a:path w="6624955" h="216535">
                <a:moveTo>
                  <a:pt x="0" y="0"/>
                </a:moveTo>
                <a:lnTo>
                  <a:pt x="6624735" y="0"/>
                </a:lnTo>
                <a:lnTo>
                  <a:pt x="6624735" y="216023"/>
                </a:lnTo>
                <a:lnTo>
                  <a:pt x="0" y="216023"/>
                </a:lnTo>
                <a:lnTo>
                  <a:pt x="0" y="0"/>
                </a:lnTo>
                <a:close/>
              </a:path>
            </a:pathLst>
          </a:custGeom>
          <a:solidFill>
            <a:srgbClr val="DCBD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5009530" y="3447543"/>
            <a:ext cx="1440180" cy="216535"/>
          </a:xfrm>
          <a:custGeom>
            <a:avLst/>
            <a:gdLst/>
            <a:ahLst/>
            <a:cxnLst/>
            <a:rect l="l" t="t" r="r" b="b"/>
            <a:pathLst>
              <a:path w="1440179" h="216535">
                <a:moveTo>
                  <a:pt x="0" y="0"/>
                </a:moveTo>
                <a:lnTo>
                  <a:pt x="1440155" y="0"/>
                </a:lnTo>
                <a:lnTo>
                  <a:pt x="1440155" y="216023"/>
                </a:lnTo>
                <a:lnTo>
                  <a:pt x="0" y="216023"/>
                </a:lnTo>
                <a:lnTo>
                  <a:pt x="0" y="0"/>
                </a:lnTo>
                <a:close/>
              </a:path>
            </a:pathLst>
          </a:custGeom>
          <a:solidFill>
            <a:srgbClr val="DCBD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5657601" y="3933055"/>
            <a:ext cx="4465320" cy="216535"/>
          </a:xfrm>
          <a:custGeom>
            <a:avLst/>
            <a:gdLst/>
            <a:ahLst/>
            <a:cxnLst/>
            <a:rect l="l" t="t" r="r" b="b"/>
            <a:pathLst>
              <a:path w="4465320" h="216535">
                <a:moveTo>
                  <a:pt x="0" y="0"/>
                </a:moveTo>
                <a:lnTo>
                  <a:pt x="4464693" y="0"/>
                </a:lnTo>
                <a:lnTo>
                  <a:pt x="4464693" y="216024"/>
                </a:lnTo>
                <a:lnTo>
                  <a:pt x="0" y="216024"/>
                </a:lnTo>
                <a:lnTo>
                  <a:pt x="0" y="0"/>
                </a:lnTo>
                <a:close/>
              </a:path>
            </a:pathLst>
          </a:custGeom>
          <a:solidFill>
            <a:srgbClr val="DCBD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4999626" y="4478200"/>
            <a:ext cx="874394" cy="216535"/>
          </a:xfrm>
          <a:custGeom>
            <a:avLst/>
            <a:gdLst/>
            <a:ahLst/>
            <a:cxnLst/>
            <a:rect l="l" t="t" r="r" b="b"/>
            <a:pathLst>
              <a:path w="874395" h="216535">
                <a:moveTo>
                  <a:pt x="0" y="0"/>
                </a:moveTo>
                <a:lnTo>
                  <a:pt x="873998" y="0"/>
                </a:lnTo>
                <a:lnTo>
                  <a:pt x="873998" y="216023"/>
                </a:lnTo>
                <a:lnTo>
                  <a:pt x="0" y="216023"/>
                </a:lnTo>
                <a:lnTo>
                  <a:pt x="0" y="0"/>
                </a:lnTo>
                <a:close/>
              </a:path>
            </a:pathLst>
          </a:custGeom>
          <a:solidFill>
            <a:srgbClr val="DCBD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4999626" y="4979348"/>
            <a:ext cx="5123180" cy="216535"/>
          </a:xfrm>
          <a:custGeom>
            <a:avLst/>
            <a:gdLst/>
            <a:ahLst/>
            <a:cxnLst/>
            <a:rect l="l" t="t" r="r" b="b"/>
            <a:pathLst>
              <a:path w="5123180" h="216535">
                <a:moveTo>
                  <a:pt x="0" y="0"/>
                </a:moveTo>
                <a:lnTo>
                  <a:pt x="5122668" y="0"/>
                </a:lnTo>
                <a:lnTo>
                  <a:pt x="5122668" y="216024"/>
                </a:lnTo>
                <a:lnTo>
                  <a:pt x="0" y="216024"/>
                </a:lnTo>
                <a:lnTo>
                  <a:pt x="0" y="0"/>
                </a:lnTo>
                <a:close/>
              </a:path>
            </a:pathLst>
          </a:custGeom>
          <a:solidFill>
            <a:srgbClr val="DCBD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4999625" y="5524492"/>
            <a:ext cx="6635115" cy="216535"/>
          </a:xfrm>
          <a:custGeom>
            <a:avLst/>
            <a:gdLst/>
            <a:ahLst/>
            <a:cxnLst/>
            <a:rect l="l" t="t" r="r" b="b"/>
            <a:pathLst>
              <a:path w="6635115" h="216535">
                <a:moveTo>
                  <a:pt x="0" y="0"/>
                </a:moveTo>
                <a:lnTo>
                  <a:pt x="6634636" y="0"/>
                </a:lnTo>
                <a:lnTo>
                  <a:pt x="6634636" y="216024"/>
                </a:lnTo>
                <a:lnTo>
                  <a:pt x="0" y="216024"/>
                </a:lnTo>
                <a:lnTo>
                  <a:pt x="0" y="0"/>
                </a:lnTo>
                <a:close/>
              </a:path>
            </a:pathLst>
          </a:custGeom>
          <a:solidFill>
            <a:srgbClr val="DCBD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4991888" y="6011748"/>
            <a:ext cx="6635115" cy="233679"/>
          </a:xfrm>
          <a:custGeom>
            <a:avLst/>
            <a:gdLst/>
            <a:ahLst/>
            <a:cxnLst/>
            <a:rect l="l" t="t" r="r" b="b"/>
            <a:pathLst>
              <a:path w="6635115" h="233679">
                <a:moveTo>
                  <a:pt x="0" y="0"/>
                </a:moveTo>
                <a:lnTo>
                  <a:pt x="6634636" y="0"/>
                </a:lnTo>
                <a:lnTo>
                  <a:pt x="6634636" y="233440"/>
                </a:lnTo>
                <a:lnTo>
                  <a:pt x="0" y="233440"/>
                </a:lnTo>
                <a:lnTo>
                  <a:pt x="0" y="0"/>
                </a:lnTo>
                <a:close/>
              </a:path>
            </a:pathLst>
          </a:custGeom>
          <a:solidFill>
            <a:srgbClr val="DCBD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6449690" y="2204863"/>
            <a:ext cx="0" cy="4113529"/>
          </a:xfrm>
          <a:custGeom>
            <a:avLst/>
            <a:gdLst/>
            <a:ahLst/>
            <a:cxnLst/>
            <a:rect l="l" t="t" r="r" b="b"/>
            <a:pathLst>
              <a:path h="4113529">
                <a:moveTo>
                  <a:pt x="0" y="0"/>
                </a:moveTo>
                <a:lnTo>
                  <a:pt x="1" y="4113232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85513" y="1268760"/>
            <a:ext cx="6051327" cy="308874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1133030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5"/>
              </a:spcBef>
              <a:tabLst>
                <a:tab pos="843280" algn="l"/>
              </a:tabLst>
            </a:pPr>
            <a:r>
              <a:rPr dirty="0">
                <a:latin typeface="Arial" panose="020B0604020202020204"/>
                <a:cs typeface="Arial" panose="020B0604020202020204"/>
              </a:rPr>
              <a:t>3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3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5	</a:t>
            </a:r>
            <a:r>
              <a:rPr spc="5" dirty="0"/>
              <a:t>核心竞品</a:t>
            </a:r>
            <a:r>
              <a:rPr spc="5" dirty="0">
                <a:latin typeface="Arial" panose="020B0604020202020204"/>
                <a:cs typeface="Arial" panose="020B0604020202020204"/>
              </a:rPr>
              <a:t>|</a:t>
            </a:r>
            <a:r>
              <a:rPr spc="5" dirty="0"/>
              <a:t>高铁新城项目</a:t>
            </a:r>
            <a:r>
              <a:rPr spc="5" dirty="0">
                <a:latin typeface="Arial" panose="020B0604020202020204"/>
                <a:cs typeface="Arial" panose="020B0604020202020204"/>
              </a:rPr>
              <a:t>—</a:t>
            </a:r>
            <a:r>
              <a:rPr spc="5" dirty="0"/>
              <a:t>板块销冠，价格低开高走，以红塔区地缘客户为主</a:t>
            </a:r>
            <a:r>
              <a:rPr dirty="0"/>
              <a:t>， 周边乡镇客户补充，价格敏感度高。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53045" y="1302853"/>
            <a:ext cx="1116330" cy="296545"/>
          </a:xfrm>
          <a:custGeom>
            <a:avLst/>
            <a:gdLst/>
            <a:ahLst/>
            <a:cxnLst/>
            <a:rect l="l" t="t" r="r" b="b"/>
            <a:pathLst>
              <a:path w="1116330" h="296544">
                <a:moveTo>
                  <a:pt x="0" y="295999"/>
                </a:moveTo>
                <a:lnTo>
                  <a:pt x="1116124" y="295999"/>
                </a:lnTo>
                <a:lnTo>
                  <a:pt x="1116124" y="0"/>
                </a:lnTo>
                <a:lnTo>
                  <a:pt x="0" y="0"/>
                </a:lnTo>
                <a:lnTo>
                  <a:pt x="0" y="2959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3045" y="1598852"/>
            <a:ext cx="1116330" cy="471170"/>
          </a:xfrm>
          <a:custGeom>
            <a:avLst/>
            <a:gdLst/>
            <a:ahLst/>
            <a:cxnLst/>
            <a:rect l="l" t="t" r="r" b="b"/>
            <a:pathLst>
              <a:path w="1116330" h="471169">
                <a:moveTo>
                  <a:pt x="0" y="470680"/>
                </a:moveTo>
                <a:lnTo>
                  <a:pt x="1116124" y="470680"/>
                </a:lnTo>
                <a:lnTo>
                  <a:pt x="1116124" y="0"/>
                </a:lnTo>
                <a:lnTo>
                  <a:pt x="0" y="0"/>
                </a:lnTo>
                <a:lnTo>
                  <a:pt x="0" y="47068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3045" y="2069533"/>
            <a:ext cx="1116330" cy="296545"/>
          </a:xfrm>
          <a:custGeom>
            <a:avLst/>
            <a:gdLst/>
            <a:ahLst/>
            <a:cxnLst/>
            <a:rect l="l" t="t" r="r" b="b"/>
            <a:pathLst>
              <a:path w="1116330" h="296544">
                <a:moveTo>
                  <a:pt x="0" y="295999"/>
                </a:moveTo>
                <a:lnTo>
                  <a:pt x="1116124" y="295999"/>
                </a:lnTo>
                <a:lnTo>
                  <a:pt x="1116124" y="0"/>
                </a:lnTo>
                <a:lnTo>
                  <a:pt x="0" y="0"/>
                </a:lnTo>
                <a:lnTo>
                  <a:pt x="0" y="2959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3045" y="2365532"/>
            <a:ext cx="1116330" cy="471170"/>
          </a:xfrm>
          <a:custGeom>
            <a:avLst/>
            <a:gdLst/>
            <a:ahLst/>
            <a:cxnLst/>
            <a:rect l="l" t="t" r="r" b="b"/>
            <a:pathLst>
              <a:path w="1116330" h="471169">
                <a:moveTo>
                  <a:pt x="0" y="470680"/>
                </a:moveTo>
                <a:lnTo>
                  <a:pt x="1116124" y="470680"/>
                </a:lnTo>
                <a:lnTo>
                  <a:pt x="1116124" y="0"/>
                </a:lnTo>
                <a:lnTo>
                  <a:pt x="0" y="0"/>
                </a:lnTo>
                <a:lnTo>
                  <a:pt x="0" y="47068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3045" y="2836212"/>
            <a:ext cx="1116330" cy="296545"/>
          </a:xfrm>
          <a:custGeom>
            <a:avLst/>
            <a:gdLst/>
            <a:ahLst/>
            <a:cxnLst/>
            <a:rect l="l" t="t" r="r" b="b"/>
            <a:pathLst>
              <a:path w="1116330" h="296544">
                <a:moveTo>
                  <a:pt x="0" y="295999"/>
                </a:moveTo>
                <a:lnTo>
                  <a:pt x="1116124" y="295999"/>
                </a:lnTo>
                <a:lnTo>
                  <a:pt x="1116124" y="0"/>
                </a:lnTo>
                <a:lnTo>
                  <a:pt x="0" y="0"/>
                </a:lnTo>
                <a:lnTo>
                  <a:pt x="0" y="2959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3045" y="3132210"/>
            <a:ext cx="1116330" cy="296545"/>
          </a:xfrm>
          <a:custGeom>
            <a:avLst/>
            <a:gdLst/>
            <a:ahLst/>
            <a:cxnLst/>
            <a:rect l="l" t="t" r="r" b="b"/>
            <a:pathLst>
              <a:path w="1116330" h="296545">
                <a:moveTo>
                  <a:pt x="0" y="295999"/>
                </a:moveTo>
                <a:lnTo>
                  <a:pt x="1116124" y="295999"/>
                </a:lnTo>
                <a:lnTo>
                  <a:pt x="1116124" y="0"/>
                </a:lnTo>
                <a:lnTo>
                  <a:pt x="0" y="0"/>
                </a:lnTo>
                <a:lnTo>
                  <a:pt x="0" y="2959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3045" y="3428209"/>
            <a:ext cx="1116330" cy="484505"/>
          </a:xfrm>
          <a:custGeom>
            <a:avLst/>
            <a:gdLst/>
            <a:ahLst/>
            <a:cxnLst/>
            <a:rect l="l" t="t" r="r" b="b"/>
            <a:pathLst>
              <a:path w="1116330" h="484504">
                <a:moveTo>
                  <a:pt x="0" y="484089"/>
                </a:moveTo>
                <a:lnTo>
                  <a:pt x="1116124" y="484089"/>
                </a:lnTo>
                <a:lnTo>
                  <a:pt x="1116124" y="0"/>
                </a:lnTo>
                <a:lnTo>
                  <a:pt x="0" y="0"/>
                </a:lnTo>
                <a:lnTo>
                  <a:pt x="0" y="48408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3045" y="3912299"/>
            <a:ext cx="1116330" cy="484505"/>
          </a:xfrm>
          <a:custGeom>
            <a:avLst/>
            <a:gdLst/>
            <a:ahLst/>
            <a:cxnLst/>
            <a:rect l="l" t="t" r="r" b="b"/>
            <a:pathLst>
              <a:path w="1116330" h="484504">
                <a:moveTo>
                  <a:pt x="0" y="484089"/>
                </a:moveTo>
                <a:lnTo>
                  <a:pt x="1116124" y="484089"/>
                </a:lnTo>
                <a:lnTo>
                  <a:pt x="1116124" y="0"/>
                </a:lnTo>
                <a:lnTo>
                  <a:pt x="0" y="0"/>
                </a:lnTo>
                <a:lnTo>
                  <a:pt x="0" y="48408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3045" y="4396389"/>
            <a:ext cx="1116330" cy="296545"/>
          </a:xfrm>
          <a:custGeom>
            <a:avLst/>
            <a:gdLst/>
            <a:ahLst/>
            <a:cxnLst/>
            <a:rect l="l" t="t" r="r" b="b"/>
            <a:pathLst>
              <a:path w="1116330" h="296545">
                <a:moveTo>
                  <a:pt x="0" y="295999"/>
                </a:moveTo>
                <a:lnTo>
                  <a:pt x="1116124" y="295999"/>
                </a:lnTo>
                <a:lnTo>
                  <a:pt x="1116124" y="0"/>
                </a:lnTo>
                <a:lnTo>
                  <a:pt x="0" y="0"/>
                </a:lnTo>
                <a:lnTo>
                  <a:pt x="0" y="2959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53045" y="4692388"/>
            <a:ext cx="1116330" cy="296545"/>
          </a:xfrm>
          <a:custGeom>
            <a:avLst/>
            <a:gdLst/>
            <a:ahLst/>
            <a:cxnLst/>
            <a:rect l="l" t="t" r="r" b="b"/>
            <a:pathLst>
              <a:path w="1116330" h="296545">
                <a:moveTo>
                  <a:pt x="0" y="295999"/>
                </a:moveTo>
                <a:lnTo>
                  <a:pt x="1116124" y="295999"/>
                </a:lnTo>
                <a:lnTo>
                  <a:pt x="1116124" y="0"/>
                </a:lnTo>
                <a:lnTo>
                  <a:pt x="0" y="0"/>
                </a:lnTo>
                <a:lnTo>
                  <a:pt x="0" y="2959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53045" y="4988388"/>
            <a:ext cx="1116330" cy="471170"/>
          </a:xfrm>
          <a:custGeom>
            <a:avLst/>
            <a:gdLst/>
            <a:ahLst/>
            <a:cxnLst/>
            <a:rect l="l" t="t" r="r" b="b"/>
            <a:pathLst>
              <a:path w="1116330" h="471170">
                <a:moveTo>
                  <a:pt x="0" y="470680"/>
                </a:moveTo>
                <a:lnTo>
                  <a:pt x="1116124" y="470680"/>
                </a:lnTo>
                <a:lnTo>
                  <a:pt x="1116124" y="0"/>
                </a:lnTo>
                <a:lnTo>
                  <a:pt x="0" y="0"/>
                </a:lnTo>
                <a:lnTo>
                  <a:pt x="0" y="47068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3045" y="5459067"/>
            <a:ext cx="1116330" cy="1048385"/>
          </a:xfrm>
          <a:custGeom>
            <a:avLst/>
            <a:gdLst/>
            <a:ahLst/>
            <a:cxnLst/>
            <a:rect l="l" t="t" r="r" b="b"/>
            <a:pathLst>
              <a:path w="1116330" h="1048384">
                <a:moveTo>
                  <a:pt x="0" y="1048359"/>
                </a:moveTo>
                <a:lnTo>
                  <a:pt x="1116124" y="1048359"/>
                </a:lnTo>
                <a:lnTo>
                  <a:pt x="1116124" y="0"/>
                </a:lnTo>
                <a:lnTo>
                  <a:pt x="0" y="0"/>
                </a:lnTo>
                <a:lnTo>
                  <a:pt x="0" y="104835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69169" y="5459067"/>
            <a:ext cx="3709035" cy="1048385"/>
          </a:xfrm>
          <a:custGeom>
            <a:avLst/>
            <a:gdLst/>
            <a:ahLst/>
            <a:cxnLst/>
            <a:rect l="l" t="t" r="r" b="b"/>
            <a:pathLst>
              <a:path w="3709035" h="1048384">
                <a:moveTo>
                  <a:pt x="0" y="1048359"/>
                </a:moveTo>
                <a:lnTo>
                  <a:pt x="3708413" y="1048359"/>
                </a:lnTo>
                <a:lnTo>
                  <a:pt x="3708413" y="0"/>
                </a:lnTo>
                <a:lnTo>
                  <a:pt x="0" y="0"/>
                </a:lnTo>
                <a:lnTo>
                  <a:pt x="0" y="104835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358650" y="5781547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762819" y="1302853"/>
          <a:ext cx="3728085" cy="5211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004569"/>
                <a:gridCol w="1332230"/>
              </a:tblGrid>
              <a:tr h="295999">
                <a:tc>
                  <a:txBody>
                    <a:bodyPr/>
                    <a:lstStyle/>
                    <a:p>
                      <a:pPr marR="37338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高铁新城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开发商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1285" marR="113665" algn="ctr">
                        <a:lnSpc>
                          <a:spcPct val="209000"/>
                        </a:lnSpc>
                        <a:spcBef>
                          <a:spcPts val="1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计容面积   成交楼板价 总户数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云南建投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470680">
                <a:tc>
                  <a:txBody>
                    <a:bodyPr/>
                    <a:lstStyle/>
                    <a:p>
                      <a:pPr marL="42608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高层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3.1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414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vMerge="1">
                  <a:tcPr marL="0" marR="0" marT="565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rgbClr val="139767"/>
                    </a:solidFill>
                  </a:tcPr>
                </a:tc>
                <a:tc>
                  <a:txBody>
                    <a:bodyPr/>
                    <a:lstStyle/>
                    <a:p>
                      <a:pPr marL="424180" marR="276860" indent="-139700">
                        <a:lnSpc>
                          <a:spcPts val="1390"/>
                        </a:lnSpc>
                        <a:spcBef>
                          <a:spcPts val="50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已取地部分  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69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万方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413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295999">
                <a:tc>
                  <a:txBody>
                    <a:bodyPr/>
                    <a:lstStyle/>
                    <a:p>
                      <a:pPr marR="393065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2019.10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vMerge="1">
                  <a:tcPr marL="0" marR="0" marT="565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rgbClr val="1397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776-782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470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287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  <a:tc vMerge="1">
                  <a:tcPr marL="0" marR="0" marT="565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rgbClr val="139767"/>
                    </a:solidFill>
                  </a:tcPr>
                </a:tc>
                <a:tc>
                  <a:txBody>
                    <a:bodyPr/>
                    <a:lstStyle/>
                    <a:p>
                      <a:pPr marL="335280" marR="276860" indent="-50800">
                        <a:lnSpc>
                          <a:spcPts val="1420"/>
                        </a:lnSpc>
                        <a:spcBef>
                          <a:spcPts val="47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已取地部分 高层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3338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BFBFBF"/>
                      </a:solidFill>
                      <a:prstDash val="solid"/>
                    </a:lnL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959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17F-26F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BFBFBF"/>
                      </a:solidFill>
                      <a:prstDash val="solid"/>
                    </a:lnL>
                    <a:lnT w="19050">
                      <a:solidFill>
                        <a:srgbClr val="BFBFBF"/>
                      </a:solidFill>
                      <a:prstDash val="solid"/>
                    </a:lnT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959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首置首改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8408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高层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102-168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986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84089">
                <a:tc gridSpan="3">
                  <a:txBody>
                    <a:bodyPr/>
                    <a:lstStyle/>
                    <a:p>
                      <a:pPr marL="63309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毛坯高层</a:t>
                      </a:r>
                      <a:r>
                        <a:rPr sz="1200" spc="33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2T2</a:t>
                      </a:r>
                      <a:r>
                        <a:rPr sz="1200" spc="33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2T3</a:t>
                      </a:r>
                      <a:r>
                        <a:rPr sz="1200" spc="-1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2T4</a:t>
                      </a:r>
                      <a:r>
                        <a:rPr sz="1200" spc="33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7500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元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049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9599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毛坯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959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2019.12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519040">
                <a:tc gridSpan="3">
                  <a:txBody>
                    <a:bodyPr/>
                    <a:lstStyle/>
                    <a:p>
                      <a:pPr marL="1625600" marR="170180" indent="-1447800">
                        <a:lnSpc>
                          <a:spcPts val="1390"/>
                        </a:lnSpc>
                        <a:spcBef>
                          <a:spcPts val="50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地缘城区外溢客户，周边乡镇进城客户，价格敏感 度较高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04775" marR="98425" algn="just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200" spc="5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项目于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201</a:t>
                      </a:r>
                      <a:r>
                        <a:rPr sz="1200" spc="4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sz="1200" spc="5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1200" spc="4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1200" spc="5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月，项目首开高层</a:t>
                      </a:r>
                      <a:r>
                        <a:rPr sz="1200" spc="4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sz="1200" spc="5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栋楼，共计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约  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697</a:t>
                      </a:r>
                      <a:r>
                        <a:rPr sz="1200" spc="1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套房源，产品面积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102-168</a:t>
                      </a:r>
                      <a:r>
                        <a:rPr sz="1200" spc="1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㎡，均价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6500</a:t>
                      </a:r>
                      <a:r>
                        <a:rPr sz="1200" spc="1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元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/m</a:t>
                      </a:r>
                      <a:r>
                        <a:rPr sz="1200" spc="-7" baseline="28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  </a:t>
                      </a:r>
                      <a:r>
                        <a:rPr sz="1200" spc="7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开盘热销。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</a:t>
                      </a:r>
                      <a:r>
                        <a:rPr sz="1200" spc="6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1200" spc="7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12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200" spc="6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sz="1200" spc="7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月，月推</a:t>
                      </a:r>
                      <a:r>
                        <a:rPr sz="1200" spc="6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1200" spc="7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栋楼，至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</a:t>
                      </a:r>
                      <a:r>
                        <a:rPr sz="1200" spc="6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  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月一期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号地块，共计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984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套高层房源基本售罄。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413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830107" y="1346708"/>
            <a:ext cx="774700" cy="2364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项目名称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81280" algn="ctr">
              <a:lnSpc>
                <a:spcPct val="209000"/>
              </a:lnSpc>
              <a:spcBef>
                <a:spcPts val="1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容积率  成交时间 绿化率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81280" algn="ctr">
              <a:lnSpc>
                <a:spcPct val="162000"/>
              </a:lnSpc>
              <a:spcBef>
                <a:spcPts val="695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产品业态 需求类型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850">
              <a:latin typeface="微软雅黑" panose="020B0503020204020204" charset="-122"/>
              <a:cs typeface="微软雅黑" panose="020B0503020204020204" charset="-122"/>
            </a:endParaRPr>
          </a:p>
          <a:p>
            <a:pPr marR="5080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主力面积段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6307" y="4050283"/>
            <a:ext cx="622300" cy="1278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当前售价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R="5080">
              <a:lnSpc>
                <a:spcPct val="162000"/>
              </a:lnSpc>
              <a:spcBef>
                <a:spcPts val="74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装修情况 首开时间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主力客群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0184" y="5781929"/>
            <a:ext cx="953769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5080">
              <a:lnSpc>
                <a:spcPts val="1390"/>
              </a:lnSpc>
              <a:spcBef>
                <a:spcPts val="185"/>
              </a:spcBef>
            </a:pPr>
            <a:r>
              <a:rPr sz="1200" b="1" spc="28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开盘及销</a:t>
            </a: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售 情况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121666" y="6412772"/>
            <a:ext cx="848994" cy="192405"/>
          </a:xfrm>
          <a:custGeom>
            <a:avLst/>
            <a:gdLst/>
            <a:ahLst/>
            <a:cxnLst/>
            <a:rect l="l" t="t" r="r" b="b"/>
            <a:pathLst>
              <a:path w="848995" h="192404">
                <a:moveTo>
                  <a:pt x="0" y="192394"/>
                </a:moveTo>
                <a:lnTo>
                  <a:pt x="848973" y="192394"/>
                </a:lnTo>
                <a:lnTo>
                  <a:pt x="848973" y="0"/>
                </a:lnTo>
                <a:lnTo>
                  <a:pt x="0" y="0"/>
                </a:lnTo>
                <a:lnTo>
                  <a:pt x="0" y="1923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970639" y="6412772"/>
            <a:ext cx="766445" cy="192405"/>
          </a:xfrm>
          <a:custGeom>
            <a:avLst/>
            <a:gdLst/>
            <a:ahLst/>
            <a:cxnLst/>
            <a:rect l="l" t="t" r="r" b="b"/>
            <a:pathLst>
              <a:path w="766445" h="192404">
                <a:moveTo>
                  <a:pt x="0" y="192394"/>
                </a:moveTo>
                <a:lnTo>
                  <a:pt x="766201" y="192394"/>
                </a:lnTo>
                <a:lnTo>
                  <a:pt x="766201" y="0"/>
                </a:lnTo>
                <a:lnTo>
                  <a:pt x="0" y="0"/>
                </a:lnTo>
                <a:lnTo>
                  <a:pt x="0" y="1923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5687256" y="4408473"/>
          <a:ext cx="6062345" cy="2197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3755"/>
                <a:gridCol w="661669"/>
                <a:gridCol w="1003300"/>
                <a:gridCol w="1003300"/>
                <a:gridCol w="925829"/>
                <a:gridCol w="848360"/>
                <a:gridCol w="765810"/>
              </a:tblGrid>
              <a:tr h="375275"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产品类别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面积段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户型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供应套数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成交套数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去化率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39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最新均价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2545">
                        <a:lnSpc>
                          <a:spcPts val="143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（元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2394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102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房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卫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150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150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0510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7500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234151">
                <a:tc vMerge="1">
                  <a:tcPr marL="0" marR="0" marT="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108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房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卫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72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72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vMerge="1"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234152">
                <a:tc vMerge="1">
                  <a:tcPr marL="0" marR="0" marT="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116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房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卫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46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46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192394">
                <a:tc vMerge="1">
                  <a:tcPr marL="0" marR="0" marT="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132-139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房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卫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242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242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vMerge="1"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192395">
                <a:tc vMerge="1">
                  <a:tcPr marL="0" marR="0" marT="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142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房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卫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136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136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192394">
                <a:tc vMerge="1">
                  <a:tcPr marL="0" marR="0" marT="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149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房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厅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卫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144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144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vMerge="1"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192394">
                <a:tc vMerge="1">
                  <a:tcPr marL="0" marR="0" marT="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168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房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厅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卫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66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66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vMerge="1"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192394">
                <a:tc vMerge="1">
                  <a:tcPr marL="0" marR="0" marT="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168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房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厅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卫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128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128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vMerge="1"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192394">
                <a:tc gridSpan="3"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合计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984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984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5105">
                        <a:lnSpc>
                          <a:spcPts val="141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7500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9008533" y="2044700"/>
            <a:ext cx="694690" cy="398145"/>
          </a:xfrm>
          <a:custGeom>
            <a:avLst/>
            <a:gdLst/>
            <a:ahLst/>
            <a:cxnLst/>
            <a:rect l="l" t="t" r="r" b="b"/>
            <a:pathLst>
              <a:path w="694690" h="398144">
                <a:moveTo>
                  <a:pt x="0" y="0"/>
                </a:moveTo>
                <a:lnTo>
                  <a:pt x="4234" y="80432"/>
                </a:lnTo>
                <a:lnTo>
                  <a:pt x="93134" y="309032"/>
                </a:lnTo>
                <a:lnTo>
                  <a:pt x="694267" y="397932"/>
                </a:lnTo>
                <a:lnTo>
                  <a:pt x="651934" y="84667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301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008533" y="2044700"/>
            <a:ext cx="694690" cy="398145"/>
          </a:xfrm>
          <a:custGeom>
            <a:avLst/>
            <a:gdLst/>
            <a:ahLst/>
            <a:cxnLst/>
            <a:rect l="l" t="t" r="r" b="b"/>
            <a:pathLst>
              <a:path w="694690" h="398144">
                <a:moveTo>
                  <a:pt x="4234" y="80433"/>
                </a:moveTo>
                <a:lnTo>
                  <a:pt x="93134" y="309033"/>
                </a:lnTo>
                <a:lnTo>
                  <a:pt x="694267" y="397933"/>
                </a:lnTo>
                <a:lnTo>
                  <a:pt x="651934" y="84667"/>
                </a:lnTo>
                <a:lnTo>
                  <a:pt x="0" y="0"/>
                </a:lnTo>
                <a:lnTo>
                  <a:pt x="4234" y="80433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088966" y="2400300"/>
            <a:ext cx="736600" cy="398145"/>
          </a:xfrm>
          <a:custGeom>
            <a:avLst/>
            <a:gdLst/>
            <a:ahLst/>
            <a:cxnLst/>
            <a:rect l="l" t="t" r="r" b="b"/>
            <a:pathLst>
              <a:path w="736600" h="398144">
                <a:moveTo>
                  <a:pt x="0" y="0"/>
                </a:moveTo>
                <a:lnTo>
                  <a:pt x="114300" y="397932"/>
                </a:lnTo>
                <a:lnTo>
                  <a:pt x="736600" y="342900"/>
                </a:lnTo>
                <a:lnTo>
                  <a:pt x="630765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301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088966" y="2400300"/>
            <a:ext cx="736600" cy="398145"/>
          </a:xfrm>
          <a:custGeom>
            <a:avLst/>
            <a:gdLst/>
            <a:ahLst/>
            <a:cxnLst/>
            <a:rect l="l" t="t" r="r" b="b"/>
            <a:pathLst>
              <a:path w="736600" h="398144">
                <a:moveTo>
                  <a:pt x="0" y="0"/>
                </a:moveTo>
                <a:lnTo>
                  <a:pt x="114300" y="397933"/>
                </a:lnTo>
                <a:lnTo>
                  <a:pt x="736600" y="342900"/>
                </a:lnTo>
                <a:lnTo>
                  <a:pt x="630766" y="38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340600" y="1866900"/>
            <a:ext cx="969644" cy="584200"/>
          </a:xfrm>
          <a:custGeom>
            <a:avLst/>
            <a:gdLst/>
            <a:ahLst/>
            <a:cxnLst/>
            <a:rect l="l" t="t" r="r" b="b"/>
            <a:pathLst>
              <a:path w="969645" h="584200">
                <a:moveTo>
                  <a:pt x="508000" y="0"/>
                </a:moveTo>
                <a:lnTo>
                  <a:pt x="114300" y="270932"/>
                </a:lnTo>
                <a:lnTo>
                  <a:pt x="0" y="355600"/>
                </a:lnTo>
                <a:lnTo>
                  <a:pt x="660400" y="584200"/>
                </a:lnTo>
                <a:lnTo>
                  <a:pt x="969432" y="563032"/>
                </a:lnTo>
                <a:lnTo>
                  <a:pt x="876300" y="114300"/>
                </a:lnTo>
                <a:lnTo>
                  <a:pt x="508000" y="0"/>
                </a:lnTo>
                <a:close/>
              </a:path>
            </a:pathLst>
          </a:custGeom>
          <a:solidFill>
            <a:srgbClr val="FFFF00">
              <a:alpha val="301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340600" y="1866900"/>
            <a:ext cx="969644" cy="584200"/>
          </a:xfrm>
          <a:custGeom>
            <a:avLst/>
            <a:gdLst/>
            <a:ahLst/>
            <a:cxnLst/>
            <a:rect l="l" t="t" r="r" b="b"/>
            <a:pathLst>
              <a:path w="969645" h="584200">
                <a:moveTo>
                  <a:pt x="0" y="355600"/>
                </a:moveTo>
                <a:lnTo>
                  <a:pt x="660400" y="584200"/>
                </a:lnTo>
                <a:lnTo>
                  <a:pt x="969433" y="563033"/>
                </a:lnTo>
                <a:lnTo>
                  <a:pt x="876300" y="114300"/>
                </a:lnTo>
                <a:lnTo>
                  <a:pt x="508000" y="0"/>
                </a:lnTo>
                <a:lnTo>
                  <a:pt x="114300" y="270933"/>
                </a:lnTo>
                <a:lnTo>
                  <a:pt x="0" y="355600"/>
                </a:lnTo>
                <a:close/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762066" y="2294467"/>
            <a:ext cx="571500" cy="482600"/>
          </a:xfrm>
          <a:custGeom>
            <a:avLst/>
            <a:gdLst/>
            <a:ahLst/>
            <a:cxnLst/>
            <a:rect l="l" t="t" r="r" b="b"/>
            <a:pathLst>
              <a:path w="571500" h="482600">
                <a:moveTo>
                  <a:pt x="0" y="0"/>
                </a:moveTo>
                <a:lnTo>
                  <a:pt x="160865" y="478365"/>
                </a:lnTo>
                <a:lnTo>
                  <a:pt x="537632" y="482600"/>
                </a:lnTo>
                <a:lnTo>
                  <a:pt x="571500" y="21165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301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762066" y="2294467"/>
            <a:ext cx="571500" cy="482600"/>
          </a:xfrm>
          <a:custGeom>
            <a:avLst/>
            <a:gdLst/>
            <a:ahLst/>
            <a:cxnLst/>
            <a:rect l="l" t="t" r="r" b="b"/>
            <a:pathLst>
              <a:path w="571500" h="482600">
                <a:moveTo>
                  <a:pt x="0" y="0"/>
                </a:moveTo>
                <a:lnTo>
                  <a:pt x="160866" y="478366"/>
                </a:lnTo>
                <a:lnTo>
                  <a:pt x="537633" y="482600"/>
                </a:lnTo>
                <a:lnTo>
                  <a:pt x="571500" y="2116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7724034" y="2050796"/>
            <a:ext cx="3302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微软雅黑" panose="020B0503020204020204" charset="-122"/>
                <a:cs typeface="微软雅黑" panose="020B0503020204020204" charset="-122"/>
              </a:rPr>
              <a:t>待推高层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264733" y="2492755"/>
            <a:ext cx="254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微软雅黑" panose="020B0503020204020204" charset="-122"/>
                <a:cs typeface="微软雅黑" panose="020B0503020204020204" charset="-122"/>
              </a:rPr>
              <a:t>尾盘合 院洋房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980168" y="2532379"/>
            <a:ext cx="254000" cy="2057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40"/>
              </a:spcBef>
            </a:pPr>
            <a:r>
              <a:rPr sz="600" b="1" dirty="0">
                <a:latin typeface="微软雅黑" panose="020B0503020204020204" charset="-122"/>
                <a:cs typeface="微软雅黑" panose="020B0503020204020204" charset="-122"/>
              </a:rPr>
              <a:t>待推合 院洋房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257074" y="2206244"/>
            <a:ext cx="3302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微软雅黑" panose="020B0503020204020204" charset="-122"/>
                <a:cs typeface="微软雅黑" panose="020B0503020204020204" charset="-122"/>
              </a:rPr>
              <a:t>售罄高层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9266" y="6648195"/>
            <a:ext cx="1803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备注：项目成交数据为市调整理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32" y="368300"/>
            <a:ext cx="1135126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3.3.5</a:t>
            </a:r>
            <a:r>
              <a:rPr spc="-35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核心竞品</a:t>
            </a:r>
            <a:r>
              <a:rPr dirty="0">
                <a:latin typeface="Arial" panose="020B0604020202020204"/>
                <a:cs typeface="Arial" panose="020B0604020202020204"/>
              </a:rPr>
              <a:t>|</a:t>
            </a:r>
            <a:r>
              <a:rPr dirty="0"/>
              <a:t>高铁新城项目</a:t>
            </a:r>
            <a:r>
              <a:rPr dirty="0">
                <a:latin typeface="Arial" panose="020B0604020202020204"/>
                <a:cs typeface="Arial" panose="020B0604020202020204"/>
              </a:rPr>
              <a:t>—2019</a:t>
            </a:r>
            <a:r>
              <a:rPr dirty="0"/>
              <a:t>年</a:t>
            </a:r>
            <a:r>
              <a:rPr dirty="0">
                <a:latin typeface="Arial" panose="020B0604020202020204"/>
                <a:cs typeface="Arial" panose="020B0604020202020204"/>
              </a:rPr>
              <a:t>12</a:t>
            </a:r>
            <a:r>
              <a:rPr dirty="0"/>
              <a:t>月高层首开，至</a:t>
            </a:r>
            <a:r>
              <a:rPr dirty="0">
                <a:latin typeface="Arial" panose="020B0604020202020204"/>
                <a:cs typeface="Arial" panose="020B0604020202020204"/>
              </a:rPr>
              <a:t>2020</a:t>
            </a:r>
            <a:r>
              <a:rPr dirty="0"/>
              <a:t>年</a:t>
            </a:r>
            <a:r>
              <a:rPr dirty="0">
                <a:latin typeface="Arial" panose="020B0604020202020204"/>
                <a:cs typeface="Arial" panose="020B0604020202020204"/>
              </a:rPr>
              <a:t>12</a:t>
            </a:r>
            <a:r>
              <a:rPr dirty="0"/>
              <a:t>月基本售罄，</a:t>
            </a:r>
            <a:r>
              <a:rPr dirty="0">
                <a:latin typeface="Arial" panose="020B0604020202020204"/>
                <a:cs typeface="Arial" panose="020B0604020202020204"/>
              </a:rPr>
              <a:t>120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以下小面积低总价户型去化较快。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29771" y="6428740"/>
            <a:ext cx="779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微软雅黑" panose="020B0503020204020204" charset="-122"/>
                <a:cs typeface="微软雅黑" panose="020B0503020204020204" charset="-122"/>
              </a:rPr>
              <a:t>116平3房2卫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2152" y="6456172"/>
            <a:ext cx="779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微软雅黑" panose="020B0503020204020204" charset="-122"/>
                <a:cs typeface="微软雅黑" panose="020B0503020204020204" charset="-122"/>
              </a:rPr>
              <a:t>132平3房2卫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3560" y="2566416"/>
            <a:ext cx="9714865" cy="0"/>
          </a:xfrm>
          <a:custGeom>
            <a:avLst/>
            <a:gdLst/>
            <a:ahLst/>
            <a:cxnLst/>
            <a:rect l="l" t="t" r="r" b="b"/>
            <a:pathLst>
              <a:path w="9714865">
                <a:moveTo>
                  <a:pt x="0" y="0"/>
                </a:moveTo>
                <a:lnTo>
                  <a:pt x="971487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42387" y="2566416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96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13560" y="2337816"/>
            <a:ext cx="9714865" cy="0"/>
          </a:xfrm>
          <a:custGeom>
            <a:avLst/>
            <a:gdLst/>
            <a:ahLst/>
            <a:cxnLst/>
            <a:rect l="l" t="t" r="r" b="b"/>
            <a:pathLst>
              <a:path w="9714865">
                <a:moveTo>
                  <a:pt x="0" y="0"/>
                </a:moveTo>
                <a:lnTo>
                  <a:pt x="9714870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42387" y="2337816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96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42872" y="2106168"/>
            <a:ext cx="9885680" cy="0"/>
          </a:xfrm>
          <a:custGeom>
            <a:avLst/>
            <a:gdLst/>
            <a:ahLst/>
            <a:cxnLst/>
            <a:rect l="l" t="t" r="r" b="b"/>
            <a:pathLst>
              <a:path w="9885680">
                <a:moveTo>
                  <a:pt x="0" y="0"/>
                </a:moveTo>
                <a:lnTo>
                  <a:pt x="9885558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42387" y="2106168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96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42387" y="1876432"/>
            <a:ext cx="10186670" cy="0"/>
          </a:xfrm>
          <a:custGeom>
            <a:avLst/>
            <a:gdLst/>
            <a:ahLst/>
            <a:cxnLst/>
            <a:rect l="l" t="t" r="r" b="b"/>
            <a:pathLst>
              <a:path w="10186670">
                <a:moveTo>
                  <a:pt x="0" y="0"/>
                </a:moveTo>
                <a:lnTo>
                  <a:pt x="10186043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72183" y="1996439"/>
            <a:ext cx="170815" cy="802005"/>
          </a:xfrm>
          <a:custGeom>
            <a:avLst/>
            <a:gdLst/>
            <a:ahLst/>
            <a:cxnLst/>
            <a:rect l="l" t="t" r="r" b="b"/>
            <a:pathLst>
              <a:path w="170814" h="802005">
                <a:moveTo>
                  <a:pt x="170688" y="0"/>
                </a:moveTo>
                <a:lnTo>
                  <a:pt x="0" y="0"/>
                </a:lnTo>
                <a:lnTo>
                  <a:pt x="0" y="801883"/>
                </a:lnTo>
                <a:lnTo>
                  <a:pt x="170688" y="801883"/>
                </a:lnTo>
                <a:lnTo>
                  <a:pt x="17068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70048" y="2758315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8255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67455" y="275552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8" y="0"/>
                </a:lnTo>
              </a:path>
            </a:pathLst>
          </a:custGeom>
          <a:ln w="85603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67911" y="275552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85603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65320" y="2761617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735" y="0"/>
                </a:lnTo>
              </a:path>
            </a:pathLst>
          </a:custGeom>
          <a:ln w="73411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42872" y="2161032"/>
            <a:ext cx="170815" cy="637540"/>
          </a:xfrm>
          <a:custGeom>
            <a:avLst/>
            <a:gdLst/>
            <a:ahLst/>
            <a:cxnLst/>
            <a:rect l="l" t="t" r="r" b="b"/>
            <a:pathLst>
              <a:path w="170814" h="637539">
                <a:moveTo>
                  <a:pt x="170687" y="0"/>
                </a:moveTo>
                <a:lnTo>
                  <a:pt x="0" y="0"/>
                </a:lnTo>
                <a:lnTo>
                  <a:pt x="0" y="637291"/>
                </a:lnTo>
                <a:lnTo>
                  <a:pt x="170687" y="637291"/>
                </a:lnTo>
                <a:lnTo>
                  <a:pt x="170687" y="0"/>
                </a:lnTo>
                <a:close/>
              </a:path>
            </a:pathLst>
          </a:custGeom>
          <a:solidFill>
            <a:srgbClr val="2F30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40279" y="2775333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45979">
            <a:solidFill>
              <a:srgbClr val="2F3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40735" y="2795145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6355">
            <a:solidFill>
              <a:srgbClr val="2F3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38144" y="2776857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735" y="0"/>
                </a:lnTo>
              </a:path>
            </a:pathLst>
          </a:custGeom>
          <a:ln w="42931">
            <a:solidFill>
              <a:srgbClr val="2F3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38600" y="2703576"/>
            <a:ext cx="170815" cy="95250"/>
          </a:xfrm>
          <a:custGeom>
            <a:avLst/>
            <a:gdLst/>
            <a:ahLst/>
            <a:cxnLst/>
            <a:rect l="l" t="t" r="r" b="b"/>
            <a:pathLst>
              <a:path w="170814" h="95250">
                <a:moveTo>
                  <a:pt x="170687" y="0"/>
                </a:moveTo>
                <a:lnTo>
                  <a:pt x="0" y="0"/>
                </a:lnTo>
                <a:lnTo>
                  <a:pt x="0" y="94747"/>
                </a:lnTo>
                <a:lnTo>
                  <a:pt x="170687" y="94747"/>
                </a:lnTo>
                <a:lnTo>
                  <a:pt x="170687" y="0"/>
                </a:lnTo>
                <a:close/>
              </a:path>
            </a:pathLst>
          </a:custGeom>
          <a:solidFill>
            <a:srgbClr val="2F30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39055" y="2758569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8" y="0"/>
                </a:lnTo>
              </a:path>
            </a:pathLst>
          </a:custGeom>
          <a:ln w="79507">
            <a:solidFill>
              <a:srgbClr val="2F3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236464" y="2648711"/>
            <a:ext cx="170815" cy="149860"/>
          </a:xfrm>
          <a:custGeom>
            <a:avLst/>
            <a:gdLst/>
            <a:ahLst/>
            <a:cxnLst/>
            <a:rect l="l" t="t" r="r" b="b"/>
            <a:pathLst>
              <a:path w="170814" h="149860">
                <a:moveTo>
                  <a:pt x="170687" y="0"/>
                </a:moveTo>
                <a:lnTo>
                  <a:pt x="0" y="0"/>
                </a:lnTo>
                <a:lnTo>
                  <a:pt x="0" y="149611"/>
                </a:lnTo>
                <a:lnTo>
                  <a:pt x="170687" y="149611"/>
                </a:lnTo>
                <a:lnTo>
                  <a:pt x="170687" y="0"/>
                </a:lnTo>
                <a:close/>
              </a:path>
            </a:pathLst>
          </a:custGeom>
          <a:solidFill>
            <a:srgbClr val="2F30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836920" y="2787525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21595">
            <a:solidFill>
              <a:srgbClr val="2F3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434328" y="2790573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36" y="0"/>
                </a:lnTo>
              </a:path>
            </a:pathLst>
          </a:custGeom>
          <a:ln w="15499">
            <a:solidFill>
              <a:srgbClr val="2F3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034783" y="2787525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88" y="0"/>
                </a:lnTo>
              </a:path>
            </a:pathLst>
          </a:custGeom>
          <a:ln w="21595">
            <a:solidFill>
              <a:srgbClr val="2F3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635240" y="279362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9403">
            <a:solidFill>
              <a:srgbClr val="2F3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232647" y="2795145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6355">
            <a:solidFill>
              <a:srgbClr val="2F3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833104" y="2795145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88" y="0"/>
                </a:lnTo>
              </a:path>
            </a:pathLst>
          </a:custGeom>
          <a:ln w="6355">
            <a:solidFill>
              <a:srgbClr val="2F3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528431" y="1876431"/>
            <a:ext cx="0" cy="922019"/>
          </a:xfrm>
          <a:custGeom>
            <a:avLst/>
            <a:gdLst/>
            <a:ahLst/>
            <a:cxnLst/>
            <a:rect l="l" t="t" r="r" b="b"/>
            <a:pathLst>
              <a:path h="922019">
                <a:moveTo>
                  <a:pt x="0" y="921891"/>
                </a:moveTo>
                <a:lnTo>
                  <a:pt x="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528431" y="2798323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0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528431" y="2615184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0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528431" y="2429256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0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1528431" y="2246376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0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1528431" y="2060448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0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1528431" y="1876432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0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42387" y="1876431"/>
            <a:ext cx="0" cy="922019"/>
          </a:xfrm>
          <a:custGeom>
            <a:avLst/>
            <a:gdLst/>
            <a:ahLst/>
            <a:cxnLst/>
            <a:rect l="l" t="t" r="r" b="b"/>
            <a:pathLst>
              <a:path h="922019">
                <a:moveTo>
                  <a:pt x="0" y="921891"/>
                </a:moveTo>
                <a:lnTo>
                  <a:pt x="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342387" y="2798322"/>
            <a:ext cx="10186670" cy="0"/>
          </a:xfrm>
          <a:custGeom>
            <a:avLst/>
            <a:gdLst/>
            <a:ahLst/>
            <a:cxnLst/>
            <a:rect l="l" t="t" r="r" b="b"/>
            <a:pathLst>
              <a:path w="10186670">
                <a:moveTo>
                  <a:pt x="0" y="0"/>
                </a:moveTo>
                <a:lnTo>
                  <a:pt x="10186043" y="1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641977" y="2001440"/>
            <a:ext cx="7190740" cy="428625"/>
          </a:xfrm>
          <a:custGeom>
            <a:avLst/>
            <a:gdLst/>
            <a:ahLst/>
            <a:cxnLst/>
            <a:rect l="l" t="t" r="r" b="b"/>
            <a:pathLst>
              <a:path w="7190740" h="428625">
                <a:moveTo>
                  <a:pt x="0" y="428127"/>
                </a:moveTo>
                <a:lnTo>
                  <a:pt x="598302" y="232744"/>
                </a:lnTo>
                <a:lnTo>
                  <a:pt x="1198758" y="275416"/>
                </a:lnTo>
                <a:lnTo>
                  <a:pt x="1796166" y="83392"/>
                </a:lnTo>
                <a:lnTo>
                  <a:pt x="2396622" y="62056"/>
                </a:lnTo>
                <a:lnTo>
                  <a:pt x="2997078" y="55960"/>
                </a:lnTo>
                <a:lnTo>
                  <a:pt x="3594486" y="0"/>
                </a:lnTo>
                <a:lnTo>
                  <a:pt x="4194942" y="266272"/>
                </a:lnTo>
                <a:lnTo>
                  <a:pt x="4792350" y="132160"/>
                </a:lnTo>
                <a:lnTo>
                  <a:pt x="5392806" y="162640"/>
                </a:lnTo>
                <a:lnTo>
                  <a:pt x="5993262" y="71200"/>
                </a:lnTo>
                <a:lnTo>
                  <a:pt x="6590670" y="141304"/>
                </a:lnTo>
                <a:lnTo>
                  <a:pt x="7190148" y="126064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604164" y="2389986"/>
            <a:ext cx="79502" cy="795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201572" y="2194915"/>
            <a:ext cx="79502" cy="795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802028" y="2237587"/>
            <a:ext cx="79502" cy="795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99437" y="2045563"/>
            <a:ext cx="79502" cy="79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999893" y="2024227"/>
            <a:ext cx="79502" cy="795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600349" y="2018131"/>
            <a:ext cx="79502" cy="795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197756" y="1963267"/>
            <a:ext cx="79502" cy="795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798212" y="2228443"/>
            <a:ext cx="79502" cy="795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395620" y="2094331"/>
            <a:ext cx="79502" cy="795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996076" y="2124811"/>
            <a:ext cx="79502" cy="795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596533" y="2033371"/>
            <a:ext cx="79502" cy="795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193940" y="2103475"/>
            <a:ext cx="79502" cy="79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794397" y="2088235"/>
            <a:ext cx="79502" cy="79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1443095" y="1753615"/>
            <a:ext cx="226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微软雅黑" panose="020B0503020204020204" charset="-122"/>
                <a:cs typeface="微软雅黑" panose="020B0503020204020204" charset="-122"/>
              </a:rPr>
              <a:t>697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109331" y="2558288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105225" y="2558288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704404" y="2558288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303585" y="2558288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902763" y="2558288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246996" y="2512567"/>
            <a:ext cx="160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微软雅黑" panose="020B0503020204020204" charset="-122"/>
                <a:cs typeface="微软雅黑" panose="020B0503020204020204" charset="-122"/>
              </a:rPr>
              <a:t>39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649583" y="2475991"/>
            <a:ext cx="3479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微软雅黑" panose="020B0503020204020204" charset="-122"/>
                <a:cs typeface="微软雅黑" panose="020B0503020204020204" charset="-122"/>
              </a:rPr>
              <a:t>72</a:t>
            </a:r>
            <a:r>
              <a:rPr sz="900" spc="22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baseline="-37000" dirty="0">
                <a:latin typeface="微软雅黑" panose="020B0503020204020204" charset="-122"/>
                <a:cs typeface="微软雅黑" panose="020B0503020204020204" charset="-122"/>
              </a:rPr>
              <a:t>6</a:t>
            </a:r>
            <a:endParaRPr sz="1350" baseline="-37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248761" y="2472944"/>
            <a:ext cx="3816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微软雅黑" panose="020B0503020204020204" charset="-122"/>
                <a:cs typeface="微软雅黑" panose="020B0503020204020204" charset="-122"/>
              </a:rPr>
              <a:t>75</a:t>
            </a:r>
            <a:r>
              <a:rPr sz="900" spc="-2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-7" baseline="-22000" dirty="0">
                <a:latin typeface="微软雅黑" panose="020B0503020204020204" charset="-122"/>
                <a:cs typeface="微软雅黑" panose="020B0503020204020204" charset="-122"/>
              </a:rPr>
              <a:t>36</a:t>
            </a:r>
            <a:endParaRPr sz="1350" baseline="-2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873339" y="2472944"/>
            <a:ext cx="330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微软雅黑" panose="020B0503020204020204" charset="-122"/>
                <a:cs typeface="微软雅黑" panose="020B0503020204020204" charset="-122"/>
              </a:rPr>
              <a:t>75</a:t>
            </a:r>
            <a:r>
              <a:rPr sz="900" spc="-4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-7" baseline="3000" dirty="0">
                <a:latin typeface="微软雅黑" panose="020B0503020204020204" charset="-122"/>
                <a:cs typeface="微软雅黑" panose="020B0503020204020204" charset="-122"/>
              </a:rPr>
              <a:t>82</a:t>
            </a:r>
            <a:endParaRPr sz="1350" baseline="3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72518" y="2482088"/>
            <a:ext cx="330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微软雅黑" panose="020B0503020204020204" charset="-122"/>
                <a:cs typeface="微软雅黑" panose="020B0503020204020204" charset="-122"/>
              </a:rPr>
              <a:t>65</a:t>
            </a:r>
            <a:r>
              <a:rPr sz="900" spc="-4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spc="-5" dirty="0">
                <a:latin typeface="微软雅黑" panose="020B0503020204020204" charset="-122"/>
                <a:cs typeface="微软雅黑" panose="020B0503020204020204" charset="-122"/>
              </a:rPr>
              <a:t>68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209363" y="2405888"/>
            <a:ext cx="226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微软雅黑" panose="020B0503020204020204" charset="-122"/>
                <a:cs typeface="微软雅黑" panose="020B0503020204020204" charset="-122"/>
              </a:rPr>
              <a:t>131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842071" y="2536952"/>
            <a:ext cx="160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微软雅黑" panose="020B0503020204020204" charset="-122"/>
                <a:cs typeface="微软雅黑" panose="020B0503020204020204" charset="-122"/>
              </a:rPr>
              <a:t>17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441249" y="2540000"/>
            <a:ext cx="160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微软雅黑" panose="020B0503020204020204" charset="-122"/>
                <a:cs typeface="微软雅黑" panose="020B0503020204020204" charset="-122"/>
              </a:rPr>
              <a:t>15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040429" y="2536952"/>
            <a:ext cx="160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微软雅黑" panose="020B0503020204020204" charset="-122"/>
                <a:cs typeface="微软雅黑" panose="020B0503020204020204" charset="-122"/>
              </a:rPr>
              <a:t>18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700301" y="2558288"/>
            <a:ext cx="2641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900" spc="1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baseline="3000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endParaRPr sz="1350" baseline="3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299479" y="2558288"/>
            <a:ext cx="2641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900" spc="1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898659" y="2558288"/>
            <a:ext cx="2641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900" spc="1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497837" y="2558288"/>
            <a:ext cx="2641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900" spc="1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097016" y="2558288"/>
            <a:ext cx="2641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900" spc="1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642872" y="2344928"/>
            <a:ext cx="394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6500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342756" y="2146808"/>
            <a:ext cx="294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7032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941935" y="2189479"/>
            <a:ext cx="294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6918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553815" y="1997455"/>
            <a:ext cx="2813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7437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152993" y="1976120"/>
            <a:ext cx="88074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7496	</a:t>
            </a:r>
            <a:r>
              <a:rPr sz="1350" baseline="3000" dirty="0">
                <a:latin typeface="微软雅黑" panose="020B0503020204020204" charset="-122"/>
                <a:cs typeface="微软雅黑" panose="020B0503020204020204" charset="-122"/>
              </a:rPr>
              <a:t>7512</a:t>
            </a:r>
            <a:endParaRPr sz="1350" baseline="3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626989" y="1921255"/>
            <a:ext cx="40055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724275" algn="l"/>
              </a:tabLst>
            </a:pPr>
            <a:r>
              <a:rPr sz="900" spc="-5" dirty="0">
                <a:latin typeface="微软雅黑" panose="020B0503020204020204" charset="-122"/>
                <a:cs typeface="微软雅黑" panose="020B0503020204020204" charset="-122"/>
              </a:rPr>
              <a:t>55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3	</a:t>
            </a:r>
            <a:r>
              <a:rPr sz="1350" baseline="3000" dirty="0">
                <a:latin typeface="微软雅黑" panose="020B0503020204020204" charset="-122"/>
                <a:cs typeface="微软雅黑" panose="020B0503020204020204" charset="-122"/>
              </a:rPr>
              <a:t>7661</a:t>
            </a:r>
            <a:endParaRPr sz="1350" baseline="3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937830" y="2183384"/>
            <a:ext cx="294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6935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549710" y="2046223"/>
            <a:ext cx="2813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7305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136188" y="2079752"/>
            <a:ext cx="294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7219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748068" y="1988311"/>
            <a:ext cx="2813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7465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347246" y="2055367"/>
            <a:ext cx="2813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7281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946426" y="2040128"/>
            <a:ext cx="2813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7322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1631438" y="1747520"/>
            <a:ext cx="292735" cy="11290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0"/>
              </a:spcBef>
            </a:pP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900" spc="-1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00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900" spc="-1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00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900" spc="-1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00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900" spc="-1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00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900" spc="-1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00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900" spc="-1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00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78966" y="1793240"/>
            <a:ext cx="232410" cy="108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900" spc="7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R="5080" algn="r">
              <a:lnSpc>
                <a:spcPct val="100000"/>
              </a:lnSpc>
              <a:spcBef>
                <a:spcPts val="720"/>
              </a:spcBef>
            </a:pP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sz="900" spc="7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900" spc="7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R="5080" algn="r">
              <a:lnSpc>
                <a:spcPct val="100000"/>
              </a:lnSpc>
              <a:spcBef>
                <a:spcPts val="745"/>
              </a:spcBef>
            </a:pP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900" spc="7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R="10160" algn="r">
              <a:lnSpc>
                <a:spcPct val="100000"/>
              </a:lnSpc>
              <a:spcBef>
                <a:spcPts val="72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380865" y="2890520"/>
            <a:ext cx="15633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8425" algn="l"/>
              </a:tabLst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19年12月 </a:t>
            </a:r>
            <a:r>
              <a:rPr sz="900" spc="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2020年1月	2月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336137" y="2890520"/>
            <a:ext cx="207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3月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935315" y="2890520"/>
            <a:ext cx="207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4月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534495" y="2890520"/>
            <a:ext cx="207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5月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133673" y="2890520"/>
            <a:ext cx="207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6月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732853" y="2890520"/>
            <a:ext cx="207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7月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332032" y="2890520"/>
            <a:ext cx="207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8月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931211" y="2890520"/>
            <a:ext cx="207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9月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496861" y="2558288"/>
            <a:ext cx="274320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 </a:t>
            </a:r>
            <a:r>
              <a:rPr sz="900" spc="18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baseline="3000" dirty="0">
                <a:latin typeface="微软雅黑" panose="020B0503020204020204" charset="-122"/>
                <a:cs typeface="微软雅黑" panose="020B0503020204020204" charset="-122"/>
              </a:rPr>
              <a:t>7</a:t>
            </a:r>
            <a:endParaRPr sz="1350" baseline="3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10月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096040" y="2558288"/>
            <a:ext cx="274320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 </a:t>
            </a:r>
            <a:r>
              <a:rPr sz="900" spc="18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baseline="3000" dirty="0">
                <a:latin typeface="微软雅黑" panose="020B0503020204020204" charset="-122"/>
                <a:cs typeface="微软雅黑" panose="020B0503020204020204" charset="-122"/>
              </a:rPr>
              <a:t>7</a:t>
            </a:r>
            <a:endParaRPr sz="1350" baseline="3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11月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695220" y="2890520"/>
            <a:ext cx="274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12月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203720" y="2890520"/>
            <a:ext cx="4552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21年1月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9927106" y="2890520"/>
            <a:ext cx="207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2月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0526284" y="2890520"/>
            <a:ext cx="207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3月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1125464" y="2890520"/>
            <a:ext cx="207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4月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932372" y="16927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67866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390181" y="16927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67866">
            <a:solidFill>
              <a:srgbClr val="2F3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847989" y="1657985"/>
            <a:ext cx="243840" cy="67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 txBox="1"/>
          <p:nvPr/>
        </p:nvSpPr>
        <p:spPr>
          <a:xfrm>
            <a:off x="3939800" y="1273174"/>
            <a:ext cx="6019165" cy="48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9375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2019年1月-2021年4月整盘高层月度供求走势图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2470150" algn="l"/>
                <a:tab pos="4928235" algn="l"/>
              </a:tabLst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供应套数	成交套数	成交均价（元/平米）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95932" y="3071930"/>
            <a:ext cx="11376025" cy="98425"/>
          </a:xfrm>
          <a:custGeom>
            <a:avLst/>
            <a:gdLst/>
            <a:ahLst/>
            <a:cxnLst/>
            <a:rect l="l" t="t" r="r" b="b"/>
            <a:pathLst>
              <a:path w="11376025" h="98425">
                <a:moveTo>
                  <a:pt x="11289814" y="28574"/>
                </a:moveTo>
                <a:lnTo>
                  <a:pt x="0" y="69566"/>
                </a:lnTo>
                <a:lnTo>
                  <a:pt x="103" y="98141"/>
                </a:lnTo>
                <a:lnTo>
                  <a:pt x="11289918" y="57149"/>
                </a:lnTo>
                <a:lnTo>
                  <a:pt x="11289814" y="28574"/>
                </a:lnTo>
                <a:close/>
              </a:path>
              <a:path w="11376025" h="98425">
                <a:moveTo>
                  <a:pt x="11347279" y="28522"/>
                </a:moveTo>
                <a:lnTo>
                  <a:pt x="11304062" y="28522"/>
                </a:lnTo>
                <a:lnTo>
                  <a:pt x="11304166" y="57097"/>
                </a:lnTo>
                <a:lnTo>
                  <a:pt x="11289918" y="57149"/>
                </a:lnTo>
                <a:lnTo>
                  <a:pt x="11290022" y="85723"/>
                </a:lnTo>
                <a:lnTo>
                  <a:pt x="11375591" y="42550"/>
                </a:lnTo>
                <a:lnTo>
                  <a:pt x="11347279" y="28522"/>
                </a:lnTo>
                <a:close/>
              </a:path>
              <a:path w="11376025" h="98425">
                <a:moveTo>
                  <a:pt x="11304062" y="28522"/>
                </a:moveTo>
                <a:lnTo>
                  <a:pt x="11289814" y="28574"/>
                </a:lnTo>
                <a:lnTo>
                  <a:pt x="11289918" y="57149"/>
                </a:lnTo>
                <a:lnTo>
                  <a:pt x="11304166" y="57097"/>
                </a:lnTo>
                <a:lnTo>
                  <a:pt x="11304062" y="28522"/>
                </a:lnTo>
                <a:close/>
              </a:path>
              <a:path w="11376025" h="98425">
                <a:moveTo>
                  <a:pt x="11289711" y="0"/>
                </a:moveTo>
                <a:lnTo>
                  <a:pt x="11289814" y="28574"/>
                </a:lnTo>
                <a:lnTo>
                  <a:pt x="11347279" y="28522"/>
                </a:lnTo>
                <a:lnTo>
                  <a:pt x="1128971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68281" y="3046242"/>
            <a:ext cx="157828" cy="1749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70557" y="3315573"/>
            <a:ext cx="953769" cy="797560"/>
          </a:xfrm>
          <a:custGeom>
            <a:avLst/>
            <a:gdLst/>
            <a:ahLst/>
            <a:cxnLst/>
            <a:rect l="l" t="t" r="r" b="b"/>
            <a:pathLst>
              <a:path w="953769" h="797560">
                <a:moveTo>
                  <a:pt x="0" y="0"/>
                </a:moveTo>
                <a:lnTo>
                  <a:pt x="953275" y="0"/>
                </a:lnTo>
                <a:lnTo>
                  <a:pt x="953275" y="797141"/>
                </a:lnTo>
                <a:lnTo>
                  <a:pt x="0" y="79714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D5F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 txBox="1"/>
          <p:nvPr/>
        </p:nvSpPr>
        <p:spPr>
          <a:xfrm>
            <a:off x="249297" y="3340608"/>
            <a:ext cx="795655" cy="7207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100" spc="15" dirty="0">
                <a:latin typeface="微软雅黑" panose="020B0503020204020204" charset="-122"/>
                <a:cs typeface="微软雅黑" panose="020B0503020204020204" charset="-122"/>
              </a:rPr>
              <a:t>2019 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100" spc="19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25" dirty="0">
                <a:latin typeface="微软雅黑" panose="020B0503020204020204" charset="-122"/>
                <a:cs typeface="微软雅黑" panose="020B0503020204020204" charset="-122"/>
              </a:rPr>
              <a:t>10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6985">
              <a:lnSpc>
                <a:spcPts val="1300"/>
              </a:lnSpc>
              <a:spcBef>
                <a:spcPts val="130"/>
              </a:spcBef>
            </a:pPr>
            <a:r>
              <a:rPr sz="1100" spc="125" dirty="0">
                <a:latin typeface="微软雅黑" panose="020B0503020204020204" charset="-122"/>
                <a:cs typeface="微软雅黑" panose="020B0503020204020204" charset="-122"/>
              </a:rPr>
              <a:t>月拿地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100" spc="-27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楼 </a:t>
            </a:r>
            <a:r>
              <a:rPr sz="1100" spc="75" dirty="0">
                <a:latin typeface="微软雅黑" panose="020B0503020204020204" charset="-122"/>
                <a:cs typeface="微软雅黑" panose="020B0503020204020204" charset="-122"/>
              </a:rPr>
              <a:t>面价</a:t>
            </a:r>
            <a:r>
              <a:rPr sz="1100" spc="25" dirty="0">
                <a:latin typeface="微软雅黑" panose="020B0503020204020204" charset="-122"/>
                <a:cs typeface="微软雅黑" panose="020B0503020204020204" charset="-122"/>
              </a:rPr>
              <a:t>77</a:t>
            </a:r>
            <a:r>
              <a:rPr sz="1100" spc="55" dirty="0"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sz="1100" spc="75" dirty="0">
                <a:latin typeface="微软雅黑" panose="020B0503020204020204" charset="-122"/>
                <a:cs typeface="微软雅黑" panose="020B0503020204020204" charset="-122"/>
              </a:rPr>
              <a:t>元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/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㎡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47195" y="3214792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100781"/>
                </a:moveTo>
                <a:lnTo>
                  <a:pt x="1" y="0"/>
                </a:lnTo>
              </a:path>
            </a:pathLst>
          </a:custGeom>
          <a:ln w="9525">
            <a:solidFill>
              <a:srgbClr val="1D5F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595852" y="3046242"/>
            <a:ext cx="157828" cy="1749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 txBox="1"/>
          <p:nvPr/>
        </p:nvSpPr>
        <p:spPr>
          <a:xfrm>
            <a:off x="1198128" y="3315573"/>
            <a:ext cx="1920875" cy="445134"/>
          </a:xfrm>
          <a:prstGeom prst="rect">
            <a:avLst/>
          </a:prstGeom>
          <a:ln w="9525">
            <a:solidFill>
              <a:srgbClr val="1D5F51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 marR="71755">
              <a:lnSpc>
                <a:spcPct val="106000"/>
              </a:lnSpc>
              <a:spcBef>
                <a:spcPts val="295"/>
              </a:spcBef>
            </a:pPr>
            <a:r>
              <a:rPr sz="1100" spc="15" dirty="0">
                <a:latin typeface="微软雅黑" panose="020B0503020204020204" charset="-122"/>
                <a:cs typeface="微软雅黑" panose="020B0503020204020204" charset="-122"/>
              </a:rPr>
              <a:t>2019</a:t>
            </a:r>
            <a:r>
              <a:rPr sz="1100" spc="-22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5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100" spc="10" dirty="0">
                <a:latin typeface="微软雅黑" panose="020B0503020204020204" charset="-122"/>
                <a:cs typeface="微软雅黑" panose="020B0503020204020204" charset="-122"/>
              </a:rPr>
              <a:t>12</a:t>
            </a:r>
            <a:r>
              <a:rPr sz="1100" spc="-22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50" dirty="0">
                <a:latin typeface="微软雅黑" panose="020B0503020204020204" charset="-122"/>
                <a:cs typeface="微软雅黑" panose="020B0503020204020204" charset="-122"/>
              </a:rPr>
              <a:t>月首</a:t>
            </a:r>
            <a:r>
              <a:rPr sz="1100" spc="145" dirty="0">
                <a:latin typeface="微软雅黑" panose="020B0503020204020204" charset="-122"/>
                <a:cs typeface="微软雅黑" panose="020B0503020204020204" charset="-122"/>
              </a:rPr>
              <a:t>开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1100" spc="-22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50" dirty="0">
                <a:latin typeface="微软雅黑" panose="020B0503020204020204" charset="-122"/>
                <a:cs typeface="微软雅黑" panose="020B0503020204020204" charset="-122"/>
              </a:rPr>
              <a:t>栋高层 </a:t>
            </a:r>
            <a:r>
              <a:rPr sz="1100" spc="50" dirty="0">
                <a:latin typeface="微软雅黑" panose="020B0503020204020204" charset="-122"/>
                <a:cs typeface="微软雅黑" panose="020B0503020204020204" charset="-122"/>
              </a:rPr>
              <a:t>约</a:t>
            </a:r>
            <a:r>
              <a:rPr sz="1100" spc="25" dirty="0">
                <a:latin typeface="微软雅黑" panose="020B0503020204020204" charset="-122"/>
                <a:cs typeface="微软雅黑" panose="020B0503020204020204" charset="-122"/>
              </a:rPr>
              <a:t>697</a:t>
            </a:r>
            <a:r>
              <a:rPr sz="1100" spc="50" dirty="0">
                <a:latin typeface="微软雅黑" panose="020B0503020204020204" charset="-122"/>
                <a:cs typeface="微软雅黑" panose="020B0503020204020204" charset="-122"/>
              </a:rPr>
              <a:t>套，均价</a:t>
            </a:r>
            <a:r>
              <a:rPr sz="1100" spc="25" dirty="0">
                <a:latin typeface="微软雅黑" panose="020B0503020204020204" charset="-122"/>
                <a:cs typeface="微软雅黑" panose="020B0503020204020204" charset="-122"/>
              </a:rPr>
              <a:t>6500</a:t>
            </a:r>
            <a:r>
              <a:rPr sz="1100" spc="50" dirty="0">
                <a:latin typeface="微软雅黑" panose="020B0503020204020204" charset="-122"/>
                <a:cs typeface="微软雅黑" panose="020B0503020204020204" charset="-122"/>
              </a:rPr>
              <a:t>元</a:t>
            </a:r>
            <a:r>
              <a:rPr sz="1100" spc="15" dirty="0"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㎡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674767" y="3214792"/>
            <a:ext cx="483870" cy="100965"/>
          </a:xfrm>
          <a:custGeom>
            <a:avLst/>
            <a:gdLst/>
            <a:ahLst/>
            <a:cxnLst/>
            <a:rect l="l" t="t" r="r" b="b"/>
            <a:pathLst>
              <a:path w="483869" h="100964">
                <a:moveTo>
                  <a:pt x="483778" y="100781"/>
                </a:moveTo>
                <a:lnTo>
                  <a:pt x="0" y="0"/>
                </a:lnTo>
              </a:path>
            </a:pathLst>
          </a:custGeom>
          <a:ln w="9525">
            <a:solidFill>
              <a:srgbClr val="1D5F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556787" y="3076060"/>
            <a:ext cx="157828" cy="1749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 txBox="1"/>
          <p:nvPr/>
        </p:nvSpPr>
        <p:spPr>
          <a:xfrm>
            <a:off x="3771020" y="3315573"/>
            <a:ext cx="1530985" cy="621030"/>
          </a:xfrm>
          <a:prstGeom prst="rect">
            <a:avLst/>
          </a:prstGeom>
          <a:ln w="9525">
            <a:solidFill>
              <a:srgbClr val="1D5F51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70"/>
              </a:spcBef>
            </a:pPr>
            <a:r>
              <a:rPr sz="1100" spc="35" dirty="0">
                <a:latin typeface="微软雅黑" panose="020B0503020204020204" charset="-122"/>
                <a:cs typeface="微软雅黑" panose="020B0503020204020204" charset="-122"/>
              </a:rPr>
              <a:t>2020</a:t>
            </a:r>
            <a:r>
              <a:rPr sz="1100" spc="10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100" spc="40" dirty="0">
                <a:latin typeface="微软雅黑" panose="020B0503020204020204" charset="-122"/>
                <a:cs typeface="微软雅黑" panose="020B0503020204020204" charset="-122"/>
              </a:rPr>
              <a:t>1-5</a:t>
            </a:r>
            <a:r>
              <a:rPr sz="1100" spc="10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100" spc="-24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0" dirty="0">
                <a:latin typeface="微软雅黑" panose="020B0503020204020204" charset="-122"/>
                <a:cs typeface="微软雅黑" panose="020B0503020204020204" charset="-122"/>
              </a:rPr>
              <a:t>月推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  <a:p>
            <a:pPr marL="91440" marR="73660">
              <a:lnSpc>
                <a:spcPts val="1300"/>
              </a:lnSpc>
              <a:spcBef>
                <a:spcPts val="13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100" spc="-25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40" dirty="0">
                <a:latin typeface="微软雅黑" panose="020B0503020204020204" charset="-122"/>
                <a:cs typeface="微软雅黑" panose="020B0503020204020204" charset="-122"/>
              </a:rPr>
              <a:t>栋楼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100" spc="-23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40" dirty="0">
                <a:latin typeface="微软雅黑" panose="020B0503020204020204" charset="-122"/>
                <a:cs typeface="微软雅黑" panose="020B0503020204020204" charset="-122"/>
              </a:rPr>
              <a:t>价格稳步上 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涨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3635702" y="3244611"/>
            <a:ext cx="901065" cy="71120"/>
          </a:xfrm>
          <a:custGeom>
            <a:avLst/>
            <a:gdLst/>
            <a:ahLst/>
            <a:cxnLst/>
            <a:rect l="l" t="t" r="r" b="b"/>
            <a:pathLst>
              <a:path w="901064" h="71120">
                <a:moveTo>
                  <a:pt x="900621" y="70962"/>
                </a:moveTo>
                <a:lnTo>
                  <a:pt x="0" y="0"/>
                </a:lnTo>
              </a:path>
            </a:pathLst>
          </a:custGeom>
          <a:ln w="9525">
            <a:solidFill>
              <a:srgbClr val="1D5F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8312280" y="3068334"/>
            <a:ext cx="157828" cy="1749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 txBox="1"/>
          <p:nvPr/>
        </p:nvSpPr>
        <p:spPr>
          <a:xfrm>
            <a:off x="7021431" y="3315573"/>
            <a:ext cx="1820545" cy="621030"/>
          </a:xfrm>
          <a:prstGeom prst="rect">
            <a:avLst/>
          </a:prstGeom>
          <a:ln w="9525">
            <a:solidFill>
              <a:srgbClr val="1D5F51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70"/>
              </a:spcBef>
            </a:pPr>
            <a:r>
              <a:rPr sz="1100" spc="25" dirty="0">
                <a:latin typeface="微软雅黑" panose="020B0503020204020204" charset="-122"/>
                <a:cs typeface="微软雅黑" panose="020B0503020204020204" charset="-122"/>
              </a:rPr>
              <a:t>2020</a:t>
            </a:r>
            <a:r>
              <a:rPr sz="1100" spc="6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100" spc="30" dirty="0">
                <a:latin typeface="微软雅黑" panose="020B0503020204020204" charset="-122"/>
                <a:cs typeface="微软雅黑" panose="020B0503020204020204" charset="-122"/>
              </a:rPr>
              <a:t>12</a:t>
            </a:r>
            <a:r>
              <a:rPr sz="1100" spc="6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100" spc="40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1100" spc="60" dirty="0">
                <a:latin typeface="微软雅黑" panose="020B0503020204020204" charset="-122"/>
                <a:cs typeface="微软雅黑" panose="020B0503020204020204" charset="-122"/>
              </a:rPr>
              <a:t>号地块累计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  <a:p>
            <a:pPr marL="90805" marR="90805">
              <a:lnSpc>
                <a:spcPts val="1300"/>
              </a:lnSpc>
              <a:spcBef>
                <a:spcPts val="130"/>
              </a:spcBef>
            </a:pPr>
            <a:r>
              <a:rPr sz="1100" spc="25" dirty="0">
                <a:latin typeface="微软雅黑" panose="020B0503020204020204" charset="-122"/>
                <a:cs typeface="微软雅黑" panose="020B0503020204020204" charset="-122"/>
              </a:rPr>
              <a:t>98</a:t>
            </a:r>
            <a:r>
              <a:rPr sz="1100" spc="85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1100" spc="105" dirty="0">
                <a:latin typeface="微软雅黑" panose="020B0503020204020204" charset="-122"/>
                <a:cs typeface="微软雅黑" panose="020B0503020204020204" charset="-122"/>
              </a:rPr>
              <a:t>套高层售罄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100" spc="-22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05" dirty="0">
                <a:latin typeface="微软雅黑" panose="020B0503020204020204" charset="-122"/>
                <a:cs typeface="微软雅黑" panose="020B0503020204020204" charset="-122"/>
              </a:rPr>
              <a:t>高层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收 </a:t>
            </a:r>
            <a:r>
              <a:rPr sz="1100" spc="50" dirty="0">
                <a:latin typeface="微软雅黑" panose="020B0503020204020204" charset="-122"/>
                <a:cs typeface="微软雅黑" panose="020B0503020204020204" charset="-122"/>
              </a:rPr>
              <a:t>官价</a:t>
            </a:r>
            <a:r>
              <a:rPr sz="1100" spc="25" dirty="0">
                <a:latin typeface="微软雅黑" panose="020B0503020204020204" charset="-122"/>
                <a:cs typeface="微软雅黑" panose="020B0503020204020204" charset="-122"/>
              </a:rPr>
              <a:t>7500</a:t>
            </a:r>
            <a:r>
              <a:rPr sz="1100" spc="50" dirty="0">
                <a:latin typeface="微软雅黑" panose="020B0503020204020204" charset="-122"/>
                <a:cs typeface="微软雅黑" panose="020B0503020204020204" charset="-122"/>
              </a:rPr>
              <a:t>元</a:t>
            </a:r>
            <a:r>
              <a:rPr sz="1100" spc="15" dirty="0"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㎡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931536" y="3236884"/>
            <a:ext cx="459740" cy="78740"/>
          </a:xfrm>
          <a:custGeom>
            <a:avLst/>
            <a:gdLst/>
            <a:ahLst/>
            <a:cxnLst/>
            <a:rect l="l" t="t" r="r" b="b"/>
            <a:pathLst>
              <a:path w="459740" h="78739">
                <a:moveTo>
                  <a:pt x="0" y="78689"/>
                </a:moveTo>
                <a:lnTo>
                  <a:pt x="459658" y="0"/>
                </a:lnTo>
              </a:path>
            </a:pathLst>
          </a:custGeom>
          <a:ln w="9525">
            <a:solidFill>
              <a:srgbClr val="1D5F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401017" y="4193630"/>
            <a:ext cx="2345457" cy="22295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6342800" y="4192980"/>
            <a:ext cx="2637273" cy="22295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828814" y="4192980"/>
            <a:ext cx="3461504" cy="22401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9060339" y="4192980"/>
            <a:ext cx="2453822" cy="22401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 txBox="1"/>
          <p:nvPr/>
        </p:nvSpPr>
        <p:spPr>
          <a:xfrm>
            <a:off x="10036736" y="6456172"/>
            <a:ext cx="779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微软雅黑" panose="020B0503020204020204" charset="-122"/>
                <a:cs typeface="微软雅黑" panose="020B0503020204020204" charset="-122"/>
              </a:rPr>
              <a:t>139平3房2卫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409896" y="3305307"/>
            <a:ext cx="2256790" cy="268605"/>
          </a:xfrm>
          <a:prstGeom prst="rect">
            <a:avLst/>
          </a:prstGeom>
          <a:ln w="9525">
            <a:solidFill>
              <a:srgbClr val="1D5F51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100" spc="50" dirty="0">
                <a:latin typeface="微软雅黑" panose="020B0503020204020204" charset="-122"/>
                <a:cs typeface="微软雅黑" panose="020B0503020204020204" charset="-122"/>
              </a:rPr>
              <a:t>目前</a:t>
            </a:r>
            <a:r>
              <a:rPr sz="1100" spc="2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100" spc="50" dirty="0">
                <a:latin typeface="微软雅黑" panose="020B0503020204020204" charset="-122"/>
                <a:cs typeface="微软雅黑" panose="020B0503020204020204" charset="-122"/>
              </a:rPr>
              <a:t>期高层蓄客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0533293" y="3013160"/>
            <a:ext cx="212791" cy="2969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 txBox="1"/>
          <p:nvPr/>
        </p:nvSpPr>
        <p:spPr>
          <a:xfrm>
            <a:off x="119266" y="6428740"/>
            <a:ext cx="1819275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微软雅黑" panose="020B0503020204020204" charset="-122"/>
                <a:cs typeface="微软雅黑" panose="020B0503020204020204" charset="-122"/>
              </a:rPr>
              <a:t>102平3房1卫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20320" algn="r">
              <a:lnSpc>
                <a:spcPct val="100000"/>
              </a:lnSpc>
              <a:spcBef>
                <a:spcPts val="790"/>
              </a:spcBef>
            </a:pPr>
            <a:r>
              <a:rPr sz="1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备注：项目成交数据为市调整理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85513" y="1268760"/>
            <a:ext cx="6051327" cy="308874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11343640" cy="753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6615" algn="l"/>
              </a:tabLst>
            </a:pPr>
            <a:r>
              <a:rPr spc="-5" dirty="0">
                <a:latin typeface="Arial" panose="020B0604020202020204"/>
                <a:cs typeface="Arial" panose="020B0604020202020204"/>
              </a:rPr>
              <a:t>3.3.5	</a:t>
            </a:r>
            <a:r>
              <a:rPr spc="105" dirty="0"/>
              <a:t>核心竞品</a:t>
            </a:r>
            <a:r>
              <a:rPr spc="110" dirty="0">
                <a:latin typeface="Arial" panose="020B0604020202020204"/>
                <a:cs typeface="Arial" panose="020B0604020202020204"/>
              </a:rPr>
              <a:t>|</a:t>
            </a:r>
            <a:r>
              <a:rPr spc="105" dirty="0"/>
              <a:t>富康城项目，板块代表性大盘，</a:t>
            </a:r>
            <a:r>
              <a:rPr spc="105" dirty="0">
                <a:latin typeface="Arial" panose="020B0604020202020204"/>
                <a:cs typeface="Arial" panose="020B0604020202020204"/>
              </a:rPr>
              <a:t>5</a:t>
            </a:r>
            <a:r>
              <a:rPr spc="105" dirty="0"/>
              <a:t>月首开主力成交小高层，均价</a:t>
            </a:r>
            <a:endParaRPr spc="105" dirty="0"/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>
                <a:latin typeface="Arial" panose="020B0604020202020204"/>
                <a:cs typeface="Arial" panose="020B0604020202020204"/>
              </a:rPr>
              <a:t>7000</a:t>
            </a:r>
            <a:r>
              <a:rPr dirty="0"/>
              <a:t>元</a:t>
            </a:r>
            <a:r>
              <a:rPr spc="-5" dirty="0">
                <a:latin typeface="Arial" panose="020B0604020202020204"/>
                <a:cs typeface="Arial" panose="020B0604020202020204"/>
              </a:rPr>
              <a:t>/</a:t>
            </a:r>
            <a:r>
              <a:rPr dirty="0"/>
              <a:t>㎡，以红塔区地缘客户为主，周边乡镇客户补充。</a:t>
            </a:r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62819" y="1302853"/>
          <a:ext cx="3728085" cy="5200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004569"/>
                <a:gridCol w="1332230"/>
              </a:tblGrid>
              <a:tr h="295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富康城伴山云麓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开发商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1285" marR="113665" algn="ctr">
                        <a:lnSpc>
                          <a:spcPct val="209000"/>
                        </a:lnSpc>
                        <a:spcBef>
                          <a:spcPts val="1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计容面积 成交楼板价 总户数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富康城置业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470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1.6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414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vMerge="1">
                  <a:tcPr marL="0" marR="0" marT="565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rgbClr val="139767"/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276860" indent="-77470">
                        <a:lnSpc>
                          <a:spcPts val="1390"/>
                        </a:lnSpc>
                        <a:spcBef>
                          <a:spcPts val="50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已取地部分  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32.8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万方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413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295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2021.3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vMerge="1">
                  <a:tcPr marL="0" marR="0" marT="565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rgbClr val="1397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2270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470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287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  <a:tc vMerge="1">
                  <a:tcPr marL="0" marR="0" marT="565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B w="19050">
                      <a:solidFill>
                        <a:srgbClr val="BFBFBF"/>
                      </a:solidFill>
                      <a:prstDash val="solid"/>
                    </a:lnB>
                    <a:solidFill>
                      <a:srgbClr val="139767"/>
                    </a:solidFill>
                  </a:tcPr>
                </a:tc>
                <a:tc>
                  <a:txBody>
                    <a:bodyPr/>
                    <a:lstStyle/>
                    <a:p>
                      <a:pPr marL="487680" marR="276860" indent="-203200">
                        <a:lnSpc>
                          <a:spcPts val="1420"/>
                        </a:lnSpc>
                        <a:spcBef>
                          <a:spcPts val="47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已取地部分  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1394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BFBFBF"/>
                      </a:solidFill>
                      <a:prstDash val="solid"/>
                    </a:lnL>
                    <a:lnB w="1905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95999">
                <a:tc gridSpan="3">
                  <a:txBody>
                    <a:bodyPr/>
                    <a:lstStyle/>
                    <a:p>
                      <a:pPr marL="10617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7+1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洋房、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10+1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小高层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BFBFBF"/>
                      </a:solidFill>
                      <a:prstDash val="solid"/>
                    </a:lnL>
                    <a:lnT w="19050">
                      <a:solidFill>
                        <a:srgbClr val="BFBFBF"/>
                      </a:solidFill>
                      <a:prstDash val="solid"/>
                    </a:lnT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959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首置首改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8408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135-143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986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84089">
                <a:tc gridSpan="3">
                  <a:txBody>
                    <a:bodyPr/>
                    <a:lstStyle/>
                    <a:p>
                      <a:pPr marL="965200">
                        <a:lnSpc>
                          <a:spcPts val="1415"/>
                        </a:lnSpc>
                        <a:spcBef>
                          <a:spcPts val="46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毛坯洋房</a:t>
                      </a:r>
                      <a:r>
                        <a:rPr sz="1200" spc="33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2T2</a:t>
                      </a:r>
                      <a:r>
                        <a:rPr sz="1200" spc="33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8000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元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89000">
                        <a:lnSpc>
                          <a:spcPts val="1415"/>
                        </a:lnSpc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毛坯小高层</a:t>
                      </a:r>
                      <a:r>
                        <a:rPr sz="1200" spc="33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2T2</a:t>
                      </a:r>
                      <a:r>
                        <a:rPr sz="1200" spc="33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7000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元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05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9599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毛坯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959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2021.5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5960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地缘城区外溢客户，周边乡镇进城客户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843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048359">
                <a:tc gridSpan="3">
                  <a:txBody>
                    <a:bodyPr/>
                    <a:lstStyle/>
                    <a:p>
                      <a:pPr marL="104775">
                        <a:lnSpc>
                          <a:spcPts val="1430"/>
                        </a:lnSpc>
                        <a:spcBef>
                          <a:spcPts val="515"/>
                        </a:spcBef>
                      </a:pPr>
                      <a:r>
                        <a:rPr sz="1200" spc="6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项目于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</a:t>
                      </a:r>
                      <a:r>
                        <a:rPr sz="1200" spc="5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1200" spc="6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1200" spc="5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sz="1200" spc="6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月首开，推出小高层、洋房共计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约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4775">
                        <a:lnSpc>
                          <a:spcPts val="140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28</a:t>
                      </a:r>
                      <a:r>
                        <a:rPr sz="1200" spc="8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0套房源，产品面积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135</a:t>
                      </a:r>
                      <a:r>
                        <a:rPr sz="12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r>
                        <a:rPr sz="1200" spc="8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3㎡平层（主力）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4775">
                        <a:lnSpc>
                          <a:spcPts val="141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190</a:t>
                      </a:r>
                      <a:r>
                        <a:rPr sz="12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212</a:t>
                      </a:r>
                      <a:r>
                        <a:rPr sz="1200" spc="1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㎡复式，洋房均价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800</a:t>
                      </a:r>
                      <a:r>
                        <a:rPr sz="1200" spc="1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1200" spc="1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元/㎡、小高层均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价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4775">
                        <a:lnSpc>
                          <a:spcPts val="1415"/>
                        </a:lnSpc>
                        <a:spcBef>
                          <a:spcPts val="7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7000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元/㎡，开盘去化约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90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套，小高层成交为主，目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4775">
                        <a:lnSpc>
                          <a:spcPts val="1415"/>
                        </a:lnSpc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前处持销阶段。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540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53045" y="1302853"/>
            <a:ext cx="1116330" cy="5193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56515" rIns="0" bIns="0" rtlCol="0">
            <a:spAutoFit/>
          </a:bodyPr>
          <a:lstStyle/>
          <a:p>
            <a:pPr marL="252730">
              <a:lnSpc>
                <a:spcPct val="100000"/>
              </a:lnSpc>
              <a:spcBef>
                <a:spcPts val="445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项目名称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252730" marR="245110" algn="ctr">
              <a:lnSpc>
                <a:spcPct val="209000"/>
              </a:lnSpc>
              <a:spcBef>
                <a:spcPts val="1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容积率 成交时间 绿化率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252730" marR="245110" algn="ctr">
              <a:lnSpc>
                <a:spcPct val="162000"/>
              </a:lnSpc>
              <a:spcBef>
                <a:spcPts val="695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产品业态 需求类型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850">
              <a:latin typeface="微软雅黑" panose="020B0503020204020204" charset="-122"/>
              <a:cs typeface="微软雅黑" panose="020B0503020204020204" charset="-122"/>
            </a:endParaRPr>
          </a:p>
          <a:p>
            <a:pPr marL="17653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主力面积段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50">
              <a:latin typeface="微软雅黑" panose="020B0503020204020204" charset="-122"/>
              <a:cs typeface="微软雅黑" panose="020B0503020204020204" charset="-122"/>
            </a:endParaRPr>
          </a:p>
          <a:p>
            <a:pPr marL="25273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当前售价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252730" marR="245110" algn="ctr">
              <a:lnSpc>
                <a:spcPct val="162000"/>
              </a:lnSpc>
              <a:spcBef>
                <a:spcPts val="74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装修情况 首开时间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25273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主力客群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微软雅黑" panose="020B0503020204020204" charset="-122"/>
              <a:cs typeface="微软雅黑" panose="020B0503020204020204" charset="-122"/>
            </a:endParaRPr>
          </a:p>
          <a:p>
            <a:pPr marL="104775" marR="62230">
              <a:lnSpc>
                <a:spcPts val="1420"/>
              </a:lnSpc>
            </a:pPr>
            <a:r>
              <a:rPr sz="1200" b="1" spc="28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开盘及销</a:t>
            </a: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售 情况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93606" y="5636696"/>
            <a:ext cx="833755" cy="414655"/>
          </a:xfrm>
          <a:custGeom>
            <a:avLst/>
            <a:gdLst/>
            <a:ahLst/>
            <a:cxnLst/>
            <a:rect l="l" t="t" r="r" b="b"/>
            <a:pathLst>
              <a:path w="833754" h="414654">
                <a:moveTo>
                  <a:pt x="0" y="414118"/>
                </a:moveTo>
                <a:lnTo>
                  <a:pt x="833551" y="414118"/>
                </a:lnTo>
                <a:lnTo>
                  <a:pt x="833551" y="0"/>
                </a:lnTo>
                <a:lnTo>
                  <a:pt x="0" y="0"/>
                </a:lnTo>
                <a:lnTo>
                  <a:pt x="0" y="414118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27157" y="5636696"/>
            <a:ext cx="662305" cy="414655"/>
          </a:xfrm>
          <a:custGeom>
            <a:avLst/>
            <a:gdLst/>
            <a:ahLst/>
            <a:cxnLst/>
            <a:rect l="l" t="t" r="r" b="b"/>
            <a:pathLst>
              <a:path w="662304" h="414654">
                <a:moveTo>
                  <a:pt x="0" y="414118"/>
                </a:moveTo>
                <a:lnTo>
                  <a:pt x="661687" y="414118"/>
                </a:lnTo>
                <a:lnTo>
                  <a:pt x="661687" y="0"/>
                </a:lnTo>
                <a:lnTo>
                  <a:pt x="0" y="0"/>
                </a:lnTo>
                <a:lnTo>
                  <a:pt x="0" y="414118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88844" y="5636696"/>
            <a:ext cx="1003935" cy="414655"/>
          </a:xfrm>
          <a:custGeom>
            <a:avLst/>
            <a:gdLst/>
            <a:ahLst/>
            <a:cxnLst/>
            <a:rect l="l" t="t" r="r" b="b"/>
            <a:pathLst>
              <a:path w="1003934" h="414654">
                <a:moveTo>
                  <a:pt x="0" y="414118"/>
                </a:moveTo>
                <a:lnTo>
                  <a:pt x="1003333" y="414118"/>
                </a:lnTo>
                <a:lnTo>
                  <a:pt x="1003333" y="0"/>
                </a:lnTo>
                <a:lnTo>
                  <a:pt x="0" y="0"/>
                </a:lnTo>
                <a:lnTo>
                  <a:pt x="0" y="414118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21666" y="6050814"/>
            <a:ext cx="848994" cy="414655"/>
          </a:xfrm>
          <a:custGeom>
            <a:avLst/>
            <a:gdLst/>
            <a:ahLst/>
            <a:cxnLst/>
            <a:rect l="l" t="t" r="r" b="b"/>
            <a:pathLst>
              <a:path w="848995" h="414654">
                <a:moveTo>
                  <a:pt x="0" y="414118"/>
                </a:moveTo>
                <a:lnTo>
                  <a:pt x="848973" y="414118"/>
                </a:lnTo>
                <a:lnTo>
                  <a:pt x="848973" y="0"/>
                </a:lnTo>
                <a:lnTo>
                  <a:pt x="0" y="0"/>
                </a:lnTo>
                <a:lnTo>
                  <a:pt x="0" y="4141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970639" y="6050814"/>
            <a:ext cx="766445" cy="414655"/>
          </a:xfrm>
          <a:custGeom>
            <a:avLst/>
            <a:gdLst/>
            <a:ahLst/>
            <a:cxnLst/>
            <a:rect l="l" t="t" r="r" b="b"/>
            <a:pathLst>
              <a:path w="766445" h="414654">
                <a:moveTo>
                  <a:pt x="0" y="414118"/>
                </a:moveTo>
                <a:lnTo>
                  <a:pt x="766201" y="414118"/>
                </a:lnTo>
                <a:lnTo>
                  <a:pt x="766201" y="0"/>
                </a:lnTo>
                <a:lnTo>
                  <a:pt x="0" y="0"/>
                </a:lnTo>
                <a:lnTo>
                  <a:pt x="0" y="4141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687256" y="4408472"/>
          <a:ext cx="6062345" cy="2056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3755"/>
                <a:gridCol w="661669"/>
                <a:gridCol w="1003300"/>
                <a:gridCol w="1003300"/>
                <a:gridCol w="925829"/>
                <a:gridCol w="848360"/>
                <a:gridCol w="765810"/>
              </a:tblGrid>
              <a:tr h="8077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产品类别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面积段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户型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供应套数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成交套数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去化率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78105">
                        <a:lnSpc>
                          <a:spcPts val="143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最新均价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2545">
                        <a:lnSpc>
                          <a:spcPts val="143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（元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4117">
                <a:tc rowSpan="2"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洋房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小高层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135-143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135-143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房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卫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6035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房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卫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280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280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90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90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32%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32%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8000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414118">
                <a:tc vMerge="1">
                  <a:tcPr marL="0" marR="0" marT="10795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vMerge="1">
                  <a:tcPr marL="0" marR="0" marT="1079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vMerge="1">
                  <a:tcPr marL="0" marR="0" marT="1079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vMerge="1">
                  <a:tcPr marL="0" marR="0" marT="57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vMerge="1">
                  <a:tcPr marL="0" marR="0" marT="57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vMerge="1">
                  <a:tcPr marL="0" marR="0" marT="127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7000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858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41411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合计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922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vMerge="1">
                  <a:tcPr marL="0" marR="0" marT="57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vMerge="1">
                  <a:tcPr marL="0" marR="0" marT="57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vMerge="1">
                  <a:tcPr marL="0" marR="0" marT="127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14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7000（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主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力）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9008533" y="2044700"/>
            <a:ext cx="694690" cy="398145"/>
          </a:xfrm>
          <a:custGeom>
            <a:avLst/>
            <a:gdLst/>
            <a:ahLst/>
            <a:cxnLst/>
            <a:rect l="l" t="t" r="r" b="b"/>
            <a:pathLst>
              <a:path w="694690" h="398144">
                <a:moveTo>
                  <a:pt x="0" y="0"/>
                </a:moveTo>
                <a:lnTo>
                  <a:pt x="4234" y="80432"/>
                </a:lnTo>
                <a:lnTo>
                  <a:pt x="93134" y="309032"/>
                </a:lnTo>
                <a:lnTo>
                  <a:pt x="694267" y="397932"/>
                </a:lnTo>
                <a:lnTo>
                  <a:pt x="651934" y="84667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301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008533" y="2044700"/>
            <a:ext cx="694690" cy="398145"/>
          </a:xfrm>
          <a:custGeom>
            <a:avLst/>
            <a:gdLst/>
            <a:ahLst/>
            <a:cxnLst/>
            <a:rect l="l" t="t" r="r" b="b"/>
            <a:pathLst>
              <a:path w="694690" h="398144">
                <a:moveTo>
                  <a:pt x="4234" y="80433"/>
                </a:moveTo>
                <a:lnTo>
                  <a:pt x="93134" y="309033"/>
                </a:lnTo>
                <a:lnTo>
                  <a:pt x="694267" y="397933"/>
                </a:lnTo>
                <a:lnTo>
                  <a:pt x="651934" y="84667"/>
                </a:lnTo>
                <a:lnTo>
                  <a:pt x="0" y="0"/>
                </a:lnTo>
                <a:lnTo>
                  <a:pt x="4234" y="80433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088966" y="2400300"/>
            <a:ext cx="736600" cy="398145"/>
          </a:xfrm>
          <a:custGeom>
            <a:avLst/>
            <a:gdLst/>
            <a:ahLst/>
            <a:cxnLst/>
            <a:rect l="l" t="t" r="r" b="b"/>
            <a:pathLst>
              <a:path w="736600" h="398144">
                <a:moveTo>
                  <a:pt x="0" y="0"/>
                </a:moveTo>
                <a:lnTo>
                  <a:pt x="114300" y="397932"/>
                </a:lnTo>
                <a:lnTo>
                  <a:pt x="736600" y="342900"/>
                </a:lnTo>
                <a:lnTo>
                  <a:pt x="630765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301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088966" y="2400300"/>
            <a:ext cx="736600" cy="398145"/>
          </a:xfrm>
          <a:custGeom>
            <a:avLst/>
            <a:gdLst/>
            <a:ahLst/>
            <a:cxnLst/>
            <a:rect l="l" t="t" r="r" b="b"/>
            <a:pathLst>
              <a:path w="736600" h="398144">
                <a:moveTo>
                  <a:pt x="0" y="0"/>
                </a:moveTo>
                <a:lnTo>
                  <a:pt x="114300" y="397933"/>
                </a:lnTo>
                <a:lnTo>
                  <a:pt x="736600" y="342900"/>
                </a:lnTo>
                <a:lnTo>
                  <a:pt x="630766" y="38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340600" y="1866900"/>
            <a:ext cx="969644" cy="584200"/>
          </a:xfrm>
          <a:custGeom>
            <a:avLst/>
            <a:gdLst/>
            <a:ahLst/>
            <a:cxnLst/>
            <a:rect l="l" t="t" r="r" b="b"/>
            <a:pathLst>
              <a:path w="969645" h="584200">
                <a:moveTo>
                  <a:pt x="508000" y="0"/>
                </a:moveTo>
                <a:lnTo>
                  <a:pt x="114300" y="270932"/>
                </a:lnTo>
                <a:lnTo>
                  <a:pt x="0" y="355600"/>
                </a:lnTo>
                <a:lnTo>
                  <a:pt x="660400" y="584200"/>
                </a:lnTo>
                <a:lnTo>
                  <a:pt x="969432" y="563032"/>
                </a:lnTo>
                <a:lnTo>
                  <a:pt x="876300" y="114300"/>
                </a:lnTo>
                <a:lnTo>
                  <a:pt x="508000" y="0"/>
                </a:lnTo>
                <a:close/>
              </a:path>
            </a:pathLst>
          </a:custGeom>
          <a:solidFill>
            <a:srgbClr val="FFFF00">
              <a:alpha val="301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40600" y="1866900"/>
            <a:ext cx="969644" cy="584200"/>
          </a:xfrm>
          <a:custGeom>
            <a:avLst/>
            <a:gdLst/>
            <a:ahLst/>
            <a:cxnLst/>
            <a:rect l="l" t="t" r="r" b="b"/>
            <a:pathLst>
              <a:path w="969645" h="584200">
                <a:moveTo>
                  <a:pt x="0" y="355600"/>
                </a:moveTo>
                <a:lnTo>
                  <a:pt x="660400" y="584200"/>
                </a:lnTo>
                <a:lnTo>
                  <a:pt x="969433" y="563033"/>
                </a:lnTo>
                <a:lnTo>
                  <a:pt x="876300" y="114300"/>
                </a:lnTo>
                <a:lnTo>
                  <a:pt x="508000" y="0"/>
                </a:lnTo>
                <a:lnTo>
                  <a:pt x="114300" y="270933"/>
                </a:lnTo>
                <a:lnTo>
                  <a:pt x="0" y="355600"/>
                </a:lnTo>
                <a:close/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762066" y="2294467"/>
            <a:ext cx="571500" cy="482600"/>
          </a:xfrm>
          <a:custGeom>
            <a:avLst/>
            <a:gdLst/>
            <a:ahLst/>
            <a:cxnLst/>
            <a:rect l="l" t="t" r="r" b="b"/>
            <a:pathLst>
              <a:path w="571500" h="482600">
                <a:moveTo>
                  <a:pt x="0" y="0"/>
                </a:moveTo>
                <a:lnTo>
                  <a:pt x="160865" y="478365"/>
                </a:lnTo>
                <a:lnTo>
                  <a:pt x="537632" y="482600"/>
                </a:lnTo>
                <a:lnTo>
                  <a:pt x="571500" y="21165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301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762066" y="2294467"/>
            <a:ext cx="571500" cy="482600"/>
          </a:xfrm>
          <a:custGeom>
            <a:avLst/>
            <a:gdLst/>
            <a:ahLst/>
            <a:cxnLst/>
            <a:rect l="l" t="t" r="r" b="b"/>
            <a:pathLst>
              <a:path w="571500" h="482600">
                <a:moveTo>
                  <a:pt x="0" y="0"/>
                </a:moveTo>
                <a:lnTo>
                  <a:pt x="160866" y="478366"/>
                </a:lnTo>
                <a:lnTo>
                  <a:pt x="537633" y="482600"/>
                </a:lnTo>
                <a:lnTo>
                  <a:pt x="571500" y="2116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724034" y="2050796"/>
            <a:ext cx="3302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微软雅黑" panose="020B0503020204020204" charset="-122"/>
                <a:cs typeface="微软雅黑" panose="020B0503020204020204" charset="-122"/>
              </a:rPr>
              <a:t>待推高层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64733" y="2492755"/>
            <a:ext cx="254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微软雅黑" panose="020B0503020204020204" charset="-122"/>
                <a:cs typeface="微软雅黑" panose="020B0503020204020204" charset="-122"/>
              </a:rPr>
              <a:t>尾盘合 院洋房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80168" y="2532379"/>
            <a:ext cx="254000" cy="2057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40"/>
              </a:spcBef>
            </a:pPr>
            <a:r>
              <a:rPr sz="600" b="1" dirty="0">
                <a:latin typeface="微软雅黑" panose="020B0503020204020204" charset="-122"/>
                <a:cs typeface="微软雅黑" panose="020B0503020204020204" charset="-122"/>
              </a:rPr>
              <a:t>待推合 院洋房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57074" y="2206244"/>
            <a:ext cx="3302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微软雅黑" panose="020B0503020204020204" charset="-122"/>
                <a:cs typeface="微软雅黑" panose="020B0503020204020204" charset="-122"/>
              </a:rPr>
              <a:t>售罄高层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9266" y="6648195"/>
            <a:ext cx="1803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备注：项目成交数据为市调整理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32" y="368300"/>
            <a:ext cx="1135062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5"/>
              </a:spcBef>
              <a:tabLst>
                <a:tab pos="847090" algn="l"/>
              </a:tabLst>
            </a:pPr>
            <a:r>
              <a:rPr dirty="0">
                <a:latin typeface="Arial" panose="020B0604020202020204"/>
                <a:cs typeface="Arial" panose="020B0604020202020204"/>
              </a:rPr>
              <a:t>3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3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5	</a:t>
            </a:r>
            <a:r>
              <a:rPr spc="35" dirty="0"/>
              <a:t>核心竞品</a:t>
            </a:r>
            <a:r>
              <a:rPr spc="40" dirty="0">
                <a:latin typeface="Arial" panose="020B0604020202020204"/>
                <a:cs typeface="Arial" panose="020B0604020202020204"/>
              </a:rPr>
              <a:t>|</a:t>
            </a:r>
            <a:r>
              <a:rPr spc="35" dirty="0"/>
              <a:t>富康城项目</a:t>
            </a:r>
            <a:r>
              <a:rPr dirty="0">
                <a:latin typeface="Arial" panose="020B0604020202020204"/>
                <a:cs typeface="Arial" panose="020B0604020202020204"/>
              </a:rPr>
              <a:t>—202</a:t>
            </a:r>
            <a:r>
              <a:rPr spc="35" dirty="0">
                <a:latin typeface="Arial" panose="020B0604020202020204"/>
                <a:cs typeface="Arial" panose="020B0604020202020204"/>
              </a:rPr>
              <a:t>1</a:t>
            </a:r>
            <a:r>
              <a:rPr spc="35" dirty="0"/>
              <a:t>年</a:t>
            </a:r>
            <a:r>
              <a:rPr spc="35" dirty="0">
                <a:latin typeface="Arial" panose="020B0604020202020204"/>
                <a:cs typeface="Arial" panose="020B0604020202020204"/>
              </a:rPr>
              <a:t>5</a:t>
            </a:r>
            <a:r>
              <a:rPr spc="35" dirty="0"/>
              <a:t>月首开，主打</a:t>
            </a:r>
            <a:r>
              <a:rPr dirty="0">
                <a:latin typeface="Arial" panose="020B0604020202020204"/>
                <a:cs typeface="Arial" panose="020B0604020202020204"/>
              </a:rPr>
              <a:t>135-14</a:t>
            </a:r>
            <a:r>
              <a:rPr spc="35" dirty="0">
                <a:latin typeface="Arial" panose="020B0604020202020204"/>
                <a:cs typeface="Arial" panose="020B0604020202020204"/>
              </a:rPr>
              <a:t>3</a:t>
            </a:r>
            <a:r>
              <a:rPr spc="35" dirty="0"/>
              <a:t>㎡</a:t>
            </a:r>
            <a:r>
              <a:rPr spc="35" dirty="0">
                <a:latin typeface="Arial" panose="020B0604020202020204"/>
                <a:cs typeface="Arial" panose="020B0604020202020204"/>
              </a:rPr>
              <a:t>4</a:t>
            </a:r>
            <a:r>
              <a:rPr spc="35" dirty="0"/>
              <a:t>房产品，推</a:t>
            </a:r>
            <a:r>
              <a:rPr dirty="0">
                <a:latin typeface="Arial" panose="020B0604020202020204"/>
                <a:cs typeface="Arial" panose="020B0604020202020204"/>
              </a:rPr>
              <a:t>28</a:t>
            </a:r>
            <a:r>
              <a:rPr spc="35" dirty="0">
                <a:latin typeface="Arial" panose="020B0604020202020204"/>
                <a:cs typeface="Arial" panose="020B0604020202020204"/>
              </a:rPr>
              <a:t>0</a:t>
            </a:r>
            <a:r>
              <a:rPr spc="35" dirty="0"/>
              <a:t>套</a:t>
            </a:r>
            <a:r>
              <a:rPr dirty="0"/>
              <a:t>， 去化约</a:t>
            </a:r>
            <a:r>
              <a:rPr dirty="0">
                <a:latin typeface="Arial" panose="020B0604020202020204"/>
                <a:cs typeface="Arial" panose="020B0604020202020204"/>
              </a:rPr>
              <a:t>90</a:t>
            </a:r>
            <a:r>
              <a:rPr dirty="0"/>
              <a:t>套，小高层成交为主，小高层均价</a:t>
            </a:r>
            <a:r>
              <a:rPr dirty="0">
                <a:latin typeface="Arial" panose="020B0604020202020204"/>
                <a:cs typeface="Arial" panose="020B0604020202020204"/>
              </a:rPr>
              <a:t>7000</a:t>
            </a:r>
            <a:r>
              <a:rPr dirty="0"/>
              <a:t>元</a:t>
            </a:r>
            <a:r>
              <a:rPr spc="-5" dirty="0">
                <a:latin typeface="Arial" panose="020B0604020202020204"/>
                <a:cs typeface="Arial" panose="020B0604020202020204"/>
              </a:rPr>
              <a:t>/</a:t>
            </a:r>
            <a:r>
              <a:rPr dirty="0"/>
              <a:t>㎡、洋房均价</a:t>
            </a:r>
            <a:r>
              <a:rPr dirty="0">
                <a:latin typeface="Arial" panose="020B0604020202020204"/>
                <a:cs typeface="Arial" panose="020B0604020202020204"/>
              </a:rPr>
              <a:t>8000</a:t>
            </a:r>
            <a:r>
              <a:rPr dirty="0"/>
              <a:t>元</a:t>
            </a:r>
            <a:r>
              <a:rPr spc="-5" dirty="0">
                <a:latin typeface="Arial" panose="020B0604020202020204"/>
                <a:cs typeface="Arial" panose="020B0604020202020204"/>
              </a:rPr>
              <a:t>/</a:t>
            </a:r>
            <a:r>
              <a:rPr dirty="0"/>
              <a:t>㎡。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138837" y="6410452"/>
            <a:ext cx="779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微软雅黑" panose="020B0503020204020204" charset="-122"/>
                <a:cs typeface="微软雅黑" panose="020B0503020204020204" charset="-122"/>
              </a:rPr>
              <a:t>143平4房2卫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88362" y="6410452"/>
            <a:ext cx="779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微软雅黑" panose="020B0503020204020204" charset="-122"/>
                <a:cs typeface="微软雅黑" panose="020B0503020204020204" charset="-122"/>
              </a:rPr>
              <a:t>143平4房2卫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7570" y="1280159"/>
            <a:ext cx="22542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202</a:t>
            </a:r>
            <a:r>
              <a:rPr sz="11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1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年5月整盘住宅月度供求走势图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34328" y="2490216"/>
            <a:ext cx="5094605" cy="0"/>
          </a:xfrm>
          <a:custGeom>
            <a:avLst/>
            <a:gdLst/>
            <a:ahLst/>
            <a:cxnLst/>
            <a:rect l="l" t="t" r="r" b="b"/>
            <a:pathLst>
              <a:path w="5094605">
                <a:moveTo>
                  <a:pt x="0" y="0"/>
                </a:moveTo>
                <a:lnTo>
                  <a:pt x="5094102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42387" y="2490216"/>
            <a:ext cx="2184400" cy="0"/>
          </a:xfrm>
          <a:custGeom>
            <a:avLst/>
            <a:gdLst/>
            <a:ahLst/>
            <a:cxnLst/>
            <a:rect l="l" t="t" r="r" b="b"/>
            <a:pathLst>
              <a:path w="2184400">
                <a:moveTo>
                  <a:pt x="0" y="0"/>
                </a:moveTo>
                <a:lnTo>
                  <a:pt x="2184148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34328" y="2182368"/>
            <a:ext cx="5094605" cy="0"/>
          </a:xfrm>
          <a:custGeom>
            <a:avLst/>
            <a:gdLst/>
            <a:ahLst/>
            <a:cxnLst/>
            <a:rect l="l" t="t" r="r" b="b"/>
            <a:pathLst>
              <a:path w="5094605">
                <a:moveTo>
                  <a:pt x="0" y="0"/>
                </a:moveTo>
                <a:lnTo>
                  <a:pt x="5094102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42387" y="2182368"/>
            <a:ext cx="2184400" cy="0"/>
          </a:xfrm>
          <a:custGeom>
            <a:avLst/>
            <a:gdLst/>
            <a:ahLst/>
            <a:cxnLst/>
            <a:rect l="l" t="t" r="r" b="b"/>
            <a:pathLst>
              <a:path w="2184400">
                <a:moveTo>
                  <a:pt x="0" y="0"/>
                </a:moveTo>
                <a:lnTo>
                  <a:pt x="2184148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42387" y="1876432"/>
            <a:ext cx="10186670" cy="0"/>
          </a:xfrm>
          <a:custGeom>
            <a:avLst/>
            <a:gdLst/>
            <a:ahLst/>
            <a:cxnLst/>
            <a:rect l="l" t="t" r="r" b="b"/>
            <a:pathLst>
              <a:path w="10186670">
                <a:moveTo>
                  <a:pt x="0" y="0"/>
                </a:moveTo>
                <a:lnTo>
                  <a:pt x="10186043" y="0"/>
                </a:lnTo>
              </a:path>
            </a:pathLst>
          </a:custGeom>
          <a:ln w="63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26535" y="1938528"/>
            <a:ext cx="2908300" cy="859790"/>
          </a:xfrm>
          <a:custGeom>
            <a:avLst/>
            <a:gdLst/>
            <a:ahLst/>
            <a:cxnLst/>
            <a:rect l="l" t="t" r="r" b="b"/>
            <a:pathLst>
              <a:path w="2908300" h="859789">
                <a:moveTo>
                  <a:pt x="0" y="859794"/>
                </a:moveTo>
                <a:lnTo>
                  <a:pt x="2907791" y="859794"/>
                </a:lnTo>
                <a:lnTo>
                  <a:pt x="2907791" y="0"/>
                </a:lnTo>
                <a:lnTo>
                  <a:pt x="0" y="0"/>
                </a:lnTo>
                <a:lnTo>
                  <a:pt x="0" y="85979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34328" y="2520696"/>
            <a:ext cx="2910840" cy="278130"/>
          </a:xfrm>
          <a:custGeom>
            <a:avLst/>
            <a:gdLst/>
            <a:ahLst/>
            <a:cxnLst/>
            <a:rect l="l" t="t" r="r" b="b"/>
            <a:pathLst>
              <a:path w="2910840" h="278130">
                <a:moveTo>
                  <a:pt x="0" y="277626"/>
                </a:moveTo>
                <a:lnTo>
                  <a:pt x="2910839" y="277626"/>
                </a:lnTo>
                <a:lnTo>
                  <a:pt x="2910839" y="0"/>
                </a:lnTo>
                <a:lnTo>
                  <a:pt x="0" y="0"/>
                </a:lnTo>
                <a:lnTo>
                  <a:pt x="0" y="277626"/>
                </a:lnTo>
                <a:close/>
              </a:path>
            </a:pathLst>
          </a:custGeom>
          <a:solidFill>
            <a:srgbClr val="2F30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528431" y="1876431"/>
            <a:ext cx="0" cy="922019"/>
          </a:xfrm>
          <a:custGeom>
            <a:avLst/>
            <a:gdLst/>
            <a:ahLst/>
            <a:cxnLst/>
            <a:rect l="l" t="t" r="r" b="b"/>
            <a:pathLst>
              <a:path h="922019">
                <a:moveTo>
                  <a:pt x="0" y="921891"/>
                </a:moveTo>
                <a:lnTo>
                  <a:pt x="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528431" y="2798323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0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528431" y="2566416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0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528431" y="2337816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0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528431" y="2106168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0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528431" y="1876432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0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42387" y="1876431"/>
            <a:ext cx="0" cy="922019"/>
          </a:xfrm>
          <a:custGeom>
            <a:avLst/>
            <a:gdLst/>
            <a:ahLst/>
            <a:cxnLst/>
            <a:rect l="l" t="t" r="r" b="b"/>
            <a:pathLst>
              <a:path h="922019">
                <a:moveTo>
                  <a:pt x="0" y="921891"/>
                </a:moveTo>
                <a:lnTo>
                  <a:pt x="1" y="0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42387" y="2798322"/>
            <a:ext cx="10186670" cy="0"/>
          </a:xfrm>
          <a:custGeom>
            <a:avLst/>
            <a:gdLst/>
            <a:ahLst/>
            <a:cxnLst/>
            <a:rect l="l" t="t" r="r" b="b"/>
            <a:pathLst>
              <a:path w="10186670">
                <a:moveTo>
                  <a:pt x="0" y="0"/>
                </a:moveTo>
                <a:lnTo>
                  <a:pt x="10186043" y="1"/>
                </a:lnTo>
              </a:path>
            </a:pathLst>
          </a:custGeom>
          <a:ln w="635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395620" y="1951075"/>
            <a:ext cx="79502" cy="795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810800" y="2280920"/>
            <a:ext cx="160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微软雅黑" panose="020B0503020204020204" charset="-122"/>
                <a:cs typeface="微软雅黑" panose="020B0503020204020204" charset="-122"/>
              </a:rPr>
              <a:t>90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37010" y="1906015"/>
            <a:ext cx="294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7000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631438" y="1793240"/>
            <a:ext cx="292735" cy="108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900" spc="-1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00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900" spc="-1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00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900" spc="-1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00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900" spc="-1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00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13078" y="2713735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8966" y="2405888"/>
            <a:ext cx="23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900" spc="7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78966" y="2101088"/>
            <a:ext cx="23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900" spc="7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78966" y="1793240"/>
            <a:ext cx="23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900" spc="7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40770" y="2890520"/>
            <a:ext cx="5892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2021年5月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932372" y="16927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67866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390181" y="16927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67866">
            <a:solidFill>
              <a:srgbClr val="2F3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847989" y="1657985"/>
            <a:ext cx="243840" cy="67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3189230" y="1598167"/>
            <a:ext cx="6019165" cy="2635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690370" marR="5080" indent="-1678305">
              <a:lnSpc>
                <a:spcPct val="73000"/>
              </a:lnSpc>
              <a:spcBef>
                <a:spcPts val="385"/>
              </a:spcBef>
              <a:tabLst>
                <a:tab pos="2470150" algn="l"/>
                <a:tab pos="4928235" algn="l"/>
              </a:tabLst>
            </a:pPr>
            <a:r>
              <a:rPr sz="900" dirty="0">
                <a:latin typeface="微软雅黑" panose="020B0503020204020204" charset="-122"/>
                <a:cs typeface="微软雅黑" panose="020B0503020204020204" charset="-122"/>
              </a:rPr>
              <a:t>供应套数		成交套数	成交均价（元/平米）  </a:t>
            </a:r>
            <a:r>
              <a:rPr sz="900" spc="-5" dirty="0">
                <a:latin typeface="微软雅黑" panose="020B0503020204020204" charset="-122"/>
                <a:cs typeface="微软雅黑" panose="020B0503020204020204" charset="-122"/>
              </a:rPr>
              <a:t>280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95932" y="3071930"/>
            <a:ext cx="11376025" cy="98425"/>
          </a:xfrm>
          <a:custGeom>
            <a:avLst/>
            <a:gdLst/>
            <a:ahLst/>
            <a:cxnLst/>
            <a:rect l="l" t="t" r="r" b="b"/>
            <a:pathLst>
              <a:path w="11376025" h="98425">
                <a:moveTo>
                  <a:pt x="11289814" y="28574"/>
                </a:moveTo>
                <a:lnTo>
                  <a:pt x="0" y="69566"/>
                </a:lnTo>
                <a:lnTo>
                  <a:pt x="103" y="98141"/>
                </a:lnTo>
                <a:lnTo>
                  <a:pt x="11289918" y="57149"/>
                </a:lnTo>
                <a:lnTo>
                  <a:pt x="11289814" y="28574"/>
                </a:lnTo>
                <a:close/>
              </a:path>
              <a:path w="11376025" h="98425">
                <a:moveTo>
                  <a:pt x="11347279" y="28522"/>
                </a:moveTo>
                <a:lnTo>
                  <a:pt x="11304062" y="28522"/>
                </a:lnTo>
                <a:lnTo>
                  <a:pt x="11304166" y="57097"/>
                </a:lnTo>
                <a:lnTo>
                  <a:pt x="11289918" y="57149"/>
                </a:lnTo>
                <a:lnTo>
                  <a:pt x="11290022" y="85723"/>
                </a:lnTo>
                <a:lnTo>
                  <a:pt x="11375591" y="42550"/>
                </a:lnTo>
                <a:lnTo>
                  <a:pt x="11347279" y="28522"/>
                </a:lnTo>
                <a:close/>
              </a:path>
              <a:path w="11376025" h="98425">
                <a:moveTo>
                  <a:pt x="11304062" y="28522"/>
                </a:moveTo>
                <a:lnTo>
                  <a:pt x="11289814" y="28574"/>
                </a:lnTo>
                <a:lnTo>
                  <a:pt x="11289918" y="57149"/>
                </a:lnTo>
                <a:lnTo>
                  <a:pt x="11304166" y="57097"/>
                </a:lnTo>
                <a:lnTo>
                  <a:pt x="11304062" y="28522"/>
                </a:lnTo>
                <a:close/>
              </a:path>
              <a:path w="11376025" h="98425">
                <a:moveTo>
                  <a:pt x="11289711" y="0"/>
                </a:moveTo>
                <a:lnTo>
                  <a:pt x="11289814" y="28574"/>
                </a:lnTo>
                <a:lnTo>
                  <a:pt x="11347279" y="28522"/>
                </a:lnTo>
                <a:lnTo>
                  <a:pt x="1128971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49744" y="3087651"/>
            <a:ext cx="157828" cy="1749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952020" y="3356983"/>
            <a:ext cx="1920875" cy="445134"/>
          </a:xfrm>
          <a:prstGeom prst="rect">
            <a:avLst/>
          </a:prstGeom>
          <a:ln w="9525">
            <a:solidFill>
              <a:srgbClr val="1D5F5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100" spc="15" dirty="0">
                <a:latin typeface="微软雅黑" panose="020B0503020204020204" charset="-122"/>
                <a:cs typeface="微软雅黑" panose="020B0503020204020204" charset="-122"/>
              </a:rPr>
              <a:t>2021</a:t>
            </a:r>
            <a:r>
              <a:rPr sz="1100" spc="-19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7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100" spc="-18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70" dirty="0">
                <a:latin typeface="微软雅黑" panose="020B0503020204020204" charset="-122"/>
                <a:cs typeface="微软雅黑" panose="020B0503020204020204" charset="-122"/>
              </a:rPr>
              <a:t>月拿地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100" spc="-17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170" dirty="0">
                <a:latin typeface="微软雅黑" panose="020B0503020204020204" charset="-122"/>
                <a:cs typeface="微软雅黑" panose="020B0503020204020204" charset="-122"/>
              </a:rPr>
              <a:t>楼面价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100" spc="25" dirty="0">
                <a:latin typeface="微软雅黑" panose="020B0503020204020204" charset="-122"/>
                <a:cs typeface="微软雅黑" panose="020B0503020204020204" charset="-122"/>
              </a:rPr>
              <a:t>2270</a:t>
            </a:r>
            <a:r>
              <a:rPr sz="1100" spc="50" dirty="0">
                <a:latin typeface="微软雅黑" panose="020B0503020204020204" charset="-122"/>
                <a:cs typeface="微软雅黑" panose="020B0503020204020204" charset="-122"/>
              </a:rPr>
              <a:t>元</a:t>
            </a:r>
            <a:r>
              <a:rPr sz="1100" spc="15" dirty="0"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㎡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428657" y="3256202"/>
            <a:ext cx="483870" cy="100965"/>
          </a:xfrm>
          <a:custGeom>
            <a:avLst/>
            <a:gdLst/>
            <a:ahLst/>
            <a:cxnLst/>
            <a:rect l="l" t="t" r="r" b="b"/>
            <a:pathLst>
              <a:path w="483869" h="100964">
                <a:moveTo>
                  <a:pt x="483778" y="100781"/>
                </a:moveTo>
                <a:lnTo>
                  <a:pt x="0" y="0"/>
                </a:lnTo>
              </a:path>
            </a:pathLst>
          </a:cu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949390" y="3026177"/>
            <a:ext cx="157828" cy="1749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792152" y="3356983"/>
            <a:ext cx="3858895" cy="445134"/>
          </a:xfrm>
          <a:prstGeom prst="rect">
            <a:avLst/>
          </a:prstGeom>
          <a:ln w="9525">
            <a:solidFill>
              <a:srgbClr val="1D5F51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 marR="90805">
              <a:lnSpc>
                <a:spcPct val="107000"/>
              </a:lnSpc>
              <a:spcBef>
                <a:spcPts val="255"/>
              </a:spcBef>
            </a:pPr>
            <a:r>
              <a:rPr sz="1100" spc="25" dirty="0">
                <a:latin typeface="微软雅黑" panose="020B0503020204020204" charset="-122"/>
                <a:cs typeface="微软雅黑" panose="020B0503020204020204" charset="-122"/>
              </a:rPr>
              <a:t>202</a:t>
            </a:r>
            <a:r>
              <a:rPr sz="1100" spc="4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100" spc="65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100" spc="45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1100" spc="65" dirty="0">
                <a:latin typeface="微软雅黑" panose="020B0503020204020204" charset="-122"/>
                <a:cs typeface="微软雅黑" panose="020B0503020204020204" charset="-122"/>
              </a:rPr>
              <a:t>月首开约</a:t>
            </a:r>
            <a:r>
              <a:rPr sz="1100" spc="25" dirty="0">
                <a:latin typeface="微软雅黑" panose="020B0503020204020204" charset="-122"/>
                <a:cs typeface="微软雅黑" panose="020B0503020204020204" charset="-122"/>
              </a:rPr>
              <a:t>28</a:t>
            </a:r>
            <a:r>
              <a:rPr sz="1100" spc="45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1100" spc="65" dirty="0">
                <a:latin typeface="微软雅黑" panose="020B0503020204020204" charset="-122"/>
                <a:cs typeface="微软雅黑" panose="020B0503020204020204" charset="-122"/>
              </a:rPr>
              <a:t>套，去化</a:t>
            </a:r>
            <a:r>
              <a:rPr sz="1100" spc="2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1100" spc="45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1100" spc="65" dirty="0">
                <a:latin typeface="微软雅黑" panose="020B0503020204020204" charset="-122"/>
                <a:cs typeface="微软雅黑" panose="020B0503020204020204" charset="-122"/>
              </a:rPr>
              <a:t>套，小高层成交为</a:t>
            </a:r>
            <a:r>
              <a:rPr sz="1100" spc="60" dirty="0">
                <a:latin typeface="微软雅黑" panose="020B0503020204020204" charset="-122"/>
                <a:cs typeface="微软雅黑" panose="020B0503020204020204" charset="-122"/>
              </a:rPr>
              <a:t>主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100" spc="50" dirty="0">
                <a:latin typeface="微软雅黑" panose="020B0503020204020204" charset="-122"/>
                <a:cs typeface="微软雅黑" panose="020B0503020204020204" charset="-122"/>
              </a:rPr>
              <a:t>小高层均</a:t>
            </a:r>
            <a:r>
              <a:rPr sz="1100" spc="45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100" spc="25" dirty="0">
                <a:latin typeface="微软雅黑" panose="020B0503020204020204" charset="-122"/>
                <a:cs typeface="微软雅黑" panose="020B0503020204020204" charset="-122"/>
              </a:rPr>
              <a:t>7000</a:t>
            </a:r>
            <a:r>
              <a:rPr sz="1100" spc="50" dirty="0">
                <a:latin typeface="微软雅黑" panose="020B0503020204020204" charset="-122"/>
                <a:cs typeface="微软雅黑" panose="020B0503020204020204" charset="-122"/>
              </a:rPr>
              <a:t>元</a:t>
            </a:r>
            <a:r>
              <a:rPr sz="1100" spc="15" dirty="0"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100" spc="50" dirty="0">
                <a:latin typeface="微软雅黑" panose="020B0503020204020204" charset="-122"/>
                <a:cs typeface="微软雅黑" panose="020B0503020204020204" charset="-122"/>
              </a:rPr>
              <a:t>㎡、洋房均</a:t>
            </a:r>
            <a:r>
              <a:rPr sz="1100" spc="45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100" spc="25" dirty="0">
                <a:latin typeface="微软雅黑" panose="020B0503020204020204" charset="-122"/>
                <a:cs typeface="微软雅黑" panose="020B0503020204020204" charset="-122"/>
              </a:rPr>
              <a:t>8000</a:t>
            </a:r>
            <a:r>
              <a:rPr sz="1100" spc="50" dirty="0">
                <a:latin typeface="微软雅黑" panose="020B0503020204020204" charset="-122"/>
                <a:cs typeface="微软雅黑" panose="020B0503020204020204" charset="-122"/>
              </a:rPr>
              <a:t>元</a:t>
            </a:r>
            <a:r>
              <a:rPr sz="1100" spc="15" dirty="0"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㎡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028304" y="3194727"/>
            <a:ext cx="693420" cy="162560"/>
          </a:xfrm>
          <a:custGeom>
            <a:avLst/>
            <a:gdLst/>
            <a:ahLst/>
            <a:cxnLst/>
            <a:rect l="l" t="t" r="r" b="b"/>
            <a:pathLst>
              <a:path w="693420" h="162560">
                <a:moveTo>
                  <a:pt x="693136" y="162256"/>
                </a:moveTo>
                <a:lnTo>
                  <a:pt x="0" y="0"/>
                </a:lnTo>
              </a:path>
            </a:pathLst>
          </a:cu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9286854" y="3356983"/>
            <a:ext cx="2256790" cy="268605"/>
          </a:xfrm>
          <a:prstGeom prst="rect">
            <a:avLst/>
          </a:prstGeom>
          <a:ln w="9525">
            <a:solidFill>
              <a:srgbClr val="1D5F5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100" spc="50" dirty="0">
                <a:latin typeface="微软雅黑" panose="020B0503020204020204" charset="-122"/>
                <a:cs typeface="微软雅黑" panose="020B0503020204020204" charset="-122"/>
              </a:rPr>
              <a:t>目前洋</a:t>
            </a:r>
            <a:r>
              <a:rPr sz="1100" spc="45" dirty="0">
                <a:latin typeface="微软雅黑" panose="020B0503020204020204" charset="-122"/>
                <a:cs typeface="微软雅黑" panose="020B0503020204020204" charset="-122"/>
              </a:rPr>
              <a:t>房</a:t>
            </a:r>
            <a:r>
              <a:rPr sz="1100" spc="50" dirty="0">
                <a:latin typeface="微软雅黑" panose="020B0503020204020204" charset="-122"/>
                <a:cs typeface="微软雅黑" panose="020B0503020204020204" charset="-122"/>
              </a:rPr>
              <a:t>、小高层持销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580001" y="3007445"/>
            <a:ext cx="157828" cy="1749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415014" y="3181710"/>
            <a:ext cx="252729" cy="175895"/>
          </a:xfrm>
          <a:custGeom>
            <a:avLst/>
            <a:gdLst/>
            <a:ahLst/>
            <a:cxnLst/>
            <a:rect l="l" t="t" r="r" b="b"/>
            <a:pathLst>
              <a:path w="252729" h="175895">
                <a:moveTo>
                  <a:pt x="0" y="175273"/>
                </a:moveTo>
                <a:lnTo>
                  <a:pt x="252156" y="0"/>
                </a:lnTo>
              </a:path>
            </a:pathLst>
          </a:cu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19266" y="6410452"/>
            <a:ext cx="1938655" cy="449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微软雅黑" panose="020B0503020204020204" charset="-122"/>
                <a:cs typeface="微软雅黑" panose="020B0503020204020204" charset="-122"/>
              </a:rPr>
              <a:t>135平4房2卫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备注：项目成交数据为市调整理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95984" y="3929720"/>
            <a:ext cx="2624067" cy="2338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374665" y="3929720"/>
            <a:ext cx="2498959" cy="2365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089650" y="3929720"/>
            <a:ext cx="3176889" cy="2338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7994" y="3809492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项目概况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587954" y="1876044"/>
            <a:ext cx="12801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01</a:t>
            </a:r>
            <a:endParaRPr sz="8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77040" y="6277355"/>
            <a:ext cx="2228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898989"/>
                </a:solidFill>
                <a:latin typeface="Arial" panose="020B0604020202020204"/>
                <a:cs typeface="Arial" panose="020B0604020202020204"/>
              </a:rPr>
              <a:t>35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1752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3.4</a:t>
            </a:r>
            <a:r>
              <a:rPr spc="-85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市场总结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77179" y="1556791"/>
            <a:ext cx="765175" cy="38093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252730" marR="274955" algn="just">
              <a:lnSpc>
                <a:spcPts val="19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土 地 市 场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66717" y="1556791"/>
            <a:ext cx="765175" cy="38093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52730" marR="274955" algn="just">
              <a:lnSpc>
                <a:spcPts val="18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商 品 房 市 场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5013" y="1556791"/>
            <a:ext cx="4630420" cy="3809365"/>
          </a:xfrm>
          <a:prstGeom prst="rect">
            <a:avLst/>
          </a:prstGeom>
          <a:ln w="9525">
            <a:solidFill>
              <a:srgbClr val="7F7F7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 panose="02020603050405020304"/>
              <a:cs typeface="Times New Roman" panose="02020603050405020304"/>
            </a:endParaRPr>
          </a:p>
          <a:p>
            <a:pPr marL="548640" marR="247650" indent="-285750">
              <a:lnSpc>
                <a:spcPct val="128000"/>
              </a:lnSpc>
              <a:buFont typeface="Wingdings" panose="05000000000000000000"/>
              <a:buChar char=""/>
              <a:tabLst>
                <a:tab pos="548640" algn="l"/>
                <a:tab pos="549275" algn="l"/>
              </a:tabLst>
            </a:pP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玉溪红塔区住宅土地市场集中在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19</a:t>
            </a:r>
            <a:r>
              <a:rPr sz="12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20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年供应，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2020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年成 交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198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万方，多个地块均已开发入市，市场热度较高，金 科、万科、邦泰等外来房企进驻。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548640" marR="263525" indent="-285750" algn="just">
              <a:lnSpc>
                <a:spcPct val="132000"/>
              </a:lnSpc>
              <a:spcBef>
                <a:spcPts val="600"/>
              </a:spcBef>
              <a:buFont typeface="Wingdings" panose="05000000000000000000"/>
              <a:buChar char=""/>
              <a:tabLst>
                <a:tab pos="549275" algn="l"/>
              </a:tabLst>
            </a:pP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本案所在高铁新城区域区域以带条件供地为主，其中邦泰 须配建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8.96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万㎡回迁房，实际楼面地价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3782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元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㎡、万科 须配建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6.20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万㎡回迁房，实际楼面地价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4862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元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r>
              <a:rPr sz="1200" spc="-2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1850" y="1556791"/>
            <a:ext cx="4630420" cy="3809365"/>
          </a:xfrm>
          <a:prstGeom prst="rect">
            <a:avLst/>
          </a:prstGeom>
          <a:ln w="9525">
            <a:solidFill>
              <a:srgbClr val="7F7F7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 panose="02020603050405020304"/>
              <a:cs typeface="Times New Roman" panose="02020603050405020304"/>
            </a:endParaRPr>
          </a:p>
          <a:p>
            <a:pPr marL="532130" marR="163830" indent="-285750" algn="just">
              <a:lnSpc>
                <a:spcPct val="128000"/>
              </a:lnSpc>
              <a:buFont typeface="Wingdings" panose="05000000000000000000"/>
              <a:buChar char=""/>
              <a:tabLst>
                <a:tab pos="532765" algn="l"/>
              </a:tabLst>
            </a:pP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玉溪住宅市场整体供销量价上涨，当前均价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7446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元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㎡，市 场容量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80</a:t>
            </a:r>
            <a:r>
              <a:rPr sz="12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100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万方。商品房预售存量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74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万方，去化周期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10 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个月。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532130" marR="132080" indent="-285750">
              <a:lnSpc>
                <a:spcPct val="130000"/>
              </a:lnSpc>
              <a:spcBef>
                <a:spcPts val="620"/>
              </a:spcBef>
              <a:buFont typeface="Wingdings" panose="05000000000000000000"/>
              <a:buChar char=""/>
              <a:tabLst>
                <a:tab pos="532130" algn="l"/>
                <a:tab pos="532765" algn="l"/>
              </a:tabLst>
            </a:pP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上游</a:t>
            </a:r>
            <a:r>
              <a:rPr sz="12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老城，生态文化板块，新房价格在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9000</a:t>
            </a:r>
            <a:r>
              <a:rPr sz="12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9500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元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㎡， 项目定位以改善为主，总价门槛高。而本案所处高铁新城 板块，存在价格优势及发展潜力，目前仅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个项目在售，高 层毛坯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7500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元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㎡，大盘热销，单盘月去化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40-70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套，吸纳 主城外溢客户及乡镇低购买力客户。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532130" marR="203835" indent="-285750">
              <a:lnSpc>
                <a:spcPct val="128000"/>
              </a:lnSpc>
              <a:spcBef>
                <a:spcPts val="650"/>
              </a:spcBef>
              <a:buFont typeface="Wingdings" panose="05000000000000000000"/>
              <a:buChar char=""/>
              <a:tabLst>
                <a:tab pos="532130" algn="l"/>
                <a:tab pos="532765" algn="l"/>
              </a:tabLst>
            </a:pP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玉溪未来待入市存量约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138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万方，本项目入市时存量约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101 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万方，分布于老城、高铁新城及生态文化片区，其中高铁 新城片区仅约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24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万方，竞争可控。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7994" y="3809492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项目定位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587954" y="1876044"/>
            <a:ext cx="12801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04</a:t>
            </a:r>
            <a:endParaRPr sz="8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734" y="1610405"/>
            <a:ext cx="5996805" cy="491493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93306" y="2420887"/>
            <a:ext cx="1805939" cy="1512570"/>
          </a:xfrm>
          <a:custGeom>
            <a:avLst/>
            <a:gdLst/>
            <a:ahLst/>
            <a:cxnLst/>
            <a:rect l="l" t="t" r="r" b="b"/>
            <a:pathLst>
              <a:path w="1805939" h="1512570">
                <a:moveTo>
                  <a:pt x="902896" y="0"/>
                </a:moveTo>
                <a:lnTo>
                  <a:pt x="849844" y="1283"/>
                </a:lnTo>
                <a:lnTo>
                  <a:pt x="797599" y="5086"/>
                </a:lnTo>
                <a:lnTo>
                  <a:pt x="746246" y="11338"/>
                </a:lnTo>
                <a:lnTo>
                  <a:pt x="695870" y="19968"/>
                </a:lnTo>
                <a:lnTo>
                  <a:pt x="646555" y="30905"/>
                </a:lnTo>
                <a:lnTo>
                  <a:pt x="598386" y="44078"/>
                </a:lnTo>
                <a:lnTo>
                  <a:pt x="551448" y="59416"/>
                </a:lnTo>
                <a:lnTo>
                  <a:pt x="505825" y="76849"/>
                </a:lnTo>
                <a:lnTo>
                  <a:pt x="461602" y="96305"/>
                </a:lnTo>
                <a:lnTo>
                  <a:pt x="418863" y="117713"/>
                </a:lnTo>
                <a:lnTo>
                  <a:pt x="377695" y="141003"/>
                </a:lnTo>
                <a:lnTo>
                  <a:pt x="338180" y="166103"/>
                </a:lnTo>
                <a:lnTo>
                  <a:pt x="300404" y="192943"/>
                </a:lnTo>
                <a:lnTo>
                  <a:pt x="264451" y="221452"/>
                </a:lnTo>
                <a:lnTo>
                  <a:pt x="230407" y="251558"/>
                </a:lnTo>
                <a:lnTo>
                  <a:pt x="198355" y="283192"/>
                </a:lnTo>
                <a:lnTo>
                  <a:pt x="168381" y="316281"/>
                </a:lnTo>
                <a:lnTo>
                  <a:pt x="140569" y="350756"/>
                </a:lnTo>
                <a:lnTo>
                  <a:pt x="115004" y="386545"/>
                </a:lnTo>
                <a:lnTo>
                  <a:pt x="91771" y="423577"/>
                </a:lnTo>
                <a:lnTo>
                  <a:pt x="70953" y="461782"/>
                </a:lnTo>
                <a:lnTo>
                  <a:pt x="52637" y="501088"/>
                </a:lnTo>
                <a:lnTo>
                  <a:pt x="36906" y="541425"/>
                </a:lnTo>
                <a:lnTo>
                  <a:pt x="23846" y="582721"/>
                </a:lnTo>
                <a:lnTo>
                  <a:pt x="13540" y="624906"/>
                </a:lnTo>
                <a:lnTo>
                  <a:pt x="6074" y="667909"/>
                </a:lnTo>
                <a:lnTo>
                  <a:pt x="1532" y="711658"/>
                </a:lnTo>
                <a:lnTo>
                  <a:pt x="0" y="756084"/>
                </a:lnTo>
                <a:lnTo>
                  <a:pt x="1532" y="800509"/>
                </a:lnTo>
                <a:lnTo>
                  <a:pt x="6074" y="844259"/>
                </a:lnTo>
                <a:lnTo>
                  <a:pt x="13540" y="887262"/>
                </a:lnTo>
                <a:lnTo>
                  <a:pt x="23846" y="929447"/>
                </a:lnTo>
                <a:lnTo>
                  <a:pt x="36906" y="970743"/>
                </a:lnTo>
                <a:lnTo>
                  <a:pt x="52637" y="1011080"/>
                </a:lnTo>
                <a:lnTo>
                  <a:pt x="70953" y="1050386"/>
                </a:lnTo>
                <a:lnTo>
                  <a:pt x="91771" y="1088590"/>
                </a:lnTo>
                <a:lnTo>
                  <a:pt x="115004" y="1125622"/>
                </a:lnTo>
                <a:lnTo>
                  <a:pt x="140569" y="1161411"/>
                </a:lnTo>
                <a:lnTo>
                  <a:pt x="168381" y="1195886"/>
                </a:lnTo>
                <a:lnTo>
                  <a:pt x="198355" y="1228975"/>
                </a:lnTo>
                <a:lnTo>
                  <a:pt x="230407" y="1260609"/>
                </a:lnTo>
                <a:lnTo>
                  <a:pt x="264451" y="1290715"/>
                </a:lnTo>
                <a:lnTo>
                  <a:pt x="300404" y="1319224"/>
                </a:lnTo>
                <a:lnTo>
                  <a:pt x="338180" y="1346064"/>
                </a:lnTo>
                <a:lnTo>
                  <a:pt x="377695" y="1371164"/>
                </a:lnTo>
                <a:lnTo>
                  <a:pt x="418863" y="1394454"/>
                </a:lnTo>
                <a:lnTo>
                  <a:pt x="461602" y="1415862"/>
                </a:lnTo>
                <a:lnTo>
                  <a:pt x="505825" y="1435318"/>
                </a:lnTo>
                <a:lnTo>
                  <a:pt x="551448" y="1452750"/>
                </a:lnTo>
                <a:lnTo>
                  <a:pt x="598386" y="1468088"/>
                </a:lnTo>
                <a:lnTo>
                  <a:pt x="646555" y="1481261"/>
                </a:lnTo>
                <a:lnTo>
                  <a:pt x="695870" y="1492198"/>
                </a:lnTo>
                <a:lnTo>
                  <a:pt x="746246" y="1500828"/>
                </a:lnTo>
                <a:lnTo>
                  <a:pt x="797599" y="1507080"/>
                </a:lnTo>
                <a:lnTo>
                  <a:pt x="849844" y="1510883"/>
                </a:lnTo>
                <a:lnTo>
                  <a:pt x="902896" y="1512167"/>
                </a:lnTo>
                <a:lnTo>
                  <a:pt x="955948" y="1510883"/>
                </a:lnTo>
                <a:lnTo>
                  <a:pt x="1008193" y="1507080"/>
                </a:lnTo>
                <a:lnTo>
                  <a:pt x="1059545" y="1500828"/>
                </a:lnTo>
                <a:lnTo>
                  <a:pt x="1109921" y="1492198"/>
                </a:lnTo>
                <a:lnTo>
                  <a:pt x="1159236" y="1481261"/>
                </a:lnTo>
                <a:lnTo>
                  <a:pt x="1207405" y="1468088"/>
                </a:lnTo>
                <a:lnTo>
                  <a:pt x="1254343" y="1452750"/>
                </a:lnTo>
                <a:lnTo>
                  <a:pt x="1299966" y="1435318"/>
                </a:lnTo>
                <a:lnTo>
                  <a:pt x="1344189" y="1415862"/>
                </a:lnTo>
                <a:lnTo>
                  <a:pt x="1386927" y="1394454"/>
                </a:lnTo>
                <a:lnTo>
                  <a:pt x="1428096" y="1371164"/>
                </a:lnTo>
                <a:lnTo>
                  <a:pt x="1467611" y="1346064"/>
                </a:lnTo>
                <a:lnTo>
                  <a:pt x="1505387" y="1319224"/>
                </a:lnTo>
                <a:lnTo>
                  <a:pt x="1541339" y="1290715"/>
                </a:lnTo>
                <a:lnTo>
                  <a:pt x="1575383" y="1260609"/>
                </a:lnTo>
                <a:lnTo>
                  <a:pt x="1607435" y="1228975"/>
                </a:lnTo>
                <a:lnTo>
                  <a:pt x="1637409" y="1195886"/>
                </a:lnTo>
                <a:lnTo>
                  <a:pt x="1665221" y="1161411"/>
                </a:lnTo>
                <a:lnTo>
                  <a:pt x="1690786" y="1125622"/>
                </a:lnTo>
                <a:lnTo>
                  <a:pt x="1714020" y="1088590"/>
                </a:lnTo>
                <a:lnTo>
                  <a:pt x="1734837" y="1050386"/>
                </a:lnTo>
                <a:lnTo>
                  <a:pt x="1753153" y="1011080"/>
                </a:lnTo>
                <a:lnTo>
                  <a:pt x="1768884" y="970743"/>
                </a:lnTo>
                <a:lnTo>
                  <a:pt x="1781945" y="929447"/>
                </a:lnTo>
                <a:lnTo>
                  <a:pt x="1792250" y="887262"/>
                </a:lnTo>
                <a:lnTo>
                  <a:pt x="1799716" y="844259"/>
                </a:lnTo>
                <a:lnTo>
                  <a:pt x="1804258" y="800509"/>
                </a:lnTo>
                <a:lnTo>
                  <a:pt x="1805791" y="756084"/>
                </a:lnTo>
                <a:lnTo>
                  <a:pt x="1804258" y="711658"/>
                </a:lnTo>
                <a:lnTo>
                  <a:pt x="1799716" y="667909"/>
                </a:lnTo>
                <a:lnTo>
                  <a:pt x="1792250" y="624906"/>
                </a:lnTo>
                <a:lnTo>
                  <a:pt x="1781945" y="582721"/>
                </a:lnTo>
                <a:lnTo>
                  <a:pt x="1768884" y="541425"/>
                </a:lnTo>
                <a:lnTo>
                  <a:pt x="1753153" y="501088"/>
                </a:lnTo>
                <a:lnTo>
                  <a:pt x="1734837" y="461782"/>
                </a:lnTo>
                <a:lnTo>
                  <a:pt x="1714020" y="423577"/>
                </a:lnTo>
                <a:lnTo>
                  <a:pt x="1690786" y="386545"/>
                </a:lnTo>
                <a:lnTo>
                  <a:pt x="1665221" y="350756"/>
                </a:lnTo>
                <a:lnTo>
                  <a:pt x="1637409" y="316281"/>
                </a:lnTo>
                <a:lnTo>
                  <a:pt x="1607435" y="283192"/>
                </a:lnTo>
                <a:lnTo>
                  <a:pt x="1575383" y="251558"/>
                </a:lnTo>
                <a:lnTo>
                  <a:pt x="1541339" y="221452"/>
                </a:lnTo>
                <a:lnTo>
                  <a:pt x="1505387" y="192943"/>
                </a:lnTo>
                <a:lnTo>
                  <a:pt x="1467611" y="166103"/>
                </a:lnTo>
                <a:lnTo>
                  <a:pt x="1428096" y="141003"/>
                </a:lnTo>
                <a:lnTo>
                  <a:pt x="1386927" y="117713"/>
                </a:lnTo>
                <a:lnTo>
                  <a:pt x="1344189" y="96305"/>
                </a:lnTo>
                <a:lnTo>
                  <a:pt x="1299966" y="76849"/>
                </a:lnTo>
                <a:lnTo>
                  <a:pt x="1254343" y="59416"/>
                </a:lnTo>
                <a:lnTo>
                  <a:pt x="1207405" y="44078"/>
                </a:lnTo>
                <a:lnTo>
                  <a:pt x="1159236" y="30905"/>
                </a:lnTo>
                <a:lnTo>
                  <a:pt x="1109921" y="19968"/>
                </a:lnTo>
                <a:lnTo>
                  <a:pt x="1059545" y="11338"/>
                </a:lnTo>
                <a:lnTo>
                  <a:pt x="1008193" y="5086"/>
                </a:lnTo>
                <a:lnTo>
                  <a:pt x="955948" y="1283"/>
                </a:lnTo>
                <a:lnTo>
                  <a:pt x="902896" y="0"/>
                </a:lnTo>
                <a:close/>
              </a:path>
            </a:pathLst>
          </a:custGeom>
          <a:solidFill>
            <a:srgbClr val="C00000">
              <a:alpha val="2587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93306" y="2420887"/>
            <a:ext cx="1805939" cy="1512570"/>
          </a:xfrm>
          <a:custGeom>
            <a:avLst/>
            <a:gdLst/>
            <a:ahLst/>
            <a:cxnLst/>
            <a:rect l="l" t="t" r="r" b="b"/>
            <a:pathLst>
              <a:path w="1805939" h="1512570">
                <a:moveTo>
                  <a:pt x="0" y="756084"/>
                </a:moveTo>
                <a:lnTo>
                  <a:pt x="1532" y="711658"/>
                </a:lnTo>
                <a:lnTo>
                  <a:pt x="6074" y="667908"/>
                </a:lnTo>
                <a:lnTo>
                  <a:pt x="13540" y="624905"/>
                </a:lnTo>
                <a:lnTo>
                  <a:pt x="23846" y="582720"/>
                </a:lnTo>
                <a:lnTo>
                  <a:pt x="36906" y="541424"/>
                </a:lnTo>
                <a:lnTo>
                  <a:pt x="52637" y="501088"/>
                </a:lnTo>
                <a:lnTo>
                  <a:pt x="70954" y="461781"/>
                </a:lnTo>
                <a:lnTo>
                  <a:pt x="91771" y="423577"/>
                </a:lnTo>
                <a:lnTo>
                  <a:pt x="115004" y="386545"/>
                </a:lnTo>
                <a:lnTo>
                  <a:pt x="140570" y="350756"/>
                </a:lnTo>
                <a:lnTo>
                  <a:pt x="168381" y="316281"/>
                </a:lnTo>
                <a:lnTo>
                  <a:pt x="198356" y="283192"/>
                </a:lnTo>
                <a:lnTo>
                  <a:pt x="230407" y="251558"/>
                </a:lnTo>
                <a:lnTo>
                  <a:pt x="264452" y="221451"/>
                </a:lnTo>
                <a:lnTo>
                  <a:pt x="300404" y="192943"/>
                </a:lnTo>
                <a:lnTo>
                  <a:pt x="338180" y="166103"/>
                </a:lnTo>
                <a:lnTo>
                  <a:pt x="377695" y="141002"/>
                </a:lnTo>
                <a:lnTo>
                  <a:pt x="418864" y="117713"/>
                </a:lnTo>
                <a:lnTo>
                  <a:pt x="461602" y="96304"/>
                </a:lnTo>
                <a:lnTo>
                  <a:pt x="505825" y="76849"/>
                </a:lnTo>
                <a:lnTo>
                  <a:pt x="551448" y="59416"/>
                </a:lnTo>
                <a:lnTo>
                  <a:pt x="598386" y="44078"/>
                </a:lnTo>
                <a:lnTo>
                  <a:pt x="646555" y="30905"/>
                </a:lnTo>
                <a:lnTo>
                  <a:pt x="695870" y="19968"/>
                </a:lnTo>
                <a:lnTo>
                  <a:pt x="746246" y="11338"/>
                </a:lnTo>
                <a:lnTo>
                  <a:pt x="797599" y="5086"/>
                </a:lnTo>
                <a:lnTo>
                  <a:pt x="849844" y="1283"/>
                </a:lnTo>
                <a:lnTo>
                  <a:pt x="902896" y="0"/>
                </a:lnTo>
                <a:lnTo>
                  <a:pt x="955948" y="1283"/>
                </a:lnTo>
                <a:lnTo>
                  <a:pt x="1008192" y="5086"/>
                </a:lnTo>
                <a:lnTo>
                  <a:pt x="1059545" y="11338"/>
                </a:lnTo>
                <a:lnTo>
                  <a:pt x="1109921" y="19968"/>
                </a:lnTo>
                <a:lnTo>
                  <a:pt x="1159236" y="30905"/>
                </a:lnTo>
                <a:lnTo>
                  <a:pt x="1207405" y="44078"/>
                </a:lnTo>
                <a:lnTo>
                  <a:pt x="1254344" y="59416"/>
                </a:lnTo>
                <a:lnTo>
                  <a:pt x="1299966" y="76849"/>
                </a:lnTo>
                <a:lnTo>
                  <a:pt x="1344189" y="96304"/>
                </a:lnTo>
                <a:lnTo>
                  <a:pt x="1386928" y="117713"/>
                </a:lnTo>
                <a:lnTo>
                  <a:pt x="1428096" y="141002"/>
                </a:lnTo>
                <a:lnTo>
                  <a:pt x="1467611" y="166103"/>
                </a:lnTo>
                <a:lnTo>
                  <a:pt x="1505387" y="192943"/>
                </a:lnTo>
                <a:lnTo>
                  <a:pt x="1541340" y="221451"/>
                </a:lnTo>
                <a:lnTo>
                  <a:pt x="1575384" y="251558"/>
                </a:lnTo>
                <a:lnTo>
                  <a:pt x="1607436" y="283192"/>
                </a:lnTo>
                <a:lnTo>
                  <a:pt x="1637410" y="316281"/>
                </a:lnTo>
                <a:lnTo>
                  <a:pt x="1665222" y="350756"/>
                </a:lnTo>
                <a:lnTo>
                  <a:pt x="1690787" y="386545"/>
                </a:lnTo>
                <a:lnTo>
                  <a:pt x="1714020" y="423577"/>
                </a:lnTo>
                <a:lnTo>
                  <a:pt x="1734838" y="461781"/>
                </a:lnTo>
                <a:lnTo>
                  <a:pt x="1753154" y="501088"/>
                </a:lnTo>
                <a:lnTo>
                  <a:pt x="1768885" y="541424"/>
                </a:lnTo>
                <a:lnTo>
                  <a:pt x="1781945" y="582720"/>
                </a:lnTo>
                <a:lnTo>
                  <a:pt x="1792251" y="624905"/>
                </a:lnTo>
                <a:lnTo>
                  <a:pt x="1799717" y="667908"/>
                </a:lnTo>
                <a:lnTo>
                  <a:pt x="1804259" y="711658"/>
                </a:lnTo>
                <a:lnTo>
                  <a:pt x="1805792" y="756084"/>
                </a:lnTo>
                <a:lnTo>
                  <a:pt x="1804259" y="800509"/>
                </a:lnTo>
                <a:lnTo>
                  <a:pt x="1799717" y="844259"/>
                </a:lnTo>
                <a:lnTo>
                  <a:pt x="1792251" y="887262"/>
                </a:lnTo>
                <a:lnTo>
                  <a:pt x="1781945" y="929447"/>
                </a:lnTo>
                <a:lnTo>
                  <a:pt x="1768885" y="970743"/>
                </a:lnTo>
                <a:lnTo>
                  <a:pt x="1753154" y="1011080"/>
                </a:lnTo>
                <a:lnTo>
                  <a:pt x="1734838" y="1050386"/>
                </a:lnTo>
                <a:lnTo>
                  <a:pt x="1714020" y="1088590"/>
                </a:lnTo>
                <a:lnTo>
                  <a:pt x="1690787" y="1125622"/>
                </a:lnTo>
                <a:lnTo>
                  <a:pt x="1665222" y="1161411"/>
                </a:lnTo>
                <a:lnTo>
                  <a:pt x="1637410" y="1195886"/>
                </a:lnTo>
                <a:lnTo>
                  <a:pt x="1607436" y="1228976"/>
                </a:lnTo>
                <a:lnTo>
                  <a:pt x="1575384" y="1260609"/>
                </a:lnTo>
                <a:lnTo>
                  <a:pt x="1541340" y="1290716"/>
                </a:lnTo>
                <a:lnTo>
                  <a:pt x="1505387" y="1319225"/>
                </a:lnTo>
                <a:lnTo>
                  <a:pt x="1467611" y="1346064"/>
                </a:lnTo>
                <a:lnTo>
                  <a:pt x="1428096" y="1371165"/>
                </a:lnTo>
                <a:lnTo>
                  <a:pt x="1386928" y="1394454"/>
                </a:lnTo>
                <a:lnTo>
                  <a:pt x="1344189" y="1415863"/>
                </a:lnTo>
                <a:lnTo>
                  <a:pt x="1299966" y="1435318"/>
                </a:lnTo>
                <a:lnTo>
                  <a:pt x="1254344" y="1452751"/>
                </a:lnTo>
                <a:lnTo>
                  <a:pt x="1207405" y="1468089"/>
                </a:lnTo>
                <a:lnTo>
                  <a:pt x="1159236" y="1481262"/>
                </a:lnTo>
                <a:lnTo>
                  <a:pt x="1109921" y="1492199"/>
                </a:lnTo>
                <a:lnTo>
                  <a:pt x="1059545" y="1500829"/>
                </a:lnTo>
                <a:lnTo>
                  <a:pt x="1008192" y="1507081"/>
                </a:lnTo>
                <a:lnTo>
                  <a:pt x="955948" y="1510884"/>
                </a:lnTo>
                <a:lnTo>
                  <a:pt x="902896" y="1512168"/>
                </a:lnTo>
                <a:lnTo>
                  <a:pt x="849844" y="1510884"/>
                </a:lnTo>
                <a:lnTo>
                  <a:pt x="797599" y="1507081"/>
                </a:lnTo>
                <a:lnTo>
                  <a:pt x="746246" y="1500829"/>
                </a:lnTo>
                <a:lnTo>
                  <a:pt x="695870" y="1492199"/>
                </a:lnTo>
                <a:lnTo>
                  <a:pt x="646555" y="1481262"/>
                </a:lnTo>
                <a:lnTo>
                  <a:pt x="598386" y="1468089"/>
                </a:lnTo>
                <a:lnTo>
                  <a:pt x="551448" y="1452751"/>
                </a:lnTo>
                <a:lnTo>
                  <a:pt x="505825" y="1435318"/>
                </a:lnTo>
                <a:lnTo>
                  <a:pt x="461602" y="1415863"/>
                </a:lnTo>
                <a:lnTo>
                  <a:pt x="418864" y="1394454"/>
                </a:lnTo>
                <a:lnTo>
                  <a:pt x="377695" y="1371165"/>
                </a:lnTo>
                <a:lnTo>
                  <a:pt x="338180" y="1346064"/>
                </a:lnTo>
                <a:lnTo>
                  <a:pt x="300404" y="1319225"/>
                </a:lnTo>
                <a:lnTo>
                  <a:pt x="264452" y="1290716"/>
                </a:lnTo>
                <a:lnTo>
                  <a:pt x="230407" y="1260609"/>
                </a:lnTo>
                <a:lnTo>
                  <a:pt x="198356" y="1228976"/>
                </a:lnTo>
                <a:lnTo>
                  <a:pt x="168381" y="1195886"/>
                </a:lnTo>
                <a:lnTo>
                  <a:pt x="140570" y="1161411"/>
                </a:lnTo>
                <a:lnTo>
                  <a:pt x="115004" y="1125622"/>
                </a:lnTo>
                <a:lnTo>
                  <a:pt x="91771" y="1088590"/>
                </a:lnTo>
                <a:lnTo>
                  <a:pt x="70954" y="1050386"/>
                </a:lnTo>
                <a:lnTo>
                  <a:pt x="52637" y="1011080"/>
                </a:lnTo>
                <a:lnTo>
                  <a:pt x="36906" y="970743"/>
                </a:lnTo>
                <a:lnTo>
                  <a:pt x="23846" y="929447"/>
                </a:lnTo>
                <a:lnTo>
                  <a:pt x="13540" y="887262"/>
                </a:lnTo>
                <a:lnTo>
                  <a:pt x="6074" y="844259"/>
                </a:lnTo>
                <a:lnTo>
                  <a:pt x="1532" y="800509"/>
                </a:lnTo>
                <a:lnTo>
                  <a:pt x="0" y="756084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1133030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5"/>
              </a:spcBef>
              <a:tabLst>
                <a:tab pos="563245" algn="l"/>
              </a:tabLst>
            </a:pPr>
            <a:r>
              <a:rPr dirty="0">
                <a:latin typeface="Arial" panose="020B0604020202020204"/>
                <a:cs typeface="Arial" panose="020B0604020202020204"/>
              </a:rPr>
              <a:t>4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1	</a:t>
            </a:r>
            <a:r>
              <a:rPr dirty="0"/>
              <a:t>客户定位</a:t>
            </a:r>
            <a:r>
              <a:rPr dirty="0">
                <a:latin typeface="Arial" panose="020B0604020202020204"/>
                <a:cs typeface="Arial" panose="020B0604020202020204"/>
              </a:rPr>
              <a:t>|</a:t>
            </a:r>
            <a:r>
              <a:rPr dirty="0"/>
              <a:t>基于宗地综合属性及板块市场客户分析，综合考虑板块价值演变及经营 目标等因素，本案客户定位建议如下</a:t>
            </a:r>
            <a:r>
              <a:rPr dirty="0">
                <a:latin typeface="Arial" panose="020B0604020202020204"/>
                <a:cs typeface="Arial" panose="020B0604020202020204"/>
              </a:rPr>
              <a:t>——</a:t>
            </a:r>
            <a:endParaRPr dirty="0"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573564" y="1613763"/>
          <a:ext cx="5276850" cy="485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280"/>
                <a:gridCol w="864234"/>
                <a:gridCol w="3188335"/>
              </a:tblGrid>
              <a:tr h="10770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客户来源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预估占比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客户描摹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2371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35305" marR="146685" indent="-381000">
                        <a:lnSpc>
                          <a:spcPct val="132000"/>
                        </a:lnSpc>
                        <a:spcBef>
                          <a:spcPts val="99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红塔区地缘客 户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 marR="193675" algn="just">
                        <a:lnSpc>
                          <a:spcPct val="129000"/>
                        </a:lnSpc>
                        <a:spcBef>
                          <a:spcPts val="99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城区刚需刚改，老城及生态文化片区价格挤 压，购买力有限，价格敏感度较高，关注价 格、户型功能、区域配套及发展潜力，有一 定舒适度要求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6364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1299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2905" marR="146685" indent="-228600">
                        <a:lnSpc>
                          <a:spcPct val="132000"/>
                        </a:lnSpc>
                        <a:spcBef>
                          <a:spcPts val="123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红塔区地缘投 资客户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0805" marR="193675" algn="just">
                        <a:lnSpc>
                          <a:spcPct val="128000"/>
                        </a:lnSpc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投资性需求，看好区域位置，投资价值：高 铁开通，滇中交通枢纽，未来将成为玉溪市 城市副中心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1237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乡镇客户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0805" marR="41275">
                        <a:lnSpc>
                          <a:spcPct val="132000"/>
                        </a:lnSpc>
                        <a:spcBef>
                          <a:spcPts val="98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首置居多，购买力有限，单价总价较为敏感， 关注户型功能、交通、配套等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224871" y="3396856"/>
            <a:ext cx="514984" cy="237490"/>
          </a:xfrm>
          <a:custGeom>
            <a:avLst/>
            <a:gdLst/>
            <a:ahLst/>
            <a:cxnLst/>
            <a:rect l="l" t="t" r="r" b="b"/>
            <a:pathLst>
              <a:path w="514985" h="237489">
                <a:moveTo>
                  <a:pt x="359535" y="0"/>
                </a:moveTo>
                <a:lnTo>
                  <a:pt x="0" y="0"/>
                </a:lnTo>
                <a:lnTo>
                  <a:pt x="0" y="237241"/>
                </a:lnTo>
                <a:lnTo>
                  <a:pt x="359535" y="237241"/>
                </a:lnTo>
                <a:lnTo>
                  <a:pt x="359535" y="98850"/>
                </a:lnTo>
                <a:lnTo>
                  <a:pt x="514847" y="55960"/>
                </a:lnTo>
                <a:lnTo>
                  <a:pt x="359535" y="39540"/>
                </a:lnTo>
                <a:lnTo>
                  <a:pt x="35953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303038" y="3446271"/>
            <a:ext cx="2032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本案</a:t>
            </a:r>
            <a:endParaRPr sz="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83269" y="3393775"/>
            <a:ext cx="111231" cy="114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185402" y="2627376"/>
            <a:ext cx="1701800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红塔区地缘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ts val="1320"/>
              </a:lnSpc>
              <a:spcBef>
                <a:spcPts val="30"/>
              </a:spcBef>
            </a:pPr>
            <a:r>
              <a:rPr sz="1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老城外溢，刚需刚改客户， 投资客户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1250"/>
              </a:lnSpc>
            </a:pPr>
            <a:r>
              <a:rPr sz="11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70%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9734" y="3933055"/>
            <a:ext cx="2700020" cy="2376805"/>
          </a:xfrm>
          <a:custGeom>
            <a:avLst/>
            <a:gdLst/>
            <a:ahLst/>
            <a:cxnLst/>
            <a:rect l="l" t="t" r="r" b="b"/>
            <a:pathLst>
              <a:path w="2700020" h="2376804">
                <a:moveTo>
                  <a:pt x="1349989" y="0"/>
                </a:moveTo>
                <a:lnTo>
                  <a:pt x="1298207" y="857"/>
                </a:lnTo>
                <a:lnTo>
                  <a:pt x="1246918" y="3411"/>
                </a:lnTo>
                <a:lnTo>
                  <a:pt x="1196156" y="7629"/>
                </a:lnTo>
                <a:lnTo>
                  <a:pt x="1145958" y="13481"/>
                </a:lnTo>
                <a:lnTo>
                  <a:pt x="1096358" y="20936"/>
                </a:lnTo>
                <a:lnTo>
                  <a:pt x="1047390" y="29963"/>
                </a:lnTo>
                <a:lnTo>
                  <a:pt x="999091" y="40532"/>
                </a:lnTo>
                <a:lnTo>
                  <a:pt x="951494" y="52611"/>
                </a:lnTo>
                <a:lnTo>
                  <a:pt x="904635" y="66171"/>
                </a:lnTo>
                <a:lnTo>
                  <a:pt x="858549" y="81180"/>
                </a:lnTo>
                <a:lnTo>
                  <a:pt x="813270" y="97607"/>
                </a:lnTo>
                <a:lnTo>
                  <a:pt x="768834" y="115422"/>
                </a:lnTo>
                <a:lnTo>
                  <a:pt x="725276" y="134594"/>
                </a:lnTo>
                <a:lnTo>
                  <a:pt x="682630" y="155092"/>
                </a:lnTo>
                <a:lnTo>
                  <a:pt x="640932" y="176886"/>
                </a:lnTo>
                <a:lnTo>
                  <a:pt x="600216" y="199944"/>
                </a:lnTo>
                <a:lnTo>
                  <a:pt x="560517" y="224237"/>
                </a:lnTo>
                <a:lnTo>
                  <a:pt x="521871" y="249732"/>
                </a:lnTo>
                <a:lnTo>
                  <a:pt x="484313" y="276399"/>
                </a:lnTo>
                <a:lnTo>
                  <a:pt x="447876" y="304209"/>
                </a:lnTo>
                <a:lnTo>
                  <a:pt x="412597" y="333129"/>
                </a:lnTo>
                <a:lnTo>
                  <a:pt x="378510" y="363129"/>
                </a:lnTo>
                <a:lnTo>
                  <a:pt x="345650" y="394178"/>
                </a:lnTo>
                <a:lnTo>
                  <a:pt x="314053" y="426246"/>
                </a:lnTo>
                <a:lnTo>
                  <a:pt x="283752" y="459302"/>
                </a:lnTo>
                <a:lnTo>
                  <a:pt x="254784" y="493314"/>
                </a:lnTo>
                <a:lnTo>
                  <a:pt x="227182" y="528253"/>
                </a:lnTo>
                <a:lnTo>
                  <a:pt x="200983" y="564087"/>
                </a:lnTo>
                <a:lnTo>
                  <a:pt x="176220" y="600786"/>
                </a:lnTo>
                <a:lnTo>
                  <a:pt x="152930" y="638319"/>
                </a:lnTo>
                <a:lnTo>
                  <a:pt x="131146" y="676655"/>
                </a:lnTo>
                <a:lnTo>
                  <a:pt x="110904" y="715763"/>
                </a:lnTo>
                <a:lnTo>
                  <a:pt x="92239" y="755613"/>
                </a:lnTo>
                <a:lnTo>
                  <a:pt x="75185" y="796174"/>
                </a:lnTo>
                <a:lnTo>
                  <a:pt x="59778" y="837415"/>
                </a:lnTo>
                <a:lnTo>
                  <a:pt x="46053" y="879305"/>
                </a:lnTo>
                <a:lnTo>
                  <a:pt x="34045" y="921813"/>
                </a:lnTo>
                <a:lnTo>
                  <a:pt x="23788" y="964910"/>
                </a:lnTo>
                <a:lnTo>
                  <a:pt x="15317" y="1008563"/>
                </a:lnTo>
                <a:lnTo>
                  <a:pt x="8668" y="1052743"/>
                </a:lnTo>
                <a:lnTo>
                  <a:pt x="3876" y="1097418"/>
                </a:lnTo>
                <a:lnTo>
                  <a:pt x="974" y="1142558"/>
                </a:lnTo>
                <a:lnTo>
                  <a:pt x="0" y="1188131"/>
                </a:lnTo>
                <a:lnTo>
                  <a:pt x="974" y="1233705"/>
                </a:lnTo>
                <a:lnTo>
                  <a:pt x="3876" y="1278845"/>
                </a:lnTo>
                <a:lnTo>
                  <a:pt x="8668" y="1323520"/>
                </a:lnTo>
                <a:lnTo>
                  <a:pt x="15317" y="1367700"/>
                </a:lnTo>
                <a:lnTo>
                  <a:pt x="23788" y="1411354"/>
                </a:lnTo>
                <a:lnTo>
                  <a:pt x="34045" y="1454450"/>
                </a:lnTo>
                <a:lnTo>
                  <a:pt x="46053" y="1496959"/>
                </a:lnTo>
                <a:lnTo>
                  <a:pt x="59778" y="1538849"/>
                </a:lnTo>
                <a:lnTo>
                  <a:pt x="75185" y="1580090"/>
                </a:lnTo>
                <a:lnTo>
                  <a:pt x="92239" y="1620651"/>
                </a:lnTo>
                <a:lnTo>
                  <a:pt x="110904" y="1660500"/>
                </a:lnTo>
                <a:lnTo>
                  <a:pt x="131146" y="1699609"/>
                </a:lnTo>
                <a:lnTo>
                  <a:pt x="152930" y="1737945"/>
                </a:lnTo>
                <a:lnTo>
                  <a:pt x="176220" y="1775478"/>
                </a:lnTo>
                <a:lnTo>
                  <a:pt x="200983" y="1812176"/>
                </a:lnTo>
                <a:lnTo>
                  <a:pt x="227182" y="1848011"/>
                </a:lnTo>
                <a:lnTo>
                  <a:pt x="254784" y="1882950"/>
                </a:lnTo>
                <a:lnTo>
                  <a:pt x="283752" y="1916962"/>
                </a:lnTo>
                <a:lnTo>
                  <a:pt x="314053" y="1950018"/>
                </a:lnTo>
                <a:lnTo>
                  <a:pt x="345650" y="1982086"/>
                </a:lnTo>
                <a:lnTo>
                  <a:pt x="378510" y="2013135"/>
                </a:lnTo>
                <a:lnTo>
                  <a:pt x="412597" y="2043135"/>
                </a:lnTo>
                <a:lnTo>
                  <a:pt x="447876" y="2072055"/>
                </a:lnTo>
                <a:lnTo>
                  <a:pt x="484313" y="2099864"/>
                </a:lnTo>
                <a:lnTo>
                  <a:pt x="521871" y="2126532"/>
                </a:lnTo>
                <a:lnTo>
                  <a:pt x="560517" y="2152027"/>
                </a:lnTo>
                <a:lnTo>
                  <a:pt x="600216" y="2176319"/>
                </a:lnTo>
                <a:lnTo>
                  <a:pt x="640932" y="2199377"/>
                </a:lnTo>
                <a:lnTo>
                  <a:pt x="682630" y="2221171"/>
                </a:lnTo>
                <a:lnTo>
                  <a:pt x="725276" y="2241669"/>
                </a:lnTo>
                <a:lnTo>
                  <a:pt x="768834" y="2260841"/>
                </a:lnTo>
                <a:lnTo>
                  <a:pt x="813270" y="2278656"/>
                </a:lnTo>
                <a:lnTo>
                  <a:pt x="858549" y="2295084"/>
                </a:lnTo>
                <a:lnTo>
                  <a:pt x="904635" y="2310093"/>
                </a:lnTo>
                <a:lnTo>
                  <a:pt x="951494" y="2323652"/>
                </a:lnTo>
                <a:lnTo>
                  <a:pt x="999091" y="2335732"/>
                </a:lnTo>
                <a:lnTo>
                  <a:pt x="1047390" y="2346301"/>
                </a:lnTo>
                <a:lnTo>
                  <a:pt x="1096358" y="2355328"/>
                </a:lnTo>
                <a:lnTo>
                  <a:pt x="1145958" y="2362783"/>
                </a:lnTo>
                <a:lnTo>
                  <a:pt x="1196156" y="2368635"/>
                </a:lnTo>
                <a:lnTo>
                  <a:pt x="1246918" y="2372853"/>
                </a:lnTo>
                <a:lnTo>
                  <a:pt x="1298207" y="2375406"/>
                </a:lnTo>
                <a:lnTo>
                  <a:pt x="1349989" y="2376264"/>
                </a:lnTo>
                <a:lnTo>
                  <a:pt x="1401771" y="2375406"/>
                </a:lnTo>
                <a:lnTo>
                  <a:pt x="1453060" y="2372853"/>
                </a:lnTo>
                <a:lnTo>
                  <a:pt x="1503822" y="2368635"/>
                </a:lnTo>
                <a:lnTo>
                  <a:pt x="1554020" y="2362783"/>
                </a:lnTo>
                <a:lnTo>
                  <a:pt x="1603620" y="2355328"/>
                </a:lnTo>
                <a:lnTo>
                  <a:pt x="1652588" y="2346301"/>
                </a:lnTo>
                <a:lnTo>
                  <a:pt x="1700887" y="2335732"/>
                </a:lnTo>
                <a:lnTo>
                  <a:pt x="1748484" y="2323652"/>
                </a:lnTo>
                <a:lnTo>
                  <a:pt x="1795343" y="2310093"/>
                </a:lnTo>
                <a:lnTo>
                  <a:pt x="1841429" y="2295084"/>
                </a:lnTo>
                <a:lnTo>
                  <a:pt x="1886708" y="2278656"/>
                </a:lnTo>
                <a:lnTo>
                  <a:pt x="1931144" y="2260841"/>
                </a:lnTo>
                <a:lnTo>
                  <a:pt x="1974703" y="2241669"/>
                </a:lnTo>
                <a:lnTo>
                  <a:pt x="2017349" y="2221171"/>
                </a:lnTo>
                <a:lnTo>
                  <a:pt x="2059047" y="2199377"/>
                </a:lnTo>
                <a:lnTo>
                  <a:pt x="2099763" y="2176319"/>
                </a:lnTo>
                <a:lnTo>
                  <a:pt x="2139461" y="2152027"/>
                </a:lnTo>
                <a:lnTo>
                  <a:pt x="2178107" y="2126532"/>
                </a:lnTo>
                <a:lnTo>
                  <a:pt x="2215666" y="2099864"/>
                </a:lnTo>
                <a:lnTo>
                  <a:pt x="2252103" y="2072055"/>
                </a:lnTo>
                <a:lnTo>
                  <a:pt x="2287382" y="2043135"/>
                </a:lnTo>
                <a:lnTo>
                  <a:pt x="2321469" y="2013135"/>
                </a:lnTo>
                <a:lnTo>
                  <a:pt x="2354329" y="1982086"/>
                </a:lnTo>
                <a:lnTo>
                  <a:pt x="2385926" y="1950018"/>
                </a:lnTo>
                <a:lnTo>
                  <a:pt x="2416227" y="1916962"/>
                </a:lnTo>
                <a:lnTo>
                  <a:pt x="2445195" y="1882950"/>
                </a:lnTo>
                <a:lnTo>
                  <a:pt x="2472797" y="1848011"/>
                </a:lnTo>
                <a:lnTo>
                  <a:pt x="2498996" y="1812176"/>
                </a:lnTo>
                <a:lnTo>
                  <a:pt x="2523759" y="1775478"/>
                </a:lnTo>
                <a:lnTo>
                  <a:pt x="2547049" y="1737945"/>
                </a:lnTo>
                <a:lnTo>
                  <a:pt x="2568833" y="1699609"/>
                </a:lnTo>
                <a:lnTo>
                  <a:pt x="2589075" y="1660500"/>
                </a:lnTo>
                <a:lnTo>
                  <a:pt x="2607741" y="1620651"/>
                </a:lnTo>
                <a:lnTo>
                  <a:pt x="2624794" y="1580090"/>
                </a:lnTo>
                <a:lnTo>
                  <a:pt x="2640201" y="1538849"/>
                </a:lnTo>
                <a:lnTo>
                  <a:pt x="2653926" y="1496959"/>
                </a:lnTo>
                <a:lnTo>
                  <a:pt x="2665935" y="1454450"/>
                </a:lnTo>
                <a:lnTo>
                  <a:pt x="2676192" y="1411354"/>
                </a:lnTo>
                <a:lnTo>
                  <a:pt x="2684662" y="1367700"/>
                </a:lnTo>
                <a:lnTo>
                  <a:pt x="2691311" y="1323520"/>
                </a:lnTo>
                <a:lnTo>
                  <a:pt x="2696104" y="1278845"/>
                </a:lnTo>
                <a:lnTo>
                  <a:pt x="2699005" y="1233705"/>
                </a:lnTo>
                <a:lnTo>
                  <a:pt x="2699980" y="1188131"/>
                </a:lnTo>
                <a:lnTo>
                  <a:pt x="2699005" y="1142558"/>
                </a:lnTo>
                <a:lnTo>
                  <a:pt x="2696104" y="1097418"/>
                </a:lnTo>
                <a:lnTo>
                  <a:pt x="2691311" y="1052743"/>
                </a:lnTo>
                <a:lnTo>
                  <a:pt x="2684662" y="1008563"/>
                </a:lnTo>
                <a:lnTo>
                  <a:pt x="2676192" y="964910"/>
                </a:lnTo>
                <a:lnTo>
                  <a:pt x="2665935" y="921813"/>
                </a:lnTo>
                <a:lnTo>
                  <a:pt x="2653926" y="879305"/>
                </a:lnTo>
                <a:lnTo>
                  <a:pt x="2640201" y="837415"/>
                </a:lnTo>
                <a:lnTo>
                  <a:pt x="2624794" y="796174"/>
                </a:lnTo>
                <a:lnTo>
                  <a:pt x="2607741" y="755613"/>
                </a:lnTo>
                <a:lnTo>
                  <a:pt x="2589075" y="715763"/>
                </a:lnTo>
                <a:lnTo>
                  <a:pt x="2568833" y="676655"/>
                </a:lnTo>
                <a:lnTo>
                  <a:pt x="2547049" y="638319"/>
                </a:lnTo>
                <a:lnTo>
                  <a:pt x="2523759" y="600786"/>
                </a:lnTo>
                <a:lnTo>
                  <a:pt x="2498996" y="564087"/>
                </a:lnTo>
                <a:lnTo>
                  <a:pt x="2472797" y="528253"/>
                </a:lnTo>
                <a:lnTo>
                  <a:pt x="2445195" y="493314"/>
                </a:lnTo>
                <a:lnTo>
                  <a:pt x="2416227" y="459302"/>
                </a:lnTo>
                <a:lnTo>
                  <a:pt x="2385926" y="426246"/>
                </a:lnTo>
                <a:lnTo>
                  <a:pt x="2354329" y="394178"/>
                </a:lnTo>
                <a:lnTo>
                  <a:pt x="2321469" y="363129"/>
                </a:lnTo>
                <a:lnTo>
                  <a:pt x="2287382" y="333129"/>
                </a:lnTo>
                <a:lnTo>
                  <a:pt x="2252103" y="304209"/>
                </a:lnTo>
                <a:lnTo>
                  <a:pt x="2215666" y="276399"/>
                </a:lnTo>
                <a:lnTo>
                  <a:pt x="2178107" y="249732"/>
                </a:lnTo>
                <a:lnTo>
                  <a:pt x="2139461" y="224237"/>
                </a:lnTo>
                <a:lnTo>
                  <a:pt x="2099763" y="199944"/>
                </a:lnTo>
                <a:lnTo>
                  <a:pt x="2059047" y="176886"/>
                </a:lnTo>
                <a:lnTo>
                  <a:pt x="2017349" y="155092"/>
                </a:lnTo>
                <a:lnTo>
                  <a:pt x="1974703" y="134594"/>
                </a:lnTo>
                <a:lnTo>
                  <a:pt x="1931144" y="115422"/>
                </a:lnTo>
                <a:lnTo>
                  <a:pt x="1886708" y="97607"/>
                </a:lnTo>
                <a:lnTo>
                  <a:pt x="1841429" y="81180"/>
                </a:lnTo>
                <a:lnTo>
                  <a:pt x="1795343" y="66171"/>
                </a:lnTo>
                <a:lnTo>
                  <a:pt x="1748484" y="52611"/>
                </a:lnTo>
                <a:lnTo>
                  <a:pt x="1700887" y="40532"/>
                </a:lnTo>
                <a:lnTo>
                  <a:pt x="1652588" y="29963"/>
                </a:lnTo>
                <a:lnTo>
                  <a:pt x="1603620" y="20936"/>
                </a:lnTo>
                <a:lnTo>
                  <a:pt x="1554020" y="13481"/>
                </a:lnTo>
                <a:lnTo>
                  <a:pt x="1503822" y="7629"/>
                </a:lnTo>
                <a:lnTo>
                  <a:pt x="1453060" y="3411"/>
                </a:lnTo>
                <a:lnTo>
                  <a:pt x="1401771" y="857"/>
                </a:lnTo>
                <a:lnTo>
                  <a:pt x="1349989" y="0"/>
                </a:lnTo>
                <a:close/>
              </a:path>
            </a:pathLst>
          </a:custGeom>
          <a:solidFill>
            <a:srgbClr val="BBE0E3">
              <a:alpha val="580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9734" y="3933055"/>
            <a:ext cx="2700020" cy="2376805"/>
          </a:xfrm>
          <a:custGeom>
            <a:avLst/>
            <a:gdLst/>
            <a:ahLst/>
            <a:cxnLst/>
            <a:rect l="l" t="t" r="r" b="b"/>
            <a:pathLst>
              <a:path w="2700020" h="2376804">
                <a:moveTo>
                  <a:pt x="0" y="1188132"/>
                </a:moveTo>
                <a:lnTo>
                  <a:pt x="974" y="1142558"/>
                </a:lnTo>
                <a:lnTo>
                  <a:pt x="3876" y="1097418"/>
                </a:lnTo>
                <a:lnTo>
                  <a:pt x="8668" y="1052743"/>
                </a:lnTo>
                <a:lnTo>
                  <a:pt x="15317" y="1008563"/>
                </a:lnTo>
                <a:lnTo>
                  <a:pt x="23788" y="964910"/>
                </a:lnTo>
                <a:lnTo>
                  <a:pt x="34045" y="921813"/>
                </a:lnTo>
                <a:lnTo>
                  <a:pt x="46053" y="879304"/>
                </a:lnTo>
                <a:lnTo>
                  <a:pt x="59778" y="837414"/>
                </a:lnTo>
                <a:lnTo>
                  <a:pt x="75185" y="796173"/>
                </a:lnTo>
                <a:lnTo>
                  <a:pt x="92239" y="755613"/>
                </a:lnTo>
                <a:lnTo>
                  <a:pt x="110904" y="715763"/>
                </a:lnTo>
                <a:lnTo>
                  <a:pt x="131146" y="676654"/>
                </a:lnTo>
                <a:lnTo>
                  <a:pt x="152930" y="638318"/>
                </a:lnTo>
                <a:lnTo>
                  <a:pt x="176220" y="600786"/>
                </a:lnTo>
                <a:lnTo>
                  <a:pt x="200983" y="564087"/>
                </a:lnTo>
                <a:lnTo>
                  <a:pt x="227182" y="528253"/>
                </a:lnTo>
                <a:lnTo>
                  <a:pt x="254784" y="493314"/>
                </a:lnTo>
                <a:lnTo>
                  <a:pt x="283752" y="459301"/>
                </a:lnTo>
                <a:lnTo>
                  <a:pt x="314053" y="426246"/>
                </a:lnTo>
                <a:lnTo>
                  <a:pt x="345650" y="394178"/>
                </a:lnTo>
                <a:lnTo>
                  <a:pt x="378510" y="363128"/>
                </a:lnTo>
                <a:lnTo>
                  <a:pt x="412597" y="333128"/>
                </a:lnTo>
                <a:lnTo>
                  <a:pt x="447876" y="304208"/>
                </a:lnTo>
                <a:lnTo>
                  <a:pt x="484313" y="276399"/>
                </a:lnTo>
                <a:lnTo>
                  <a:pt x="521871" y="249732"/>
                </a:lnTo>
                <a:lnTo>
                  <a:pt x="560517" y="224236"/>
                </a:lnTo>
                <a:lnTo>
                  <a:pt x="600216" y="199944"/>
                </a:lnTo>
                <a:lnTo>
                  <a:pt x="640932" y="176886"/>
                </a:lnTo>
                <a:lnTo>
                  <a:pt x="682630" y="155092"/>
                </a:lnTo>
                <a:lnTo>
                  <a:pt x="725276" y="134594"/>
                </a:lnTo>
                <a:lnTo>
                  <a:pt x="768834" y="115422"/>
                </a:lnTo>
                <a:lnTo>
                  <a:pt x="813270" y="97607"/>
                </a:lnTo>
                <a:lnTo>
                  <a:pt x="858549" y="81180"/>
                </a:lnTo>
                <a:lnTo>
                  <a:pt x="904635" y="66171"/>
                </a:lnTo>
                <a:lnTo>
                  <a:pt x="951494" y="52611"/>
                </a:lnTo>
                <a:lnTo>
                  <a:pt x="999091" y="40532"/>
                </a:lnTo>
                <a:lnTo>
                  <a:pt x="1047391" y="29963"/>
                </a:lnTo>
                <a:lnTo>
                  <a:pt x="1096358" y="20936"/>
                </a:lnTo>
                <a:lnTo>
                  <a:pt x="1145959" y="13481"/>
                </a:lnTo>
                <a:lnTo>
                  <a:pt x="1196157" y="7629"/>
                </a:lnTo>
                <a:lnTo>
                  <a:pt x="1246918" y="3411"/>
                </a:lnTo>
                <a:lnTo>
                  <a:pt x="1298207" y="857"/>
                </a:lnTo>
                <a:lnTo>
                  <a:pt x="1349990" y="0"/>
                </a:lnTo>
                <a:lnTo>
                  <a:pt x="1401772" y="857"/>
                </a:lnTo>
                <a:lnTo>
                  <a:pt x="1453061" y="3411"/>
                </a:lnTo>
                <a:lnTo>
                  <a:pt x="1503822" y="7629"/>
                </a:lnTo>
                <a:lnTo>
                  <a:pt x="1554020" y="13481"/>
                </a:lnTo>
                <a:lnTo>
                  <a:pt x="1603621" y="20936"/>
                </a:lnTo>
                <a:lnTo>
                  <a:pt x="1652588" y="29963"/>
                </a:lnTo>
                <a:lnTo>
                  <a:pt x="1700888" y="40532"/>
                </a:lnTo>
                <a:lnTo>
                  <a:pt x="1748485" y="52611"/>
                </a:lnTo>
                <a:lnTo>
                  <a:pt x="1795344" y="66171"/>
                </a:lnTo>
                <a:lnTo>
                  <a:pt x="1841430" y="81180"/>
                </a:lnTo>
                <a:lnTo>
                  <a:pt x="1886709" y="97607"/>
                </a:lnTo>
                <a:lnTo>
                  <a:pt x="1931145" y="115422"/>
                </a:lnTo>
                <a:lnTo>
                  <a:pt x="1974703" y="134594"/>
                </a:lnTo>
                <a:lnTo>
                  <a:pt x="2017349" y="155092"/>
                </a:lnTo>
                <a:lnTo>
                  <a:pt x="2059047" y="176886"/>
                </a:lnTo>
                <a:lnTo>
                  <a:pt x="2099763" y="199944"/>
                </a:lnTo>
                <a:lnTo>
                  <a:pt x="2139462" y="224236"/>
                </a:lnTo>
                <a:lnTo>
                  <a:pt x="2178108" y="249732"/>
                </a:lnTo>
                <a:lnTo>
                  <a:pt x="2215666" y="276399"/>
                </a:lnTo>
                <a:lnTo>
                  <a:pt x="2252103" y="304208"/>
                </a:lnTo>
                <a:lnTo>
                  <a:pt x="2287382" y="333128"/>
                </a:lnTo>
                <a:lnTo>
                  <a:pt x="2321469" y="363128"/>
                </a:lnTo>
                <a:lnTo>
                  <a:pt x="2354329" y="394178"/>
                </a:lnTo>
                <a:lnTo>
                  <a:pt x="2385926" y="426246"/>
                </a:lnTo>
                <a:lnTo>
                  <a:pt x="2416227" y="459301"/>
                </a:lnTo>
                <a:lnTo>
                  <a:pt x="2445195" y="493314"/>
                </a:lnTo>
                <a:lnTo>
                  <a:pt x="2472797" y="528253"/>
                </a:lnTo>
                <a:lnTo>
                  <a:pt x="2498996" y="564087"/>
                </a:lnTo>
                <a:lnTo>
                  <a:pt x="2523759" y="600786"/>
                </a:lnTo>
                <a:lnTo>
                  <a:pt x="2547049" y="638318"/>
                </a:lnTo>
                <a:lnTo>
                  <a:pt x="2568833" y="676654"/>
                </a:lnTo>
                <a:lnTo>
                  <a:pt x="2589075" y="715763"/>
                </a:lnTo>
                <a:lnTo>
                  <a:pt x="2607740" y="755613"/>
                </a:lnTo>
                <a:lnTo>
                  <a:pt x="2624794" y="796173"/>
                </a:lnTo>
                <a:lnTo>
                  <a:pt x="2640201" y="837414"/>
                </a:lnTo>
                <a:lnTo>
                  <a:pt x="2653926" y="879304"/>
                </a:lnTo>
                <a:lnTo>
                  <a:pt x="2665934" y="921813"/>
                </a:lnTo>
                <a:lnTo>
                  <a:pt x="2676191" y="964910"/>
                </a:lnTo>
                <a:lnTo>
                  <a:pt x="2684662" y="1008563"/>
                </a:lnTo>
                <a:lnTo>
                  <a:pt x="2691311" y="1052743"/>
                </a:lnTo>
                <a:lnTo>
                  <a:pt x="2696104" y="1097418"/>
                </a:lnTo>
                <a:lnTo>
                  <a:pt x="2699005" y="1142558"/>
                </a:lnTo>
                <a:lnTo>
                  <a:pt x="2699980" y="1188132"/>
                </a:lnTo>
                <a:lnTo>
                  <a:pt x="2699005" y="1233705"/>
                </a:lnTo>
                <a:lnTo>
                  <a:pt x="2696104" y="1278845"/>
                </a:lnTo>
                <a:lnTo>
                  <a:pt x="2691311" y="1323520"/>
                </a:lnTo>
                <a:lnTo>
                  <a:pt x="2684662" y="1367700"/>
                </a:lnTo>
                <a:lnTo>
                  <a:pt x="2676191" y="1411353"/>
                </a:lnTo>
                <a:lnTo>
                  <a:pt x="2665934" y="1454450"/>
                </a:lnTo>
                <a:lnTo>
                  <a:pt x="2653926" y="1496959"/>
                </a:lnTo>
                <a:lnTo>
                  <a:pt x="2640201" y="1538849"/>
                </a:lnTo>
                <a:lnTo>
                  <a:pt x="2624794" y="1580090"/>
                </a:lnTo>
                <a:lnTo>
                  <a:pt x="2607740" y="1620650"/>
                </a:lnTo>
                <a:lnTo>
                  <a:pt x="2589075" y="1660500"/>
                </a:lnTo>
                <a:lnTo>
                  <a:pt x="2568833" y="1699609"/>
                </a:lnTo>
                <a:lnTo>
                  <a:pt x="2547049" y="1737944"/>
                </a:lnTo>
                <a:lnTo>
                  <a:pt x="2523759" y="1775477"/>
                </a:lnTo>
                <a:lnTo>
                  <a:pt x="2498996" y="1812176"/>
                </a:lnTo>
                <a:lnTo>
                  <a:pt x="2472797" y="1848010"/>
                </a:lnTo>
                <a:lnTo>
                  <a:pt x="2445195" y="1882949"/>
                </a:lnTo>
                <a:lnTo>
                  <a:pt x="2416227" y="1916962"/>
                </a:lnTo>
                <a:lnTo>
                  <a:pt x="2385926" y="1950017"/>
                </a:lnTo>
                <a:lnTo>
                  <a:pt x="2354329" y="1982085"/>
                </a:lnTo>
                <a:lnTo>
                  <a:pt x="2321469" y="2013135"/>
                </a:lnTo>
                <a:lnTo>
                  <a:pt x="2287382" y="2043135"/>
                </a:lnTo>
                <a:lnTo>
                  <a:pt x="2252103" y="2072055"/>
                </a:lnTo>
                <a:lnTo>
                  <a:pt x="2215666" y="2099864"/>
                </a:lnTo>
                <a:lnTo>
                  <a:pt x="2178108" y="2126531"/>
                </a:lnTo>
                <a:lnTo>
                  <a:pt x="2139462" y="2152027"/>
                </a:lnTo>
                <a:lnTo>
                  <a:pt x="2099763" y="2176319"/>
                </a:lnTo>
                <a:lnTo>
                  <a:pt x="2059047" y="2199377"/>
                </a:lnTo>
                <a:lnTo>
                  <a:pt x="2017349" y="2221171"/>
                </a:lnTo>
                <a:lnTo>
                  <a:pt x="1974703" y="2241669"/>
                </a:lnTo>
                <a:lnTo>
                  <a:pt x="1931145" y="2260841"/>
                </a:lnTo>
                <a:lnTo>
                  <a:pt x="1886709" y="2278656"/>
                </a:lnTo>
                <a:lnTo>
                  <a:pt x="1841430" y="2295083"/>
                </a:lnTo>
                <a:lnTo>
                  <a:pt x="1795344" y="2310092"/>
                </a:lnTo>
                <a:lnTo>
                  <a:pt x="1748485" y="2323652"/>
                </a:lnTo>
                <a:lnTo>
                  <a:pt x="1700888" y="2335731"/>
                </a:lnTo>
                <a:lnTo>
                  <a:pt x="1652588" y="2346300"/>
                </a:lnTo>
                <a:lnTo>
                  <a:pt x="1603621" y="2355328"/>
                </a:lnTo>
                <a:lnTo>
                  <a:pt x="1554020" y="2362782"/>
                </a:lnTo>
                <a:lnTo>
                  <a:pt x="1503822" y="2368634"/>
                </a:lnTo>
                <a:lnTo>
                  <a:pt x="1453061" y="2372852"/>
                </a:lnTo>
                <a:lnTo>
                  <a:pt x="1401772" y="2375406"/>
                </a:lnTo>
                <a:lnTo>
                  <a:pt x="1349990" y="2376264"/>
                </a:lnTo>
                <a:lnTo>
                  <a:pt x="1298207" y="2375406"/>
                </a:lnTo>
                <a:lnTo>
                  <a:pt x="1246918" y="2372852"/>
                </a:lnTo>
                <a:lnTo>
                  <a:pt x="1196157" y="2368634"/>
                </a:lnTo>
                <a:lnTo>
                  <a:pt x="1145959" y="2362782"/>
                </a:lnTo>
                <a:lnTo>
                  <a:pt x="1096358" y="2355328"/>
                </a:lnTo>
                <a:lnTo>
                  <a:pt x="1047391" y="2346300"/>
                </a:lnTo>
                <a:lnTo>
                  <a:pt x="999091" y="2335731"/>
                </a:lnTo>
                <a:lnTo>
                  <a:pt x="951494" y="2323652"/>
                </a:lnTo>
                <a:lnTo>
                  <a:pt x="904635" y="2310092"/>
                </a:lnTo>
                <a:lnTo>
                  <a:pt x="858549" y="2295083"/>
                </a:lnTo>
                <a:lnTo>
                  <a:pt x="813270" y="2278656"/>
                </a:lnTo>
                <a:lnTo>
                  <a:pt x="768834" y="2260841"/>
                </a:lnTo>
                <a:lnTo>
                  <a:pt x="725276" y="2241669"/>
                </a:lnTo>
                <a:lnTo>
                  <a:pt x="682630" y="2221171"/>
                </a:lnTo>
                <a:lnTo>
                  <a:pt x="640932" y="2199377"/>
                </a:lnTo>
                <a:lnTo>
                  <a:pt x="600216" y="2176319"/>
                </a:lnTo>
                <a:lnTo>
                  <a:pt x="560517" y="2152027"/>
                </a:lnTo>
                <a:lnTo>
                  <a:pt x="521871" y="2126531"/>
                </a:lnTo>
                <a:lnTo>
                  <a:pt x="484313" y="2099864"/>
                </a:lnTo>
                <a:lnTo>
                  <a:pt x="447876" y="2072055"/>
                </a:lnTo>
                <a:lnTo>
                  <a:pt x="412597" y="2043135"/>
                </a:lnTo>
                <a:lnTo>
                  <a:pt x="378510" y="2013135"/>
                </a:lnTo>
                <a:lnTo>
                  <a:pt x="345650" y="1982085"/>
                </a:lnTo>
                <a:lnTo>
                  <a:pt x="314053" y="1950017"/>
                </a:lnTo>
                <a:lnTo>
                  <a:pt x="283752" y="1916962"/>
                </a:lnTo>
                <a:lnTo>
                  <a:pt x="254784" y="1882949"/>
                </a:lnTo>
                <a:lnTo>
                  <a:pt x="227182" y="1848010"/>
                </a:lnTo>
                <a:lnTo>
                  <a:pt x="200983" y="1812176"/>
                </a:lnTo>
                <a:lnTo>
                  <a:pt x="176220" y="1775477"/>
                </a:lnTo>
                <a:lnTo>
                  <a:pt x="152930" y="1737944"/>
                </a:lnTo>
                <a:lnTo>
                  <a:pt x="131146" y="1699609"/>
                </a:lnTo>
                <a:lnTo>
                  <a:pt x="110904" y="1660500"/>
                </a:lnTo>
                <a:lnTo>
                  <a:pt x="92239" y="1620650"/>
                </a:lnTo>
                <a:lnTo>
                  <a:pt x="75185" y="1580090"/>
                </a:lnTo>
                <a:lnTo>
                  <a:pt x="59778" y="1538849"/>
                </a:lnTo>
                <a:lnTo>
                  <a:pt x="46053" y="1496959"/>
                </a:lnTo>
                <a:lnTo>
                  <a:pt x="34045" y="1454450"/>
                </a:lnTo>
                <a:lnTo>
                  <a:pt x="23788" y="1411353"/>
                </a:lnTo>
                <a:lnTo>
                  <a:pt x="15317" y="1367700"/>
                </a:lnTo>
                <a:lnTo>
                  <a:pt x="8668" y="1323520"/>
                </a:lnTo>
                <a:lnTo>
                  <a:pt x="3876" y="1278845"/>
                </a:lnTo>
                <a:lnTo>
                  <a:pt x="974" y="1233705"/>
                </a:lnTo>
                <a:lnTo>
                  <a:pt x="0" y="1188132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13598" y="4855464"/>
            <a:ext cx="1492250" cy="5105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ts val="1300"/>
              </a:lnSpc>
              <a:spcBef>
                <a:spcPts val="160"/>
              </a:spcBef>
            </a:pPr>
            <a:r>
              <a:rPr sz="1100" b="1" spc="-55" dirty="0">
                <a:solidFill>
                  <a:srgbClr val="3C8C93"/>
                </a:solidFill>
                <a:latin typeface="微软雅黑" panose="020B0503020204020204" charset="-122"/>
                <a:cs typeface="微软雅黑" panose="020B0503020204020204" charset="-122"/>
              </a:rPr>
              <a:t>周边乡镇（峨山、新平） 刚需刚改客户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  <a:p>
            <a:pPr marL="2540" algn="ctr">
              <a:lnSpc>
                <a:spcPts val="1155"/>
              </a:lnSpc>
            </a:pPr>
            <a:r>
              <a:rPr sz="1100" b="1" spc="-30" dirty="0">
                <a:solidFill>
                  <a:srgbClr val="3C8C93"/>
                </a:solidFill>
                <a:latin typeface="微软雅黑" panose="020B0503020204020204" charset="-122"/>
                <a:cs typeface="微软雅黑" panose="020B0503020204020204" charset="-122"/>
              </a:rPr>
              <a:t>20%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19846" y="3849880"/>
            <a:ext cx="968154" cy="548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54483" y="3204107"/>
            <a:ext cx="1552575" cy="1278255"/>
          </a:xfrm>
          <a:custGeom>
            <a:avLst/>
            <a:gdLst/>
            <a:ahLst/>
            <a:cxnLst/>
            <a:rect l="l" t="t" r="r" b="b"/>
            <a:pathLst>
              <a:path w="1552575" h="1278254">
                <a:moveTo>
                  <a:pt x="776163" y="0"/>
                </a:moveTo>
                <a:lnTo>
                  <a:pt x="723022" y="1474"/>
                </a:lnTo>
                <a:lnTo>
                  <a:pt x="670842" y="5832"/>
                </a:lnTo>
                <a:lnTo>
                  <a:pt x="619739" y="12980"/>
                </a:lnTo>
                <a:lnTo>
                  <a:pt x="569828" y="22822"/>
                </a:lnTo>
                <a:lnTo>
                  <a:pt x="521225" y="35264"/>
                </a:lnTo>
                <a:lnTo>
                  <a:pt x="474045" y="50209"/>
                </a:lnTo>
                <a:lnTo>
                  <a:pt x="428404" y="67563"/>
                </a:lnTo>
                <a:lnTo>
                  <a:pt x="384418" y="87231"/>
                </a:lnTo>
                <a:lnTo>
                  <a:pt x="342202" y="109117"/>
                </a:lnTo>
                <a:lnTo>
                  <a:pt x="301872" y="133127"/>
                </a:lnTo>
                <a:lnTo>
                  <a:pt x="263544" y="159164"/>
                </a:lnTo>
                <a:lnTo>
                  <a:pt x="227332" y="187135"/>
                </a:lnTo>
                <a:lnTo>
                  <a:pt x="193353" y="216944"/>
                </a:lnTo>
                <a:lnTo>
                  <a:pt x="161723" y="248495"/>
                </a:lnTo>
                <a:lnTo>
                  <a:pt x="132556" y="281694"/>
                </a:lnTo>
                <a:lnTo>
                  <a:pt x="105968" y="316445"/>
                </a:lnTo>
                <a:lnTo>
                  <a:pt x="82076" y="352653"/>
                </a:lnTo>
                <a:lnTo>
                  <a:pt x="60994" y="390223"/>
                </a:lnTo>
                <a:lnTo>
                  <a:pt x="42839" y="429061"/>
                </a:lnTo>
                <a:lnTo>
                  <a:pt x="27725" y="469070"/>
                </a:lnTo>
                <a:lnTo>
                  <a:pt x="15768" y="510155"/>
                </a:lnTo>
                <a:lnTo>
                  <a:pt x="7085" y="552222"/>
                </a:lnTo>
                <a:lnTo>
                  <a:pt x="1790" y="595176"/>
                </a:lnTo>
                <a:lnTo>
                  <a:pt x="0" y="638920"/>
                </a:lnTo>
                <a:lnTo>
                  <a:pt x="1790" y="682664"/>
                </a:lnTo>
                <a:lnTo>
                  <a:pt x="7085" y="725618"/>
                </a:lnTo>
                <a:lnTo>
                  <a:pt x="15768" y="767685"/>
                </a:lnTo>
                <a:lnTo>
                  <a:pt x="27725" y="808770"/>
                </a:lnTo>
                <a:lnTo>
                  <a:pt x="42839" y="848779"/>
                </a:lnTo>
                <a:lnTo>
                  <a:pt x="60994" y="887617"/>
                </a:lnTo>
                <a:lnTo>
                  <a:pt x="82076" y="925187"/>
                </a:lnTo>
                <a:lnTo>
                  <a:pt x="105968" y="961395"/>
                </a:lnTo>
                <a:lnTo>
                  <a:pt x="132556" y="996146"/>
                </a:lnTo>
                <a:lnTo>
                  <a:pt x="161723" y="1029345"/>
                </a:lnTo>
                <a:lnTo>
                  <a:pt x="193353" y="1060896"/>
                </a:lnTo>
                <a:lnTo>
                  <a:pt x="227332" y="1090705"/>
                </a:lnTo>
                <a:lnTo>
                  <a:pt x="263544" y="1118676"/>
                </a:lnTo>
                <a:lnTo>
                  <a:pt x="301872" y="1144713"/>
                </a:lnTo>
                <a:lnTo>
                  <a:pt x="342202" y="1168723"/>
                </a:lnTo>
                <a:lnTo>
                  <a:pt x="384418" y="1190609"/>
                </a:lnTo>
                <a:lnTo>
                  <a:pt x="428404" y="1210277"/>
                </a:lnTo>
                <a:lnTo>
                  <a:pt x="474045" y="1227631"/>
                </a:lnTo>
                <a:lnTo>
                  <a:pt x="521225" y="1242576"/>
                </a:lnTo>
                <a:lnTo>
                  <a:pt x="569828" y="1255018"/>
                </a:lnTo>
                <a:lnTo>
                  <a:pt x="619739" y="1264860"/>
                </a:lnTo>
                <a:lnTo>
                  <a:pt x="670842" y="1272008"/>
                </a:lnTo>
                <a:lnTo>
                  <a:pt x="723022" y="1276366"/>
                </a:lnTo>
                <a:lnTo>
                  <a:pt x="776163" y="1277840"/>
                </a:lnTo>
                <a:lnTo>
                  <a:pt x="829303" y="1276366"/>
                </a:lnTo>
                <a:lnTo>
                  <a:pt x="881483" y="1272008"/>
                </a:lnTo>
                <a:lnTo>
                  <a:pt x="932586" y="1264860"/>
                </a:lnTo>
                <a:lnTo>
                  <a:pt x="982497" y="1255018"/>
                </a:lnTo>
                <a:lnTo>
                  <a:pt x="1031101" y="1242576"/>
                </a:lnTo>
                <a:lnTo>
                  <a:pt x="1078280" y="1227631"/>
                </a:lnTo>
                <a:lnTo>
                  <a:pt x="1123921" y="1210277"/>
                </a:lnTo>
                <a:lnTo>
                  <a:pt x="1167907" y="1190609"/>
                </a:lnTo>
                <a:lnTo>
                  <a:pt x="1210123" y="1168723"/>
                </a:lnTo>
                <a:lnTo>
                  <a:pt x="1250453" y="1144713"/>
                </a:lnTo>
                <a:lnTo>
                  <a:pt x="1288781" y="1118676"/>
                </a:lnTo>
                <a:lnTo>
                  <a:pt x="1324993" y="1090705"/>
                </a:lnTo>
                <a:lnTo>
                  <a:pt x="1358972" y="1060896"/>
                </a:lnTo>
                <a:lnTo>
                  <a:pt x="1390602" y="1029345"/>
                </a:lnTo>
                <a:lnTo>
                  <a:pt x="1419769" y="996146"/>
                </a:lnTo>
                <a:lnTo>
                  <a:pt x="1446357" y="961395"/>
                </a:lnTo>
                <a:lnTo>
                  <a:pt x="1470249" y="925187"/>
                </a:lnTo>
                <a:lnTo>
                  <a:pt x="1491331" y="887617"/>
                </a:lnTo>
                <a:lnTo>
                  <a:pt x="1509486" y="848779"/>
                </a:lnTo>
                <a:lnTo>
                  <a:pt x="1524600" y="808770"/>
                </a:lnTo>
                <a:lnTo>
                  <a:pt x="1536557" y="767685"/>
                </a:lnTo>
                <a:lnTo>
                  <a:pt x="1545240" y="725618"/>
                </a:lnTo>
                <a:lnTo>
                  <a:pt x="1550535" y="682664"/>
                </a:lnTo>
                <a:lnTo>
                  <a:pt x="1552326" y="638920"/>
                </a:lnTo>
                <a:lnTo>
                  <a:pt x="1550535" y="595176"/>
                </a:lnTo>
                <a:lnTo>
                  <a:pt x="1545240" y="552222"/>
                </a:lnTo>
                <a:lnTo>
                  <a:pt x="1536557" y="510155"/>
                </a:lnTo>
                <a:lnTo>
                  <a:pt x="1524600" y="469070"/>
                </a:lnTo>
                <a:lnTo>
                  <a:pt x="1509486" y="429061"/>
                </a:lnTo>
                <a:lnTo>
                  <a:pt x="1491331" y="390223"/>
                </a:lnTo>
                <a:lnTo>
                  <a:pt x="1470249" y="352653"/>
                </a:lnTo>
                <a:lnTo>
                  <a:pt x="1446357" y="316445"/>
                </a:lnTo>
                <a:lnTo>
                  <a:pt x="1419769" y="281694"/>
                </a:lnTo>
                <a:lnTo>
                  <a:pt x="1390602" y="248495"/>
                </a:lnTo>
                <a:lnTo>
                  <a:pt x="1358972" y="216944"/>
                </a:lnTo>
                <a:lnTo>
                  <a:pt x="1324993" y="187135"/>
                </a:lnTo>
                <a:lnTo>
                  <a:pt x="1288781" y="159164"/>
                </a:lnTo>
                <a:lnTo>
                  <a:pt x="1250453" y="133127"/>
                </a:lnTo>
                <a:lnTo>
                  <a:pt x="1210123" y="109117"/>
                </a:lnTo>
                <a:lnTo>
                  <a:pt x="1167907" y="87231"/>
                </a:lnTo>
                <a:lnTo>
                  <a:pt x="1123921" y="67563"/>
                </a:lnTo>
                <a:lnTo>
                  <a:pt x="1078280" y="50209"/>
                </a:lnTo>
                <a:lnTo>
                  <a:pt x="1031101" y="35264"/>
                </a:lnTo>
                <a:lnTo>
                  <a:pt x="982497" y="22822"/>
                </a:lnTo>
                <a:lnTo>
                  <a:pt x="932586" y="12980"/>
                </a:lnTo>
                <a:lnTo>
                  <a:pt x="881483" y="5832"/>
                </a:lnTo>
                <a:lnTo>
                  <a:pt x="829303" y="1474"/>
                </a:lnTo>
                <a:lnTo>
                  <a:pt x="776163" y="0"/>
                </a:lnTo>
                <a:close/>
              </a:path>
            </a:pathLst>
          </a:custGeom>
          <a:solidFill>
            <a:srgbClr val="BBE0E3">
              <a:alpha val="580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54483" y="3204107"/>
            <a:ext cx="1552575" cy="1278255"/>
          </a:xfrm>
          <a:custGeom>
            <a:avLst/>
            <a:gdLst/>
            <a:ahLst/>
            <a:cxnLst/>
            <a:rect l="l" t="t" r="r" b="b"/>
            <a:pathLst>
              <a:path w="1552575" h="1278254">
                <a:moveTo>
                  <a:pt x="0" y="638920"/>
                </a:moveTo>
                <a:lnTo>
                  <a:pt x="1790" y="595176"/>
                </a:lnTo>
                <a:lnTo>
                  <a:pt x="7085" y="552222"/>
                </a:lnTo>
                <a:lnTo>
                  <a:pt x="15768" y="510155"/>
                </a:lnTo>
                <a:lnTo>
                  <a:pt x="27725" y="469070"/>
                </a:lnTo>
                <a:lnTo>
                  <a:pt x="42839" y="429061"/>
                </a:lnTo>
                <a:lnTo>
                  <a:pt x="60994" y="390223"/>
                </a:lnTo>
                <a:lnTo>
                  <a:pt x="82076" y="352653"/>
                </a:lnTo>
                <a:lnTo>
                  <a:pt x="105969" y="316445"/>
                </a:lnTo>
                <a:lnTo>
                  <a:pt x="132556" y="281693"/>
                </a:lnTo>
                <a:lnTo>
                  <a:pt x="161723" y="248495"/>
                </a:lnTo>
                <a:lnTo>
                  <a:pt x="193353" y="216943"/>
                </a:lnTo>
                <a:lnTo>
                  <a:pt x="227332" y="187135"/>
                </a:lnTo>
                <a:lnTo>
                  <a:pt x="263544" y="159164"/>
                </a:lnTo>
                <a:lnTo>
                  <a:pt x="301872" y="133127"/>
                </a:lnTo>
                <a:lnTo>
                  <a:pt x="342202" y="109117"/>
                </a:lnTo>
                <a:lnTo>
                  <a:pt x="384418" y="87231"/>
                </a:lnTo>
                <a:lnTo>
                  <a:pt x="428404" y="67563"/>
                </a:lnTo>
                <a:lnTo>
                  <a:pt x="474045" y="50209"/>
                </a:lnTo>
                <a:lnTo>
                  <a:pt x="521225" y="35264"/>
                </a:lnTo>
                <a:lnTo>
                  <a:pt x="569828" y="22822"/>
                </a:lnTo>
                <a:lnTo>
                  <a:pt x="619739" y="12980"/>
                </a:lnTo>
                <a:lnTo>
                  <a:pt x="670842" y="5832"/>
                </a:lnTo>
                <a:lnTo>
                  <a:pt x="723022" y="1474"/>
                </a:lnTo>
                <a:lnTo>
                  <a:pt x="776163" y="0"/>
                </a:lnTo>
                <a:lnTo>
                  <a:pt x="829303" y="1474"/>
                </a:lnTo>
                <a:lnTo>
                  <a:pt x="881483" y="5832"/>
                </a:lnTo>
                <a:lnTo>
                  <a:pt x="932586" y="12980"/>
                </a:lnTo>
                <a:lnTo>
                  <a:pt x="982497" y="22822"/>
                </a:lnTo>
                <a:lnTo>
                  <a:pt x="1031101" y="35264"/>
                </a:lnTo>
                <a:lnTo>
                  <a:pt x="1078280" y="50209"/>
                </a:lnTo>
                <a:lnTo>
                  <a:pt x="1123921" y="67563"/>
                </a:lnTo>
                <a:lnTo>
                  <a:pt x="1167907" y="87231"/>
                </a:lnTo>
                <a:lnTo>
                  <a:pt x="1210123" y="109117"/>
                </a:lnTo>
                <a:lnTo>
                  <a:pt x="1250453" y="133127"/>
                </a:lnTo>
                <a:lnTo>
                  <a:pt x="1288781" y="159164"/>
                </a:lnTo>
                <a:lnTo>
                  <a:pt x="1324993" y="187135"/>
                </a:lnTo>
                <a:lnTo>
                  <a:pt x="1358972" y="216943"/>
                </a:lnTo>
                <a:lnTo>
                  <a:pt x="1390602" y="248495"/>
                </a:lnTo>
                <a:lnTo>
                  <a:pt x="1419769" y="281693"/>
                </a:lnTo>
                <a:lnTo>
                  <a:pt x="1446357" y="316445"/>
                </a:lnTo>
                <a:lnTo>
                  <a:pt x="1470249" y="352653"/>
                </a:lnTo>
                <a:lnTo>
                  <a:pt x="1491331" y="390223"/>
                </a:lnTo>
                <a:lnTo>
                  <a:pt x="1509486" y="429061"/>
                </a:lnTo>
                <a:lnTo>
                  <a:pt x="1524600" y="469070"/>
                </a:lnTo>
                <a:lnTo>
                  <a:pt x="1536557" y="510155"/>
                </a:lnTo>
                <a:lnTo>
                  <a:pt x="1545240" y="552222"/>
                </a:lnTo>
                <a:lnTo>
                  <a:pt x="1550535" y="595176"/>
                </a:lnTo>
                <a:lnTo>
                  <a:pt x="1552326" y="638920"/>
                </a:lnTo>
                <a:lnTo>
                  <a:pt x="1550535" y="682664"/>
                </a:lnTo>
                <a:lnTo>
                  <a:pt x="1545240" y="725618"/>
                </a:lnTo>
                <a:lnTo>
                  <a:pt x="1536557" y="767685"/>
                </a:lnTo>
                <a:lnTo>
                  <a:pt x="1524600" y="808770"/>
                </a:lnTo>
                <a:lnTo>
                  <a:pt x="1509486" y="848779"/>
                </a:lnTo>
                <a:lnTo>
                  <a:pt x="1491331" y="887617"/>
                </a:lnTo>
                <a:lnTo>
                  <a:pt x="1470249" y="925187"/>
                </a:lnTo>
                <a:lnTo>
                  <a:pt x="1446357" y="961395"/>
                </a:lnTo>
                <a:lnTo>
                  <a:pt x="1419769" y="996147"/>
                </a:lnTo>
                <a:lnTo>
                  <a:pt x="1390602" y="1029345"/>
                </a:lnTo>
                <a:lnTo>
                  <a:pt x="1358972" y="1060896"/>
                </a:lnTo>
                <a:lnTo>
                  <a:pt x="1324993" y="1090705"/>
                </a:lnTo>
                <a:lnTo>
                  <a:pt x="1288781" y="1118676"/>
                </a:lnTo>
                <a:lnTo>
                  <a:pt x="1250453" y="1144713"/>
                </a:lnTo>
                <a:lnTo>
                  <a:pt x="1210123" y="1168723"/>
                </a:lnTo>
                <a:lnTo>
                  <a:pt x="1167907" y="1190609"/>
                </a:lnTo>
                <a:lnTo>
                  <a:pt x="1123921" y="1210277"/>
                </a:lnTo>
                <a:lnTo>
                  <a:pt x="1078280" y="1227631"/>
                </a:lnTo>
                <a:lnTo>
                  <a:pt x="1031101" y="1242576"/>
                </a:lnTo>
                <a:lnTo>
                  <a:pt x="982497" y="1255018"/>
                </a:lnTo>
                <a:lnTo>
                  <a:pt x="932586" y="1264860"/>
                </a:lnTo>
                <a:lnTo>
                  <a:pt x="881483" y="1272008"/>
                </a:lnTo>
                <a:lnTo>
                  <a:pt x="829303" y="1276367"/>
                </a:lnTo>
                <a:lnTo>
                  <a:pt x="776163" y="1277841"/>
                </a:lnTo>
                <a:lnTo>
                  <a:pt x="723022" y="1276367"/>
                </a:lnTo>
                <a:lnTo>
                  <a:pt x="670842" y="1272008"/>
                </a:lnTo>
                <a:lnTo>
                  <a:pt x="619739" y="1264860"/>
                </a:lnTo>
                <a:lnTo>
                  <a:pt x="569828" y="1255018"/>
                </a:lnTo>
                <a:lnTo>
                  <a:pt x="521225" y="1242576"/>
                </a:lnTo>
                <a:lnTo>
                  <a:pt x="474045" y="1227631"/>
                </a:lnTo>
                <a:lnTo>
                  <a:pt x="428404" y="1210277"/>
                </a:lnTo>
                <a:lnTo>
                  <a:pt x="384418" y="1190609"/>
                </a:lnTo>
                <a:lnTo>
                  <a:pt x="342202" y="1168723"/>
                </a:lnTo>
                <a:lnTo>
                  <a:pt x="301872" y="1144713"/>
                </a:lnTo>
                <a:lnTo>
                  <a:pt x="263544" y="1118676"/>
                </a:lnTo>
                <a:lnTo>
                  <a:pt x="227332" y="1090705"/>
                </a:lnTo>
                <a:lnTo>
                  <a:pt x="193353" y="1060896"/>
                </a:lnTo>
                <a:lnTo>
                  <a:pt x="161723" y="1029345"/>
                </a:lnTo>
                <a:lnTo>
                  <a:pt x="132556" y="996147"/>
                </a:lnTo>
                <a:lnTo>
                  <a:pt x="105969" y="961395"/>
                </a:lnTo>
                <a:lnTo>
                  <a:pt x="82076" y="925187"/>
                </a:lnTo>
                <a:lnTo>
                  <a:pt x="60994" y="887617"/>
                </a:lnTo>
                <a:lnTo>
                  <a:pt x="42839" y="848779"/>
                </a:lnTo>
                <a:lnTo>
                  <a:pt x="27725" y="808770"/>
                </a:lnTo>
                <a:lnTo>
                  <a:pt x="15768" y="767685"/>
                </a:lnTo>
                <a:lnTo>
                  <a:pt x="7085" y="725618"/>
                </a:lnTo>
                <a:lnTo>
                  <a:pt x="1790" y="682664"/>
                </a:lnTo>
                <a:lnTo>
                  <a:pt x="0" y="638920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117896" y="3499104"/>
            <a:ext cx="825500" cy="67500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ctr">
              <a:lnSpc>
                <a:spcPct val="96000"/>
              </a:lnSpc>
              <a:spcBef>
                <a:spcPts val="155"/>
              </a:spcBef>
            </a:pPr>
            <a:r>
              <a:rPr sz="1100" b="1" spc="-55" dirty="0">
                <a:solidFill>
                  <a:srgbClr val="3C8C93"/>
                </a:solidFill>
                <a:latin typeface="微软雅黑" panose="020B0503020204020204" charset="-122"/>
                <a:cs typeface="微软雅黑" panose="020B0503020204020204" charset="-122"/>
              </a:rPr>
              <a:t>周边乡镇（江 川、通海等） 刚需刚改客户  </a:t>
            </a:r>
            <a:r>
              <a:rPr sz="1100" b="1" spc="-30" dirty="0">
                <a:solidFill>
                  <a:srgbClr val="3C8C93"/>
                </a:solidFill>
                <a:latin typeface="微软雅黑" panose="020B0503020204020204" charset="-122"/>
                <a:cs typeface="微软雅黑" panose="020B0503020204020204" charset="-122"/>
              </a:rPr>
              <a:t>10%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75719" y="2465163"/>
            <a:ext cx="800258" cy="740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1163510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5"/>
              </a:spcBef>
              <a:tabLst>
                <a:tab pos="563245" algn="l"/>
              </a:tabLst>
            </a:pPr>
            <a:r>
              <a:rPr dirty="0">
                <a:latin typeface="Arial" panose="020B0604020202020204"/>
                <a:cs typeface="Arial" panose="020B0604020202020204"/>
              </a:rPr>
              <a:t>4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2	</a:t>
            </a:r>
            <a:r>
              <a:rPr dirty="0"/>
              <a:t>产品定位</a:t>
            </a:r>
            <a:r>
              <a:rPr dirty="0">
                <a:latin typeface="Arial" panose="020B0604020202020204"/>
                <a:cs typeface="Arial" panose="020B0604020202020204"/>
              </a:rPr>
              <a:t>|</a:t>
            </a:r>
            <a:r>
              <a:rPr dirty="0"/>
              <a:t>基于板块竞品产品量价表现及目标客户需求，结合宗地规划指标等因素， 本案产品定位落地如下</a:t>
            </a:r>
            <a:r>
              <a:rPr dirty="0">
                <a:latin typeface="Arial" panose="020B0604020202020204"/>
                <a:cs typeface="Arial" panose="020B0604020202020204"/>
              </a:rPr>
              <a:t>——</a:t>
            </a:r>
            <a:endParaRPr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2608" y="3717031"/>
            <a:ext cx="1401445" cy="504190"/>
          </a:xfrm>
          <a:custGeom>
            <a:avLst/>
            <a:gdLst/>
            <a:ahLst/>
            <a:cxnLst/>
            <a:rect l="l" t="t" r="r" b="b"/>
            <a:pathLst>
              <a:path w="1401445" h="504189">
                <a:moveTo>
                  <a:pt x="0" y="504056"/>
                </a:moveTo>
                <a:lnTo>
                  <a:pt x="1400843" y="504056"/>
                </a:lnTo>
                <a:lnTo>
                  <a:pt x="1400843" y="0"/>
                </a:lnTo>
                <a:lnTo>
                  <a:pt x="0" y="0"/>
                </a:lnTo>
                <a:lnTo>
                  <a:pt x="0" y="50405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63451" y="3717031"/>
            <a:ext cx="1144905" cy="504190"/>
          </a:xfrm>
          <a:custGeom>
            <a:avLst/>
            <a:gdLst/>
            <a:ahLst/>
            <a:cxnLst/>
            <a:rect l="l" t="t" r="r" b="b"/>
            <a:pathLst>
              <a:path w="1144905" h="504189">
                <a:moveTo>
                  <a:pt x="0" y="504056"/>
                </a:moveTo>
                <a:lnTo>
                  <a:pt x="1144590" y="504056"/>
                </a:lnTo>
                <a:lnTo>
                  <a:pt x="1144590" y="0"/>
                </a:lnTo>
                <a:lnTo>
                  <a:pt x="0" y="0"/>
                </a:lnTo>
                <a:lnTo>
                  <a:pt x="0" y="50405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08041" y="3717031"/>
            <a:ext cx="1582420" cy="504190"/>
          </a:xfrm>
          <a:custGeom>
            <a:avLst/>
            <a:gdLst/>
            <a:ahLst/>
            <a:cxnLst/>
            <a:rect l="l" t="t" r="r" b="b"/>
            <a:pathLst>
              <a:path w="1582420" h="504189">
                <a:moveTo>
                  <a:pt x="0" y="504056"/>
                </a:moveTo>
                <a:lnTo>
                  <a:pt x="1581971" y="504056"/>
                </a:lnTo>
                <a:lnTo>
                  <a:pt x="1581971" y="0"/>
                </a:lnTo>
                <a:lnTo>
                  <a:pt x="0" y="0"/>
                </a:lnTo>
                <a:lnTo>
                  <a:pt x="0" y="50405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90013" y="3717031"/>
            <a:ext cx="1543050" cy="504190"/>
          </a:xfrm>
          <a:custGeom>
            <a:avLst/>
            <a:gdLst/>
            <a:ahLst/>
            <a:cxnLst/>
            <a:rect l="l" t="t" r="r" b="b"/>
            <a:pathLst>
              <a:path w="1543050" h="504189">
                <a:moveTo>
                  <a:pt x="0" y="504056"/>
                </a:moveTo>
                <a:lnTo>
                  <a:pt x="1542768" y="504056"/>
                </a:lnTo>
                <a:lnTo>
                  <a:pt x="1542768" y="0"/>
                </a:lnTo>
                <a:lnTo>
                  <a:pt x="0" y="0"/>
                </a:lnTo>
                <a:lnTo>
                  <a:pt x="0" y="50405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32781" y="3717031"/>
            <a:ext cx="1463040" cy="504190"/>
          </a:xfrm>
          <a:custGeom>
            <a:avLst/>
            <a:gdLst/>
            <a:ahLst/>
            <a:cxnLst/>
            <a:rect l="l" t="t" r="r" b="b"/>
            <a:pathLst>
              <a:path w="1463040" h="504189">
                <a:moveTo>
                  <a:pt x="0" y="504056"/>
                </a:moveTo>
                <a:lnTo>
                  <a:pt x="1462623" y="504056"/>
                </a:lnTo>
                <a:lnTo>
                  <a:pt x="1462623" y="0"/>
                </a:lnTo>
                <a:lnTo>
                  <a:pt x="0" y="0"/>
                </a:lnTo>
                <a:lnTo>
                  <a:pt x="0" y="50405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95406" y="3717031"/>
            <a:ext cx="1007744" cy="504190"/>
          </a:xfrm>
          <a:custGeom>
            <a:avLst/>
            <a:gdLst/>
            <a:ahLst/>
            <a:cxnLst/>
            <a:rect l="l" t="t" r="r" b="b"/>
            <a:pathLst>
              <a:path w="1007745" h="504189">
                <a:moveTo>
                  <a:pt x="0" y="504056"/>
                </a:moveTo>
                <a:lnTo>
                  <a:pt x="1007465" y="504056"/>
                </a:lnTo>
                <a:lnTo>
                  <a:pt x="1007465" y="0"/>
                </a:lnTo>
                <a:lnTo>
                  <a:pt x="0" y="0"/>
                </a:lnTo>
                <a:lnTo>
                  <a:pt x="0" y="50405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802871" y="3717031"/>
            <a:ext cx="1315720" cy="504190"/>
          </a:xfrm>
          <a:custGeom>
            <a:avLst/>
            <a:gdLst/>
            <a:ahLst/>
            <a:cxnLst/>
            <a:rect l="l" t="t" r="r" b="b"/>
            <a:pathLst>
              <a:path w="1315720" h="504189">
                <a:moveTo>
                  <a:pt x="0" y="504056"/>
                </a:moveTo>
                <a:lnTo>
                  <a:pt x="1315425" y="504056"/>
                </a:lnTo>
                <a:lnTo>
                  <a:pt x="1315425" y="0"/>
                </a:lnTo>
                <a:lnTo>
                  <a:pt x="0" y="0"/>
                </a:lnTo>
                <a:lnTo>
                  <a:pt x="0" y="50405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118297" y="3717031"/>
            <a:ext cx="1384300" cy="504190"/>
          </a:xfrm>
          <a:custGeom>
            <a:avLst/>
            <a:gdLst/>
            <a:ahLst/>
            <a:cxnLst/>
            <a:rect l="l" t="t" r="r" b="b"/>
            <a:pathLst>
              <a:path w="1384300" h="504189">
                <a:moveTo>
                  <a:pt x="0" y="504056"/>
                </a:moveTo>
                <a:lnTo>
                  <a:pt x="1383760" y="504056"/>
                </a:lnTo>
                <a:lnTo>
                  <a:pt x="1383760" y="0"/>
                </a:lnTo>
                <a:lnTo>
                  <a:pt x="0" y="0"/>
                </a:lnTo>
                <a:lnTo>
                  <a:pt x="0" y="50405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057100" y="3710682"/>
          <a:ext cx="9457690" cy="2029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905"/>
                <a:gridCol w="1582420"/>
                <a:gridCol w="1543050"/>
                <a:gridCol w="1463039"/>
                <a:gridCol w="1007744"/>
                <a:gridCol w="1315720"/>
                <a:gridCol w="1384300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房型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89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设计单套面积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89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设计套数配比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89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设计方案套数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89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拟定产品线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89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精装成本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89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系统成本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891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5040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房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卫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399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105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399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399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08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vMerge="1">
                  <a:tcPr marL="0" marR="0" marT="1689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vMerge="1">
                  <a:tcPr marL="0" marR="0" marT="1689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vMerge="1">
                  <a:tcPr marL="0" marR="0" marT="16891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房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卫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27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120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27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27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954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464185" algn="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95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617220" algn="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95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95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房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卫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14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135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14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14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89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464185" algn="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8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617220" algn="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8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8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1045529" y="3873500"/>
            <a:ext cx="635000" cy="2082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产品类型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3910" y="4882388"/>
            <a:ext cx="1138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高层（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18</a:t>
            </a:r>
            <a:r>
              <a:rPr sz="12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26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F）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 marR="187325">
              <a:lnSpc>
                <a:spcPct val="152000"/>
              </a:lnSpc>
              <a:spcBef>
                <a:spcPts val="100"/>
              </a:spcBef>
              <a:buFont typeface="Wingdings" panose="05000000000000000000"/>
              <a:buChar char=""/>
              <a:tabLst>
                <a:tab pos="213995" algn="l"/>
              </a:tabLst>
            </a:pPr>
            <a:r>
              <a:rPr b="1" dirty="0">
                <a:latin typeface="微软雅黑" panose="020B0503020204020204" charset="-122"/>
                <a:cs typeface="微软雅黑" panose="020B0503020204020204" charset="-122"/>
              </a:rPr>
              <a:t>环境水平：</a:t>
            </a:r>
            <a:r>
              <a:rPr dirty="0"/>
              <a:t>项目所处高铁新城片区，周边处建设初期，相关配套处规划状态。本项目位于高铁新城南部边缘，周边基本无配套，主要依托</a:t>
            </a:r>
            <a:r>
              <a:rPr spc="-5" dirty="0"/>
              <a:t>5</a:t>
            </a:r>
            <a:r>
              <a:rPr spc="5" dirty="0"/>
              <a:t>-</a:t>
            </a:r>
            <a:r>
              <a:rPr spc="-5" dirty="0"/>
              <a:t>6</a:t>
            </a:r>
            <a:r>
              <a:rPr dirty="0"/>
              <a:t>年兑现周期的高 铁新城，现阶段无改善配套，宜居性及城市界面差于老城和生态文化片区。</a:t>
            </a:r>
            <a:endParaRPr dirty="0"/>
          </a:p>
          <a:p>
            <a:pPr marL="167640" indent="-136525">
              <a:lnSpc>
                <a:spcPct val="100000"/>
              </a:lnSpc>
              <a:spcBef>
                <a:spcPts val="670"/>
              </a:spcBef>
              <a:buFont typeface="Wingdings" panose="05000000000000000000"/>
              <a:buChar char=""/>
              <a:tabLst>
                <a:tab pos="167640" algn="l"/>
              </a:tabLst>
            </a:pPr>
            <a:r>
              <a:rPr b="1" dirty="0">
                <a:latin typeface="微软雅黑" panose="020B0503020204020204" charset="-122"/>
                <a:cs typeface="微软雅黑" panose="020B0503020204020204" charset="-122"/>
              </a:rPr>
              <a:t>客群：</a:t>
            </a:r>
            <a:r>
              <a:rPr dirty="0"/>
              <a:t>通过临近项目分析，区域以主城及周边乡镇客户为主，占比主城约</a:t>
            </a:r>
            <a:r>
              <a:rPr spc="-5" dirty="0"/>
              <a:t>70%</a:t>
            </a:r>
            <a:r>
              <a:rPr dirty="0"/>
              <a:t>，周边乡镇约</a:t>
            </a:r>
            <a:r>
              <a:rPr spc="-5" dirty="0"/>
              <a:t>30%</a:t>
            </a:r>
            <a:r>
              <a:rPr dirty="0"/>
              <a:t>，吸纳客户购买力有限，主城客户主要为受价格挤压外溢客户，</a:t>
            </a:r>
            <a:endParaRPr dirty="0"/>
          </a:p>
          <a:p>
            <a:pPr marL="31115">
              <a:lnSpc>
                <a:spcPct val="100000"/>
              </a:lnSpc>
              <a:spcBef>
                <a:spcPts val="745"/>
              </a:spcBef>
            </a:pPr>
            <a:r>
              <a:rPr dirty="0"/>
              <a:t>客户价格敏感度高。</a:t>
            </a:r>
            <a:endParaRPr dirty="0"/>
          </a:p>
          <a:p>
            <a:pPr marL="167640" indent="-136525">
              <a:lnSpc>
                <a:spcPct val="100000"/>
              </a:lnSpc>
              <a:spcBef>
                <a:spcPts val="765"/>
              </a:spcBef>
              <a:buFont typeface="Wingdings" panose="05000000000000000000"/>
              <a:buChar char=""/>
              <a:tabLst>
                <a:tab pos="167640" algn="l"/>
              </a:tabLst>
            </a:pPr>
            <a:r>
              <a:rPr b="1" dirty="0">
                <a:latin typeface="微软雅黑" panose="020B0503020204020204" charset="-122"/>
                <a:cs typeface="微软雅黑" panose="020B0503020204020204" charset="-122"/>
              </a:rPr>
              <a:t>售价：</a:t>
            </a:r>
            <a:r>
              <a:rPr dirty="0"/>
              <a:t>项目体量较小，且所处区域配套兑现时间长，打造刚需首改产品，以价换量，达到快速去化的目的，价格较强对标项目</a:t>
            </a:r>
            <a:r>
              <a:rPr spc="5" dirty="0"/>
              <a:t>-</a:t>
            </a:r>
            <a:r>
              <a:rPr dirty="0"/>
              <a:t>高铁新城（大盘，处于板块核心</a:t>
            </a:r>
            <a:endParaRPr dirty="0"/>
          </a:p>
          <a:p>
            <a:pPr marL="31115">
              <a:lnSpc>
                <a:spcPct val="100000"/>
              </a:lnSpc>
              <a:spcBef>
                <a:spcPts val="675"/>
              </a:spcBef>
            </a:pPr>
            <a:r>
              <a:rPr dirty="0"/>
              <a:t>位置，高层售价</a:t>
            </a:r>
            <a:r>
              <a:rPr spc="-5" dirty="0"/>
              <a:t>7500</a:t>
            </a:r>
            <a:r>
              <a:rPr dirty="0"/>
              <a:t>元</a:t>
            </a:r>
            <a:r>
              <a:rPr spc="-5" dirty="0"/>
              <a:t>/</a:t>
            </a:r>
            <a:r>
              <a:rPr dirty="0"/>
              <a:t>㎡）下降，打出价格差。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4581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4.2</a:t>
            </a:r>
            <a:r>
              <a:rPr spc="-85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产品定位</a:t>
            </a:r>
            <a:r>
              <a:rPr dirty="0">
                <a:latin typeface="Arial" panose="020B0604020202020204"/>
                <a:cs typeface="Arial" panose="020B0604020202020204"/>
              </a:rPr>
              <a:t>|</a:t>
            </a:r>
            <a:r>
              <a:rPr dirty="0"/>
              <a:t>总图及经济技术指标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229300" y="3300024"/>
            <a:ext cx="739775" cy="140970"/>
          </a:xfrm>
          <a:custGeom>
            <a:avLst/>
            <a:gdLst/>
            <a:ahLst/>
            <a:cxnLst/>
            <a:rect l="l" t="t" r="r" b="b"/>
            <a:pathLst>
              <a:path w="739775" h="140970">
                <a:moveTo>
                  <a:pt x="0" y="140943"/>
                </a:moveTo>
                <a:lnTo>
                  <a:pt x="739199" y="140943"/>
                </a:lnTo>
                <a:lnTo>
                  <a:pt x="739199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68501" y="3300024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53211" y="3300024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29300" y="3581912"/>
            <a:ext cx="739775" cy="140970"/>
          </a:xfrm>
          <a:custGeom>
            <a:avLst/>
            <a:gdLst/>
            <a:ahLst/>
            <a:cxnLst/>
            <a:rect l="l" t="t" r="r" b="b"/>
            <a:pathLst>
              <a:path w="739775" h="140970">
                <a:moveTo>
                  <a:pt x="0" y="140943"/>
                </a:moveTo>
                <a:lnTo>
                  <a:pt x="739199" y="140943"/>
                </a:lnTo>
                <a:lnTo>
                  <a:pt x="739199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68501" y="3581912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53211" y="3581912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25553" y="3863800"/>
            <a:ext cx="1743075" cy="140970"/>
          </a:xfrm>
          <a:custGeom>
            <a:avLst/>
            <a:gdLst/>
            <a:ahLst/>
            <a:cxnLst/>
            <a:rect l="l" t="t" r="r" b="b"/>
            <a:pathLst>
              <a:path w="1743075" h="140970">
                <a:moveTo>
                  <a:pt x="0" y="140943"/>
                </a:moveTo>
                <a:lnTo>
                  <a:pt x="1742946" y="140943"/>
                </a:lnTo>
                <a:lnTo>
                  <a:pt x="1742946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68501" y="3863800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53211" y="3863800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00632" y="4145688"/>
            <a:ext cx="1368425" cy="140970"/>
          </a:xfrm>
          <a:custGeom>
            <a:avLst/>
            <a:gdLst/>
            <a:ahLst/>
            <a:cxnLst/>
            <a:rect l="l" t="t" r="r" b="b"/>
            <a:pathLst>
              <a:path w="1368425" h="140970">
                <a:moveTo>
                  <a:pt x="0" y="140943"/>
                </a:moveTo>
                <a:lnTo>
                  <a:pt x="1367867" y="140943"/>
                </a:lnTo>
                <a:lnTo>
                  <a:pt x="1367867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968501" y="4145688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753211" y="4145688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00632" y="4427576"/>
            <a:ext cx="1368425" cy="140970"/>
          </a:xfrm>
          <a:custGeom>
            <a:avLst/>
            <a:gdLst/>
            <a:ahLst/>
            <a:cxnLst/>
            <a:rect l="l" t="t" r="r" b="b"/>
            <a:pathLst>
              <a:path w="1368425" h="140970">
                <a:moveTo>
                  <a:pt x="0" y="140943"/>
                </a:moveTo>
                <a:lnTo>
                  <a:pt x="1367867" y="140943"/>
                </a:lnTo>
                <a:lnTo>
                  <a:pt x="1367867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68501" y="4427576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753211" y="4427576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225553" y="4709464"/>
            <a:ext cx="1743075" cy="140970"/>
          </a:xfrm>
          <a:custGeom>
            <a:avLst/>
            <a:gdLst/>
            <a:ahLst/>
            <a:cxnLst/>
            <a:rect l="l" t="t" r="r" b="b"/>
            <a:pathLst>
              <a:path w="1743075" h="140970">
                <a:moveTo>
                  <a:pt x="0" y="140943"/>
                </a:moveTo>
                <a:lnTo>
                  <a:pt x="1742946" y="140943"/>
                </a:lnTo>
                <a:lnTo>
                  <a:pt x="1742946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968501" y="4709464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753211" y="4709464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225553" y="4991351"/>
            <a:ext cx="1743075" cy="140970"/>
          </a:xfrm>
          <a:custGeom>
            <a:avLst/>
            <a:gdLst/>
            <a:ahLst/>
            <a:cxnLst/>
            <a:rect l="l" t="t" r="r" b="b"/>
            <a:pathLst>
              <a:path w="1743075" h="140970">
                <a:moveTo>
                  <a:pt x="0" y="140943"/>
                </a:moveTo>
                <a:lnTo>
                  <a:pt x="1742946" y="140943"/>
                </a:lnTo>
                <a:lnTo>
                  <a:pt x="1742946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968501" y="4991351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753211" y="4991351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225553" y="5273240"/>
            <a:ext cx="1743075" cy="140970"/>
          </a:xfrm>
          <a:custGeom>
            <a:avLst/>
            <a:gdLst/>
            <a:ahLst/>
            <a:cxnLst/>
            <a:rect l="l" t="t" r="r" b="b"/>
            <a:pathLst>
              <a:path w="1743075" h="140970">
                <a:moveTo>
                  <a:pt x="0" y="140943"/>
                </a:moveTo>
                <a:lnTo>
                  <a:pt x="1742946" y="140943"/>
                </a:lnTo>
                <a:lnTo>
                  <a:pt x="1742946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968501" y="5273240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753211" y="5273240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600632" y="5555127"/>
            <a:ext cx="1368425" cy="140970"/>
          </a:xfrm>
          <a:custGeom>
            <a:avLst/>
            <a:gdLst/>
            <a:ahLst/>
            <a:cxnLst/>
            <a:rect l="l" t="t" r="r" b="b"/>
            <a:pathLst>
              <a:path w="1368425" h="140970">
                <a:moveTo>
                  <a:pt x="0" y="140943"/>
                </a:moveTo>
                <a:lnTo>
                  <a:pt x="1367867" y="140943"/>
                </a:lnTo>
                <a:lnTo>
                  <a:pt x="1367867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968501" y="5555127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753211" y="5555127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229300" y="5837015"/>
            <a:ext cx="739775" cy="140970"/>
          </a:xfrm>
          <a:custGeom>
            <a:avLst/>
            <a:gdLst/>
            <a:ahLst/>
            <a:cxnLst/>
            <a:rect l="l" t="t" r="r" b="b"/>
            <a:pathLst>
              <a:path w="739775" h="140970">
                <a:moveTo>
                  <a:pt x="0" y="140943"/>
                </a:moveTo>
                <a:lnTo>
                  <a:pt x="739199" y="140943"/>
                </a:lnTo>
                <a:lnTo>
                  <a:pt x="739199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968501" y="5837015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753211" y="5837015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225553" y="6118904"/>
            <a:ext cx="1743075" cy="140970"/>
          </a:xfrm>
          <a:custGeom>
            <a:avLst/>
            <a:gdLst/>
            <a:ahLst/>
            <a:cxnLst/>
            <a:rect l="l" t="t" r="r" b="b"/>
            <a:pathLst>
              <a:path w="1743075" h="140970">
                <a:moveTo>
                  <a:pt x="0" y="140943"/>
                </a:moveTo>
                <a:lnTo>
                  <a:pt x="1742946" y="140943"/>
                </a:lnTo>
                <a:lnTo>
                  <a:pt x="1742946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968501" y="6118904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753211" y="6118904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600632" y="2736248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888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600632" y="3159080"/>
            <a:ext cx="0" cy="704850"/>
          </a:xfrm>
          <a:custGeom>
            <a:avLst/>
            <a:gdLst/>
            <a:ahLst/>
            <a:cxnLst/>
            <a:rect l="l" t="t" r="r" b="b"/>
            <a:pathLst>
              <a:path h="704850">
                <a:moveTo>
                  <a:pt x="0" y="0"/>
                </a:moveTo>
                <a:lnTo>
                  <a:pt x="0" y="704720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600632" y="4004744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888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600632" y="4427576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888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229300" y="3293674"/>
            <a:ext cx="0" cy="570230"/>
          </a:xfrm>
          <a:custGeom>
            <a:avLst/>
            <a:gdLst/>
            <a:ahLst/>
            <a:cxnLst/>
            <a:rect l="l" t="t" r="r" b="b"/>
            <a:pathLst>
              <a:path h="570229">
                <a:moveTo>
                  <a:pt x="0" y="0"/>
                </a:moveTo>
                <a:lnTo>
                  <a:pt x="0" y="570126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229300" y="5689722"/>
            <a:ext cx="0" cy="429259"/>
          </a:xfrm>
          <a:custGeom>
            <a:avLst/>
            <a:gdLst/>
            <a:ahLst/>
            <a:cxnLst/>
            <a:rect l="l" t="t" r="r" b="b"/>
            <a:pathLst>
              <a:path h="429260">
                <a:moveTo>
                  <a:pt x="0" y="0"/>
                </a:moveTo>
                <a:lnTo>
                  <a:pt x="0" y="42918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968500" y="1468380"/>
            <a:ext cx="0" cy="4932680"/>
          </a:xfrm>
          <a:custGeom>
            <a:avLst/>
            <a:gdLst/>
            <a:ahLst/>
            <a:cxnLst/>
            <a:rect l="l" t="t" r="r" b="b"/>
            <a:pathLst>
              <a:path h="4932680">
                <a:moveTo>
                  <a:pt x="0" y="0"/>
                </a:moveTo>
                <a:lnTo>
                  <a:pt x="0" y="493241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753210" y="1468380"/>
            <a:ext cx="0" cy="4932680"/>
          </a:xfrm>
          <a:custGeom>
            <a:avLst/>
            <a:gdLst/>
            <a:ahLst/>
            <a:cxnLst/>
            <a:rect l="l" t="t" r="r" b="b"/>
            <a:pathLst>
              <a:path h="4932680">
                <a:moveTo>
                  <a:pt x="0" y="0"/>
                </a:moveTo>
                <a:lnTo>
                  <a:pt x="0" y="4932412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222950" y="3293674"/>
            <a:ext cx="752475" cy="12700"/>
          </a:xfrm>
          <a:custGeom>
            <a:avLst/>
            <a:gdLst/>
            <a:ahLst/>
            <a:cxnLst/>
            <a:rect l="l" t="t" r="r" b="b"/>
            <a:pathLst>
              <a:path w="752475" h="12700">
                <a:moveTo>
                  <a:pt x="0" y="0"/>
                </a:moveTo>
                <a:lnTo>
                  <a:pt x="751899" y="0"/>
                </a:lnTo>
                <a:lnTo>
                  <a:pt x="751899" y="12699"/>
                </a:lnTo>
                <a:lnTo>
                  <a:pt x="0" y="126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222950" y="5696072"/>
            <a:ext cx="752475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19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5225553" y="1340764"/>
          <a:ext cx="3348990" cy="196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285"/>
                <a:gridCol w="1367790"/>
                <a:gridCol w="784860"/>
                <a:gridCol w="821055"/>
              </a:tblGrid>
              <a:tr h="133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62965">
                        <a:lnSpc>
                          <a:spcPts val="910"/>
                        </a:lnSpc>
                        <a:spcBef>
                          <a:spcPts val="4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34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亩经济技术指标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3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ts val="91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项目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数值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1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单位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/>
                </a:tc>
              </a:tr>
              <a:tr h="140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ts val="915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总用地面积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22767.29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15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solidFill>
                      <a:srgbClr val="E7E6E6"/>
                    </a:solidFill>
                  </a:tcPr>
                </a:tc>
              </a:tr>
              <a:tr h="1423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ts val="9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容积率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10"/>
                        </a:spcBef>
                      </a:pPr>
                      <a:r>
                        <a:rPr sz="8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3.1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140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ts val="905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限高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5"/>
                        </a:lnSpc>
                        <a:spcBef>
                          <a:spcPts val="105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80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05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m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solidFill>
                      <a:srgbClr val="E7E6E6"/>
                    </a:solidFill>
                  </a:tcPr>
                </a:tc>
              </a:tr>
              <a:tr h="140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91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可售比（投资）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75.64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1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/>
                </a:tc>
              </a:tr>
              <a:tr h="140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ts val="915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总建筑面积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92302.60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15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solidFill>
                      <a:srgbClr val="E7E6E6"/>
                    </a:solidFill>
                  </a:tcPr>
                </a:tc>
              </a:tr>
              <a:tr h="140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ts val="92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地上建筑面积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72718.60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2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/>
                </a:tc>
              </a:tr>
              <a:tr h="141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ts val="905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计容建筑面积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5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70578.60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05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solidFill>
                      <a:srgbClr val="E7E6E6"/>
                    </a:solidFill>
                  </a:tcPr>
                </a:tc>
              </a:tr>
              <a:tr h="140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91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计容可售建筑面积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69816.60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1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/>
                </a:tc>
              </a:tr>
              <a:tr h="1409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915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住宅建筑面积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64216.60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15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solidFill>
                      <a:srgbClr val="E7E6E6"/>
                    </a:solidFill>
                  </a:tcPr>
                </a:tc>
              </a:tr>
              <a:tr h="140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商业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0"/>
                        </a:lnSpc>
                        <a:spcBef>
                          <a:spcPts val="85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5600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2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/>
                </a:tc>
              </a:tr>
              <a:tr h="141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905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计容不可售建筑面积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5"/>
                        </a:lnSpc>
                        <a:spcBef>
                          <a:spcPts val="105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762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05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solidFill>
                      <a:srgbClr val="E7E6E6"/>
                    </a:solidFill>
                  </a:tcPr>
                </a:tc>
              </a:tr>
              <a:tr h="146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ts val="96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公共配套建筑面积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Bef>
                          <a:spcPts val="100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762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6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/>
                </a:tc>
              </a:tr>
            </a:tbl>
          </a:graphicData>
        </a:graphic>
      </p:graphicFrame>
      <p:sp>
        <p:nvSpPr>
          <p:cNvPr id="47" name="object 47"/>
          <p:cNvSpPr txBox="1"/>
          <p:nvPr/>
        </p:nvSpPr>
        <p:spPr>
          <a:xfrm>
            <a:off x="5298793" y="2805684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其中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98793" y="3439667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其中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00666" y="3512820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其中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81401" y="3299459"/>
            <a:ext cx="635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物业管理用房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257667" y="3299459"/>
            <a:ext cx="20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215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082065" y="3299459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81401" y="3439667"/>
            <a:ext cx="635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社区服务用房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257667" y="3439667"/>
            <a:ext cx="20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320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082065" y="3439667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281401" y="3582923"/>
            <a:ext cx="635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养老服务用房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257667" y="3582923"/>
            <a:ext cx="20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215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082065" y="3582923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484601" y="3723132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门卫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287830" y="3723132"/>
            <a:ext cx="1466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12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082065" y="3723132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677927" y="3863340"/>
            <a:ext cx="838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非计容总建筑面积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197342" y="3863340"/>
            <a:ext cx="3276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21724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082065" y="3863340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298793" y="4076700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其中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916267" y="4003548"/>
            <a:ext cx="736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地上非计容面积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227505" y="4003548"/>
            <a:ext cx="2673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2140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082065" y="4003548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916267" y="4146804"/>
            <a:ext cx="736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地下非计容面积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197342" y="4146804"/>
            <a:ext cx="3276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19584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082065" y="4146804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881127" y="4287011"/>
            <a:ext cx="431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建筑密度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287830" y="4287011"/>
            <a:ext cx="1466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22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087621" y="4287011"/>
            <a:ext cx="1162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%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298793" y="4497323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其中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967067" y="4427220"/>
            <a:ext cx="635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住宅占地面积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227505" y="4427220"/>
            <a:ext cx="2673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2961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082065" y="4427220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814667" y="4567428"/>
            <a:ext cx="939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配套及商业占地面积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155274" y="4567428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2047</a:t>
            </a:r>
            <a:r>
              <a:rPr sz="800" spc="-1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80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082065" y="4567428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931927" y="4710684"/>
            <a:ext cx="330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绿地率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242586" y="4710684"/>
            <a:ext cx="23685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35</a:t>
            </a: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%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111434" y="4710684"/>
            <a:ext cx="692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881127" y="4850892"/>
            <a:ext cx="431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景观面积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125111" y="4850892"/>
            <a:ext cx="471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19806.29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082065" y="4850892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779527" y="4991100"/>
            <a:ext cx="635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消防道路面积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155274" y="4991100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2276</a:t>
            </a:r>
            <a:r>
              <a:rPr sz="800" spc="-1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73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082065" y="4991100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830327" y="5131308"/>
            <a:ext cx="5334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住宅总户数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257667" y="5131308"/>
            <a:ext cx="20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546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082065" y="5131308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户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728727" y="5274564"/>
            <a:ext cx="736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机动车停车位数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257667" y="5274564"/>
            <a:ext cx="20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720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082065" y="5274564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个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298793" y="5695188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其中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068667" y="5414772"/>
            <a:ext cx="431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地面停车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287830" y="5414772"/>
            <a:ext cx="1466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72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082065" y="5414772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个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068667" y="5554979"/>
            <a:ext cx="431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地下停车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257667" y="5554979"/>
            <a:ext cx="20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648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082065" y="5554979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个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800666" y="5838444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其中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383001" y="5695188"/>
            <a:ext cx="431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普通车位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257667" y="5695188"/>
            <a:ext cx="20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379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082065" y="5695188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个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383001" y="5838444"/>
            <a:ext cx="431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机械车位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257667" y="5838444"/>
            <a:ext cx="20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144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082065" y="5838444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个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383001" y="5978652"/>
            <a:ext cx="431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人防车位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257667" y="5978652"/>
            <a:ext cx="20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125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082065" y="5978652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个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728727" y="6118859"/>
            <a:ext cx="736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综合单车位指标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215599" y="6118859"/>
            <a:ext cx="2908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30</a:t>
            </a:r>
            <a:r>
              <a:rPr sz="800" spc="-1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22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009834" y="6118859"/>
            <a:ext cx="2717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r>
              <a:rPr sz="8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个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677927" y="6259067"/>
            <a:ext cx="838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非机动车停车位数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257667" y="6259067"/>
            <a:ext cx="20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610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082065" y="6259067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个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304293" y="1069339"/>
            <a:ext cx="3312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34</a:t>
            </a:r>
            <a:r>
              <a:rPr sz="1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亩项目可售比</a:t>
            </a:r>
            <a:r>
              <a:rPr sz="120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75.6%</a:t>
            </a:r>
            <a:r>
              <a:rPr sz="1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21</a:t>
            </a:r>
            <a:r>
              <a:rPr sz="1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亩项目可售比</a:t>
            </a:r>
            <a:r>
              <a:rPr sz="12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76.1%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8609927" y="3018140"/>
            <a:ext cx="1743075" cy="140970"/>
          </a:xfrm>
          <a:custGeom>
            <a:avLst/>
            <a:gdLst/>
            <a:ahLst/>
            <a:cxnLst/>
            <a:rect l="l" t="t" r="r" b="b"/>
            <a:pathLst>
              <a:path w="1743075" h="140969">
                <a:moveTo>
                  <a:pt x="0" y="140943"/>
                </a:moveTo>
                <a:lnTo>
                  <a:pt x="1742946" y="140943"/>
                </a:lnTo>
                <a:lnTo>
                  <a:pt x="1742946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9613675" y="3581916"/>
            <a:ext cx="739775" cy="140970"/>
          </a:xfrm>
          <a:custGeom>
            <a:avLst/>
            <a:gdLst/>
            <a:ahLst/>
            <a:cxnLst/>
            <a:rect l="l" t="t" r="r" b="b"/>
            <a:pathLst>
              <a:path w="739775" h="140970">
                <a:moveTo>
                  <a:pt x="0" y="140943"/>
                </a:moveTo>
                <a:lnTo>
                  <a:pt x="739199" y="140943"/>
                </a:lnTo>
                <a:lnTo>
                  <a:pt x="739199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0352875" y="3581916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1137585" y="3581916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8609927" y="3863804"/>
            <a:ext cx="1743075" cy="140970"/>
          </a:xfrm>
          <a:custGeom>
            <a:avLst/>
            <a:gdLst/>
            <a:ahLst/>
            <a:cxnLst/>
            <a:rect l="l" t="t" r="r" b="b"/>
            <a:pathLst>
              <a:path w="1743075" h="140970">
                <a:moveTo>
                  <a:pt x="0" y="140943"/>
                </a:moveTo>
                <a:lnTo>
                  <a:pt x="1742946" y="140943"/>
                </a:lnTo>
                <a:lnTo>
                  <a:pt x="1742946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8985007" y="4145692"/>
            <a:ext cx="1368425" cy="140970"/>
          </a:xfrm>
          <a:custGeom>
            <a:avLst/>
            <a:gdLst/>
            <a:ahLst/>
            <a:cxnLst/>
            <a:rect l="l" t="t" r="r" b="b"/>
            <a:pathLst>
              <a:path w="1368425" h="140970">
                <a:moveTo>
                  <a:pt x="0" y="140943"/>
                </a:moveTo>
                <a:lnTo>
                  <a:pt x="1367867" y="140943"/>
                </a:lnTo>
                <a:lnTo>
                  <a:pt x="1367867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0352875" y="4145692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137585" y="4145692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985007" y="4427580"/>
            <a:ext cx="1368425" cy="140970"/>
          </a:xfrm>
          <a:custGeom>
            <a:avLst/>
            <a:gdLst/>
            <a:ahLst/>
            <a:cxnLst/>
            <a:rect l="l" t="t" r="r" b="b"/>
            <a:pathLst>
              <a:path w="1368425" h="140970">
                <a:moveTo>
                  <a:pt x="0" y="140943"/>
                </a:moveTo>
                <a:lnTo>
                  <a:pt x="1367867" y="140943"/>
                </a:lnTo>
                <a:lnTo>
                  <a:pt x="1367867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0352875" y="4427580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137585" y="4427580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9613675" y="5837020"/>
            <a:ext cx="739775" cy="140970"/>
          </a:xfrm>
          <a:custGeom>
            <a:avLst/>
            <a:gdLst/>
            <a:ahLst/>
            <a:cxnLst/>
            <a:rect l="l" t="t" r="r" b="b"/>
            <a:pathLst>
              <a:path w="739775" h="140970">
                <a:moveTo>
                  <a:pt x="0" y="140943"/>
                </a:moveTo>
                <a:lnTo>
                  <a:pt x="739199" y="140943"/>
                </a:lnTo>
                <a:lnTo>
                  <a:pt x="739199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0352875" y="5837020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1137585" y="5837020"/>
            <a:ext cx="784860" cy="140970"/>
          </a:xfrm>
          <a:custGeom>
            <a:avLst/>
            <a:gdLst/>
            <a:ahLst/>
            <a:cxnLst/>
            <a:rect l="l" t="t" r="r" b="b"/>
            <a:pathLst>
              <a:path w="784859" h="140970">
                <a:moveTo>
                  <a:pt x="0" y="140943"/>
                </a:moveTo>
                <a:lnTo>
                  <a:pt x="784710" y="140943"/>
                </a:lnTo>
                <a:lnTo>
                  <a:pt x="784710" y="0"/>
                </a:lnTo>
                <a:lnTo>
                  <a:pt x="0" y="0"/>
                </a:lnTo>
                <a:lnTo>
                  <a:pt x="0" y="140943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8985007" y="4004748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888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36" name="object 136"/>
          <p:cNvGraphicFramePr>
            <a:graphicFrameLocks noGrp="1"/>
          </p:cNvGraphicFramePr>
          <p:nvPr/>
        </p:nvGraphicFramePr>
        <p:xfrm>
          <a:off x="8609927" y="1340768"/>
          <a:ext cx="3312795" cy="5060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285"/>
                <a:gridCol w="628650"/>
                <a:gridCol w="739140"/>
                <a:gridCol w="784860"/>
                <a:gridCol w="784860"/>
              </a:tblGrid>
              <a:tr h="133985">
                <a:tc gridSpan="5"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4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21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亩经济技术指标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33965">
                <a:tc gridSpan="3"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项目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数值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单位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140943">
                <a:tc gridSpan="3"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总用地面积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13909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140943">
                <a:tc grid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容积率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10"/>
                        </a:spcBef>
                      </a:pPr>
                      <a:r>
                        <a:rPr sz="8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3.1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140943">
                <a:tc gridSpan="3">
                  <a:txBody>
                    <a:bodyPr/>
                    <a:lstStyle/>
                    <a:p>
                      <a:pPr algn="ctr">
                        <a:lnSpc>
                          <a:spcPts val="905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限高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5"/>
                        </a:lnSpc>
                        <a:spcBef>
                          <a:spcPts val="105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80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5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m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140945">
                <a:tc gridSpan="3">
                  <a:txBody>
                    <a:bodyPr/>
                    <a:lstStyle/>
                    <a:p>
                      <a:pPr marL="515620">
                        <a:lnSpc>
                          <a:spcPts val="91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可售比（投资）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76.09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140943">
                <a:tc gridSpan="3"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总建筑面积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56059.90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140943">
                <a:tc gridSpan="3">
                  <a:txBody>
                    <a:bodyPr/>
                    <a:lstStyle/>
                    <a:p>
                      <a:pPr marL="566420">
                        <a:lnSpc>
                          <a:spcPts val="92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地上建筑面积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44227.90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140943">
                <a:tc gridSpan="3">
                  <a:txBody>
                    <a:bodyPr/>
                    <a:lstStyle/>
                    <a:p>
                      <a:pPr marL="566420">
                        <a:lnSpc>
                          <a:spcPts val="905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计容建筑面积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5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43117.90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5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140944">
                <a:tc gridSpan="3">
                  <a:txBody>
                    <a:bodyPr/>
                    <a:lstStyle/>
                    <a:p>
                      <a:pPr marL="464820">
                        <a:lnSpc>
                          <a:spcPts val="91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计容可售建筑面积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FFC000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42653.90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140943">
                <a:tc row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其中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191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79095">
                        <a:lnSpc>
                          <a:spcPts val="915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住宅建筑面积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41553.90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140943">
                <a:tc vMerge="1">
                  <a:tcPr marL="0" marR="0" marT="8191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2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商业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0"/>
                        </a:lnSpc>
                        <a:spcBef>
                          <a:spcPts val="85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1100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140943">
                <a:tc rowSpan="2" gridSpan="3"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计容不可售建筑面积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52145">
                        <a:lnSpc>
                          <a:spcPts val="91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公共配套建筑面积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rowSpan="2" hMerge="1">
                  <a:tcPr marL="0" marR="0" marT="0" marB="0"/>
                </a:tc>
                <a:tc rowSpan="2"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5"/>
                        </a:lnSpc>
                        <a:spcBef>
                          <a:spcPts val="105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464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5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140943">
                <a:tc vMerge="1" gridSpan="3">
                  <a:tcPr marL="0" marR="0" marT="1333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vMerge="1" hMerge="1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100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464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140944">
                <a:tc rowSpan="2"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587375" algn="l"/>
                        </a:tabLst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其中	</a:t>
                      </a:r>
                      <a:r>
                        <a:rPr sz="1200" baseline="-42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其中</a:t>
                      </a:r>
                      <a:endParaRPr sz="1200" baseline="-4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240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rowSpan="2"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915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物业管理用房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132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422831">
                <a:tc vMerge="1" gridSpan="2">
                  <a:tcPr marL="0" marR="0" marT="15240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vMerge="1"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社区服务用房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67970" marR="57150" indent="-203200">
                        <a:lnSpc>
                          <a:spcPct val="115000"/>
                        </a:lnSpc>
                        <a:spcBef>
                          <a:spcPts val="2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养老服务用房 门卫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190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130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910"/>
                        </a:lnSpc>
                        <a:spcBef>
                          <a:spcPts val="145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91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140943">
                <a:tc rowSpan="2" gridSpan="3"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非计容总建筑面积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02945" indent="-617855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702945" algn="l"/>
                        </a:tabLst>
                      </a:pPr>
                      <a:r>
                        <a:rPr sz="1200" baseline="-42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其中	</a:t>
                      </a: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地上非计容面积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68020" marR="320675" indent="34925">
                        <a:lnSpc>
                          <a:spcPct val="115000"/>
                        </a:lnSpc>
                        <a:spcBef>
                          <a:spcPts val="2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地下非计容面积 建筑密度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rowSpan="2" hMerge="1">
                  <a:tcPr marL="0" marR="0" marT="0" marB="0"/>
                </a:tc>
                <a:tc rowSpan="2"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12942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422832">
                <a:tc vMerge="1" gridSpan="3">
                  <a:tcPr marL="0" marR="0" marT="1206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vMerge="1" hMerge="1">
                  <a:tcPr marL="0" marR="0" marT="0" marB="0"/>
                </a:tc>
                <a:tc vMerge="1" hMerge="1"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1110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11832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2016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92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1043.98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92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281887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其中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255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住宅占地面积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92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配套及商业占地面积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 vMerge="1">
                  <a:tcPr marL="0" marR="0" marT="1143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vMerge="1">
                  <a:tcPr marL="0" marR="0" marT="1143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140943">
                <a:tc grid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绿地率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35%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140943">
                <a:tc gridSpan="3">
                  <a:txBody>
                    <a:bodyPr/>
                    <a:lstStyle/>
                    <a:p>
                      <a:pPr algn="ctr">
                        <a:lnSpc>
                          <a:spcPts val="905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景观面积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5"/>
                        </a:lnSpc>
                        <a:spcBef>
                          <a:spcPts val="100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11893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5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140943">
                <a:tc gridSpan="3">
                  <a:txBody>
                    <a:bodyPr/>
                    <a:lstStyle/>
                    <a:p>
                      <a:pPr marL="566420">
                        <a:lnSpc>
                          <a:spcPts val="91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消防道路面积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1390.90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140943">
                <a:tc gridSpan="3">
                  <a:txBody>
                    <a:bodyPr/>
                    <a:lstStyle/>
                    <a:p>
                      <a:pPr algn="ctr">
                        <a:lnSpc>
                          <a:spcPts val="92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住宅总户数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348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户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140943">
                <a:tc gridSpan="3">
                  <a:txBody>
                    <a:bodyPr/>
                    <a:lstStyle/>
                    <a:p>
                      <a:pPr marL="515620">
                        <a:lnSpc>
                          <a:spcPts val="9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机动车停车位数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10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434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个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14094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其中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5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地面停车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5"/>
                        </a:lnSpc>
                        <a:spcBef>
                          <a:spcPts val="105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5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个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140944">
                <a:tc vMerge="1">
                  <a:tcPr marL="0" marR="0" marT="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地下停车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391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个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422831">
                <a:tc vMerge="1">
                  <a:tcPr marL="0" marR="0" marT="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其中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普通车位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66370" marR="158750">
                        <a:lnSpc>
                          <a:spcPct val="115000"/>
                        </a:lnSpc>
                        <a:spcBef>
                          <a:spcPts val="2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机械车位 人防车位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228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86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905"/>
                        </a:lnSpc>
                        <a:spcBef>
                          <a:spcPts val="145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个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0995" marR="333375" algn="ctr">
                        <a:lnSpc>
                          <a:spcPct val="115000"/>
                        </a:lnSpc>
                        <a:spcBef>
                          <a:spcPts val="25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个 个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140943">
                <a:tc gridSpan="3">
                  <a:txBody>
                    <a:bodyPr/>
                    <a:lstStyle/>
                    <a:p>
                      <a:pPr marL="515620">
                        <a:lnSpc>
                          <a:spcPts val="91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综合单车位指标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30.26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r>
                        <a:rPr sz="8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个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140944">
                <a:tc gridSpan="3">
                  <a:txBody>
                    <a:bodyPr/>
                    <a:lstStyle/>
                    <a:p>
                      <a:pPr marL="464820">
                        <a:lnSpc>
                          <a:spcPts val="915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非机动车停车位数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364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个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137" name="object 137"/>
          <p:cNvSpPr/>
          <p:nvPr/>
        </p:nvSpPr>
        <p:spPr>
          <a:xfrm>
            <a:off x="184994" y="1233007"/>
            <a:ext cx="4641012" cy="554708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3057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4.3</a:t>
            </a:r>
            <a:r>
              <a:rPr spc="-85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价格定位</a:t>
            </a:r>
            <a:r>
              <a:rPr dirty="0">
                <a:latin typeface="Arial" panose="020B0604020202020204"/>
                <a:cs typeface="Arial" panose="020B0604020202020204"/>
              </a:rPr>
              <a:t>|</a:t>
            </a:r>
            <a:r>
              <a:rPr dirty="0"/>
              <a:t>高层住宅</a:t>
            </a:r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9010" y="836716"/>
          <a:ext cx="11487150" cy="5701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7430"/>
                <a:gridCol w="2297430"/>
                <a:gridCol w="2297430"/>
                <a:gridCol w="2297429"/>
                <a:gridCol w="2297429"/>
              </a:tblGrid>
              <a:tr h="312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名称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82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本项目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高铁新城（云南建投）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得胜中樘府（得胜）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金科集美玉溪（金科）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2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所在板块（与竞品距离）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255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高铁新城板块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25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高铁新城板块</a:t>
                      </a:r>
                      <a:r>
                        <a:rPr sz="1100" b="1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-1.5KM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25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高铁新城板块</a:t>
                      </a:r>
                      <a:r>
                        <a:rPr sz="1100" b="1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-2.7KM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25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上游老城板块</a:t>
                      </a:r>
                      <a:r>
                        <a:rPr sz="1100" b="1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-4.1KM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255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312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计容建面（㎡）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4455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113696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690164.5（已取地）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147000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463501.5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312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容积率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18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3.1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18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3.6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18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3.0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18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3.5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18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312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精装</a:t>
                      </a:r>
                      <a:r>
                        <a:rPr sz="11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毛坯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128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毛坯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毛坯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毛坯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毛坯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312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装修</a:t>
                      </a:r>
                      <a:r>
                        <a:rPr sz="11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系统</a:t>
                      </a:r>
                      <a:r>
                        <a:rPr sz="1100" spc="-1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成本（元</a:t>
                      </a:r>
                      <a:r>
                        <a:rPr sz="11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㎡）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18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18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18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18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18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312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高层</a:t>
                      </a: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在售价格（元</a:t>
                      </a:r>
                      <a:r>
                        <a:rPr sz="11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㎡）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1915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7000（拟售）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19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7500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19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7500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19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9000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191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9418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高层</a:t>
                      </a: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主力户型面积（㎡）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3房双105、120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4房双135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54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3房单102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3房双10</a:t>
                      </a:r>
                      <a:r>
                        <a:rPr sz="11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149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4房双14</a:t>
                      </a:r>
                      <a:r>
                        <a:rPr sz="11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168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4房三复式168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3房双103、112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4房双122、141、145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4房三164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3房双104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4房双135、143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5房三198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312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高层</a:t>
                      </a: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主力产品总价（万元）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185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74-95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18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77-126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18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78-121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18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94-185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18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312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高层</a:t>
                      </a: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去化速度（套</a:t>
                      </a:r>
                      <a:r>
                        <a:rPr sz="11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月）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191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月均去化40套（计划）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19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月均去化70套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19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月均去化40套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19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月均去化125套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191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312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梯户比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82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2T4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2T2</a:t>
                      </a: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2T3</a:t>
                      </a: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2T4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2T2</a:t>
                      </a: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2T4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2T2</a:t>
                      </a: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2T4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506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学区</a:t>
                      </a:r>
                      <a:r>
                        <a:rPr sz="1100" spc="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地铁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无地铁，距规划学校500米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070" marR="22860" indent="-148590">
                        <a:lnSpc>
                          <a:spcPct val="129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无地铁，自身规划玉溪一小、一幼、 初高中（预计为云师大附中）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无地铁，普通学校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无地铁，玉溪一小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312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景观资源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255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杯湖公园，距离1.5公里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25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项目内配建杯湖公园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25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聂耳公园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25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聂耳公园、东风广场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255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506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商业商务配套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高铁新城城市综合体，距离1.5公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里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规划城市综合体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9320" marR="162560" indent="-739140">
                        <a:lnSpc>
                          <a:spcPct val="129000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老城极中心等购物中心，距离约  1.2公里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老城美佳华、极中心等购物中心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312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其它优劣因素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82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237" y="1268760"/>
            <a:ext cx="5222460" cy="442026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2447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4.3</a:t>
            </a:r>
            <a:r>
              <a:rPr spc="-85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价格定位</a:t>
            </a:r>
            <a:r>
              <a:rPr dirty="0">
                <a:latin typeface="Arial" panose="020B0604020202020204"/>
                <a:cs typeface="Arial" panose="020B0604020202020204"/>
              </a:rPr>
              <a:t>|</a:t>
            </a:r>
            <a:r>
              <a:rPr dirty="0"/>
              <a:t>车位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689019" y="2680382"/>
            <a:ext cx="2044064" cy="470534"/>
          </a:xfrm>
          <a:custGeom>
            <a:avLst/>
            <a:gdLst/>
            <a:ahLst/>
            <a:cxnLst/>
            <a:rect l="l" t="t" r="r" b="b"/>
            <a:pathLst>
              <a:path w="2044065" h="470535">
                <a:moveTo>
                  <a:pt x="0" y="470540"/>
                </a:moveTo>
                <a:lnTo>
                  <a:pt x="2043677" y="470540"/>
                </a:lnTo>
                <a:lnTo>
                  <a:pt x="2043677" y="0"/>
                </a:lnTo>
                <a:lnTo>
                  <a:pt x="0" y="0"/>
                </a:lnTo>
                <a:lnTo>
                  <a:pt x="0" y="47054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32696" y="2680382"/>
            <a:ext cx="1486535" cy="470534"/>
          </a:xfrm>
          <a:custGeom>
            <a:avLst/>
            <a:gdLst/>
            <a:ahLst/>
            <a:cxnLst/>
            <a:rect l="l" t="t" r="r" b="b"/>
            <a:pathLst>
              <a:path w="1486534" h="470535">
                <a:moveTo>
                  <a:pt x="0" y="470540"/>
                </a:moveTo>
                <a:lnTo>
                  <a:pt x="1486311" y="470540"/>
                </a:lnTo>
                <a:lnTo>
                  <a:pt x="1486311" y="0"/>
                </a:lnTo>
                <a:lnTo>
                  <a:pt x="0" y="0"/>
                </a:lnTo>
                <a:lnTo>
                  <a:pt x="0" y="47054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219008" y="2680382"/>
            <a:ext cx="2415540" cy="470534"/>
          </a:xfrm>
          <a:custGeom>
            <a:avLst/>
            <a:gdLst/>
            <a:ahLst/>
            <a:cxnLst/>
            <a:rect l="l" t="t" r="r" b="b"/>
            <a:pathLst>
              <a:path w="2415540" h="470535">
                <a:moveTo>
                  <a:pt x="0" y="470540"/>
                </a:moveTo>
                <a:lnTo>
                  <a:pt x="2415255" y="470540"/>
                </a:lnTo>
                <a:lnTo>
                  <a:pt x="2415255" y="0"/>
                </a:lnTo>
                <a:lnTo>
                  <a:pt x="0" y="0"/>
                </a:lnTo>
                <a:lnTo>
                  <a:pt x="0" y="47054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89019" y="3621464"/>
            <a:ext cx="2044064" cy="470534"/>
          </a:xfrm>
          <a:custGeom>
            <a:avLst/>
            <a:gdLst/>
            <a:ahLst/>
            <a:cxnLst/>
            <a:rect l="l" t="t" r="r" b="b"/>
            <a:pathLst>
              <a:path w="2044065" h="470535">
                <a:moveTo>
                  <a:pt x="0" y="470540"/>
                </a:moveTo>
                <a:lnTo>
                  <a:pt x="2043677" y="470540"/>
                </a:lnTo>
                <a:lnTo>
                  <a:pt x="2043677" y="0"/>
                </a:lnTo>
                <a:lnTo>
                  <a:pt x="0" y="0"/>
                </a:lnTo>
                <a:lnTo>
                  <a:pt x="0" y="47054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32696" y="3621464"/>
            <a:ext cx="1486535" cy="470534"/>
          </a:xfrm>
          <a:custGeom>
            <a:avLst/>
            <a:gdLst/>
            <a:ahLst/>
            <a:cxnLst/>
            <a:rect l="l" t="t" r="r" b="b"/>
            <a:pathLst>
              <a:path w="1486534" h="470535">
                <a:moveTo>
                  <a:pt x="0" y="470540"/>
                </a:moveTo>
                <a:lnTo>
                  <a:pt x="1486311" y="470540"/>
                </a:lnTo>
                <a:lnTo>
                  <a:pt x="1486311" y="0"/>
                </a:lnTo>
                <a:lnTo>
                  <a:pt x="0" y="0"/>
                </a:lnTo>
                <a:lnTo>
                  <a:pt x="0" y="47054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219008" y="3621464"/>
            <a:ext cx="2415540" cy="470534"/>
          </a:xfrm>
          <a:custGeom>
            <a:avLst/>
            <a:gdLst/>
            <a:ahLst/>
            <a:cxnLst/>
            <a:rect l="l" t="t" r="r" b="b"/>
            <a:pathLst>
              <a:path w="2415540" h="470535">
                <a:moveTo>
                  <a:pt x="0" y="470540"/>
                </a:moveTo>
                <a:lnTo>
                  <a:pt x="2415255" y="470540"/>
                </a:lnTo>
                <a:lnTo>
                  <a:pt x="2415255" y="0"/>
                </a:lnTo>
                <a:lnTo>
                  <a:pt x="0" y="0"/>
                </a:lnTo>
                <a:lnTo>
                  <a:pt x="0" y="47054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89019" y="4562546"/>
            <a:ext cx="2044064" cy="470534"/>
          </a:xfrm>
          <a:custGeom>
            <a:avLst/>
            <a:gdLst/>
            <a:ahLst/>
            <a:cxnLst/>
            <a:rect l="l" t="t" r="r" b="b"/>
            <a:pathLst>
              <a:path w="2044065" h="470535">
                <a:moveTo>
                  <a:pt x="0" y="470540"/>
                </a:moveTo>
                <a:lnTo>
                  <a:pt x="2043677" y="470540"/>
                </a:lnTo>
                <a:lnTo>
                  <a:pt x="2043677" y="0"/>
                </a:lnTo>
                <a:lnTo>
                  <a:pt x="0" y="0"/>
                </a:lnTo>
                <a:lnTo>
                  <a:pt x="0" y="47054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32696" y="4562546"/>
            <a:ext cx="1486535" cy="470534"/>
          </a:xfrm>
          <a:custGeom>
            <a:avLst/>
            <a:gdLst/>
            <a:ahLst/>
            <a:cxnLst/>
            <a:rect l="l" t="t" r="r" b="b"/>
            <a:pathLst>
              <a:path w="1486534" h="470535">
                <a:moveTo>
                  <a:pt x="0" y="470540"/>
                </a:moveTo>
                <a:lnTo>
                  <a:pt x="1486311" y="470540"/>
                </a:lnTo>
                <a:lnTo>
                  <a:pt x="1486311" y="0"/>
                </a:lnTo>
                <a:lnTo>
                  <a:pt x="0" y="0"/>
                </a:lnTo>
                <a:lnTo>
                  <a:pt x="0" y="47054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219008" y="4562546"/>
            <a:ext cx="2415540" cy="470534"/>
          </a:xfrm>
          <a:custGeom>
            <a:avLst/>
            <a:gdLst/>
            <a:ahLst/>
            <a:cxnLst/>
            <a:rect l="l" t="t" r="r" b="b"/>
            <a:pathLst>
              <a:path w="2415540" h="470535">
                <a:moveTo>
                  <a:pt x="0" y="470540"/>
                </a:moveTo>
                <a:lnTo>
                  <a:pt x="2415255" y="470540"/>
                </a:lnTo>
                <a:lnTo>
                  <a:pt x="2415255" y="0"/>
                </a:lnTo>
                <a:lnTo>
                  <a:pt x="0" y="0"/>
                </a:lnTo>
                <a:lnTo>
                  <a:pt x="0" y="47054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89019" y="5503628"/>
            <a:ext cx="2044064" cy="470534"/>
          </a:xfrm>
          <a:custGeom>
            <a:avLst/>
            <a:gdLst/>
            <a:ahLst/>
            <a:cxnLst/>
            <a:rect l="l" t="t" r="r" b="b"/>
            <a:pathLst>
              <a:path w="2044065" h="470535">
                <a:moveTo>
                  <a:pt x="0" y="470540"/>
                </a:moveTo>
                <a:lnTo>
                  <a:pt x="2043677" y="470540"/>
                </a:lnTo>
                <a:lnTo>
                  <a:pt x="2043677" y="0"/>
                </a:lnTo>
                <a:lnTo>
                  <a:pt x="0" y="0"/>
                </a:lnTo>
                <a:lnTo>
                  <a:pt x="0" y="47054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732696" y="5503628"/>
            <a:ext cx="1486535" cy="470534"/>
          </a:xfrm>
          <a:custGeom>
            <a:avLst/>
            <a:gdLst/>
            <a:ahLst/>
            <a:cxnLst/>
            <a:rect l="l" t="t" r="r" b="b"/>
            <a:pathLst>
              <a:path w="1486534" h="470535">
                <a:moveTo>
                  <a:pt x="0" y="470540"/>
                </a:moveTo>
                <a:lnTo>
                  <a:pt x="1486311" y="470540"/>
                </a:lnTo>
                <a:lnTo>
                  <a:pt x="1486311" y="0"/>
                </a:lnTo>
                <a:lnTo>
                  <a:pt x="0" y="0"/>
                </a:lnTo>
                <a:lnTo>
                  <a:pt x="0" y="47054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219008" y="5503628"/>
            <a:ext cx="2415540" cy="470534"/>
          </a:xfrm>
          <a:custGeom>
            <a:avLst/>
            <a:gdLst/>
            <a:ahLst/>
            <a:cxnLst/>
            <a:rect l="l" t="t" r="r" b="b"/>
            <a:pathLst>
              <a:path w="2415540" h="470535">
                <a:moveTo>
                  <a:pt x="0" y="470540"/>
                </a:moveTo>
                <a:lnTo>
                  <a:pt x="2415255" y="470540"/>
                </a:lnTo>
                <a:lnTo>
                  <a:pt x="2415255" y="0"/>
                </a:lnTo>
                <a:lnTo>
                  <a:pt x="0" y="0"/>
                </a:lnTo>
                <a:lnTo>
                  <a:pt x="0" y="47054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689019" y="1268759"/>
          <a:ext cx="5958205" cy="4712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3430"/>
                <a:gridCol w="1485899"/>
                <a:gridCol w="2414904"/>
              </a:tblGrid>
              <a:tr h="470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名称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本项目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得胜中樘府（得胜）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54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0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315595" algn="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所在板块（与竞品距离）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高铁新城板块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高铁新城板块</a:t>
                      </a:r>
                      <a:r>
                        <a:rPr sz="1000" b="1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-2.7KM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</a:tr>
              <a:tr h="432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住宅总户数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894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一期648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可售车位总数（是否有产权</a:t>
                      </a:r>
                      <a:r>
                        <a:rPr sz="10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人防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机械车位</a:t>
                      </a:r>
                      <a:r>
                        <a:rPr sz="10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/）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014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57860" marR="109220" indent="-541655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952(其中230个机械车 位)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014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1160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</a:tr>
              <a:tr h="528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315595" algn="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住宅主力户型面积（㎡）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3房双105、120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4房双135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103-164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</a:tr>
              <a:tr h="417575">
                <a:tc>
                  <a:txBody>
                    <a:bodyPr/>
                    <a:lstStyle/>
                    <a:p>
                      <a:pPr marR="351790" algn="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住宅销售均价（元</a:t>
                      </a:r>
                      <a:r>
                        <a:rPr sz="10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㎡）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604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7000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604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7500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604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</a:tr>
              <a:tr h="432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2291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车位定价（万元</a:t>
                      </a:r>
                      <a:r>
                        <a:rPr sz="10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个）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-1F：9-13万、-2F：7-8万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</a:tr>
              <a:tr h="5471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4071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车位销售数量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536（计划）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2019年7月开盘，推车位共计1160个，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累计去化700个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128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</a:tr>
              <a:tr h="394716">
                <a:tc>
                  <a:txBody>
                    <a:bodyPr/>
                    <a:lstStyle/>
                    <a:p>
                      <a:pPr marR="351790" algn="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车位去化速度（个</a:t>
                      </a:r>
                      <a:r>
                        <a:rPr sz="10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月）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014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33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014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60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014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</a:tr>
              <a:tr h="507861">
                <a:tc>
                  <a:txBody>
                    <a:bodyPr/>
                    <a:lstStyle/>
                    <a:p>
                      <a:pPr marL="647700" marR="114300" indent="-52578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车位去化率</a:t>
                      </a:r>
                      <a:r>
                        <a:rPr sz="10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=</a:t>
                      </a: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车位销售总数</a:t>
                      </a:r>
                      <a:r>
                        <a:rPr sz="10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0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住宅 总户数</a:t>
                      </a:r>
                      <a:r>
                        <a:rPr sz="10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（%）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128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60%=536/894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108%=700/648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339343" y="6218428"/>
            <a:ext cx="397700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备注：得胜中樘府一期车位总量1160个，去化约700个，捆绑住宅销售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83821" y="4353044"/>
            <a:ext cx="357505" cy="338455"/>
          </a:xfrm>
          <a:custGeom>
            <a:avLst/>
            <a:gdLst/>
            <a:ahLst/>
            <a:cxnLst/>
            <a:rect l="l" t="t" r="r" b="b"/>
            <a:pathLst>
              <a:path w="357505" h="338454">
                <a:moveTo>
                  <a:pt x="357339" y="129039"/>
                </a:moveTo>
                <a:lnTo>
                  <a:pt x="220847" y="129040"/>
                </a:lnTo>
                <a:lnTo>
                  <a:pt x="0" y="129040"/>
                </a:lnTo>
                <a:lnTo>
                  <a:pt x="110424" y="208790"/>
                </a:lnTo>
                <a:lnTo>
                  <a:pt x="68244" y="337831"/>
                </a:lnTo>
                <a:lnTo>
                  <a:pt x="178669" y="258079"/>
                </a:lnTo>
                <a:lnTo>
                  <a:pt x="263025" y="258079"/>
                </a:lnTo>
                <a:lnTo>
                  <a:pt x="246914" y="208790"/>
                </a:lnTo>
                <a:lnTo>
                  <a:pt x="357337" y="129040"/>
                </a:lnTo>
                <a:lnTo>
                  <a:pt x="136491" y="129040"/>
                </a:lnTo>
                <a:lnTo>
                  <a:pt x="357339" y="129039"/>
                </a:lnTo>
                <a:close/>
              </a:path>
              <a:path w="357505" h="338454">
                <a:moveTo>
                  <a:pt x="263025" y="258079"/>
                </a:moveTo>
                <a:lnTo>
                  <a:pt x="178669" y="258079"/>
                </a:lnTo>
                <a:lnTo>
                  <a:pt x="289093" y="337831"/>
                </a:lnTo>
                <a:lnTo>
                  <a:pt x="263025" y="258079"/>
                </a:lnTo>
                <a:close/>
              </a:path>
              <a:path w="357505" h="338454">
                <a:moveTo>
                  <a:pt x="178669" y="0"/>
                </a:moveTo>
                <a:lnTo>
                  <a:pt x="136491" y="129040"/>
                </a:lnTo>
                <a:lnTo>
                  <a:pt x="220847" y="129040"/>
                </a:lnTo>
                <a:lnTo>
                  <a:pt x="17866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83820" y="4353044"/>
            <a:ext cx="357505" cy="338455"/>
          </a:xfrm>
          <a:custGeom>
            <a:avLst/>
            <a:gdLst/>
            <a:ahLst/>
            <a:cxnLst/>
            <a:rect l="l" t="t" r="r" b="b"/>
            <a:pathLst>
              <a:path w="357505" h="338454">
                <a:moveTo>
                  <a:pt x="0" y="129040"/>
                </a:moveTo>
                <a:lnTo>
                  <a:pt x="136493" y="129041"/>
                </a:lnTo>
                <a:lnTo>
                  <a:pt x="178670" y="0"/>
                </a:lnTo>
                <a:lnTo>
                  <a:pt x="220848" y="129041"/>
                </a:lnTo>
                <a:lnTo>
                  <a:pt x="357341" y="129040"/>
                </a:lnTo>
                <a:lnTo>
                  <a:pt x="246915" y="208791"/>
                </a:lnTo>
                <a:lnTo>
                  <a:pt x="289095" y="337832"/>
                </a:lnTo>
                <a:lnTo>
                  <a:pt x="178670" y="258079"/>
                </a:lnTo>
                <a:lnTo>
                  <a:pt x="68245" y="337832"/>
                </a:lnTo>
                <a:lnTo>
                  <a:pt x="110425" y="208791"/>
                </a:lnTo>
                <a:lnTo>
                  <a:pt x="0" y="12904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59615" y="2655439"/>
            <a:ext cx="800735" cy="1699260"/>
          </a:xfrm>
          <a:custGeom>
            <a:avLst/>
            <a:gdLst/>
            <a:ahLst/>
            <a:cxnLst/>
            <a:rect l="l" t="t" r="r" b="b"/>
            <a:pathLst>
              <a:path w="800735" h="1699260">
                <a:moveTo>
                  <a:pt x="762801" y="67658"/>
                </a:moveTo>
                <a:lnTo>
                  <a:pt x="0" y="1696257"/>
                </a:lnTo>
                <a:lnTo>
                  <a:pt x="5750" y="1698951"/>
                </a:lnTo>
                <a:lnTo>
                  <a:pt x="768552" y="70352"/>
                </a:lnTo>
                <a:lnTo>
                  <a:pt x="762801" y="67658"/>
                </a:lnTo>
                <a:close/>
              </a:path>
              <a:path w="800735" h="1699260">
                <a:moveTo>
                  <a:pt x="799436" y="56159"/>
                </a:moveTo>
                <a:lnTo>
                  <a:pt x="768187" y="56159"/>
                </a:lnTo>
                <a:lnTo>
                  <a:pt x="773938" y="58853"/>
                </a:lnTo>
                <a:lnTo>
                  <a:pt x="768552" y="70352"/>
                </a:lnTo>
                <a:lnTo>
                  <a:pt x="800180" y="85166"/>
                </a:lnTo>
                <a:lnTo>
                  <a:pt x="799436" y="56159"/>
                </a:lnTo>
                <a:close/>
              </a:path>
              <a:path w="800735" h="1699260">
                <a:moveTo>
                  <a:pt x="768187" y="56159"/>
                </a:moveTo>
                <a:lnTo>
                  <a:pt x="762801" y="67658"/>
                </a:lnTo>
                <a:lnTo>
                  <a:pt x="768552" y="70352"/>
                </a:lnTo>
                <a:lnTo>
                  <a:pt x="773938" y="58853"/>
                </a:lnTo>
                <a:lnTo>
                  <a:pt x="768187" y="56159"/>
                </a:lnTo>
                <a:close/>
              </a:path>
              <a:path w="800735" h="1699260">
                <a:moveTo>
                  <a:pt x="797998" y="0"/>
                </a:moveTo>
                <a:lnTo>
                  <a:pt x="731174" y="52844"/>
                </a:lnTo>
                <a:lnTo>
                  <a:pt x="762801" y="67658"/>
                </a:lnTo>
                <a:lnTo>
                  <a:pt x="768187" y="56159"/>
                </a:lnTo>
                <a:lnTo>
                  <a:pt x="799436" y="56159"/>
                </a:lnTo>
                <a:lnTo>
                  <a:pt x="79799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 rot="1680000">
            <a:off x="2608471" y="3361847"/>
            <a:ext cx="5821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b="1" spc="-7" baseline="2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100" b="1" spc="-37" baseline="2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400" b="1" spc="-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1400" b="1" spc="-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k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m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79256" y="2505072"/>
            <a:ext cx="156716" cy="156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85606" y="1893048"/>
            <a:ext cx="1080135" cy="641985"/>
          </a:xfrm>
          <a:custGeom>
            <a:avLst/>
            <a:gdLst/>
            <a:ahLst/>
            <a:cxnLst/>
            <a:rect l="l" t="t" r="r" b="b"/>
            <a:pathLst>
              <a:path w="1080135" h="641985">
                <a:moveTo>
                  <a:pt x="450049" y="322414"/>
                </a:moveTo>
                <a:lnTo>
                  <a:pt x="180019" y="322414"/>
                </a:lnTo>
                <a:lnTo>
                  <a:pt x="113261" y="641657"/>
                </a:lnTo>
                <a:lnTo>
                  <a:pt x="450049" y="322414"/>
                </a:lnTo>
                <a:close/>
              </a:path>
              <a:path w="1080135" h="641985">
                <a:moveTo>
                  <a:pt x="1080121" y="0"/>
                </a:moveTo>
                <a:lnTo>
                  <a:pt x="0" y="0"/>
                </a:lnTo>
                <a:lnTo>
                  <a:pt x="0" y="322414"/>
                </a:lnTo>
                <a:lnTo>
                  <a:pt x="1080121" y="322414"/>
                </a:lnTo>
                <a:lnTo>
                  <a:pt x="1080121" y="0"/>
                </a:lnTo>
                <a:close/>
              </a:path>
            </a:pathLst>
          </a:custGeom>
          <a:solidFill>
            <a:srgbClr val="1397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85606" y="1893048"/>
            <a:ext cx="1080135" cy="641985"/>
          </a:xfrm>
          <a:custGeom>
            <a:avLst/>
            <a:gdLst/>
            <a:ahLst/>
            <a:cxnLst/>
            <a:rect l="l" t="t" r="r" b="b"/>
            <a:pathLst>
              <a:path w="1080135" h="641985">
                <a:moveTo>
                  <a:pt x="0" y="0"/>
                </a:moveTo>
                <a:lnTo>
                  <a:pt x="180020" y="0"/>
                </a:lnTo>
                <a:lnTo>
                  <a:pt x="450050" y="0"/>
                </a:lnTo>
                <a:lnTo>
                  <a:pt x="1080121" y="0"/>
                </a:lnTo>
                <a:lnTo>
                  <a:pt x="1080121" y="188075"/>
                </a:lnTo>
                <a:lnTo>
                  <a:pt x="1080121" y="268679"/>
                </a:lnTo>
                <a:lnTo>
                  <a:pt x="1080121" y="322415"/>
                </a:lnTo>
                <a:lnTo>
                  <a:pt x="450050" y="322415"/>
                </a:lnTo>
                <a:lnTo>
                  <a:pt x="113261" y="641657"/>
                </a:lnTo>
                <a:lnTo>
                  <a:pt x="180020" y="322415"/>
                </a:lnTo>
                <a:lnTo>
                  <a:pt x="0" y="322415"/>
                </a:lnTo>
                <a:lnTo>
                  <a:pt x="0" y="268679"/>
                </a:lnTo>
                <a:lnTo>
                  <a:pt x="0" y="18807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40000"/>
                <a:lumOff val="60000"/>
                <a:alpha val="85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731966" y="1950211"/>
            <a:ext cx="787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得胜中樘府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4191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4.4</a:t>
            </a:r>
            <a:r>
              <a:rPr spc="-85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项目货值、去化及开发周期</a:t>
            </a:r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1017" y="2564903"/>
          <a:ext cx="11017250" cy="3499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2520"/>
                <a:gridCol w="502919"/>
                <a:gridCol w="878205"/>
                <a:gridCol w="953769"/>
                <a:gridCol w="993775"/>
                <a:gridCol w="814069"/>
                <a:gridCol w="814070"/>
                <a:gridCol w="814070"/>
                <a:gridCol w="821690"/>
                <a:gridCol w="1035050"/>
                <a:gridCol w="863600"/>
                <a:gridCol w="1410970"/>
              </a:tblGrid>
              <a:tr h="552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038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业态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户数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6385" marR="278765">
                        <a:lnSpc>
                          <a:spcPts val="1390"/>
                        </a:lnSpc>
                        <a:spcBef>
                          <a:spcPts val="82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开盘 时间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414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1415"/>
                        </a:lnSpc>
                        <a:spcBef>
                          <a:spcPts val="7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开盘起价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35890">
                        <a:lnSpc>
                          <a:spcPts val="141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（元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27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1415"/>
                        </a:lnSpc>
                        <a:spcBef>
                          <a:spcPts val="7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整盘均价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56210">
                        <a:lnSpc>
                          <a:spcPts val="141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（元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27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1415"/>
                        </a:lnSpc>
                        <a:spcBef>
                          <a:spcPts val="7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精装成本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6040">
                        <a:lnSpc>
                          <a:spcPts val="141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（元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27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1415"/>
                        </a:lnSpc>
                        <a:spcBef>
                          <a:spcPts val="7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系统成本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6040">
                        <a:lnSpc>
                          <a:spcPts val="141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（元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27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7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货值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（亿元）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27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1415"/>
                        </a:lnSpc>
                        <a:spcBef>
                          <a:spcPts val="7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面积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82245">
                        <a:lnSpc>
                          <a:spcPts val="141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（㎡）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27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ts val="1415"/>
                        </a:lnSpc>
                        <a:spcBef>
                          <a:spcPts val="7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去化周期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88925">
                        <a:lnSpc>
                          <a:spcPts val="141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（月）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27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415"/>
                        </a:lnSpc>
                        <a:spcBef>
                          <a:spcPts val="7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月均去化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3200">
                        <a:lnSpc>
                          <a:spcPts val="141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（套）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27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7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周边竞品时点价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（元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271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52060">
                <a:tc>
                  <a:txBody>
                    <a:bodyPr/>
                    <a:lstStyle/>
                    <a:p>
                      <a:pPr marL="403860" marR="91440" indent="-304800">
                        <a:lnSpc>
                          <a:spcPts val="1420"/>
                        </a:lnSpc>
                        <a:spcBef>
                          <a:spcPts val="79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一期高层（毛 坯）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033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348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2022.2.7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7000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7000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358775" algn="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358775" algn="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209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 panose="020B0604020202020204"/>
                          <a:cs typeface="Arial" panose="020B0604020202020204"/>
                        </a:rPr>
                        <a:t>29088</a:t>
                      </a:r>
                      <a:endParaRPr sz="11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 panose="020B0604020202020204"/>
                          <a:cs typeface="Arial" panose="020B0604020202020204"/>
                        </a:rPr>
                        <a:t>41,554</a:t>
                      </a:r>
                      <a:endParaRPr sz="11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7625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高铁新城7500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552060">
                <a:tc>
                  <a:txBody>
                    <a:bodyPr/>
                    <a:lstStyle/>
                    <a:p>
                      <a:pPr marL="251460">
                        <a:lnSpc>
                          <a:spcPts val="1430"/>
                        </a:lnSpc>
                        <a:spcBef>
                          <a:spcPts val="72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二期高层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1460">
                        <a:lnSpc>
                          <a:spcPts val="1430"/>
                        </a:lnSpc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（毛坯）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207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546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2022.10.1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7000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7000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358775" algn="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358775" algn="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209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 panose="020B0604020202020204"/>
                          <a:cs typeface="Arial" panose="020B0604020202020204"/>
                        </a:rPr>
                        <a:t>44952</a:t>
                      </a:r>
                      <a:endParaRPr sz="11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7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 panose="020B0604020202020204"/>
                          <a:cs typeface="Arial" panose="020B0604020202020204"/>
                        </a:rPr>
                        <a:t>64,217</a:t>
                      </a:r>
                      <a:endParaRPr sz="11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7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40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高铁新城7500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552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3243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……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74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商业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（反售村民）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461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3,300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54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6700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54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739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038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车位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dirty="0">
                          <a:latin typeface="Arial" panose="020B0604020202020204"/>
                          <a:cs typeface="Arial" panose="020B0604020202020204"/>
                        </a:rPr>
                        <a:t>536</a:t>
                      </a:r>
                      <a:endParaRPr sz="11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2023.7.1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8万元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8万元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2291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5" dirty="0">
                          <a:latin typeface="Arial" panose="020B0604020202020204"/>
                          <a:cs typeface="Arial" panose="020B0604020202020204"/>
                        </a:rPr>
                        <a:t>4,288</a:t>
                      </a:r>
                      <a:endParaRPr sz="11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34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18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33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Bef>
                          <a:spcPts val="265"/>
                        </a:spcBef>
                      </a:pP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中樘府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-1F：9-13</a:t>
                      </a: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万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-2F：7-8</a:t>
                      </a:r>
                      <a:r>
                        <a:rPr sz="11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万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72294" y="6584188"/>
            <a:ext cx="3581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备注：表格中需标注清楚是否精装修及系统，并备注费用标准。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0619" y="1340612"/>
            <a:ext cx="3732529" cy="73596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55"/>
              </a:spcBef>
              <a:buClr>
                <a:srgbClr val="7F7F7F"/>
              </a:buClr>
              <a:buFont typeface="Wingdings" panose="05000000000000000000"/>
              <a:buChar char=""/>
              <a:tabLst>
                <a:tab pos="354965" algn="l"/>
                <a:tab pos="355600" algn="l"/>
              </a:tabLst>
            </a:pPr>
            <a:r>
              <a:rPr sz="1200" b="1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取地时间</a:t>
            </a:r>
            <a:r>
              <a:rPr sz="1200" b="1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2021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2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12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月份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Clr>
                <a:srgbClr val="7F7F7F"/>
              </a:buClr>
              <a:buFont typeface="Wingdings" panose="05000000000000000000"/>
              <a:buChar char=""/>
              <a:tabLst>
                <a:tab pos="354965" algn="l"/>
                <a:tab pos="355600" algn="l"/>
              </a:tabLst>
            </a:pPr>
            <a:r>
              <a:rPr sz="1200" b="1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首开时间：正负零可开盘，预计</a:t>
            </a:r>
            <a:r>
              <a:rPr sz="1200" b="1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2022</a:t>
            </a:r>
            <a:r>
              <a:rPr sz="1200" b="1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200" b="1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200" b="1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月中旬。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lr>
                <a:srgbClr val="7F7F7F"/>
              </a:buClr>
              <a:buFont typeface="Wingdings" panose="05000000000000000000"/>
              <a:buChar char=""/>
              <a:tabLst>
                <a:tab pos="354965" algn="l"/>
                <a:tab pos="355600" algn="l"/>
              </a:tabLst>
            </a:pPr>
            <a:r>
              <a:rPr sz="1200" b="1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限价情况：无限价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7994" y="3809492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项目测算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587954" y="1876044"/>
            <a:ext cx="12801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05</a:t>
            </a:r>
            <a:endParaRPr sz="8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3192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 panose="020B0604020202020204"/>
                <a:cs typeface="Arial" panose="020B0604020202020204"/>
              </a:rPr>
              <a:t>5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1</a:t>
            </a:r>
            <a:r>
              <a:rPr dirty="0"/>
              <a:t>项目节点及成本标准</a:t>
            </a:r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57295" y="4911184"/>
          <a:ext cx="10513695" cy="1355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1964"/>
                <a:gridCol w="1751964"/>
                <a:gridCol w="1751964"/>
                <a:gridCol w="1751964"/>
                <a:gridCol w="1751965"/>
                <a:gridCol w="1751965"/>
              </a:tblGrid>
              <a:tr h="343663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成本标准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461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36244">
                <a:tc>
                  <a:txBody>
                    <a:bodyPr/>
                    <a:lstStyle/>
                    <a:p>
                      <a:pPr marL="4311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毛坯总成本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20065">
                        <a:lnSpc>
                          <a:spcPts val="1570"/>
                        </a:lnSpc>
                        <a:spcBef>
                          <a:spcPts val="25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（万元）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62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毛坯计容单方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1570"/>
                        </a:lnSpc>
                        <a:spcBef>
                          <a:spcPts val="25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（元/㎡）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6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毛坯总建单方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1570"/>
                        </a:lnSpc>
                        <a:spcBef>
                          <a:spcPts val="25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（元/㎡）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6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毛坯可售单方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1570"/>
                        </a:lnSpc>
                        <a:spcBef>
                          <a:spcPts val="25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（元/㎡）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6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装修标准（元/㎡）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系统成本（元/㎡）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5757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4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44642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415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4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3926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41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4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3009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41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4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3969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41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415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415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797967" y="3637210"/>
            <a:ext cx="6608445" cy="103505"/>
          </a:xfrm>
          <a:custGeom>
            <a:avLst/>
            <a:gdLst/>
            <a:ahLst/>
            <a:cxnLst/>
            <a:rect l="l" t="t" r="r" b="b"/>
            <a:pathLst>
              <a:path w="6608445" h="103504">
                <a:moveTo>
                  <a:pt x="6519273" y="0"/>
                </a:moveTo>
                <a:lnTo>
                  <a:pt x="6515384" y="1023"/>
                </a:lnTo>
                <a:lnTo>
                  <a:pt x="6511850" y="7082"/>
                </a:lnTo>
                <a:lnTo>
                  <a:pt x="6512873" y="10970"/>
                </a:lnTo>
                <a:lnTo>
                  <a:pt x="6571814" y="45352"/>
                </a:lnTo>
                <a:lnTo>
                  <a:pt x="6595250" y="45352"/>
                </a:lnTo>
                <a:lnTo>
                  <a:pt x="6595250" y="58052"/>
                </a:lnTo>
                <a:lnTo>
                  <a:pt x="6571813" y="58052"/>
                </a:lnTo>
                <a:lnTo>
                  <a:pt x="6512873" y="92434"/>
                </a:lnTo>
                <a:lnTo>
                  <a:pt x="6511850" y="96323"/>
                </a:lnTo>
                <a:lnTo>
                  <a:pt x="6515384" y="102381"/>
                </a:lnTo>
                <a:lnTo>
                  <a:pt x="6519273" y="103404"/>
                </a:lnTo>
                <a:lnTo>
                  <a:pt x="6597019" y="58052"/>
                </a:lnTo>
                <a:lnTo>
                  <a:pt x="6595250" y="58052"/>
                </a:lnTo>
                <a:lnTo>
                  <a:pt x="6597021" y="58051"/>
                </a:lnTo>
                <a:lnTo>
                  <a:pt x="6607905" y="51702"/>
                </a:lnTo>
                <a:lnTo>
                  <a:pt x="6519273" y="0"/>
                </a:lnTo>
                <a:close/>
              </a:path>
              <a:path w="6608445" h="103504">
                <a:moveTo>
                  <a:pt x="6582699" y="51702"/>
                </a:moveTo>
                <a:lnTo>
                  <a:pt x="6571813" y="58052"/>
                </a:lnTo>
                <a:lnTo>
                  <a:pt x="6595250" y="58052"/>
                </a:lnTo>
                <a:lnTo>
                  <a:pt x="6595250" y="57188"/>
                </a:lnTo>
                <a:lnTo>
                  <a:pt x="6592102" y="57188"/>
                </a:lnTo>
                <a:lnTo>
                  <a:pt x="6582699" y="51702"/>
                </a:lnTo>
                <a:close/>
              </a:path>
              <a:path w="6608445" h="103504">
                <a:moveTo>
                  <a:pt x="0" y="45351"/>
                </a:moveTo>
                <a:lnTo>
                  <a:pt x="0" y="58051"/>
                </a:lnTo>
                <a:lnTo>
                  <a:pt x="6571815" y="58051"/>
                </a:lnTo>
                <a:lnTo>
                  <a:pt x="6582699" y="51702"/>
                </a:lnTo>
                <a:lnTo>
                  <a:pt x="6571814" y="45352"/>
                </a:lnTo>
                <a:lnTo>
                  <a:pt x="0" y="45351"/>
                </a:lnTo>
                <a:close/>
              </a:path>
              <a:path w="6608445" h="103504">
                <a:moveTo>
                  <a:pt x="6592102" y="46217"/>
                </a:moveTo>
                <a:lnTo>
                  <a:pt x="6582699" y="51702"/>
                </a:lnTo>
                <a:lnTo>
                  <a:pt x="6592102" y="57188"/>
                </a:lnTo>
                <a:lnTo>
                  <a:pt x="6592102" y="46217"/>
                </a:lnTo>
                <a:close/>
              </a:path>
              <a:path w="6608445" h="103504">
                <a:moveTo>
                  <a:pt x="6595250" y="46217"/>
                </a:moveTo>
                <a:lnTo>
                  <a:pt x="6592102" y="46217"/>
                </a:lnTo>
                <a:lnTo>
                  <a:pt x="6592102" y="57188"/>
                </a:lnTo>
                <a:lnTo>
                  <a:pt x="6595250" y="57188"/>
                </a:lnTo>
                <a:lnTo>
                  <a:pt x="6595250" y="46217"/>
                </a:lnTo>
                <a:close/>
              </a:path>
              <a:path w="6608445" h="103504">
                <a:moveTo>
                  <a:pt x="6571814" y="45352"/>
                </a:moveTo>
                <a:lnTo>
                  <a:pt x="6582699" y="51702"/>
                </a:lnTo>
                <a:lnTo>
                  <a:pt x="6592102" y="46217"/>
                </a:lnTo>
                <a:lnTo>
                  <a:pt x="6595250" y="46217"/>
                </a:lnTo>
                <a:lnTo>
                  <a:pt x="6595250" y="45352"/>
                </a:lnTo>
                <a:lnTo>
                  <a:pt x="6571814" y="4535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77734" y="3610554"/>
            <a:ext cx="120712" cy="1567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09960" y="3610554"/>
            <a:ext cx="120712" cy="1567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47835" y="3610554"/>
            <a:ext cx="120712" cy="1567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27716" y="3610554"/>
            <a:ext cx="120712" cy="1567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081404" y="3610554"/>
            <a:ext cx="120712" cy="1567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48979" y="3610554"/>
            <a:ext cx="120712" cy="1567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30707" y="3610554"/>
            <a:ext cx="120712" cy="1567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15734" y="3607379"/>
            <a:ext cx="120712" cy="1567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012423" y="2238194"/>
            <a:ext cx="327660" cy="12560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2230" marR="54610" algn="just">
              <a:lnSpc>
                <a:spcPct val="100000"/>
              </a:lnSpc>
              <a:spcBef>
                <a:spcPts val="30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获 取 时 间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768073" y="966849"/>
          <a:ext cx="327660" cy="2502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660"/>
              </a:tblGrid>
              <a:tr h="300723">
                <a:tc>
                  <a:txBody>
                    <a:bodyPr/>
                    <a:lstStyle/>
                    <a:p>
                      <a:pPr marR="54610" algn="r">
                        <a:lnSpc>
                          <a:spcPts val="1860"/>
                        </a:lnSpc>
                        <a:spcBef>
                          <a:spcPts val="4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建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lnT w="19050">
                      <a:solidFill>
                        <a:srgbClr val="00B050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8412">
                <a:tc>
                  <a:txBody>
                    <a:bodyPr/>
                    <a:lstStyle/>
                    <a:p>
                      <a:pPr marR="54610" algn="r">
                        <a:lnSpc>
                          <a:spcPts val="1825"/>
                        </a:lnSpc>
                        <a:spcBef>
                          <a:spcPts val="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设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2316">
                <a:tc>
                  <a:txBody>
                    <a:bodyPr/>
                    <a:lstStyle/>
                    <a:p>
                      <a:pPr marR="54610" algn="r">
                        <a:lnSpc>
                          <a:spcPts val="181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工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0791">
                <a:tc>
                  <a:txBody>
                    <a:bodyPr/>
                    <a:lstStyle/>
                    <a:p>
                      <a:pPr marR="54610" algn="r">
                        <a:lnSpc>
                          <a:spcPts val="179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程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0792">
                <a:tc>
                  <a:txBody>
                    <a:bodyPr/>
                    <a:lstStyle/>
                    <a:p>
                      <a:pPr marR="54610" algn="r">
                        <a:lnSpc>
                          <a:spcPts val="179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规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 marR="54610" algn="r">
                        <a:lnSpc>
                          <a:spcPts val="184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划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8411">
                <a:tc>
                  <a:txBody>
                    <a:bodyPr/>
                    <a:lstStyle/>
                    <a:p>
                      <a:pPr marR="54610" algn="r">
                        <a:lnSpc>
                          <a:spcPts val="1825"/>
                        </a:lnSpc>
                        <a:spcBef>
                          <a:spcPts val="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许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2316">
                <a:tc>
                  <a:txBody>
                    <a:bodyPr/>
                    <a:lstStyle/>
                    <a:p>
                      <a:pPr marR="54610" algn="r">
                        <a:lnSpc>
                          <a:spcPts val="181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可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91959">
                <a:tc>
                  <a:txBody>
                    <a:bodyPr/>
                    <a:lstStyle/>
                    <a:p>
                      <a:pPr marR="54610" algn="r">
                        <a:lnSpc>
                          <a:spcPts val="190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证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lnB w="19050">
                      <a:solidFill>
                        <a:srgbClr val="00B05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745338" y="966849"/>
          <a:ext cx="346710" cy="2515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660"/>
              </a:tblGrid>
              <a:tr h="300723"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  <a:spcBef>
                          <a:spcPts val="4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建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lnT w="19050">
                      <a:solidFill>
                        <a:srgbClr val="00B050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8412"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Bef>
                          <a:spcPts val="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设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2316"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工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0791"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程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0792"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施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工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8411"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Bef>
                          <a:spcPts val="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许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2316"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可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91959"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证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lnB w="19050">
                      <a:solidFill>
                        <a:srgbClr val="00B05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5625607" y="1960800"/>
            <a:ext cx="327660" cy="1534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61595" marR="54610" algn="just">
              <a:lnSpc>
                <a:spcPct val="100000"/>
              </a:lnSpc>
              <a:spcBef>
                <a:spcPts val="42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示 范 区 开 放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06181" y="2238194"/>
            <a:ext cx="327660" cy="12560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1595" marR="54610" algn="just">
              <a:lnSpc>
                <a:spcPct val="100000"/>
              </a:lnSpc>
              <a:spcBef>
                <a:spcPts val="30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首 期 开 盘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7218028" y="966849"/>
          <a:ext cx="327660" cy="2527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660"/>
              </a:tblGrid>
              <a:tr h="314439">
                <a:tc>
                  <a:txBody>
                    <a:bodyPr/>
                    <a:lstStyle/>
                    <a:p>
                      <a:pPr marL="61595">
                        <a:lnSpc>
                          <a:spcPts val="1870"/>
                        </a:lnSpc>
                        <a:spcBef>
                          <a:spcPts val="50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项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4135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lnT w="19050">
                      <a:solidFill>
                        <a:srgbClr val="00B050"/>
                      </a:solidFill>
                      <a:prstDash val="solid"/>
                    </a:lnT>
                    <a:solidFill>
                      <a:schemeClr val="tx2">
                        <a:lumMod val="40000"/>
                        <a:lumOff val="60000"/>
                        <a:alpha val="97000"/>
                      </a:schemeClr>
                    </a:solidFill>
                  </a:tcPr>
                </a:tc>
              </a:tr>
              <a:tr h="248412">
                <a:tc>
                  <a:txBody>
                    <a:bodyPr/>
                    <a:lstStyle/>
                    <a:p>
                      <a:pPr marL="61595">
                        <a:lnSpc>
                          <a:spcPts val="1810"/>
                        </a:lnSpc>
                        <a:spcBef>
                          <a:spcPts val="4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目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  <a:alpha val="97000"/>
                      </a:schemeClr>
                    </a:solidFill>
                  </a:tcPr>
                </a:tc>
              </a:tr>
              <a:tr h="240791">
                <a:tc>
                  <a:txBody>
                    <a:bodyPr/>
                    <a:lstStyle/>
                    <a:p>
                      <a:pPr marL="61595">
                        <a:lnSpc>
                          <a:spcPts val="179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累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  <a:alpha val="97000"/>
                      </a:schemeClr>
                    </a:solidFill>
                  </a:tcPr>
                </a:tc>
              </a:tr>
              <a:tr h="240792">
                <a:tc>
                  <a:txBody>
                    <a:bodyPr/>
                    <a:lstStyle/>
                    <a:p>
                      <a:pPr marL="61595">
                        <a:lnSpc>
                          <a:spcPts val="179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计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  <a:alpha val="97000"/>
                      </a:schemeClr>
                    </a:solidFill>
                  </a:tcPr>
                </a:tc>
              </a:tr>
              <a:tr h="240792">
                <a:tc>
                  <a:txBody>
                    <a:bodyPr/>
                    <a:lstStyle/>
                    <a:p>
                      <a:pPr marL="61595">
                        <a:lnSpc>
                          <a:spcPts val="179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现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  <a:alpha val="97000"/>
                      </a:schemeClr>
                    </a:solidFill>
                  </a:tcPr>
                </a:tc>
              </a:tr>
              <a:tr h="248411">
                <a:tc>
                  <a:txBody>
                    <a:bodyPr/>
                    <a:lstStyle/>
                    <a:p>
                      <a:pPr marL="61595">
                        <a:lnSpc>
                          <a:spcPts val="185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金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  <a:alpha val="97000"/>
                      </a:schemeClr>
                    </a:solidFill>
                  </a:tcPr>
                </a:tc>
              </a:tr>
              <a:tr h="248412">
                <a:tc>
                  <a:txBody>
                    <a:bodyPr/>
                    <a:lstStyle/>
                    <a:p>
                      <a:pPr marL="61595">
                        <a:lnSpc>
                          <a:spcPts val="1810"/>
                        </a:lnSpc>
                        <a:spcBef>
                          <a:spcPts val="4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流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  <a:alpha val="97000"/>
                      </a:schemeClr>
                    </a:solidFill>
                  </a:tcPr>
                </a:tc>
              </a:tr>
              <a:tr h="240791">
                <a:tc>
                  <a:txBody>
                    <a:bodyPr/>
                    <a:lstStyle/>
                    <a:p>
                      <a:pPr marL="61595">
                        <a:lnSpc>
                          <a:spcPts val="179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回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  <a:alpha val="97000"/>
                      </a:schemeClr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61595">
                        <a:lnSpc>
                          <a:spcPts val="1905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正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B050"/>
                      </a:solidFill>
                      <a:prstDash val="solid"/>
                    </a:lnL>
                    <a:lnR w="19050">
                      <a:solidFill>
                        <a:srgbClr val="00B050"/>
                      </a:solidFill>
                      <a:prstDash val="solid"/>
                    </a:lnR>
                    <a:lnB w="19050">
                      <a:solidFill>
                        <a:srgbClr val="00B05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  <a:alpha val="9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8099249" y="973199"/>
            <a:ext cx="327660" cy="25285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62229" rIns="0" bIns="0" rtlCol="0">
            <a:spAutoFit/>
          </a:bodyPr>
          <a:lstStyle/>
          <a:p>
            <a:pPr marL="61595" marR="54610" algn="just">
              <a:lnSpc>
                <a:spcPct val="101000"/>
              </a:lnSpc>
              <a:spcBef>
                <a:spcPts val="490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全 案 销 售 达 到  9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71120">
              <a:lnSpc>
                <a:spcPts val="1885"/>
              </a:lnSpc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61595">
              <a:lnSpc>
                <a:spcPts val="1910"/>
              </a:lnSpc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%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45069" y="2245179"/>
            <a:ext cx="327660" cy="12560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62230" marR="54610">
              <a:lnSpc>
                <a:spcPts val="1900"/>
              </a:lnSpc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交 付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31226" y="4396740"/>
            <a:ext cx="7366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预估时间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06529" y="4016755"/>
            <a:ext cx="2252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9310" algn="l"/>
                <a:tab pos="1727835" algn="l"/>
              </a:tabLst>
            </a:pPr>
            <a:r>
              <a:rPr sz="1200" b="1" spc="-5" dirty="0">
                <a:latin typeface="微软雅黑" panose="020B0503020204020204" charset="-122"/>
                <a:cs typeface="微软雅黑" panose="020B0503020204020204" charset="-122"/>
              </a:rPr>
              <a:t>2021.</a:t>
            </a: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9	</a:t>
            </a:r>
            <a:r>
              <a:rPr sz="1200" b="1" spc="-5" dirty="0">
                <a:latin typeface="微软雅黑" panose="020B0503020204020204" charset="-122"/>
                <a:cs typeface="微软雅黑" panose="020B0503020204020204" charset="-122"/>
              </a:rPr>
              <a:t>2021.1</a:t>
            </a: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2	</a:t>
            </a:r>
            <a:r>
              <a:rPr sz="1200" b="1" spc="-5" dirty="0">
                <a:latin typeface="微软雅黑" panose="020B0503020204020204" charset="-122"/>
                <a:cs typeface="微软雅黑" panose="020B0503020204020204" charset="-122"/>
              </a:rPr>
              <a:t>2022.</a:t>
            </a: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66655" y="4016755"/>
            <a:ext cx="1322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7560" algn="l"/>
              </a:tabLst>
            </a:pPr>
            <a:r>
              <a:rPr sz="1200" b="1" spc="-5" dirty="0">
                <a:latin typeface="微软雅黑" panose="020B0503020204020204" charset="-122"/>
                <a:cs typeface="微软雅黑" panose="020B0503020204020204" charset="-122"/>
              </a:rPr>
              <a:t>2021.1</a:t>
            </a: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2	</a:t>
            </a:r>
            <a:r>
              <a:rPr sz="1200" b="1" spc="-5" dirty="0">
                <a:latin typeface="微软雅黑" panose="020B0503020204020204" charset="-122"/>
                <a:cs typeface="微软雅黑" panose="020B0503020204020204" charset="-122"/>
              </a:rPr>
              <a:t>2022.</a:t>
            </a: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08279" y="4011167"/>
            <a:ext cx="8572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latin typeface="微软雅黑" panose="020B0503020204020204" charset="-122"/>
                <a:cs typeface="微软雅黑" panose="020B0503020204020204" charset="-122"/>
              </a:rPr>
              <a:t>拿地</a:t>
            </a:r>
            <a:r>
              <a:rPr sz="1100" b="1" spc="-50" dirty="0"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1100" b="1" spc="-30" dirty="0">
                <a:latin typeface="微软雅黑" panose="020B0503020204020204" charset="-122"/>
                <a:cs typeface="微软雅黑" panose="020B0503020204020204" charset="-122"/>
              </a:rPr>
              <a:t>10</a:t>
            </a:r>
            <a:r>
              <a:rPr sz="1100" b="1" spc="-55" dirty="0">
                <a:latin typeface="微软雅黑" panose="020B0503020204020204" charset="-122"/>
                <a:cs typeface="微软雅黑" panose="020B0503020204020204" charset="-122"/>
              </a:rPr>
              <a:t>个月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64408" y="4016755"/>
            <a:ext cx="5372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微软雅黑" panose="020B0503020204020204" charset="-122"/>
                <a:cs typeface="微软雅黑" panose="020B0503020204020204" charset="-122"/>
              </a:rPr>
              <a:t>2024.</a:t>
            </a: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13479" y="3968496"/>
            <a:ext cx="45720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15875">
              <a:lnSpc>
                <a:spcPts val="1300"/>
              </a:lnSpc>
              <a:spcBef>
                <a:spcPts val="160"/>
              </a:spcBef>
            </a:pPr>
            <a:r>
              <a:rPr sz="1100" b="1" spc="-55" dirty="0">
                <a:latin typeface="微软雅黑" panose="020B0503020204020204" charset="-122"/>
                <a:cs typeface="微软雅黑" panose="020B0503020204020204" charset="-122"/>
              </a:rPr>
              <a:t>开盘后 </a:t>
            </a:r>
            <a:r>
              <a:rPr sz="1100" b="1" spc="-30" dirty="0">
                <a:latin typeface="微软雅黑" panose="020B0503020204020204" charset="-122"/>
                <a:cs typeface="微软雅黑" panose="020B0503020204020204" charset="-122"/>
              </a:rPr>
              <a:t>18</a:t>
            </a:r>
            <a:r>
              <a:rPr sz="1100" b="1" spc="-55" dirty="0">
                <a:latin typeface="微软雅黑" panose="020B0503020204020204" charset="-122"/>
                <a:cs typeface="微软雅黑" panose="020B0503020204020204" charset="-122"/>
              </a:rPr>
              <a:t>个月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3847" y="2851403"/>
            <a:ext cx="53022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"/>
              <a:tabLst>
                <a:tab pos="228600" algn="l"/>
              </a:tabLst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行政地理：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玉溪市辖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区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市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县及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个民族自治县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，其中红塔区为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9747" y="3067812"/>
            <a:ext cx="5264150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10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玉溪州府所在地。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红塔区辖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个街道、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个民族乡</a:t>
            </a:r>
            <a:r>
              <a:rPr sz="14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东连江川县、东 南临通海县、西南依峨山县、北接昆明晋宁，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面积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1004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平方公里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3847" y="4006596"/>
            <a:ext cx="5210175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5900">
              <a:lnSpc>
                <a:spcPct val="154000"/>
              </a:lnSpc>
              <a:spcBef>
                <a:spcPts val="100"/>
              </a:spcBef>
              <a:buFont typeface="Wingdings" panose="05000000000000000000"/>
              <a:buChar char=""/>
              <a:tabLst>
                <a:tab pos="228600" algn="l"/>
              </a:tabLst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常住人口：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2021年5月，七普人口调查数据公布，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玉溪常住人口  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225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万，其中红塔区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58.87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万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，处各地州中等水平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3847" y="4985003"/>
            <a:ext cx="5516880" cy="13055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28600" marR="5080" indent="-215900">
              <a:lnSpc>
                <a:spcPct val="151000"/>
              </a:lnSpc>
              <a:spcBef>
                <a:spcPts val="65"/>
              </a:spcBef>
              <a:buFont typeface="Wingdings" panose="05000000000000000000"/>
              <a:buChar char=""/>
              <a:tabLst>
                <a:tab pos="228600" algn="l"/>
              </a:tabLst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经济指标：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2020年，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玉溪全市实现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GDP2058.1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亿元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，同比增长 2.1%，按七普常住人口计算，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人均GD</a:t>
            </a:r>
            <a:r>
              <a:rPr sz="140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P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15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万元，云南省第一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。 其中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红塔区全区实现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GDP890.16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亿元，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同比增长2.3%，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人均GDP  达到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15.1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万元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707" y="848868"/>
            <a:ext cx="11530965" cy="159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3080">
              <a:lnSpc>
                <a:spcPct val="149000"/>
              </a:lnSpc>
              <a:spcBef>
                <a:spcPts val="100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玉溪紧靠昆明，同属滇中经济核心区域，州府所在地红塔区为云南省重要支柱产业红塔烟草所在地；七普调查，玉溪常住人口</a:t>
            </a:r>
            <a:r>
              <a:rPr sz="1400" b="1" spc="-5" dirty="0">
                <a:latin typeface="微软雅黑" panose="020B0503020204020204" charset="-122"/>
                <a:cs typeface="微软雅黑" panose="020B0503020204020204" charset="-122"/>
              </a:rPr>
              <a:t>225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万，其中红 塔区</a:t>
            </a:r>
            <a:r>
              <a:rPr sz="1400" b="1" spc="-5" dirty="0">
                <a:latin typeface="微软雅黑" panose="020B0503020204020204" charset="-122"/>
                <a:cs typeface="微软雅黑" panose="020B0503020204020204" charset="-122"/>
              </a:rPr>
              <a:t>58.87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万，处各地州中等水平</a:t>
            </a:r>
            <a:r>
              <a:rPr sz="1400" b="1" spc="-5" dirty="0">
                <a:latin typeface="微软雅黑" panose="020B0503020204020204" charset="-122"/>
                <a:cs typeface="微软雅黑" panose="020B0503020204020204" charset="-122"/>
              </a:rPr>
              <a:t>；2020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年玉溪</a:t>
            </a:r>
            <a:r>
              <a:rPr sz="1400" b="1" spc="-5" dirty="0">
                <a:latin typeface="微软雅黑" panose="020B0503020204020204" charset="-122"/>
                <a:cs typeface="微软雅黑" panose="020B0503020204020204" charset="-122"/>
              </a:rPr>
              <a:t>GDP2058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亿元，人均GDP为</a:t>
            </a:r>
            <a:r>
              <a:rPr sz="1400" b="1" spc="-5" dirty="0">
                <a:latin typeface="微软雅黑" panose="020B0503020204020204" charset="-122"/>
                <a:cs typeface="微软雅黑" panose="020B0503020204020204" charset="-122"/>
              </a:rPr>
              <a:t>9.15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万元，云南省第一，其中红塔区人均GPD达</a:t>
            </a:r>
            <a:r>
              <a:rPr sz="1400" b="1" spc="-5" dirty="0">
                <a:latin typeface="微软雅黑" panose="020B0503020204020204" charset="-122"/>
                <a:cs typeface="微软雅黑" panose="020B0503020204020204" charset="-122"/>
              </a:rPr>
              <a:t>15.1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万元。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50">
              <a:latin typeface="微软雅黑" panose="020B0503020204020204" charset="-122"/>
              <a:cs typeface="微软雅黑" panose="020B0503020204020204" charset="-122"/>
            </a:endParaRPr>
          </a:p>
          <a:p>
            <a:pPr marL="6361430" marR="5080" indent="-215900">
              <a:lnSpc>
                <a:spcPct val="149000"/>
              </a:lnSpc>
              <a:buFont typeface="Wingdings" panose="05000000000000000000"/>
              <a:buChar char=""/>
              <a:tabLst>
                <a:tab pos="6362065" algn="l"/>
              </a:tabLst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城市区位：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玉溪市作为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滇中城市面向滇西的主要门户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，目前政府大 力推进昆玉一体化，配合昆明的产业转移，形成双核中心。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9700" y="331723"/>
            <a:ext cx="197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 panose="020B0604020202020204"/>
                <a:cs typeface="Arial" panose="020B0604020202020204"/>
              </a:rPr>
              <a:t>1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1</a:t>
            </a:r>
            <a:r>
              <a:rPr dirty="0"/>
              <a:t>、城市简介</a:t>
            </a:r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77401" y="1678241"/>
            <a:ext cx="6145782" cy="459188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54130" y="1706340"/>
            <a:ext cx="1544320" cy="4568190"/>
          </a:xfrm>
          <a:custGeom>
            <a:avLst/>
            <a:gdLst/>
            <a:ahLst/>
            <a:cxnLst/>
            <a:rect l="l" t="t" r="r" b="b"/>
            <a:pathLst>
              <a:path w="1544320" h="4568190">
                <a:moveTo>
                  <a:pt x="1543832" y="0"/>
                </a:moveTo>
                <a:lnTo>
                  <a:pt x="1335340" y="1025621"/>
                </a:lnTo>
                <a:lnTo>
                  <a:pt x="1136776" y="2085557"/>
                </a:lnTo>
                <a:lnTo>
                  <a:pt x="1042459" y="2360072"/>
                </a:lnTo>
                <a:lnTo>
                  <a:pt x="908428" y="2794722"/>
                </a:lnTo>
                <a:lnTo>
                  <a:pt x="809146" y="3202683"/>
                </a:lnTo>
                <a:lnTo>
                  <a:pt x="516264" y="3744089"/>
                </a:lnTo>
                <a:lnTo>
                  <a:pt x="357414" y="3934724"/>
                </a:lnTo>
                <a:lnTo>
                  <a:pt x="292881" y="4060544"/>
                </a:lnTo>
                <a:lnTo>
                  <a:pt x="273024" y="4171113"/>
                </a:lnTo>
                <a:lnTo>
                  <a:pt x="138994" y="4338873"/>
                </a:lnTo>
                <a:lnTo>
                  <a:pt x="0" y="4567636"/>
                </a:lnTo>
                <a:lnTo>
                  <a:pt x="4963" y="4525696"/>
                </a:lnTo>
                <a:lnTo>
                  <a:pt x="39712" y="4525696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81017" y="5501246"/>
            <a:ext cx="459105" cy="642620"/>
          </a:xfrm>
          <a:custGeom>
            <a:avLst/>
            <a:gdLst/>
            <a:ahLst/>
            <a:cxnLst/>
            <a:rect l="l" t="t" r="r" b="b"/>
            <a:pathLst>
              <a:path w="459105" h="642620">
                <a:moveTo>
                  <a:pt x="159263" y="0"/>
                </a:moveTo>
                <a:lnTo>
                  <a:pt x="0" y="556299"/>
                </a:lnTo>
                <a:lnTo>
                  <a:pt x="299826" y="642136"/>
                </a:lnTo>
                <a:lnTo>
                  <a:pt x="459088" y="85836"/>
                </a:lnTo>
                <a:lnTo>
                  <a:pt x="15926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 rot="900000">
            <a:off x="2475004" y="5593566"/>
            <a:ext cx="145491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昆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 rot="900000">
            <a:off x="2443545" y="5703294"/>
            <a:ext cx="145491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玉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 rot="900000">
            <a:off x="2408591" y="5825214"/>
            <a:ext cx="145491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高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 rot="900000">
            <a:off x="2377132" y="5934942"/>
            <a:ext cx="145491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速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57105" y="3885228"/>
            <a:ext cx="2374900" cy="1290320"/>
          </a:xfrm>
          <a:custGeom>
            <a:avLst/>
            <a:gdLst/>
            <a:ahLst/>
            <a:cxnLst/>
            <a:rect l="l" t="t" r="r" b="b"/>
            <a:pathLst>
              <a:path w="2374900" h="1290320">
                <a:moveTo>
                  <a:pt x="202932" y="33163"/>
                </a:moveTo>
                <a:lnTo>
                  <a:pt x="116577" y="291832"/>
                </a:lnTo>
                <a:lnTo>
                  <a:pt x="0" y="633408"/>
                </a:lnTo>
                <a:lnTo>
                  <a:pt x="431772" y="921923"/>
                </a:lnTo>
                <a:lnTo>
                  <a:pt x="954215" y="1203806"/>
                </a:lnTo>
                <a:lnTo>
                  <a:pt x="1144196" y="1290029"/>
                </a:lnTo>
                <a:lnTo>
                  <a:pt x="1610509" y="1250233"/>
                </a:lnTo>
                <a:lnTo>
                  <a:pt x="1705500" y="1041308"/>
                </a:lnTo>
                <a:lnTo>
                  <a:pt x="2305021" y="1041308"/>
                </a:lnTo>
                <a:lnTo>
                  <a:pt x="2374748" y="931872"/>
                </a:lnTo>
                <a:lnTo>
                  <a:pt x="2171814" y="819119"/>
                </a:lnTo>
                <a:lnTo>
                  <a:pt x="1904116" y="397953"/>
                </a:lnTo>
                <a:lnTo>
                  <a:pt x="1731406" y="288516"/>
                </a:lnTo>
                <a:lnTo>
                  <a:pt x="1593239" y="225506"/>
                </a:lnTo>
                <a:lnTo>
                  <a:pt x="1508790" y="162497"/>
                </a:lnTo>
                <a:lnTo>
                  <a:pt x="686517" y="162497"/>
                </a:lnTo>
                <a:lnTo>
                  <a:pt x="487902" y="66325"/>
                </a:lnTo>
                <a:lnTo>
                  <a:pt x="202932" y="33163"/>
                </a:lnTo>
                <a:close/>
              </a:path>
              <a:path w="2374900" h="1290320">
                <a:moveTo>
                  <a:pt x="2305021" y="1041308"/>
                </a:moveTo>
                <a:lnTo>
                  <a:pt x="1705500" y="1041308"/>
                </a:lnTo>
                <a:lnTo>
                  <a:pt x="1930022" y="1187225"/>
                </a:lnTo>
                <a:lnTo>
                  <a:pt x="2275439" y="1087735"/>
                </a:lnTo>
                <a:lnTo>
                  <a:pt x="2305021" y="1041308"/>
                </a:lnTo>
                <a:close/>
              </a:path>
              <a:path w="2374900" h="1290320">
                <a:moveTo>
                  <a:pt x="854909" y="0"/>
                </a:moveTo>
                <a:lnTo>
                  <a:pt x="686517" y="162497"/>
                </a:lnTo>
                <a:lnTo>
                  <a:pt x="1508790" y="162497"/>
                </a:lnTo>
                <a:lnTo>
                  <a:pt x="1442119" y="112753"/>
                </a:lnTo>
                <a:lnTo>
                  <a:pt x="1204644" y="79590"/>
                </a:lnTo>
                <a:lnTo>
                  <a:pt x="1044888" y="19898"/>
                </a:lnTo>
                <a:lnTo>
                  <a:pt x="854909" y="0"/>
                </a:lnTo>
                <a:close/>
              </a:path>
            </a:pathLst>
          </a:custGeom>
          <a:solidFill>
            <a:srgbClr val="D6ECEE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57105" y="3885228"/>
            <a:ext cx="2374900" cy="1290320"/>
          </a:xfrm>
          <a:custGeom>
            <a:avLst/>
            <a:gdLst/>
            <a:ahLst/>
            <a:cxnLst/>
            <a:rect l="l" t="t" r="r" b="b"/>
            <a:pathLst>
              <a:path w="2374900" h="1290320">
                <a:moveTo>
                  <a:pt x="202932" y="33162"/>
                </a:moveTo>
                <a:lnTo>
                  <a:pt x="116578" y="291831"/>
                </a:lnTo>
                <a:lnTo>
                  <a:pt x="0" y="633407"/>
                </a:lnTo>
                <a:lnTo>
                  <a:pt x="431772" y="921922"/>
                </a:lnTo>
                <a:lnTo>
                  <a:pt x="954216" y="1203806"/>
                </a:lnTo>
                <a:lnTo>
                  <a:pt x="1144197" y="1290029"/>
                </a:lnTo>
                <a:lnTo>
                  <a:pt x="1610511" y="1250234"/>
                </a:lnTo>
                <a:lnTo>
                  <a:pt x="1705501" y="1041308"/>
                </a:lnTo>
                <a:lnTo>
                  <a:pt x="1930023" y="1187224"/>
                </a:lnTo>
                <a:lnTo>
                  <a:pt x="2275441" y="1087736"/>
                </a:lnTo>
                <a:lnTo>
                  <a:pt x="2374749" y="931871"/>
                </a:lnTo>
                <a:lnTo>
                  <a:pt x="2171816" y="819118"/>
                </a:lnTo>
                <a:lnTo>
                  <a:pt x="1904116" y="397952"/>
                </a:lnTo>
                <a:lnTo>
                  <a:pt x="1731408" y="288515"/>
                </a:lnTo>
                <a:lnTo>
                  <a:pt x="1593240" y="225506"/>
                </a:lnTo>
                <a:lnTo>
                  <a:pt x="1442120" y="112753"/>
                </a:lnTo>
                <a:lnTo>
                  <a:pt x="1204645" y="79590"/>
                </a:lnTo>
                <a:lnTo>
                  <a:pt x="1044890" y="19897"/>
                </a:lnTo>
                <a:lnTo>
                  <a:pt x="854909" y="0"/>
                </a:lnTo>
                <a:lnTo>
                  <a:pt x="686517" y="162497"/>
                </a:lnTo>
                <a:lnTo>
                  <a:pt x="487902" y="66325"/>
                </a:lnTo>
                <a:lnTo>
                  <a:pt x="202932" y="33162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852426" y="2503932"/>
            <a:ext cx="635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科教创新片区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10602" y="3290315"/>
            <a:ext cx="635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生态文化片区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34082" y="5027676"/>
            <a:ext cx="431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高铁新城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24145" y="4521708"/>
            <a:ext cx="330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老城区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44478" y="3820517"/>
            <a:ext cx="261620" cy="197485"/>
          </a:xfrm>
          <a:custGeom>
            <a:avLst/>
            <a:gdLst/>
            <a:ahLst/>
            <a:cxnLst/>
            <a:rect l="l" t="t" r="r" b="b"/>
            <a:pathLst>
              <a:path w="261620" h="197485">
                <a:moveTo>
                  <a:pt x="261131" y="75422"/>
                </a:moveTo>
                <a:lnTo>
                  <a:pt x="0" y="75422"/>
                </a:lnTo>
                <a:lnTo>
                  <a:pt x="80694" y="122035"/>
                </a:lnTo>
                <a:lnTo>
                  <a:pt x="49871" y="197458"/>
                </a:lnTo>
                <a:lnTo>
                  <a:pt x="130566" y="150844"/>
                </a:lnTo>
                <a:lnTo>
                  <a:pt x="192209" y="150844"/>
                </a:lnTo>
                <a:lnTo>
                  <a:pt x="180436" y="122035"/>
                </a:lnTo>
                <a:lnTo>
                  <a:pt x="261131" y="75422"/>
                </a:lnTo>
                <a:close/>
              </a:path>
              <a:path w="261620" h="197485">
                <a:moveTo>
                  <a:pt x="192209" y="150844"/>
                </a:moveTo>
                <a:lnTo>
                  <a:pt x="130566" y="150844"/>
                </a:lnTo>
                <a:lnTo>
                  <a:pt x="211259" y="197458"/>
                </a:lnTo>
                <a:lnTo>
                  <a:pt x="192209" y="150844"/>
                </a:lnTo>
                <a:close/>
              </a:path>
              <a:path w="261620" h="197485">
                <a:moveTo>
                  <a:pt x="130566" y="0"/>
                </a:moveTo>
                <a:lnTo>
                  <a:pt x="99743" y="75422"/>
                </a:lnTo>
                <a:lnTo>
                  <a:pt x="161387" y="75422"/>
                </a:lnTo>
                <a:lnTo>
                  <a:pt x="130566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145705" y="4017586"/>
            <a:ext cx="930275" cy="21526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4445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350"/>
              </a:spcBef>
            </a:pP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聂耳音乐广场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72174" y="5437976"/>
            <a:ext cx="329565" cy="212090"/>
          </a:xfrm>
          <a:custGeom>
            <a:avLst/>
            <a:gdLst/>
            <a:ahLst/>
            <a:cxnLst/>
            <a:rect l="l" t="t" r="r" b="b"/>
            <a:pathLst>
              <a:path w="329564" h="212089">
                <a:moveTo>
                  <a:pt x="329114" y="80810"/>
                </a:moveTo>
                <a:lnTo>
                  <a:pt x="203401" y="80811"/>
                </a:lnTo>
                <a:lnTo>
                  <a:pt x="0" y="80811"/>
                </a:lnTo>
                <a:lnTo>
                  <a:pt x="101700" y="130754"/>
                </a:lnTo>
                <a:lnTo>
                  <a:pt x="62853" y="211564"/>
                </a:lnTo>
                <a:lnTo>
                  <a:pt x="164555" y="161620"/>
                </a:lnTo>
                <a:lnTo>
                  <a:pt x="242248" y="161620"/>
                </a:lnTo>
                <a:lnTo>
                  <a:pt x="227409" y="130754"/>
                </a:lnTo>
                <a:lnTo>
                  <a:pt x="329111" y="80811"/>
                </a:lnTo>
                <a:lnTo>
                  <a:pt x="125709" y="80811"/>
                </a:lnTo>
                <a:lnTo>
                  <a:pt x="329114" y="80810"/>
                </a:lnTo>
                <a:close/>
              </a:path>
              <a:path w="329564" h="212089">
                <a:moveTo>
                  <a:pt x="242248" y="161620"/>
                </a:moveTo>
                <a:lnTo>
                  <a:pt x="164555" y="161620"/>
                </a:lnTo>
                <a:lnTo>
                  <a:pt x="266257" y="211564"/>
                </a:lnTo>
                <a:lnTo>
                  <a:pt x="242248" y="161620"/>
                </a:lnTo>
                <a:close/>
              </a:path>
              <a:path w="329564" h="212089">
                <a:moveTo>
                  <a:pt x="164555" y="0"/>
                </a:moveTo>
                <a:lnTo>
                  <a:pt x="125709" y="80811"/>
                </a:lnTo>
                <a:lnTo>
                  <a:pt x="203401" y="80811"/>
                </a:lnTo>
                <a:lnTo>
                  <a:pt x="1645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37653" y="5501247"/>
            <a:ext cx="659765" cy="215265"/>
          </a:xfrm>
          <a:custGeom>
            <a:avLst/>
            <a:gdLst/>
            <a:ahLst/>
            <a:cxnLst/>
            <a:rect l="l" t="t" r="r" b="b"/>
            <a:pathLst>
              <a:path w="659764" h="215264">
                <a:moveTo>
                  <a:pt x="0" y="0"/>
                </a:moveTo>
                <a:lnTo>
                  <a:pt x="659255" y="0"/>
                </a:lnTo>
                <a:lnTo>
                  <a:pt x="659255" y="215218"/>
                </a:lnTo>
                <a:lnTo>
                  <a:pt x="0" y="2152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751382" y="5533644"/>
            <a:ext cx="431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项目位置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48025" y="3936492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水库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48883" y="4203522"/>
            <a:ext cx="697230" cy="215265"/>
          </a:xfrm>
          <a:custGeom>
            <a:avLst/>
            <a:gdLst/>
            <a:ahLst/>
            <a:cxnLst/>
            <a:rect l="l" t="t" r="r" b="b"/>
            <a:pathLst>
              <a:path w="697229" h="215264">
                <a:moveTo>
                  <a:pt x="0" y="0"/>
                </a:moveTo>
                <a:lnTo>
                  <a:pt x="696822" y="0"/>
                </a:lnTo>
                <a:lnTo>
                  <a:pt x="696822" y="215219"/>
                </a:lnTo>
                <a:lnTo>
                  <a:pt x="0" y="21521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448883" y="4235196"/>
            <a:ext cx="6972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市人民医院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17976" y="3989832"/>
            <a:ext cx="335279" cy="268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677000" y="4030369"/>
            <a:ext cx="216409" cy="151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87150" y="2782511"/>
            <a:ext cx="1623695" cy="2183130"/>
          </a:xfrm>
          <a:custGeom>
            <a:avLst/>
            <a:gdLst/>
            <a:ahLst/>
            <a:cxnLst/>
            <a:rect l="l" t="t" r="r" b="b"/>
            <a:pathLst>
              <a:path w="1623695" h="2183129">
                <a:moveTo>
                  <a:pt x="1623465" y="0"/>
                </a:moveTo>
                <a:lnTo>
                  <a:pt x="1559315" y="367632"/>
                </a:lnTo>
                <a:lnTo>
                  <a:pt x="1460624" y="845174"/>
                </a:lnTo>
                <a:lnTo>
                  <a:pt x="1169487" y="1258287"/>
                </a:lnTo>
                <a:lnTo>
                  <a:pt x="1070796" y="1375778"/>
                </a:lnTo>
                <a:lnTo>
                  <a:pt x="764853" y="1538749"/>
                </a:lnTo>
                <a:lnTo>
                  <a:pt x="453977" y="1781310"/>
                </a:lnTo>
                <a:lnTo>
                  <a:pt x="24672" y="2160312"/>
                </a:lnTo>
                <a:lnTo>
                  <a:pt x="0" y="2183052"/>
                </a:lnTo>
              </a:path>
            </a:pathLst>
          </a:custGeom>
          <a:ln w="28575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884526" y="3407202"/>
            <a:ext cx="405130" cy="483870"/>
          </a:xfrm>
          <a:custGeom>
            <a:avLst/>
            <a:gdLst/>
            <a:ahLst/>
            <a:cxnLst/>
            <a:rect l="l" t="t" r="r" b="b"/>
            <a:pathLst>
              <a:path w="405129" h="483870">
                <a:moveTo>
                  <a:pt x="107836" y="0"/>
                </a:moveTo>
                <a:lnTo>
                  <a:pt x="0" y="404611"/>
                </a:lnTo>
                <a:lnTo>
                  <a:pt x="297271" y="483839"/>
                </a:lnTo>
                <a:lnTo>
                  <a:pt x="405108" y="79227"/>
                </a:lnTo>
                <a:lnTo>
                  <a:pt x="107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 rot="840000">
            <a:off x="3046026" y="3484793"/>
            <a:ext cx="145491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西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 rot="840000">
            <a:off x="3019861" y="3582966"/>
            <a:ext cx="145491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河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 rot="840000">
            <a:off x="2993696" y="3681139"/>
            <a:ext cx="145491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路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838740" y="1685653"/>
            <a:ext cx="2727960" cy="1870710"/>
          </a:xfrm>
          <a:custGeom>
            <a:avLst/>
            <a:gdLst/>
            <a:ahLst/>
            <a:cxnLst/>
            <a:rect l="l" t="t" r="r" b="b"/>
            <a:pathLst>
              <a:path w="2727960" h="1870710">
                <a:moveTo>
                  <a:pt x="364623" y="0"/>
                </a:moveTo>
                <a:lnTo>
                  <a:pt x="175432" y="480844"/>
                </a:lnTo>
                <a:lnTo>
                  <a:pt x="0" y="874504"/>
                </a:lnTo>
                <a:lnTo>
                  <a:pt x="330225" y="1048876"/>
                </a:lnTo>
                <a:lnTo>
                  <a:pt x="835882" y="1210039"/>
                </a:lnTo>
                <a:lnTo>
                  <a:pt x="1823118" y="1513870"/>
                </a:lnTo>
                <a:lnTo>
                  <a:pt x="2256539" y="1582562"/>
                </a:lnTo>
                <a:lnTo>
                  <a:pt x="2500769" y="1601056"/>
                </a:lnTo>
                <a:lnTo>
                  <a:pt x="2665881" y="1638044"/>
                </a:lnTo>
                <a:lnTo>
                  <a:pt x="2727798" y="1704095"/>
                </a:lnTo>
                <a:lnTo>
                  <a:pt x="2720919" y="1741083"/>
                </a:lnTo>
                <a:lnTo>
                  <a:pt x="2689960" y="1825627"/>
                </a:lnTo>
                <a:lnTo>
                  <a:pt x="2607404" y="1852047"/>
                </a:lnTo>
                <a:lnTo>
                  <a:pt x="2542046" y="1870541"/>
                </a:lnTo>
                <a:lnTo>
                  <a:pt x="2483570" y="1870541"/>
                </a:lnTo>
              </a:path>
            </a:pathLst>
          </a:custGeom>
          <a:ln w="28575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778926" y="1939987"/>
            <a:ext cx="405130" cy="483870"/>
          </a:xfrm>
          <a:custGeom>
            <a:avLst/>
            <a:gdLst/>
            <a:ahLst/>
            <a:cxnLst/>
            <a:rect l="l" t="t" r="r" b="b"/>
            <a:pathLst>
              <a:path w="405130" h="483869">
                <a:moveTo>
                  <a:pt x="107835" y="0"/>
                </a:moveTo>
                <a:lnTo>
                  <a:pt x="0" y="404611"/>
                </a:lnTo>
                <a:lnTo>
                  <a:pt x="297271" y="483839"/>
                </a:lnTo>
                <a:lnTo>
                  <a:pt x="405107" y="79227"/>
                </a:lnTo>
                <a:lnTo>
                  <a:pt x="107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 rot="840000">
            <a:off x="2940424" y="2018705"/>
            <a:ext cx="145491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九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object 39"/>
          <p:cNvSpPr txBox="1"/>
          <p:nvPr/>
        </p:nvSpPr>
        <p:spPr>
          <a:xfrm rot="840000">
            <a:off x="2914259" y="2116878"/>
            <a:ext cx="145491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龙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object 40"/>
          <p:cNvSpPr txBox="1"/>
          <p:nvPr/>
        </p:nvSpPr>
        <p:spPr>
          <a:xfrm rot="840000">
            <a:off x="2888094" y="2215051"/>
            <a:ext cx="145491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路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368476" y="3136115"/>
            <a:ext cx="1032510" cy="737235"/>
          </a:xfrm>
          <a:custGeom>
            <a:avLst/>
            <a:gdLst/>
            <a:ahLst/>
            <a:cxnLst/>
            <a:rect l="l" t="t" r="r" b="b"/>
            <a:pathLst>
              <a:path w="1032510" h="737235">
                <a:moveTo>
                  <a:pt x="1031955" y="0"/>
                </a:moveTo>
                <a:lnTo>
                  <a:pt x="849642" y="195508"/>
                </a:lnTo>
                <a:lnTo>
                  <a:pt x="581334" y="454424"/>
                </a:lnTo>
                <a:lnTo>
                  <a:pt x="447180" y="631439"/>
                </a:lnTo>
                <a:lnTo>
                  <a:pt x="275188" y="715983"/>
                </a:lnTo>
                <a:lnTo>
                  <a:pt x="0" y="73712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564677" y="3424120"/>
            <a:ext cx="614045" cy="480695"/>
          </a:xfrm>
          <a:custGeom>
            <a:avLst/>
            <a:gdLst/>
            <a:ahLst/>
            <a:cxnLst/>
            <a:rect l="l" t="t" r="r" b="b"/>
            <a:pathLst>
              <a:path w="614045" h="480695">
                <a:moveTo>
                  <a:pt x="115783" y="0"/>
                </a:moveTo>
                <a:lnTo>
                  <a:pt x="0" y="238748"/>
                </a:lnTo>
                <a:lnTo>
                  <a:pt x="498128" y="480320"/>
                </a:lnTo>
                <a:lnTo>
                  <a:pt x="613910" y="241570"/>
                </a:lnTo>
                <a:lnTo>
                  <a:pt x="1157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 rot="1500000">
            <a:off x="3712686" y="3578885"/>
            <a:ext cx="36068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1200" b="1" spc="270" baseline="3000" dirty="0">
                <a:latin typeface="微软雅黑" panose="020B0503020204020204" charset="-122"/>
                <a:cs typeface="微软雅黑" panose="020B0503020204020204" charset="-122"/>
              </a:rPr>
              <a:t>路</a:t>
            </a:r>
            <a:r>
              <a:rPr sz="1200" b="1" spc="135" baseline="3000" dirty="0">
                <a:latin typeface="微软雅黑" panose="020B0503020204020204" charset="-122"/>
                <a:cs typeface="微软雅黑" panose="020B0503020204020204" charset="-122"/>
              </a:rPr>
              <a:t>龙</a:t>
            </a: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白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019886" y="4797073"/>
            <a:ext cx="261620" cy="197485"/>
          </a:xfrm>
          <a:custGeom>
            <a:avLst/>
            <a:gdLst/>
            <a:ahLst/>
            <a:cxnLst/>
            <a:rect l="l" t="t" r="r" b="b"/>
            <a:pathLst>
              <a:path w="261619" h="197485">
                <a:moveTo>
                  <a:pt x="261132" y="75422"/>
                </a:moveTo>
                <a:lnTo>
                  <a:pt x="0" y="75422"/>
                </a:lnTo>
                <a:lnTo>
                  <a:pt x="80694" y="122035"/>
                </a:lnTo>
                <a:lnTo>
                  <a:pt x="49871" y="197458"/>
                </a:lnTo>
                <a:lnTo>
                  <a:pt x="130566" y="150844"/>
                </a:lnTo>
                <a:lnTo>
                  <a:pt x="192210" y="150844"/>
                </a:lnTo>
                <a:lnTo>
                  <a:pt x="180436" y="122035"/>
                </a:lnTo>
                <a:lnTo>
                  <a:pt x="261132" y="75422"/>
                </a:lnTo>
                <a:close/>
              </a:path>
              <a:path w="261619" h="197485">
                <a:moveTo>
                  <a:pt x="192210" y="150844"/>
                </a:moveTo>
                <a:lnTo>
                  <a:pt x="130566" y="150844"/>
                </a:lnTo>
                <a:lnTo>
                  <a:pt x="211260" y="197458"/>
                </a:lnTo>
                <a:lnTo>
                  <a:pt x="192210" y="150844"/>
                </a:lnTo>
                <a:close/>
              </a:path>
              <a:path w="261619" h="197485">
                <a:moveTo>
                  <a:pt x="130566" y="0"/>
                </a:moveTo>
                <a:lnTo>
                  <a:pt x="99743" y="75422"/>
                </a:lnTo>
                <a:lnTo>
                  <a:pt x="161387" y="75422"/>
                </a:lnTo>
                <a:lnTo>
                  <a:pt x="130566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344292" y="4680582"/>
            <a:ext cx="716915" cy="21526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高铁站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060861" y="1677944"/>
            <a:ext cx="3825875" cy="1991995"/>
          </a:xfrm>
          <a:custGeom>
            <a:avLst/>
            <a:gdLst/>
            <a:ahLst/>
            <a:cxnLst/>
            <a:rect l="l" t="t" r="r" b="b"/>
            <a:pathLst>
              <a:path w="3825875" h="1991995">
                <a:moveTo>
                  <a:pt x="3146395" y="852859"/>
                </a:moveTo>
                <a:lnTo>
                  <a:pt x="623653" y="852859"/>
                </a:lnTo>
                <a:lnTo>
                  <a:pt x="912663" y="946323"/>
                </a:lnTo>
                <a:lnTo>
                  <a:pt x="1315756" y="1133251"/>
                </a:lnTo>
                <a:lnTo>
                  <a:pt x="2426166" y="1460375"/>
                </a:lnTo>
                <a:lnTo>
                  <a:pt x="2737991" y="1559681"/>
                </a:lnTo>
                <a:lnTo>
                  <a:pt x="3019397" y="1565522"/>
                </a:lnTo>
                <a:lnTo>
                  <a:pt x="3057424" y="1571364"/>
                </a:lnTo>
                <a:lnTo>
                  <a:pt x="2973763" y="1694036"/>
                </a:lnTo>
                <a:lnTo>
                  <a:pt x="2905314" y="1752451"/>
                </a:lnTo>
                <a:lnTo>
                  <a:pt x="2935735" y="1863440"/>
                </a:lnTo>
                <a:lnTo>
                  <a:pt x="3103058" y="1980269"/>
                </a:lnTo>
                <a:lnTo>
                  <a:pt x="3262774" y="1991953"/>
                </a:lnTo>
                <a:lnTo>
                  <a:pt x="3430096" y="1875121"/>
                </a:lnTo>
                <a:lnTo>
                  <a:pt x="3414883" y="1793341"/>
                </a:lnTo>
                <a:lnTo>
                  <a:pt x="3730314" y="1793341"/>
                </a:lnTo>
                <a:lnTo>
                  <a:pt x="3726712" y="1758293"/>
                </a:lnTo>
                <a:lnTo>
                  <a:pt x="3620234" y="1670669"/>
                </a:lnTo>
                <a:lnTo>
                  <a:pt x="3825584" y="1577206"/>
                </a:lnTo>
                <a:lnTo>
                  <a:pt x="3741922" y="1419485"/>
                </a:lnTo>
                <a:lnTo>
                  <a:pt x="3638704" y="1308496"/>
                </a:lnTo>
                <a:lnTo>
                  <a:pt x="3536572" y="1308496"/>
                </a:lnTo>
                <a:lnTo>
                  <a:pt x="3544178" y="1092361"/>
                </a:lnTo>
                <a:lnTo>
                  <a:pt x="3384463" y="1004738"/>
                </a:lnTo>
                <a:lnTo>
                  <a:pt x="3133479" y="940481"/>
                </a:lnTo>
                <a:lnTo>
                  <a:pt x="3146395" y="852859"/>
                </a:lnTo>
                <a:close/>
              </a:path>
              <a:path w="3825875" h="1991995">
                <a:moveTo>
                  <a:pt x="3730314" y="1793341"/>
                </a:moveTo>
                <a:lnTo>
                  <a:pt x="3414883" y="1793341"/>
                </a:lnTo>
                <a:lnTo>
                  <a:pt x="3582206" y="1910171"/>
                </a:lnTo>
                <a:lnTo>
                  <a:pt x="3749527" y="1980269"/>
                </a:lnTo>
                <a:lnTo>
                  <a:pt x="3730314" y="1793341"/>
                </a:lnTo>
                <a:close/>
              </a:path>
              <a:path w="3825875" h="1991995">
                <a:moveTo>
                  <a:pt x="3681078" y="1098203"/>
                </a:moveTo>
                <a:lnTo>
                  <a:pt x="3536572" y="1308496"/>
                </a:lnTo>
                <a:lnTo>
                  <a:pt x="3638704" y="1308496"/>
                </a:lnTo>
                <a:lnTo>
                  <a:pt x="3627840" y="1296813"/>
                </a:lnTo>
                <a:lnTo>
                  <a:pt x="3681078" y="1098203"/>
                </a:lnTo>
                <a:close/>
              </a:path>
              <a:path w="3825875" h="1991995">
                <a:moveTo>
                  <a:pt x="556075" y="18175"/>
                </a:moveTo>
                <a:lnTo>
                  <a:pt x="380276" y="169404"/>
                </a:lnTo>
                <a:lnTo>
                  <a:pt x="235770" y="245343"/>
                </a:lnTo>
                <a:lnTo>
                  <a:pt x="174925" y="368014"/>
                </a:lnTo>
                <a:lnTo>
                  <a:pt x="45633" y="443955"/>
                </a:lnTo>
                <a:lnTo>
                  <a:pt x="197742" y="625040"/>
                </a:lnTo>
                <a:lnTo>
                  <a:pt x="0" y="800285"/>
                </a:lnTo>
                <a:lnTo>
                  <a:pt x="365065" y="922957"/>
                </a:lnTo>
                <a:lnTo>
                  <a:pt x="410698" y="946323"/>
                </a:lnTo>
                <a:lnTo>
                  <a:pt x="623653" y="852859"/>
                </a:lnTo>
                <a:lnTo>
                  <a:pt x="3146395" y="852859"/>
                </a:lnTo>
                <a:lnTo>
                  <a:pt x="3179113" y="630882"/>
                </a:lnTo>
                <a:lnTo>
                  <a:pt x="3080241" y="514052"/>
                </a:lnTo>
                <a:lnTo>
                  <a:pt x="3232351" y="198611"/>
                </a:lnTo>
                <a:lnTo>
                  <a:pt x="3078003" y="23365"/>
                </a:lnTo>
                <a:lnTo>
                  <a:pt x="623653" y="23365"/>
                </a:lnTo>
                <a:lnTo>
                  <a:pt x="556075" y="18175"/>
                </a:lnTo>
                <a:close/>
              </a:path>
              <a:path w="3825875" h="1991995">
                <a:moveTo>
                  <a:pt x="1221778" y="20886"/>
                </a:moveTo>
                <a:lnTo>
                  <a:pt x="1003929" y="23365"/>
                </a:lnTo>
                <a:lnTo>
                  <a:pt x="1718851" y="23365"/>
                </a:lnTo>
                <a:lnTo>
                  <a:pt x="1221778" y="20886"/>
                </a:lnTo>
                <a:close/>
              </a:path>
              <a:path w="3825875" h="1991995">
                <a:moveTo>
                  <a:pt x="3057424" y="0"/>
                </a:moveTo>
                <a:lnTo>
                  <a:pt x="1318289" y="19788"/>
                </a:lnTo>
                <a:lnTo>
                  <a:pt x="1718851" y="23365"/>
                </a:lnTo>
                <a:lnTo>
                  <a:pt x="3078003" y="23365"/>
                </a:lnTo>
                <a:lnTo>
                  <a:pt x="3057424" y="0"/>
                </a:lnTo>
                <a:close/>
              </a:path>
              <a:path w="3825875" h="1991995">
                <a:moveTo>
                  <a:pt x="570414" y="5840"/>
                </a:moveTo>
                <a:lnTo>
                  <a:pt x="556778" y="17570"/>
                </a:lnTo>
                <a:lnTo>
                  <a:pt x="1221778" y="20886"/>
                </a:lnTo>
                <a:lnTo>
                  <a:pt x="1318289" y="19788"/>
                </a:lnTo>
                <a:lnTo>
                  <a:pt x="1064774" y="17524"/>
                </a:lnTo>
                <a:lnTo>
                  <a:pt x="570414" y="5840"/>
                </a:lnTo>
                <a:close/>
              </a:path>
              <a:path w="3825875" h="1991995">
                <a:moveTo>
                  <a:pt x="547598" y="17524"/>
                </a:moveTo>
                <a:lnTo>
                  <a:pt x="556075" y="18175"/>
                </a:lnTo>
                <a:lnTo>
                  <a:pt x="556778" y="17570"/>
                </a:lnTo>
                <a:lnTo>
                  <a:pt x="547598" y="17524"/>
                </a:lnTo>
                <a:close/>
              </a:path>
            </a:pathLst>
          </a:custGeom>
          <a:solidFill>
            <a:srgbClr val="D6ECEE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060861" y="1677944"/>
            <a:ext cx="3825875" cy="1991995"/>
          </a:xfrm>
          <a:custGeom>
            <a:avLst/>
            <a:gdLst/>
            <a:ahLst/>
            <a:cxnLst/>
            <a:rect l="l" t="t" r="r" b="b"/>
            <a:pathLst>
              <a:path w="3825875" h="1991995">
                <a:moveTo>
                  <a:pt x="1718851" y="23366"/>
                </a:moveTo>
                <a:lnTo>
                  <a:pt x="1064774" y="17524"/>
                </a:lnTo>
                <a:lnTo>
                  <a:pt x="570414" y="5841"/>
                </a:lnTo>
                <a:lnTo>
                  <a:pt x="380276" y="169403"/>
                </a:lnTo>
                <a:lnTo>
                  <a:pt x="235771" y="245343"/>
                </a:lnTo>
                <a:lnTo>
                  <a:pt x="174926" y="368015"/>
                </a:lnTo>
                <a:lnTo>
                  <a:pt x="45633" y="443954"/>
                </a:lnTo>
                <a:lnTo>
                  <a:pt x="197743" y="625040"/>
                </a:lnTo>
                <a:lnTo>
                  <a:pt x="0" y="800286"/>
                </a:lnTo>
                <a:lnTo>
                  <a:pt x="365065" y="922957"/>
                </a:lnTo>
                <a:lnTo>
                  <a:pt x="410698" y="946324"/>
                </a:lnTo>
                <a:lnTo>
                  <a:pt x="623653" y="852859"/>
                </a:lnTo>
                <a:lnTo>
                  <a:pt x="912664" y="946324"/>
                </a:lnTo>
                <a:lnTo>
                  <a:pt x="1315757" y="1133252"/>
                </a:lnTo>
                <a:lnTo>
                  <a:pt x="2426166" y="1460376"/>
                </a:lnTo>
                <a:lnTo>
                  <a:pt x="2737992" y="1559682"/>
                </a:lnTo>
                <a:lnTo>
                  <a:pt x="3019397" y="1565523"/>
                </a:lnTo>
                <a:lnTo>
                  <a:pt x="3057425" y="1571365"/>
                </a:lnTo>
                <a:lnTo>
                  <a:pt x="2973764" y="1694037"/>
                </a:lnTo>
                <a:lnTo>
                  <a:pt x="2905314" y="1752452"/>
                </a:lnTo>
                <a:lnTo>
                  <a:pt x="2935736" y="1863440"/>
                </a:lnTo>
                <a:lnTo>
                  <a:pt x="3103058" y="1980270"/>
                </a:lnTo>
                <a:lnTo>
                  <a:pt x="3262775" y="1991953"/>
                </a:lnTo>
                <a:lnTo>
                  <a:pt x="3430096" y="1875123"/>
                </a:lnTo>
                <a:lnTo>
                  <a:pt x="3414885" y="1793342"/>
                </a:lnTo>
                <a:lnTo>
                  <a:pt x="3582206" y="1910172"/>
                </a:lnTo>
                <a:lnTo>
                  <a:pt x="3749528" y="1980270"/>
                </a:lnTo>
                <a:lnTo>
                  <a:pt x="3726712" y="1758293"/>
                </a:lnTo>
                <a:lnTo>
                  <a:pt x="3620234" y="1670671"/>
                </a:lnTo>
                <a:lnTo>
                  <a:pt x="3825584" y="1577206"/>
                </a:lnTo>
                <a:lnTo>
                  <a:pt x="3741923" y="1419486"/>
                </a:lnTo>
                <a:lnTo>
                  <a:pt x="3627840" y="1296814"/>
                </a:lnTo>
                <a:lnTo>
                  <a:pt x="3681079" y="1098203"/>
                </a:lnTo>
                <a:lnTo>
                  <a:pt x="3536573" y="1308497"/>
                </a:lnTo>
                <a:lnTo>
                  <a:pt x="3544179" y="1092362"/>
                </a:lnTo>
                <a:lnTo>
                  <a:pt x="3384463" y="1004739"/>
                </a:lnTo>
                <a:lnTo>
                  <a:pt x="3133480" y="940482"/>
                </a:lnTo>
                <a:lnTo>
                  <a:pt x="3179114" y="630882"/>
                </a:lnTo>
                <a:lnTo>
                  <a:pt x="3080241" y="514052"/>
                </a:lnTo>
                <a:lnTo>
                  <a:pt x="3232352" y="198611"/>
                </a:lnTo>
                <a:lnTo>
                  <a:pt x="3057425" y="0"/>
                </a:lnTo>
                <a:lnTo>
                  <a:pt x="1003930" y="23366"/>
                </a:lnTo>
                <a:lnTo>
                  <a:pt x="623653" y="23366"/>
                </a:lnTo>
                <a:lnTo>
                  <a:pt x="547598" y="17524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76447" y="3524336"/>
            <a:ext cx="2678430" cy="2740660"/>
          </a:xfrm>
          <a:custGeom>
            <a:avLst/>
            <a:gdLst/>
            <a:ahLst/>
            <a:cxnLst/>
            <a:rect l="l" t="t" r="r" b="b"/>
            <a:pathLst>
              <a:path w="2678429" h="2740660">
                <a:moveTo>
                  <a:pt x="1259315" y="0"/>
                </a:moveTo>
                <a:lnTo>
                  <a:pt x="1126289" y="97551"/>
                </a:lnTo>
                <a:lnTo>
                  <a:pt x="1090815" y="195105"/>
                </a:lnTo>
                <a:lnTo>
                  <a:pt x="1081947" y="310394"/>
                </a:lnTo>
                <a:lnTo>
                  <a:pt x="975525" y="514367"/>
                </a:lnTo>
                <a:lnTo>
                  <a:pt x="824763" y="736079"/>
                </a:lnTo>
                <a:lnTo>
                  <a:pt x="736078" y="922315"/>
                </a:lnTo>
                <a:lnTo>
                  <a:pt x="478894" y="1073078"/>
                </a:lnTo>
                <a:lnTo>
                  <a:pt x="301525" y="1232710"/>
                </a:lnTo>
                <a:lnTo>
                  <a:pt x="292657" y="1401210"/>
                </a:lnTo>
                <a:lnTo>
                  <a:pt x="372473" y="1551973"/>
                </a:lnTo>
                <a:lnTo>
                  <a:pt x="496631" y="1791420"/>
                </a:lnTo>
                <a:lnTo>
                  <a:pt x="478894" y="2022000"/>
                </a:lnTo>
                <a:lnTo>
                  <a:pt x="407946" y="2234841"/>
                </a:lnTo>
                <a:lnTo>
                  <a:pt x="283789" y="2394473"/>
                </a:lnTo>
                <a:lnTo>
                  <a:pt x="150762" y="2500894"/>
                </a:lnTo>
                <a:lnTo>
                  <a:pt x="26605" y="2607315"/>
                </a:lnTo>
                <a:lnTo>
                  <a:pt x="0" y="2722604"/>
                </a:lnTo>
                <a:lnTo>
                  <a:pt x="8867" y="2740341"/>
                </a:lnTo>
                <a:lnTo>
                  <a:pt x="1667262" y="2740341"/>
                </a:lnTo>
                <a:lnTo>
                  <a:pt x="1826895" y="2456552"/>
                </a:lnTo>
                <a:lnTo>
                  <a:pt x="2075210" y="2075210"/>
                </a:lnTo>
                <a:lnTo>
                  <a:pt x="2261447" y="1800288"/>
                </a:lnTo>
                <a:lnTo>
                  <a:pt x="2438815" y="1507630"/>
                </a:lnTo>
                <a:lnTo>
                  <a:pt x="2562973" y="1081947"/>
                </a:lnTo>
                <a:lnTo>
                  <a:pt x="2678262" y="718341"/>
                </a:lnTo>
                <a:lnTo>
                  <a:pt x="2447683" y="638525"/>
                </a:lnTo>
                <a:lnTo>
                  <a:pt x="2270315" y="496630"/>
                </a:lnTo>
                <a:lnTo>
                  <a:pt x="2110684" y="390210"/>
                </a:lnTo>
                <a:lnTo>
                  <a:pt x="1560841" y="150761"/>
                </a:lnTo>
                <a:lnTo>
                  <a:pt x="1259315" y="0"/>
                </a:lnTo>
                <a:close/>
              </a:path>
            </a:pathLst>
          </a:custGeom>
          <a:solidFill>
            <a:srgbClr val="D6ECEE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76447" y="3524336"/>
            <a:ext cx="2678430" cy="2740660"/>
          </a:xfrm>
          <a:custGeom>
            <a:avLst/>
            <a:gdLst/>
            <a:ahLst/>
            <a:cxnLst/>
            <a:rect l="l" t="t" r="r" b="b"/>
            <a:pathLst>
              <a:path w="2678429" h="2740660">
                <a:moveTo>
                  <a:pt x="1259316" y="0"/>
                </a:moveTo>
                <a:lnTo>
                  <a:pt x="1560841" y="150762"/>
                </a:lnTo>
                <a:lnTo>
                  <a:pt x="2110684" y="390210"/>
                </a:lnTo>
                <a:lnTo>
                  <a:pt x="2270315" y="496631"/>
                </a:lnTo>
                <a:lnTo>
                  <a:pt x="2447684" y="638526"/>
                </a:lnTo>
                <a:lnTo>
                  <a:pt x="2678263" y="718341"/>
                </a:lnTo>
                <a:lnTo>
                  <a:pt x="2562973" y="1081948"/>
                </a:lnTo>
                <a:lnTo>
                  <a:pt x="2438816" y="1507632"/>
                </a:lnTo>
                <a:lnTo>
                  <a:pt x="2261447" y="1800289"/>
                </a:lnTo>
                <a:lnTo>
                  <a:pt x="2075210" y="2075211"/>
                </a:lnTo>
                <a:lnTo>
                  <a:pt x="1826895" y="2456553"/>
                </a:lnTo>
                <a:lnTo>
                  <a:pt x="1667262" y="2740342"/>
                </a:lnTo>
                <a:lnTo>
                  <a:pt x="8867" y="2740342"/>
                </a:lnTo>
                <a:lnTo>
                  <a:pt x="0" y="2722606"/>
                </a:lnTo>
                <a:lnTo>
                  <a:pt x="26605" y="2607316"/>
                </a:lnTo>
                <a:lnTo>
                  <a:pt x="150762" y="2500895"/>
                </a:lnTo>
                <a:lnTo>
                  <a:pt x="283789" y="2394474"/>
                </a:lnTo>
                <a:lnTo>
                  <a:pt x="407946" y="2234842"/>
                </a:lnTo>
                <a:lnTo>
                  <a:pt x="478894" y="2022000"/>
                </a:lnTo>
                <a:lnTo>
                  <a:pt x="496631" y="1791421"/>
                </a:lnTo>
                <a:lnTo>
                  <a:pt x="372473" y="1551973"/>
                </a:lnTo>
                <a:lnTo>
                  <a:pt x="292657" y="1401211"/>
                </a:lnTo>
                <a:lnTo>
                  <a:pt x="301525" y="1232710"/>
                </a:lnTo>
                <a:lnTo>
                  <a:pt x="478894" y="1073079"/>
                </a:lnTo>
                <a:lnTo>
                  <a:pt x="736078" y="922316"/>
                </a:lnTo>
                <a:lnTo>
                  <a:pt x="824762" y="736079"/>
                </a:lnTo>
                <a:lnTo>
                  <a:pt x="975525" y="514368"/>
                </a:lnTo>
                <a:lnTo>
                  <a:pt x="1081947" y="310394"/>
                </a:lnTo>
                <a:lnTo>
                  <a:pt x="1090816" y="195105"/>
                </a:lnTo>
                <a:lnTo>
                  <a:pt x="1126290" y="97552"/>
                </a:lnTo>
                <a:lnTo>
                  <a:pt x="1259316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695795" y="2501596"/>
            <a:ext cx="3567429" cy="1717675"/>
          </a:xfrm>
          <a:custGeom>
            <a:avLst/>
            <a:gdLst/>
            <a:ahLst/>
            <a:cxnLst/>
            <a:rect l="l" t="t" r="r" b="b"/>
            <a:pathLst>
              <a:path w="3567429" h="1717675">
                <a:moveTo>
                  <a:pt x="3480799" y="1472058"/>
                </a:moveTo>
                <a:lnTo>
                  <a:pt x="2912920" y="1472058"/>
                </a:lnTo>
                <a:lnTo>
                  <a:pt x="3034607" y="1623937"/>
                </a:lnTo>
                <a:lnTo>
                  <a:pt x="3308407" y="1717401"/>
                </a:lnTo>
                <a:lnTo>
                  <a:pt x="3480799" y="1472058"/>
                </a:lnTo>
                <a:close/>
              </a:path>
              <a:path w="3567429" h="1717675">
                <a:moveTo>
                  <a:pt x="463937" y="0"/>
                </a:moveTo>
                <a:lnTo>
                  <a:pt x="296616" y="186927"/>
                </a:lnTo>
                <a:lnTo>
                  <a:pt x="258588" y="292074"/>
                </a:lnTo>
                <a:lnTo>
                  <a:pt x="0" y="408904"/>
                </a:lnTo>
                <a:lnTo>
                  <a:pt x="15212" y="613357"/>
                </a:lnTo>
                <a:lnTo>
                  <a:pt x="304222" y="794444"/>
                </a:lnTo>
                <a:lnTo>
                  <a:pt x="136899" y="975531"/>
                </a:lnTo>
                <a:lnTo>
                  <a:pt x="372672" y="1092360"/>
                </a:lnTo>
                <a:lnTo>
                  <a:pt x="1034352" y="1407802"/>
                </a:lnTo>
                <a:lnTo>
                  <a:pt x="1361390" y="1629779"/>
                </a:lnTo>
                <a:lnTo>
                  <a:pt x="1597162" y="1682352"/>
                </a:lnTo>
                <a:lnTo>
                  <a:pt x="1688428" y="1407802"/>
                </a:lnTo>
                <a:lnTo>
                  <a:pt x="2325481" y="1407802"/>
                </a:lnTo>
                <a:lnTo>
                  <a:pt x="2334898" y="1401960"/>
                </a:lnTo>
                <a:lnTo>
                  <a:pt x="2547853" y="1384435"/>
                </a:lnTo>
                <a:lnTo>
                  <a:pt x="3542367" y="1384435"/>
                </a:lnTo>
                <a:lnTo>
                  <a:pt x="3566995" y="1349386"/>
                </a:lnTo>
                <a:lnTo>
                  <a:pt x="3506151" y="1150774"/>
                </a:lnTo>
                <a:lnTo>
                  <a:pt x="3369251" y="1115726"/>
                </a:lnTo>
                <a:lnTo>
                  <a:pt x="3308407" y="981372"/>
                </a:lnTo>
                <a:lnTo>
                  <a:pt x="3270379" y="911274"/>
                </a:lnTo>
                <a:lnTo>
                  <a:pt x="3407279" y="771077"/>
                </a:lnTo>
                <a:lnTo>
                  <a:pt x="2669542" y="601673"/>
                </a:lnTo>
                <a:lnTo>
                  <a:pt x="2190393" y="455636"/>
                </a:lnTo>
                <a:lnTo>
                  <a:pt x="2076311" y="391380"/>
                </a:lnTo>
                <a:lnTo>
                  <a:pt x="1848144" y="362173"/>
                </a:lnTo>
                <a:lnTo>
                  <a:pt x="1414628" y="210294"/>
                </a:lnTo>
                <a:lnTo>
                  <a:pt x="1194068" y="116829"/>
                </a:lnTo>
                <a:lnTo>
                  <a:pt x="783370" y="116829"/>
                </a:lnTo>
                <a:lnTo>
                  <a:pt x="463937" y="0"/>
                </a:lnTo>
                <a:close/>
              </a:path>
              <a:path w="3567429" h="1717675">
                <a:moveTo>
                  <a:pt x="2325481" y="1407802"/>
                </a:moveTo>
                <a:lnTo>
                  <a:pt x="1688428" y="1407802"/>
                </a:lnTo>
                <a:lnTo>
                  <a:pt x="1969833" y="1460375"/>
                </a:lnTo>
                <a:lnTo>
                  <a:pt x="2137154" y="1524632"/>
                </a:lnTo>
                <a:lnTo>
                  <a:pt x="2325481" y="1407802"/>
                </a:lnTo>
                <a:close/>
              </a:path>
              <a:path w="3567429" h="1717675">
                <a:moveTo>
                  <a:pt x="3542367" y="1384435"/>
                </a:moveTo>
                <a:lnTo>
                  <a:pt x="2547853" y="1384435"/>
                </a:lnTo>
                <a:lnTo>
                  <a:pt x="2699964" y="1448692"/>
                </a:lnTo>
                <a:lnTo>
                  <a:pt x="2699964" y="1489583"/>
                </a:lnTo>
                <a:lnTo>
                  <a:pt x="2912920" y="1472058"/>
                </a:lnTo>
                <a:lnTo>
                  <a:pt x="3480799" y="1472058"/>
                </a:lnTo>
                <a:lnTo>
                  <a:pt x="3542367" y="1384435"/>
                </a:lnTo>
                <a:close/>
              </a:path>
              <a:path w="3567429" h="1717675">
                <a:moveTo>
                  <a:pt x="973508" y="23365"/>
                </a:moveTo>
                <a:lnTo>
                  <a:pt x="783370" y="116829"/>
                </a:lnTo>
                <a:lnTo>
                  <a:pt x="1194068" y="116829"/>
                </a:lnTo>
                <a:lnTo>
                  <a:pt x="973508" y="23365"/>
                </a:lnTo>
                <a:close/>
              </a:path>
            </a:pathLst>
          </a:custGeom>
          <a:solidFill>
            <a:srgbClr val="D6ECEE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695795" y="2501596"/>
            <a:ext cx="3567429" cy="1717675"/>
          </a:xfrm>
          <a:custGeom>
            <a:avLst/>
            <a:gdLst/>
            <a:ahLst/>
            <a:cxnLst/>
            <a:rect l="l" t="t" r="r" b="b"/>
            <a:pathLst>
              <a:path w="3567429" h="1717675">
                <a:moveTo>
                  <a:pt x="1848145" y="362173"/>
                </a:moveTo>
                <a:lnTo>
                  <a:pt x="1414629" y="210294"/>
                </a:lnTo>
                <a:lnTo>
                  <a:pt x="973508" y="23366"/>
                </a:lnTo>
                <a:lnTo>
                  <a:pt x="783369" y="116830"/>
                </a:lnTo>
                <a:lnTo>
                  <a:pt x="463937" y="0"/>
                </a:lnTo>
                <a:lnTo>
                  <a:pt x="296616" y="186928"/>
                </a:lnTo>
                <a:lnTo>
                  <a:pt x="258588" y="292075"/>
                </a:lnTo>
                <a:lnTo>
                  <a:pt x="0" y="408905"/>
                </a:lnTo>
                <a:lnTo>
                  <a:pt x="15211" y="613357"/>
                </a:lnTo>
                <a:lnTo>
                  <a:pt x="304221" y="794444"/>
                </a:lnTo>
                <a:lnTo>
                  <a:pt x="136899" y="975531"/>
                </a:lnTo>
                <a:lnTo>
                  <a:pt x="372671" y="1092361"/>
                </a:lnTo>
                <a:lnTo>
                  <a:pt x="1034353" y="1407803"/>
                </a:lnTo>
                <a:lnTo>
                  <a:pt x="1361390" y="1629780"/>
                </a:lnTo>
                <a:lnTo>
                  <a:pt x="1597162" y="1682353"/>
                </a:lnTo>
                <a:lnTo>
                  <a:pt x="1688428" y="1407803"/>
                </a:lnTo>
                <a:lnTo>
                  <a:pt x="1969833" y="1460376"/>
                </a:lnTo>
                <a:lnTo>
                  <a:pt x="2137154" y="1524633"/>
                </a:lnTo>
                <a:lnTo>
                  <a:pt x="2334898" y="1401961"/>
                </a:lnTo>
                <a:lnTo>
                  <a:pt x="2547854" y="1384437"/>
                </a:lnTo>
                <a:lnTo>
                  <a:pt x="2699964" y="1448693"/>
                </a:lnTo>
                <a:lnTo>
                  <a:pt x="2699964" y="1489584"/>
                </a:lnTo>
                <a:lnTo>
                  <a:pt x="2912919" y="1472059"/>
                </a:lnTo>
                <a:lnTo>
                  <a:pt x="3034607" y="1623938"/>
                </a:lnTo>
                <a:lnTo>
                  <a:pt x="3308406" y="1717402"/>
                </a:lnTo>
                <a:lnTo>
                  <a:pt x="3566995" y="1349387"/>
                </a:lnTo>
                <a:lnTo>
                  <a:pt x="3506151" y="1150776"/>
                </a:lnTo>
                <a:lnTo>
                  <a:pt x="3369251" y="1115727"/>
                </a:lnTo>
                <a:lnTo>
                  <a:pt x="3308406" y="981373"/>
                </a:lnTo>
                <a:lnTo>
                  <a:pt x="3270379" y="911274"/>
                </a:lnTo>
                <a:lnTo>
                  <a:pt x="3407279" y="771078"/>
                </a:lnTo>
                <a:lnTo>
                  <a:pt x="3201929" y="724346"/>
                </a:lnTo>
                <a:lnTo>
                  <a:pt x="2669542" y="601674"/>
                </a:lnTo>
                <a:lnTo>
                  <a:pt x="2190393" y="455637"/>
                </a:lnTo>
                <a:lnTo>
                  <a:pt x="2076311" y="391381"/>
                </a:lnTo>
                <a:lnTo>
                  <a:pt x="1848145" y="362173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243710" y="4588548"/>
            <a:ext cx="2315210" cy="1676400"/>
          </a:xfrm>
          <a:custGeom>
            <a:avLst/>
            <a:gdLst/>
            <a:ahLst/>
            <a:cxnLst/>
            <a:rect l="l" t="t" r="r" b="b"/>
            <a:pathLst>
              <a:path w="2315210" h="1676400">
                <a:moveTo>
                  <a:pt x="922315" y="0"/>
                </a:moveTo>
                <a:lnTo>
                  <a:pt x="860235" y="106420"/>
                </a:lnTo>
                <a:lnTo>
                  <a:pt x="789289" y="452290"/>
                </a:lnTo>
                <a:lnTo>
                  <a:pt x="682868" y="576447"/>
                </a:lnTo>
                <a:lnTo>
                  <a:pt x="603053" y="762684"/>
                </a:lnTo>
                <a:lnTo>
                  <a:pt x="470027" y="931184"/>
                </a:lnTo>
                <a:lnTo>
                  <a:pt x="292658" y="1188368"/>
                </a:lnTo>
                <a:lnTo>
                  <a:pt x="150762" y="1392342"/>
                </a:lnTo>
                <a:lnTo>
                  <a:pt x="0" y="1667262"/>
                </a:lnTo>
                <a:lnTo>
                  <a:pt x="478895" y="1676131"/>
                </a:lnTo>
                <a:lnTo>
                  <a:pt x="372474" y="1427815"/>
                </a:lnTo>
                <a:lnTo>
                  <a:pt x="407946" y="1356868"/>
                </a:lnTo>
                <a:lnTo>
                  <a:pt x="478895" y="1339131"/>
                </a:lnTo>
                <a:lnTo>
                  <a:pt x="1275487" y="1339131"/>
                </a:lnTo>
                <a:lnTo>
                  <a:pt x="1356868" y="1223842"/>
                </a:lnTo>
                <a:lnTo>
                  <a:pt x="1592766" y="1223842"/>
                </a:lnTo>
                <a:lnTo>
                  <a:pt x="1614051" y="1214973"/>
                </a:lnTo>
                <a:lnTo>
                  <a:pt x="1383473" y="1046473"/>
                </a:lnTo>
                <a:lnTo>
                  <a:pt x="1294789" y="957789"/>
                </a:lnTo>
                <a:lnTo>
                  <a:pt x="1268183" y="877973"/>
                </a:lnTo>
                <a:lnTo>
                  <a:pt x="1365737" y="718342"/>
                </a:lnTo>
                <a:lnTo>
                  <a:pt x="2314657" y="718342"/>
                </a:lnTo>
                <a:lnTo>
                  <a:pt x="2279185" y="647393"/>
                </a:lnTo>
                <a:lnTo>
                  <a:pt x="2146157" y="603053"/>
                </a:lnTo>
                <a:lnTo>
                  <a:pt x="1888973" y="549842"/>
                </a:lnTo>
                <a:lnTo>
                  <a:pt x="1631789" y="425683"/>
                </a:lnTo>
                <a:lnTo>
                  <a:pt x="1321394" y="239447"/>
                </a:lnTo>
                <a:lnTo>
                  <a:pt x="1090815" y="106420"/>
                </a:lnTo>
                <a:lnTo>
                  <a:pt x="922315" y="0"/>
                </a:lnTo>
                <a:close/>
              </a:path>
              <a:path w="2315210" h="1676400">
                <a:moveTo>
                  <a:pt x="1275487" y="1339131"/>
                </a:moveTo>
                <a:lnTo>
                  <a:pt x="611921" y="1339131"/>
                </a:lnTo>
                <a:lnTo>
                  <a:pt x="1250447" y="1374605"/>
                </a:lnTo>
                <a:lnTo>
                  <a:pt x="1275487" y="1339131"/>
                </a:lnTo>
                <a:close/>
              </a:path>
              <a:path w="2315210" h="1676400">
                <a:moveTo>
                  <a:pt x="1592766" y="1223842"/>
                </a:moveTo>
                <a:lnTo>
                  <a:pt x="1356868" y="1223842"/>
                </a:lnTo>
                <a:lnTo>
                  <a:pt x="1507630" y="1259315"/>
                </a:lnTo>
                <a:lnTo>
                  <a:pt x="1592766" y="1223842"/>
                </a:lnTo>
                <a:close/>
              </a:path>
              <a:path w="2315210" h="1676400">
                <a:moveTo>
                  <a:pt x="2314657" y="718342"/>
                </a:moveTo>
                <a:lnTo>
                  <a:pt x="1436683" y="718342"/>
                </a:lnTo>
                <a:lnTo>
                  <a:pt x="1569709" y="771552"/>
                </a:lnTo>
                <a:lnTo>
                  <a:pt x="1693867" y="940052"/>
                </a:lnTo>
                <a:lnTo>
                  <a:pt x="1853498" y="1028736"/>
                </a:lnTo>
                <a:lnTo>
                  <a:pt x="1924447" y="993263"/>
                </a:lnTo>
                <a:lnTo>
                  <a:pt x="2075210" y="851368"/>
                </a:lnTo>
                <a:lnTo>
                  <a:pt x="2225973" y="798158"/>
                </a:lnTo>
                <a:lnTo>
                  <a:pt x="2314657" y="718342"/>
                </a:lnTo>
                <a:close/>
              </a:path>
            </a:pathLst>
          </a:custGeom>
          <a:solidFill>
            <a:srgbClr val="D6ECEE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243710" y="4588548"/>
            <a:ext cx="2315210" cy="1676400"/>
          </a:xfrm>
          <a:custGeom>
            <a:avLst/>
            <a:gdLst/>
            <a:ahLst/>
            <a:cxnLst/>
            <a:rect l="l" t="t" r="r" b="b"/>
            <a:pathLst>
              <a:path w="2315210" h="1676400">
                <a:moveTo>
                  <a:pt x="860236" y="106421"/>
                </a:moveTo>
                <a:lnTo>
                  <a:pt x="922316" y="0"/>
                </a:lnTo>
                <a:lnTo>
                  <a:pt x="1090816" y="106421"/>
                </a:lnTo>
                <a:lnTo>
                  <a:pt x="1321395" y="239447"/>
                </a:lnTo>
                <a:lnTo>
                  <a:pt x="1631790" y="425684"/>
                </a:lnTo>
                <a:lnTo>
                  <a:pt x="1888974" y="549842"/>
                </a:lnTo>
                <a:lnTo>
                  <a:pt x="2146159" y="603053"/>
                </a:lnTo>
                <a:lnTo>
                  <a:pt x="2279185" y="647394"/>
                </a:lnTo>
                <a:lnTo>
                  <a:pt x="2314658" y="718342"/>
                </a:lnTo>
                <a:lnTo>
                  <a:pt x="2225975" y="798158"/>
                </a:lnTo>
                <a:lnTo>
                  <a:pt x="2075211" y="851369"/>
                </a:lnTo>
                <a:lnTo>
                  <a:pt x="1924448" y="993263"/>
                </a:lnTo>
                <a:lnTo>
                  <a:pt x="1853500" y="1028737"/>
                </a:lnTo>
                <a:lnTo>
                  <a:pt x="1693868" y="940052"/>
                </a:lnTo>
                <a:lnTo>
                  <a:pt x="1569711" y="771553"/>
                </a:lnTo>
                <a:lnTo>
                  <a:pt x="1436685" y="718342"/>
                </a:lnTo>
                <a:lnTo>
                  <a:pt x="1365738" y="718342"/>
                </a:lnTo>
                <a:lnTo>
                  <a:pt x="1268184" y="877974"/>
                </a:lnTo>
                <a:lnTo>
                  <a:pt x="1294790" y="957790"/>
                </a:lnTo>
                <a:lnTo>
                  <a:pt x="1383474" y="1046474"/>
                </a:lnTo>
                <a:lnTo>
                  <a:pt x="1614053" y="1214974"/>
                </a:lnTo>
                <a:lnTo>
                  <a:pt x="1507632" y="1259316"/>
                </a:lnTo>
                <a:lnTo>
                  <a:pt x="1356869" y="1223843"/>
                </a:lnTo>
                <a:lnTo>
                  <a:pt x="1250448" y="1374606"/>
                </a:lnTo>
                <a:lnTo>
                  <a:pt x="957790" y="1356869"/>
                </a:lnTo>
                <a:lnTo>
                  <a:pt x="611921" y="1339132"/>
                </a:lnTo>
                <a:lnTo>
                  <a:pt x="478895" y="1339132"/>
                </a:lnTo>
                <a:lnTo>
                  <a:pt x="407947" y="1356869"/>
                </a:lnTo>
                <a:lnTo>
                  <a:pt x="372474" y="1427816"/>
                </a:lnTo>
                <a:lnTo>
                  <a:pt x="478895" y="1676132"/>
                </a:lnTo>
                <a:lnTo>
                  <a:pt x="0" y="1667263"/>
                </a:lnTo>
                <a:lnTo>
                  <a:pt x="150763" y="1392343"/>
                </a:lnTo>
                <a:lnTo>
                  <a:pt x="292658" y="1188369"/>
                </a:lnTo>
                <a:lnTo>
                  <a:pt x="470026" y="931184"/>
                </a:lnTo>
                <a:lnTo>
                  <a:pt x="603053" y="762684"/>
                </a:lnTo>
                <a:lnTo>
                  <a:pt x="682868" y="576447"/>
                </a:lnTo>
                <a:lnTo>
                  <a:pt x="789289" y="452290"/>
                </a:lnTo>
                <a:lnTo>
                  <a:pt x="860236" y="106421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3085700" y="5131308"/>
            <a:ext cx="5334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南城居住区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9433" y="784193"/>
          <a:ext cx="9886950" cy="4733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8710"/>
                <a:gridCol w="1954530"/>
                <a:gridCol w="2491740"/>
                <a:gridCol w="1791334"/>
              </a:tblGrid>
              <a:tr h="273948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地 块 信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息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40365"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楼面地价</a:t>
                      </a: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元)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84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200" spc="-5" dirty="0">
                          <a:latin typeface="Arial" panose="020B0604020202020204"/>
                          <a:cs typeface="Arial" panose="020B0604020202020204"/>
                        </a:rPr>
                        <a:t>1,277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建筑面积</a:t>
                      </a: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平方米)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992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200" spc="-20" dirty="0">
                          <a:latin typeface="Arial" panose="020B0604020202020204"/>
                          <a:cs typeface="Arial" panose="020B0604020202020204"/>
                        </a:rPr>
                        <a:t>113,696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224637"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土地总价</a:t>
                      </a: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万元)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0955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Arial" panose="020B0604020202020204"/>
                          <a:cs typeface="Arial" panose="020B0604020202020204"/>
                        </a:rPr>
                        <a:t>14,517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89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可售面积</a:t>
                      </a: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平方米)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699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20" dirty="0">
                          <a:latin typeface="Arial" panose="020B0604020202020204"/>
                          <a:cs typeface="Arial" panose="020B0604020202020204"/>
                        </a:rPr>
                        <a:t>112,470</a:t>
                      </a:r>
                      <a:endParaRPr sz="12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89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235138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投 资 指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标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476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253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货值（亿元）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925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8.16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权益货值（亿元）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1919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资金峰值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8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3,615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投资年化收益率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815.64%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2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225343"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XIRR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925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93.46%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杠杆后XIRR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457.30%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225343"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NPV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92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7,671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杠杆后</a:t>
                      </a:r>
                      <a:r>
                        <a:rPr sz="1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NPV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7,352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218256"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25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累计现金流回正周期(月)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2384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拿地开盘周期(月)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5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225343"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累计销售</a:t>
                      </a:r>
                      <a:r>
                        <a:rPr sz="1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90%</a:t>
                      </a: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周期(月)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83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20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开发周期(月)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27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225343"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经营性现金流回正周期(月)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83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10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销售周期(月)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34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203703">
                <a:tc gridSpan="4"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9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盈 利 指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标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25344"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全案销售均价(元)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746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6,876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销售毛利率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19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23.88%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225343"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全口径单方成本(元)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7465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4,551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销售净利率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9.84%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225343"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净利润(万元)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92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7,371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股东XIRR(含融资)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143.21%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225344"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股东净利润(万元)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925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7,371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股东净利率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9.84%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215543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价 格 调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整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25343"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业态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195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调整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调整后单价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单位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225343"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高层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19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7,000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元</a:t>
                      </a:r>
                      <a:r>
                        <a:rPr sz="1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450688"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商业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46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可售车位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83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4,925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80,000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元</a:t>
                      </a:r>
                      <a:r>
                        <a:rPr sz="1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元</a:t>
                      </a:r>
                      <a:r>
                        <a:rPr sz="1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个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32333" y="368300"/>
            <a:ext cx="197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5</a:t>
            </a:r>
            <a:r>
              <a:rPr sz="2400" b="1" spc="-5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.</a:t>
            </a:r>
            <a:r>
              <a:rPr sz="2400" b="1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24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盈利分析：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173" y="5507228"/>
            <a:ext cx="9345930" cy="112903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备注说明：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、玉溪可采用内保温，本轮测算中保守考虑采用外保温，项目确权后在此方面可</a:t>
            </a:r>
            <a:r>
              <a:rPr sz="1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优化约</a:t>
            </a:r>
            <a:r>
              <a:rPr sz="12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500</a:t>
            </a:r>
            <a:r>
              <a:rPr sz="1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万成本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、玉溪规范中不强制规定机械车位比例，本轮方案设计中仅考虑</a:t>
            </a: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20%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机械车位，确权后</a:t>
            </a:r>
            <a:r>
              <a:rPr sz="1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可进一步优化地下室面积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、玉溪阳台可做</a:t>
            </a: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1.8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米，同时室内允许</a:t>
            </a:r>
            <a:r>
              <a:rPr sz="1200" spc="-5" dirty="0">
                <a:latin typeface="微软雅黑" panose="020B0503020204020204" charset="-122"/>
                <a:cs typeface="微软雅黑" panose="020B0503020204020204" charset="-122"/>
              </a:rPr>
              <a:t>30</a:t>
            </a: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㎡挑空赠送。本轮方案设计考虑的是常规产品，未考虑增加赠送提升售价，后期</a:t>
            </a:r>
            <a:r>
              <a:rPr sz="1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有价格提升空间。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84013" y="180339"/>
            <a:ext cx="7931150" cy="5226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25"/>
              </a:spcBef>
            </a:pPr>
            <a:r>
              <a:rPr sz="1600" b="0" dirty="0">
                <a:latin typeface="微软雅黑" panose="020B0503020204020204" charset="-122"/>
                <a:cs typeface="微软雅黑" panose="020B0503020204020204" charset="-122"/>
              </a:rPr>
              <a:t>住宅货值</a:t>
            </a:r>
            <a:r>
              <a:rPr sz="1600" b="0" spc="-5" dirty="0"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1600" b="0" dirty="0">
                <a:latin typeface="微软雅黑" panose="020B0503020204020204" charset="-122"/>
                <a:cs typeface="微软雅黑" panose="020B0503020204020204" charset="-122"/>
              </a:rPr>
              <a:t>.4亿，商业货值</a:t>
            </a:r>
            <a:r>
              <a:rPr sz="1600" b="0" spc="-5" dirty="0">
                <a:latin typeface="微软雅黑" panose="020B0503020204020204" charset="-122"/>
                <a:cs typeface="微软雅黑" panose="020B0503020204020204" charset="-122"/>
              </a:rPr>
              <a:t>3300</a:t>
            </a:r>
            <a:r>
              <a:rPr sz="1600" b="0" dirty="0">
                <a:latin typeface="微软雅黑" panose="020B0503020204020204" charset="-122"/>
                <a:cs typeface="微软雅黑" panose="020B0503020204020204" charset="-122"/>
              </a:rPr>
              <a:t>万，车位销售</a:t>
            </a:r>
            <a:r>
              <a:rPr sz="1600" b="0" spc="-5" dirty="0">
                <a:latin typeface="微软雅黑" panose="020B0503020204020204" charset="-122"/>
                <a:cs typeface="微软雅黑" panose="020B0503020204020204" charset="-122"/>
              </a:rPr>
              <a:t>4288</a:t>
            </a:r>
            <a:r>
              <a:rPr sz="1600" b="0" dirty="0">
                <a:latin typeface="微软雅黑" panose="020B0503020204020204" charset="-122"/>
                <a:cs typeface="微软雅黑" panose="020B0503020204020204" charset="-122"/>
              </a:rPr>
              <a:t>万，其中车位销售：住宅套数×</a:t>
            </a:r>
            <a:r>
              <a:rPr sz="1600" b="0" spc="-5" dirty="0">
                <a:latin typeface="微软雅黑" panose="020B0503020204020204" charset="-122"/>
                <a:cs typeface="微软雅黑" panose="020B0503020204020204" charset="-122"/>
              </a:rPr>
              <a:t>60</a:t>
            </a:r>
            <a:r>
              <a:rPr sz="1600" b="0" dirty="0">
                <a:latin typeface="微软雅黑" panose="020B0503020204020204" charset="-122"/>
                <a:cs typeface="微软雅黑" panose="020B0503020204020204" charset="-122"/>
              </a:rPr>
              <a:t>%。 若车位全销售，项目净利润</a:t>
            </a:r>
            <a:r>
              <a:rPr sz="1600" dirty="0">
                <a:solidFill>
                  <a:srgbClr val="C00000"/>
                </a:solidFill>
              </a:rPr>
              <a:t>9828万元</a:t>
            </a:r>
            <a:r>
              <a:rPr sz="1600" b="0" dirty="0">
                <a:latin typeface="微软雅黑" panose="020B0503020204020204" charset="-122"/>
                <a:cs typeface="微软雅黑" panose="020B0503020204020204" charset="-122"/>
              </a:rPr>
              <a:t>，净利润率</a:t>
            </a:r>
            <a:r>
              <a:rPr sz="1600" dirty="0">
                <a:solidFill>
                  <a:srgbClr val="C00000"/>
                </a:solidFill>
              </a:rPr>
              <a:t>13.12%</a:t>
            </a:r>
            <a:r>
              <a:rPr sz="1600" spc="-10" dirty="0">
                <a:solidFill>
                  <a:srgbClr val="C00000"/>
                </a:solidFill>
              </a:rPr>
              <a:t> </a:t>
            </a:r>
            <a:r>
              <a:rPr sz="1600" b="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515" y="1208385"/>
            <a:ext cx="283210" cy="310515"/>
          </a:xfrm>
          <a:custGeom>
            <a:avLst/>
            <a:gdLst/>
            <a:ahLst/>
            <a:cxnLst/>
            <a:rect l="l" t="t" r="r" b="b"/>
            <a:pathLst>
              <a:path w="283210" h="310515">
                <a:moveTo>
                  <a:pt x="0" y="310441"/>
                </a:moveTo>
                <a:lnTo>
                  <a:pt x="282966" y="310441"/>
                </a:lnTo>
                <a:lnTo>
                  <a:pt x="282966" y="0"/>
                </a:lnTo>
                <a:lnTo>
                  <a:pt x="0" y="0"/>
                </a:lnTo>
                <a:lnTo>
                  <a:pt x="0" y="31044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4480" y="1203940"/>
            <a:ext cx="2369185" cy="310515"/>
          </a:xfrm>
          <a:custGeom>
            <a:avLst/>
            <a:gdLst/>
            <a:ahLst/>
            <a:cxnLst/>
            <a:rect l="l" t="t" r="r" b="b"/>
            <a:pathLst>
              <a:path w="2369185" h="310515">
                <a:moveTo>
                  <a:pt x="0" y="310441"/>
                </a:moveTo>
                <a:lnTo>
                  <a:pt x="2369026" y="310441"/>
                </a:lnTo>
                <a:lnTo>
                  <a:pt x="2369026" y="0"/>
                </a:lnTo>
                <a:lnTo>
                  <a:pt x="0" y="0"/>
                </a:lnTo>
                <a:lnTo>
                  <a:pt x="0" y="31044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53507" y="1208385"/>
            <a:ext cx="533400" cy="310515"/>
          </a:xfrm>
          <a:custGeom>
            <a:avLst/>
            <a:gdLst/>
            <a:ahLst/>
            <a:cxnLst/>
            <a:rect l="l" t="t" r="r" b="b"/>
            <a:pathLst>
              <a:path w="533400" h="310515">
                <a:moveTo>
                  <a:pt x="0" y="310441"/>
                </a:moveTo>
                <a:lnTo>
                  <a:pt x="533030" y="310441"/>
                </a:lnTo>
                <a:lnTo>
                  <a:pt x="533030" y="0"/>
                </a:lnTo>
                <a:lnTo>
                  <a:pt x="0" y="0"/>
                </a:lnTo>
                <a:lnTo>
                  <a:pt x="0" y="31044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86537" y="1208385"/>
            <a:ext cx="1178560" cy="155575"/>
          </a:xfrm>
          <a:custGeom>
            <a:avLst/>
            <a:gdLst/>
            <a:ahLst/>
            <a:cxnLst/>
            <a:rect l="l" t="t" r="r" b="b"/>
            <a:pathLst>
              <a:path w="1178560" h="155575">
                <a:moveTo>
                  <a:pt x="0" y="155221"/>
                </a:moveTo>
                <a:lnTo>
                  <a:pt x="1177933" y="155221"/>
                </a:lnTo>
                <a:lnTo>
                  <a:pt x="1177933" y="0"/>
                </a:lnTo>
                <a:lnTo>
                  <a:pt x="0" y="0"/>
                </a:lnTo>
                <a:lnTo>
                  <a:pt x="0" y="155221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4470" y="1208385"/>
            <a:ext cx="2425065" cy="155575"/>
          </a:xfrm>
          <a:custGeom>
            <a:avLst/>
            <a:gdLst/>
            <a:ahLst/>
            <a:cxnLst/>
            <a:rect l="l" t="t" r="r" b="b"/>
            <a:pathLst>
              <a:path w="2425065" h="155575">
                <a:moveTo>
                  <a:pt x="0" y="155221"/>
                </a:moveTo>
                <a:lnTo>
                  <a:pt x="2424959" y="155221"/>
                </a:lnTo>
                <a:lnTo>
                  <a:pt x="2424959" y="0"/>
                </a:lnTo>
                <a:lnTo>
                  <a:pt x="0" y="0"/>
                </a:lnTo>
                <a:lnTo>
                  <a:pt x="0" y="155221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89431" y="1208385"/>
            <a:ext cx="2665730" cy="155575"/>
          </a:xfrm>
          <a:custGeom>
            <a:avLst/>
            <a:gdLst/>
            <a:ahLst/>
            <a:cxnLst/>
            <a:rect l="l" t="t" r="r" b="b"/>
            <a:pathLst>
              <a:path w="2665729" h="155575">
                <a:moveTo>
                  <a:pt x="0" y="155221"/>
                </a:moveTo>
                <a:lnTo>
                  <a:pt x="2665154" y="155221"/>
                </a:lnTo>
                <a:lnTo>
                  <a:pt x="2665154" y="0"/>
                </a:lnTo>
                <a:lnTo>
                  <a:pt x="0" y="0"/>
                </a:lnTo>
                <a:lnTo>
                  <a:pt x="0" y="15522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554585" y="1208385"/>
            <a:ext cx="2428875" cy="155575"/>
          </a:xfrm>
          <a:custGeom>
            <a:avLst/>
            <a:gdLst/>
            <a:ahLst/>
            <a:cxnLst/>
            <a:rect l="l" t="t" r="r" b="b"/>
            <a:pathLst>
              <a:path w="2428875" h="155575">
                <a:moveTo>
                  <a:pt x="0" y="155221"/>
                </a:moveTo>
                <a:lnTo>
                  <a:pt x="2428250" y="155221"/>
                </a:lnTo>
                <a:lnTo>
                  <a:pt x="2428250" y="0"/>
                </a:lnTo>
                <a:lnTo>
                  <a:pt x="0" y="0"/>
                </a:lnTo>
                <a:lnTo>
                  <a:pt x="0" y="15522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86537" y="1363606"/>
            <a:ext cx="539750" cy="155575"/>
          </a:xfrm>
          <a:custGeom>
            <a:avLst/>
            <a:gdLst/>
            <a:ahLst/>
            <a:cxnLst/>
            <a:rect l="l" t="t" r="r" b="b"/>
            <a:pathLst>
              <a:path w="539750" h="155575">
                <a:moveTo>
                  <a:pt x="0" y="155221"/>
                </a:moveTo>
                <a:lnTo>
                  <a:pt x="539611" y="155221"/>
                </a:lnTo>
                <a:lnTo>
                  <a:pt x="539611" y="0"/>
                </a:lnTo>
                <a:lnTo>
                  <a:pt x="0" y="0"/>
                </a:lnTo>
                <a:lnTo>
                  <a:pt x="0" y="155221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26149" y="1363606"/>
            <a:ext cx="638810" cy="155575"/>
          </a:xfrm>
          <a:custGeom>
            <a:avLst/>
            <a:gdLst/>
            <a:ahLst/>
            <a:cxnLst/>
            <a:rect l="l" t="t" r="r" b="b"/>
            <a:pathLst>
              <a:path w="638810" h="155575">
                <a:moveTo>
                  <a:pt x="0" y="155221"/>
                </a:moveTo>
                <a:lnTo>
                  <a:pt x="638320" y="155221"/>
                </a:lnTo>
                <a:lnTo>
                  <a:pt x="638320" y="0"/>
                </a:lnTo>
                <a:lnTo>
                  <a:pt x="0" y="0"/>
                </a:lnTo>
                <a:lnTo>
                  <a:pt x="0" y="155221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64470" y="1363606"/>
            <a:ext cx="599440" cy="155575"/>
          </a:xfrm>
          <a:custGeom>
            <a:avLst/>
            <a:gdLst/>
            <a:ahLst/>
            <a:cxnLst/>
            <a:rect l="l" t="t" r="r" b="b"/>
            <a:pathLst>
              <a:path w="599439" h="155575">
                <a:moveTo>
                  <a:pt x="0" y="155221"/>
                </a:moveTo>
                <a:lnTo>
                  <a:pt x="598837" y="155221"/>
                </a:lnTo>
                <a:lnTo>
                  <a:pt x="598837" y="0"/>
                </a:lnTo>
                <a:lnTo>
                  <a:pt x="0" y="0"/>
                </a:lnTo>
                <a:lnTo>
                  <a:pt x="0" y="155221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63308" y="1363606"/>
            <a:ext cx="587375" cy="155575"/>
          </a:xfrm>
          <a:custGeom>
            <a:avLst/>
            <a:gdLst/>
            <a:ahLst/>
            <a:cxnLst/>
            <a:rect l="l" t="t" r="r" b="b"/>
            <a:pathLst>
              <a:path w="587375" h="155575">
                <a:moveTo>
                  <a:pt x="0" y="155221"/>
                </a:moveTo>
                <a:lnTo>
                  <a:pt x="587321" y="155221"/>
                </a:lnTo>
                <a:lnTo>
                  <a:pt x="587321" y="0"/>
                </a:lnTo>
                <a:lnTo>
                  <a:pt x="0" y="0"/>
                </a:lnTo>
                <a:lnTo>
                  <a:pt x="0" y="155221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50628" y="1363606"/>
            <a:ext cx="587375" cy="155575"/>
          </a:xfrm>
          <a:custGeom>
            <a:avLst/>
            <a:gdLst/>
            <a:ahLst/>
            <a:cxnLst/>
            <a:rect l="l" t="t" r="r" b="b"/>
            <a:pathLst>
              <a:path w="587375" h="155575">
                <a:moveTo>
                  <a:pt x="0" y="155221"/>
                </a:moveTo>
                <a:lnTo>
                  <a:pt x="587321" y="155221"/>
                </a:lnTo>
                <a:lnTo>
                  <a:pt x="587321" y="0"/>
                </a:lnTo>
                <a:lnTo>
                  <a:pt x="0" y="0"/>
                </a:lnTo>
                <a:lnTo>
                  <a:pt x="0" y="155221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37950" y="1363606"/>
            <a:ext cx="651510" cy="155575"/>
          </a:xfrm>
          <a:custGeom>
            <a:avLst/>
            <a:gdLst/>
            <a:ahLst/>
            <a:cxnLst/>
            <a:rect l="l" t="t" r="r" b="b"/>
            <a:pathLst>
              <a:path w="651509" h="155575">
                <a:moveTo>
                  <a:pt x="0" y="155221"/>
                </a:moveTo>
                <a:lnTo>
                  <a:pt x="651481" y="155221"/>
                </a:lnTo>
                <a:lnTo>
                  <a:pt x="651481" y="0"/>
                </a:lnTo>
                <a:lnTo>
                  <a:pt x="0" y="0"/>
                </a:lnTo>
                <a:lnTo>
                  <a:pt x="0" y="155221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889431" y="1363606"/>
            <a:ext cx="686435" cy="155575"/>
          </a:xfrm>
          <a:custGeom>
            <a:avLst/>
            <a:gdLst/>
            <a:ahLst/>
            <a:cxnLst/>
            <a:rect l="l" t="t" r="r" b="b"/>
            <a:pathLst>
              <a:path w="686434" h="155575">
                <a:moveTo>
                  <a:pt x="0" y="155221"/>
                </a:moveTo>
                <a:lnTo>
                  <a:pt x="686031" y="155221"/>
                </a:lnTo>
                <a:lnTo>
                  <a:pt x="686031" y="0"/>
                </a:lnTo>
                <a:lnTo>
                  <a:pt x="0" y="0"/>
                </a:lnTo>
                <a:lnTo>
                  <a:pt x="0" y="15522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75462" y="1366781"/>
            <a:ext cx="587375" cy="155575"/>
          </a:xfrm>
          <a:custGeom>
            <a:avLst/>
            <a:gdLst/>
            <a:ahLst/>
            <a:cxnLst/>
            <a:rect l="l" t="t" r="r" b="b"/>
            <a:pathLst>
              <a:path w="587375" h="155575">
                <a:moveTo>
                  <a:pt x="0" y="155221"/>
                </a:moveTo>
                <a:lnTo>
                  <a:pt x="587321" y="155221"/>
                </a:lnTo>
                <a:lnTo>
                  <a:pt x="587321" y="0"/>
                </a:lnTo>
                <a:lnTo>
                  <a:pt x="0" y="0"/>
                </a:lnTo>
                <a:lnTo>
                  <a:pt x="0" y="15522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162782" y="1366781"/>
            <a:ext cx="706120" cy="155575"/>
          </a:xfrm>
          <a:custGeom>
            <a:avLst/>
            <a:gdLst/>
            <a:ahLst/>
            <a:cxnLst/>
            <a:rect l="l" t="t" r="r" b="b"/>
            <a:pathLst>
              <a:path w="706120" h="155575">
                <a:moveTo>
                  <a:pt x="0" y="155221"/>
                </a:moveTo>
                <a:lnTo>
                  <a:pt x="705772" y="155221"/>
                </a:lnTo>
                <a:lnTo>
                  <a:pt x="705772" y="0"/>
                </a:lnTo>
                <a:lnTo>
                  <a:pt x="0" y="0"/>
                </a:lnTo>
                <a:lnTo>
                  <a:pt x="0" y="15522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868554" y="1363606"/>
            <a:ext cx="686435" cy="155575"/>
          </a:xfrm>
          <a:custGeom>
            <a:avLst/>
            <a:gdLst/>
            <a:ahLst/>
            <a:cxnLst/>
            <a:rect l="l" t="t" r="r" b="b"/>
            <a:pathLst>
              <a:path w="686434" h="155575">
                <a:moveTo>
                  <a:pt x="0" y="155221"/>
                </a:moveTo>
                <a:lnTo>
                  <a:pt x="686031" y="155221"/>
                </a:lnTo>
                <a:lnTo>
                  <a:pt x="686031" y="0"/>
                </a:lnTo>
                <a:lnTo>
                  <a:pt x="0" y="0"/>
                </a:lnTo>
                <a:lnTo>
                  <a:pt x="0" y="15522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554585" y="1363606"/>
            <a:ext cx="567690" cy="155575"/>
          </a:xfrm>
          <a:custGeom>
            <a:avLst/>
            <a:gdLst/>
            <a:ahLst/>
            <a:cxnLst/>
            <a:rect l="l" t="t" r="r" b="b"/>
            <a:pathLst>
              <a:path w="567690" h="155575">
                <a:moveTo>
                  <a:pt x="0" y="155221"/>
                </a:moveTo>
                <a:lnTo>
                  <a:pt x="567580" y="155221"/>
                </a:lnTo>
                <a:lnTo>
                  <a:pt x="567580" y="0"/>
                </a:lnTo>
                <a:lnTo>
                  <a:pt x="0" y="0"/>
                </a:lnTo>
                <a:lnTo>
                  <a:pt x="0" y="15522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122165" y="1363606"/>
            <a:ext cx="597535" cy="155575"/>
          </a:xfrm>
          <a:custGeom>
            <a:avLst/>
            <a:gdLst/>
            <a:ahLst/>
            <a:cxnLst/>
            <a:rect l="l" t="t" r="r" b="b"/>
            <a:pathLst>
              <a:path w="597534" h="155575">
                <a:moveTo>
                  <a:pt x="0" y="155221"/>
                </a:moveTo>
                <a:lnTo>
                  <a:pt x="597190" y="155221"/>
                </a:lnTo>
                <a:lnTo>
                  <a:pt x="597190" y="0"/>
                </a:lnTo>
                <a:lnTo>
                  <a:pt x="0" y="0"/>
                </a:lnTo>
                <a:lnTo>
                  <a:pt x="0" y="15522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719356" y="1363606"/>
            <a:ext cx="597535" cy="155575"/>
          </a:xfrm>
          <a:custGeom>
            <a:avLst/>
            <a:gdLst/>
            <a:ahLst/>
            <a:cxnLst/>
            <a:rect l="l" t="t" r="r" b="b"/>
            <a:pathLst>
              <a:path w="597534" h="155575">
                <a:moveTo>
                  <a:pt x="0" y="155221"/>
                </a:moveTo>
                <a:lnTo>
                  <a:pt x="597190" y="155221"/>
                </a:lnTo>
                <a:lnTo>
                  <a:pt x="597190" y="0"/>
                </a:lnTo>
                <a:lnTo>
                  <a:pt x="0" y="0"/>
                </a:lnTo>
                <a:lnTo>
                  <a:pt x="0" y="15522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316547" y="1363606"/>
            <a:ext cx="666750" cy="155575"/>
          </a:xfrm>
          <a:custGeom>
            <a:avLst/>
            <a:gdLst/>
            <a:ahLst/>
            <a:cxnLst/>
            <a:rect l="l" t="t" r="r" b="b"/>
            <a:pathLst>
              <a:path w="666750" h="155575">
                <a:moveTo>
                  <a:pt x="0" y="155221"/>
                </a:moveTo>
                <a:lnTo>
                  <a:pt x="666287" y="155221"/>
                </a:lnTo>
                <a:lnTo>
                  <a:pt x="666287" y="0"/>
                </a:lnTo>
                <a:lnTo>
                  <a:pt x="0" y="0"/>
                </a:lnTo>
                <a:lnTo>
                  <a:pt x="0" y="15522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1515" y="1514382"/>
            <a:ext cx="2652395" cy="243840"/>
          </a:xfrm>
          <a:custGeom>
            <a:avLst/>
            <a:gdLst/>
            <a:ahLst/>
            <a:cxnLst/>
            <a:rect l="l" t="t" r="r" b="b"/>
            <a:pathLst>
              <a:path w="2652395" h="243839">
                <a:moveTo>
                  <a:pt x="0" y="243839"/>
                </a:moveTo>
                <a:lnTo>
                  <a:pt x="2651992" y="243839"/>
                </a:lnTo>
                <a:lnTo>
                  <a:pt x="2651992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37950" y="1518827"/>
            <a:ext cx="651510" cy="243840"/>
          </a:xfrm>
          <a:custGeom>
            <a:avLst/>
            <a:gdLst/>
            <a:ahLst/>
            <a:cxnLst/>
            <a:rect l="l" t="t" r="r" b="b"/>
            <a:pathLst>
              <a:path w="651509" h="243839">
                <a:moveTo>
                  <a:pt x="0" y="243839"/>
                </a:moveTo>
                <a:lnTo>
                  <a:pt x="651481" y="243839"/>
                </a:lnTo>
                <a:lnTo>
                  <a:pt x="651481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162782" y="1518827"/>
            <a:ext cx="706120" cy="243840"/>
          </a:xfrm>
          <a:custGeom>
            <a:avLst/>
            <a:gdLst/>
            <a:ahLst/>
            <a:cxnLst/>
            <a:rect l="l" t="t" r="r" b="b"/>
            <a:pathLst>
              <a:path w="706120" h="243839">
                <a:moveTo>
                  <a:pt x="0" y="243839"/>
                </a:moveTo>
                <a:lnTo>
                  <a:pt x="705772" y="243839"/>
                </a:lnTo>
                <a:lnTo>
                  <a:pt x="705772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719356" y="1518827"/>
            <a:ext cx="597535" cy="243840"/>
          </a:xfrm>
          <a:custGeom>
            <a:avLst/>
            <a:gdLst/>
            <a:ahLst/>
            <a:cxnLst/>
            <a:rect l="l" t="t" r="r" b="b"/>
            <a:pathLst>
              <a:path w="597534" h="243839">
                <a:moveTo>
                  <a:pt x="0" y="243839"/>
                </a:moveTo>
                <a:lnTo>
                  <a:pt x="597190" y="243839"/>
                </a:lnTo>
                <a:lnTo>
                  <a:pt x="597190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1515" y="1762667"/>
            <a:ext cx="283210" cy="1619885"/>
          </a:xfrm>
          <a:custGeom>
            <a:avLst/>
            <a:gdLst/>
            <a:ahLst/>
            <a:cxnLst/>
            <a:rect l="l" t="t" r="r" b="b"/>
            <a:pathLst>
              <a:path w="283210" h="1619885">
                <a:moveTo>
                  <a:pt x="0" y="1619374"/>
                </a:moveTo>
                <a:lnTo>
                  <a:pt x="282966" y="1619374"/>
                </a:lnTo>
                <a:lnTo>
                  <a:pt x="282966" y="0"/>
                </a:lnTo>
                <a:lnTo>
                  <a:pt x="0" y="0"/>
                </a:lnTo>
                <a:lnTo>
                  <a:pt x="0" y="161937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4480" y="1762667"/>
            <a:ext cx="296545" cy="643255"/>
          </a:xfrm>
          <a:custGeom>
            <a:avLst/>
            <a:gdLst/>
            <a:ahLst/>
            <a:cxnLst/>
            <a:rect l="l" t="t" r="r" b="b"/>
            <a:pathLst>
              <a:path w="296545" h="643255">
                <a:moveTo>
                  <a:pt x="0" y="642900"/>
                </a:moveTo>
                <a:lnTo>
                  <a:pt x="296128" y="642900"/>
                </a:lnTo>
                <a:lnTo>
                  <a:pt x="296128" y="0"/>
                </a:lnTo>
                <a:lnTo>
                  <a:pt x="0" y="0"/>
                </a:lnTo>
                <a:lnTo>
                  <a:pt x="0" y="6429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81305" y="2406203"/>
            <a:ext cx="296545" cy="814069"/>
          </a:xfrm>
          <a:custGeom>
            <a:avLst/>
            <a:gdLst/>
            <a:ahLst/>
            <a:cxnLst/>
            <a:rect l="l" t="t" r="r" b="b"/>
            <a:pathLst>
              <a:path w="296545" h="814069">
                <a:moveTo>
                  <a:pt x="0" y="813859"/>
                </a:moveTo>
                <a:lnTo>
                  <a:pt x="296128" y="813859"/>
                </a:lnTo>
                <a:lnTo>
                  <a:pt x="296128" y="0"/>
                </a:lnTo>
                <a:lnTo>
                  <a:pt x="0" y="0"/>
                </a:lnTo>
                <a:lnTo>
                  <a:pt x="0" y="81385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84480" y="3219427"/>
            <a:ext cx="296545" cy="163195"/>
          </a:xfrm>
          <a:custGeom>
            <a:avLst/>
            <a:gdLst/>
            <a:ahLst/>
            <a:cxnLst/>
            <a:rect l="l" t="t" r="r" b="b"/>
            <a:pathLst>
              <a:path w="296545" h="163195">
                <a:moveTo>
                  <a:pt x="0" y="162613"/>
                </a:moveTo>
                <a:lnTo>
                  <a:pt x="296128" y="162613"/>
                </a:lnTo>
                <a:lnTo>
                  <a:pt x="296128" y="0"/>
                </a:lnTo>
                <a:lnTo>
                  <a:pt x="0" y="0"/>
                </a:lnTo>
                <a:lnTo>
                  <a:pt x="0" y="1626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1515" y="3382042"/>
            <a:ext cx="283210" cy="2336800"/>
          </a:xfrm>
          <a:custGeom>
            <a:avLst/>
            <a:gdLst/>
            <a:ahLst/>
            <a:cxnLst/>
            <a:rect l="l" t="t" r="r" b="b"/>
            <a:pathLst>
              <a:path w="283210" h="2336800">
                <a:moveTo>
                  <a:pt x="0" y="2336201"/>
                </a:moveTo>
                <a:lnTo>
                  <a:pt x="282966" y="2336201"/>
                </a:lnTo>
                <a:lnTo>
                  <a:pt x="282966" y="0"/>
                </a:lnTo>
                <a:lnTo>
                  <a:pt x="0" y="0"/>
                </a:lnTo>
                <a:lnTo>
                  <a:pt x="0" y="233620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84480" y="3382042"/>
            <a:ext cx="296545" cy="779145"/>
          </a:xfrm>
          <a:custGeom>
            <a:avLst/>
            <a:gdLst/>
            <a:ahLst/>
            <a:cxnLst/>
            <a:rect l="l" t="t" r="r" b="b"/>
            <a:pathLst>
              <a:path w="296545" h="779145">
                <a:moveTo>
                  <a:pt x="0" y="778734"/>
                </a:moveTo>
                <a:lnTo>
                  <a:pt x="296128" y="778734"/>
                </a:lnTo>
                <a:lnTo>
                  <a:pt x="296128" y="0"/>
                </a:lnTo>
                <a:lnTo>
                  <a:pt x="0" y="0"/>
                </a:lnTo>
                <a:lnTo>
                  <a:pt x="0" y="77873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84480" y="4160775"/>
            <a:ext cx="296545" cy="1297940"/>
          </a:xfrm>
          <a:custGeom>
            <a:avLst/>
            <a:gdLst/>
            <a:ahLst/>
            <a:cxnLst/>
            <a:rect l="l" t="t" r="r" b="b"/>
            <a:pathLst>
              <a:path w="296545" h="1297939">
                <a:moveTo>
                  <a:pt x="0" y="1297890"/>
                </a:moveTo>
                <a:lnTo>
                  <a:pt x="296128" y="1297890"/>
                </a:lnTo>
                <a:lnTo>
                  <a:pt x="296128" y="0"/>
                </a:lnTo>
                <a:lnTo>
                  <a:pt x="0" y="0"/>
                </a:lnTo>
                <a:lnTo>
                  <a:pt x="0" y="129789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84480" y="5458666"/>
            <a:ext cx="296545" cy="259715"/>
          </a:xfrm>
          <a:custGeom>
            <a:avLst/>
            <a:gdLst/>
            <a:ahLst/>
            <a:cxnLst/>
            <a:rect l="l" t="t" r="r" b="b"/>
            <a:pathLst>
              <a:path w="296545" h="259714">
                <a:moveTo>
                  <a:pt x="0" y="259577"/>
                </a:moveTo>
                <a:lnTo>
                  <a:pt x="296128" y="259577"/>
                </a:lnTo>
                <a:lnTo>
                  <a:pt x="296128" y="0"/>
                </a:lnTo>
                <a:lnTo>
                  <a:pt x="0" y="0"/>
                </a:lnTo>
                <a:lnTo>
                  <a:pt x="0" y="25957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1515" y="5718243"/>
            <a:ext cx="2652395" cy="155575"/>
          </a:xfrm>
          <a:custGeom>
            <a:avLst/>
            <a:gdLst/>
            <a:ahLst/>
            <a:cxnLst/>
            <a:rect l="l" t="t" r="r" b="b"/>
            <a:pathLst>
              <a:path w="2652395" h="155575">
                <a:moveTo>
                  <a:pt x="0" y="155221"/>
                </a:moveTo>
                <a:lnTo>
                  <a:pt x="2651992" y="155221"/>
                </a:lnTo>
                <a:lnTo>
                  <a:pt x="2651992" y="0"/>
                </a:lnTo>
                <a:lnTo>
                  <a:pt x="0" y="0"/>
                </a:lnTo>
                <a:lnTo>
                  <a:pt x="0" y="15522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1515" y="5873464"/>
            <a:ext cx="2652395" cy="155575"/>
          </a:xfrm>
          <a:custGeom>
            <a:avLst/>
            <a:gdLst/>
            <a:ahLst/>
            <a:cxnLst/>
            <a:rect l="l" t="t" r="r" b="b"/>
            <a:pathLst>
              <a:path w="2652395" h="155575">
                <a:moveTo>
                  <a:pt x="0" y="155221"/>
                </a:moveTo>
                <a:lnTo>
                  <a:pt x="2651992" y="155221"/>
                </a:lnTo>
                <a:lnTo>
                  <a:pt x="2651992" y="0"/>
                </a:lnTo>
                <a:lnTo>
                  <a:pt x="0" y="0"/>
                </a:lnTo>
                <a:lnTo>
                  <a:pt x="0" y="15522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84481" y="1205209"/>
            <a:ext cx="0" cy="316865"/>
          </a:xfrm>
          <a:custGeom>
            <a:avLst/>
            <a:gdLst/>
            <a:ahLst/>
            <a:cxnLst/>
            <a:rect l="l" t="t" r="r" b="b"/>
            <a:pathLst>
              <a:path h="316865">
                <a:moveTo>
                  <a:pt x="0" y="0"/>
                </a:moveTo>
                <a:lnTo>
                  <a:pt x="0" y="31679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84481" y="1759491"/>
            <a:ext cx="0" cy="3962400"/>
          </a:xfrm>
          <a:custGeom>
            <a:avLst/>
            <a:gdLst/>
            <a:ahLst/>
            <a:cxnLst/>
            <a:rect l="l" t="t" r="r" b="b"/>
            <a:pathLst>
              <a:path h="3962400">
                <a:moveTo>
                  <a:pt x="0" y="0"/>
                </a:moveTo>
                <a:lnTo>
                  <a:pt x="0" y="396192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80610" y="1759491"/>
            <a:ext cx="0" cy="3965575"/>
          </a:xfrm>
          <a:custGeom>
            <a:avLst/>
            <a:gdLst/>
            <a:ahLst/>
            <a:cxnLst/>
            <a:rect l="l" t="t" r="r" b="b"/>
            <a:pathLst>
              <a:path h="3965575">
                <a:moveTo>
                  <a:pt x="0" y="0"/>
                </a:moveTo>
                <a:lnTo>
                  <a:pt x="0" y="396510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753507" y="1205209"/>
            <a:ext cx="0" cy="313690"/>
          </a:xfrm>
          <a:custGeom>
            <a:avLst/>
            <a:gdLst/>
            <a:ahLst/>
            <a:cxnLst/>
            <a:rect l="l" t="t" r="r" b="b"/>
            <a:pathLst>
              <a:path h="313690">
                <a:moveTo>
                  <a:pt x="0" y="0"/>
                </a:moveTo>
                <a:lnTo>
                  <a:pt x="0" y="31361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753507" y="1518826"/>
            <a:ext cx="0" cy="4513580"/>
          </a:xfrm>
          <a:custGeom>
            <a:avLst/>
            <a:gdLst/>
            <a:ahLst/>
            <a:cxnLst/>
            <a:rect l="l" t="t" r="r" b="b"/>
            <a:pathLst>
              <a:path h="4513580">
                <a:moveTo>
                  <a:pt x="0" y="0"/>
                </a:moveTo>
                <a:lnTo>
                  <a:pt x="0" y="4513034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286538" y="1205209"/>
            <a:ext cx="0" cy="313690"/>
          </a:xfrm>
          <a:custGeom>
            <a:avLst/>
            <a:gdLst/>
            <a:ahLst/>
            <a:cxnLst/>
            <a:rect l="l" t="t" r="r" b="b"/>
            <a:pathLst>
              <a:path h="313690">
                <a:moveTo>
                  <a:pt x="0" y="0"/>
                </a:moveTo>
                <a:lnTo>
                  <a:pt x="0" y="31361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286538" y="1518826"/>
            <a:ext cx="0" cy="4513580"/>
          </a:xfrm>
          <a:custGeom>
            <a:avLst/>
            <a:gdLst/>
            <a:ahLst/>
            <a:cxnLst/>
            <a:rect l="l" t="t" r="r" b="b"/>
            <a:pathLst>
              <a:path h="4513580">
                <a:moveTo>
                  <a:pt x="0" y="0"/>
                </a:moveTo>
                <a:lnTo>
                  <a:pt x="0" y="4513034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826150" y="136043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39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826150" y="1518826"/>
            <a:ext cx="0" cy="4513580"/>
          </a:xfrm>
          <a:custGeom>
            <a:avLst/>
            <a:gdLst/>
            <a:ahLst/>
            <a:cxnLst/>
            <a:rect l="l" t="t" r="r" b="b"/>
            <a:pathLst>
              <a:path h="4513580">
                <a:moveTo>
                  <a:pt x="0" y="0"/>
                </a:moveTo>
                <a:lnTo>
                  <a:pt x="0" y="4513034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464470" y="1205209"/>
            <a:ext cx="0" cy="313690"/>
          </a:xfrm>
          <a:custGeom>
            <a:avLst/>
            <a:gdLst/>
            <a:ahLst/>
            <a:cxnLst/>
            <a:rect l="l" t="t" r="r" b="b"/>
            <a:pathLst>
              <a:path h="313690">
                <a:moveTo>
                  <a:pt x="0" y="0"/>
                </a:moveTo>
                <a:lnTo>
                  <a:pt x="0" y="31361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464470" y="1518826"/>
            <a:ext cx="0" cy="4513580"/>
          </a:xfrm>
          <a:custGeom>
            <a:avLst/>
            <a:gdLst/>
            <a:ahLst/>
            <a:cxnLst/>
            <a:rect l="l" t="t" r="r" b="b"/>
            <a:pathLst>
              <a:path h="4513580">
                <a:moveTo>
                  <a:pt x="0" y="0"/>
                </a:moveTo>
                <a:lnTo>
                  <a:pt x="0" y="4513034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063307" y="136043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39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063307" y="1518826"/>
            <a:ext cx="0" cy="4513580"/>
          </a:xfrm>
          <a:custGeom>
            <a:avLst/>
            <a:gdLst/>
            <a:ahLst/>
            <a:cxnLst/>
            <a:rect l="l" t="t" r="r" b="b"/>
            <a:pathLst>
              <a:path h="4513580">
                <a:moveTo>
                  <a:pt x="0" y="0"/>
                </a:moveTo>
                <a:lnTo>
                  <a:pt x="0" y="4513034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650629" y="136043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39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650629" y="1518826"/>
            <a:ext cx="0" cy="4513580"/>
          </a:xfrm>
          <a:custGeom>
            <a:avLst/>
            <a:gdLst/>
            <a:ahLst/>
            <a:cxnLst/>
            <a:rect l="l" t="t" r="r" b="b"/>
            <a:pathLst>
              <a:path h="4513580">
                <a:moveTo>
                  <a:pt x="0" y="0"/>
                </a:moveTo>
                <a:lnTo>
                  <a:pt x="0" y="4513034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237950" y="136043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39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237950" y="1518826"/>
            <a:ext cx="0" cy="4513580"/>
          </a:xfrm>
          <a:custGeom>
            <a:avLst/>
            <a:gdLst/>
            <a:ahLst/>
            <a:cxnLst/>
            <a:rect l="l" t="t" r="r" b="b"/>
            <a:pathLst>
              <a:path h="4513580">
                <a:moveTo>
                  <a:pt x="0" y="0"/>
                </a:moveTo>
                <a:lnTo>
                  <a:pt x="0" y="4513034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889431" y="1205209"/>
            <a:ext cx="0" cy="313690"/>
          </a:xfrm>
          <a:custGeom>
            <a:avLst/>
            <a:gdLst/>
            <a:ahLst/>
            <a:cxnLst/>
            <a:rect l="l" t="t" r="r" b="b"/>
            <a:pathLst>
              <a:path h="313690">
                <a:moveTo>
                  <a:pt x="0" y="0"/>
                </a:moveTo>
                <a:lnTo>
                  <a:pt x="0" y="31361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889431" y="1518826"/>
            <a:ext cx="0" cy="4513580"/>
          </a:xfrm>
          <a:custGeom>
            <a:avLst/>
            <a:gdLst/>
            <a:ahLst/>
            <a:cxnLst/>
            <a:rect l="l" t="t" r="r" b="b"/>
            <a:pathLst>
              <a:path h="4513580">
                <a:moveTo>
                  <a:pt x="0" y="0"/>
                </a:moveTo>
                <a:lnTo>
                  <a:pt x="0" y="4513034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575462" y="136043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39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575462" y="1518826"/>
            <a:ext cx="0" cy="4513580"/>
          </a:xfrm>
          <a:custGeom>
            <a:avLst/>
            <a:gdLst/>
            <a:ahLst/>
            <a:cxnLst/>
            <a:rect l="l" t="t" r="r" b="b"/>
            <a:pathLst>
              <a:path h="4513580">
                <a:moveTo>
                  <a:pt x="0" y="0"/>
                </a:moveTo>
                <a:lnTo>
                  <a:pt x="0" y="4513034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162783" y="136043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39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162783" y="1518826"/>
            <a:ext cx="0" cy="4513580"/>
          </a:xfrm>
          <a:custGeom>
            <a:avLst/>
            <a:gdLst/>
            <a:ahLst/>
            <a:cxnLst/>
            <a:rect l="l" t="t" r="r" b="b"/>
            <a:pathLst>
              <a:path h="4513580">
                <a:moveTo>
                  <a:pt x="0" y="0"/>
                </a:moveTo>
                <a:lnTo>
                  <a:pt x="0" y="4513034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868554" y="136043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39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868554" y="1518826"/>
            <a:ext cx="0" cy="4513580"/>
          </a:xfrm>
          <a:custGeom>
            <a:avLst/>
            <a:gdLst/>
            <a:ahLst/>
            <a:cxnLst/>
            <a:rect l="l" t="t" r="r" b="b"/>
            <a:pathLst>
              <a:path h="4513580">
                <a:moveTo>
                  <a:pt x="0" y="0"/>
                </a:moveTo>
                <a:lnTo>
                  <a:pt x="0" y="4513034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554585" y="1205209"/>
            <a:ext cx="0" cy="313690"/>
          </a:xfrm>
          <a:custGeom>
            <a:avLst/>
            <a:gdLst/>
            <a:ahLst/>
            <a:cxnLst/>
            <a:rect l="l" t="t" r="r" b="b"/>
            <a:pathLst>
              <a:path h="313690">
                <a:moveTo>
                  <a:pt x="0" y="0"/>
                </a:moveTo>
                <a:lnTo>
                  <a:pt x="0" y="31361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554585" y="1518826"/>
            <a:ext cx="0" cy="4513580"/>
          </a:xfrm>
          <a:custGeom>
            <a:avLst/>
            <a:gdLst/>
            <a:ahLst/>
            <a:cxnLst/>
            <a:rect l="l" t="t" r="r" b="b"/>
            <a:pathLst>
              <a:path h="4513580">
                <a:moveTo>
                  <a:pt x="0" y="0"/>
                </a:moveTo>
                <a:lnTo>
                  <a:pt x="0" y="4513034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122165" y="136043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39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122165" y="1518826"/>
            <a:ext cx="0" cy="4513580"/>
          </a:xfrm>
          <a:custGeom>
            <a:avLst/>
            <a:gdLst/>
            <a:ahLst/>
            <a:cxnLst/>
            <a:rect l="l" t="t" r="r" b="b"/>
            <a:pathLst>
              <a:path h="4513580">
                <a:moveTo>
                  <a:pt x="0" y="0"/>
                </a:moveTo>
                <a:lnTo>
                  <a:pt x="0" y="4513034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719357" y="136043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39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719357" y="1518826"/>
            <a:ext cx="0" cy="4513580"/>
          </a:xfrm>
          <a:custGeom>
            <a:avLst/>
            <a:gdLst/>
            <a:ahLst/>
            <a:cxnLst/>
            <a:rect l="l" t="t" r="r" b="b"/>
            <a:pathLst>
              <a:path h="4513580">
                <a:moveTo>
                  <a:pt x="0" y="0"/>
                </a:moveTo>
                <a:lnTo>
                  <a:pt x="0" y="4513034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1316548" y="136043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39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1316548" y="1518826"/>
            <a:ext cx="0" cy="4513580"/>
          </a:xfrm>
          <a:custGeom>
            <a:avLst/>
            <a:gdLst/>
            <a:ahLst/>
            <a:cxnLst/>
            <a:rect l="l" t="t" r="r" b="b"/>
            <a:pathLst>
              <a:path h="4513580">
                <a:moveTo>
                  <a:pt x="0" y="0"/>
                </a:moveTo>
                <a:lnTo>
                  <a:pt x="0" y="4513034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283363" y="1363605"/>
            <a:ext cx="8702675" cy="0"/>
          </a:xfrm>
          <a:custGeom>
            <a:avLst/>
            <a:gdLst/>
            <a:ahLst/>
            <a:cxnLst/>
            <a:rect l="l" t="t" r="r" b="b"/>
            <a:pathLst>
              <a:path w="8702675">
                <a:moveTo>
                  <a:pt x="0" y="0"/>
                </a:moveTo>
                <a:lnTo>
                  <a:pt x="870264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98340" y="1518826"/>
            <a:ext cx="11887835" cy="0"/>
          </a:xfrm>
          <a:custGeom>
            <a:avLst/>
            <a:gdLst/>
            <a:ahLst/>
            <a:cxnLst/>
            <a:rect l="l" t="t" r="r" b="b"/>
            <a:pathLst>
              <a:path w="11887835">
                <a:moveTo>
                  <a:pt x="0" y="0"/>
                </a:moveTo>
                <a:lnTo>
                  <a:pt x="1188767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98340" y="1762666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5">
                <a:moveTo>
                  <a:pt x="0" y="0"/>
                </a:moveTo>
                <a:lnTo>
                  <a:pt x="58227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80610" y="1762666"/>
            <a:ext cx="11305540" cy="0"/>
          </a:xfrm>
          <a:custGeom>
            <a:avLst/>
            <a:gdLst/>
            <a:ahLst/>
            <a:cxnLst/>
            <a:rect l="l" t="t" r="r" b="b"/>
            <a:pathLst>
              <a:path w="11305540">
                <a:moveTo>
                  <a:pt x="0" y="0"/>
                </a:moveTo>
                <a:lnTo>
                  <a:pt x="11305401" y="0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77435" y="2006506"/>
            <a:ext cx="11308715" cy="0"/>
          </a:xfrm>
          <a:custGeom>
            <a:avLst/>
            <a:gdLst/>
            <a:ahLst/>
            <a:cxnLst/>
            <a:rect l="l" t="t" r="r" b="b"/>
            <a:pathLst>
              <a:path w="11308715">
                <a:moveTo>
                  <a:pt x="0" y="0"/>
                </a:moveTo>
                <a:lnTo>
                  <a:pt x="11308576" y="0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77435" y="2250346"/>
            <a:ext cx="11308715" cy="0"/>
          </a:xfrm>
          <a:custGeom>
            <a:avLst/>
            <a:gdLst/>
            <a:ahLst/>
            <a:cxnLst/>
            <a:rect l="l" t="t" r="r" b="b"/>
            <a:pathLst>
              <a:path w="11308715">
                <a:moveTo>
                  <a:pt x="0" y="0"/>
                </a:moveTo>
                <a:lnTo>
                  <a:pt x="11308576" y="0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81306" y="2406202"/>
            <a:ext cx="11605260" cy="0"/>
          </a:xfrm>
          <a:custGeom>
            <a:avLst/>
            <a:gdLst/>
            <a:ahLst/>
            <a:cxnLst/>
            <a:rect l="l" t="t" r="r" b="b"/>
            <a:pathLst>
              <a:path w="11605260">
                <a:moveTo>
                  <a:pt x="0" y="0"/>
                </a:moveTo>
                <a:lnTo>
                  <a:pt x="11604705" y="0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77435" y="2665145"/>
            <a:ext cx="11308715" cy="0"/>
          </a:xfrm>
          <a:custGeom>
            <a:avLst/>
            <a:gdLst/>
            <a:ahLst/>
            <a:cxnLst/>
            <a:rect l="l" t="t" r="r" b="b"/>
            <a:pathLst>
              <a:path w="11308715">
                <a:moveTo>
                  <a:pt x="0" y="0"/>
                </a:moveTo>
                <a:lnTo>
                  <a:pt x="11308576" y="0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36160" y="2664791"/>
            <a:ext cx="11308715" cy="0"/>
          </a:xfrm>
          <a:custGeom>
            <a:avLst/>
            <a:gdLst/>
            <a:ahLst/>
            <a:cxnLst/>
            <a:rect l="l" t="t" r="r" b="b"/>
            <a:pathLst>
              <a:path w="11308715">
                <a:moveTo>
                  <a:pt x="0" y="0"/>
                </a:moveTo>
                <a:lnTo>
                  <a:pt x="11308576" y="0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77435" y="3064206"/>
            <a:ext cx="11308715" cy="0"/>
          </a:xfrm>
          <a:custGeom>
            <a:avLst/>
            <a:gdLst/>
            <a:ahLst/>
            <a:cxnLst/>
            <a:rect l="l" t="t" r="r" b="b"/>
            <a:pathLst>
              <a:path w="11308715">
                <a:moveTo>
                  <a:pt x="0" y="0"/>
                </a:moveTo>
                <a:lnTo>
                  <a:pt x="11308576" y="0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81306" y="3219427"/>
            <a:ext cx="11605260" cy="0"/>
          </a:xfrm>
          <a:custGeom>
            <a:avLst/>
            <a:gdLst/>
            <a:ahLst/>
            <a:cxnLst/>
            <a:rect l="l" t="t" r="r" b="b"/>
            <a:pathLst>
              <a:path w="11605260">
                <a:moveTo>
                  <a:pt x="0" y="0"/>
                </a:moveTo>
                <a:lnTo>
                  <a:pt x="1160470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98340" y="3382676"/>
            <a:ext cx="57912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90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77435" y="3382041"/>
            <a:ext cx="11308715" cy="0"/>
          </a:xfrm>
          <a:custGeom>
            <a:avLst/>
            <a:gdLst/>
            <a:ahLst/>
            <a:cxnLst/>
            <a:rect l="l" t="t" r="r" b="b"/>
            <a:pathLst>
              <a:path w="11308715">
                <a:moveTo>
                  <a:pt x="0" y="0"/>
                </a:moveTo>
                <a:lnTo>
                  <a:pt x="113085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77435" y="3641619"/>
            <a:ext cx="11308715" cy="0"/>
          </a:xfrm>
          <a:custGeom>
            <a:avLst/>
            <a:gdLst/>
            <a:ahLst/>
            <a:cxnLst/>
            <a:rect l="l" t="t" r="r" b="b"/>
            <a:pathLst>
              <a:path w="11308715">
                <a:moveTo>
                  <a:pt x="0" y="0"/>
                </a:moveTo>
                <a:lnTo>
                  <a:pt x="11308576" y="0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677435" y="3901197"/>
            <a:ext cx="11308715" cy="0"/>
          </a:xfrm>
          <a:custGeom>
            <a:avLst/>
            <a:gdLst/>
            <a:ahLst/>
            <a:cxnLst/>
            <a:rect l="l" t="t" r="r" b="b"/>
            <a:pathLst>
              <a:path w="11308715">
                <a:moveTo>
                  <a:pt x="0" y="0"/>
                </a:moveTo>
                <a:lnTo>
                  <a:pt x="11308576" y="0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81306" y="4160775"/>
            <a:ext cx="11605260" cy="0"/>
          </a:xfrm>
          <a:custGeom>
            <a:avLst/>
            <a:gdLst/>
            <a:ahLst/>
            <a:cxnLst/>
            <a:rect l="l" t="t" r="r" b="b"/>
            <a:pathLst>
              <a:path w="11605260">
                <a:moveTo>
                  <a:pt x="0" y="0"/>
                </a:moveTo>
                <a:lnTo>
                  <a:pt x="1160470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677435" y="4420353"/>
            <a:ext cx="11308715" cy="0"/>
          </a:xfrm>
          <a:custGeom>
            <a:avLst/>
            <a:gdLst/>
            <a:ahLst/>
            <a:cxnLst/>
            <a:rect l="l" t="t" r="r" b="b"/>
            <a:pathLst>
              <a:path w="11308715">
                <a:moveTo>
                  <a:pt x="0" y="0"/>
                </a:moveTo>
                <a:lnTo>
                  <a:pt x="11308576" y="0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77435" y="4679931"/>
            <a:ext cx="11308715" cy="0"/>
          </a:xfrm>
          <a:custGeom>
            <a:avLst/>
            <a:gdLst/>
            <a:ahLst/>
            <a:cxnLst/>
            <a:rect l="l" t="t" r="r" b="b"/>
            <a:pathLst>
              <a:path w="11308715">
                <a:moveTo>
                  <a:pt x="0" y="0"/>
                </a:moveTo>
                <a:lnTo>
                  <a:pt x="11308576" y="0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77435" y="4939509"/>
            <a:ext cx="11308715" cy="0"/>
          </a:xfrm>
          <a:custGeom>
            <a:avLst/>
            <a:gdLst/>
            <a:ahLst/>
            <a:cxnLst/>
            <a:rect l="l" t="t" r="r" b="b"/>
            <a:pathLst>
              <a:path w="11308715">
                <a:moveTo>
                  <a:pt x="0" y="0"/>
                </a:moveTo>
                <a:lnTo>
                  <a:pt x="11308576" y="0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677435" y="5199087"/>
            <a:ext cx="11308715" cy="0"/>
          </a:xfrm>
          <a:custGeom>
            <a:avLst/>
            <a:gdLst/>
            <a:ahLst/>
            <a:cxnLst/>
            <a:rect l="l" t="t" r="r" b="b"/>
            <a:pathLst>
              <a:path w="11308715">
                <a:moveTo>
                  <a:pt x="0" y="0"/>
                </a:moveTo>
                <a:lnTo>
                  <a:pt x="11308576" y="0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81306" y="5458665"/>
            <a:ext cx="11605260" cy="0"/>
          </a:xfrm>
          <a:custGeom>
            <a:avLst/>
            <a:gdLst/>
            <a:ahLst/>
            <a:cxnLst/>
            <a:rect l="l" t="t" r="r" b="b"/>
            <a:pathLst>
              <a:path w="11605260">
                <a:moveTo>
                  <a:pt x="0" y="0"/>
                </a:moveTo>
                <a:lnTo>
                  <a:pt x="1160470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98340" y="5718243"/>
            <a:ext cx="57912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90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77435" y="5718243"/>
            <a:ext cx="11308715" cy="0"/>
          </a:xfrm>
          <a:custGeom>
            <a:avLst/>
            <a:gdLst/>
            <a:ahLst/>
            <a:cxnLst/>
            <a:rect l="l" t="t" r="r" b="b"/>
            <a:pathLst>
              <a:path w="11308715">
                <a:moveTo>
                  <a:pt x="0" y="0"/>
                </a:moveTo>
                <a:lnTo>
                  <a:pt x="113085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98340" y="5873464"/>
            <a:ext cx="11887835" cy="0"/>
          </a:xfrm>
          <a:custGeom>
            <a:avLst/>
            <a:gdLst/>
            <a:ahLst/>
            <a:cxnLst/>
            <a:rect l="l" t="t" r="r" b="b"/>
            <a:pathLst>
              <a:path w="11887835">
                <a:moveTo>
                  <a:pt x="0" y="0"/>
                </a:moveTo>
                <a:lnTo>
                  <a:pt x="11887671" y="0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01515" y="1205209"/>
            <a:ext cx="0" cy="4827270"/>
          </a:xfrm>
          <a:custGeom>
            <a:avLst/>
            <a:gdLst/>
            <a:ahLst/>
            <a:cxnLst/>
            <a:rect l="l" t="t" r="r" b="b"/>
            <a:pathLst>
              <a:path h="4827270">
                <a:moveTo>
                  <a:pt x="0" y="0"/>
                </a:moveTo>
                <a:lnTo>
                  <a:pt x="0" y="482665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1982836" y="1205209"/>
            <a:ext cx="0" cy="313690"/>
          </a:xfrm>
          <a:custGeom>
            <a:avLst/>
            <a:gdLst/>
            <a:ahLst/>
            <a:cxnLst/>
            <a:rect l="l" t="t" r="r" b="b"/>
            <a:pathLst>
              <a:path h="313690">
                <a:moveTo>
                  <a:pt x="0" y="0"/>
                </a:moveTo>
                <a:lnTo>
                  <a:pt x="0" y="31361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1982836" y="1518826"/>
            <a:ext cx="0" cy="4513580"/>
          </a:xfrm>
          <a:custGeom>
            <a:avLst/>
            <a:gdLst/>
            <a:ahLst/>
            <a:cxnLst/>
            <a:rect l="l" t="t" r="r" b="b"/>
            <a:pathLst>
              <a:path h="4513580">
                <a:moveTo>
                  <a:pt x="0" y="0"/>
                </a:moveTo>
                <a:lnTo>
                  <a:pt x="0" y="4513034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45965" y="1203939"/>
            <a:ext cx="11887835" cy="0"/>
          </a:xfrm>
          <a:custGeom>
            <a:avLst/>
            <a:gdLst/>
            <a:ahLst/>
            <a:cxnLst/>
            <a:rect l="l" t="t" r="r" b="b"/>
            <a:pathLst>
              <a:path w="11887835">
                <a:moveTo>
                  <a:pt x="0" y="0"/>
                </a:moveTo>
                <a:lnTo>
                  <a:pt x="11887671" y="0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8340" y="6028685"/>
            <a:ext cx="11887835" cy="0"/>
          </a:xfrm>
          <a:custGeom>
            <a:avLst/>
            <a:gdLst/>
            <a:ahLst/>
            <a:cxnLst/>
            <a:rect l="l" t="t" r="r" b="b"/>
            <a:pathLst>
              <a:path w="11887835">
                <a:moveTo>
                  <a:pt x="0" y="0"/>
                </a:moveTo>
                <a:lnTo>
                  <a:pt x="1188767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 txBox="1"/>
          <p:nvPr/>
        </p:nvSpPr>
        <p:spPr>
          <a:xfrm>
            <a:off x="128697" y="1290828"/>
            <a:ext cx="228600" cy="147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编码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454693" y="1290828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项目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905721" y="1290828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汇总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967969" y="1367028"/>
            <a:ext cx="5302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2023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916295" y="1367028"/>
            <a:ext cx="590550" cy="147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2023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12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1354416" y="1367028"/>
            <a:ext cx="590550" cy="147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2024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12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291231" y="1178051"/>
            <a:ext cx="3590290" cy="5378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46355" rIns="0" bIns="0" rtlCol="0">
            <a:spAutoFit/>
          </a:bodyPr>
          <a:lstStyle/>
          <a:p>
            <a:pPr marL="409575">
              <a:lnSpc>
                <a:spcPct val="100000"/>
              </a:lnSpc>
              <a:spcBef>
                <a:spcPts val="365"/>
              </a:spcBef>
              <a:tabLst>
                <a:tab pos="2210435" algn="l"/>
              </a:tabLst>
            </a:pPr>
            <a:r>
              <a:rPr sz="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2021</a:t>
            </a: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	</a:t>
            </a:r>
            <a:r>
              <a:rPr sz="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2022</a:t>
            </a: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2021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800" spc="17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2021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12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800" spc="1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2022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800" spc="19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2022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800" spc="15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2022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800" spc="1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2022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12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61595">
              <a:lnSpc>
                <a:spcPct val="100000"/>
              </a:lnSpc>
              <a:spcBef>
                <a:spcPts val="625"/>
              </a:spcBef>
              <a:tabLst>
                <a:tab pos="1370965" algn="l"/>
                <a:tab pos="2967355" algn="l"/>
              </a:tabLst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融资到账	开盘	融资归还完毕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18245" y="2010155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收入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67910" y="1812035"/>
            <a:ext cx="431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销售回款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844603" y="1812035"/>
            <a:ext cx="3511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81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627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110384" y="1863852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762719" y="1812035"/>
            <a:ext cx="29464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7410" algn="l"/>
                <a:tab pos="1431290" algn="l"/>
                <a:tab pos="2048510" algn="l"/>
                <a:tab pos="2668270" algn="l"/>
              </a:tabLst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	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60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6	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11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56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2	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58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8	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588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087190" y="1812035"/>
            <a:ext cx="2908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912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607184" y="1178051"/>
            <a:ext cx="1229360" cy="7816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65"/>
              </a:spcBef>
            </a:pPr>
            <a:r>
              <a:rPr sz="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2023</a:t>
            </a: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R="44450" algn="ctr">
              <a:lnSpc>
                <a:spcPct val="100000"/>
              </a:lnSpc>
              <a:spcBef>
                <a:spcPts val="260"/>
              </a:spcBef>
              <a:tabLst>
                <a:tab pos="646430" algn="l"/>
              </a:tabLst>
            </a:pP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2023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月	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2023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606425" marR="5080" algn="ctr">
              <a:lnSpc>
                <a:spcPts val="890"/>
              </a:lnSpc>
              <a:spcBef>
                <a:spcPts val="235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竣工、车位销 售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R="13970" algn="ctr">
              <a:lnSpc>
                <a:spcPct val="100000"/>
              </a:lnSpc>
              <a:spcBef>
                <a:spcPts val="530"/>
              </a:spcBef>
              <a:tabLst>
                <a:tab pos="615950" algn="l"/>
              </a:tabLst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9,912	10,312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066314" y="1812035"/>
            <a:ext cx="2908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408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9606917" y="1192656"/>
            <a:ext cx="1710055" cy="7816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020445">
              <a:lnSpc>
                <a:spcPct val="100000"/>
              </a:lnSpc>
              <a:spcBef>
                <a:spcPts val="365"/>
              </a:spcBef>
            </a:pPr>
            <a:r>
              <a:rPr sz="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2024</a:t>
            </a: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2024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800" spc="9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2024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800" spc="20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2024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8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 marR="155575" algn="r">
              <a:lnSpc>
                <a:spcPct val="100000"/>
              </a:lnSpc>
              <a:spcBef>
                <a:spcPts val="625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交付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00">
              <a:latin typeface="微软雅黑" panose="020B0503020204020204" charset="-122"/>
              <a:cs typeface="微软雅黑" panose="020B0503020204020204" charset="-122"/>
            </a:endParaRPr>
          </a:p>
          <a:p>
            <a:pPr marR="166370" algn="r">
              <a:lnSpc>
                <a:spcPct val="100000"/>
              </a:lnSpc>
              <a:tabLst>
                <a:tab pos="624205" algn="l"/>
                <a:tab pos="1221105" algn="l"/>
              </a:tabLst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45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2	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80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0	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800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1546504" y="1812035"/>
            <a:ext cx="20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544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16" name="object 116"/>
          <p:cNvGraphicFramePr>
            <a:graphicFrameLocks noGrp="1"/>
          </p:cNvGraphicFramePr>
          <p:nvPr/>
        </p:nvGraphicFramePr>
        <p:xfrm>
          <a:off x="677435" y="2114488"/>
          <a:ext cx="11144247" cy="291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9215"/>
                <a:gridCol w="539750"/>
                <a:gridCol w="638175"/>
                <a:gridCol w="598804"/>
                <a:gridCol w="587375"/>
                <a:gridCol w="603250"/>
                <a:gridCol w="643889"/>
                <a:gridCol w="677545"/>
                <a:gridCol w="617220"/>
                <a:gridCol w="656590"/>
                <a:gridCol w="706754"/>
                <a:gridCol w="568325"/>
                <a:gridCol w="598170"/>
                <a:gridCol w="615315"/>
                <a:gridCol w="483870"/>
              </a:tblGrid>
              <a:tr h="135858">
                <a:tc>
                  <a:txBody>
                    <a:bodyPr/>
                    <a:lstStyle/>
                    <a:p>
                      <a:pPr marL="3175">
                        <a:lnSpc>
                          <a:spcPts val="600"/>
                        </a:lnSpc>
                        <a:tabLst>
                          <a:tab pos="2149475" algn="l"/>
                        </a:tabLst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住宅销售面积（季度）	112,470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20,860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14,160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6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13,234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6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14,160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6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14,160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6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14,160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6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14,160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2565" algn="r">
                        <a:lnSpc>
                          <a:spcPts val="600"/>
                        </a:lnSpc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577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147955" algn="ct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</a:tr>
              <a:tr h="155221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住宅累计销售比例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19%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31%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43%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55%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68%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81%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93%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19939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479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</a:tr>
            </a:tbl>
          </a:graphicData>
        </a:graphic>
      </p:graphicFrame>
      <p:graphicFrame>
        <p:nvGraphicFramePr>
          <p:cNvPr id="117" name="object 117"/>
          <p:cNvGraphicFramePr>
            <a:graphicFrameLocks noGrp="1"/>
          </p:cNvGraphicFramePr>
          <p:nvPr/>
        </p:nvGraphicFramePr>
        <p:xfrm>
          <a:off x="146050" y="2493010"/>
          <a:ext cx="11536680" cy="88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225"/>
                <a:gridCol w="1758315"/>
                <a:gridCol w="1659890"/>
                <a:gridCol w="593725"/>
                <a:gridCol w="577215"/>
                <a:gridCol w="638810"/>
                <a:gridCol w="532130"/>
                <a:gridCol w="631825"/>
                <a:gridCol w="640080"/>
                <a:gridCol w="629920"/>
                <a:gridCol w="659765"/>
                <a:gridCol w="648970"/>
                <a:gridCol w="586105"/>
                <a:gridCol w="595630"/>
                <a:gridCol w="603250"/>
                <a:gridCol w="504825"/>
              </a:tblGrid>
              <a:tr h="18288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经营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ts val="720"/>
                        </a:lnSpc>
                      </a:pPr>
                      <a:endParaRPr sz="800" dirty="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97180">
                        <a:lnSpc>
                          <a:spcPts val="7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土地成本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065" algn="r">
                        <a:lnSpc>
                          <a:spcPts val="720"/>
                        </a:lnSpc>
                        <a:tabLst>
                          <a:tab pos="535940" algn="l"/>
                        </a:tabLst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51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	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517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4130" marB="0"/>
                </a:tc>
              </a:tr>
              <a:tr h="391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3251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b="1" baseline="-380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支出</a:t>
                      </a:r>
                      <a:r>
                        <a:rPr sz="1200" b="1" spc="112" baseline="-380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建安成本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R="98615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税金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81355">
                        <a:lnSpc>
                          <a:spcPct val="100000"/>
                        </a:lnSpc>
                        <a:spcBef>
                          <a:spcPts val="125"/>
                        </a:spcBef>
                        <a:tabLst>
                          <a:tab pos="1290320" algn="l"/>
                        </a:tabLst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43,605	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408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11835">
                        <a:lnSpc>
                          <a:spcPct val="100000"/>
                        </a:lnSpc>
                        <a:spcBef>
                          <a:spcPts val="625"/>
                        </a:spcBef>
                        <a:tabLst>
                          <a:tab pos="1599565" algn="l"/>
                        </a:tabLst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6,150	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815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40005" algn="ctr">
                        <a:lnSpc>
                          <a:spcPts val="92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1,403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285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1,311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812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3,555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6065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1,057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3,545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R="1651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745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3,393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774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3,460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774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3,578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R="1651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814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3,374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643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80340" marR="31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3,571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22250" marR="317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191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2,919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2,919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R="1016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920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2,326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9113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(908)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</a:tr>
              <a:tr h="153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期间费用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211455" algn="r">
                        <a:lnSpc>
                          <a:spcPct val="100000"/>
                        </a:lnSpc>
                        <a:spcBef>
                          <a:spcPts val="125"/>
                        </a:spcBef>
                        <a:tabLst>
                          <a:tab pos="577850" algn="l"/>
                        </a:tabLst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40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	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251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684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684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684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684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684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684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684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684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684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222250" marR="31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684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521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521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168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270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875" marB="0"/>
                </a:tc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经营活动流量净额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155"/>
                        </a:spcBef>
                        <a:tabLst>
                          <a:tab pos="472440" algn="l"/>
                        </a:tabLst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94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	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r>
                        <a:rPr sz="8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176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(1,500)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4,233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8,754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4,291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4,614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R="17780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061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4,993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5,235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3,706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89230" marR="31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(994)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(2,685)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(3,560)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1747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(1,144)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85" marB="0"/>
                </a:tc>
              </a:tr>
            </a:tbl>
          </a:graphicData>
        </a:graphic>
      </p:graphicFrame>
      <p:sp>
        <p:nvSpPr>
          <p:cNvPr id="118" name="object 118"/>
          <p:cNvSpPr txBox="1"/>
          <p:nvPr/>
        </p:nvSpPr>
        <p:spPr>
          <a:xfrm>
            <a:off x="128697" y="4475988"/>
            <a:ext cx="228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融资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67910" y="3439667"/>
            <a:ext cx="635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其他融资流入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20" name="object 120"/>
          <p:cNvGraphicFramePr>
            <a:graphicFrameLocks noGrp="1"/>
          </p:cNvGraphicFramePr>
          <p:nvPr/>
        </p:nvGraphicFramePr>
        <p:xfrm>
          <a:off x="4091334" y="3498280"/>
          <a:ext cx="5904864" cy="662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220"/>
                <a:gridCol w="605790"/>
                <a:gridCol w="589915"/>
                <a:gridCol w="583565"/>
                <a:gridCol w="719455"/>
                <a:gridCol w="596900"/>
                <a:gridCol w="641985"/>
                <a:gridCol w="671829"/>
                <a:gridCol w="610870"/>
                <a:gridCol w="521335"/>
              </a:tblGrid>
              <a:tr h="14333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28702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25590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259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87020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06705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5905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651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232410" algn="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259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87020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06705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5905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651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232410" algn="r">
                        <a:lnSpc>
                          <a:spcPct val="1000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21" name="object 121"/>
          <p:cNvGraphicFramePr>
            <a:graphicFrameLocks noGrp="1"/>
          </p:cNvGraphicFramePr>
          <p:nvPr/>
        </p:nvGraphicFramePr>
        <p:xfrm>
          <a:off x="2825553" y="3446464"/>
          <a:ext cx="1026160" cy="20117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445"/>
                <a:gridCol w="536574"/>
                <a:gridCol w="104140"/>
              </a:tblGrid>
              <a:tr h="1965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13,500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259080">
                <a:tc>
                  <a:txBody>
                    <a:bodyPr/>
                    <a:lstStyle/>
                    <a:p>
                      <a:pPr marL="615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9,646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646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 vMerge="1">
                  <a:tcPr marL="0" marR="0" marT="0" marB="0"/>
                </a:tc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</a:tr>
              <a:tr h="25914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13,500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</a:tr>
              <a:tr h="259578">
                <a:tc>
                  <a:txBody>
                    <a:bodyPr/>
                    <a:lstStyle/>
                    <a:p>
                      <a:pPr marL="615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9,646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</a:tr>
              <a:tr h="259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310" marB="0"/>
                </a:tc>
              </a:tr>
              <a:tr h="259578">
                <a:tc>
                  <a:txBody>
                    <a:bodyPr/>
                    <a:lstStyle/>
                    <a:p>
                      <a:pPr marL="6159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1,576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0" marB="0"/>
                </a:tc>
              </a:tr>
            </a:tbl>
          </a:graphicData>
        </a:graphic>
      </p:graphicFrame>
      <p:sp>
        <p:nvSpPr>
          <p:cNvPr id="122" name="object 122"/>
          <p:cNvSpPr txBox="1"/>
          <p:nvPr/>
        </p:nvSpPr>
        <p:spPr>
          <a:xfrm>
            <a:off x="10059830" y="3439667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18245" y="3698748"/>
            <a:ext cx="6819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流入</a:t>
            </a:r>
            <a:r>
              <a:rPr sz="800" b="1" spc="4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股东借款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0059830" y="3698748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67910" y="3957828"/>
            <a:ext cx="5334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股本金流入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0059830" y="3957828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67910" y="4216908"/>
            <a:ext cx="635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其他融资流出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110384" y="4268723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728964" y="4268723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211711" y="4216908"/>
            <a:ext cx="2908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500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799033" y="4216908"/>
            <a:ext cx="2908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000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32" name="object 132"/>
          <p:cNvGraphicFramePr>
            <a:graphicFrameLocks noGrp="1"/>
          </p:cNvGraphicFramePr>
          <p:nvPr/>
        </p:nvGraphicFramePr>
        <p:xfrm>
          <a:off x="6399383" y="4275520"/>
          <a:ext cx="1634489" cy="1173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475"/>
                <a:gridCol w="652780"/>
                <a:gridCol w="482600"/>
              </a:tblGrid>
              <a:tr h="198111">
                <a:tc>
                  <a:txBody>
                    <a:bodyPr/>
                    <a:lstStyle/>
                    <a:p>
                      <a:pPr marL="31750">
                        <a:lnSpc>
                          <a:spcPts val="6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2,000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</a:tr>
              <a:tr h="233171"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0" marB="0"/>
                </a:tc>
              </a:tr>
              <a:tr h="2590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3,000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1,646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536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1,700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0640" marB="0"/>
                </a:tc>
              </a:tr>
              <a:tr h="260604"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5885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5885" marB="0"/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5885" marB="0"/>
                </a:tc>
              </a:tr>
              <a:tr h="222495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910"/>
                        </a:lnSpc>
                        <a:spcBef>
                          <a:spcPts val="74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ts val="910"/>
                        </a:lnSpc>
                        <a:spcBef>
                          <a:spcPts val="74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3980" marB="0"/>
                </a:tc>
              </a:tr>
            </a:tbl>
          </a:graphicData>
        </a:graphic>
      </p:graphicFrame>
      <p:graphicFrame>
        <p:nvGraphicFramePr>
          <p:cNvPr id="133" name="object 133"/>
          <p:cNvGraphicFramePr>
            <a:graphicFrameLocks noGrp="1"/>
          </p:cNvGraphicFramePr>
          <p:nvPr/>
        </p:nvGraphicFramePr>
        <p:xfrm>
          <a:off x="8461693" y="4275520"/>
          <a:ext cx="1571625" cy="1173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955"/>
                <a:gridCol w="591184"/>
                <a:gridCol w="578485"/>
              </a:tblGrid>
              <a:tr h="19811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21336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2606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R="213360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2590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R="21336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25907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R="21336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196587">
                <a:tc>
                  <a:txBody>
                    <a:bodyPr/>
                    <a:lstStyle/>
                    <a:p>
                      <a:pPr marL="31750">
                        <a:lnSpc>
                          <a:spcPts val="91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R="213360" algn="r">
                        <a:lnSpc>
                          <a:spcPts val="91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34" name="object 134"/>
          <p:cNvGraphicFramePr>
            <a:graphicFrameLocks noGrp="1"/>
          </p:cNvGraphicFramePr>
          <p:nvPr/>
        </p:nvGraphicFramePr>
        <p:xfrm>
          <a:off x="10366786" y="3498280"/>
          <a:ext cx="1336675" cy="195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360"/>
                <a:gridCol w="625475"/>
                <a:gridCol w="369570"/>
              </a:tblGrid>
              <a:tr h="1965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</a:tr>
              <a:tr h="2590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</a:tr>
              <a:tr h="2590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</a:tr>
              <a:tr h="26060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</a:tr>
              <a:tr h="2606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0" marB="0"/>
                </a:tc>
              </a:tr>
              <a:tr h="2590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</a:tr>
              <a:tr h="25907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196587">
                <a:tc>
                  <a:txBody>
                    <a:bodyPr/>
                    <a:lstStyle/>
                    <a:p>
                      <a:pPr marL="31750">
                        <a:lnSpc>
                          <a:spcPts val="91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ts val="91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10"/>
                        </a:lnSpc>
                        <a:spcBef>
                          <a:spcPts val="5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7945" marB="0"/>
                </a:tc>
              </a:tr>
            </a:tbl>
          </a:graphicData>
        </a:graphic>
      </p:graphicFrame>
      <p:sp>
        <p:nvSpPr>
          <p:cNvPr id="135" name="object 135"/>
          <p:cNvSpPr txBox="1"/>
          <p:nvPr/>
        </p:nvSpPr>
        <p:spPr>
          <a:xfrm>
            <a:off x="10059830" y="4216908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67910" y="4475988"/>
            <a:ext cx="431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股本归还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110384" y="4530852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728964" y="4530852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322042" y="4530852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909364" y="4530852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0059830" y="4475988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18245" y="4735067"/>
            <a:ext cx="8851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流出</a:t>
            </a:r>
            <a:r>
              <a:rPr sz="800" b="1" spc="4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股东借款归还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110384" y="4789932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618633" y="4735067"/>
            <a:ext cx="2908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650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211711" y="4735067"/>
            <a:ext cx="2908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650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909364" y="4789932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0059830" y="4735067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67910" y="4994148"/>
            <a:ext cx="635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股东借款利息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110384" y="5049011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728964" y="5049011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322042" y="5049011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5909364" y="5049011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0059830" y="4994148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67910" y="5256276"/>
            <a:ext cx="635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其他融资利息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042123" y="5256276"/>
            <a:ext cx="20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439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4660701" y="5256276"/>
            <a:ext cx="20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439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5253780" y="5256276"/>
            <a:ext cx="20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439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5841100" y="5256276"/>
            <a:ext cx="20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195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059830" y="5256276"/>
            <a:ext cx="69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67910" y="5515355"/>
            <a:ext cx="838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筹资活动流量净额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841428" y="5515355"/>
            <a:ext cx="3581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(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-10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576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)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3380925" y="5515355"/>
            <a:ext cx="3511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17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146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4008785" y="5515355"/>
            <a:ext cx="2743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(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439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)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4585295" y="5515355"/>
            <a:ext cx="3581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(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800" spc="-10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089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)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5178374" y="5515355"/>
            <a:ext cx="3581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(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800" spc="-10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589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)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5765695" y="5515355"/>
            <a:ext cx="3581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(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800" spc="-10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195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)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6385096" y="5515355"/>
            <a:ext cx="3581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(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800" spc="-10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065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)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7053853" y="5515355"/>
            <a:ext cx="3581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微软雅黑" panose="020B0503020204020204" charset="-122"/>
                <a:cs typeface="微软雅黑" panose="020B0503020204020204" charset="-122"/>
              </a:rPr>
              <a:t>(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-10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800" spc="5" dirty="0">
                <a:latin typeface="微软雅黑" panose="020B0503020204020204" charset="-122"/>
                <a:cs typeface="微软雅黑" panose="020B0503020204020204" charset="-122"/>
              </a:rPr>
              <a:t>646</a:t>
            </a:r>
            <a:r>
              <a:rPr sz="800" dirty="0">
                <a:latin typeface="微软雅黑" panose="020B0503020204020204" charset="-122"/>
                <a:cs typeface="微软雅黑" panose="020B0503020204020204" charset="-122"/>
              </a:rPr>
              <a:t>)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69" name="object 169"/>
          <p:cNvGraphicFramePr>
            <a:graphicFrameLocks noGrp="1"/>
          </p:cNvGraphicFramePr>
          <p:nvPr/>
        </p:nvGraphicFramePr>
        <p:xfrm>
          <a:off x="1040160" y="5573968"/>
          <a:ext cx="10808335" cy="455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3230"/>
                <a:gridCol w="1080770"/>
                <a:gridCol w="637539"/>
                <a:gridCol w="588645"/>
                <a:gridCol w="589914"/>
                <a:gridCol w="607695"/>
                <a:gridCol w="635635"/>
                <a:gridCol w="656589"/>
                <a:gridCol w="626109"/>
                <a:gridCol w="685800"/>
                <a:gridCol w="661034"/>
                <a:gridCol w="1194434"/>
                <a:gridCol w="614045"/>
                <a:gridCol w="513715"/>
              </a:tblGrid>
              <a:tr h="14477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60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(1,700)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547370">
                        <a:lnSpc>
                          <a:spcPts val="600"/>
                        </a:lnSpc>
                        <a:tabLst>
                          <a:tab pos="873125" algn="l"/>
                        </a:tabLst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	</a:t>
                      </a:r>
                      <a:r>
                        <a:rPr sz="1200" baseline="-28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1200" baseline="-28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/>
                </a:tc>
              </a:tr>
              <a:tr h="154725">
                <a:tc>
                  <a:txBody>
                    <a:bodyPr/>
                    <a:lstStyle/>
                    <a:p>
                      <a:pPr marR="93091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净现金流量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51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970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(1,938)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2,144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(835)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(451)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3,415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3,293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235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3,706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ct val="100000"/>
                        </a:lnSpc>
                        <a:spcBef>
                          <a:spcPts val="130"/>
                        </a:spcBef>
                        <a:tabLst>
                          <a:tab pos="539750" algn="l"/>
                        </a:tabLst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994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)	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8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685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(3,560)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(1,144)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510" marB="0"/>
                </a:tc>
              </a:tr>
              <a:tr h="155221">
                <a:tc>
                  <a:txBody>
                    <a:bodyPr/>
                    <a:lstStyle/>
                    <a:p>
                      <a:pPr marR="9309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累计净现金流量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14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970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2,176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1,341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1,438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987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4,401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7,695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930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16,636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135"/>
                        </a:spcBef>
                        <a:tabLst>
                          <a:tab pos="582295" algn="l"/>
                        </a:tabLst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64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	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958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9,398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8,537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145" marB="0"/>
                </a:tc>
              </a:tr>
            </a:tbl>
          </a:graphicData>
        </a:graphic>
      </p:graphicFrame>
      <p:sp>
        <p:nvSpPr>
          <p:cNvPr id="170" name="object 170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36309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 panose="020B0604020202020204"/>
                <a:cs typeface="Arial" panose="020B0604020202020204"/>
              </a:rPr>
              <a:t>5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3</a:t>
            </a:r>
            <a:r>
              <a:rPr dirty="0"/>
              <a:t>风控-项目现金流分析：</a:t>
            </a:r>
            <a:endParaRPr dirty="0"/>
          </a:p>
        </p:txBody>
      </p:sp>
      <p:sp>
        <p:nvSpPr>
          <p:cNvPr id="171" name="object 171"/>
          <p:cNvSpPr/>
          <p:nvPr/>
        </p:nvSpPr>
        <p:spPr>
          <a:xfrm>
            <a:off x="10698162" y="1282538"/>
            <a:ext cx="648335" cy="4820920"/>
          </a:xfrm>
          <a:custGeom>
            <a:avLst/>
            <a:gdLst/>
            <a:ahLst/>
            <a:cxnLst/>
            <a:rect l="l" t="t" r="r" b="b"/>
            <a:pathLst>
              <a:path w="648334" h="4820920">
                <a:moveTo>
                  <a:pt x="0" y="0"/>
                </a:moveTo>
                <a:lnTo>
                  <a:pt x="648072" y="0"/>
                </a:lnTo>
                <a:lnTo>
                  <a:pt x="648072" y="4820301"/>
                </a:lnTo>
                <a:lnTo>
                  <a:pt x="0" y="48203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 txBox="1"/>
          <p:nvPr/>
        </p:nvSpPr>
        <p:spPr>
          <a:xfrm>
            <a:off x="10121900" y="6275070"/>
            <a:ext cx="1504950" cy="2146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住宅交付开发商退出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6233665" y="1282539"/>
            <a:ext cx="720090" cy="4914265"/>
          </a:xfrm>
          <a:custGeom>
            <a:avLst/>
            <a:gdLst/>
            <a:ahLst/>
            <a:cxnLst/>
            <a:rect l="l" t="t" r="r" b="b"/>
            <a:pathLst>
              <a:path w="720090" h="4914265">
                <a:moveTo>
                  <a:pt x="0" y="0"/>
                </a:moveTo>
                <a:lnTo>
                  <a:pt x="720080" y="0"/>
                </a:lnTo>
                <a:lnTo>
                  <a:pt x="720080" y="4913982"/>
                </a:lnTo>
                <a:lnTo>
                  <a:pt x="0" y="491398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 txBox="1"/>
          <p:nvPr/>
        </p:nvSpPr>
        <p:spPr>
          <a:xfrm>
            <a:off x="6042176" y="6274961"/>
            <a:ext cx="1031240" cy="2616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469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70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融资清偿节点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4217441" y="393065"/>
            <a:ext cx="7777480" cy="5848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90805" marR="262255">
              <a:lnSpc>
                <a:spcPct val="105000"/>
              </a:lnSpc>
              <a:spcBef>
                <a:spcPts val="150"/>
              </a:spcBef>
            </a:pP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整均</a:t>
            </a:r>
            <a:r>
              <a:rPr sz="1600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7000</a:t>
            </a:r>
            <a:r>
              <a:rPr sz="16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元/㎡</a:t>
            </a: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，月均</a:t>
            </a:r>
            <a:r>
              <a:rPr sz="1600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40</a:t>
            </a:r>
            <a:r>
              <a:rPr sz="16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套。</a:t>
            </a: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周边市场时点情况：单价</a:t>
            </a:r>
            <a:r>
              <a:rPr sz="1600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7500</a:t>
            </a:r>
            <a:r>
              <a:rPr sz="16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元/㎡，流速</a:t>
            </a:r>
            <a:r>
              <a:rPr sz="1600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40-70</a:t>
            </a:r>
            <a:r>
              <a:rPr sz="16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套； </a:t>
            </a: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考虑业主调资</a:t>
            </a:r>
            <a:r>
              <a:rPr sz="16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6000</a:t>
            </a: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万后，我司交付退出节点项目公司账面仍有</a:t>
            </a:r>
            <a:r>
              <a:rPr sz="16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9398</a:t>
            </a: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万现金。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2063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5.4</a:t>
            </a:r>
            <a:r>
              <a:rPr spc="-35" dirty="0">
                <a:latin typeface="Arial" panose="020B0604020202020204"/>
                <a:cs typeface="Arial" panose="020B0604020202020204"/>
              </a:rPr>
              <a:t> </a:t>
            </a:r>
            <a:r>
              <a:rPr dirty="0"/>
              <a:t>敏感性分析</a:t>
            </a:r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4762" y="2237693"/>
          <a:ext cx="10844530" cy="2417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50"/>
                <a:gridCol w="1832610"/>
                <a:gridCol w="811530"/>
                <a:gridCol w="811530"/>
                <a:gridCol w="811529"/>
                <a:gridCol w="811529"/>
                <a:gridCol w="811529"/>
                <a:gridCol w="811529"/>
                <a:gridCol w="755015"/>
                <a:gridCol w="890270"/>
                <a:gridCol w="709929"/>
                <a:gridCol w="709929"/>
                <a:gridCol w="709929"/>
                <a:gridCol w="215900"/>
              </a:tblGrid>
              <a:tr h="59406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高层售价（元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6500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6600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6700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6800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6900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7000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220345" algn="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7100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7200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98120" algn="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7300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98120" algn="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7400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7500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594065">
                <a:tc vMerge="1"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净利润率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spc="-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6.1%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spc="-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6.9%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spc="-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7.6%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spc="-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8.4%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spc="-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9.1%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spc="-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9.8%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76530" algn="r">
                        <a:lnSpc>
                          <a:spcPct val="100000"/>
                        </a:lnSpc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11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.</a:t>
                      </a: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5%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11.2%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53670" algn="r">
                        <a:lnSpc>
                          <a:spcPct val="100000"/>
                        </a:lnSpc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11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.</a:t>
                      </a: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9%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53670" algn="r">
                        <a:lnSpc>
                          <a:spcPct val="100000"/>
                        </a:lnSpc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sz="11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.</a:t>
                      </a: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5%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13.2%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59406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净利润额（万元）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4241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4867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5493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6119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6745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7371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213995" algn="r">
                        <a:lnSpc>
                          <a:spcPct val="100000"/>
                        </a:lnSpc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7997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8623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91770" algn="r">
                        <a:lnSpc>
                          <a:spcPct val="100000"/>
                        </a:lnSpc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9249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91770" algn="r">
                        <a:lnSpc>
                          <a:spcPct val="100000"/>
                        </a:lnSpc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9874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10500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617624">
                <a:tc vMerge="1"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交付时账面现金（万元）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6256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6884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7513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8141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8769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9398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7526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10026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10655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530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11283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530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11912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12540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07909" y="4831588"/>
            <a:ext cx="38862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注：交付时账面现金已考虑前期股东调资。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3796" y="1727708"/>
            <a:ext cx="8255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当高层取不同售价，评估项目公司净利润、我司退出时点项目公司富余现金情况：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5835" y="1366117"/>
          <a:ext cx="11548745" cy="470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160"/>
                <a:gridCol w="297180"/>
                <a:gridCol w="2009775"/>
                <a:gridCol w="516255"/>
                <a:gridCol w="522605"/>
                <a:gridCol w="618489"/>
                <a:gridCol w="580389"/>
                <a:gridCol w="544829"/>
                <a:gridCol w="52070"/>
                <a:gridCol w="569595"/>
                <a:gridCol w="631824"/>
                <a:gridCol w="665479"/>
                <a:gridCol w="569595"/>
                <a:gridCol w="684529"/>
                <a:gridCol w="665479"/>
                <a:gridCol w="550545"/>
                <a:gridCol w="556895"/>
                <a:gridCol w="603250"/>
                <a:gridCol w="645795"/>
              </a:tblGrid>
              <a:tr h="147320">
                <a:tc rowSpan="2"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编码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项目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汇总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105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2021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105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2022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105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2023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105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2024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37160">
                <a:tc vMerge="1"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 gridSpan="2"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 hMerge="1">
                  <a:tcPr marL="0" marR="0" marT="0" marB="0"/>
                </a:tc>
                <a:tc vMerge="1"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2021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2021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2023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2023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2023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2023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2024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2024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2024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2024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384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融资到账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开盘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33680" marR="22860" indent="-203200">
                        <a:lnSpc>
                          <a:spcPts val="910"/>
                        </a:lnSpc>
                        <a:spcBef>
                          <a:spcPts val="6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融资归还完 毕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25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 marR="29210" indent="-254000">
                        <a:lnSpc>
                          <a:spcPts val="910"/>
                        </a:lnSpc>
                        <a:spcBef>
                          <a:spcPts val="6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竣工、车位销 售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25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交付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3840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经营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收入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销售回款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74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261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8,022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" marR="2159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14,116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9,546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6,903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6,903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6,903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7,303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7,865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4,413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544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384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住宅销售面积（季度）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112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471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27,940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" marR="2159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20,314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10,620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10,620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10,620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10,620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10,620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11,117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590"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0955"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47308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住宅累计销售比例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25%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" marR="2159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43%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52%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62%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71%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81%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34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支出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土地成本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517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14,517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marR="21590" algn="ctr">
                        <a:lnSpc>
                          <a:spcPts val="94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94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94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47308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建安成本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43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591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408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814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1,402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" marR="21590"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1,310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3,554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3,543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3,391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3,459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3,577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3,373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3,569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2,919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2,919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2,376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384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税金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985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428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" marR="21590"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1,058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1,062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511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511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511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551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605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290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(685)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(906)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47308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55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期间费用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ts val="955"/>
                        </a:lnSpc>
                        <a:spcBef>
                          <a:spcPts val="10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649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10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228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10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623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10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623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" marR="21590" algn="ctr">
                        <a:lnSpc>
                          <a:spcPts val="955"/>
                        </a:lnSpc>
                        <a:spcBef>
                          <a:spcPts val="10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623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10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623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10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623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10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623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10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623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10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623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10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623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10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623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955"/>
                        </a:lnSpc>
                        <a:spcBef>
                          <a:spcPts val="10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474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955"/>
                        </a:lnSpc>
                        <a:spcBef>
                          <a:spcPts val="10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474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10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246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324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经营活动流量净额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519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(15,154)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(1,436)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5,569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" marR="21590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11,126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4,308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2,226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2,378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2,310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2,553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3,264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(69)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(2,638)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(1,908)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(1,172)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345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融资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流入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其他融资流入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13,500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1435" marR="21590"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590"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0955"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634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股东借款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646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3,646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4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4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1435" marR="21590" algn="ctr">
                        <a:lnSpc>
                          <a:spcPts val="94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4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4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4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4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4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4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4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590" algn="ctr">
                        <a:lnSpc>
                          <a:spcPts val="94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0955" algn="ctr">
                        <a:lnSpc>
                          <a:spcPts val="94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4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634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股本金流入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8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1435" marR="21590"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590"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0955"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34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流出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其他融资流出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2,000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" marR="2159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10,000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1,500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590" algn="ctr">
                        <a:lnSpc>
                          <a:spcPts val="93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0955" algn="ctr">
                        <a:lnSpc>
                          <a:spcPts val="93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634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股本归还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9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1435" marR="21590" algn="ctr">
                        <a:lnSpc>
                          <a:spcPts val="92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590" algn="ctr">
                        <a:lnSpc>
                          <a:spcPts val="92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0955" algn="ctr">
                        <a:lnSpc>
                          <a:spcPts val="92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634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股东借款归还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646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5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5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1,650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" marR="21590"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1,650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5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3,000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1,646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1,700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5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5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5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590" algn="ctr">
                        <a:lnSpc>
                          <a:spcPts val="925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0955" algn="ctr">
                        <a:lnSpc>
                          <a:spcPts val="925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5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634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股东借款利息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2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1435" marR="21590"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590"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0955" algn="ctr">
                        <a:lnSpc>
                          <a:spcPts val="92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6345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其他融资利息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4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439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439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" marR="2159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374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4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4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4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4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4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4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590" algn="ctr">
                        <a:lnSpc>
                          <a:spcPts val="94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0955" algn="ctr">
                        <a:lnSpc>
                          <a:spcPts val="94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4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38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筹资活动流量净额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8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8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300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8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17,146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8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(439)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8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(4,089)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8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marR="2159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(12,024)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8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(1,549)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8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(3,000)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86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(1,646)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8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(1,700)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8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590"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0955"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732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净现金流量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1,992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(1,875)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1,481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marR="2159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(898)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2,759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(774)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732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610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2,553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3,264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(69)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(2,638)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(1,908)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(1,172)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65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47308">
                <a:tc gridSpan="3"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累计净现金流量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1,992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1,598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" marR="21590"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3,459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2,684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3,416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4,027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6,579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9,843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9,774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7,137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5,229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4,057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0">
                <a:tc gridSpan="8"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271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 panose="020B0604020202020204"/>
                <a:cs typeface="Arial" panose="020B0604020202020204"/>
              </a:rPr>
              <a:t>5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3</a:t>
            </a:r>
            <a:r>
              <a:rPr dirty="0"/>
              <a:t>风控-压力测试：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076180" y="6203315"/>
            <a:ext cx="1480820" cy="213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住宅交付开发商退出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53061" y="6199106"/>
            <a:ext cx="1031240" cy="2616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463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5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融资清偿节点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4763" y="289872"/>
            <a:ext cx="8206740" cy="83121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90805" marR="47625">
              <a:lnSpc>
                <a:spcPct val="104000"/>
              </a:lnSpc>
              <a:spcBef>
                <a:spcPts val="195"/>
              </a:spcBef>
            </a:pP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融资归还前</a:t>
            </a:r>
            <a:r>
              <a:rPr sz="1600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6000</a:t>
            </a:r>
            <a:r>
              <a:rPr sz="16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元/㎡</a:t>
            </a: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，月均</a:t>
            </a:r>
            <a:r>
              <a:rPr sz="1600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60</a:t>
            </a:r>
            <a:r>
              <a:rPr sz="16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套</a:t>
            </a: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；融资归还后</a:t>
            </a:r>
            <a:r>
              <a:rPr sz="1600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6500</a:t>
            </a:r>
            <a:r>
              <a:rPr sz="16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元/㎡</a:t>
            </a: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，月均</a:t>
            </a:r>
            <a:r>
              <a:rPr sz="1600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30</a:t>
            </a:r>
            <a:r>
              <a:rPr sz="16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套。</a:t>
            </a: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整均</a:t>
            </a:r>
            <a:r>
              <a:rPr sz="1600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6304</a:t>
            </a:r>
            <a:r>
              <a:rPr sz="16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元/㎡</a:t>
            </a: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。 周边市场时点情况：单价</a:t>
            </a:r>
            <a:r>
              <a:rPr sz="1600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7500</a:t>
            </a:r>
            <a:r>
              <a:rPr sz="16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元/㎡，流速</a:t>
            </a:r>
            <a:r>
              <a:rPr sz="1600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40-70</a:t>
            </a:r>
            <a:r>
              <a:rPr sz="16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套；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90805">
              <a:lnSpc>
                <a:spcPts val="1905"/>
              </a:lnSpc>
            </a:pP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考虑业主前期调资</a:t>
            </a:r>
            <a:r>
              <a:rPr sz="16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6000</a:t>
            </a: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万后，我司交付退出节点项目公司账面仍有</a:t>
            </a:r>
            <a:r>
              <a:rPr sz="1650" b="1" i="1" spc="-3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5229</a:t>
            </a:r>
            <a:r>
              <a:rPr sz="1650" b="1" i="1" spc="-5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万</a:t>
            </a:r>
            <a:r>
              <a:rPr sz="1650" b="1" i="1" spc="-3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现金。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77293" y="1213346"/>
          <a:ext cx="11099165" cy="4796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160"/>
                <a:gridCol w="276224"/>
                <a:gridCol w="1934844"/>
                <a:gridCol w="497839"/>
                <a:gridCol w="504189"/>
                <a:gridCol w="596264"/>
                <a:gridCol w="559435"/>
                <a:gridCol w="548639"/>
                <a:gridCol w="563245"/>
                <a:gridCol w="615314"/>
                <a:gridCol w="619125"/>
                <a:gridCol w="548640"/>
                <a:gridCol w="659129"/>
                <a:gridCol w="640715"/>
                <a:gridCol w="530225"/>
                <a:gridCol w="548004"/>
                <a:gridCol w="593725"/>
                <a:gridCol w="596900"/>
              </a:tblGrid>
              <a:tr h="14599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编码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项目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汇总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2021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 gridSpan="4"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2022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2023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2024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43840">
                <a:tc vMerge="1"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 gridSpan="2"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 hMerge="1">
                  <a:tcPr marL="0" marR="0" marT="0" marB="0"/>
                </a:tc>
                <a:tc vMerge="1"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2021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ts val="89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2021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2023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2023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2023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2023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2024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2024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2024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2024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2951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融资到账</a:t>
                      </a:r>
                      <a:endParaRPr sz="7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34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开盘</a:t>
                      </a:r>
                      <a:endParaRPr sz="7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34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融资归还完毕</a:t>
                      </a:r>
                      <a:endParaRPr sz="7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竣工、车位销售</a:t>
                      </a:r>
                      <a:endParaRPr sz="7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34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交付</a:t>
                      </a:r>
                      <a:endParaRPr sz="7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3840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经营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收入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销售回款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73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166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0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0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6,039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10,429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8,492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8,492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8,779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8,779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9,179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7,538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3,149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544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384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住宅销售面积（季度）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112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471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0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0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20,860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14,160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13,234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14,160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14,160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14,160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14,160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7,577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0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20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920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ts val="920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45998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住宅累计销售比例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19%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31%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43%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55%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68%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81%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93%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4154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支出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土地成本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517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517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6985" algn="ctr">
                        <a:lnSpc>
                          <a:spcPts val="92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28575" algn="ctr">
                        <a:lnSpc>
                          <a:spcPts val="92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3970" algn="ctr">
                        <a:lnSpc>
                          <a:spcPts val="92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890" algn="ctr">
                        <a:lnSpc>
                          <a:spcPts val="92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8255" algn="ctr">
                        <a:lnSpc>
                          <a:spcPts val="92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8415" algn="ctr">
                        <a:lnSpc>
                          <a:spcPts val="92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45998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建安成本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43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588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408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814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1,401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1,309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3,553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3,543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3,391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3,458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3,577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3,373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3,569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2,919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2,919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2,376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384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税金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568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2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441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532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967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658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684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684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724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577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177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(1,019)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(906)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45998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期间费用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536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225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613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613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613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613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613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613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613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613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613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613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467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467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242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951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经营活动流量净额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957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r>
                        <a:rPr sz="8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150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(1,427)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3,584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7,974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3,358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3,677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4,091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4,023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4,265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2,975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(1,210)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(2,631)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(1,567)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(1,169)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4154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融资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流入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其他融资流入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925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ts val="925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925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925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ts val="925"/>
                        </a:lnSpc>
                        <a:spcBef>
                          <a:spcPts val="90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4154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股东借款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2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646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29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12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646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2229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925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ts val="925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925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925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ts val="925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4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4154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股本金流入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93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ts val="93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93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3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93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ts val="930"/>
                        </a:lnSpc>
                        <a:spcBef>
                          <a:spcPts val="89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66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4154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流出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其他融资流出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7,000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3,000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3,500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1594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93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3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93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ts val="93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4154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股本归还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9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935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ts val="935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935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35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935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ts val="935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4154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股东借款归还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9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646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9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1,650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9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1,650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9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6985" algn="ctr">
                        <a:lnSpc>
                          <a:spcPts val="91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28575" algn="ctr">
                        <a:lnSpc>
                          <a:spcPts val="91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4,646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96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1,700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96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890" algn="ctr">
                        <a:lnSpc>
                          <a:spcPts val="91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8255" algn="ctr">
                        <a:lnSpc>
                          <a:spcPts val="91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8415" algn="ctr">
                        <a:lnSpc>
                          <a:spcPts val="910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4154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股东借款利息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6985"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28575"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3970"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890"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8255"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44154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其他融资利息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641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439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439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439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211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032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3970"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890"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8255"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8415"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40">
                <a:tc vMerge="1"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筹资活动流量净额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8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641</a:t>
                      </a: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17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(439)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(2,089)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(9,089)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(3,211)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(3,614)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(4,646)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(1,700)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890"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8255"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8415" algn="ctr">
                        <a:lnSpc>
                          <a:spcPts val="915"/>
                        </a:lnSpc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599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净现金流量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12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996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(1,866)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1,495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(1,115)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147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(555)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2,323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4,265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2,975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(1,210)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(2,631)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(1,567)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(1,169)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4599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累计净现金流量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1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996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130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1,625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510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658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721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166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2,489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6,754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9,729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8,519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5,889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9525">
                      <a:solidFill>
                        <a:srgbClr val="BFBFBF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4,322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3,153</a:t>
                      </a:r>
                      <a:endParaRPr sz="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BFBFBF"/>
                      </a:solidFill>
                      <a:prstDash val="solid"/>
                    </a:lnR>
                    <a:lnT w="9525">
                      <a:solidFill>
                        <a:srgbClr val="BFBFB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216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271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 panose="020B0604020202020204"/>
                <a:cs typeface="Arial" panose="020B0604020202020204"/>
              </a:rPr>
              <a:t>5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3</a:t>
            </a:r>
            <a:r>
              <a:rPr dirty="0"/>
              <a:t>风控-压力测试：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9935845" y="6052820"/>
            <a:ext cx="1411605" cy="2152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463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5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住宅交付开发商退出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89650" y="6056857"/>
            <a:ext cx="1031240" cy="2616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融资清偿节点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3568" y="262415"/>
            <a:ext cx="8569325" cy="89281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整均</a:t>
            </a:r>
            <a:r>
              <a:rPr sz="1600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6200</a:t>
            </a:r>
            <a:r>
              <a:rPr sz="16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元/㎡</a:t>
            </a: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，月均</a:t>
            </a:r>
            <a:r>
              <a:rPr sz="1600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40</a:t>
            </a:r>
            <a:r>
              <a:rPr sz="16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套。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90805">
              <a:lnSpc>
                <a:spcPts val="1855"/>
              </a:lnSpc>
              <a:spcBef>
                <a:spcPts val="70"/>
              </a:spcBef>
            </a:pP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周边市场时点情况：单价</a:t>
            </a:r>
            <a:r>
              <a:rPr sz="1600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7500</a:t>
            </a:r>
            <a:r>
              <a:rPr sz="16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元/㎡，流速</a:t>
            </a:r>
            <a:r>
              <a:rPr sz="1600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40-70</a:t>
            </a:r>
            <a:r>
              <a:rPr sz="16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套；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90805">
              <a:lnSpc>
                <a:spcPts val="2215"/>
              </a:lnSpc>
            </a:pP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考虑业主前期调资</a:t>
            </a:r>
            <a:r>
              <a:rPr sz="16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6000</a:t>
            </a: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万后，我司交付退出节点项目公司账面仍有</a:t>
            </a:r>
            <a:r>
              <a:rPr sz="1900" b="1" i="1" spc="-6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4322</a:t>
            </a:r>
            <a:r>
              <a:rPr sz="1900" b="1" i="1" spc="-1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万</a:t>
            </a:r>
            <a:r>
              <a:rPr sz="1900" b="1" i="1" spc="-4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现金。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75"/>
            <a:ext cx="12179300" cy="6851649"/>
          </a:xfrm>
          <a:prstGeom prst="rect">
            <a:avLst/>
          </a:prstGeom>
          <a:gradFill>
            <a:gsLst>
              <a:gs pos="3000">
                <a:schemeClr val="tx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01415" y="3850894"/>
            <a:ext cx="499491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</a:t>
            </a:r>
            <a:r>
              <a:rPr sz="9600" b="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H</a:t>
            </a:r>
            <a:r>
              <a:rPr sz="9600" b="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9600" b="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9600" b="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K</a:t>
            </a:r>
            <a:r>
              <a:rPr sz="9600" b="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S</a:t>
            </a:r>
            <a:endParaRPr sz="9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77695" y="1218565"/>
            <a:ext cx="92227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项目合作诉求：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资金需求：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15000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万元。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资金使用时间：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年至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1.4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年，最早可于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个月后还款。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435" y="365251"/>
            <a:ext cx="3192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 panose="020B0604020202020204"/>
                <a:cs typeface="Arial" panose="020B0604020202020204"/>
              </a:rPr>
              <a:t>1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2</a:t>
            </a:r>
            <a:r>
              <a:rPr dirty="0"/>
              <a:t>、泛亚铁路规划利好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4968" y="854963"/>
            <a:ext cx="11938000" cy="982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49000"/>
              </a:lnSpc>
              <a:spcBef>
                <a:spcPts val="110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玉溪市为滇中核心城市群面相滇东南、滇西南次级城市群的重要门户，项目所在片区的高铁站规划，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处于泛亚高铁中线及东线必经站点，同时处于环滇中 城市群铁路的重要节点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，随着玉溪高铁站的开通以及未来规划线路的完善落地，将全面提升红塔区滇中城市的枢纽地位及国际地位，而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片区处于高铁站坐 落的高铁新城片区将成为红塔区面向国际及滇中城市的门户，升值潜力及利好明显且巨大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3635" y="1969289"/>
            <a:ext cx="6009588" cy="47122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28811" y="3340699"/>
            <a:ext cx="602615" cy="3264535"/>
          </a:xfrm>
          <a:custGeom>
            <a:avLst/>
            <a:gdLst/>
            <a:ahLst/>
            <a:cxnLst/>
            <a:rect l="l" t="t" r="r" b="b"/>
            <a:pathLst>
              <a:path w="602614" h="3264534">
                <a:moveTo>
                  <a:pt x="596785" y="0"/>
                </a:moveTo>
                <a:lnTo>
                  <a:pt x="602066" y="6755"/>
                </a:lnTo>
                <a:lnTo>
                  <a:pt x="597927" y="26642"/>
                </a:lnTo>
                <a:lnTo>
                  <a:pt x="574948" y="72790"/>
                </a:lnTo>
                <a:lnTo>
                  <a:pt x="523709" y="158330"/>
                </a:lnTo>
                <a:lnTo>
                  <a:pt x="483930" y="213914"/>
                </a:lnTo>
                <a:lnTo>
                  <a:pt x="458006" y="246377"/>
                </a:lnTo>
                <a:lnTo>
                  <a:pt x="428915" y="281527"/>
                </a:lnTo>
                <a:lnTo>
                  <a:pt x="397299" y="319045"/>
                </a:lnTo>
                <a:lnTo>
                  <a:pt x="363800" y="358612"/>
                </a:lnTo>
                <a:lnTo>
                  <a:pt x="329060" y="399908"/>
                </a:lnTo>
                <a:lnTo>
                  <a:pt x="293723" y="442614"/>
                </a:lnTo>
                <a:lnTo>
                  <a:pt x="258429" y="486410"/>
                </a:lnTo>
                <a:lnTo>
                  <a:pt x="223821" y="530977"/>
                </a:lnTo>
                <a:lnTo>
                  <a:pt x="190542" y="575995"/>
                </a:lnTo>
                <a:lnTo>
                  <a:pt x="159233" y="621144"/>
                </a:lnTo>
                <a:lnTo>
                  <a:pt x="130536" y="666105"/>
                </a:lnTo>
                <a:lnTo>
                  <a:pt x="105094" y="710559"/>
                </a:lnTo>
                <a:lnTo>
                  <a:pt x="83549" y="754186"/>
                </a:lnTo>
                <a:lnTo>
                  <a:pt x="66543" y="796666"/>
                </a:lnTo>
                <a:lnTo>
                  <a:pt x="54718" y="837680"/>
                </a:lnTo>
                <a:lnTo>
                  <a:pt x="48717" y="876909"/>
                </a:lnTo>
                <a:lnTo>
                  <a:pt x="49132" y="909894"/>
                </a:lnTo>
                <a:lnTo>
                  <a:pt x="66140" y="968612"/>
                </a:lnTo>
                <a:lnTo>
                  <a:pt x="100621" y="1020491"/>
                </a:lnTo>
                <a:lnTo>
                  <a:pt x="147663" y="1068930"/>
                </a:lnTo>
                <a:lnTo>
                  <a:pt x="202351" y="1117326"/>
                </a:lnTo>
                <a:lnTo>
                  <a:pt x="231026" y="1142570"/>
                </a:lnTo>
                <a:lnTo>
                  <a:pt x="259769" y="1169077"/>
                </a:lnTo>
                <a:lnTo>
                  <a:pt x="287967" y="1197273"/>
                </a:lnTo>
                <a:lnTo>
                  <a:pt x="315005" y="1227582"/>
                </a:lnTo>
                <a:lnTo>
                  <a:pt x="340268" y="1260429"/>
                </a:lnTo>
                <a:lnTo>
                  <a:pt x="363142" y="1296238"/>
                </a:lnTo>
                <a:lnTo>
                  <a:pt x="383014" y="1335435"/>
                </a:lnTo>
                <a:lnTo>
                  <a:pt x="399269" y="1378444"/>
                </a:lnTo>
                <a:lnTo>
                  <a:pt x="411291" y="1425690"/>
                </a:lnTo>
                <a:lnTo>
                  <a:pt x="418469" y="1477598"/>
                </a:lnTo>
                <a:lnTo>
                  <a:pt x="420185" y="1534592"/>
                </a:lnTo>
                <a:lnTo>
                  <a:pt x="419009" y="1569343"/>
                </a:lnTo>
                <a:lnTo>
                  <a:pt x="413860" y="1642635"/>
                </a:lnTo>
                <a:lnTo>
                  <a:pt x="409942" y="1681099"/>
                </a:lnTo>
                <a:lnTo>
                  <a:pt x="405165" y="1720725"/>
                </a:lnTo>
                <a:lnTo>
                  <a:pt x="399558" y="1761477"/>
                </a:lnTo>
                <a:lnTo>
                  <a:pt x="393147" y="1803315"/>
                </a:lnTo>
                <a:lnTo>
                  <a:pt x="385961" y="1846204"/>
                </a:lnTo>
                <a:lnTo>
                  <a:pt x="378027" y="1890105"/>
                </a:lnTo>
                <a:lnTo>
                  <a:pt x="369373" y="1934981"/>
                </a:lnTo>
                <a:lnTo>
                  <a:pt x="360027" y="1980795"/>
                </a:lnTo>
                <a:lnTo>
                  <a:pt x="350016" y="2027508"/>
                </a:lnTo>
                <a:lnTo>
                  <a:pt x="339367" y="2075084"/>
                </a:lnTo>
                <a:lnTo>
                  <a:pt x="328110" y="2123485"/>
                </a:lnTo>
                <a:lnTo>
                  <a:pt x="316271" y="2172673"/>
                </a:lnTo>
                <a:lnTo>
                  <a:pt x="303878" y="2222611"/>
                </a:lnTo>
                <a:lnTo>
                  <a:pt x="290958" y="2273261"/>
                </a:lnTo>
                <a:lnTo>
                  <a:pt x="277541" y="2324587"/>
                </a:lnTo>
                <a:lnTo>
                  <a:pt x="263652" y="2376550"/>
                </a:lnTo>
                <a:lnTo>
                  <a:pt x="249320" y="2429113"/>
                </a:lnTo>
                <a:lnTo>
                  <a:pt x="234573" y="2482238"/>
                </a:lnTo>
                <a:lnTo>
                  <a:pt x="219438" y="2535888"/>
                </a:lnTo>
                <a:lnTo>
                  <a:pt x="203943" y="2590026"/>
                </a:lnTo>
                <a:lnTo>
                  <a:pt x="188115" y="2644614"/>
                </a:lnTo>
                <a:lnTo>
                  <a:pt x="171983" y="2699614"/>
                </a:lnTo>
                <a:lnTo>
                  <a:pt x="155574" y="2754989"/>
                </a:lnTo>
                <a:lnTo>
                  <a:pt x="138916" y="2810701"/>
                </a:lnTo>
                <a:lnTo>
                  <a:pt x="122036" y="2866714"/>
                </a:lnTo>
                <a:lnTo>
                  <a:pt x="104962" y="2922989"/>
                </a:lnTo>
                <a:lnTo>
                  <a:pt x="87722" y="2979489"/>
                </a:lnTo>
                <a:lnTo>
                  <a:pt x="70344" y="3036177"/>
                </a:lnTo>
                <a:lnTo>
                  <a:pt x="52855" y="3093014"/>
                </a:lnTo>
                <a:lnTo>
                  <a:pt x="35283" y="3149964"/>
                </a:lnTo>
                <a:lnTo>
                  <a:pt x="17655" y="3206989"/>
                </a:lnTo>
                <a:lnTo>
                  <a:pt x="0" y="3264052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45862" y="3358968"/>
            <a:ext cx="1840230" cy="3312795"/>
          </a:xfrm>
          <a:custGeom>
            <a:avLst/>
            <a:gdLst/>
            <a:ahLst/>
            <a:cxnLst/>
            <a:rect l="l" t="t" r="r" b="b"/>
            <a:pathLst>
              <a:path w="1840229" h="3312795">
                <a:moveTo>
                  <a:pt x="91915" y="0"/>
                </a:moveTo>
                <a:lnTo>
                  <a:pt x="50620" y="32184"/>
                </a:lnTo>
                <a:lnTo>
                  <a:pt x="17317" y="67937"/>
                </a:lnTo>
                <a:lnTo>
                  <a:pt x="0" y="110826"/>
                </a:lnTo>
                <a:lnTo>
                  <a:pt x="6660" y="164420"/>
                </a:lnTo>
                <a:lnTo>
                  <a:pt x="48907" y="234737"/>
                </a:lnTo>
                <a:lnTo>
                  <a:pt x="81877" y="275497"/>
                </a:lnTo>
                <a:lnTo>
                  <a:pt x="119319" y="318184"/>
                </a:lnTo>
                <a:lnTo>
                  <a:pt x="158663" y="361442"/>
                </a:lnTo>
                <a:lnTo>
                  <a:pt x="197342" y="403915"/>
                </a:lnTo>
                <a:lnTo>
                  <a:pt x="232786" y="444247"/>
                </a:lnTo>
                <a:lnTo>
                  <a:pt x="262425" y="481082"/>
                </a:lnTo>
                <a:lnTo>
                  <a:pt x="290223" y="522638"/>
                </a:lnTo>
                <a:lnTo>
                  <a:pt x="308887" y="557766"/>
                </a:lnTo>
                <a:lnTo>
                  <a:pt x="324844" y="590696"/>
                </a:lnTo>
                <a:lnTo>
                  <a:pt x="344523" y="625655"/>
                </a:lnTo>
                <a:lnTo>
                  <a:pt x="374351" y="666873"/>
                </a:lnTo>
                <a:lnTo>
                  <a:pt x="420756" y="718578"/>
                </a:lnTo>
                <a:lnTo>
                  <a:pt x="481404" y="773030"/>
                </a:lnTo>
                <a:lnTo>
                  <a:pt x="519138" y="803179"/>
                </a:lnTo>
                <a:lnTo>
                  <a:pt x="560445" y="834921"/>
                </a:lnTo>
                <a:lnTo>
                  <a:pt x="604300" y="867990"/>
                </a:lnTo>
                <a:lnTo>
                  <a:pt x="649678" y="902120"/>
                </a:lnTo>
                <a:lnTo>
                  <a:pt x="695552" y="937045"/>
                </a:lnTo>
                <a:lnTo>
                  <a:pt x="740898" y="972497"/>
                </a:lnTo>
                <a:lnTo>
                  <a:pt x="784691" y="1008212"/>
                </a:lnTo>
                <a:lnTo>
                  <a:pt x="825905" y="1043922"/>
                </a:lnTo>
                <a:lnTo>
                  <a:pt x="863514" y="1079361"/>
                </a:lnTo>
                <a:lnTo>
                  <a:pt x="896495" y="1114263"/>
                </a:lnTo>
                <a:lnTo>
                  <a:pt x="923820" y="1148362"/>
                </a:lnTo>
                <a:lnTo>
                  <a:pt x="944466" y="1181392"/>
                </a:lnTo>
                <a:lnTo>
                  <a:pt x="961791" y="1226257"/>
                </a:lnTo>
                <a:lnTo>
                  <a:pt x="967851" y="1270301"/>
                </a:lnTo>
                <a:lnTo>
                  <a:pt x="965019" y="1313796"/>
                </a:lnTo>
                <a:lnTo>
                  <a:pt x="955671" y="1357017"/>
                </a:lnTo>
                <a:lnTo>
                  <a:pt x="942183" y="1400239"/>
                </a:lnTo>
                <a:lnTo>
                  <a:pt x="926928" y="1443734"/>
                </a:lnTo>
                <a:lnTo>
                  <a:pt x="912283" y="1487778"/>
                </a:lnTo>
                <a:lnTo>
                  <a:pt x="900621" y="1532643"/>
                </a:lnTo>
                <a:lnTo>
                  <a:pt x="894318" y="1578605"/>
                </a:lnTo>
                <a:lnTo>
                  <a:pt x="895749" y="1625937"/>
                </a:lnTo>
                <a:lnTo>
                  <a:pt x="901459" y="1669493"/>
                </a:lnTo>
                <a:lnTo>
                  <a:pt x="907809" y="1712885"/>
                </a:lnTo>
                <a:lnTo>
                  <a:pt x="915240" y="1756400"/>
                </a:lnTo>
                <a:lnTo>
                  <a:pt x="924189" y="1800327"/>
                </a:lnTo>
                <a:lnTo>
                  <a:pt x="935096" y="1844953"/>
                </a:lnTo>
                <a:lnTo>
                  <a:pt x="948401" y="1890569"/>
                </a:lnTo>
                <a:lnTo>
                  <a:pt x="964542" y="1937460"/>
                </a:lnTo>
                <a:lnTo>
                  <a:pt x="983960" y="1985917"/>
                </a:lnTo>
                <a:lnTo>
                  <a:pt x="1007092" y="2036226"/>
                </a:lnTo>
                <a:lnTo>
                  <a:pt x="1034379" y="2088677"/>
                </a:lnTo>
                <a:lnTo>
                  <a:pt x="1066259" y="2143557"/>
                </a:lnTo>
                <a:lnTo>
                  <a:pt x="1089160" y="2179146"/>
                </a:lnTo>
                <a:lnTo>
                  <a:pt x="1115611" y="2217017"/>
                </a:lnTo>
                <a:lnTo>
                  <a:pt x="1145157" y="2256835"/>
                </a:lnTo>
                <a:lnTo>
                  <a:pt x="1177343" y="2298270"/>
                </a:lnTo>
                <a:lnTo>
                  <a:pt x="1211716" y="2340990"/>
                </a:lnTo>
                <a:lnTo>
                  <a:pt x="1247821" y="2384661"/>
                </a:lnTo>
                <a:lnTo>
                  <a:pt x="1285204" y="2428953"/>
                </a:lnTo>
                <a:lnTo>
                  <a:pt x="1323411" y="2473534"/>
                </a:lnTo>
                <a:lnTo>
                  <a:pt x="1361988" y="2518070"/>
                </a:lnTo>
                <a:lnTo>
                  <a:pt x="1400480" y="2562230"/>
                </a:lnTo>
                <a:lnTo>
                  <a:pt x="1438434" y="2605683"/>
                </a:lnTo>
                <a:lnTo>
                  <a:pt x="1475394" y="2648095"/>
                </a:lnTo>
                <a:lnTo>
                  <a:pt x="1510907" y="2689136"/>
                </a:lnTo>
                <a:lnTo>
                  <a:pt x="1544519" y="2728472"/>
                </a:lnTo>
                <a:lnTo>
                  <a:pt x="1575774" y="2765772"/>
                </a:lnTo>
                <a:lnTo>
                  <a:pt x="1604220" y="2800704"/>
                </a:lnTo>
                <a:lnTo>
                  <a:pt x="1629402" y="2832936"/>
                </a:lnTo>
                <a:lnTo>
                  <a:pt x="1679828" y="2903431"/>
                </a:lnTo>
                <a:lnTo>
                  <a:pt x="1707914" y="2954455"/>
                </a:lnTo>
                <a:lnTo>
                  <a:pt x="1734611" y="3011872"/>
                </a:lnTo>
                <a:lnTo>
                  <a:pt x="1759408" y="3072350"/>
                </a:lnTo>
                <a:lnTo>
                  <a:pt x="1781793" y="3132554"/>
                </a:lnTo>
                <a:lnTo>
                  <a:pt x="1801256" y="3189149"/>
                </a:lnTo>
                <a:lnTo>
                  <a:pt x="1817284" y="3238803"/>
                </a:lnTo>
                <a:lnTo>
                  <a:pt x="1829366" y="3278180"/>
                </a:lnTo>
                <a:lnTo>
                  <a:pt x="1836990" y="3303947"/>
                </a:lnTo>
                <a:lnTo>
                  <a:pt x="1839645" y="3312770"/>
                </a:lnTo>
              </a:path>
            </a:pathLst>
          </a:custGeom>
          <a:ln w="1905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79080" y="2713465"/>
            <a:ext cx="765175" cy="621665"/>
          </a:xfrm>
          <a:custGeom>
            <a:avLst/>
            <a:gdLst/>
            <a:ahLst/>
            <a:cxnLst/>
            <a:rect l="l" t="t" r="r" b="b"/>
            <a:pathLst>
              <a:path w="765175" h="621664">
                <a:moveTo>
                  <a:pt x="764786" y="621144"/>
                </a:moveTo>
                <a:lnTo>
                  <a:pt x="714758" y="616716"/>
                </a:lnTo>
                <a:lnTo>
                  <a:pt x="664854" y="611985"/>
                </a:lnTo>
                <a:lnTo>
                  <a:pt x="615200" y="606648"/>
                </a:lnTo>
                <a:lnTo>
                  <a:pt x="565921" y="600401"/>
                </a:lnTo>
                <a:lnTo>
                  <a:pt x="517141" y="592940"/>
                </a:lnTo>
                <a:lnTo>
                  <a:pt x="468986" y="583963"/>
                </a:lnTo>
                <a:lnTo>
                  <a:pt x="421580" y="573167"/>
                </a:lnTo>
                <a:lnTo>
                  <a:pt x="375048" y="560247"/>
                </a:lnTo>
                <a:lnTo>
                  <a:pt x="327122" y="546230"/>
                </a:lnTo>
                <a:lnTo>
                  <a:pt x="276710" y="531845"/>
                </a:lnTo>
                <a:lnTo>
                  <a:pt x="225703" y="516341"/>
                </a:lnTo>
                <a:lnTo>
                  <a:pt x="175993" y="498970"/>
                </a:lnTo>
                <a:lnTo>
                  <a:pt x="129470" y="478982"/>
                </a:lnTo>
                <a:lnTo>
                  <a:pt x="88026" y="455629"/>
                </a:lnTo>
                <a:lnTo>
                  <a:pt x="53552" y="428160"/>
                </a:lnTo>
                <a:lnTo>
                  <a:pt x="27938" y="395827"/>
                </a:lnTo>
                <a:lnTo>
                  <a:pt x="11489" y="358212"/>
                </a:lnTo>
                <a:lnTo>
                  <a:pt x="2533" y="315852"/>
                </a:lnTo>
                <a:lnTo>
                  <a:pt x="0" y="269425"/>
                </a:lnTo>
                <a:lnTo>
                  <a:pt x="2818" y="219607"/>
                </a:lnTo>
                <a:lnTo>
                  <a:pt x="9919" y="167078"/>
                </a:lnTo>
                <a:lnTo>
                  <a:pt x="20231" y="112515"/>
                </a:lnTo>
                <a:lnTo>
                  <a:pt x="32684" y="56596"/>
                </a:lnTo>
                <a:lnTo>
                  <a:pt x="46207" y="0"/>
                </a:lnTo>
              </a:path>
            </a:pathLst>
          </a:cu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58301" y="3352878"/>
            <a:ext cx="761365" cy="298450"/>
          </a:xfrm>
          <a:custGeom>
            <a:avLst/>
            <a:gdLst/>
            <a:ahLst/>
            <a:cxnLst/>
            <a:rect l="l" t="t" r="r" b="b"/>
            <a:pathLst>
              <a:path w="761364" h="298450">
                <a:moveTo>
                  <a:pt x="761206" y="0"/>
                </a:moveTo>
                <a:lnTo>
                  <a:pt x="758732" y="44673"/>
                </a:lnTo>
                <a:lnTo>
                  <a:pt x="750549" y="87919"/>
                </a:lnTo>
                <a:lnTo>
                  <a:pt x="730948" y="128310"/>
                </a:lnTo>
                <a:lnTo>
                  <a:pt x="694219" y="164420"/>
                </a:lnTo>
                <a:lnTo>
                  <a:pt x="625369" y="200567"/>
                </a:lnTo>
                <a:lnTo>
                  <a:pt x="581996" y="216883"/>
                </a:lnTo>
                <a:lnTo>
                  <a:pt x="534646" y="231886"/>
                </a:lnTo>
                <a:lnTo>
                  <a:pt x="484810" y="245468"/>
                </a:lnTo>
                <a:lnTo>
                  <a:pt x="433980" y="257523"/>
                </a:lnTo>
                <a:lnTo>
                  <a:pt x="383647" y="267944"/>
                </a:lnTo>
                <a:lnTo>
                  <a:pt x="339438" y="275497"/>
                </a:lnTo>
                <a:lnTo>
                  <a:pt x="293730" y="281551"/>
                </a:lnTo>
                <a:lnTo>
                  <a:pt x="246737" y="286320"/>
                </a:lnTo>
                <a:lnTo>
                  <a:pt x="198674" y="290019"/>
                </a:lnTo>
                <a:lnTo>
                  <a:pt x="149755" y="292862"/>
                </a:lnTo>
                <a:lnTo>
                  <a:pt x="100193" y="295062"/>
                </a:lnTo>
                <a:lnTo>
                  <a:pt x="50203" y="296834"/>
                </a:lnTo>
                <a:lnTo>
                  <a:pt x="0" y="298393"/>
                </a:lnTo>
              </a:path>
            </a:pathLst>
          </a:cu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27204" y="2823080"/>
            <a:ext cx="304800" cy="523875"/>
          </a:xfrm>
          <a:custGeom>
            <a:avLst/>
            <a:gdLst/>
            <a:ahLst/>
            <a:cxnLst/>
            <a:rect l="l" t="t" r="r" b="b"/>
            <a:pathLst>
              <a:path w="304800" h="523875">
                <a:moveTo>
                  <a:pt x="304483" y="523710"/>
                </a:moveTo>
                <a:lnTo>
                  <a:pt x="260297" y="486488"/>
                </a:lnTo>
                <a:lnTo>
                  <a:pt x="217423" y="449732"/>
                </a:lnTo>
                <a:lnTo>
                  <a:pt x="177171" y="413905"/>
                </a:lnTo>
                <a:lnTo>
                  <a:pt x="140851" y="379475"/>
                </a:lnTo>
                <a:lnTo>
                  <a:pt x="109775" y="346905"/>
                </a:lnTo>
                <a:lnTo>
                  <a:pt x="85255" y="316661"/>
                </a:lnTo>
                <a:lnTo>
                  <a:pt x="64940" y="277792"/>
                </a:lnTo>
                <a:lnTo>
                  <a:pt x="59707" y="212614"/>
                </a:lnTo>
                <a:lnTo>
                  <a:pt x="54806" y="176599"/>
                </a:lnTo>
                <a:lnTo>
                  <a:pt x="43103" y="135447"/>
                </a:lnTo>
                <a:lnTo>
                  <a:pt x="29687" y="91725"/>
                </a:lnTo>
                <a:lnTo>
                  <a:pt x="15129" y="46290"/>
                </a:lnTo>
                <a:lnTo>
                  <a:pt x="0" y="0"/>
                </a:lnTo>
              </a:path>
            </a:pathLst>
          </a:cu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43866" y="2743915"/>
            <a:ext cx="664210" cy="603250"/>
          </a:xfrm>
          <a:custGeom>
            <a:avLst/>
            <a:gdLst/>
            <a:ahLst/>
            <a:cxnLst/>
            <a:rect l="l" t="t" r="r" b="b"/>
            <a:pathLst>
              <a:path w="664210" h="603250">
                <a:moveTo>
                  <a:pt x="0" y="602875"/>
                </a:moveTo>
                <a:lnTo>
                  <a:pt x="41915" y="575880"/>
                </a:lnTo>
                <a:lnTo>
                  <a:pt x="84127" y="548293"/>
                </a:lnTo>
                <a:lnTo>
                  <a:pt x="126931" y="519522"/>
                </a:lnTo>
                <a:lnTo>
                  <a:pt x="170623" y="488976"/>
                </a:lnTo>
                <a:lnTo>
                  <a:pt x="215498" y="456060"/>
                </a:lnTo>
                <a:lnTo>
                  <a:pt x="261855" y="420185"/>
                </a:lnTo>
                <a:lnTo>
                  <a:pt x="299290" y="389981"/>
                </a:lnTo>
                <a:lnTo>
                  <a:pt x="339831" y="356482"/>
                </a:lnTo>
                <a:lnTo>
                  <a:pt x="382012" y="320866"/>
                </a:lnTo>
                <a:lnTo>
                  <a:pt x="424372" y="284310"/>
                </a:lnTo>
                <a:lnTo>
                  <a:pt x="465447" y="247992"/>
                </a:lnTo>
                <a:lnTo>
                  <a:pt x="503775" y="213090"/>
                </a:lnTo>
                <a:lnTo>
                  <a:pt x="537893" y="180780"/>
                </a:lnTo>
                <a:lnTo>
                  <a:pt x="566337" y="152241"/>
                </a:lnTo>
                <a:lnTo>
                  <a:pt x="607680" y="104689"/>
                </a:lnTo>
                <a:lnTo>
                  <a:pt x="634465" y="65273"/>
                </a:lnTo>
                <a:lnTo>
                  <a:pt x="651545" y="31280"/>
                </a:lnTo>
                <a:lnTo>
                  <a:pt x="663772" y="0"/>
                </a:lnTo>
              </a:path>
            </a:pathLst>
          </a:cu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49956" y="3340700"/>
            <a:ext cx="591185" cy="20320"/>
          </a:xfrm>
          <a:custGeom>
            <a:avLst/>
            <a:gdLst/>
            <a:ahLst/>
            <a:cxnLst/>
            <a:rect l="l" t="t" r="r" b="b"/>
            <a:pathLst>
              <a:path w="591185" h="20320">
                <a:moveTo>
                  <a:pt x="0" y="18268"/>
                </a:moveTo>
                <a:lnTo>
                  <a:pt x="51487" y="19008"/>
                </a:lnTo>
                <a:lnTo>
                  <a:pt x="102847" y="19622"/>
                </a:lnTo>
                <a:lnTo>
                  <a:pt x="153953" y="19981"/>
                </a:lnTo>
                <a:lnTo>
                  <a:pt x="204679" y="19960"/>
                </a:lnTo>
                <a:lnTo>
                  <a:pt x="254898" y="19431"/>
                </a:lnTo>
                <a:lnTo>
                  <a:pt x="304482" y="18268"/>
                </a:lnTo>
                <a:lnTo>
                  <a:pt x="353347" y="16386"/>
                </a:lnTo>
                <a:lnTo>
                  <a:pt x="401578" y="13870"/>
                </a:lnTo>
                <a:lnTo>
                  <a:pt x="449301" y="10847"/>
                </a:lnTo>
                <a:lnTo>
                  <a:pt x="496644" y="7442"/>
                </a:lnTo>
                <a:lnTo>
                  <a:pt x="543733" y="3784"/>
                </a:lnTo>
                <a:lnTo>
                  <a:pt x="590696" y="0"/>
                </a:lnTo>
              </a:path>
            </a:pathLst>
          </a:cu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24815" y="2958529"/>
            <a:ext cx="868680" cy="658495"/>
          </a:xfrm>
          <a:custGeom>
            <a:avLst/>
            <a:gdLst/>
            <a:ahLst/>
            <a:cxnLst/>
            <a:rect l="l" t="t" r="r" b="b"/>
            <a:pathLst>
              <a:path w="868680" h="658495">
                <a:moveTo>
                  <a:pt x="438502" y="566765"/>
                </a:moveTo>
                <a:lnTo>
                  <a:pt x="399543" y="552267"/>
                </a:lnTo>
                <a:lnTo>
                  <a:pt x="353675" y="536983"/>
                </a:lnTo>
                <a:lnTo>
                  <a:pt x="303501" y="520986"/>
                </a:lnTo>
                <a:lnTo>
                  <a:pt x="251626" y="504346"/>
                </a:lnTo>
                <a:lnTo>
                  <a:pt x="200655" y="487136"/>
                </a:lnTo>
                <a:lnTo>
                  <a:pt x="153192" y="469426"/>
                </a:lnTo>
                <a:lnTo>
                  <a:pt x="111843" y="451288"/>
                </a:lnTo>
                <a:lnTo>
                  <a:pt x="35300" y="394542"/>
                </a:lnTo>
                <a:lnTo>
                  <a:pt x="10323" y="354389"/>
                </a:lnTo>
                <a:lnTo>
                  <a:pt x="0" y="312332"/>
                </a:lnTo>
                <a:lnTo>
                  <a:pt x="47" y="268372"/>
                </a:lnTo>
                <a:lnTo>
                  <a:pt x="9303" y="229399"/>
                </a:lnTo>
                <a:lnTo>
                  <a:pt x="28547" y="186771"/>
                </a:lnTo>
                <a:lnTo>
                  <a:pt x="54123" y="144143"/>
                </a:lnTo>
                <a:lnTo>
                  <a:pt x="82379" y="105170"/>
                </a:lnTo>
                <a:lnTo>
                  <a:pt x="109661" y="73503"/>
                </a:lnTo>
                <a:lnTo>
                  <a:pt x="146770" y="41390"/>
                </a:lnTo>
                <a:lnTo>
                  <a:pt x="188826" y="15271"/>
                </a:lnTo>
                <a:lnTo>
                  <a:pt x="227838" y="0"/>
                </a:lnTo>
                <a:lnTo>
                  <a:pt x="255812" y="428"/>
                </a:lnTo>
                <a:lnTo>
                  <a:pt x="267278" y="25214"/>
                </a:lnTo>
                <a:lnTo>
                  <a:pt x="267611" y="69317"/>
                </a:lnTo>
                <a:lnTo>
                  <a:pt x="265090" y="117035"/>
                </a:lnTo>
                <a:lnTo>
                  <a:pt x="267992" y="152669"/>
                </a:lnTo>
                <a:lnTo>
                  <a:pt x="275984" y="173317"/>
                </a:lnTo>
                <a:lnTo>
                  <a:pt x="285499" y="186923"/>
                </a:lnTo>
                <a:lnTo>
                  <a:pt x="299962" y="194060"/>
                </a:lnTo>
                <a:lnTo>
                  <a:pt x="322798" y="195296"/>
                </a:lnTo>
                <a:lnTo>
                  <a:pt x="358004" y="186876"/>
                </a:lnTo>
                <a:lnTo>
                  <a:pt x="402725" y="169796"/>
                </a:lnTo>
                <a:lnTo>
                  <a:pt x="450110" y="151765"/>
                </a:lnTo>
                <a:lnTo>
                  <a:pt x="493309" y="140490"/>
                </a:lnTo>
                <a:lnTo>
                  <a:pt x="529609" y="137683"/>
                </a:lnTo>
                <a:lnTo>
                  <a:pt x="562959" y="139348"/>
                </a:lnTo>
                <a:lnTo>
                  <a:pt x="596500" y="144629"/>
                </a:lnTo>
                <a:lnTo>
                  <a:pt x="633370" y="152669"/>
                </a:lnTo>
                <a:lnTo>
                  <a:pt x="679519" y="161328"/>
                </a:lnTo>
                <a:lnTo>
                  <a:pt x="731566" y="171699"/>
                </a:lnTo>
                <a:lnTo>
                  <a:pt x="778666" y="187780"/>
                </a:lnTo>
                <a:lnTo>
                  <a:pt x="809970" y="213565"/>
                </a:lnTo>
                <a:lnTo>
                  <a:pt x="817107" y="257858"/>
                </a:lnTo>
                <a:lnTo>
                  <a:pt x="807687" y="315948"/>
                </a:lnTo>
                <a:lnTo>
                  <a:pt x="794841" y="371563"/>
                </a:lnTo>
                <a:lnTo>
                  <a:pt x="791701" y="408434"/>
                </a:lnTo>
                <a:lnTo>
                  <a:pt x="804166" y="415713"/>
                </a:lnTo>
                <a:lnTo>
                  <a:pt x="824433" y="404248"/>
                </a:lnTo>
                <a:lnTo>
                  <a:pt x="845081" y="390308"/>
                </a:lnTo>
                <a:lnTo>
                  <a:pt x="858687" y="390165"/>
                </a:lnTo>
                <a:lnTo>
                  <a:pt x="865443" y="409814"/>
                </a:lnTo>
                <a:lnTo>
                  <a:pt x="868583" y="440024"/>
                </a:lnTo>
                <a:lnTo>
                  <a:pt x="865253" y="474231"/>
                </a:lnTo>
                <a:lnTo>
                  <a:pt x="825575" y="535270"/>
                </a:lnTo>
                <a:lnTo>
                  <a:pt x="787134" y="565243"/>
                </a:lnTo>
                <a:lnTo>
                  <a:pt x="746410" y="592932"/>
                </a:lnTo>
                <a:lnTo>
                  <a:pt x="712536" y="615482"/>
                </a:lnTo>
                <a:lnTo>
                  <a:pt x="690889" y="633561"/>
                </a:lnTo>
                <a:lnTo>
                  <a:pt x="675617" y="648214"/>
                </a:lnTo>
                <a:lnTo>
                  <a:pt x="659014" y="657159"/>
                </a:lnTo>
                <a:lnTo>
                  <a:pt x="633370" y="658110"/>
                </a:lnTo>
                <a:lnTo>
                  <a:pt x="597499" y="646977"/>
                </a:lnTo>
                <a:lnTo>
                  <a:pt x="554205" y="624617"/>
                </a:lnTo>
                <a:lnTo>
                  <a:pt x="501777" y="596167"/>
                </a:lnTo>
                <a:lnTo>
                  <a:pt x="438502" y="566765"/>
                </a:lnTo>
                <a:close/>
              </a:path>
            </a:pathLst>
          </a:custGeom>
          <a:ln w="19050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292825" y="2596388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六盘水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66988" y="3230371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兴义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5792" y="2520188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丽江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24499" y="2596388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攀枝花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42176" y="3535171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临沧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77057" y="363575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玉溪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34220" y="6412484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曼谷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00367" y="2843276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曲靖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76955" y="2873755"/>
            <a:ext cx="627380" cy="5499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大理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309245">
              <a:lnSpc>
                <a:spcPct val="100000"/>
              </a:lnSpc>
              <a:spcBef>
                <a:spcPts val="62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楚雄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 rot="840000">
            <a:off x="2391457" y="4837064"/>
            <a:ext cx="21687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泛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 rot="840000">
            <a:off x="2347059" y="5007752"/>
            <a:ext cx="21687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亚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 rot="840000">
            <a:off x="2302660" y="5181488"/>
            <a:ext cx="21687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铁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 rot="840000">
            <a:off x="2255090" y="5364368"/>
            <a:ext cx="21687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路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 rot="840000">
            <a:off x="2210692" y="5538104"/>
            <a:ext cx="21687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中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 rot="840000">
            <a:off x="2166293" y="5708792"/>
            <a:ext cx="21687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线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 rot="20640000">
            <a:off x="3367869" y="4821408"/>
            <a:ext cx="21687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泛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 rot="20640000">
            <a:off x="3418207" y="4992096"/>
            <a:ext cx="21687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亚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 rot="20640000">
            <a:off x="3468546" y="5162784"/>
            <a:ext cx="21687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铁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 rot="20640000">
            <a:off x="3522479" y="5345664"/>
            <a:ext cx="21687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路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 rot="20640000">
            <a:off x="3572817" y="5516352"/>
            <a:ext cx="21687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东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33"/>
          <p:cNvSpPr txBox="1"/>
          <p:nvPr/>
        </p:nvSpPr>
        <p:spPr>
          <a:xfrm rot="20640000">
            <a:off x="3623155" y="5687040"/>
            <a:ext cx="21687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线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649547" y="3444443"/>
            <a:ext cx="195421" cy="172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94447" y="3294324"/>
            <a:ext cx="106959" cy="96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027133" y="5475386"/>
            <a:ext cx="595630" cy="0"/>
          </a:xfrm>
          <a:custGeom>
            <a:avLst/>
            <a:gdLst/>
            <a:ahLst/>
            <a:cxnLst/>
            <a:rect l="l" t="t" r="r" b="b"/>
            <a:pathLst>
              <a:path w="595629">
                <a:moveTo>
                  <a:pt x="0" y="0"/>
                </a:moveTo>
                <a:lnTo>
                  <a:pt x="595446" y="1"/>
                </a:lnTo>
              </a:path>
            </a:pathLst>
          </a:custGeom>
          <a:ln w="19050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027132" y="6239652"/>
            <a:ext cx="595630" cy="0"/>
          </a:xfrm>
          <a:custGeom>
            <a:avLst/>
            <a:gdLst/>
            <a:ahLst/>
            <a:cxnLst/>
            <a:rect l="l" t="t" r="r" b="b"/>
            <a:pathLst>
              <a:path w="595629">
                <a:moveTo>
                  <a:pt x="0" y="0"/>
                </a:moveTo>
                <a:lnTo>
                  <a:pt x="595446" y="1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561042" y="5286247"/>
            <a:ext cx="1625600" cy="915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160" algn="ctr">
              <a:lnSpc>
                <a:spcPct val="100000"/>
              </a:lnSpc>
              <a:spcBef>
                <a:spcPts val="100"/>
              </a:spcBef>
            </a:pPr>
            <a:r>
              <a:rPr sz="9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滇中城际交通“一环”规划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ts val="1045"/>
              </a:lnSpc>
            </a:pPr>
            <a:r>
              <a:rPr sz="9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滇中城际交通“四射、五联”规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465455">
              <a:lnSpc>
                <a:spcPts val="1045"/>
              </a:lnSpc>
              <a:tabLst>
                <a:tab pos="755015" algn="l"/>
                <a:tab pos="1061085" algn="l"/>
              </a:tabLst>
            </a:pPr>
            <a:r>
              <a:rPr sz="900" strike="sngStrike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900" b="1" i="1" strike="sngStrike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划	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R="10160" algn="ctr">
              <a:lnSpc>
                <a:spcPct val="100000"/>
              </a:lnSpc>
              <a:spcBef>
                <a:spcPts val="1055"/>
              </a:spcBef>
            </a:pPr>
            <a:r>
              <a:rPr sz="9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泛亚铁路中线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09121" y="6414008"/>
            <a:ext cx="711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u="heavy" dirty="0">
                <a:solidFill>
                  <a:srgbClr val="FFFFFF"/>
                </a:solidFill>
                <a:uFill>
                  <a:solidFill>
                    <a:srgbClr val="FFFF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泛亚铁路东线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154343" y="5764138"/>
            <a:ext cx="636270" cy="1005840"/>
          </a:xfrm>
          <a:custGeom>
            <a:avLst/>
            <a:gdLst/>
            <a:ahLst/>
            <a:cxnLst/>
            <a:rect l="l" t="t" r="r" b="b"/>
            <a:pathLst>
              <a:path w="636270" h="1005840">
                <a:moveTo>
                  <a:pt x="0" y="1005743"/>
                </a:moveTo>
                <a:lnTo>
                  <a:pt x="635828" y="1005743"/>
                </a:lnTo>
                <a:lnTo>
                  <a:pt x="635828" y="0"/>
                </a:lnTo>
                <a:lnTo>
                  <a:pt x="0" y="0"/>
                </a:lnTo>
                <a:lnTo>
                  <a:pt x="0" y="1005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790170" y="5764138"/>
            <a:ext cx="1085850" cy="1005840"/>
          </a:xfrm>
          <a:custGeom>
            <a:avLst/>
            <a:gdLst/>
            <a:ahLst/>
            <a:cxnLst/>
            <a:rect l="l" t="t" r="r" b="b"/>
            <a:pathLst>
              <a:path w="1085850" h="1005840">
                <a:moveTo>
                  <a:pt x="0" y="1005743"/>
                </a:moveTo>
                <a:lnTo>
                  <a:pt x="1085494" y="1005743"/>
                </a:lnTo>
                <a:lnTo>
                  <a:pt x="1085494" y="0"/>
                </a:lnTo>
                <a:lnTo>
                  <a:pt x="0" y="0"/>
                </a:lnTo>
                <a:lnTo>
                  <a:pt x="0" y="1005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6441845" y="1962941"/>
          <a:ext cx="5447030" cy="4813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5215"/>
                <a:gridCol w="1085215"/>
                <a:gridCol w="1534795"/>
                <a:gridCol w="635635"/>
                <a:gridCol w="1085214"/>
              </a:tblGrid>
              <a:tr h="517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铁路线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7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起始点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7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途径城市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7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班次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7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9870" algn="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通勤时间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7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17431">
                <a:tc>
                  <a:txBody>
                    <a:bodyPr/>
                    <a:lstStyle/>
                    <a:p>
                      <a:pPr marL="466090" marR="153670" indent="-304800">
                        <a:lnSpc>
                          <a:spcPts val="1390"/>
                        </a:lnSpc>
                        <a:spcBef>
                          <a:spcPts val="690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泛亚铁路中 线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昆明</a:t>
                      </a:r>
                      <a:r>
                        <a:rPr sz="12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曼谷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7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 marR="73660" indent="-66040">
                        <a:lnSpc>
                          <a:spcPts val="1390"/>
                        </a:lnSpc>
                        <a:spcBef>
                          <a:spcPts val="690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玉溪、景洪、磨憨、 尚勇、万象、曼谷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——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7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5420" algn="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预计</a:t>
                      </a: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小时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7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8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66090" marR="153670" indent="-304800">
                        <a:lnSpc>
                          <a:spcPts val="1390"/>
                        </a:lnSpc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泛亚铁路东 线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昆明</a:t>
                      </a:r>
                      <a:r>
                        <a:rPr sz="12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新加坡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 marR="73660" algn="ctr">
                        <a:lnSpc>
                          <a:spcPct val="99000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玉溪、蒙自、河口、 河内、胡志明、金 边、曼谷、吉隆坡、 新加坡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41300" marR="156845" indent="-77470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班/ 天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1415"/>
                        </a:lnSpc>
                        <a:spcBef>
                          <a:spcPts val="1090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预计</a:t>
                      </a: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小时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13690" marR="122555" indent="-183515">
                        <a:lnSpc>
                          <a:spcPts val="139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（至河口</a:t>
                      </a: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4.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5 小时）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8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313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66090" marR="153670" indent="-304800">
                        <a:lnSpc>
                          <a:spcPts val="142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滇中城际交 通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61290" marR="153670" algn="ctr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以昆明为中 心向外辐射 规划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 marR="7366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昆明、玉溪、楚雄、 曲靖、大理、丽江、 临沧、兴义、六盘 水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41300" marR="156845" indent="-77470">
                        <a:lnSpc>
                          <a:spcPts val="142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班/ 天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66090" marR="122555" indent="-335915">
                        <a:lnSpc>
                          <a:spcPts val="142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至曲靖</a:t>
                      </a: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1.5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小 时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5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昆玉城际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昆明</a:t>
                      </a:r>
                      <a:r>
                        <a:rPr sz="12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玉溪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昆明、玉溪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marR="112395" indent="-121920">
                        <a:lnSpc>
                          <a:spcPts val="1390"/>
                        </a:lnSpc>
                        <a:spcBef>
                          <a:spcPts val="445"/>
                        </a:spcBef>
                      </a:pP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班/ 天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65100">
                        <a:lnSpc>
                          <a:spcPts val="1380"/>
                        </a:lnSpc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（包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65100" marR="157480">
                        <a:lnSpc>
                          <a:spcPts val="1420"/>
                        </a:lnSpc>
                        <a:spcBef>
                          <a:spcPts val="110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含经 停）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8257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0.5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小时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5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66090" marR="153670" indent="-304800">
                        <a:lnSpc>
                          <a:spcPts val="1390"/>
                        </a:lnSpc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昆玉城际西 线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昆明</a:t>
                      </a:r>
                      <a:r>
                        <a:rPr sz="12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玉溪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昆明、玉溪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marR="112395" indent="-121920">
                        <a:lnSpc>
                          <a:spcPts val="1390"/>
                        </a:lnSpc>
                        <a:spcBef>
                          <a:spcPts val="445"/>
                        </a:spcBef>
                      </a:pP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班/ 天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65100">
                        <a:lnSpc>
                          <a:spcPts val="1380"/>
                        </a:lnSpc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（包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65100" marR="157480">
                        <a:lnSpc>
                          <a:spcPts val="1420"/>
                        </a:lnSpc>
                        <a:spcBef>
                          <a:spcPts val="110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含经 停）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8257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0.5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小时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826" y="918971"/>
            <a:ext cx="11404600" cy="99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450">
              <a:lnSpc>
                <a:spcPct val="113000"/>
              </a:lnSpc>
              <a:spcBef>
                <a:spcPts val="100"/>
              </a:spcBef>
            </a:pP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【规划】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红塔区城市空间结构划分为</a:t>
            </a:r>
            <a:r>
              <a:rPr sz="1400" b="1" spc="-5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个功能组团——科教创新片区、生态文化片区、老城区、南城居住区及高铁新城片区，项目所在的高铁新城 片区是城市南延北拓的重要发展方向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13000"/>
              </a:lnSpc>
              <a:spcBef>
                <a:spcPts val="20"/>
              </a:spcBef>
            </a:pP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【城市发展】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城市发展以老城区为中心，主张“南延、北拓”向南北方向发展，当前主要发展板块为生态文化片区，未来主要潜力板块为高铁新城 片区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251612" y="2035848"/>
          <a:ext cx="5920739" cy="4174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310"/>
                <a:gridCol w="1596390"/>
                <a:gridCol w="2506980"/>
                <a:gridCol w="1094739"/>
              </a:tblGrid>
              <a:tr h="635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板块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板块定位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R="2044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20447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开发现状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核心驱动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9CDE5"/>
                    </a:solidFill>
                  </a:tcPr>
                </a:tc>
              </a:tr>
              <a:tr h="7051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老城区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居住、商贸中心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217614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老城 本地房企为主，配套成熟，可开发量</a:t>
                      </a:r>
                      <a:r>
                        <a:rPr sz="1000" spc="1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小</a:t>
                      </a: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但居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01930" algn="just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区，城市核心， 住环境待改善， 供地较少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7051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87655" marR="26035" indent="-25400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生态文化片 区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行政、文化、商务金融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447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021080" marR="214630" indent="-100965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一般，红星、</a:t>
                      </a:r>
                      <a:r>
                        <a:rPr sz="10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北大资源入</a:t>
                      </a:r>
                      <a:r>
                        <a:rPr sz="1000" spc="-3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驻，配套水</a:t>
                      </a:r>
                      <a:r>
                        <a:rPr sz="1000" spc="-3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平 一般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marR="59055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城市发展方向，市 级行政中心北迁重 点发</a:t>
                      </a:r>
                      <a:r>
                        <a:rPr sz="1000" spc="-2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展片区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636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051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87655" marR="26035" indent="-25400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科教创新片 区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9695" marR="28575" indent="-6350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创新创业示范区，数字经济 先导区，生态宜居样板区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04470"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20447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一般，卓越入驻，配套水平一般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重点发展方向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7051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南城居住区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居住、度假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044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20447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居住属性较强，品质居住为主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重点发展方向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7051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87655" marR="26035" indent="-25400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高铁新城片 区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行政、居</a:t>
                      </a:r>
                      <a:r>
                        <a:rPr sz="1000" b="1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住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204470" algn="ct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0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仅有高铁新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8740" marR="27241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城、德胜中樘府项目项目在售，邦泰项 目预计</a:t>
                      </a:r>
                      <a:r>
                        <a:rPr sz="1000" b="1" spc="-15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r>
                        <a:rPr sz="1000" b="1" spc="-5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转安置，片区竞争可控。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001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5905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b="1" spc="-5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依托高铁站，发展 </a:t>
                      </a:r>
                      <a:r>
                        <a:rPr sz="10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潜</a:t>
                      </a:r>
                      <a:r>
                        <a:rPr sz="1000" b="1" spc="-55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力看好；周边 配套依赖高铁新城 项目配建</a:t>
                      </a:r>
                      <a:endParaRPr sz="1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9700" y="331723"/>
            <a:ext cx="197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 panose="020B0604020202020204"/>
                <a:cs typeface="Arial" panose="020B0604020202020204"/>
              </a:rPr>
              <a:t>1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3</a:t>
            </a:r>
            <a:r>
              <a:rPr dirty="0"/>
              <a:t>、项目区位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85880" y="2042369"/>
            <a:ext cx="5844698" cy="41576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19606" y="4040628"/>
            <a:ext cx="2258695" cy="1168400"/>
          </a:xfrm>
          <a:custGeom>
            <a:avLst/>
            <a:gdLst/>
            <a:ahLst/>
            <a:cxnLst/>
            <a:rect l="l" t="t" r="r" b="b"/>
            <a:pathLst>
              <a:path w="2258695" h="1168400">
                <a:moveTo>
                  <a:pt x="192991" y="30026"/>
                </a:moveTo>
                <a:lnTo>
                  <a:pt x="110867" y="264232"/>
                </a:lnTo>
                <a:lnTo>
                  <a:pt x="0" y="573504"/>
                </a:lnTo>
                <a:lnTo>
                  <a:pt x="410620" y="834731"/>
                </a:lnTo>
                <a:lnTo>
                  <a:pt x="907469" y="1089955"/>
                </a:lnTo>
                <a:lnTo>
                  <a:pt x="1088142" y="1168024"/>
                </a:lnTo>
                <a:lnTo>
                  <a:pt x="1531612" y="1131992"/>
                </a:lnTo>
                <a:lnTo>
                  <a:pt x="1621948" y="942826"/>
                </a:lnTo>
                <a:lnTo>
                  <a:pt x="2192099" y="942826"/>
                </a:lnTo>
                <a:lnTo>
                  <a:pt x="2258409" y="843741"/>
                </a:lnTo>
                <a:lnTo>
                  <a:pt x="2065417" y="741650"/>
                </a:lnTo>
                <a:lnTo>
                  <a:pt x="1810833" y="360316"/>
                </a:lnTo>
                <a:lnTo>
                  <a:pt x="1646585" y="261230"/>
                </a:lnTo>
                <a:lnTo>
                  <a:pt x="1515187" y="204179"/>
                </a:lnTo>
                <a:lnTo>
                  <a:pt x="1434875" y="147129"/>
                </a:lnTo>
                <a:lnTo>
                  <a:pt x="652885" y="147129"/>
                </a:lnTo>
                <a:lnTo>
                  <a:pt x="464000" y="60053"/>
                </a:lnTo>
                <a:lnTo>
                  <a:pt x="192991" y="30026"/>
                </a:lnTo>
                <a:close/>
              </a:path>
              <a:path w="2258695" h="1168400">
                <a:moveTo>
                  <a:pt x="2192099" y="942826"/>
                </a:moveTo>
                <a:lnTo>
                  <a:pt x="1621948" y="942826"/>
                </a:lnTo>
                <a:lnTo>
                  <a:pt x="1835470" y="1074943"/>
                </a:lnTo>
                <a:lnTo>
                  <a:pt x="2163966" y="984863"/>
                </a:lnTo>
                <a:lnTo>
                  <a:pt x="2192099" y="942826"/>
                </a:lnTo>
                <a:close/>
              </a:path>
              <a:path w="2258695" h="1168400">
                <a:moveTo>
                  <a:pt x="813027" y="0"/>
                </a:moveTo>
                <a:lnTo>
                  <a:pt x="652885" y="147129"/>
                </a:lnTo>
                <a:lnTo>
                  <a:pt x="1434875" y="147129"/>
                </a:lnTo>
                <a:lnTo>
                  <a:pt x="1371470" y="102090"/>
                </a:lnTo>
                <a:lnTo>
                  <a:pt x="1145628" y="72063"/>
                </a:lnTo>
                <a:lnTo>
                  <a:pt x="993700" y="18016"/>
                </a:lnTo>
                <a:lnTo>
                  <a:pt x="813027" y="0"/>
                </a:lnTo>
                <a:close/>
              </a:path>
            </a:pathLst>
          </a:custGeom>
          <a:solidFill>
            <a:srgbClr val="D6ECEE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19606" y="4040628"/>
            <a:ext cx="2258695" cy="1168400"/>
          </a:xfrm>
          <a:custGeom>
            <a:avLst/>
            <a:gdLst/>
            <a:ahLst/>
            <a:cxnLst/>
            <a:rect l="l" t="t" r="r" b="b"/>
            <a:pathLst>
              <a:path w="2258695" h="1168400">
                <a:moveTo>
                  <a:pt x="192990" y="30026"/>
                </a:moveTo>
                <a:lnTo>
                  <a:pt x="110866" y="264231"/>
                </a:lnTo>
                <a:lnTo>
                  <a:pt x="0" y="573502"/>
                </a:lnTo>
                <a:lnTo>
                  <a:pt x="410619" y="834731"/>
                </a:lnTo>
                <a:lnTo>
                  <a:pt x="907469" y="1089956"/>
                </a:lnTo>
                <a:lnTo>
                  <a:pt x="1088142" y="1168024"/>
                </a:lnTo>
                <a:lnTo>
                  <a:pt x="1531612" y="1131992"/>
                </a:lnTo>
                <a:lnTo>
                  <a:pt x="1621948" y="942826"/>
                </a:lnTo>
                <a:lnTo>
                  <a:pt x="1835470" y="1074942"/>
                </a:lnTo>
                <a:lnTo>
                  <a:pt x="2163966" y="984863"/>
                </a:lnTo>
                <a:lnTo>
                  <a:pt x="2258409" y="843739"/>
                </a:lnTo>
                <a:lnTo>
                  <a:pt x="2065417" y="741650"/>
                </a:lnTo>
                <a:lnTo>
                  <a:pt x="1810833" y="360315"/>
                </a:lnTo>
                <a:lnTo>
                  <a:pt x="1646585" y="261229"/>
                </a:lnTo>
                <a:lnTo>
                  <a:pt x="1515187" y="204179"/>
                </a:lnTo>
                <a:lnTo>
                  <a:pt x="1371470" y="102089"/>
                </a:lnTo>
                <a:lnTo>
                  <a:pt x="1145629" y="72063"/>
                </a:lnTo>
                <a:lnTo>
                  <a:pt x="993699" y="18015"/>
                </a:lnTo>
                <a:lnTo>
                  <a:pt x="813027" y="0"/>
                </a:lnTo>
                <a:lnTo>
                  <a:pt x="652885" y="147129"/>
                </a:lnTo>
                <a:lnTo>
                  <a:pt x="464000" y="60052"/>
                </a:lnTo>
                <a:lnTo>
                  <a:pt x="192990" y="30026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77068" y="2042100"/>
            <a:ext cx="3638550" cy="1804035"/>
          </a:xfrm>
          <a:custGeom>
            <a:avLst/>
            <a:gdLst/>
            <a:ahLst/>
            <a:cxnLst/>
            <a:rect l="l" t="t" r="r" b="b"/>
            <a:pathLst>
              <a:path w="3638550" h="1804035">
                <a:moveTo>
                  <a:pt x="2992252" y="772199"/>
                </a:moveTo>
                <a:lnTo>
                  <a:pt x="593101" y="772199"/>
                </a:lnTo>
                <a:lnTo>
                  <a:pt x="867953" y="856824"/>
                </a:lnTo>
                <a:lnTo>
                  <a:pt x="1251297" y="1026073"/>
                </a:lnTo>
                <a:lnTo>
                  <a:pt x="2307306" y="1322259"/>
                </a:lnTo>
                <a:lnTo>
                  <a:pt x="2603856" y="1412172"/>
                </a:lnTo>
                <a:lnTo>
                  <a:pt x="2871476" y="1417462"/>
                </a:lnTo>
                <a:lnTo>
                  <a:pt x="2907640" y="1422750"/>
                </a:lnTo>
                <a:lnTo>
                  <a:pt x="2828077" y="1533820"/>
                </a:lnTo>
                <a:lnTo>
                  <a:pt x="2762981" y="1586711"/>
                </a:lnTo>
                <a:lnTo>
                  <a:pt x="2791913" y="1687202"/>
                </a:lnTo>
                <a:lnTo>
                  <a:pt x="2951038" y="1792983"/>
                </a:lnTo>
                <a:lnTo>
                  <a:pt x="3102930" y="1803561"/>
                </a:lnTo>
                <a:lnTo>
                  <a:pt x="3262054" y="1697780"/>
                </a:lnTo>
                <a:lnTo>
                  <a:pt x="3247588" y="1623734"/>
                </a:lnTo>
                <a:lnTo>
                  <a:pt x="3547565" y="1623734"/>
                </a:lnTo>
                <a:lnTo>
                  <a:pt x="3544139" y="1592000"/>
                </a:lnTo>
                <a:lnTo>
                  <a:pt x="3442877" y="1512665"/>
                </a:lnTo>
                <a:lnTo>
                  <a:pt x="3638167" y="1428040"/>
                </a:lnTo>
                <a:lnTo>
                  <a:pt x="3558604" y="1285236"/>
                </a:lnTo>
                <a:lnTo>
                  <a:pt x="3460443" y="1184743"/>
                </a:lnTo>
                <a:lnTo>
                  <a:pt x="3363315" y="1184743"/>
                </a:lnTo>
                <a:lnTo>
                  <a:pt x="3370548" y="989050"/>
                </a:lnTo>
                <a:lnTo>
                  <a:pt x="3218657" y="909714"/>
                </a:lnTo>
                <a:lnTo>
                  <a:pt x="2979969" y="851535"/>
                </a:lnTo>
                <a:lnTo>
                  <a:pt x="2992252" y="772199"/>
                </a:lnTo>
                <a:close/>
              </a:path>
              <a:path w="3638550" h="1804035">
                <a:moveTo>
                  <a:pt x="3547565" y="1623734"/>
                </a:moveTo>
                <a:lnTo>
                  <a:pt x="3247588" y="1623734"/>
                </a:lnTo>
                <a:lnTo>
                  <a:pt x="3406712" y="1729515"/>
                </a:lnTo>
                <a:lnTo>
                  <a:pt x="3565837" y="1792983"/>
                </a:lnTo>
                <a:lnTo>
                  <a:pt x="3547565" y="1623734"/>
                </a:lnTo>
                <a:close/>
              </a:path>
              <a:path w="3638550" h="1804035">
                <a:moveTo>
                  <a:pt x="3500741" y="994338"/>
                </a:moveTo>
                <a:lnTo>
                  <a:pt x="3363315" y="1184743"/>
                </a:lnTo>
                <a:lnTo>
                  <a:pt x="3460443" y="1184743"/>
                </a:lnTo>
                <a:lnTo>
                  <a:pt x="3450111" y="1174165"/>
                </a:lnTo>
                <a:lnTo>
                  <a:pt x="3500741" y="994338"/>
                </a:lnTo>
                <a:close/>
              </a:path>
              <a:path w="3638550" h="1804035">
                <a:moveTo>
                  <a:pt x="528834" y="16455"/>
                </a:moveTo>
                <a:lnTo>
                  <a:pt x="361646" y="153381"/>
                </a:lnTo>
                <a:lnTo>
                  <a:pt x="224221" y="222139"/>
                </a:lnTo>
                <a:lnTo>
                  <a:pt x="166357" y="333209"/>
                </a:lnTo>
                <a:lnTo>
                  <a:pt x="43398" y="401966"/>
                </a:lnTo>
                <a:lnTo>
                  <a:pt x="188056" y="565925"/>
                </a:lnTo>
                <a:lnTo>
                  <a:pt x="0" y="724598"/>
                </a:lnTo>
                <a:lnTo>
                  <a:pt x="347181" y="835667"/>
                </a:lnTo>
                <a:lnTo>
                  <a:pt x="390578" y="856824"/>
                </a:lnTo>
                <a:lnTo>
                  <a:pt x="593101" y="772199"/>
                </a:lnTo>
                <a:lnTo>
                  <a:pt x="2992252" y="772199"/>
                </a:lnTo>
                <a:lnTo>
                  <a:pt x="3023368" y="571215"/>
                </a:lnTo>
                <a:lnTo>
                  <a:pt x="2929340" y="465435"/>
                </a:lnTo>
                <a:lnTo>
                  <a:pt x="3073998" y="179826"/>
                </a:lnTo>
                <a:lnTo>
                  <a:pt x="2927211" y="21155"/>
                </a:lnTo>
                <a:lnTo>
                  <a:pt x="593101" y="21155"/>
                </a:lnTo>
                <a:lnTo>
                  <a:pt x="528834" y="16455"/>
                </a:lnTo>
                <a:close/>
              </a:path>
              <a:path w="3638550" h="1804035">
                <a:moveTo>
                  <a:pt x="1161956" y="18910"/>
                </a:moveTo>
                <a:lnTo>
                  <a:pt x="954747" y="21155"/>
                </a:lnTo>
                <a:lnTo>
                  <a:pt x="1634643" y="21155"/>
                </a:lnTo>
                <a:lnTo>
                  <a:pt x="1161956" y="18910"/>
                </a:lnTo>
                <a:close/>
              </a:path>
              <a:path w="3638550" h="1804035">
                <a:moveTo>
                  <a:pt x="2907640" y="0"/>
                </a:moveTo>
                <a:lnTo>
                  <a:pt x="1253744" y="17916"/>
                </a:lnTo>
                <a:lnTo>
                  <a:pt x="1634643" y="21155"/>
                </a:lnTo>
                <a:lnTo>
                  <a:pt x="2927211" y="21155"/>
                </a:lnTo>
                <a:lnTo>
                  <a:pt x="2907640" y="0"/>
                </a:lnTo>
                <a:close/>
              </a:path>
              <a:path w="3638550" h="1804035">
                <a:moveTo>
                  <a:pt x="542470" y="5288"/>
                </a:moveTo>
                <a:lnTo>
                  <a:pt x="529504" y="15907"/>
                </a:lnTo>
                <a:lnTo>
                  <a:pt x="1161956" y="18910"/>
                </a:lnTo>
                <a:lnTo>
                  <a:pt x="1253744" y="17916"/>
                </a:lnTo>
                <a:lnTo>
                  <a:pt x="1012610" y="15866"/>
                </a:lnTo>
                <a:lnTo>
                  <a:pt x="542470" y="5288"/>
                </a:lnTo>
                <a:close/>
              </a:path>
              <a:path w="3638550" h="1804035">
                <a:moveTo>
                  <a:pt x="520771" y="15866"/>
                </a:moveTo>
                <a:lnTo>
                  <a:pt x="528834" y="16455"/>
                </a:lnTo>
                <a:lnTo>
                  <a:pt x="529504" y="15907"/>
                </a:lnTo>
                <a:lnTo>
                  <a:pt x="520771" y="15866"/>
                </a:lnTo>
                <a:close/>
              </a:path>
            </a:pathLst>
          </a:custGeom>
          <a:solidFill>
            <a:srgbClr val="D6ECEE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77068" y="2042100"/>
            <a:ext cx="3638550" cy="1804035"/>
          </a:xfrm>
          <a:custGeom>
            <a:avLst/>
            <a:gdLst/>
            <a:ahLst/>
            <a:cxnLst/>
            <a:rect l="l" t="t" r="r" b="b"/>
            <a:pathLst>
              <a:path w="3638550" h="1804035">
                <a:moveTo>
                  <a:pt x="1634644" y="21156"/>
                </a:moveTo>
                <a:lnTo>
                  <a:pt x="1012611" y="15867"/>
                </a:lnTo>
                <a:lnTo>
                  <a:pt x="542470" y="5289"/>
                </a:lnTo>
                <a:lnTo>
                  <a:pt x="361646" y="153382"/>
                </a:lnTo>
                <a:lnTo>
                  <a:pt x="224220" y="222139"/>
                </a:lnTo>
                <a:lnTo>
                  <a:pt x="166356" y="333209"/>
                </a:lnTo>
                <a:lnTo>
                  <a:pt x="43397" y="401967"/>
                </a:lnTo>
                <a:lnTo>
                  <a:pt x="188055" y="565927"/>
                </a:lnTo>
                <a:lnTo>
                  <a:pt x="0" y="724598"/>
                </a:lnTo>
                <a:lnTo>
                  <a:pt x="347180" y="835668"/>
                </a:lnTo>
                <a:lnTo>
                  <a:pt x="390578" y="856824"/>
                </a:lnTo>
                <a:lnTo>
                  <a:pt x="593100" y="772199"/>
                </a:lnTo>
                <a:lnTo>
                  <a:pt x="867952" y="856824"/>
                </a:lnTo>
                <a:lnTo>
                  <a:pt x="1251298" y="1026074"/>
                </a:lnTo>
                <a:lnTo>
                  <a:pt x="2307307" y="1322260"/>
                </a:lnTo>
                <a:lnTo>
                  <a:pt x="2603857" y="1412173"/>
                </a:lnTo>
                <a:lnTo>
                  <a:pt x="2871476" y="1417462"/>
                </a:lnTo>
                <a:lnTo>
                  <a:pt x="2907640" y="1422752"/>
                </a:lnTo>
                <a:lnTo>
                  <a:pt x="2828078" y="1533821"/>
                </a:lnTo>
                <a:lnTo>
                  <a:pt x="2762982" y="1586712"/>
                </a:lnTo>
                <a:lnTo>
                  <a:pt x="2791913" y="1687204"/>
                </a:lnTo>
                <a:lnTo>
                  <a:pt x="2951038" y="1792984"/>
                </a:lnTo>
                <a:lnTo>
                  <a:pt x="3102930" y="1803562"/>
                </a:lnTo>
                <a:lnTo>
                  <a:pt x="3262054" y="1697781"/>
                </a:lnTo>
                <a:lnTo>
                  <a:pt x="3247588" y="1623735"/>
                </a:lnTo>
                <a:lnTo>
                  <a:pt x="3406713" y="1729515"/>
                </a:lnTo>
                <a:lnTo>
                  <a:pt x="3565838" y="1792984"/>
                </a:lnTo>
                <a:lnTo>
                  <a:pt x="3544139" y="1592001"/>
                </a:lnTo>
                <a:lnTo>
                  <a:pt x="3442878" y="1512665"/>
                </a:lnTo>
                <a:lnTo>
                  <a:pt x="3638167" y="1428041"/>
                </a:lnTo>
                <a:lnTo>
                  <a:pt x="3558604" y="1285236"/>
                </a:lnTo>
                <a:lnTo>
                  <a:pt x="3450110" y="1174166"/>
                </a:lnTo>
                <a:lnTo>
                  <a:pt x="3500741" y="994339"/>
                </a:lnTo>
                <a:lnTo>
                  <a:pt x="3363315" y="1184744"/>
                </a:lnTo>
                <a:lnTo>
                  <a:pt x="3370548" y="989050"/>
                </a:lnTo>
                <a:lnTo>
                  <a:pt x="3218657" y="909714"/>
                </a:lnTo>
                <a:lnTo>
                  <a:pt x="2979970" y="851535"/>
                </a:lnTo>
                <a:lnTo>
                  <a:pt x="3023368" y="571216"/>
                </a:lnTo>
                <a:lnTo>
                  <a:pt x="2929339" y="465435"/>
                </a:lnTo>
                <a:lnTo>
                  <a:pt x="3073998" y="179827"/>
                </a:lnTo>
                <a:lnTo>
                  <a:pt x="2907640" y="0"/>
                </a:lnTo>
                <a:lnTo>
                  <a:pt x="954747" y="21156"/>
                </a:lnTo>
                <a:lnTo>
                  <a:pt x="593100" y="21156"/>
                </a:lnTo>
                <a:lnTo>
                  <a:pt x="520771" y="15867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29888" y="2787854"/>
            <a:ext cx="3392804" cy="1555115"/>
          </a:xfrm>
          <a:custGeom>
            <a:avLst/>
            <a:gdLst/>
            <a:ahLst/>
            <a:cxnLst/>
            <a:rect l="l" t="t" r="r" b="b"/>
            <a:pathLst>
              <a:path w="3392804" h="1555114">
                <a:moveTo>
                  <a:pt x="3310271" y="1332838"/>
                </a:moveTo>
                <a:lnTo>
                  <a:pt x="2770212" y="1332838"/>
                </a:lnTo>
                <a:lnTo>
                  <a:pt x="2885939" y="1470353"/>
                </a:lnTo>
                <a:lnTo>
                  <a:pt x="3146325" y="1554977"/>
                </a:lnTo>
                <a:lnTo>
                  <a:pt x="3310271" y="1332838"/>
                </a:lnTo>
                <a:close/>
              </a:path>
              <a:path w="3392804" h="1555114">
                <a:moveTo>
                  <a:pt x="441208" y="0"/>
                </a:moveTo>
                <a:lnTo>
                  <a:pt x="282084" y="169249"/>
                </a:lnTo>
                <a:lnTo>
                  <a:pt x="245918" y="264452"/>
                </a:lnTo>
                <a:lnTo>
                  <a:pt x="0" y="370231"/>
                </a:lnTo>
                <a:lnTo>
                  <a:pt x="14465" y="555349"/>
                </a:lnTo>
                <a:lnTo>
                  <a:pt x="289317" y="719308"/>
                </a:lnTo>
                <a:lnTo>
                  <a:pt x="130192" y="883269"/>
                </a:lnTo>
                <a:lnTo>
                  <a:pt x="354413" y="989050"/>
                </a:lnTo>
                <a:lnTo>
                  <a:pt x="983678" y="1274658"/>
                </a:lnTo>
                <a:lnTo>
                  <a:pt x="1294693" y="1475642"/>
                </a:lnTo>
                <a:lnTo>
                  <a:pt x="1518914" y="1523243"/>
                </a:lnTo>
                <a:lnTo>
                  <a:pt x="1605710" y="1274658"/>
                </a:lnTo>
                <a:lnTo>
                  <a:pt x="2211556" y="1274658"/>
                </a:lnTo>
                <a:lnTo>
                  <a:pt x="2220509" y="1269370"/>
                </a:lnTo>
                <a:lnTo>
                  <a:pt x="2423031" y="1253502"/>
                </a:lnTo>
                <a:lnTo>
                  <a:pt x="3368823" y="1253502"/>
                </a:lnTo>
                <a:lnTo>
                  <a:pt x="3392244" y="1221767"/>
                </a:lnTo>
                <a:lnTo>
                  <a:pt x="3334382" y="1041941"/>
                </a:lnTo>
                <a:lnTo>
                  <a:pt x="3204188" y="1010206"/>
                </a:lnTo>
                <a:lnTo>
                  <a:pt x="3146325" y="888559"/>
                </a:lnTo>
                <a:lnTo>
                  <a:pt x="3110160" y="825089"/>
                </a:lnTo>
                <a:lnTo>
                  <a:pt x="3240354" y="698153"/>
                </a:lnTo>
                <a:lnTo>
                  <a:pt x="2538759" y="544770"/>
                </a:lnTo>
                <a:lnTo>
                  <a:pt x="2083084" y="412544"/>
                </a:lnTo>
                <a:lnTo>
                  <a:pt x="1974590" y="354365"/>
                </a:lnTo>
                <a:lnTo>
                  <a:pt x="1757602" y="327920"/>
                </a:lnTo>
                <a:lnTo>
                  <a:pt x="1345324" y="190404"/>
                </a:lnTo>
                <a:lnTo>
                  <a:pt x="1135571" y="105780"/>
                </a:lnTo>
                <a:lnTo>
                  <a:pt x="744990" y="105780"/>
                </a:lnTo>
                <a:lnTo>
                  <a:pt x="441208" y="0"/>
                </a:lnTo>
                <a:close/>
              </a:path>
              <a:path w="3392804" h="1555114">
                <a:moveTo>
                  <a:pt x="2211556" y="1274658"/>
                </a:moveTo>
                <a:lnTo>
                  <a:pt x="1605710" y="1274658"/>
                </a:lnTo>
                <a:lnTo>
                  <a:pt x="1873330" y="1322260"/>
                </a:lnTo>
                <a:lnTo>
                  <a:pt x="2032453" y="1380439"/>
                </a:lnTo>
                <a:lnTo>
                  <a:pt x="2211556" y="1274658"/>
                </a:lnTo>
                <a:close/>
              </a:path>
              <a:path w="3392804" h="1555114">
                <a:moveTo>
                  <a:pt x="3368823" y="1253502"/>
                </a:moveTo>
                <a:lnTo>
                  <a:pt x="2423031" y="1253502"/>
                </a:lnTo>
                <a:lnTo>
                  <a:pt x="2567691" y="1311681"/>
                </a:lnTo>
                <a:lnTo>
                  <a:pt x="2567691" y="1348705"/>
                </a:lnTo>
                <a:lnTo>
                  <a:pt x="2770212" y="1332838"/>
                </a:lnTo>
                <a:lnTo>
                  <a:pt x="3310271" y="1332838"/>
                </a:lnTo>
                <a:lnTo>
                  <a:pt x="3368823" y="1253502"/>
                </a:lnTo>
                <a:close/>
              </a:path>
              <a:path w="3392804" h="1555114">
                <a:moveTo>
                  <a:pt x="925814" y="21155"/>
                </a:moveTo>
                <a:lnTo>
                  <a:pt x="744990" y="105780"/>
                </a:lnTo>
                <a:lnTo>
                  <a:pt x="1135571" y="105780"/>
                </a:lnTo>
                <a:lnTo>
                  <a:pt x="925814" y="21155"/>
                </a:lnTo>
                <a:close/>
              </a:path>
            </a:pathLst>
          </a:custGeom>
          <a:solidFill>
            <a:srgbClr val="D6ECEE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29888" y="2787854"/>
            <a:ext cx="3392804" cy="1555115"/>
          </a:xfrm>
          <a:custGeom>
            <a:avLst/>
            <a:gdLst/>
            <a:ahLst/>
            <a:cxnLst/>
            <a:rect l="l" t="t" r="r" b="b"/>
            <a:pathLst>
              <a:path w="3392804" h="1555114">
                <a:moveTo>
                  <a:pt x="1757603" y="327920"/>
                </a:moveTo>
                <a:lnTo>
                  <a:pt x="1345325" y="190405"/>
                </a:lnTo>
                <a:lnTo>
                  <a:pt x="925815" y="21156"/>
                </a:lnTo>
                <a:lnTo>
                  <a:pt x="744992" y="105780"/>
                </a:lnTo>
                <a:lnTo>
                  <a:pt x="441208" y="0"/>
                </a:lnTo>
                <a:lnTo>
                  <a:pt x="282084" y="169249"/>
                </a:lnTo>
                <a:lnTo>
                  <a:pt x="245920" y="264452"/>
                </a:lnTo>
                <a:lnTo>
                  <a:pt x="0" y="370232"/>
                </a:lnTo>
                <a:lnTo>
                  <a:pt x="14465" y="555349"/>
                </a:lnTo>
                <a:lnTo>
                  <a:pt x="289317" y="719309"/>
                </a:lnTo>
                <a:lnTo>
                  <a:pt x="130192" y="883270"/>
                </a:lnTo>
                <a:lnTo>
                  <a:pt x="354414" y="989050"/>
                </a:lnTo>
                <a:lnTo>
                  <a:pt x="983679" y="1274659"/>
                </a:lnTo>
                <a:lnTo>
                  <a:pt x="1294695" y="1475643"/>
                </a:lnTo>
                <a:lnTo>
                  <a:pt x="1518916" y="1523244"/>
                </a:lnTo>
                <a:lnTo>
                  <a:pt x="1605711" y="1274659"/>
                </a:lnTo>
                <a:lnTo>
                  <a:pt x="1873330" y="1322260"/>
                </a:lnTo>
                <a:lnTo>
                  <a:pt x="2032454" y="1380440"/>
                </a:lnTo>
                <a:lnTo>
                  <a:pt x="2220510" y="1269370"/>
                </a:lnTo>
                <a:lnTo>
                  <a:pt x="2423033" y="1253503"/>
                </a:lnTo>
                <a:lnTo>
                  <a:pt x="2567692" y="1311682"/>
                </a:lnTo>
                <a:lnTo>
                  <a:pt x="2567692" y="1348706"/>
                </a:lnTo>
                <a:lnTo>
                  <a:pt x="2770214" y="1332839"/>
                </a:lnTo>
                <a:lnTo>
                  <a:pt x="2885940" y="1470354"/>
                </a:lnTo>
                <a:lnTo>
                  <a:pt x="3146326" y="1554978"/>
                </a:lnTo>
                <a:lnTo>
                  <a:pt x="3392246" y="1221769"/>
                </a:lnTo>
                <a:lnTo>
                  <a:pt x="3334382" y="1041941"/>
                </a:lnTo>
                <a:lnTo>
                  <a:pt x="3204190" y="1010207"/>
                </a:lnTo>
                <a:lnTo>
                  <a:pt x="3146326" y="888559"/>
                </a:lnTo>
                <a:lnTo>
                  <a:pt x="3110161" y="825090"/>
                </a:lnTo>
                <a:lnTo>
                  <a:pt x="3240354" y="698153"/>
                </a:lnTo>
                <a:lnTo>
                  <a:pt x="3045065" y="655841"/>
                </a:lnTo>
                <a:lnTo>
                  <a:pt x="2538760" y="544771"/>
                </a:lnTo>
                <a:lnTo>
                  <a:pt x="2083084" y="412545"/>
                </a:lnTo>
                <a:lnTo>
                  <a:pt x="1974591" y="354366"/>
                </a:lnTo>
                <a:lnTo>
                  <a:pt x="1757603" y="32792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5377" y="3713868"/>
            <a:ext cx="2547620" cy="2481580"/>
          </a:xfrm>
          <a:custGeom>
            <a:avLst/>
            <a:gdLst/>
            <a:ahLst/>
            <a:cxnLst/>
            <a:rect l="l" t="t" r="r" b="b"/>
            <a:pathLst>
              <a:path w="2547620" h="2481579">
                <a:moveTo>
                  <a:pt x="1197621" y="0"/>
                </a:moveTo>
                <a:lnTo>
                  <a:pt x="1071111" y="88325"/>
                </a:lnTo>
                <a:lnTo>
                  <a:pt x="1037375" y="176653"/>
                </a:lnTo>
                <a:lnTo>
                  <a:pt x="1028941" y="281038"/>
                </a:lnTo>
                <a:lnTo>
                  <a:pt x="927733" y="465721"/>
                </a:lnTo>
                <a:lnTo>
                  <a:pt x="784357" y="666464"/>
                </a:lnTo>
                <a:lnTo>
                  <a:pt x="700017" y="835087"/>
                </a:lnTo>
                <a:lnTo>
                  <a:pt x="455433" y="971591"/>
                </a:lnTo>
                <a:lnTo>
                  <a:pt x="286753" y="1116125"/>
                </a:lnTo>
                <a:lnTo>
                  <a:pt x="278320" y="1268690"/>
                </a:lnTo>
                <a:lnTo>
                  <a:pt x="354225" y="1405194"/>
                </a:lnTo>
                <a:lnTo>
                  <a:pt x="472300" y="1621995"/>
                </a:lnTo>
                <a:lnTo>
                  <a:pt x="455433" y="1830768"/>
                </a:lnTo>
                <a:lnTo>
                  <a:pt x="387961" y="2023480"/>
                </a:lnTo>
                <a:lnTo>
                  <a:pt x="269886" y="2168014"/>
                </a:lnTo>
                <a:lnTo>
                  <a:pt x="143376" y="2264370"/>
                </a:lnTo>
                <a:lnTo>
                  <a:pt x="25301" y="2360726"/>
                </a:lnTo>
                <a:lnTo>
                  <a:pt x="0" y="2465113"/>
                </a:lnTo>
                <a:lnTo>
                  <a:pt x="8433" y="2481172"/>
                </a:lnTo>
                <a:lnTo>
                  <a:pt x="1585582" y="2481172"/>
                </a:lnTo>
                <a:lnTo>
                  <a:pt x="1737394" y="2224222"/>
                </a:lnTo>
                <a:lnTo>
                  <a:pt x="1973544" y="1878946"/>
                </a:lnTo>
                <a:lnTo>
                  <a:pt x="2150657" y="1630025"/>
                </a:lnTo>
                <a:lnTo>
                  <a:pt x="2319337" y="1365046"/>
                </a:lnTo>
                <a:lnTo>
                  <a:pt x="2437412" y="979622"/>
                </a:lnTo>
                <a:lnTo>
                  <a:pt x="2547053" y="650403"/>
                </a:lnTo>
                <a:lnTo>
                  <a:pt x="2327770" y="578137"/>
                </a:lnTo>
                <a:lnTo>
                  <a:pt x="2159091" y="449662"/>
                </a:lnTo>
                <a:lnTo>
                  <a:pt x="2007280" y="353306"/>
                </a:lnTo>
                <a:lnTo>
                  <a:pt x="1484374" y="136504"/>
                </a:lnTo>
                <a:lnTo>
                  <a:pt x="1197621" y="0"/>
                </a:lnTo>
                <a:close/>
              </a:path>
            </a:pathLst>
          </a:custGeom>
          <a:solidFill>
            <a:srgbClr val="D6ECEE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5377" y="3713868"/>
            <a:ext cx="2547620" cy="2481580"/>
          </a:xfrm>
          <a:custGeom>
            <a:avLst/>
            <a:gdLst/>
            <a:ahLst/>
            <a:cxnLst/>
            <a:rect l="l" t="t" r="r" b="b"/>
            <a:pathLst>
              <a:path w="2547620" h="2481579">
                <a:moveTo>
                  <a:pt x="1197621" y="0"/>
                </a:moveTo>
                <a:lnTo>
                  <a:pt x="1484375" y="136504"/>
                </a:lnTo>
                <a:lnTo>
                  <a:pt x="2007281" y="353305"/>
                </a:lnTo>
                <a:lnTo>
                  <a:pt x="2159092" y="449661"/>
                </a:lnTo>
                <a:lnTo>
                  <a:pt x="2327771" y="578136"/>
                </a:lnTo>
                <a:lnTo>
                  <a:pt x="2547054" y="650404"/>
                </a:lnTo>
                <a:lnTo>
                  <a:pt x="2437412" y="979621"/>
                </a:lnTo>
                <a:lnTo>
                  <a:pt x="2319337" y="1365046"/>
                </a:lnTo>
                <a:lnTo>
                  <a:pt x="2150658" y="1630026"/>
                </a:lnTo>
                <a:lnTo>
                  <a:pt x="1973545" y="1878946"/>
                </a:lnTo>
                <a:lnTo>
                  <a:pt x="1737395" y="2224222"/>
                </a:lnTo>
                <a:lnTo>
                  <a:pt x="1585583" y="2481172"/>
                </a:lnTo>
                <a:lnTo>
                  <a:pt x="8433" y="2481172"/>
                </a:lnTo>
                <a:lnTo>
                  <a:pt x="0" y="2465113"/>
                </a:lnTo>
                <a:lnTo>
                  <a:pt x="25301" y="2360727"/>
                </a:lnTo>
                <a:lnTo>
                  <a:pt x="143376" y="2264371"/>
                </a:lnTo>
                <a:lnTo>
                  <a:pt x="269886" y="2168014"/>
                </a:lnTo>
                <a:lnTo>
                  <a:pt x="387961" y="2023480"/>
                </a:lnTo>
                <a:lnTo>
                  <a:pt x="455433" y="1830768"/>
                </a:lnTo>
                <a:lnTo>
                  <a:pt x="472301" y="1621996"/>
                </a:lnTo>
                <a:lnTo>
                  <a:pt x="354226" y="1405194"/>
                </a:lnTo>
                <a:lnTo>
                  <a:pt x="278320" y="1268690"/>
                </a:lnTo>
                <a:lnTo>
                  <a:pt x="286753" y="1116126"/>
                </a:lnTo>
                <a:lnTo>
                  <a:pt x="455433" y="971591"/>
                </a:lnTo>
                <a:lnTo>
                  <a:pt x="700017" y="835087"/>
                </a:lnTo>
                <a:lnTo>
                  <a:pt x="784357" y="666464"/>
                </a:lnTo>
                <a:lnTo>
                  <a:pt x="927734" y="465721"/>
                </a:lnTo>
                <a:lnTo>
                  <a:pt x="1028942" y="281038"/>
                </a:lnTo>
                <a:lnTo>
                  <a:pt x="1037376" y="176653"/>
                </a:lnTo>
                <a:lnTo>
                  <a:pt x="1071112" y="88326"/>
                </a:lnTo>
                <a:lnTo>
                  <a:pt x="1197621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50959" y="4677430"/>
            <a:ext cx="2201545" cy="1517650"/>
          </a:xfrm>
          <a:custGeom>
            <a:avLst/>
            <a:gdLst/>
            <a:ahLst/>
            <a:cxnLst/>
            <a:rect l="l" t="t" r="r" b="b"/>
            <a:pathLst>
              <a:path w="2201545" h="1517650">
                <a:moveTo>
                  <a:pt x="877131" y="0"/>
                </a:moveTo>
                <a:lnTo>
                  <a:pt x="818094" y="96356"/>
                </a:lnTo>
                <a:lnTo>
                  <a:pt x="750623" y="409515"/>
                </a:lnTo>
                <a:lnTo>
                  <a:pt x="649415" y="521930"/>
                </a:lnTo>
                <a:lnTo>
                  <a:pt x="573510" y="690553"/>
                </a:lnTo>
                <a:lnTo>
                  <a:pt x="447000" y="843118"/>
                </a:lnTo>
                <a:lnTo>
                  <a:pt x="278321" y="1075978"/>
                </a:lnTo>
                <a:lnTo>
                  <a:pt x="143377" y="1260661"/>
                </a:lnTo>
                <a:lnTo>
                  <a:pt x="0" y="1509581"/>
                </a:lnTo>
                <a:lnTo>
                  <a:pt x="455434" y="1517611"/>
                </a:lnTo>
                <a:lnTo>
                  <a:pt x="354227" y="1292780"/>
                </a:lnTo>
                <a:lnTo>
                  <a:pt x="387962" y="1228542"/>
                </a:lnTo>
                <a:lnTo>
                  <a:pt x="455434" y="1212482"/>
                </a:lnTo>
                <a:lnTo>
                  <a:pt x="1213002" y="1212482"/>
                </a:lnTo>
                <a:lnTo>
                  <a:pt x="1290396" y="1108097"/>
                </a:lnTo>
                <a:lnTo>
                  <a:pt x="1514738" y="1108097"/>
                </a:lnTo>
                <a:lnTo>
                  <a:pt x="1534980" y="1100067"/>
                </a:lnTo>
                <a:lnTo>
                  <a:pt x="1315698" y="947503"/>
                </a:lnTo>
                <a:lnTo>
                  <a:pt x="1231357" y="867206"/>
                </a:lnTo>
                <a:lnTo>
                  <a:pt x="1206055" y="794939"/>
                </a:lnTo>
                <a:lnTo>
                  <a:pt x="1298830" y="650406"/>
                </a:lnTo>
                <a:lnTo>
                  <a:pt x="2201263" y="650406"/>
                </a:lnTo>
                <a:lnTo>
                  <a:pt x="2167526" y="586167"/>
                </a:lnTo>
                <a:lnTo>
                  <a:pt x="2041018" y="546019"/>
                </a:lnTo>
                <a:lnTo>
                  <a:pt x="1796432" y="497841"/>
                </a:lnTo>
                <a:lnTo>
                  <a:pt x="1551848" y="385424"/>
                </a:lnTo>
                <a:lnTo>
                  <a:pt x="1256659" y="216801"/>
                </a:lnTo>
                <a:lnTo>
                  <a:pt x="1037377" y="96356"/>
                </a:lnTo>
                <a:lnTo>
                  <a:pt x="877131" y="0"/>
                </a:lnTo>
                <a:close/>
              </a:path>
              <a:path w="2201545" h="1517650">
                <a:moveTo>
                  <a:pt x="1213002" y="1212482"/>
                </a:moveTo>
                <a:lnTo>
                  <a:pt x="581944" y="1212482"/>
                </a:lnTo>
                <a:lnTo>
                  <a:pt x="1189188" y="1244602"/>
                </a:lnTo>
                <a:lnTo>
                  <a:pt x="1213002" y="1212482"/>
                </a:lnTo>
                <a:close/>
              </a:path>
              <a:path w="2201545" h="1517650">
                <a:moveTo>
                  <a:pt x="1514738" y="1108097"/>
                </a:moveTo>
                <a:lnTo>
                  <a:pt x="1290396" y="1108097"/>
                </a:lnTo>
                <a:lnTo>
                  <a:pt x="1433772" y="1140215"/>
                </a:lnTo>
                <a:lnTo>
                  <a:pt x="1514738" y="1108097"/>
                </a:lnTo>
                <a:close/>
              </a:path>
              <a:path w="2201545" h="1517650">
                <a:moveTo>
                  <a:pt x="2201263" y="650406"/>
                </a:moveTo>
                <a:lnTo>
                  <a:pt x="1366301" y="650406"/>
                </a:lnTo>
                <a:lnTo>
                  <a:pt x="1492810" y="698583"/>
                </a:lnTo>
                <a:lnTo>
                  <a:pt x="1610885" y="851147"/>
                </a:lnTo>
                <a:lnTo>
                  <a:pt x="1762696" y="931444"/>
                </a:lnTo>
                <a:lnTo>
                  <a:pt x="1830169" y="899325"/>
                </a:lnTo>
                <a:lnTo>
                  <a:pt x="1973545" y="770850"/>
                </a:lnTo>
                <a:lnTo>
                  <a:pt x="2116923" y="722673"/>
                </a:lnTo>
                <a:lnTo>
                  <a:pt x="2201263" y="650406"/>
                </a:lnTo>
                <a:close/>
              </a:path>
            </a:pathLst>
          </a:custGeom>
          <a:solidFill>
            <a:srgbClr val="D6ECEE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50959" y="4677430"/>
            <a:ext cx="2201545" cy="1517650"/>
          </a:xfrm>
          <a:custGeom>
            <a:avLst/>
            <a:gdLst/>
            <a:ahLst/>
            <a:cxnLst/>
            <a:rect l="l" t="t" r="r" b="b"/>
            <a:pathLst>
              <a:path w="2201545" h="1517650">
                <a:moveTo>
                  <a:pt x="818093" y="96356"/>
                </a:moveTo>
                <a:lnTo>
                  <a:pt x="877131" y="0"/>
                </a:lnTo>
                <a:lnTo>
                  <a:pt x="1037377" y="96356"/>
                </a:lnTo>
                <a:lnTo>
                  <a:pt x="1256659" y="216801"/>
                </a:lnTo>
                <a:lnTo>
                  <a:pt x="1551848" y="385424"/>
                </a:lnTo>
                <a:lnTo>
                  <a:pt x="1796432" y="497840"/>
                </a:lnTo>
                <a:lnTo>
                  <a:pt x="2041018" y="546019"/>
                </a:lnTo>
                <a:lnTo>
                  <a:pt x="2167527" y="586167"/>
                </a:lnTo>
                <a:lnTo>
                  <a:pt x="2201262" y="650405"/>
                </a:lnTo>
                <a:lnTo>
                  <a:pt x="2116923" y="722672"/>
                </a:lnTo>
                <a:lnTo>
                  <a:pt x="1973545" y="770850"/>
                </a:lnTo>
                <a:lnTo>
                  <a:pt x="1830169" y="899324"/>
                </a:lnTo>
                <a:lnTo>
                  <a:pt x="1762696" y="931443"/>
                </a:lnTo>
                <a:lnTo>
                  <a:pt x="1610885" y="851146"/>
                </a:lnTo>
                <a:lnTo>
                  <a:pt x="1492810" y="698583"/>
                </a:lnTo>
                <a:lnTo>
                  <a:pt x="1366301" y="650405"/>
                </a:lnTo>
                <a:lnTo>
                  <a:pt x="1298830" y="650405"/>
                </a:lnTo>
                <a:lnTo>
                  <a:pt x="1206056" y="794939"/>
                </a:lnTo>
                <a:lnTo>
                  <a:pt x="1231357" y="867206"/>
                </a:lnTo>
                <a:lnTo>
                  <a:pt x="1315697" y="947502"/>
                </a:lnTo>
                <a:lnTo>
                  <a:pt x="1534980" y="1100067"/>
                </a:lnTo>
                <a:lnTo>
                  <a:pt x="1433772" y="1140215"/>
                </a:lnTo>
                <a:lnTo>
                  <a:pt x="1290395" y="1108097"/>
                </a:lnTo>
                <a:lnTo>
                  <a:pt x="1189188" y="1244602"/>
                </a:lnTo>
                <a:lnTo>
                  <a:pt x="910867" y="1228542"/>
                </a:lnTo>
                <a:lnTo>
                  <a:pt x="581943" y="1212482"/>
                </a:lnTo>
                <a:lnTo>
                  <a:pt x="455434" y="1212482"/>
                </a:lnTo>
                <a:lnTo>
                  <a:pt x="387962" y="1228542"/>
                </a:lnTo>
                <a:lnTo>
                  <a:pt x="354226" y="1292780"/>
                </a:lnTo>
                <a:lnTo>
                  <a:pt x="455434" y="1517611"/>
                </a:lnTo>
                <a:lnTo>
                  <a:pt x="0" y="1509581"/>
                </a:lnTo>
                <a:lnTo>
                  <a:pt x="143377" y="1260662"/>
                </a:lnTo>
                <a:lnTo>
                  <a:pt x="278321" y="1075978"/>
                </a:lnTo>
                <a:lnTo>
                  <a:pt x="447000" y="843117"/>
                </a:lnTo>
                <a:lnTo>
                  <a:pt x="573509" y="690553"/>
                </a:lnTo>
                <a:lnTo>
                  <a:pt x="649414" y="521930"/>
                </a:lnTo>
                <a:lnTo>
                  <a:pt x="750622" y="409514"/>
                </a:lnTo>
                <a:lnTo>
                  <a:pt x="818093" y="96356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60870" y="2067810"/>
            <a:ext cx="1468755" cy="4135754"/>
          </a:xfrm>
          <a:custGeom>
            <a:avLst/>
            <a:gdLst/>
            <a:ahLst/>
            <a:cxnLst/>
            <a:rect l="l" t="t" r="r" b="b"/>
            <a:pathLst>
              <a:path w="1468754" h="4135754">
                <a:moveTo>
                  <a:pt x="1468199" y="0"/>
                </a:moveTo>
                <a:lnTo>
                  <a:pt x="1269921" y="928622"/>
                </a:lnTo>
                <a:lnTo>
                  <a:pt x="1081085" y="1888314"/>
                </a:lnTo>
                <a:lnTo>
                  <a:pt x="991388" y="2136867"/>
                </a:lnTo>
                <a:lnTo>
                  <a:pt x="863924" y="2530409"/>
                </a:lnTo>
                <a:lnTo>
                  <a:pt x="769506" y="2899787"/>
                </a:lnTo>
                <a:lnTo>
                  <a:pt x="490972" y="3389989"/>
                </a:lnTo>
                <a:lnTo>
                  <a:pt x="339904" y="3562595"/>
                </a:lnTo>
                <a:lnTo>
                  <a:pt x="278532" y="3676516"/>
                </a:lnTo>
                <a:lnTo>
                  <a:pt x="259648" y="3776627"/>
                </a:lnTo>
                <a:lnTo>
                  <a:pt x="132184" y="3928521"/>
                </a:lnTo>
                <a:lnTo>
                  <a:pt x="0" y="4135649"/>
                </a:lnTo>
                <a:lnTo>
                  <a:pt x="4720" y="4097676"/>
                </a:lnTo>
                <a:lnTo>
                  <a:pt x="37766" y="4097676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81850" y="5473142"/>
            <a:ext cx="445770" cy="643255"/>
          </a:xfrm>
          <a:custGeom>
            <a:avLst/>
            <a:gdLst/>
            <a:ahLst/>
            <a:cxnLst/>
            <a:rect l="l" t="t" r="r" b="b"/>
            <a:pathLst>
              <a:path w="445769" h="643254">
                <a:moveTo>
                  <a:pt x="160639" y="0"/>
                </a:moveTo>
                <a:lnTo>
                  <a:pt x="0" y="561112"/>
                </a:lnTo>
                <a:lnTo>
                  <a:pt x="285136" y="642744"/>
                </a:lnTo>
                <a:lnTo>
                  <a:pt x="445776" y="81631"/>
                </a:lnTo>
                <a:lnTo>
                  <a:pt x="1606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 rot="900000">
            <a:off x="2477214" y="5563086"/>
            <a:ext cx="145491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昆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 rot="900000">
            <a:off x="2445755" y="5672814"/>
            <a:ext cx="145491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玉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 rot="900000">
            <a:off x="2410801" y="5794735"/>
            <a:ext cx="145491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高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 rot="900000">
            <a:off x="2379342" y="5907510"/>
            <a:ext cx="145491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速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78028" y="5446524"/>
            <a:ext cx="313055" cy="191770"/>
          </a:xfrm>
          <a:custGeom>
            <a:avLst/>
            <a:gdLst/>
            <a:ahLst/>
            <a:cxnLst/>
            <a:rect l="l" t="t" r="r" b="b"/>
            <a:pathLst>
              <a:path w="313055" h="191770">
                <a:moveTo>
                  <a:pt x="312992" y="73167"/>
                </a:moveTo>
                <a:lnTo>
                  <a:pt x="0" y="73167"/>
                </a:lnTo>
                <a:lnTo>
                  <a:pt x="96720" y="118386"/>
                </a:lnTo>
                <a:lnTo>
                  <a:pt x="59776" y="191554"/>
                </a:lnTo>
                <a:lnTo>
                  <a:pt x="156497" y="146334"/>
                </a:lnTo>
                <a:lnTo>
                  <a:pt x="230383" y="146334"/>
                </a:lnTo>
                <a:lnTo>
                  <a:pt x="216272" y="118386"/>
                </a:lnTo>
                <a:lnTo>
                  <a:pt x="312992" y="73167"/>
                </a:lnTo>
                <a:close/>
              </a:path>
              <a:path w="313055" h="191770">
                <a:moveTo>
                  <a:pt x="230383" y="146334"/>
                </a:moveTo>
                <a:lnTo>
                  <a:pt x="156497" y="146334"/>
                </a:lnTo>
                <a:lnTo>
                  <a:pt x="253217" y="191554"/>
                </a:lnTo>
                <a:lnTo>
                  <a:pt x="230383" y="146334"/>
                </a:lnTo>
                <a:close/>
              </a:path>
              <a:path w="313055" h="191770">
                <a:moveTo>
                  <a:pt x="156497" y="0"/>
                </a:moveTo>
                <a:lnTo>
                  <a:pt x="119553" y="73167"/>
                </a:lnTo>
                <a:lnTo>
                  <a:pt x="193440" y="73167"/>
                </a:lnTo>
                <a:lnTo>
                  <a:pt x="1564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674595" y="5503811"/>
            <a:ext cx="627380" cy="2152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355"/>
              </a:spcBef>
            </a:pPr>
            <a:r>
              <a:rPr sz="800" b="1" dirty="0">
                <a:latin typeface="微软雅黑" panose="020B0503020204020204" charset="-122"/>
                <a:cs typeface="微软雅黑" panose="020B0503020204020204" charset="-122"/>
              </a:rPr>
              <a:t>项目位置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63448" y="2378964"/>
            <a:ext cx="1092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科教创新片区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87029" y="3451860"/>
            <a:ext cx="1092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生态文化片区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03156" y="4585716"/>
            <a:ext cx="1092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高铁新城片区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7809" y="4485132"/>
            <a:ext cx="5588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老城区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54917" y="5082540"/>
            <a:ext cx="9144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南城居住区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235" y="273685"/>
            <a:ext cx="478917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 panose="020B0604020202020204"/>
                <a:cs typeface="Arial" panose="020B0604020202020204"/>
              </a:rPr>
              <a:t>1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4</a:t>
            </a:r>
            <a:r>
              <a:rPr dirty="0"/>
              <a:t>、高铁新城板块整体规划利好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69167" y="854963"/>
            <a:ext cx="11582400" cy="982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110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片区以建投高铁新城项目带动区域发展：项目由国企建投开发，整体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规划面积约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平方公里，其中商业用地总建面为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121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万㎡；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高铁新城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配套齐全，  涵盖市政办公、商业、星级酒店、医疗、全站式教育、景观中央公园及交通枢纽等全方位配套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，配套齐全完善；随着片区的配套基建规划逐步落地， </a:t>
            </a:r>
            <a:r>
              <a:rPr sz="14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将极大的带动区域发展，从而带动全红塔区的配套及地位提升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30913" y="1912801"/>
          <a:ext cx="6927850" cy="1616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255"/>
                <a:gridCol w="1151255"/>
                <a:gridCol w="1151255"/>
                <a:gridCol w="1151254"/>
                <a:gridCol w="1151254"/>
                <a:gridCol w="1151254"/>
              </a:tblGrid>
              <a:tr h="456161"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1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市政办公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B6B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1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公园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B6B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1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商业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B6B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1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教育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B6B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1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医疗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B6B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1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交通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B6BCE"/>
                    </a:solidFill>
                  </a:tcPr>
                </a:tc>
              </a:tr>
              <a:tr h="1147097">
                <a:tc>
                  <a:txBody>
                    <a:bodyPr/>
                    <a:lstStyle/>
                    <a:p>
                      <a:pPr marL="86360" marR="78740" indent="-952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红塔区政务综 合服务中心、 城市文化展厅、 新经济、互联 网基地、派出 所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21615" marR="78740" indent="-135255">
                        <a:lnSpc>
                          <a:spcPts val="13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杯湖中央公园、 九溪湖公园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14935" marR="107950" algn="ctr">
                        <a:lnSpc>
                          <a:spcPts val="1300"/>
                        </a:lnSpc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商业步行街、2 个高铁配套商 业、百万方商 业综合体、星 级酒店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51765" marR="78740" indent="-65405">
                        <a:lnSpc>
                          <a:spcPts val="13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玉溪第一小学、 幼儿园、高中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56210" marR="148590" algn="ctr">
                        <a:lnSpc>
                          <a:spcPts val="1300"/>
                        </a:lnSpc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玉溪市第三人 民医院、特色 康养医疗、国 际医养园区、 康颐中心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05460" marR="107315" indent="-390525">
                        <a:lnSpc>
                          <a:spcPts val="13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2个综合交通枢 纽</a:t>
                      </a:r>
                      <a:endParaRPr sz="1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037264" y="3606538"/>
            <a:ext cx="3380129" cy="147902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65635" y="3599581"/>
            <a:ext cx="3380126" cy="1475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37263" y="5134031"/>
            <a:ext cx="3380126" cy="1479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65632" y="5127073"/>
            <a:ext cx="3380126" cy="1485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116003" y="3648455"/>
            <a:ext cx="12827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杯湖中央公园效果图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2825" y="3633216"/>
            <a:ext cx="10033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项目学校效果图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48520" y="5166360"/>
            <a:ext cx="10033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政务中心效果图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44373" y="5163311"/>
            <a:ext cx="7239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医院效果图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197" y="1919153"/>
            <a:ext cx="4556251" cy="4693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22585" y="5690068"/>
            <a:ext cx="195421" cy="172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472300" y="5830316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项目位置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1461" y="5225796"/>
            <a:ext cx="73660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5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建投项目 一期规划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43415" y="5191800"/>
            <a:ext cx="243840" cy="525780"/>
          </a:xfrm>
          <a:custGeom>
            <a:avLst/>
            <a:gdLst/>
            <a:ahLst/>
            <a:cxnLst/>
            <a:rect l="l" t="t" r="r" b="b"/>
            <a:pathLst>
              <a:path w="243839" h="525779">
                <a:moveTo>
                  <a:pt x="0" y="0"/>
                </a:moveTo>
                <a:lnTo>
                  <a:pt x="57090" y="468141"/>
                </a:lnTo>
                <a:lnTo>
                  <a:pt x="148435" y="525232"/>
                </a:lnTo>
                <a:lnTo>
                  <a:pt x="171272" y="388214"/>
                </a:lnTo>
                <a:lnTo>
                  <a:pt x="243586" y="16365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329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43415" y="5191800"/>
            <a:ext cx="243840" cy="525780"/>
          </a:xfrm>
          <a:custGeom>
            <a:avLst/>
            <a:gdLst/>
            <a:ahLst/>
            <a:cxnLst/>
            <a:rect l="l" t="t" r="r" b="b"/>
            <a:pathLst>
              <a:path w="243839" h="525779">
                <a:moveTo>
                  <a:pt x="0" y="0"/>
                </a:moveTo>
                <a:lnTo>
                  <a:pt x="243586" y="163659"/>
                </a:lnTo>
                <a:lnTo>
                  <a:pt x="171271" y="388215"/>
                </a:lnTo>
                <a:lnTo>
                  <a:pt x="148435" y="525232"/>
                </a:lnTo>
                <a:lnTo>
                  <a:pt x="57090" y="468141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42794" y="5346681"/>
            <a:ext cx="800735" cy="158750"/>
          </a:xfrm>
          <a:custGeom>
            <a:avLst/>
            <a:gdLst/>
            <a:ahLst/>
            <a:cxnLst/>
            <a:rect l="l" t="t" r="r" b="b"/>
            <a:pathLst>
              <a:path w="800735" h="158750">
                <a:moveTo>
                  <a:pt x="76200" y="82406"/>
                </a:moveTo>
                <a:lnTo>
                  <a:pt x="0" y="120506"/>
                </a:lnTo>
                <a:lnTo>
                  <a:pt x="76200" y="158606"/>
                </a:lnTo>
                <a:lnTo>
                  <a:pt x="76200" y="125268"/>
                </a:lnTo>
                <a:lnTo>
                  <a:pt x="63500" y="125268"/>
                </a:lnTo>
                <a:lnTo>
                  <a:pt x="63500" y="115743"/>
                </a:lnTo>
                <a:lnTo>
                  <a:pt x="76200" y="115743"/>
                </a:lnTo>
                <a:lnTo>
                  <a:pt x="76200" y="82406"/>
                </a:lnTo>
                <a:close/>
              </a:path>
              <a:path w="800735" h="158750">
                <a:moveTo>
                  <a:pt x="76200" y="115743"/>
                </a:moveTo>
                <a:lnTo>
                  <a:pt x="63500" y="115743"/>
                </a:lnTo>
                <a:lnTo>
                  <a:pt x="63500" y="125268"/>
                </a:lnTo>
                <a:lnTo>
                  <a:pt x="76200" y="125268"/>
                </a:lnTo>
                <a:lnTo>
                  <a:pt x="76200" y="115743"/>
                </a:lnTo>
                <a:close/>
              </a:path>
              <a:path w="800735" h="158750">
                <a:moveTo>
                  <a:pt x="395547" y="115743"/>
                </a:moveTo>
                <a:lnTo>
                  <a:pt x="76200" y="115743"/>
                </a:lnTo>
                <a:lnTo>
                  <a:pt x="76200" y="125268"/>
                </a:lnTo>
                <a:lnTo>
                  <a:pt x="402940" y="125268"/>
                </a:lnTo>
                <a:lnTo>
                  <a:pt x="405072" y="123136"/>
                </a:lnTo>
                <a:lnTo>
                  <a:pt x="405072" y="120506"/>
                </a:lnTo>
                <a:lnTo>
                  <a:pt x="395547" y="120506"/>
                </a:lnTo>
                <a:lnTo>
                  <a:pt x="395547" y="115743"/>
                </a:lnTo>
                <a:close/>
              </a:path>
              <a:path w="800735" h="158750">
                <a:moveTo>
                  <a:pt x="800620" y="0"/>
                </a:moveTo>
                <a:lnTo>
                  <a:pt x="397680" y="0"/>
                </a:lnTo>
                <a:lnTo>
                  <a:pt x="395547" y="2132"/>
                </a:lnTo>
                <a:lnTo>
                  <a:pt x="395547" y="120506"/>
                </a:lnTo>
                <a:lnTo>
                  <a:pt x="400310" y="115743"/>
                </a:lnTo>
                <a:lnTo>
                  <a:pt x="405072" y="115743"/>
                </a:lnTo>
                <a:lnTo>
                  <a:pt x="405072" y="9524"/>
                </a:lnTo>
                <a:lnTo>
                  <a:pt x="400310" y="9524"/>
                </a:lnTo>
                <a:lnTo>
                  <a:pt x="405072" y="4762"/>
                </a:lnTo>
                <a:lnTo>
                  <a:pt x="800620" y="4762"/>
                </a:lnTo>
                <a:lnTo>
                  <a:pt x="800620" y="0"/>
                </a:lnTo>
                <a:close/>
              </a:path>
              <a:path w="800735" h="158750">
                <a:moveTo>
                  <a:pt x="405072" y="115743"/>
                </a:moveTo>
                <a:lnTo>
                  <a:pt x="400310" y="115743"/>
                </a:lnTo>
                <a:lnTo>
                  <a:pt x="395547" y="120506"/>
                </a:lnTo>
                <a:lnTo>
                  <a:pt x="405072" y="120506"/>
                </a:lnTo>
                <a:lnTo>
                  <a:pt x="405072" y="115743"/>
                </a:lnTo>
                <a:close/>
              </a:path>
              <a:path w="800735" h="158750">
                <a:moveTo>
                  <a:pt x="405072" y="4762"/>
                </a:moveTo>
                <a:lnTo>
                  <a:pt x="400310" y="9524"/>
                </a:lnTo>
                <a:lnTo>
                  <a:pt x="405072" y="9524"/>
                </a:lnTo>
                <a:lnTo>
                  <a:pt x="405072" y="4762"/>
                </a:lnTo>
                <a:close/>
              </a:path>
              <a:path w="800735" h="158750">
                <a:moveTo>
                  <a:pt x="800620" y="4762"/>
                </a:moveTo>
                <a:lnTo>
                  <a:pt x="405072" y="4762"/>
                </a:lnTo>
                <a:lnTo>
                  <a:pt x="405072" y="9524"/>
                </a:lnTo>
                <a:lnTo>
                  <a:pt x="800620" y="9524"/>
                </a:lnTo>
                <a:lnTo>
                  <a:pt x="800620" y="4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32" y="368300"/>
            <a:ext cx="2583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 panose="020B0604020202020204"/>
                <a:cs typeface="Arial" panose="020B0604020202020204"/>
              </a:rPr>
              <a:t>1</a:t>
            </a:r>
            <a:r>
              <a:rPr spc="-5" dirty="0">
                <a:latin typeface="Arial" panose="020B0604020202020204"/>
                <a:cs typeface="Arial" panose="020B0604020202020204"/>
              </a:rPr>
              <a:t>.</a:t>
            </a:r>
            <a:r>
              <a:rPr dirty="0">
                <a:latin typeface="Arial" panose="020B0604020202020204"/>
                <a:cs typeface="Arial" panose="020B0604020202020204"/>
              </a:rPr>
              <a:t>5</a:t>
            </a:r>
            <a:r>
              <a:rPr dirty="0"/>
              <a:t>、宗地规划指标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769343" y="981455"/>
            <a:ext cx="19132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红线图</a:t>
            </a:r>
            <a:r>
              <a:rPr sz="1600" b="1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1600" b="1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有详细界址图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83934" y="1065986"/>
          <a:ext cx="5401310" cy="5406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425"/>
                <a:gridCol w="1224280"/>
                <a:gridCol w="2808605"/>
              </a:tblGrid>
              <a:tr h="38202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地块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0335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宗地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033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35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用地性质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287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R="939165" algn="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二类住宅用地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017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363583">
                <a:tc gridSpan="2">
                  <a:txBody>
                    <a:bodyPr/>
                    <a:lstStyle/>
                    <a:p>
                      <a:pPr marL="76263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用地面积（㎡）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541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36672.00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6364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3635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容积率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4139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3.1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144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3635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商业比例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3505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R="934720" algn="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不超过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30%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081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363584">
                <a:tc gridSpan="2"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建筑面积（万㎡）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541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113,696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363583">
                <a:tc gridSpan="2">
                  <a:txBody>
                    <a:bodyPr/>
                    <a:lstStyle/>
                    <a:p>
                      <a:pPr marL="72961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建筑密度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绿地率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4775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R="974725" algn="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22</a:t>
                      </a:r>
                      <a:r>
                        <a:rPr sz="1200" spc="-1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%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35%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208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363583">
                <a:tc gridSpan="2">
                  <a:txBody>
                    <a:bodyPr/>
                    <a:lstStyle/>
                    <a:p>
                      <a:pPr marL="767080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规划限高（m）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414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80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1445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363583">
                <a:tc gridSpan="2">
                  <a:txBody>
                    <a:bodyPr/>
                    <a:lstStyle/>
                    <a:p>
                      <a:pPr marL="76708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实际限高（m）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287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80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017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363583">
                <a:tc gridSpan="2">
                  <a:txBody>
                    <a:bodyPr/>
                    <a:lstStyle/>
                    <a:p>
                      <a:pPr marL="167513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有票成本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5410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14,517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6364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363583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总地价（万元）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溢价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4139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113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1445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363584">
                <a:tc gridSpan="2">
                  <a:txBody>
                    <a:bodyPr/>
                    <a:lstStyle/>
                    <a:p>
                      <a:pPr marR="451485" algn="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小计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350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14,517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446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36358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楼面价（元</a:t>
                      </a: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㎡）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成交楼面价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541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1,277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  <a:tr h="363583">
                <a:tc vMerge="1">
                  <a:tcPr marL="0" marR="0" marT="63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可售楼面价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4775" marB="0">
                    <a:lnR w="19050">
                      <a:solidFill>
                        <a:srgbClr val="BFBFB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200" spc="-5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1296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</a:tcPr>
                </a:tc>
              </a:tr>
              <a:tr h="297815">
                <a:tc vMerge="1">
                  <a:tcPr marL="0" marR="0" marT="635" marB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200" dirty="0">
                          <a:solidFill>
                            <a:srgbClr val="2F3032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实际楼面价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4140" marB="0">
                    <a:lnR w="19050">
                      <a:solidFill>
                        <a:srgbClr val="BFBFBF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BFBFBF"/>
                      </a:solidFill>
                      <a:prstDash val="solid"/>
                    </a:lnL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638648" y="5390642"/>
            <a:ext cx="4400550" cy="11480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规划条件：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1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1、商业比例：可兼容</a:t>
            </a:r>
            <a:r>
              <a:rPr sz="11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30%</a:t>
            </a:r>
            <a:r>
              <a:rPr sz="11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以下商业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1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2、车位配比：住宅</a:t>
            </a:r>
            <a:r>
              <a:rPr sz="1100" spc="-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1.2</a:t>
            </a:r>
            <a:r>
              <a:rPr sz="11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11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1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户，商业1个/100㎡。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1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3、本地块上需设计建造670</a:t>
            </a:r>
            <a:r>
              <a:rPr sz="11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11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㎡商业，总价330</a:t>
            </a:r>
            <a:r>
              <a:rPr sz="1100" spc="5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1100" dirty="0">
                <a:solidFill>
                  <a:srgbClr val="2F3032"/>
                </a:solidFill>
                <a:latin typeface="微软雅黑" panose="020B0503020204020204" charset="-122"/>
                <a:cs typeface="微软雅黑" panose="020B0503020204020204" charset="-122"/>
              </a:rPr>
              <a:t>万元定向销售给村民。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  <a:p>
            <a:pPr marL="34925">
              <a:lnSpc>
                <a:spcPct val="100000"/>
              </a:lnSpc>
              <a:spcBef>
                <a:spcPts val="820"/>
              </a:spcBef>
            </a:pPr>
            <a:r>
              <a:rPr sz="1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备注：详细规划条件要逐条列出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82" y="6538468"/>
            <a:ext cx="3073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 marR="5080" indent="-35877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备注：可售楼面价：考虑代建、自持等后的可售价格。 实际楼面价：换算成公开市场土地拿地价。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38212" y="1399238"/>
            <a:ext cx="3175610" cy="3771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938292" y="3332988"/>
            <a:ext cx="7366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南城车站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21561" y="2117852"/>
            <a:ext cx="974725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二期拟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1415"/>
              </a:lnSpc>
            </a:pP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获取土地</a:t>
            </a:r>
            <a:r>
              <a:rPr sz="1200" b="1" spc="-5" dirty="0">
                <a:latin typeface="微软雅黑" panose="020B0503020204020204" charset="-122"/>
                <a:cs typeface="微软雅黑" panose="020B0503020204020204" charset="-122"/>
              </a:rPr>
              <a:t>40</a:t>
            </a: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亩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33" y="368300"/>
            <a:ext cx="2316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1</a:t>
            </a:r>
            <a:r>
              <a:rPr dirty="0"/>
              <a:t>.</a:t>
            </a:r>
            <a:r>
              <a:rPr spc="-10" dirty="0"/>
              <a:t>6</a:t>
            </a:r>
            <a:r>
              <a:rPr dirty="0"/>
              <a:t>、板块控规：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2333" y="876300"/>
            <a:ext cx="106889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45" dirty="0">
                <a:latin typeface="微软雅黑" panose="020B0503020204020204" charset="-122"/>
                <a:cs typeface="微软雅黑" panose="020B0503020204020204" charset="-122"/>
              </a:rPr>
              <a:t>板块为玉溪规划新区，规划大量商业、生活配套，目前起步区已建设完</a:t>
            </a:r>
            <a:r>
              <a:rPr sz="2000" spc="40" dirty="0"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2000" spc="45" dirty="0">
                <a:latin typeface="微软雅黑" panose="020B0503020204020204" charset="-122"/>
                <a:cs typeface="微软雅黑" panose="020B0503020204020204" charset="-122"/>
              </a:rPr>
              <a:t>，红塔区政府即将迁 </a:t>
            </a:r>
            <a:r>
              <a:rPr sz="2000" spc="10" dirty="0">
                <a:latin typeface="微软雅黑" panose="020B0503020204020204" charset="-122"/>
                <a:cs typeface="微软雅黑" panose="020B0503020204020204" charset="-122"/>
              </a:rPr>
              <a:t>入，玉溪最好小学一小在建中，距离本项目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约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500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米。本项目周边多规划为住宅用地，后期较易 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形成良好居住氛围。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1388" y="2492895"/>
            <a:ext cx="3628709" cy="37246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01183" y="5529342"/>
            <a:ext cx="154560" cy="123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05320" y="4224528"/>
            <a:ext cx="55880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b="1" spc="-5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高铁新城 核心区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36154" y="3401059"/>
            <a:ext cx="635000" cy="3886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16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高铁新城 总范围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36167" y="2464947"/>
            <a:ext cx="5741309" cy="3724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62826" y="2501931"/>
            <a:ext cx="1054100" cy="2067560"/>
          </a:xfrm>
          <a:custGeom>
            <a:avLst/>
            <a:gdLst/>
            <a:ahLst/>
            <a:cxnLst/>
            <a:rect l="l" t="t" r="r" b="b"/>
            <a:pathLst>
              <a:path w="1054100" h="2067560">
                <a:moveTo>
                  <a:pt x="0" y="29817"/>
                </a:moveTo>
                <a:lnTo>
                  <a:pt x="89453" y="1928191"/>
                </a:lnTo>
                <a:lnTo>
                  <a:pt x="377687" y="2067339"/>
                </a:lnTo>
                <a:lnTo>
                  <a:pt x="457200" y="1967947"/>
                </a:lnTo>
                <a:lnTo>
                  <a:pt x="705679" y="1391478"/>
                </a:lnTo>
                <a:lnTo>
                  <a:pt x="954157" y="834887"/>
                </a:lnTo>
                <a:lnTo>
                  <a:pt x="1053548" y="725556"/>
                </a:lnTo>
                <a:lnTo>
                  <a:pt x="208722" y="0"/>
                </a:lnTo>
                <a:lnTo>
                  <a:pt x="0" y="29817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00558" y="2482052"/>
            <a:ext cx="3031490" cy="2385695"/>
          </a:xfrm>
          <a:custGeom>
            <a:avLst/>
            <a:gdLst/>
            <a:ahLst/>
            <a:cxnLst/>
            <a:rect l="l" t="t" r="r" b="b"/>
            <a:pathLst>
              <a:path w="3031490" h="2385695">
                <a:moveTo>
                  <a:pt x="0" y="1133061"/>
                </a:moveTo>
                <a:lnTo>
                  <a:pt x="2156791" y="2385392"/>
                </a:lnTo>
                <a:lnTo>
                  <a:pt x="2534478" y="1669774"/>
                </a:lnTo>
                <a:lnTo>
                  <a:pt x="2733261" y="1073426"/>
                </a:lnTo>
                <a:lnTo>
                  <a:pt x="2941982" y="457200"/>
                </a:lnTo>
                <a:lnTo>
                  <a:pt x="3031435" y="29818"/>
                </a:lnTo>
                <a:lnTo>
                  <a:pt x="934278" y="0"/>
                </a:lnTo>
                <a:lnTo>
                  <a:pt x="874643" y="79513"/>
                </a:lnTo>
                <a:lnTo>
                  <a:pt x="854765" y="228600"/>
                </a:lnTo>
                <a:lnTo>
                  <a:pt x="775252" y="327992"/>
                </a:lnTo>
                <a:lnTo>
                  <a:pt x="477078" y="646044"/>
                </a:lnTo>
                <a:lnTo>
                  <a:pt x="258417" y="735496"/>
                </a:lnTo>
                <a:lnTo>
                  <a:pt x="59635" y="974035"/>
                </a:lnTo>
                <a:lnTo>
                  <a:pt x="0" y="113306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12321" y="4764655"/>
            <a:ext cx="154558" cy="123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521732" y="3364991"/>
            <a:ext cx="1108710" cy="7810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54355">
              <a:lnSpc>
                <a:spcPts val="1300"/>
              </a:lnSpc>
              <a:spcBef>
                <a:spcPts val="160"/>
              </a:spcBef>
            </a:pPr>
            <a:r>
              <a:rPr sz="1100" b="1" spc="-5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高铁新城 核心区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  <a:p>
            <a:pPr marL="485775" marR="5080">
              <a:lnSpc>
                <a:spcPts val="1390"/>
              </a:lnSpc>
              <a:spcBef>
                <a:spcPts val="545"/>
              </a:spcBef>
            </a:pPr>
            <a:r>
              <a:rPr sz="1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高铁新城 总范围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dd8a1262-fc85-42c9-94fd-0788b128c4a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23086</Words>
  <Application>WPS 演示</Application>
  <PresentationFormat>On-screen Show (4:3)</PresentationFormat>
  <Paragraphs>6807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7" baseType="lpstr">
      <vt:lpstr>Arial</vt:lpstr>
      <vt:lpstr>宋体</vt:lpstr>
      <vt:lpstr>Wingdings</vt:lpstr>
      <vt:lpstr>微软雅黑</vt:lpstr>
      <vt:lpstr>΢</vt:lpstr>
      <vt:lpstr>Segoe Print</vt:lpstr>
      <vt:lpstr>Wingdings</vt:lpstr>
      <vt:lpstr>Arial</vt:lpstr>
      <vt:lpstr>Times New Roman</vt:lpstr>
      <vt:lpstr>Calibri</vt:lpstr>
      <vt:lpstr>Arial Unicode MS</vt:lpstr>
      <vt:lpstr>Office Theme</vt:lpstr>
      <vt:lpstr>云南省玉溪市红塔区高铁新城55亩项目</vt:lpstr>
      <vt:lpstr>CATALOG</vt:lpstr>
      <vt:lpstr>项目概况</vt:lpstr>
      <vt:lpstr>1.1、城市简介</vt:lpstr>
      <vt:lpstr>1.2、泛亚铁路规划利好</vt:lpstr>
      <vt:lpstr>1.3、项目区位</vt:lpstr>
      <vt:lpstr>1.4、高铁新城板块整体规划利好</vt:lpstr>
      <vt:lpstr>1.5、宗地规划指标</vt:lpstr>
      <vt:lpstr>1.6、板块控规：</vt:lpstr>
      <vt:lpstr>1.7 宗地四至及周边环境</vt:lpstr>
      <vt:lpstr>1.8 宗地配套分析：周边商业、医疗配套完善，规划重点小学，学区资源第一梯队</vt:lpstr>
      <vt:lpstr>1.10 小结</vt:lpstr>
      <vt:lpstr>交易模式</vt:lpstr>
      <vt:lpstr>2.1项目背景</vt:lpstr>
      <vt:lpstr>2.2合作方案</vt:lpstr>
      <vt:lpstr>2.4交易流程图</vt:lpstr>
      <vt:lpstr>2.5风险点及应对方案</vt:lpstr>
      <vt:lpstr>市场分析</vt:lpstr>
      <vt:lpstr>3.1 城市政策|城市政策整体宽松，仅公积金政策收紧，客户置业门槛不受限制。</vt:lpstr>
      <vt:lpstr>3.2	全市土地市场|住宅土地市场集中在19-20年供应，2020年成交198万方，多个地 块均已开发入市，市场热度较高，金科、万科、邦泰等外来房企进驻。</vt:lpstr>
      <vt:lpstr>3.2	板块土地市场|区域以带条件供地为主，其中邦泰须配建8.96万㎡回迁房，实际楼 面地价3782元/㎡、万科须配建6.20万㎡回迁房，实际楼面地价4862元/㎡ 。</vt:lpstr>
      <vt:lpstr>3.3.1	全市住宅市场|17年以来，住宅市场整体供销量价上涨，当前均价7446元/㎡， 市场容量80-100万方。商品房预售存量74万方，去化周期10个月。</vt:lpstr>
      <vt:lpstr>1000元/㎡价差，在规划、配套及发展潜力上优于高新区板块，有竞争优势。</vt:lpstr>
      <vt:lpstr>3.3.3 板块市场表现|本案所在板块仅高铁新城、得胜中樘府2个项目在售，高层毛坯 7500元/㎡，大盘热销，单盘月去化40-70套；上游板块目前高层毛坯均价9000-9500  元/㎡，洋房1.1-1.2万元/㎡；下游板块目前在售均价6500-7000元/㎡。</vt:lpstr>
      <vt:lpstr>3.3.4 未来竞争格局|区域内品牌房企聚集，未来待入市存量约138万方。本项目入市 时存量约101万方，竞争可控，分布于老城、高铁新城及生态文化片区。本案所处高 铁新城存量24万方，区域价格优势，可吸纳城区外溢客户。</vt:lpstr>
      <vt:lpstr>3.3.5	核心竞品|高铁新城项目—板块销冠，价格低开高走，以红塔区地缘客户为主， 周边乡镇客户补充，价格敏感度高。</vt:lpstr>
      <vt:lpstr>以下小面积低总价户型去化较快。</vt:lpstr>
      <vt:lpstr>7000元/㎡，以红塔区地缘客户为主，周边乡镇客户补充。</vt:lpstr>
      <vt:lpstr>3.3.5	核心竞品|富康城项目—2021年5月首开，主打135-143㎡4房产品，推280套， 去化约90套，小高层成交为主，小高层均价7000元/㎡、洋房均价8000元/㎡。</vt:lpstr>
      <vt:lpstr>3.4 市场总结</vt:lpstr>
      <vt:lpstr>项目定位</vt:lpstr>
      <vt:lpstr>4.1	客户定位|基于宗地综合属性及板块市场客户分析，综合考虑板块价值演变及经营 目标等因素，本案客户定位建议如下——</vt:lpstr>
      <vt:lpstr>4.2	产品定位|基于板块竞品产品量价表现及目标客户需求，结合宗地规划指标等因素， 本案产品定位落地如下——</vt:lpstr>
      <vt:lpstr>4.2 产品定位|总图及经济技术指标</vt:lpstr>
      <vt:lpstr>4.3 价格定位|高层住宅</vt:lpstr>
      <vt:lpstr>4.3 价格定位|车位</vt:lpstr>
      <vt:lpstr>4.4 项目货值、去化及开发周期</vt:lpstr>
      <vt:lpstr>项目测算</vt:lpstr>
      <vt:lpstr>5.1项目节点及成本标准</vt:lpstr>
      <vt:lpstr>住宅货值7.4亿，商业货值3300万，车位销售4288万，其中车位销售：住宅套数×60%。 若车位全销售，项目净利润9828万元，净利润率13.12% 。</vt:lpstr>
      <vt:lpstr>5.3风控-项目现金流分析：</vt:lpstr>
      <vt:lpstr>5.4 敏感性分析</vt:lpstr>
      <vt:lpstr>5.3风控-压力测试：</vt:lpstr>
      <vt:lpstr>5.3风控-压力测试：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云南省玉溪市红塔区高铁新城55亩项目可研报告</dc:title>
  <dc:creator/>
  <cp:lastModifiedBy>刘宪锋</cp:lastModifiedBy>
  <cp:revision>27</cp:revision>
  <dcterms:created xsi:type="dcterms:W3CDTF">2021-08-16T02:45:00Z</dcterms:created>
  <dcterms:modified xsi:type="dcterms:W3CDTF">2021-08-25T14:27:58Z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2021-08-10T08:00:00Z</vt:filetime>
  </property>
  <property fmtid="{D5CDD505-2E9C-101B-9397-08002B2CF9AE}" pid="3" name="LastSaved">
    <vt:filetime>2021-08-16T08:00:00Z</vt:filetime>
  </property>
  <property fmtid="{D5CDD505-2E9C-101B-9397-08002B2CF9AE}" pid="4" name="KSOProductBuildVer">
    <vt:lpwstr>2052-11.1.0.10700</vt:lpwstr>
  </property>
  <property fmtid="{D5CDD505-2E9C-101B-9397-08002B2CF9AE}" pid="5" name="ICV">
    <vt:lpwstr>9EC0ECD3C68341FB876B08D449C2E5F8</vt:lpwstr>
  </property>
</Properties>
</file>