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20" r:id="rId5"/>
    <p:sldId id="386" r:id="rId6"/>
    <p:sldId id="387" r:id="rId7"/>
    <p:sldId id="389" r:id="rId8"/>
    <p:sldId id="271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-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C10C-86BA-4C9D-96D2-7D5F0847B3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C10C-86BA-4C9D-96D2-7D5F0847B3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emf"/><Relationship Id="rId2" Type="http://schemas.openxmlformats.org/officeDocument/2006/relationships/tags" Target="../tags/tag1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1.emf"/><Relationship Id="rId2" Type="http://schemas.openxmlformats.org/officeDocument/2006/relationships/tags" Target="../tags/tag73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.emf"/><Relationship Id="rId2" Type="http://schemas.openxmlformats.org/officeDocument/2006/relationships/tags" Target="../tags/tag22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图片 2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933450" y="200953"/>
            <a:ext cx="7662068" cy="4233964"/>
          </a:xfrm>
          <a:prstGeom prst="rect">
            <a:avLst/>
          </a:prstGeom>
        </p:spPr>
      </p:pic>
      <p:sp>
        <p:nvSpPr>
          <p:cNvPr id="3161" name="任意多边形 3160"/>
          <p:cNvSpPr/>
          <p:nvPr>
            <p:custDataLst>
              <p:tags r:id="rId4"/>
            </p:custDataLst>
          </p:nvPr>
        </p:nvSpPr>
        <p:spPr>
          <a:xfrm>
            <a:off x="-1588" y="1855787"/>
            <a:ext cx="12193588" cy="5002212"/>
          </a:xfrm>
          <a:custGeom>
            <a:avLst/>
            <a:gdLst>
              <a:gd name="connsiteX0" fmla="*/ 12193588 w 12193588"/>
              <a:gd name="connsiteY0" fmla="*/ 0 h 5002212"/>
              <a:gd name="connsiteX1" fmla="*/ 12193588 w 12193588"/>
              <a:gd name="connsiteY1" fmla="*/ 3193012 h 5002212"/>
              <a:gd name="connsiteX2" fmla="*/ 12193588 w 12193588"/>
              <a:gd name="connsiteY2" fmla="*/ 5002211 h 5002212"/>
              <a:gd name="connsiteX3" fmla="*/ 12193588 w 12193588"/>
              <a:gd name="connsiteY3" fmla="*/ 5002212 h 5002212"/>
              <a:gd name="connsiteX4" fmla="*/ 3171825 w 12193588"/>
              <a:gd name="connsiteY4" fmla="*/ 5002212 h 5002212"/>
              <a:gd name="connsiteX5" fmla="*/ 3171724 w 12193588"/>
              <a:gd name="connsiteY5" fmla="*/ 5002211 h 5002212"/>
              <a:gd name="connsiteX6" fmla="*/ 0 w 12193588"/>
              <a:gd name="connsiteY6" fmla="*/ 5002211 h 5002212"/>
              <a:gd name="connsiteX7" fmla="*/ 0 w 12193588"/>
              <a:gd name="connsiteY7" fmla="*/ 4411662 h 5002212"/>
              <a:gd name="connsiteX8" fmla="*/ 0 w 12193588"/>
              <a:gd name="connsiteY8" fmla="*/ 3193012 h 5002212"/>
              <a:gd name="connsiteX9" fmla="*/ 0 w 12193588"/>
              <a:gd name="connsiteY9" fmla="*/ 1030287 h 5002212"/>
              <a:gd name="connsiteX10" fmla="*/ 5808663 w 12193588"/>
              <a:gd name="connsiteY10" fmla="*/ 2317750 h 500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3588" h="5002212">
                <a:moveTo>
                  <a:pt x="12193588" y="0"/>
                </a:moveTo>
                <a:lnTo>
                  <a:pt x="12193588" y="3193012"/>
                </a:lnTo>
                <a:lnTo>
                  <a:pt x="12193588" y="5002211"/>
                </a:lnTo>
                <a:lnTo>
                  <a:pt x="12193588" y="5002212"/>
                </a:lnTo>
                <a:lnTo>
                  <a:pt x="3171825" y="5002212"/>
                </a:lnTo>
                <a:lnTo>
                  <a:pt x="3171724" y="5002211"/>
                </a:lnTo>
                <a:lnTo>
                  <a:pt x="0" y="5002211"/>
                </a:lnTo>
                <a:lnTo>
                  <a:pt x="0" y="4411662"/>
                </a:lnTo>
                <a:lnTo>
                  <a:pt x="0" y="3193012"/>
                </a:lnTo>
                <a:lnTo>
                  <a:pt x="0" y="1030287"/>
                </a:lnTo>
                <a:lnTo>
                  <a:pt x="5808663" y="23177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" name="Freeform 3052"/>
          <p:cNvSpPr/>
          <p:nvPr>
            <p:custDataLst>
              <p:tags r:id="rId5"/>
            </p:custDataLst>
          </p:nvPr>
        </p:nvSpPr>
        <p:spPr bwMode="auto">
          <a:xfrm>
            <a:off x="-1588" y="1479550"/>
            <a:ext cx="12193588" cy="2840037"/>
          </a:xfrm>
          <a:custGeom>
            <a:avLst/>
            <a:gdLst>
              <a:gd name="T0" fmla="*/ 0 w 7681"/>
              <a:gd name="T1" fmla="*/ 1298 h 1789"/>
              <a:gd name="T2" fmla="*/ 3650 w 7681"/>
              <a:gd name="T3" fmla="*/ 1789 h 1789"/>
              <a:gd name="T4" fmla="*/ 7681 w 7681"/>
              <a:gd name="T5" fmla="*/ 563 h 1789"/>
              <a:gd name="T6" fmla="*/ 7681 w 7681"/>
              <a:gd name="T7" fmla="*/ 0 h 1789"/>
              <a:gd name="T8" fmla="*/ 3650 w 7681"/>
              <a:gd name="T9" fmla="*/ 1597 h 1789"/>
              <a:gd name="T10" fmla="*/ 0 w 7681"/>
              <a:gd name="T11" fmla="*/ 646 h 1789"/>
              <a:gd name="T12" fmla="*/ 0 w 7681"/>
              <a:gd name="T13" fmla="*/ 1298 h 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1" h="1789">
                <a:moveTo>
                  <a:pt x="0" y="1298"/>
                </a:moveTo>
                <a:lnTo>
                  <a:pt x="3650" y="1789"/>
                </a:lnTo>
                <a:lnTo>
                  <a:pt x="7681" y="563"/>
                </a:lnTo>
                <a:lnTo>
                  <a:pt x="7681" y="0"/>
                </a:lnTo>
                <a:lnTo>
                  <a:pt x="3650" y="1597"/>
                </a:lnTo>
                <a:lnTo>
                  <a:pt x="0" y="646"/>
                </a:lnTo>
                <a:lnTo>
                  <a:pt x="0" y="1298"/>
                </a:lnTo>
                <a:close/>
              </a:path>
            </a:pathLst>
          </a:custGeom>
          <a:solidFill>
            <a:schemeClr val="accent1">
              <a:lumMod val="50000"/>
              <a:alpha val="2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6" name="Freeform 3053"/>
          <p:cNvSpPr/>
          <p:nvPr>
            <p:custDataLst>
              <p:tags r:id="rId6"/>
            </p:custDataLst>
          </p:nvPr>
        </p:nvSpPr>
        <p:spPr bwMode="auto">
          <a:xfrm>
            <a:off x="-1588" y="1394298"/>
            <a:ext cx="12193588" cy="2825750"/>
          </a:xfrm>
          <a:custGeom>
            <a:avLst/>
            <a:gdLst>
              <a:gd name="T0" fmla="*/ 0 w 7681"/>
              <a:gd name="T1" fmla="*/ 1288 h 1780"/>
              <a:gd name="T2" fmla="*/ 3659 w 7681"/>
              <a:gd name="T3" fmla="*/ 1780 h 1780"/>
              <a:gd name="T4" fmla="*/ 7681 w 7681"/>
              <a:gd name="T5" fmla="*/ 658 h 1780"/>
              <a:gd name="T6" fmla="*/ 7681 w 7681"/>
              <a:gd name="T7" fmla="*/ 0 h 1780"/>
              <a:gd name="T8" fmla="*/ 3645 w 7681"/>
              <a:gd name="T9" fmla="*/ 1660 h 1780"/>
              <a:gd name="T10" fmla="*/ 0 w 7681"/>
              <a:gd name="T11" fmla="*/ 636 h 1780"/>
              <a:gd name="T12" fmla="*/ 0 w 7681"/>
              <a:gd name="T13" fmla="*/ 1288 h 1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1" h="1780">
                <a:moveTo>
                  <a:pt x="0" y="1288"/>
                </a:moveTo>
                <a:lnTo>
                  <a:pt x="3659" y="1780"/>
                </a:lnTo>
                <a:lnTo>
                  <a:pt x="7681" y="658"/>
                </a:lnTo>
                <a:lnTo>
                  <a:pt x="7681" y="0"/>
                </a:lnTo>
                <a:lnTo>
                  <a:pt x="3645" y="1660"/>
                </a:lnTo>
                <a:lnTo>
                  <a:pt x="0" y="636"/>
                </a:lnTo>
                <a:lnTo>
                  <a:pt x="0" y="12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7"/>
            </p:custDataLst>
          </p:nvPr>
        </p:nvCxnSpPr>
        <p:spPr>
          <a:xfrm>
            <a:off x="2939052" y="5015858"/>
            <a:ext cx="63127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2668788" y="5041624"/>
            <a:ext cx="6853236" cy="44201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2668787" y="4242914"/>
            <a:ext cx="6853237" cy="766228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2668786" y="5547499"/>
            <a:ext cx="6853237" cy="374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  <p:custDataLst>
              <p:tags r:id="rId11"/>
            </p:custDataLst>
          </p:nvPr>
        </p:nvSpPr>
        <p:spPr>
          <a:xfrm>
            <a:off x="2668786" y="5940882"/>
            <a:ext cx="6853237" cy="37555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74713" y="333375"/>
            <a:ext cx="1044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852413" y="1140859"/>
            <a:ext cx="4372343" cy="2416102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0" y="3098800"/>
            <a:ext cx="12192000" cy="375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0" y="3098800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2024109" y="4181763"/>
            <a:ext cx="8143782" cy="1593275"/>
          </a:xfrm>
        </p:spPr>
        <p:txBody>
          <a:bodyPr lIns="90000" tIns="46800" rIns="90000" bIns="46800" anchor="t" anchorCtr="0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9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9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20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21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3160"/>
          <p:cNvSpPr/>
          <p:nvPr>
            <p:custDataLst>
              <p:tags r:id="rId2"/>
            </p:custDataLst>
          </p:nvPr>
        </p:nvSpPr>
        <p:spPr>
          <a:xfrm>
            <a:off x="-1588" y="6321790"/>
            <a:ext cx="12193588" cy="536208"/>
          </a:xfrm>
          <a:custGeom>
            <a:avLst/>
            <a:gdLst>
              <a:gd name="connsiteX0" fmla="*/ 12193588 w 12193588"/>
              <a:gd name="connsiteY0" fmla="*/ 0 h 5002212"/>
              <a:gd name="connsiteX1" fmla="*/ 12193588 w 12193588"/>
              <a:gd name="connsiteY1" fmla="*/ 3193012 h 5002212"/>
              <a:gd name="connsiteX2" fmla="*/ 12193588 w 12193588"/>
              <a:gd name="connsiteY2" fmla="*/ 5002211 h 5002212"/>
              <a:gd name="connsiteX3" fmla="*/ 12193588 w 12193588"/>
              <a:gd name="connsiteY3" fmla="*/ 5002212 h 5002212"/>
              <a:gd name="connsiteX4" fmla="*/ 3171825 w 12193588"/>
              <a:gd name="connsiteY4" fmla="*/ 5002212 h 5002212"/>
              <a:gd name="connsiteX5" fmla="*/ 3171724 w 12193588"/>
              <a:gd name="connsiteY5" fmla="*/ 5002211 h 5002212"/>
              <a:gd name="connsiteX6" fmla="*/ 0 w 12193588"/>
              <a:gd name="connsiteY6" fmla="*/ 5002211 h 5002212"/>
              <a:gd name="connsiteX7" fmla="*/ 0 w 12193588"/>
              <a:gd name="connsiteY7" fmla="*/ 4411662 h 5002212"/>
              <a:gd name="connsiteX8" fmla="*/ 0 w 12193588"/>
              <a:gd name="connsiteY8" fmla="*/ 3193012 h 5002212"/>
              <a:gd name="connsiteX9" fmla="*/ 0 w 12193588"/>
              <a:gd name="connsiteY9" fmla="*/ 1030287 h 5002212"/>
              <a:gd name="connsiteX10" fmla="*/ 5808663 w 12193588"/>
              <a:gd name="connsiteY10" fmla="*/ 2317750 h 500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3588" h="5002212">
                <a:moveTo>
                  <a:pt x="12193588" y="0"/>
                </a:moveTo>
                <a:lnTo>
                  <a:pt x="12193588" y="3193012"/>
                </a:lnTo>
                <a:lnTo>
                  <a:pt x="12193588" y="5002211"/>
                </a:lnTo>
                <a:lnTo>
                  <a:pt x="12193588" y="5002212"/>
                </a:lnTo>
                <a:lnTo>
                  <a:pt x="3171825" y="5002212"/>
                </a:lnTo>
                <a:lnTo>
                  <a:pt x="3171724" y="5002211"/>
                </a:lnTo>
                <a:lnTo>
                  <a:pt x="0" y="5002211"/>
                </a:lnTo>
                <a:lnTo>
                  <a:pt x="0" y="4411662"/>
                </a:lnTo>
                <a:lnTo>
                  <a:pt x="0" y="3193012"/>
                </a:lnTo>
                <a:lnTo>
                  <a:pt x="0" y="1030287"/>
                </a:lnTo>
                <a:lnTo>
                  <a:pt x="5808663" y="23177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任意多边形 3160"/>
          <p:cNvSpPr/>
          <p:nvPr>
            <p:custDataLst>
              <p:tags r:id="rId3"/>
            </p:custDataLst>
          </p:nvPr>
        </p:nvSpPr>
        <p:spPr>
          <a:xfrm rot="10800000">
            <a:off x="-1588" y="94"/>
            <a:ext cx="12193588" cy="334705"/>
          </a:xfrm>
          <a:custGeom>
            <a:avLst/>
            <a:gdLst>
              <a:gd name="connsiteX0" fmla="*/ 12193588 w 12193588"/>
              <a:gd name="connsiteY0" fmla="*/ 0 h 5002212"/>
              <a:gd name="connsiteX1" fmla="*/ 12193588 w 12193588"/>
              <a:gd name="connsiteY1" fmla="*/ 3193012 h 5002212"/>
              <a:gd name="connsiteX2" fmla="*/ 12193588 w 12193588"/>
              <a:gd name="connsiteY2" fmla="*/ 5002211 h 5002212"/>
              <a:gd name="connsiteX3" fmla="*/ 12193588 w 12193588"/>
              <a:gd name="connsiteY3" fmla="*/ 5002212 h 5002212"/>
              <a:gd name="connsiteX4" fmla="*/ 3171825 w 12193588"/>
              <a:gd name="connsiteY4" fmla="*/ 5002212 h 5002212"/>
              <a:gd name="connsiteX5" fmla="*/ 3171724 w 12193588"/>
              <a:gd name="connsiteY5" fmla="*/ 5002211 h 5002212"/>
              <a:gd name="connsiteX6" fmla="*/ 0 w 12193588"/>
              <a:gd name="connsiteY6" fmla="*/ 5002211 h 5002212"/>
              <a:gd name="connsiteX7" fmla="*/ 0 w 12193588"/>
              <a:gd name="connsiteY7" fmla="*/ 4411662 h 5002212"/>
              <a:gd name="connsiteX8" fmla="*/ 0 w 12193588"/>
              <a:gd name="connsiteY8" fmla="*/ 3193012 h 5002212"/>
              <a:gd name="connsiteX9" fmla="*/ 0 w 12193588"/>
              <a:gd name="connsiteY9" fmla="*/ 1030287 h 5002212"/>
              <a:gd name="connsiteX10" fmla="*/ 5808663 w 12193588"/>
              <a:gd name="connsiteY10" fmla="*/ 2317750 h 500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3588" h="5002212">
                <a:moveTo>
                  <a:pt x="12193588" y="0"/>
                </a:moveTo>
                <a:lnTo>
                  <a:pt x="12193588" y="3193012"/>
                </a:lnTo>
                <a:lnTo>
                  <a:pt x="12193588" y="5002211"/>
                </a:lnTo>
                <a:lnTo>
                  <a:pt x="12193588" y="5002212"/>
                </a:lnTo>
                <a:lnTo>
                  <a:pt x="3171825" y="5002212"/>
                </a:lnTo>
                <a:lnTo>
                  <a:pt x="3171724" y="5002211"/>
                </a:lnTo>
                <a:lnTo>
                  <a:pt x="0" y="5002211"/>
                </a:lnTo>
                <a:lnTo>
                  <a:pt x="0" y="4411662"/>
                </a:lnTo>
                <a:lnTo>
                  <a:pt x="0" y="3193012"/>
                </a:lnTo>
                <a:lnTo>
                  <a:pt x="0" y="1030287"/>
                </a:lnTo>
                <a:lnTo>
                  <a:pt x="5808663" y="23177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76000" y="334800"/>
            <a:ext cx="10440000" cy="1368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876000" y="1852295"/>
            <a:ext cx="10440000" cy="43200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7025168" y="4091300"/>
            <a:ext cx="4807621" cy="2656631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1415647" y="3091047"/>
            <a:ext cx="65218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328673" y="2148967"/>
            <a:ext cx="6608827" cy="87011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1328673" y="3162050"/>
            <a:ext cx="6608827" cy="1015623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74712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8600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1044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74713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74712" y="2716271"/>
            <a:ext cx="5112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5764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5760" y="2716271"/>
            <a:ext cx="5112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4176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93525" y="334800"/>
            <a:ext cx="612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74800" y="2111473"/>
            <a:ext cx="4176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795909" y="333375"/>
            <a:ext cx="1512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74800" y="334800"/>
            <a:ext cx="8784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86.xml"/><Relationship Id="rId16" Type="http://schemas.openxmlformats.org/officeDocument/2006/relationships/tags" Target="../tags/tag85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76000" y="333375"/>
            <a:ext cx="10440000" cy="1366838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76000" y="1854000"/>
            <a:ext cx="10440000" cy="432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3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1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>
            <a:normAutofit fontScale="92500" lnSpcReduction="10000"/>
          </a:bodyPr>
          <a:lstStyle/>
          <a:p>
            <a:endParaRPr lang="zh-CN" altLang="en-US" dirty="0"/>
          </a:p>
          <a:p>
            <a:endParaRPr lang="zh-CN" altLang="zh-CN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资产融资方案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2668785" y="5753682"/>
            <a:ext cx="6853237" cy="37440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endParaRPr lang="zh-CN" altLang="en-US" dirty="0"/>
          </a:p>
          <a:p>
            <a:endParaRPr lang="zh-CN" altLang="en-US" dirty="0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143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17342" y="410676"/>
            <a:ext cx="299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项目概况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342" y="184666"/>
            <a:ext cx="10455458" cy="1089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endParaRPr lang="en-US" altLang="zh-CN" dirty="0"/>
          </a:p>
          <a:p>
            <a:pPr marL="342900" lvl="0" indent="-342900"/>
            <a:endParaRPr lang="en-US" altLang="zh-CN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融资公司于</a:t>
            </a:r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15</a:t>
            </a:r>
            <a:r>
              <a:rPr lang="zh-CN" altLang="en-US" dirty="0"/>
              <a:t>日通过法拍收购了上海某房地产经营公司</a:t>
            </a:r>
            <a:r>
              <a:rPr lang="en-US" altLang="zh-CN" dirty="0"/>
              <a:t>100%</a:t>
            </a:r>
            <a:r>
              <a:rPr lang="zh-CN" altLang="en-US" dirty="0"/>
              <a:t>股权，并取得佳佳公司名下住宅及商铺资产。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取得股权后，通过工商变更已将上海</a:t>
            </a:r>
            <a:r>
              <a:rPr lang="en-US" altLang="zh-CN" dirty="0"/>
              <a:t>*</a:t>
            </a:r>
            <a:r>
              <a:rPr lang="zh-CN" altLang="en-US" dirty="0"/>
              <a:t>房地产经营公司更名为上海</a:t>
            </a:r>
            <a:r>
              <a:rPr lang="en-US" altLang="zh-CN" dirty="0"/>
              <a:t>*</a:t>
            </a:r>
            <a:r>
              <a:rPr lang="zh-CN" altLang="en-US" dirty="0"/>
              <a:t>实业有限公司，股权变更及公司名字更变已全部完成。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贷款主体：</a:t>
            </a:r>
            <a:r>
              <a:rPr lang="zh-CN" altLang="zh-CN" sz="1800" dirty="0">
                <a:effectLst/>
                <a:latin typeface="+mj-ea"/>
                <a:ea typeface="+mj-ea"/>
                <a:cs typeface="PMingLiU" panose="02020500000000000000" pitchFamily="18" charset="-120"/>
              </a:rPr>
              <a:t>是</a:t>
            </a:r>
            <a:r>
              <a:rPr lang="zh-TW" altLang="zh-CN" sz="1800" spc="25" dirty="0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一家集工业与民用建筑、安装、</a:t>
            </a:r>
            <a:r>
              <a:rPr lang="zh-TW" altLang="zh-CN" sz="1800" spc="-140" dirty="0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装修装饰、地基与基础、大型土石方、市场开发为一体的施工总承包企业；属房屋建筑施工总承包</a:t>
            </a:r>
            <a:r>
              <a:rPr lang="zh-CN" altLang="zh-CN" sz="1800" spc="-140" dirty="0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三</a:t>
            </a:r>
            <a:r>
              <a:rPr lang="zh-TW" altLang="zh-CN" sz="1800" spc="-140" dirty="0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级资质；近年来上海璟珠公司主要承接上海地区的总包及装修业务，目前在建项目总包及装修业务有两个项目正处于收款阶段，现金流较稳定。</a:t>
            </a:r>
            <a:r>
              <a:rPr lang="zh-TW" altLang="zh-CN" sz="1800" dirty="0">
                <a:effectLst/>
                <a:latin typeface="+mj-ea"/>
                <a:ea typeface="+mj-ea"/>
                <a:cs typeface="PMingLiU" panose="02020500000000000000" pitchFamily="18" charset="-120"/>
              </a:rPr>
              <a:t> </a:t>
            </a:r>
            <a:endParaRPr lang="en-US" altLang="zh-CN" dirty="0">
              <a:latin typeface="+mj-ea"/>
              <a:ea typeface="+mj-ea"/>
            </a:endParaRPr>
          </a:p>
          <a:p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资产情况明细：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r>
              <a:rPr lang="zh-CN" altLang="en-US" dirty="0"/>
              <a:t>   资产</a:t>
            </a:r>
            <a:r>
              <a:rPr lang="en-US" altLang="zh-CN" dirty="0"/>
              <a:t>1</a:t>
            </a:r>
            <a:r>
              <a:rPr lang="zh-CN" altLang="en-US" dirty="0"/>
              <a:t>：上海市静安区襄阳路商铺资产（</a:t>
            </a:r>
            <a:r>
              <a:rPr lang="en-US" altLang="zh-CN" dirty="0"/>
              <a:t>1</a:t>
            </a:r>
            <a:r>
              <a:rPr lang="zh-CN" altLang="en-US" dirty="0"/>
              <a:t>至</a:t>
            </a:r>
            <a:r>
              <a:rPr lang="en-US" altLang="zh-CN" dirty="0"/>
              <a:t>4</a:t>
            </a:r>
            <a:r>
              <a:rPr lang="zh-CN" altLang="en-US" dirty="0"/>
              <a:t>层）：</a:t>
            </a:r>
            <a:endParaRPr lang="en-US" altLang="zh-CN" dirty="0"/>
          </a:p>
          <a:p>
            <a:r>
              <a:rPr lang="en-US" altLang="zh-CN" dirty="0"/>
              <a:t>                 </a:t>
            </a:r>
            <a:endParaRPr lang="en-US" altLang="zh-CN" dirty="0"/>
          </a:p>
          <a:p>
            <a:r>
              <a:rPr lang="en-US" altLang="zh-CN" dirty="0"/>
              <a:t>               </a:t>
            </a:r>
            <a:r>
              <a:rPr lang="zh-CN" altLang="en-US" dirty="0"/>
              <a:t>面积：</a:t>
            </a:r>
            <a:r>
              <a:rPr lang="en-US" altLang="zh-CN" dirty="0"/>
              <a:t>1567.62</a:t>
            </a:r>
            <a:r>
              <a:rPr lang="zh-CN" altLang="en-US" dirty="0"/>
              <a:t>平方米</a:t>
            </a:r>
            <a:endParaRPr lang="en-US" altLang="zh-CN" dirty="0"/>
          </a:p>
          <a:p>
            <a:r>
              <a:rPr lang="en-US" altLang="zh-CN" dirty="0"/>
              <a:t>                 </a:t>
            </a:r>
            <a:endParaRPr lang="en-US" altLang="zh-CN" dirty="0"/>
          </a:p>
          <a:p>
            <a:r>
              <a:rPr lang="en-US" altLang="zh-CN" dirty="0"/>
              <a:t>               </a:t>
            </a:r>
            <a:r>
              <a:rPr lang="zh-CN" altLang="en-US" dirty="0"/>
              <a:t>预评估价格：</a:t>
            </a:r>
            <a:r>
              <a:rPr lang="en-US" altLang="zh-CN" dirty="0"/>
              <a:t>10</a:t>
            </a:r>
            <a:r>
              <a:rPr lang="en-US" altLang="zh-CN" dirty="0"/>
              <a:t>00</a:t>
            </a:r>
            <a:r>
              <a:rPr lang="zh-CN" altLang="en-US" dirty="0"/>
              <a:t>万元 （同策评估、城市评估）</a:t>
            </a:r>
            <a:endParaRPr lang="en-US" altLang="zh-CN" dirty="0"/>
          </a:p>
          <a:p>
            <a:r>
              <a:rPr lang="en-US" altLang="zh-CN" dirty="0"/>
              <a:t>   </a:t>
            </a:r>
            <a:endParaRPr lang="en-US" altLang="zh-CN" dirty="0"/>
          </a:p>
          <a:p>
            <a:r>
              <a:rPr lang="zh-CN" altLang="en-US" dirty="0"/>
              <a:t>   租赁情况：目前商铺处于满租状态，年租金为</a:t>
            </a:r>
            <a:r>
              <a:rPr lang="en-US" altLang="zh-CN" dirty="0"/>
              <a:t>400</a:t>
            </a:r>
            <a:r>
              <a:rPr lang="zh-CN" altLang="en-US" dirty="0"/>
              <a:t>万元，租赁业态为轻餐饮餐厅</a:t>
            </a:r>
            <a:endParaRPr lang="en-US" altLang="zh-CN" dirty="0"/>
          </a:p>
          <a:p>
            <a:r>
              <a:rPr lang="en-US" altLang="zh-CN" dirty="0"/>
              <a:t>   </a:t>
            </a:r>
            <a:endParaRPr lang="en-US" altLang="zh-CN" dirty="0"/>
          </a:p>
          <a:p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/>
          </a:p>
          <a:p>
            <a:endParaRPr lang="en-US" altLang="zh-CN" dirty="0"/>
          </a:p>
          <a:p>
            <a:endParaRPr lang="zh-CN" altLang="en-US" dirty="0"/>
          </a:p>
          <a:p>
            <a:pPr marL="285750" indent="-285750"/>
            <a:endParaRPr lang="en-US" altLang="zh-CN" dirty="0"/>
          </a:p>
          <a:p>
            <a:pPr lvl="0"/>
            <a:endParaRPr lang="zh-CN" alt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zh-CN" alt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zh-CN" alt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zh-CN" alt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zh-CN" altLang="en-US" dirty="0"/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/>
          </a:p>
          <a:p>
            <a:endParaRPr lang="zh-CN" altLang="en-US" dirty="0"/>
          </a:p>
          <a:p>
            <a:pPr lvl="0"/>
            <a:endParaRPr lang="zh-CN" altLang="en-US" dirty="0"/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855" y="285750"/>
            <a:ext cx="5737145" cy="603539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融资计划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5917" y="889289"/>
            <a:ext cx="6651545" cy="2310495"/>
          </a:xfrm>
        </p:spPr>
        <p:txBody>
          <a:bodyPr>
            <a:normAutofit fontScale="25000" lnSpcReduction="20000"/>
          </a:bodyPr>
          <a:lstStyle/>
          <a:p>
            <a:pPr marL="266700" indent="266700" algn="just">
              <a:lnSpc>
                <a:spcPct val="170000"/>
              </a:lnSpc>
            </a:pPr>
            <a:r>
              <a:rPr lang="en-US" altLang="zh-CN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zh-CN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、融资期限</a:t>
            </a:r>
            <a:r>
              <a:rPr lang="en-US" altLang="zh-CN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个月</a:t>
            </a:r>
            <a:r>
              <a:rPr lang="zh-CN" altLang="zh-CN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zh-CN" altLang="zh-CN" sz="8000" b="1" kern="100" dirty="0">
              <a:solidFill>
                <a:schemeClr val="tx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66700" indent="266700" algn="just">
              <a:lnSpc>
                <a:spcPct val="170000"/>
              </a:lnSpc>
            </a:pPr>
            <a:r>
              <a:rPr lang="en-US" altLang="zh-CN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zh-CN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、融资额度：</a:t>
            </a:r>
            <a:r>
              <a:rPr lang="zh-CN" altLang="en-US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商铺人民币</a:t>
            </a:r>
            <a:r>
              <a:rPr lang="en-US" altLang="zh-CN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50</a:t>
            </a:r>
            <a:r>
              <a:rPr lang="en-US" altLang="zh-CN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00</a:t>
            </a:r>
            <a:r>
              <a:rPr lang="zh-CN" altLang="en-US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万元，为预评估金额的</a:t>
            </a:r>
            <a:r>
              <a:rPr lang="en-US" altLang="zh-CN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5</a:t>
            </a:r>
            <a:r>
              <a:rPr lang="zh-CN" altLang="en-US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成</a:t>
            </a:r>
            <a:r>
              <a:rPr lang="zh-CN" altLang="zh-CN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zh-CN" sz="8000" b="1" kern="100" dirty="0">
              <a:solidFill>
                <a:schemeClr val="tx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66700" indent="266700" algn="just">
              <a:lnSpc>
                <a:spcPct val="170000"/>
              </a:lnSpc>
            </a:pPr>
            <a:r>
              <a:rPr lang="en-US" altLang="zh-CN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、贷款用途：用于集团经营周转</a:t>
            </a:r>
            <a:endParaRPr lang="en-US" altLang="zh-CN" sz="8000" b="1" kern="100" dirty="0">
              <a:solidFill>
                <a:schemeClr val="tx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66700" indent="266700" algn="just">
              <a:lnSpc>
                <a:spcPct val="170000"/>
              </a:lnSpc>
            </a:pPr>
            <a:r>
              <a:rPr lang="en-US" altLang="zh-CN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zh-CN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、担保方式</a:t>
            </a:r>
            <a:r>
              <a:rPr lang="zh-CN" altLang="en-US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：商铺资产抵押</a:t>
            </a:r>
            <a:endParaRPr lang="en-US" altLang="zh-CN" sz="8000" b="1" kern="100" dirty="0">
              <a:solidFill>
                <a:schemeClr val="tx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66700" indent="266700" algn="just">
              <a:lnSpc>
                <a:spcPct val="170000"/>
              </a:lnSpc>
            </a:pPr>
            <a:r>
              <a:rPr lang="en-US" altLang="zh-CN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5</a:t>
            </a:r>
            <a:r>
              <a:rPr lang="zh-CN" altLang="zh-CN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zh-CN" altLang="en-US" sz="8000" b="1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融资成本：可谈</a:t>
            </a:r>
            <a:endParaRPr lang="en-US" altLang="zh-CN" sz="8000" b="1" kern="100" dirty="0">
              <a:solidFill>
                <a:schemeClr val="tx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66700" indent="266700" algn="just">
              <a:lnSpc>
                <a:spcPct val="170000"/>
              </a:lnSpc>
            </a:pPr>
            <a:endParaRPr lang="zh-CN" altLang="zh-CN" sz="8000" b="1" kern="1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509" y="91567"/>
            <a:ext cx="2557528" cy="537083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商铺实地照片</a:t>
            </a:r>
            <a:endParaRPr lang="zh-CN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2514" y="947057"/>
            <a:ext cx="9127671" cy="4784271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947057"/>
            <a:ext cx="5747656" cy="58115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49" y="943265"/>
            <a:ext cx="5000426" cy="581531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96732" y="391885"/>
            <a:ext cx="2441966" cy="483326"/>
          </a:xfrm>
        </p:spPr>
        <p:txBody>
          <a:bodyPr>
            <a:norm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商铺外观照片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4" y="1269206"/>
            <a:ext cx="6345976" cy="4319587"/>
          </a:xfr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07" y="750564"/>
            <a:ext cx="3646321" cy="5356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49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6"/>
  <p:tag name="KSO_WM_UNIT_COLOR_SCHEME_PARENT_PAGE" val="2_1"/>
</p:tagLst>
</file>

<file path=ppt/tags/tag13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161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1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3"/>
  <p:tag name="KSO_WM_UNIT_COLOR_SCHEME_PARENT_PAGE" val="2_3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0"/>
  <p:tag name="KSO_WM_UNIT_COLOR_SCHEME_PARENT_PAGE" val="2_3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1"/>
  <p:tag name="KSO_WM_UNIT_COLOR_SCHEME_PARENT_PAGE" val="2_3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9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45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36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46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5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0"/>
  <p:tag name="KSO_WM_UNIT_COLOR_SCHEME_PARENT_PAGE" val="2_1"/>
</p:tagLst>
</file>

<file path=ppt/tags/tag50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54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01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61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67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02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72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"/>
  <p:tag name="KSO_WM_UNIT_COLOR_SCHEME_PARENT_PAGE" val="2_1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"/>
  <p:tag name="KSO_WM_UNIT_COLOR_SCHEME_PARENT_PAGE" val="2_1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80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UNIT_COLOR_SCHEME_SHAPE_ID" val="2"/>
  <p:tag name="KSO_WM_UNIT_COLOR_SCHEME_PARENT_PAGE" val="1_1"/>
  <p:tag name="KSO_WM_TEMPLATE_CATEGORY" val="custom"/>
  <p:tag name="KSO_WM_TEMPLATE_INDEX" val="20186547"/>
</p:tagLst>
</file>

<file path=ppt/tags/tag82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UNIT_COLOR_SCHEME_SHAPE_ID" val="3"/>
  <p:tag name="KSO_WM_UNIT_COLOR_SCHEME_PARENT_PAGE" val="1_1"/>
  <p:tag name="KSO_WM_TEMPLATE_CATEGORY" val="custom"/>
  <p:tag name="KSO_WM_TEMPLATE_INDEX" val="20186547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86.xml><?xml version="1.0" encoding="utf-8"?>
<p:tagLst xmlns:p="http://schemas.openxmlformats.org/presentationml/2006/main">
  <p:tag name="KSO_WM_BEAUTIFY_FLAG" val="#wm#"/>
  <p:tag name="KSO_WM_TAG_VERSION" val="1.0"/>
  <p:tag name="KSO_WM_TEMPLATE_INDEX" val="20186547"/>
  <p:tag name="KSO_WM_TEMPLATE_CATEGORY" val="custom"/>
  <p:tag name="KSO_WM_TEMPLATE_THUMBS_INDEX" val="1、2、3、4、14、15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87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UNIT_TYPE" val="b"/>
  <p:tag name="KSO_WM_UNIT_INDEX" val="1"/>
  <p:tag name="KSO_WM_UNIT_ID" val="custom20186547_1*b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PRESET_TEXT" val="单击此处添加副标题"/>
  <p:tag name="KSO_WM_UNIT_VALUE" val="21"/>
  <p:tag name="KSO_WM_UNIT_NOCLEAR" val="0"/>
  <p:tag name="KSO_WM_UNIT_DIAGRAM_ISNUMVISUAL" val="0"/>
  <p:tag name="KSO_WM_UNIT_DIAGRAM_ISREFERUNIT" val="0"/>
  <p:tag name="KSO_WM_UNIT_COLOR_SCHEME_SHAPE_ID" val="12"/>
  <p:tag name="KSO_WM_UNIT_COLOR_SCHEME_PARENT_PAGE" val="0_1"/>
</p:tagLst>
</file>

<file path=ppt/tags/tag88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UNIT_TYPE" val="a"/>
  <p:tag name="KSO_WM_UNIT_INDEX" val="1"/>
  <p:tag name="KSO_WM_UNIT_ID" val="custom20186547_1*a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PRESET_TEXT" val="单击此处添加标题"/>
  <p:tag name="KSO_WM_UNIT_VALUE" val="13"/>
  <p:tag name="KSO_WM_UNIT_NOCLEAR" val="0"/>
  <p:tag name="KSO_WM_UNIT_DIAGRAM_ISNUMVISUAL" val="0"/>
  <p:tag name="KSO_WM_UNIT_DIAGRAM_ISREFERUNIT" val="0"/>
  <p:tag name="KSO_WM_UNIT_COLOR_SCHEME_SHAPE_ID" val="7"/>
  <p:tag name="KSO_WM_UNIT_COLOR_SCHEME_PARENT_PAGE" val="0_1"/>
</p:tagLst>
</file>

<file path=ppt/tags/tag89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UNIT_TYPE" val="b"/>
  <p:tag name="KSO_WM_UNIT_INDEX" val="2"/>
  <p:tag name="KSO_WM_UNIT_ID" val="custom20186547_1*b*2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PRESET_TEXT" val="汇报人署名"/>
  <p:tag name="KSO_WM_UNIT_VALUE" val="30"/>
  <p:tag name="KSO_WM_UNIT_NOCLEAR" val="0"/>
  <p:tag name="KSO_WM_UNIT_DIAGRAM_ISNUMVISUAL" val="0"/>
  <p:tag name="KSO_WM_UNIT_DIAGRAM_ISREFERUNIT" val="0"/>
  <p:tag name="KSO_WM_UNIT_COLOR_SCHEME_SHAPE_ID" val="4"/>
  <p:tag name="KSO_WM_UNIT_COLOR_SCHEME_PARENT_PAGE" val="0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5"/>
  <p:tag name="KSO_WM_UNIT_COLOR_SCHEME_PARENT_PAGE" val="2_1"/>
</p:tagLst>
</file>

<file path=ppt/tags/tag90.xml><?xml version="1.0" encoding="utf-8"?>
<p:tagLst xmlns:p="http://schemas.openxmlformats.org/presentationml/2006/main">
  <p:tag name="KSO_WM_TEMPLATE_CATEGORY" val="custom"/>
  <p:tag name="KSO_WM_TEMPLATE_INDEX" val="20186547"/>
  <p:tag name="KSO_WM_TAG_VERSION" val="1.0"/>
  <p:tag name="KSO_WM_SLIDE_ID" val="custom20186547_1"/>
  <p:tag name="KSO_WM_SLIDE_INDEX" val="1"/>
  <p:tag name="KSO_WM_SLIDE_ITEM_CNT" val="0"/>
  <p:tag name="KSO_WM_SLIDE_LAYOUT" val="a_b_k"/>
  <p:tag name="KSO_WM_SLIDE_LAYOUT_CNT" val="1_3_1"/>
  <p:tag name="KSO_WM_SLIDE_TYPE" val="title"/>
  <p:tag name="KSO_WM_SLIDE_SUBTYPE" val="pureTxt"/>
  <p:tag name="KSO_WM_TEMPLATE_THUMBS_INDEX" val="1、2、3、4、14、15"/>
  <p:tag name="KSO_WM_BEAUTIFY_FLAG" val="#wm#"/>
  <p:tag name="KSO_WM_TEMPLATE_SUBCATEGORY" val="0"/>
  <p:tag name="KSO_WM_SLIDE_COLORSCHEME_VERSION" val="3.2"/>
  <p:tag name="KSO_WM_SLIDE_MODEL_TYPE" val="cover"/>
  <p:tag name="KSO_WM_SPECIAL_SOURCE" val="bdnull"/>
</p:tagLst>
</file>

<file path=ppt/tags/tag91.xml><?xml version="1.0" encoding="utf-8"?>
<p:tagLst xmlns:p="http://schemas.openxmlformats.org/presentationml/2006/main">
  <p:tag name="KSO_WM_SPECIAL_SOURCE" val="bdnull"/>
</p:tagLst>
</file>

<file path=ppt/tags/tag92.xml><?xml version="1.0" encoding="utf-8"?>
<p:tagLst xmlns:p="http://schemas.openxmlformats.org/presentationml/2006/main">
  <p:tag name="KSO_WM_SPECIAL_SOURCE" val="bdnull"/>
</p:tagLst>
</file>

<file path=ppt/tags/tag93.xml><?xml version="1.0" encoding="utf-8"?>
<p:tagLst xmlns:p="http://schemas.openxmlformats.org/presentationml/2006/main">
  <p:tag name="KSO_WM_SPECIAL_SOURCE" val="bdnull"/>
</p:tagLst>
</file>

<file path=ppt/tags/tag94.xml><?xml version="1.0" encoding="utf-8"?>
<p:tagLst xmlns:p="http://schemas.openxmlformats.org/presentationml/2006/main">
  <p:tag name="KSO_WM_SPECIAL_SOURCE" val="bdnull"/>
</p:tagLst>
</file>

<file path=ppt/tags/tag95.xml><?xml version="1.0" encoding="utf-8"?>
<p:tagLst xmlns:p="http://schemas.openxmlformats.org/presentationml/2006/main">
  <p:tag name="KSO_WM_UNIT_ISCONTENTSTITLE" val="0"/>
  <p:tag name="KSO_WM_UNIT_PRESET_TEXT" val="Thanks"/>
  <p:tag name="KSO_WM_UNIT_VALUE" val="11"/>
  <p:tag name="KSO_WM_UNIT_HIGHLIGHT" val="0"/>
  <p:tag name="KSO_WM_UNIT_COMPATIBLE" val="0"/>
  <p:tag name="KSO_WM_UNIT_TYPE" val="a"/>
  <p:tag name="KSO_WM_UNIT_INDEX" val="1"/>
  <p:tag name="KSO_WM_UNIT_ID" val="custom20186547_15*a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6"/>
  <p:tag name="KSO_WM_UNIT_COLOR_SCHEME_PARENT_PAGE" val="0_15"/>
</p:tagLst>
</file>

<file path=ppt/tags/tag96.xml><?xml version="1.0" encoding="utf-8"?>
<p:tagLst xmlns:p="http://schemas.openxmlformats.org/presentationml/2006/main">
  <p:tag name="KSO_WM_TEMPLATE_CATEGORY" val="custom"/>
  <p:tag name="KSO_WM_TEMPLATE_INDEX" val="20186547"/>
  <p:tag name="KSO_WM_TAG_VERSION" val="1.0"/>
  <p:tag name="KSO_WM_SLIDE_ID" val="custom20186547_15"/>
  <p:tag name="KSO_WM_SLIDE_INDEX" val="15"/>
  <p:tag name="KSO_WM_SLIDE_ITEM_CNT" val="0"/>
  <p:tag name="KSO_WM_SLIDE_LAYOUT" val="a"/>
  <p:tag name="KSO_WM_SLIDE_LAYOUT_CNT" val="1"/>
  <p:tag name="KSO_WM_SLIDE_TYPE" val="endPage"/>
  <p:tag name="KSO_WM_SLIDE_SUBTYPE" val="pureTxt"/>
  <p:tag name="KSO_WM_BEAUTIFY_FLAG" val="#wm#"/>
  <p:tag name="KSO_WM_TEMPLATE_SUBCATEGORY" val="0"/>
  <p:tag name="KSO_WM_SLIDE_COLORSCHEME_VERSION" val="3.2"/>
  <p:tag name="KSO_WM_SPECIAL_SOURCE" val="bdnull"/>
</p:tagLst>
</file>

<file path=ppt/tags/tag97.xml><?xml version="1.0" encoding="utf-8"?>
<p:tagLst xmlns:p="http://schemas.openxmlformats.org/presentationml/2006/main">
  <p:tag name="KSO_DOCER_TEMPLATE_OPEN_ONCE_MARK" val="1"/>
</p:tagLst>
</file>

<file path=ppt/theme/theme1.xml><?xml version="1.0" encoding="utf-8"?>
<a:theme xmlns:a="http://schemas.openxmlformats.org/drawingml/2006/main" name="2_Office 主题​​">
  <a:themeElements>
    <a:clrScheme name="自定义 9">
      <a:dk1>
        <a:srgbClr val="000000"/>
      </a:dk1>
      <a:lt1>
        <a:srgbClr val="FFFFFF"/>
      </a:lt1>
      <a:dk2>
        <a:srgbClr val="FFD23C"/>
      </a:dk2>
      <a:lt2>
        <a:srgbClr val="F0F0F0"/>
      </a:lt2>
      <a:accent1>
        <a:srgbClr val="FFD23C"/>
      </a:accent1>
      <a:accent2>
        <a:srgbClr val="FFEDB1"/>
      </a:accent2>
      <a:accent3>
        <a:srgbClr val="FFD23C"/>
      </a:accent3>
      <a:accent4>
        <a:srgbClr val="FFEDB1"/>
      </a:accent4>
      <a:accent5>
        <a:srgbClr val="FFD23C"/>
      </a:accent5>
      <a:accent6>
        <a:srgbClr val="FFEDB1"/>
      </a:accent6>
      <a:hlink>
        <a:srgbClr val="FFD23C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WPS 演示</Application>
  <PresentationFormat>宽屏</PresentationFormat>
  <Paragraphs>60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PMingLiU</vt:lpstr>
      <vt:lpstr>PMingLiU-ExtB</vt:lpstr>
      <vt:lpstr>Times New Roman</vt:lpstr>
      <vt:lpstr>黑体</vt:lpstr>
      <vt:lpstr>Calibri</vt:lpstr>
      <vt:lpstr>Arial Unicode MS</vt:lpstr>
      <vt:lpstr>Microsoft JhengHei</vt:lpstr>
      <vt:lpstr>2_Office 主题​​</vt:lpstr>
      <vt:lpstr>资产融资方案</vt:lpstr>
      <vt:lpstr>PowerPoint 演示文稿</vt:lpstr>
      <vt:lpstr>融资计划</vt:lpstr>
      <vt:lpstr>商铺实地照片</vt:lpstr>
      <vt:lpstr>商铺外观照片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吉利项目融资方案</dc:title>
  <dc:creator>akito</dc:creator>
  <cp:lastModifiedBy>刘宪锋</cp:lastModifiedBy>
  <cp:revision>85</cp:revision>
  <dcterms:created xsi:type="dcterms:W3CDTF">2019-04-15T07:24:00Z</dcterms:created>
  <dcterms:modified xsi:type="dcterms:W3CDTF">2022-01-13T07:55:43Z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B035DA1DB88B4EAE831CB77A850D3784</vt:lpwstr>
  </property>
</Properties>
</file>