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11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12.xml" ContentType="application/vnd.openxmlformats-officedocument.presentationml.notesSlide+xml"/>
  <Override PartName="/ppt/tags/tag12.xml" ContentType="application/vnd.openxmlformats-officedocument.presentationml.tags+xml"/>
  <Override PartName="/ppt/notesSlides/notesSlide13.xml" ContentType="application/vnd.openxmlformats-officedocument.presentationml.notesSlide+xml"/>
  <Override PartName="/ppt/tags/tag13.xml" ContentType="application/vnd.openxmlformats-officedocument.presentationml.tags+xml"/>
  <Override PartName="/ppt/notesSlides/notesSlide14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1"/>
  </p:notesMasterIdLst>
  <p:handoutMasterIdLst>
    <p:handoutMasterId r:id="rId42"/>
  </p:handoutMasterIdLst>
  <p:sldIdLst>
    <p:sldId id="4132" r:id="rId2"/>
    <p:sldId id="4091" r:id="rId3"/>
    <p:sldId id="257" r:id="rId4"/>
    <p:sldId id="2988" r:id="rId5"/>
    <p:sldId id="38005" r:id="rId6"/>
    <p:sldId id="3334" r:id="rId7"/>
    <p:sldId id="3061" r:id="rId8"/>
    <p:sldId id="3391" r:id="rId9"/>
    <p:sldId id="37982" r:id="rId10"/>
    <p:sldId id="37983" r:id="rId11"/>
    <p:sldId id="37984" r:id="rId12"/>
    <p:sldId id="37985" r:id="rId13"/>
    <p:sldId id="37986" r:id="rId14"/>
    <p:sldId id="37992" r:id="rId15"/>
    <p:sldId id="37995" r:id="rId16"/>
    <p:sldId id="4041" r:id="rId17"/>
    <p:sldId id="6790" r:id="rId18"/>
    <p:sldId id="6791" r:id="rId19"/>
    <p:sldId id="4042" r:id="rId20"/>
    <p:sldId id="37972" r:id="rId21"/>
    <p:sldId id="37935" r:id="rId22"/>
    <p:sldId id="38042" r:id="rId23"/>
    <p:sldId id="38156" r:id="rId24"/>
    <p:sldId id="38046" r:id="rId25"/>
    <p:sldId id="38047" r:id="rId26"/>
    <p:sldId id="38048" r:id="rId27"/>
    <p:sldId id="38049" r:id="rId28"/>
    <p:sldId id="38035" r:id="rId29"/>
    <p:sldId id="38036" r:id="rId30"/>
    <p:sldId id="38037" r:id="rId31"/>
    <p:sldId id="38038" r:id="rId32"/>
    <p:sldId id="38198" r:id="rId33"/>
    <p:sldId id="38199" r:id="rId34"/>
    <p:sldId id="38200" r:id="rId35"/>
    <p:sldId id="38201" r:id="rId36"/>
    <p:sldId id="38235" r:id="rId37"/>
    <p:sldId id="38040" r:id="rId38"/>
    <p:sldId id="38154" r:id="rId39"/>
    <p:sldId id="4054" r:id="rId40"/>
  </p:sldIdLst>
  <p:sldSz cx="12192000" cy="6858000"/>
  <p:notesSz cx="6797675" cy="99282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441036599@qq.com" initials="4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C0000"/>
    <a:srgbClr val="BFBFBF"/>
    <a:srgbClr val="E7EDEA"/>
    <a:srgbClr val="FFFFFF"/>
    <a:srgbClr val="E60000"/>
    <a:srgbClr val="D610C3"/>
    <a:srgbClr val="00B0F0"/>
    <a:srgbClr val="000000"/>
    <a:srgbClr val="BEBEBE"/>
    <a:srgbClr val="C9C9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EC20E35-A176-4012-BC5E-935CFFF8708E}" styleName="中度样式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B4B98B0-60AC-42C2-AFA5-B58CD77FA1E5}" styleName="浅色样式 1 - 强调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847" autoAdjust="0"/>
    <p:restoredTop sz="93742" autoAdjust="0"/>
  </p:normalViewPr>
  <p:slideViewPr>
    <p:cSldViewPr snapToGrid="0">
      <p:cViewPr varScale="1">
        <p:scale>
          <a:sx n="103" d="100"/>
          <a:sy n="103" d="100"/>
        </p:scale>
        <p:origin x="1032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commentAuthors" Target="commentAuthor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zh-CN" sz="186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微软雅黑" panose="020B0503020204020204" pitchFamily="34" charset="-122"/>
              </a:defRPr>
            </a:pPr>
            <a:r>
              <a:rPr lang="zh-CN"/>
              <a:t>高层业态分批次均底价走势图</a:t>
            </a:r>
          </a:p>
        </c:rich>
      </c:tx>
      <c:layout>
        <c:manualLayout>
          <c:xMode val="edge"/>
          <c:yMode val="edge"/>
          <c:x val="0.31657277099827702"/>
          <c:y val="3.547646239145810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zh-CN" sz="186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微软雅黑" panose="020B0503020204020204" pitchFamily="34" charset="-122"/>
            </a:defRPr>
          </a:pPr>
          <a:endParaRPr lang="zh-CN"/>
        </a:p>
      </c:txPr>
    </c:title>
    <c:autoTitleDeleted val="0"/>
    <c:plotArea>
      <c:layout>
        <c:manualLayout>
          <c:layoutTarget val="inner"/>
          <c:xMode val="edge"/>
          <c:yMode val="edge"/>
          <c:x val="7.9766624203987002E-2"/>
          <c:y val="0.187490792509029"/>
          <c:w val="0.88273734182254304"/>
          <c:h val="0.64241209858041204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/>
              <a:lstStyle/>
              <a:p>
                <a:pPr>
                  <a:defRPr lang="zh-CN" sz="1195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  <a:sym typeface="微软雅黑" panose="020B0503020204020204" pitchFamily="34" charset="-122"/>
                  </a:defRPr>
                </a:pPr>
                <a:endParaRPr lang="zh-CN"/>
              </a:p>
            </c:txPr>
            <c:dLblPos val="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首开</c:v>
                </c:pt>
                <c:pt idx="1">
                  <c:v>二推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28913</c:v>
                </c:pt>
                <c:pt idx="1">
                  <c:v>30700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4F3-4593-804C-D1B65C7F3D2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53818768"/>
        <c:axId val="227259744"/>
      </c:lineChart>
      <c:catAx>
        <c:axId val="2538187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195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微软雅黑" panose="020B0503020204020204" pitchFamily="34" charset="-122"/>
              </a:defRPr>
            </a:pPr>
            <a:endParaRPr lang="zh-CN"/>
          </a:p>
        </c:txPr>
        <c:crossAx val="227259744"/>
        <c:crosses val="autoZero"/>
        <c:auto val="1"/>
        <c:lblAlgn val="ctr"/>
        <c:lblOffset val="100"/>
        <c:noMultiLvlLbl val="0"/>
      </c:catAx>
      <c:valAx>
        <c:axId val="22725974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538187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solidFill>
        <a:schemeClr val="bg1">
          <a:lumMod val="75000"/>
        </a:schemeClr>
      </a:solidFill>
    </a:ln>
    <a:effectLst/>
  </c:spPr>
  <c:txPr>
    <a:bodyPr/>
    <a:lstStyle/>
    <a:p>
      <a:pPr>
        <a:defRPr lang="zh-CN">
          <a:latin typeface="微软雅黑" panose="020B0503020204020204" pitchFamily="34" charset="-122"/>
          <a:ea typeface="微软雅黑" panose="020B0503020204020204" pitchFamily="34" charset="-122"/>
          <a:sym typeface="微软雅黑" panose="020B0503020204020204" pitchFamily="34" charset="-122"/>
        </a:defRPr>
      </a:pPr>
      <a:endParaRPr lang="zh-CN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zh-CN" sz="186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微软雅黑" panose="020B0503020204020204" pitchFamily="34" charset="-122"/>
              </a:defRPr>
            </a:pPr>
            <a:r>
              <a:rPr lang="zh-CN"/>
              <a:t>洋房业态分批次均底价走势图</a:t>
            </a:r>
          </a:p>
        </c:rich>
      </c:tx>
      <c:layout>
        <c:manualLayout>
          <c:xMode val="edge"/>
          <c:yMode val="edge"/>
          <c:x val="0.27713116476215599"/>
          <c:y val="3.133754177912129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zh-CN" sz="186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微软雅黑" panose="020B0503020204020204" pitchFamily="34" charset="-122"/>
            </a:defRPr>
          </a:pPr>
          <a:endParaRPr lang="zh-CN"/>
        </a:p>
      </c:txPr>
    </c:title>
    <c:autoTitleDeleted val="0"/>
    <c:plotArea>
      <c:layout>
        <c:manualLayout>
          <c:layoutTarget val="inner"/>
          <c:xMode val="edge"/>
          <c:yMode val="edge"/>
          <c:x val="8.1311024448172495E-2"/>
          <c:y val="0.19133407593477"/>
          <c:w val="0.88273734182254304"/>
          <c:h val="0.64241209858041204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/>
              <a:lstStyle/>
              <a:p>
                <a:pPr>
                  <a:defRPr lang="zh-CN" sz="1195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  <a:sym typeface="微软雅黑" panose="020B0503020204020204" pitchFamily="34" charset="-122"/>
                  </a:defRPr>
                </a:pPr>
                <a:endParaRPr lang="zh-CN"/>
              </a:p>
            </c:txPr>
            <c:dLblPos val="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首开</c:v>
                </c:pt>
                <c:pt idx="1">
                  <c:v>二推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31500</c:v>
                </c:pt>
                <c:pt idx="1">
                  <c:v>32500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D59-4B1D-9F0C-4C8B3539C42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53818768"/>
        <c:axId val="227259744"/>
      </c:lineChart>
      <c:catAx>
        <c:axId val="2538187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195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微软雅黑" panose="020B0503020204020204" pitchFamily="34" charset="-122"/>
              </a:defRPr>
            </a:pPr>
            <a:endParaRPr lang="zh-CN"/>
          </a:p>
        </c:txPr>
        <c:crossAx val="227259744"/>
        <c:crosses val="autoZero"/>
        <c:auto val="1"/>
        <c:lblAlgn val="ctr"/>
        <c:lblOffset val="100"/>
        <c:noMultiLvlLbl val="0"/>
      </c:catAx>
      <c:valAx>
        <c:axId val="22725974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538187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solidFill>
        <a:schemeClr val="bg1">
          <a:lumMod val="75000"/>
        </a:schemeClr>
      </a:solidFill>
    </a:ln>
    <a:effectLst/>
  </c:spPr>
  <c:txPr>
    <a:bodyPr/>
    <a:lstStyle/>
    <a:p>
      <a:pPr>
        <a:defRPr lang="zh-CN">
          <a:latin typeface="微软雅黑" panose="020B0503020204020204" pitchFamily="34" charset="-122"/>
          <a:ea typeface="微软雅黑" panose="020B0503020204020204" pitchFamily="34" charset="-122"/>
          <a:sym typeface="微软雅黑" panose="020B0503020204020204" pitchFamily="34" charset="-122"/>
        </a:defRPr>
      </a:pPr>
      <a:endParaRPr lang="zh-C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813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50444" y="0"/>
            <a:ext cx="2945659" cy="49813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ADBFFE-E7EF-4522-9FBD-49EB8C0EF170}" type="datetimeFigureOut">
              <a:rPr lang="zh-CN" altLang="en-US" smtClean="0"/>
              <a:t>2022/6/17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1" y="9430092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50444" y="9430092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140BEC-E89B-460B-937D-F6012EC6F0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73895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813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813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E45D3B-EF76-41C3-B3F9-C0815454B251}" type="datetimeFigureOut">
              <a:rPr lang="zh-CN" altLang="en-US" smtClean="0"/>
              <a:t>2022/6/17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1" y="9430092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50444" y="9430092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188269-CD0B-41FB-862C-B8B2619EE8A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213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920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600" algn="l" defTabSz="121920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9200" algn="l" defTabSz="121920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800" algn="l" defTabSz="121920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8400" algn="l" defTabSz="121920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8000" algn="l" defTabSz="121920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600" algn="l" defTabSz="121920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200" algn="l" defTabSz="121920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800" algn="l" defTabSz="121920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188269-CD0B-41FB-862C-B8B2619EE8A0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57090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188269-CD0B-41FB-862C-B8B2619EE8A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188269-CD0B-41FB-862C-B8B2619EE8A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188269-CD0B-41FB-862C-B8B2619EE8A0}" type="slidenum">
              <a:rPr lang="zh-CN" altLang="en-US" smtClean="0"/>
              <a:t>37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SG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188269-CD0B-41FB-862C-B8B2619EE8A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38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SG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188269-CD0B-41FB-862C-B8B2619EE8A0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188269-CD0B-41FB-862C-B8B2619EE8A0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6955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幻灯片图像占位符 1"/>
          <p:cNvSpPr>
            <a:spLocks noGrp="1" noRot="1" noChangeAspect="1" noChangeArrowheads="1"/>
          </p:cNvSpPr>
          <p:nvPr>
            <p:ph type="sldImg" idx="4294967295"/>
          </p:nvPr>
        </p:nvSpPr>
        <p:spPr>
          <a:ln>
            <a:miter lim="800000"/>
          </a:ln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fontAlgn="auto"/>
            <a:r>
              <a:rPr lang="zh-CN" altLang="en-US" sz="1200" noProof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注：</a:t>
            </a:r>
            <a:r>
              <a:rPr lang="zh-CN" altLang="en-US" sz="1200" noProof="1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可售比</a:t>
            </a:r>
            <a:r>
              <a:rPr lang="en-US" altLang="zh-CN" sz="1200" noProof="1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=</a:t>
            </a:r>
            <a:r>
              <a:rPr lang="zh-CN" altLang="en-US" sz="1200" noProof="1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可售面积</a:t>
            </a:r>
            <a:r>
              <a:rPr lang="en-US" altLang="zh-CN" sz="1200" noProof="1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1200" noProof="1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建筑面积。各业态可售单方和综合可售单方在最后一行计算列出。其他行都是按建面单方计算。</a:t>
            </a:r>
            <a:endParaRPr lang="en-US" altLang="zh-CN" sz="1200" noProof="1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50" indent="-171450" fontAlgn="auto">
              <a:buFont typeface="+mj-ea"/>
              <a:buAutoNum type="circleNumDbPlain"/>
            </a:pPr>
            <a:r>
              <a:rPr lang="zh-CN" altLang="en-US" sz="1200" noProof="1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建安根据自己的面积</a:t>
            </a:r>
            <a:endParaRPr lang="en-US" altLang="zh-CN" sz="1200" noProof="1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50" indent="-171450" fontAlgn="auto">
              <a:buFont typeface="+mj-ea"/>
              <a:buAutoNum type="circleNumDbPlain"/>
            </a:pPr>
            <a:r>
              <a:rPr lang="zh-CN" altLang="en-US" sz="1200" noProof="1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车库仅建安加水电基础配套</a:t>
            </a:r>
            <a:endParaRPr lang="en-US" altLang="zh-CN" sz="1200" noProof="1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50" indent="-171450" fontAlgn="auto">
              <a:buFont typeface="+mj-ea"/>
              <a:buAutoNum type="circleNumDbPlain"/>
            </a:pPr>
            <a:r>
              <a:rPr lang="zh-CN" altLang="en-US" sz="1200" noProof="1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其他</a:t>
            </a:r>
            <a:r>
              <a:rPr lang="en-US" altLang="zh-CN" sz="1200" noProof="1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zh-CN" altLang="en-US" sz="1200" noProof="1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项根据可售业态建筑面积分摊</a:t>
            </a:r>
            <a:endParaRPr lang="en-US" altLang="zh-CN" sz="1200" noProof="1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auto"/>
            <a:endParaRPr lang="zh-CN" altLang="en-US" noProof="1"/>
          </a:p>
        </p:txBody>
      </p:sp>
      <p:sp>
        <p:nvSpPr>
          <p:cNvPr id="98307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F018B0E9-CE6B-425E-941A-64CAF2733826}" type="slidenum">
              <a:rPr lang="zh-CN" altLang="en-US">
                <a:latin typeface="Calibri" panose="020F0502020204030204" charset="0"/>
                <a:ea typeface="宋体" panose="02010600030101010101" pitchFamily="2" charset="-122"/>
              </a:rPr>
              <a:t>17</a:t>
            </a:fld>
            <a:endParaRPr lang="zh-CN" altLang="en-US">
              <a:latin typeface="Calibri" panose="020F050202020403020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8A0C91-B6DD-4AF5-ABFF-938022E6DFC3}" type="slidenum">
              <a:rPr lang="zh-CN" altLang="en-US" smtClean="0"/>
              <a:t>22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8A0C91-B6DD-4AF5-ABFF-938022E6DFC3}" type="slidenum">
              <a:rPr lang="zh-CN" altLang="en-US" smtClean="0"/>
              <a:t>24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8A0C91-B6DD-4AF5-ABFF-938022E6DFC3}" type="slidenum">
              <a:rPr lang="zh-CN" altLang="en-US" smtClean="0"/>
              <a:t>25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8A0C91-B6DD-4AF5-ABFF-938022E6DFC3}" type="slidenum">
              <a:rPr lang="zh-CN" altLang="en-US" smtClean="0"/>
              <a:t>26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8A0C91-B6DD-4AF5-ABFF-938022E6DFC3}" type="slidenum">
              <a:rPr lang="zh-CN" altLang="en-US" smtClean="0"/>
              <a:t>27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1910451"/>
            <a:ext cx="12192000" cy="4947557"/>
          </a:xfrm>
          <a:prstGeom prst="rect">
            <a:avLst/>
          </a:prstGeom>
          <a:solidFill>
            <a:srgbClr val="E600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7" name="文本框 6"/>
          <p:cNvSpPr txBox="1"/>
          <p:nvPr userDrawn="1"/>
        </p:nvSpPr>
        <p:spPr>
          <a:xfrm flipH="1">
            <a:off x="10461273" y="519200"/>
            <a:ext cx="14060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等线" panose="02010600030101010101" pitchFamily="2" charset="-122"/>
                <a:ea typeface="等线" panose="02010600030101010101" pitchFamily="2" charset="-122"/>
              </a:rPr>
              <a:t>www.xsjt.cn</a:t>
            </a:r>
            <a:endParaRPr lang="zh-CN" altLang="en-US" sz="1600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584880" y="588730"/>
            <a:ext cx="3296037" cy="733884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10334642" y="637020"/>
            <a:ext cx="142223" cy="14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335937" y="368966"/>
            <a:ext cx="2132331" cy="241300"/>
          </a:xfrm>
          <a:prstGeom prst="rect">
            <a:avLst/>
          </a:prstGeom>
        </p:spPr>
      </p:pic>
      <p:cxnSp>
        <p:nvCxnSpPr>
          <p:cNvPr id="8" name="直接连接符 7"/>
          <p:cNvCxnSpPr/>
          <p:nvPr userDrawn="1"/>
        </p:nvCxnSpPr>
        <p:spPr>
          <a:xfrm flipV="1">
            <a:off x="2519045" y="685800"/>
            <a:ext cx="9672955" cy="6350"/>
          </a:xfrm>
          <a:prstGeom prst="line">
            <a:avLst/>
          </a:prstGeom>
          <a:ln w="12700">
            <a:solidFill>
              <a:srgbClr val="C0C0C0">
                <a:alpha val="49804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335937" y="368966"/>
            <a:ext cx="2132331" cy="241300"/>
          </a:xfrm>
          <a:prstGeom prst="rect">
            <a:avLst/>
          </a:prstGeom>
        </p:spPr>
      </p:pic>
      <p:cxnSp>
        <p:nvCxnSpPr>
          <p:cNvPr id="4" name="直接连接符 3"/>
          <p:cNvCxnSpPr/>
          <p:nvPr userDrawn="1"/>
        </p:nvCxnSpPr>
        <p:spPr>
          <a:xfrm flipV="1">
            <a:off x="2519045" y="685800"/>
            <a:ext cx="9672955" cy="6350"/>
          </a:xfrm>
          <a:prstGeom prst="line">
            <a:avLst/>
          </a:prstGeom>
          <a:ln w="12700">
            <a:solidFill>
              <a:srgbClr val="C0C0C0">
                <a:alpha val="49804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扉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335937" y="368966"/>
            <a:ext cx="2132331" cy="241300"/>
          </a:xfrm>
          <a:prstGeom prst="rect">
            <a:avLst/>
          </a:prstGeom>
        </p:spPr>
      </p:pic>
      <p:cxnSp>
        <p:nvCxnSpPr>
          <p:cNvPr id="5" name="直接连接符 4"/>
          <p:cNvCxnSpPr/>
          <p:nvPr userDrawn="1"/>
        </p:nvCxnSpPr>
        <p:spPr>
          <a:xfrm flipV="1">
            <a:off x="2519045" y="685800"/>
            <a:ext cx="9672955" cy="6350"/>
          </a:xfrm>
          <a:prstGeom prst="line">
            <a:avLst/>
          </a:prstGeom>
          <a:ln w="12700">
            <a:solidFill>
              <a:srgbClr val="C0C0C0">
                <a:alpha val="49804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2022/6/17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2022/6/17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4097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 userDrawn="1"/>
        </p:nvCxnSpPr>
        <p:spPr>
          <a:xfrm>
            <a:off x="3011714" y="704668"/>
            <a:ext cx="9114972" cy="0"/>
          </a:xfrm>
          <a:prstGeom prst="line">
            <a:avLst/>
          </a:prstGeom>
          <a:ln w="12700">
            <a:solidFill>
              <a:srgbClr val="E7EDEA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/>
          <a:srcRect t="22120" b="23403"/>
          <a:stretch>
            <a:fillRect/>
          </a:stretch>
        </p:blipFill>
        <p:spPr>
          <a:xfrm>
            <a:off x="0" y="239497"/>
            <a:ext cx="3403114" cy="472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8241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6" r:id="rId6"/>
    <p:sldLayoutId id="2147483657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GIF"/><Relationship Id="rId4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5" Type="http://schemas.openxmlformats.org/officeDocument/2006/relationships/image" Target="../media/image22.jpeg"/><Relationship Id="rId4" Type="http://schemas.openxmlformats.org/officeDocument/2006/relationships/notesSlide" Target="../notesSlides/notesSlide1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4" Type="http://schemas.openxmlformats.org/officeDocument/2006/relationships/image" Target="../media/image3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4" Type="http://schemas.openxmlformats.org/officeDocument/2006/relationships/notesSlide" Target="../notesSlides/notesSlide1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-1" y="3429001"/>
            <a:ext cx="121920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4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浙东区域公司温州龙湾</a:t>
            </a:r>
            <a:r>
              <a:rPr lang="en-US" altLang="zh-CN" sz="4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E-22a</a:t>
            </a:r>
            <a:r>
              <a:rPr lang="zh-CN" altLang="en-US" sz="4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项目启动会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矩形 70"/>
          <p:cNvSpPr/>
          <p:nvPr/>
        </p:nvSpPr>
        <p:spPr bwMode="auto">
          <a:xfrm>
            <a:off x="659130" y="4093210"/>
            <a:ext cx="171450" cy="576580"/>
          </a:xfrm>
          <a:prstGeom prst="rect">
            <a:avLst/>
          </a:prstGeom>
          <a:solidFill>
            <a:srgbClr val="FFFFFF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微软雅黑" panose="020B0503020204020204" pitchFamily="34" charset="-122"/>
            </a:endParaRPr>
          </a:p>
        </p:txBody>
      </p:sp>
      <p:sp>
        <p:nvSpPr>
          <p:cNvPr id="2" name="Rectangle 107"/>
          <p:cNvSpPr>
            <a:spLocks noChangeArrowheads="1"/>
          </p:cNvSpPr>
          <p:nvPr/>
        </p:nvSpPr>
        <p:spPr bwMode="auto">
          <a:xfrm>
            <a:off x="548005" y="1010920"/>
            <a:ext cx="11095990" cy="5057140"/>
          </a:xfrm>
          <a:prstGeom prst="rect">
            <a:avLst/>
          </a:prstGeom>
          <a:noFill/>
          <a:ln w="3175" cmpd="sng" algn="ctr">
            <a:solidFill>
              <a:schemeClr val="bg1">
                <a:lumMod val="85000"/>
              </a:schemeClr>
            </a:solidFill>
            <a:prstDash val="sysDash"/>
            <a:miter lim="800000"/>
          </a:ln>
        </p:spPr>
        <p:txBody>
          <a:bodyPr lIns="360045" tIns="0" rIns="0" bIns="0"/>
          <a:lstStyle/>
          <a:p>
            <a:pPr>
              <a:lnSpc>
                <a:spcPct val="150000"/>
              </a:lnSpc>
              <a:spcBef>
                <a:spcPts val="25"/>
              </a:spcBef>
            </a:pPr>
            <a:endParaRPr lang="en-US" altLang="zh-CN" sz="16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微软雅黑" panose="020B0503020204020204" pitchFamily="3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0060243" y="144857"/>
            <a:ext cx="2054648" cy="432740"/>
          </a:xfrm>
          <a:prstGeom prst="rect">
            <a:avLst/>
          </a:prstGeom>
          <a:solidFill>
            <a:srgbClr val="E7ED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效果图</a:t>
            </a:r>
          </a:p>
        </p:txBody>
      </p:sp>
      <p:sp>
        <p:nvSpPr>
          <p:cNvPr id="7" name="标题 1"/>
          <p:cNvSpPr txBox="1"/>
          <p:nvPr/>
        </p:nvSpPr>
        <p:spPr bwMode="auto">
          <a:xfrm>
            <a:off x="8339701" y="139068"/>
            <a:ext cx="1720541" cy="433917"/>
          </a:xfrm>
          <a:prstGeom prst="rect">
            <a:avLst/>
          </a:prstGeom>
          <a:solidFill>
            <a:srgbClr val="E60000"/>
          </a:solidFill>
          <a:ln>
            <a:noFill/>
          </a:ln>
        </p:spPr>
        <p:txBody>
          <a:bodyPr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产品篇</a:t>
            </a:r>
          </a:p>
        </p:txBody>
      </p:sp>
      <p:sp>
        <p:nvSpPr>
          <p:cNvPr id="9" name="TextBox 23"/>
          <p:cNvSpPr txBox="1"/>
          <p:nvPr/>
        </p:nvSpPr>
        <p:spPr>
          <a:xfrm>
            <a:off x="4454530" y="3349250"/>
            <a:ext cx="3282941" cy="380480"/>
          </a:xfrm>
          <a:prstGeom prst="rect">
            <a:avLst/>
          </a:prstGeom>
          <a:solidFill>
            <a:srgbClr val="E7EDEA"/>
          </a:solidFill>
          <a:effectLst/>
        </p:spPr>
        <p:txBody>
          <a:bodyPr wrap="square" lIns="36000" tIns="36000" rIns="36000" bIns="36000" rtlCol="0" anchor="ctr" anchorCtr="1">
            <a:spAutoFit/>
          </a:bodyPr>
          <a:lstStyle/>
          <a:p>
            <a:pPr algn="ctr"/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插入鸟瞰图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750" y="1014412"/>
            <a:ext cx="6743700" cy="505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7124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矩形 70"/>
          <p:cNvSpPr/>
          <p:nvPr/>
        </p:nvSpPr>
        <p:spPr bwMode="auto">
          <a:xfrm>
            <a:off x="659130" y="4093210"/>
            <a:ext cx="171450" cy="576580"/>
          </a:xfrm>
          <a:prstGeom prst="rect">
            <a:avLst/>
          </a:prstGeom>
          <a:solidFill>
            <a:srgbClr val="FFFFFF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微软雅黑" panose="020B0503020204020204" pitchFamily="34" charset="-122"/>
            </a:endParaRPr>
          </a:p>
        </p:txBody>
      </p:sp>
      <p:sp>
        <p:nvSpPr>
          <p:cNvPr id="2" name="Rectangle 107"/>
          <p:cNvSpPr>
            <a:spLocks noChangeArrowheads="1"/>
          </p:cNvSpPr>
          <p:nvPr/>
        </p:nvSpPr>
        <p:spPr bwMode="auto">
          <a:xfrm>
            <a:off x="540068" y="1010920"/>
            <a:ext cx="11111865" cy="5057140"/>
          </a:xfrm>
          <a:prstGeom prst="rect">
            <a:avLst/>
          </a:prstGeom>
          <a:noFill/>
          <a:ln w="3175" cmpd="sng" algn="ctr">
            <a:solidFill>
              <a:schemeClr val="bg1">
                <a:lumMod val="85000"/>
              </a:schemeClr>
            </a:solidFill>
            <a:prstDash val="sysDash"/>
            <a:miter lim="800000"/>
          </a:ln>
        </p:spPr>
        <p:txBody>
          <a:bodyPr lIns="360045" tIns="0" rIns="0" bIns="0"/>
          <a:lstStyle/>
          <a:p>
            <a:pPr>
              <a:lnSpc>
                <a:spcPct val="150000"/>
              </a:lnSpc>
              <a:spcBef>
                <a:spcPts val="25"/>
              </a:spcBef>
            </a:pPr>
            <a:endParaRPr lang="en-US" altLang="zh-CN" sz="16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微软雅黑" panose="020B0503020204020204" pitchFamily="3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9004041" y="5347064"/>
            <a:ext cx="1033262" cy="292388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r"/>
            <a:r>
              <a:rPr lang="zh-CN" altLang="en-US" sz="13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住宅人视图</a:t>
            </a:r>
          </a:p>
        </p:txBody>
      </p:sp>
      <p:sp>
        <p:nvSpPr>
          <p:cNvPr id="13" name="矩形 12"/>
          <p:cNvSpPr/>
          <p:nvPr/>
        </p:nvSpPr>
        <p:spPr>
          <a:xfrm>
            <a:off x="10060243" y="144857"/>
            <a:ext cx="2054648" cy="432740"/>
          </a:xfrm>
          <a:prstGeom prst="rect">
            <a:avLst/>
          </a:prstGeom>
          <a:solidFill>
            <a:srgbClr val="E7ED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效果图</a:t>
            </a:r>
          </a:p>
        </p:txBody>
      </p:sp>
      <p:sp>
        <p:nvSpPr>
          <p:cNvPr id="10" name="标题 1"/>
          <p:cNvSpPr txBox="1"/>
          <p:nvPr/>
        </p:nvSpPr>
        <p:spPr bwMode="auto">
          <a:xfrm>
            <a:off x="8339701" y="139068"/>
            <a:ext cx="1720541" cy="433917"/>
          </a:xfrm>
          <a:prstGeom prst="rect">
            <a:avLst/>
          </a:prstGeom>
          <a:solidFill>
            <a:srgbClr val="E60000"/>
          </a:solidFill>
          <a:ln>
            <a:noFill/>
          </a:ln>
        </p:spPr>
        <p:txBody>
          <a:bodyPr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产品篇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0198" y="1010920"/>
            <a:ext cx="4109432" cy="505714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750" y="1015532"/>
            <a:ext cx="4411753" cy="5042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8124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矩形 70"/>
          <p:cNvSpPr/>
          <p:nvPr/>
        </p:nvSpPr>
        <p:spPr bwMode="auto">
          <a:xfrm>
            <a:off x="659130" y="4093210"/>
            <a:ext cx="171450" cy="576580"/>
          </a:xfrm>
          <a:prstGeom prst="rect">
            <a:avLst/>
          </a:prstGeom>
          <a:solidFill>
            <a:srgbClr val="FFFFFF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微软雅黑" panose="020B0503020204020204" pitchFamily="34" charset="-122"/>
            </a:endParaRPr>
          </a:p>
        </p:txBody>
      </p:sp>
      <p:sp>
        <p:nvSpPr>
          <p:cNvPr id="2" name="Rectangle 107"/>
          <p:cNvSpPr>
            <a:spLocks noChangeArrowheads="1"/>
          </p:cNvSpPr>
          <p:nvPr/>
        </p:nvSpPr>
        <p:spPr bwMode="auto">
          <a:xfrm>
            <a:off x="548005" y="1010920"/>
            <a:ext cx="11095990" cy="5057140"/>
          </a:xfrm>
          <a:prstGeom prst="rect">
            <a:avLst/>
          </a:prstGeom>
          <a:noFill/>
          <a:ln w="3175" cmpd="sng" algn="ctr">
            <a:solidFill>
              <a:schemeClr val="bg1">
                <a:lumMod val="85000"/>
              </a:schemeClr>
            </a:solidFill>
            <a:prstDash val="sysDash"/>
            <a:miter lim="800000"/>
          </a:ln>
        </p:spPr>
        <p:txBody>
          <a:bodyPr lIns="360045" tIns="0" rIns="0" bIns="0"/>
          <a:lstStyle/>
          <a:p>
            <a:pPr>
              <a:lnSpc>
                <a:spcPct val="150000"/>
              </a:lnSpc>
              <a:spcBef>
                <a:spcPts val="25"/>
              </a:spcBef>
            </a:pPr>
            <a:endParaRPr lang="en-US" altLang="zh-CN" sz="16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微软雅黑" panose="020B0503020204020204" pitchFamily="3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7697755" y="5577129"/>
            <a:ext cx="1033262" cy="292388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r"/>
            <a:r>
              <a:rPr lang="zh-CN" altLang="en-US" sz="13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住宅人视图</a:t>
            </a:r>
          </a:p>
        </p:txBody>
      </p:sp>
      <p:sp>
        <p:nvSpPr>
          <p:cNvPr id="9" name="矩形 8"/>
          <p:cNvSpPr/>
          <p:nvPr/>
        </p:nvSpPr>
        <p:spPr>
          <a:xfrm>
            <a:off x="10060243" y="144857"/>
            <a:ext cx="2054648" cy="432740"/>
          </a:xfrm>
          <a:prstGeom prst="rect">
            <a:avLst/>
          </a:prstGeom>
          <a:solidFill>
            <a:srgbClr val="E7ED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效果图</a:t>
            </a:r>
          </a:p>
        </p:txBody>
      </p:sp>
      <p:sp>
        <p:nvSpPr>
          <p:cNvPr id="10" name="TextBox 23"/>
          <p:cNvSpPr txBox="1"/>
          <p:nvPr/>
        </p:nvSpPr>
        <p:spPr>
          <a:xfrm>
            <a:off x="4454529" y="3349249"/>
            <a:ext cx="3282941" cy="380480"/>
          </a:xfrm>
          <a:prstGeom prst="rect">
            <a:avLst/>
          </a:prstGeom>
          <a:solidFill>
            <a:srgbClr val="E7EDEA"/>
          </a:solidFill>
          <a:effectLst/>
        </p:spPr>
        <p:txBody>
          <a:bodyPr wrap="square" lIns="36000" tIns="36000" rIns="36000" bIns="36000" rtlCol="0" anchor="ctr" anchorCtr="1">
            <a:spAutoFit/>
          </a:bodyPr>
          <a:lstStyle/>
          <a:p>
            <a:pPr algn="ctr"/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插入主要立面效果图</a:t>
            </a:r>
          </a:p>
        </p:txBody>
      </p:sp>
      <p:sp>
        <p:nvSpPr>
          <p:cNvPr id="11" name="标题 1"/>
          <p:cNvSpPr txBox="1"/>
          <p:nvPr/>
        </p:nvSpPr>
        <p:spPr bwMode="auto">
          <a:xfrm>
            <a:off x="8339701" y="139068"/>
            <a:ext cx="1720541" cy="433917"/>
          </a:xfrm>
          <a:prstGeom prst="rect">
            <a:avLst/>
          </a:prstGeom>
          <a:solidFill>
            <a:srgbClr val="E60000"/>
          </a:solidFill>
          <a:ln>
            <a:noFill/>
          </a:ln>
        </p:spPr>
        <p:txBody>
          <a:bodyPr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产品篇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7430" y="1011758"/>
            <a:ext cx="7269480" cy="5062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6628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78" b="10351"/>
          <a:stretch>
            <a:fillRect/>
          </a:stretch>
        </p:blipFill>
        <p:spPr>
          <a:xfrm>
            <a:off x="143762" y="1318366"/>
            <a:ext cx="5352164" cy="5110555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143762" y="766917"/>
            <a:ext cx="5352164" cy="5926447"/>
          </a:xfrm>
          <a:prstGeom prst="rect">
            <a:avLst/>
          </a:prstGeom>
          <a:noFill/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微软雅黑" panose="020B0503020204020204" pitchFamily="34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10060242" y="144857"/>
            <a:ext cx="2054650" cy="432740"/>
          </a:xfrm>
          <a:prstGeom prst="rect">
            <a:avLst/>
          </a:prstGeom>
          <a:solidFill>
            <a:srgbClr val="E7ED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户型配比</a:t>
            </a:r>
            <a:endParaRPr lang="en-US" altLang="zh-CN" sz="24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微软雅黑" panose="020B0503020204020204" pitchFamily="34" charset="-122"/>
            </a:endParaRPr>
          </a:p>
        </p:txBody>
      </p:sp>
      <p:graphicFrame>
        <p:nvGraphicFramePr>
          <p:cNvPr id="23" name="表格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9308665"/>
              </p:ext>
            </p:extLst>
          </p:nvPr>
        </p:nvGraphicFramePr>
        <p:xfrm>
          <a:off x="5598544" y="766915"/>
          <a:ext cx="6379275" cy="5051968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7151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41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8436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2281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6214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9668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48399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15748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u="none" strike="noStrike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户型编号</a:t>
                      </a:r>
                      <a:endParaRPr lang="zh-CN" alt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微软雅黑" panose="020B0503020204020204" pitchFamily="34" charset="-122"/>
                      </a:endParaRPr>
                    </a:p>
                  </a:txBody>
                  <a:tcPr marL="7304" marR="7304" marT="7304" marB="0" anchor="ctr" anchorCtr="1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DE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100" b="0" u="none" strike="noStrike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面积段</a:t>
                      </a:r>
                      <a:endParaRPr lang="zh-CN" altLang="en-US" sz="11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微软雅黑" panose="020B0503020204020204" pitchFamily="34" charset="-122"/>
                      </a:endParaRPr>
                    </a:p>
                  </a:txBody>
                  <a:tcPr marL="7304" marR="7304" marT="7304" marB="0" anchor="ctr" anchorCtr="1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DE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100" b="0" u="none" strike="noStrike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户型类型</a:t>
                      </a:r>
                      <a:endParaRPr lang="zh-CN" altLang="en-US" sz="11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微软雅黑" panose="020B0503020204020204" pitchFamily="34" charset="-122"/>
                      </a:endParaRPr>
                    </a:p>
                  </a:txBody>
                  <a:tcPr marL="7304" marR="7304" marT="7304" marB="0" anchor="ctr" anchorCtr="1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DE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套数</a:t>
                      </a:r>
                      <a:endParaRPr lang="zh-CN" altLang="en-US" sz="11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微软雅黑" panose="020B0503020204020204" pitchFamily="34" charset="-122"/>
                      </a:endParaRPr>
                    </a:p>
                  </a:txBody>
                  <a:tcPr marL="7304" marR="7304" marT="7304" marB="0" anchor="ctr" anchorCtr="1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D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u="none" strike="noStrike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套数配比</a:t>
                      </a:r>
                      <a:endParaRPr lang="zh-CN" alt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微软雅黑" panose="020B0503020204020204" pitchFamily="34" charset="-122"/>
                      </a:endParaRPr>
                    </a:p>
                  </a:txBody>
                  <a:tcPr marL="7304" marR="7304" marT="7304" marB="0" anchor="ctr" anchorCtr="1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D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u="none" strike="noStrike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得房率</a:t>
                      </a:r>
                      <a:endParaRPr lang="zh-CN" alt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微软雅黑" panose="020B0503020204020204" pitchFamily="34" charset="-122"/>
                      </a:endParaRPr>
                    </a:p>
                  </a:txBody>
                  <a:tcPr marL="7304" marR="7304" marT="7304" marB="0" anchor="ctr" anchorCtr="1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D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所在位置</a:t>
                      </a:r>
                    </a:p>
                  </a:txBody>
                  <a:tcPr marL="7304" marR="7304" marT="7304" marB="0" anchor="ctr" anchorCtr="1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D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5748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buNone/>
                      </a:pPr>
                      <a:r>
                        <a:rPr lang="en-US" altLang="zh-CN" sz="1100" b="0" u="none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G1</a:t>
                      </a:r>
                      <a:endParaRPr lang="zh-CN" altLang="en-US" sz="1100" b="0" u="none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微软雅黑" panose="020B0503020204020204" pitchFamily="34" charset="-122"/>
                      </a:endParaRPr>
                    </a:p>
                  </a:txBody>
                  <a:tcPr marL="7304" marR="7304" marT="7304" marB="0" anchor="ctr" anchorCtr="1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buNone/>
                      </a:pPr>
                      <a:r>
                        <a:rPr lang="en-US" altLang="zh-CN" sz="1100" b="0" u="none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90</a:t>
                      </a:r>
                      <a:endParaRPr lang="zh-CN" altLang="en-US" sz="1100" b="0" u="none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微软雅黑" panose="020B0503020204020204" pitchFamily="34" charset="-122"/>
                      </a:endParaRPr>
                    </a:p>
                  </a:txBody>
                  <a:tcPr marL="7304" marR="7304" marT="730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buNone/>
                      </a:pPr>
                      <a:r>
                        <a:rPr lang="zh-CN" altLang="en-US" sz="1100" b="0" u="none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三房两厅两卫</a:t>
                      </a:r>
                    </a:p>
                  </a:txBody>
                  <a:tcPr marL="7304" marR="7304" marT="730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buNone/>
                      </a:pPr>
                      <a:r>
                        <a:rPr lang="en-US" altLang="zh-CN" sz="1100" b="0" u="none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18</a:t>
                      </a:r>
                      <a:endParaRPr lang="zh-CN" altLang="en-US" sz="1100" b="0" u="none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微软雅黑" panose="020B0503020204020204" pitchFamily="34" charset="-122"/>
                      </a:endParaRPr>
                    </a:p>
                  </a:txBody>
                  <a:tcPr marL="7304" marR="7304" marT="730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buNone/>
                      </a:pPr>
                      <a:r>
                        <a:rPr lang="en-US" altLang="zh-CN" sz="1100" b="0" u="none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4.31%</a:t>
                      </a:r>
                      <a:endParaRPr lang="en-US" sz="1100" b="0" u="none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微软雅黑" panose="020B0503020204020204" pitchFamily="34" charset="-122"/>
                      </a:endParaRPr>
                    </a:p>
                  </a:txBody>
                  <a:tcPr marL="7304" marR="7304" marT="7304" marB="0" anchor="ctr" anchorCtr="1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buNone/>
                      </a:pPr>
                      <a:r>
                        <a:rPr lang="en-US" altLang="zh-CN" sz="1100" b="0" u="none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80%</a:t>
                      </a:r>
                      <a:endParaRPr lang="en-US" sz="1100" b="0" u="none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微软雅黑" panose="020B0503020204020204" pitchFamily="34" charset="-122"/>
                      </a:endParaRPr>
                    </a:p>
                  </a:txBody>
                  <a:tcPr marL="7304" marR="7304" marT="7304" marB="0" anchor="ctr" anchorCtr="1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buNone/>
                      </a:pPr>
                      <a:r>
                        <a:rPr lang="en-US" altLang="zh-CN" sz="1100" b="0" u="none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4#</a:t>
                      </a:r>
                      <a:r>
                        <a:rPr lang="zh-CN" altLang="en-US" sz="1100" b="0" u="none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楼中间套</a:t>
                      </a:r>
                      <a:endParaRPr lang="en-US" sz="1100" b="0" u="none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微软雅黑" panose="020B0503020204020204" pitchFamily="34" charset="-122"/>
                      </a:endParaRPr>
                    </a:p>
                  </a:txBody>
                  <a:tcPr marL="7304" marR="7304" marT="7304" marB="0" anchor="ctr" anchorCtr="1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5748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buNone/>
                      </a:pPr>
                      <a:r>
                        <a:rPr lang="en-US" altLang="zh-CN" sz="1100" b="0" u="none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G1-1</a:t>
                      </a:r>
                      <a:endParaRPr lang="zh-CN" altLang="en-US" sz="1100" b="0" u="none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微软雅黑" panose="020B0503020204020204" pitchFamily="34" charset="-122"/>
                      </a:endParaRPr>
                    </a:p>
                  </a:txBody>
                  <a:tcPr marL="7304" marR="7304" marT="7304" marB="0" anchor="ctr" anchorCtr="1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buNone/>
                      </a:pPr>
                      <a:r>
                        <a:rPr lang="en-US" altLang="zh-CN" sz="1100" b="0" u="none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73</a:t>
                      </a:r>
                      <a:endParaRPr lang="zh-CN" altLang="en-US" sz="1100" b="0" u="none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微软雅黑" panose="020B0503020204020204" pitchFamily="34" charset="-122"/>
                      </a:endParaRPr>
                    </a:p>
                  </a:txBody>
                  <a:tcPr marL="7304" marR="7304" marT="730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100" b="0" u="none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两房两厅一卫</a:t>
                      </a:r>
                    </a:p>
                  </a:txBody>
                  <a:tcPr marL="7304" marR="7304" marT="730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buNone/>
                      </a:pPr>
                      <a:r>
                        <a:rPr lang="en-US" altLang="zh-CN" sz="1100" b="0" u="none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1</a:t>
                      </a:r>
                      <a:endParaRPr lang="zh-CN" altLang="en-US" sz="1100" b="0" u="none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微软雅黑" panose="020B0503020204020204" pitchFamily="34" charset="-122"/>
                      </a:endParaRPr>
                    </a:p>
                  </a:txBody>
                  <a:tcPr marL="7304" marR="7304" marT="730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buNone/>
                      </a:pPr>
                      <a:r>
                        <a:rPr lang="en-US" altLang="zh-CN" sz="1100" b="0" u="none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0.24%</a:t>
                      </a:r>
                      <a:endParaRPr lang="zh-CN" altLang="en-US" sz="1100" b="0" u="none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微软雅黑" panose="020B0503020204020204" pitchFamily="34" charset="-122"/>
                      </a:endParaRPr>
                    </a:p>
                  </a:txBody>
                  <a:tcPr marL="7304" marR="7304" marT="730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b="0" kern="12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81.6%</a:t>
                      </a:r>
                    </a:p>
                  </a:txBody>
                  <a:tcPr marL="7304" marR="7304" marT="7304" marB="0" anchor="ctr" anchorCtr="1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buNone/>
                      </a:pPr>
                      <a:r>
                        <a:rPr lang="en-US" altLang="zh-CN" sz="1100" b="0" u="none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4#</a:t>
                      </a:r>
                      <a:r>
                        <a:rPr lang="zh-CN" altLang="en-US" sz="1100" b="0" u="none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楼底层中间套</a:t>
                      </a:r>
                      <a:endParaRPr lang="en-US" sz="1100" b="0" u="none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微软雅黑" panose="020B0503020204020204" pitchFamily="34" charset="-122"/>
                      </a:endParaRPr>
                    </a:p>
                  </a:txBody>
                  <a:tcPr marL="7304" marR="7304" marT="7304" marB="0" anchor="ctr" anchorCtr="1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5748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buNone/>
                      </a:pPr>
                      <a:r>
                        <a:rPr lang="en-US" altLang="zh-CN" sz="1100" b="0" u="none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G2</a:t>
                      </a:r>
                      <a:endParaRPr lang="zh-CN" altLang="en-US" sz="1100" b="0" u="none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微软雅黑" panose="020B0503020204020204" pitchFamily="34" charset="-122"/>
                      </a:endParaRPr>
                    </a:p>
                  </a:txBody>
                  <a:tcPr marL="7304" marR="7304" marT="7304" marB="0" anchor="ctr" anchorCtr="1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buNone/>
                      </a:pPr>
                      <a:r>
                        <a:rPr lang="en-US" altLang="zh-CN" sz="1100" b="0" u="none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96</a:t>
                      </a:r>
                    </a:p>
                  </a:txBody>
                  <a:tcPr marL="7304" marR="7304" marT="730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100" b="0" u="none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三房两厅两卫</a:t>
                      </a:r>
                    </a:p>
                  </a:txBody>
                  <a:tcPr marL="7304" marR="7304" marT="730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buNone/>
                      </a:pPr>
                      <a:r>
                        <a:rPr lang="en-US" altLang="zh-CN" sz="1100" b="0" u="none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105</a:t>
                      </a:r>
                      <a:endParaRPr lang="zh-CN" altLang="en-US" sz="1100" b="0" u="none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微软雅黑" panose="020B0503020204020204" pitchFamily="34" charset="-122"/>
                      </a:endParaRPr>
                    </a:p>
                  </a:txBody>
                  <a:tcPr marL="7304" marR="7304" marT="730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buNone/>
                      </a:pPr>
                      <a:r>
                        <a:rPr lang="en-US" altLang="zh-CN" sz="1100" b="0" u="none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25.06%</a:t>
                      </a:r>
                      <a:endParaRPr lang="zh-CN" altLang="en-US" sz="1100" b="0" u="none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微软雅黑" panose="020B0503020204020204" pitchFamily="34" charset="-122"/>
                      </a:endParaRPr>
                    </a:p>
                  </a:txBody>
                  <a:tcPr marL="7304" marR="7304" marT="730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b="0" kern="12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81.6%</a:t>
                      </a:r>
                    </a:p>
                  </a:txBody>
                  <a:tcPr marL="7304" marR="7304" marT="7304" marB="0" anchor="ctr" anchorCtr="1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b="0" u="none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6</a:t>
                      </a:r>
                      <a:r>
                        <a:rPr lang="zh-CN" altLang="en-US" sz="1100" b="0" u="none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、</a:t>
                      </a:r>
                      <a:r>
                        <a:rPr lang="en-US" altLang="zh-CN" sz="1100" b="0" u="none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9</a:t>
                      </a:r>
                      <a:r>
                        <a:rPr lang="zh-CN" altLang="en-US" sz="1100" b="0" u="none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、</a:t>
                      </a:r>
                      <a:r>
                        <a:rPr lang="en-US" altLang="zh-CN" sz="1100" b="0" u="none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10#</a:t>
                      </a:r>
                      <a:r>
                        <a:rPr lang="zh-CN" altLang="en-US" sz="1100" b="0" u="none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楼中间套</a:t>
                      </a:r>
                      <a:endParaRPr lang="en-US" sz="1100" b="0" u="none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微软雅黑" panose="020B0503020204020204" pitchFamily="34" charset="-122"/>
                      </a:endParaRPr>
                    </a:p>
                  </a:txBody>
                  <a:tcPr marL="7304" marR="7304" marT="7304" marB="0" anchor="ctr" anchorCtr="1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5748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30000"/>
                        </a:lnSpc>
                        <a:buNone/>
                      </a:pPr>
                      <a:r>
                        <a:rPr lang="en-US" altLang="zh-CN" sz="1100" b="0" u="none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G3</a:t>
                      </a:r>
                      <a:endParaRPr lang="zh-CN" altLang="en-US" sz="1100" b="0" u="none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微软雅黑" panose="020B0503020204020204" pitchFamily="34" charset="-122"/>
                      </a:endParaRPr>
                    </a:p>
                  </a:txBody>
                  <a:tcPr marL="7304" marR="7304" marT="7304" marB="0" anchor="ctr" anchorCtr="1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buNone/>
                      </a:pPr>
                      <a:r>
                        <a:rPr lang="en-US" altLang="zh-CN" sz="1100" b="0" u="none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98</a:t>
                      </a:r>
                      <a:endParaRPr lang="zh-CN" altLang="en-US" sz="1100" b="0" u="none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微软雅黑" panose="020B0503020204020204" pitchFamily="34" charset="-122"/>
                      </a:endParaRPr>
                    </a:p>
                  </a:txBody>
                  <a:tcPr marL="7304" marR="7304" marT="730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100" b="0" u="none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三房两厅两卫</a:t>
                      </a:r>
                    </a:p>
                  </a:txBody>
                  <a:tcPr marL="7304" marR="7304" marT="730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buNone/>
                      </a:pPr>
                      <a:r>
                        <a:rPr lang="en-US" altLang="zh-CN" sz="1100" b="0" u="none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17</a:t>
                      </a:r>
                      <a:endParaRPr lang="zh-CN" altLang="en-US" sz="1100" b="0" u="none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微软雅黑" panose="020B0503020204020204" pitchFamily="34" charset="-122"/>
                      </a:endParaRPr>
                    </a:p>
                  </a:txBody>
                  <a:tcPr marL="7304" marR="7304" marT="730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buNone/>
                      </a:pPr>
                      <a:r>
                        <a:rPr lang="en-US" altLang="zh-CN" sz="1100" b="0" u="none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4.06%</a:t>
                      </a:r>
                      <a:endParaRPr lang="zh-CN" altLang="en-US" sz="1100" b="0" u="none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微软雅黑" panose="020B0503020204020204" pitchFamily="34" charset="-122"/>
                      </a:endParaRPr>
                    </a:p>
                  </a:txBody>
                  <a:tcPr marL="7304" marR="7304" marT="730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b="0" kern="12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81.3%</a:t>
                      </a:r>
                      <a:endParaRPr lang="zh-CN" altLang="en-US" sz="1100" b="0" kern="12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微软雅黑" panose="020B0503020204020204" pitchFamily="34" charset="-122"/>
                      </a:endParaRPr>
                    </a:p>
                  </a:txBody>
                  <a:tcPr marL="7304" marR="7304" marT="7304" marB="0" anchor="ctr" anchorCtr="1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b="0" u="none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1#</a:t>
                      </a:r>
                      <a:r>
                        <a:rPr lang="zh-CN" altLang="en-US" sz="1100" b="0" u="none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楼中间套</a:t>
                      </a:r>
                      <a:endParaRPr lang="en-US" altLang="zh-CN" sz="1100" b="0" u="none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微软雅黑" panose="020B0503020204020204" pitchFamily="34" charset="-122"/>
                      </a:endParaRPr>
                    </a:p>
                  </a:txBody>
                  <a:tcPr marL="7304" marR="7304" marT="7304" marB="0" anchor="ctr" anchorCtr="1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5748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30000"/>
                        </a:lnSpc>
                        <a:buNone/>
                      </a:pPr>
                      <a:r>
                        <a:rPr lang="en-US" altLang="zh-CN" sz="1100" b="0" u="none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G4</a:t>
                      </a:r>
                      <a:endParaRPr lang="zh-CN" altLang="en-US" sz="1100" b="0" u="none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微软雅黑" panose="020B0503020204020204" pitchFamily="34" charset="-122"/>
                      </a:endParaRPr>
                    </a:p>
                  </a:txBody>
                  <a:tcPr marL="7304" marR="7304" marT="7304" marB="0" anchor="ctr" anchorCtr="1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buNone/>
                      </a:pPr>
                      <a:r>
                        <a:rPr lang="en-US" altLang="zh-CN" sz="1100" b="0" u="none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106</a:t>
                      </a:r>
                      <a:endParaRPr lang="zh-CN" altLang="en-US" sz="1100" b="0" u="none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微软雅黑" panose="020B0503020204020204" pitchFamily="34" charset="-122"/>
                      </a:endParaRPr>
                    </a:p>
                  </a:txBody>
                  <a:tcPr marL="7304" marR="7304" marT="730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100" b="0" u="none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三房两厅两卫</a:t>
                      </a:r>
                    </a:p>
                  </a:txBody>
                  <a:tcPr marL="7304" marR="7304" marT="730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buNone/>
                      </a:pPr>
                      <a:r>
                        <a:rPr lang="en-US" altLang="zh-CN" sz="1100" b="0" u="none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52</a:t>
                      </a:r>
                      <a:endParaRPr lang="zh-CN" altLang="en-US" sz="1100" b="0" u="none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微软雅黑" panose="020B0503020204020204" pitchFamily="34" charset="-122"/>
                      </a:endParaRPr>
                    </a:p>
                  </a:txBody>
                  <a:tcPr marL="7304" marR="7304" marT="730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buNone/>
                      </a:pPr>
                      <a:r>
                        <a:rPr lang="en-US" altLang="zh-CN" sz="1100" b="0" u="none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12.41%</a:t>
                      </a:r>
                      <a:endParaRPr lang="zh-CN" altLang="en-US" sz="1100" b="0" u="none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微软雅黑" panose="020B0503020204020204" pitchFamily="34" charset="-122"/>
                      </a:endParaRPr>
                    </a:p>
                  </a:txBody>
                  <a:tcPr marL="7304" marR="7304" marT="730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b="0" kern="12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81.3%</a:t>
                      </a:r>
                      <a:endParaRPr lang="zh-CN" altLang="en-US" sz="1100" b="0" kern="12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微软雅黑" panose="020B0503020204020204" pitchFamily="34" charset="-122"/>
                      </a:endParaRPr>
                    </a:p>
                  </a:txBody>
                  <a:tcPr marL="7304" marR="7304" marT="7304" marB="0" anchor="ctr" anchorCtr="1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buNone/>
                      </a:pPr>
                      <a:r>
                        <a:rPr lang="en-US" altLang="zh-CN" sz="1100" b="0" u="none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1</a:t>
                      </a:r>
                      <a:r>
                        <a:rPr lang="zh-CN" altLang="en-US" sz="1100" b="0" u="none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、</a:t>
                      </a:r>
                      <a:r>
                        <a:rPr lang="en-US" altLang="zh-CN" sz="1100" b="0" u="none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4#</a:t>
                      </a:r>
                      <a:r>
                        <a:rPr lang="zh-CN" altLang="en-US" sz="1100" b="0" u="none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楼边套</a:t>
                      </a:r>
                      <a:endParaRPr lang="en-US" altLang="zh-CN" sz="1100" b="0" u="none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微软雅黑" panose="020B0503020204020204" pitchFamily="34" charset="-122"/>
                      </a:endParaRPr>
                    </a:p>
                  </a:txBody>
                  <a:tcPr marL="7304" marR="7304" marT="7304" marB="0" anchor="ctr" anchorCtr="1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5748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buNone/>
                      </a:pPr>
                      <a:r>
                        <a:rPr lang="en-US" altLang="zh-CN" sz="1100" b="0" u="none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G5</a:t>
                      </a:r>
                      <a:endParaRPr lang="zh-CN" altLang="en-US" sz="1100" b="0" u="none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微软雅黑" panose="020B0503020204020204" pitchFamily="34" charset="-122"/>
                      </a:endParaRPr>
                    </a:p>
                  </a:txBody>
                  <a:tcPr marL="7304" marR="7304" marT="7304" marB="0" anchor="ctr" anchorCtr="1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buNone/>
                      </a:pPr>
                      <a:r>
                        <a:rPr lang="en-US" altLang="zh-CN" sz="1100" b="0" u="none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109</a:t>
                      </a:r>
                      <a:endParaRPr lang="zh-CN" altLang="en-US" sz="1100" b="0" u="none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微软雅黑" panose="020B0503020204020204" pitchFamily="34" charset="-122"/>
                      </a:endParaRPr>
                    </a:p>
                  </a:txBody>
                  <a:tcPr marL="7304" marR="7304" marT="730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100" b="0" u="none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三房两厅两卫</a:t>
                      </a:r>
                    </a:p>
                  </a:txBody>
                  <a:tcPr marL="7304" marR="7304" marT="730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buNone/>
                      </a:pPr>
                      <a:r>
                        <a:rPr lang="en-US" altLang="zh-CN" sz="1100" b="0" u="none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101</a:t>
                      </a:r>
                      <a:endParaRPr lang="zh-CN" altLang="en-US" sz="1100" b="0" u="none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微软雅黑" panose="020B0503020204020204" pitchFamily="34" charset="-122"/>
                      </a:endParaRPr>
                    </a:p>
                  </a:txBody>
                  <a:tcPr marL="7304" marR="7304" marT="730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buNone/>
                      </a:pPr>
                      <a:r>
                        <a:rPr lang="en-US" altLang="zh-CN" sz="1100" b="0" u="none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24.10%</a:t>
                      </a:r>
                      <a:endParaRPr lang="zh-CN" altLang="en-US" sz="1100" b="0" u="none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微软雅黑" panose="020B0503020204020204" pitchFamily="34" charset="-122"/>
                      </a:endParaRPr>
                    </a:p>
                  </a:txBody>
                  <a:tcPr marL="7304" marR="7304" marT="730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b="0" kern="12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81.6%</a:t>
                      </a:r>
                    </a:p>
                  </a:txBody>
                  <a:tcPr marL="7304" marR="7304" marT="7304" marB="0" anchor="ctr" anchorCtr="1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b="0" u="none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6</a:t>
                      </a:r>
                      <a:r>
                        <a:rPr lang="zh-CN" altLang="en-US" sz="1100" b="0" u="none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、</a:t>
                      </a:r>
                      <a:r>
                        <a:rPr lang="en-US" altLang="zh-CN" sz="1100" b="0" u="none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9</a:t>
                      </a:r>
                      <a:r>
                        <a:rPr lang="zh-CN" altLang="en-US" sz="1100" b="0" u="none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、</a:t>
                      </a:r>
                      <a:r>
                        <a:rPr lang="en-US" altLang="zh-CN" sz="1100" b="0" u="none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10#</a:t>
                      </a:r>
                      <a:r>
                        <a:rPr lang="zh-CN" altLang="en-US" sz="1100" b="0" u="none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楼边套</a:t>
                      </a:r>
                      <a:endParaRPr lang="en-US" altLang="zh-CN" sz="1100" b="0" u="none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微软雅黑" panose="020B0503020204020204" pitchFamily="34" charset="-122"/>
                      </a:endParaRPr>
                    </a:p>
                  </a:txBody>
                  <a:tcPr marL="7304" marR="7304" marT="7304" marB="0" anchor="ctr" anchorCtr="1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5748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buNone/>
                      </a:pPr>
                      <a:r>
                        <a:rPr lang="en-US" altLang="zh-CN" sz="1100" b="0" u="none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G5-1</a:t>
                      </a:r>
                    </a:p>
                  </a:txBody>
                  <a:tcPr marL="7304" marR="7304" marT="7304" marB="0" anchor="ctr" anchorCtr="1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buNone/>
                      </a:pPr>
                      <a:r>
                        <a:rPr lang="en-US" altLang="zh-CN" sz="1100" b="0" u="none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69</a:t>
                      </a:r>
                      <a:endParaRPr lang="zh-CN" altLang="en-US" sz="1100" b="0" u="none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微软雅黑" panose="020B0503020204020204" pitchFamily="34" charset="-122"/>
                      </a:endParaRPr>
                    </a:p>
                  </a:txBody>
                  <a:tcPr marL="7304" marR="7304" marT="7304" marB="0" anchor="ctr" anchorCtr="1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100" b="0" u="none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两房两厅一卫</a:t>
                      </a:r>
                    </a:p>
                  </a:txBody>
                  <a:tcPr marL="7304" marR="7304" marT="7304" marB="0" anchor="ctr" anchorCtr="1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buNone/>
                      </a:pPr>
                      <a:r>
                        <a:rPr lang="en-US" altLang="zh-CN" sz="1100" b="0" u="none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4</a:t>
                      </a:r>
                      <a:endParaRPr lang="zh-CN" altLang="en-US" sz="1100" b="0" u="none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微软雅黑" panose="020B0503020204020204" pitchFamily="34" charset="-122"/>
                      </a:endParaRPr>
                    </a:p>
                  </a:txBody>
                  <a:tcPr marL="7304" marR="7304" marT="7304" marB="0" anchor="ctr" anchorCtr="1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buNone/>
                      </a:pPr>
                      <a:r>
                        <a:rPr lang="en-US" altLang="zh-CN" sz="1100" b="0" u="none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0.95%</a:t>
                      </a:r>
                    </a:p>
                  </a:txBody>
                  <a:tcPr marL="7304" marR="7304" marT="7304" marB="0" anchor="ctr" anchorCtr="1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b="0" kern="12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81.6%</a:t>
                      </a:r>
                    </a:p>
                  </a:txBody>
                  <a:tcPr marL="7304" marR="7304" marT="7304" marB="0" anchor="ctr" anchorCtr="1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buNone/>
                      </a:pPr>
                      <a:r>
                        <a:rPr lang="en-US" altLang="zh-CN" sz="1100" b="0" u="none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9</a:t>
                      </a:r>
                      <a:r>
                        <a:rPr lang="zh-CN" altLang="en-US" sz="1100" b="0" u="none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、</a:t>
                      </a:r>
                      <a:r>
                        <a:rPr lang="en-US" altLang="zh-CN" sz="1100" b="0" u="none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10#</a:t>
                      </a:r>
                      <a:r>
                        <a:rPr lang="zh-CN" altLang="en-US" sz="1100" b="0" u="none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楼底层边套</a:t>
                      </a:r>
                      <a:endParaRPr lang="en-US" altLang="zh-CN" sz="1100" b="0" u="none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微软雅黑" panose="020B0503020204020204" pitchFamily="34" charset="-122"/>
                      </a:endParaRPr>
                    </a:p>
                  </a:txBody>
                  <a:tcPr marL="7304" marR="7304" marT="7304" marB="0" anchor="ctr" anchorCtr="1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15748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buNone/>
                      </a:pPr>
                      <a:r>
                        <a:rPr lang="en-US" altLang="zh-CN" sz="1100" b="0" u="none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G6</a:t>
                      </a:r>
                    </a:p>
                  </a:txBody>
                  <a:tcPr marL="7304" marR="7304" marT="7304" marB="0" anchor="ctr" anchorCtr="1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100" b="0" u="none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118</a:t>
                      </a:r>
                      <a:endParaRPr lang="zh-CN" altLang="en-US" sz="1100" b="0" u="none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微软雅黑" panose="020B0503020204020204" pitchFamily="34" charset="-122"/>
                      </a:endParaRPr>
                    </a:p>
                  </a:txBody>
                  <a:tcPr marL="7304" marR="7304" marT="7304" marB="0" anchor="ctr" anchorCtr="1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100" b="0" u="none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四房两厅两卫</a:t>
                      </a:r>
                    </a:p>
                  </a:txBody>
                  <a:tcPr marL="7304" marR="7304" marT="7304" marB="0" anchor="ctr" anchorCtr="1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100" b="0" u="none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11</a:t>
                      </a:r>
                      <a:endParaRPr lang="zh-CN" altLang="en-US" sz="1100" b="0" u="none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微软雅黑" panose="020B0503020204020204" pitchFamily="34" charset="-122"/>
                      </a:endParaRPr>
                    </a:p>
                  </a:txBody>
                  <a:tcPr marL="7304" marR="7304" marT="7304" marB="0" anchor="ctr" anchorCtr="1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100" b="0" u="none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2.62%</a:t>
                      </a:r>
                      <a:endParaRPr lang="zh-CN" altLang="en-US" sz="1100" b="0" u="none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微软雅黑" panose="020B0503020204020204" pitchFamily="34" charset="-122"/>
                      </a:endParaRPr>
                    </a:p>
                  </a:txBody>
                  <a:tcPr marL="7304" marR="7304" marT="7304" marB="0" anchor="ctr" anchorCtr="1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b="0" kern="12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81.3%</a:t>
                      </a:r>
                      <a:endParaRPr lang="zh-CN" altLang="en-US" sz="1100" b="0" kern="12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微软雅黑" panose="020B0503020204020204" pitchFamily="34" charset="-122"/>
                      </a:endParaRPr>
                    </a:p>
                  </a:txBody>
                  <a:tcPr marL="7304" marR="7304" marT="7304" marB="0" anchor="ctr" anchorCtr="1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100" b="0" u="none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4#</a:t>
                      </a:r>
                      <a:r>
                        <a:rPr lang="zh-CN" altLang="en-US" sz="1100" b="0" u="none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东边套</a:t>
                      </a:r>
                    </a:p>
                  </a:txBody>
                  <a:tcPr marL="7304" marR="7304" marT="7304" marB="0" anchor="ctr" anchorCtr="1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15748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buNone/>
                      </a:pPr>
                      <a:r>
                        <a:rPr lang="en-US" altLang="zh-CN" sz="1100" b="0" u="none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Y1</a:t>
                      </a:r>
                      <a:endParaRPr lang="zh-CN" altLang="en-US" sz="1100" b="0" u="none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微软雅黑" panose="020B0503020204020204" pitchFamily="34" charset="-122"/>
                      </a:endParaRPr>
                    </a:p>
                  </a:txBody>
                  <a:tcPr marL="7304" marR="7304" marT="7304" marB="0" anchor="ctr" anchorCtr="1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buNone/>
                      </a:pPr>
                      <a:r>
                        <a:rPr lang="en-US" altLang="zh-CN" sz="1100" b="0" u="none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121</a:t>
                      </a:r>
                      <a:endParaRPr lang="zh-CN" altLang="en-US" sz="1100" b="0" u="none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微软雅黑" panose="020B0503020204020204" pitchFamily="34" charset="-122"/>
                      </a:endParaRPr>
                    </a:p>
                  </a:txBody>
                  <a:tcPr marL="7304" marR="7304" marT="7304" marB="0" anchor="ctr" anchorCtr="1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100" b="0" u="none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四房两厅两卫</a:t>
                      </a:r>
                    </a:p>
                  </a:txBody>
                  <a:tcPr marL="7304" marR="7304" marT="7304" marB="0" anchor="ctr" anchorCtr="1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buNone/>
                      </a:pPr>
                      <a:r>
                        <a:rPr lang="en-US" altLang="zh-CN" sz="1100" b="0" u="none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40</a:t>
                      </a:r>
                      <a:endParaRPr lang="zh-CN" altLang="en-US" sz="1100" b="0" u="none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微软雅黑" panose="020B0503020204020204" pitchFamily="34" charset="-122"/>
                      </a:endParaRPr>
                    </a:p>
                  </a:txBody>
                  <a:tcPr marL="7304" marR="7304" marT="7304" marB="0" anchor="ctr" anchorCtr="1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buNone/>
                      </a:pPr>
                      <a:r>
                        <a:rPr lang="en-US" altLang="zh-CN" sz="1100" b="0" u="none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9.54%</a:t>
                      </a:r>
                      <a:endParaRPr lang="zh-CN" altLang="en-US" sz="1100" b="0" u="none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微软雅黑" panose="020B0503020204020204" pitchFamily="34" charset="-122"/>
                      </a:endParaRPr>
                    </a:p>
                  </a:txBody>
                  <a:tcPr marL="7304" marR="7304" marT="7304" marB="0" anchor="ctr" anchorCtr="1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b="0" kern="12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81%</a:t>
                      </a:r>
                    </a:p>
                  </a:txBody>
                  <a:tcPr marL="7304" marR="7304" marT="7304" marB="0" anchor="ctr" anchorCtr="1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buNone/>
                      </a:pPr>
                      <a:r>
                        <a:rPr lang="en-US" altLang="zh-CN" sz="1100" b="0" u="none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2</a:t>
                      </a:r>
                      <a:r>
                        <a:rPr lang="zh-CN" altLang="en-US" sz="1100" b="0" u="none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、</a:t>
                      </a:r>
                      <a:r>
                        <a:rPr lang="en-US" altLang="zh-CN" sz="1100" b="0" u="none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3</a:t>
                      </a:r>
                      <a:r>
                        <a:rPr lang="zh-CN" altLang="en-US" sz="1100" b="0" u="none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、</a:t>
                      </a:r>
                      <a:r>
                        <a:rPr lang="en-US" altLang="zh-CN" sz="1100" b="0" u="none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5</a:t>
                      </a:r>
                      <a:r>
                        <a:rPr lang="zh-CN" altLang="en-US" sz="1100" b="0" u="none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、</a:t>
                      </a:r>
                      <a:r>
                        <a:rPr lang="en-US" altLang="zh-CN" sz="1100" b="0" u="none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7</a:t>
                      </a:r>
                      <a:r>
                        <a:rPr lang="zh-CN" altLang="en-US" sz="1100" b="0" u="none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东套</a:t>
                      </a:r>
                    </a:p>
                  </a:txBody>
                  <a:tcPr marL="7304" marR="7304" marT="7304" marB="0" anchor="ctr" anchorCtr="1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15748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buNone/>
                      </a:pPr>
                      <a:r>
                        <a:rPr lang="en-US" altLang="zh-CN" sz="1100" b="0" u="none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Y1-1</a:t>
                      </a:r>
                      <a:endParaRPr lang="zh-CN" altLang="en-US" sz="1100" b="0" u="none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微软雅黑" panose="020B0503020204020204" pitchFamily="34" charset="-122"/>
                      </a:endParaRPr>
                    </a:p>
                  </a:txBody>
                  <a:tcPr marL="7304" marR="7304" marT="7304" marB="0" anchor="ctr" anchorCtr="1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100" b="0" u="none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107</a:t>
                      </a:r>
                      <a:endParaRPr lang="zh-CN" altLang="en-US" sz="1100" b="0" u="none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微软雅黑" panose="020B0503020204020204" pitchFamily="34" charset="-122"/>
                      </a:endParaRPr>
                    </a:p>
                  </a:txBody>
                  <a:tcPr marL="7304" marR="7304" marT="7304" marB="0" anchor="ctr" anchorCtr="1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100" b="0" u="none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三房两厅两卫</a:t>
                      </a:r>
                    </a:p>
                  </a:txBody>
                  <a:tcPr marL="7304" marR="7304" marT="7304" marB="0" anchor="ctr" anchorCtr="1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100" b="0" u="none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4</a:t>
                      </a:r>
                      <a:endParaRPr lang="zh-CN" altLang="en-US" sz="1100" b="0" u="none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微软雅黑" panose="020B0503020204020204" pitchFamily="34" charset="-122"/>
                      </a:endParaRPr>
                    </a:p>
                  </a:txBody>
                  <a:tcPr marL="7304" marR="7304" marT="7304" marB="0" anchor="ctr" anchorCtr="1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100" b="0" u="none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0.96%</a:t>
                      </a:r>
                      <a:endParaRPr lang="zh-CN" altLang="en-US" sz="1100" b="0" u="none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微软雅黑" panose="020B0503020204020204" pitchFamily="34" charset="-122"/>
                      </a:endParaRPr>
                    </a:p>
                  </a:txBody>
                  <a:tcPr marL="7304" marR="7304" marT="7304" marB="0" anchor="ctr" anchorCtr="1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b="0" kern="12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81%</a:t>
                      </a:r>
                    </a:p>
                  </a:txBody>
                  <a:tcPr marL="7304" marR="7304" marT="7304" marB="0" anchor="ctr" anchorCtr="1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b="0" u="none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2</a:t>
                      </a:r>
                      <a:r>
                        <a:rPr lang="zh-CN" altLang="en-US" sz="1100" b="0" u="none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、</a:t>
                      </a:r>
                      <a:r>
                        <a:rPr lang="en-US" altLang="zh-CN" sz="1100" b="0" u="none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3</a:t>
                      </a:r>
                      <a:r>
                        <a:rPr lang="zh-CN" altLang="en-US" sz="1100" b="0" u="none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、</a:t>
                      </a:r>
                      <a:r>
                        <a:rPr lang="en-US" altLang="zh-CN" sz="1100" b="0" u="none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5</a:t>
                      </a:r>
                      <a:r>
                        <a:rPr lang="zh-CN" altLang="en-US" sz="1100" b="0" u="none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、</a:t>
                      </a:r>
                      <a:r>
                        <a:rPr lang="en-US" altLang="zh-CN" sz="1100" b="0" u="none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7</a:t>
                      </a:r>
                      <a:r>
                        <a:rPr lang="zh-CN" altLang="en-US" sz="1100" b="0" u="none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底层</a:t>
                      </a:r>
                    </a:p>
                  </a:txBody>
                  <a:tcPr marL="7304" marR="7304" marT="7304" marB="0" anchor="ctr" anchorCtr="1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15748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buNone/>
                      </a:pPr>
                      <a:r>
                        <a:rPr lang="en-US" altLang="zh-CN" sz="1100" b="0" u="none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Y2</a:t>
                      </a:r>
                      <a:endParaRPr lang="zh-CN" altLang="en-US" sz="1100" b="0" u="none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微软雅黑" panose="020B0503020204020204" pitchFamily="34" charset="-122"/>
                      </a:endParaRPr>
                    </a:p>
                  </a:txBody>
                  <a:tcPr marL="7304" marR="7304" marT="7304" marB="0" anchor="ctr" anchorCtr="1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100" b="0" u="none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120</a:t>
                      </a:r>
                      <a:endParaRPr lang="zh-CN" altLang="en-US" sz="1100" b="0" u="none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微软雅黑" panose="020B0503020204020204" pitchFamily="34" charset="-122"/>
                      </a:endParaRPr>
                    </a:p>
                  </a:txBody>
                  <a:tcPr marL="7304" marR="7304" marT="7304" marB="0" anchor="ctr" anchorCtr="1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100" b="0" u="none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四房两厅两卫</a:t>
                      </a:r>
                    </a:p>
                  </a:txBody>
                  <a:tcPr marL="7304" marR="7304" marT="7304" marB="0" anchor="ctr" anchorCtr="1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100" b="0" u="none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44</a:t>
                      </a:r>
                      <a:endParaRPr lang="zh-CN" altLang="en-US" sz="1100" b="0" u="none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微软雅黑" panose="020B0503020204020204" pitchFamily="34" charset="-122"/>
                      </a:endParaRPr>
                    </a:p>
                  </a:txBody>
                  <a:tcPr marL="7304" marR="7304" marT="7304" marB="0" anchor="ctr" anchorCtr="1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100" b="0" u="none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10.50%</a:t>
                      </a:r>
                      <a:endParaRPr lang="zh-CN" altLang="en-US" sz="1100" b="0" u="none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微软雅黑" panose="020B0503020204020204" pitchFamily="34" charset="-122"/>
                      </a:endParaRPr>
                    </a:p>
                  </a:txBody>
                  <a:tcPr marL="7304" marR="7304" marT="7304" marB="0" anchor="ctr" anchorCtr="1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b="0" kern="12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81%</a:t>
                      </a:r>
                    </a:p>
                  </a:txBody>
                  <a:tcPr marL="7304" marR="7304" marT="7304" marB="0" anchor="ctr" anchorCtr="1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b="0" u="none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2</a:t>
                      </a:r>
                      <a:r>
                        <a:rPr lang="zh-CN" altLang="en-US" sz="1100" b="0" u="none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、</a:t>
                      </a:r>
                      <a:r>
                        <a:rPr lang="en-US" altLang="zh-CN" sz="1100" b="0" u="none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3</a:t>
                      </a:r>
                      <a:r>
                        <a:rPr lang="zh-CN" altLang="en-US" sz="1100" b="0" u="none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、</a:t>
                      </a:r>
                      <a:r>
                        <a:rPr lang="en-US" altLang="zh-CN" sz="1100" b="0" u="none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5</a:t>
                      </a:r>
                      <a:r>
                        <a:rPr lang="zh-CN" altLang="en-US" sz="1100" b="0" u="none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、</a:t>
                      </a:r>
                      <a:r>
                        <a:rPr lang="en-US" altLang="zh-CN" sz="1100" b="0" u="none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7</a:t>
                      </a:r>
                      <a:r>
                        <a:rPr lang="zh-CN" altLang="en-US" sz="1100" b="0" u="none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西套</a:t>
                      </a:r>
                    </a:p>
                  </a:txBody>
                  <a:tcPr marL="7304" marR="7304" marT="7304" marB="0" anchor="ctr" anchorCtr="1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15748">
                <a:tc rowSpan="3"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buNone/>
                      </a:pPr>
                      <a:r>
                        <a:rPr lang="zh-CN" altLang="en-US" sz="1100" b="0" u="none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人才房</a:t>
                      </a:r>
                    </a:p>
                  </a:txBody>
                  <a:tcPr marL="7304" marR="7304" marT="7304" marB="0" anchor="ctr" anchorCtr="1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100" b="0" u="none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90</a:t>
                      </a:r>
                      <a:endParaRPr lang="zh-CN" altLang="en-US" sz="1100" b="0" u="none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微软雅黑" panose="020B0503020204020204" pitchFamily="34" charset="-122"/>
                      </a:endParaRPr>
                    </a:p>
                  </a:txBody>
                  <a:tcPr marL="7304" marR="7304" marT="7304" marB="0" anchor="ctr" anchorCtr="1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100" b="0" u="none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三房两厅两卫</a:t>
                      </a:r>
                    </a:p>
                  </a:txBody>
                  <a:tcPr marL="7304" marR="7304" marT="7304" marB="0" anchor="ctr" anchorCtr="1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100" b="0" u="none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15</a:t>
                      </a:r>
                      <a:endParaRPr lang="zh-CN" altLang="en-US" sz="1100" b="0" u="none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微软雅黑" panose="020B0503020204020204" pitchFamily="34" charset="-122"/>
                      </a:endParaRPr>
                    </a:p>
                  </a:txBody>
                  <a:tcPr marL="7304" marR="7304" marT="7304" marB="0" anchor="ctr" anchorCtr="1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100" b="0" u="none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3.58%</a:t>
                      </a:r>
                      <a:endParaRPr lang="zh-CN" altLang="en-US" sz="1100" b="0" u="none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微软雅黑" panose="020B0503020204020204" pitchFamily="34" charset="-122"/>
                      </a:endParaRPr>
                    </a:p>
                  </a:txBody>
                  <a:tcPr marL="7304" marR="7304" marT="7304" marB="0" anchor="ctr" anchorCtr="1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b="0" kern="12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81.3%</a:t>
                      </a:r>
                      <a:endParaRPr lang="zh-CN" altLang="en-US" sz="1100" b="0" kern="12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微软雅黑" panose="020B0503020204020204" pitchFamily="34" charset="-122"/>
                      </a:endParaRPr>
                    </a:p>
                  </a:txBody>
                  <a:tcPr marL="7304" marR="7304" marT="7304" marB="0" anchor="ctr" anchorCtr="1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b="0" u="none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4#</a:t>
                      </a:r>
                      <a:r>
                        <a:rPr lang="zh-CN" altLang="en-US" sz="1100" b="0" u="none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楼中间套</a:t>
                      </a:r>
                      <a:endParaRPr lang="en-US" altLang="zh-CN" sz="1100" b="0" u="none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微软雅黑" panose="020B0503020204020204" pitchFamily="34" charset="-122"/>
                      </a:endParaRPr>
                    </a:p>
                  </a:txBody>
                  <a:tcPr marL="7304" marR="7304" marT="7304" marB="0" anchor="ctr" anchorCtr="1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15748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7304" marR="7304" marT="7304" marB="0" anchor="ctr" anchorCtr="1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100" b="0" u="none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118</a:t>
                      </a:r>
                      <a:endParaRPr lang="zh-CN" altLang="en-US" sz="1100" b="0" u="none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微软雅黑" panose="020B0503020204020204" pitchFamily="34" charset="-122"/>
                      </a:endParaRPr>
                    </a:p>
                  </a:txBody>
                  <a:tcPr marL="7304" marR="7304" marT="7304" marB="0" anchor="ctr" anchorCtr="1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100" b="0" u="none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四房两厅两卫</a:t>
                      </a:r>
                    </a:p>
                  </a:txBody>
                  <a:tcPr marL="7304" marR="7304" marT="7304" marB="0" anchor="ctr" anchorCtr="1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100" b="0" u="none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5</a:t>
                      </a:r>
                      <a:endParaRPr lang="zh-CN" altLang="en-US" sz="1100" b="0" u="none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微软雅黑" panose="020B0503020204020204" pitchFamily="34" charset="-122"/>
                      </a:endParaRPr>
                    </a:p>
                  </a:txBody>
                  <a:tcPr marL="7304" marR="7304" marT="7304" marB="0" anchor="ctr" anchorCtr="1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100" b="0" u="none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1.19%</a:t>
                      </a:r>
                      <a:endParaRPr lang="zh-CN" altLang="en-US" sz="1100" b="0" u="none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微软雅黑" panose="020B0503020204020204" pitchFamily="34" charset="-122"/>
                      </a:endParaRPr>
                    </a:p>
                  </a:txBody>
                  <a:tcPr marL="7304" marR="7304" marT="7304" marB="0" anchor="ctr" anchorCtr="1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b="0" kern="12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81.3%</a:t>
                      </a:r>
                      <a:endParaRPr lang="zh-CN" altLang="en-US" sz="1100" b="0" kern="12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微软雅黑" panose="020B0503020204020204" pitchFamily="34" charset="-122"/>
                      </a:endParaRPr>
                    </a:p>
                  </a:txBody>
                  <a:tcPr marL="7304" marR="7304" marT="7304" marB="0" anchor="ctr" anchorCtr="1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b="0" u="none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4#</a:t>
                      </a:r>
                      <a:r>
                        <a:rPr lang="zh-CN" altLang="en-US" sz="1100" b="0" u="none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楼东间套</a:t>
                      </a:r>
                      <a:endParaRPr lang="en-US" altLang="zh-CN" sz="1100" b="0" u="none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微软雅黑" panose="020B0503020204020204" pitchFamily="34" charset="-122"/>
                      </a:endParaRPr>
                    </a:p>
                  </a:txBody>
                  <a:tcPr marL="7304" marR="7304" marT="7304" marB="0" anchor="ctr" anchorCtr="1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15748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7304" marR="7304" marT="7304" marB="0" anchor="ctr" anchorCtr="1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100" b="0" u="none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140</a:t>
                      </a:r>
                      <a:endParaRPr lang="zh-CN" altLang="en-US" sz="1100" b="0" u="none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微软雅黑" panose="020B0503020204020204" pitchFamily="34" charset="-122"/>
                      </a:endParaRPr>
                    </a:p>
                  </a:txBody>
                  <a:tcPr marL="7304" marR="7304" marT="7304" marB="0" anchor="ctr" anchorCtr="1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100" b="0" u="none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四房两厅两卫</a:t>
                      </a:r>
                    </a:p>
                  </a:txBody>
                  <a:tcPr marL="7304" marR="7304" marT="7304" marB="0" anchor="ctr" anchorCtr="1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100" b="0" u="none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2</a:t>
                      </a:r>
                      <a:endParaRPr lang="zh-CN" altLang="en-US" sz="1100" b="0" u="none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微软雅黑" panose="020B0503020204020204" pitchFamily="34" charset="-122"/>
                      </a:endParaRPr>
                    </a:p>
                  </a:txBody>
                  <a:tcPr marL="7304" marR="7304" marT="7304" marB="0" anchor="ctr" anchorCtr="1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100" b="0" u="none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0.48%</a:t>
                      </a:r>
                      <a:endParaRPr lang="zh-CN" altLang="en-US" sz="1100" b="0" u="none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微软雅黑" panose="020B0503020204020204" pitchFamily="34" charset="-122"/>
                      </a:endParaRPr>
                    </a:p>
                  </a:txBody>
                  <a:tcPr marL="7304" marR="7304" marT="7304" marB="0" anchor="ctr" anchorCtr="1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b="0" kern="12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81.3%</a:t>
                      </a:r>
                      <a:endParaRPr lang="zh-CN" altLang="en-US" sz="1100" b="0" kern="12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微软雅黑" panose="020B0503020204020204" pitchFamily="34" charset="-122"/>
                      </a:endParaRPr>
                    </a:p>
                  </a:txBody>
                  <a:tcPr marL="7304" marR="7304" marT="7304" marB="0" anchor="ctr" anchorCtr="1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b="0" u="none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4#</a:t>
                      </a:r>
                      <a:r>
                        <a:rPr lang="zh-CN" altLang="en-US" sz="1100" b="0" u="none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楼顶层</a:t>
                      </a:r>
                    </a:p>
                  </a:txBody>
                  <a:tcPr marL="7304" marR="7304" marT="7304" marB="0" anchor="ctr" anchorCtr="1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15748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buNone/>
                      </a:pPr>
                      <a:endParaRPr lang="zh-CN" altLang="en-US" sz="1100" b="0" u="none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微软雅黑" panose="020B0503020204020204" pitchFamily="34" charset="-122"/>
                      </a:endParaRPr>
                    </a:p>
                  </a:txBody>
                  <a:tcPr marL="7304" marR="7304" marT="7304" marB="0" anchor="ctr" anchorCtr="1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100" b="0" u="none" kern="120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微软雅黑" panose="020B0503020204020204" pitchFamily="34" charset="-122"/>
                      </a:endParaRPr>
                    </a:p>
                  </a:txBody>
                  <a:tcPr marL="7304" marR="7304" marT="7304" marB="0" anchor="ctr" anchorCtr="1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100" b="0" u="none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微软雅黑" panose="020B0503020204020204" pitchFamily="34" charset="-122"/>
                      </a:endParaRPr>
                    </a:p>
                  </a:txBody>
                  <a:tcPr marL="7304" marR="7304" marT="7304" marB="0" anchor="ctr" anchorCtr="1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100" b="0" u="none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419</a:t>
                      </a:r>
                      <a:endParaRPr lang="zh-CN" altLang="en-US" sz="1100" b="0" u="none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微软雅黑" panose="020B0503020204020204" pitchFamily="34" charset="-122"/>
                      </a:endParaRPr>
                    </a:p>
                  </a:txBody>
                  <a:tcPr marL="7304" marR="7304" marT="7304" marB="0" anchor="ctr" anchorCtr="1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100" b="0" u="none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微软雅黑" panose="020B0503020204020204" pitchFamily="34" charset="-122"/>
                      </a:endParaRPr>
                    </a:p>
                  </a:txBody>
                  <a:tcPr marL="7304" marR="7304" marT="7304" marB="0" anchor="ctr" anchorCtr="1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100" b="0" u="none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微软雅黑" panose="020B0503020204020204" pitchFamily="34" charset="-122"/>
                      </a:endParaRPr>
                    </a:p>
                  </a:txBody>
                  <a:tcPr marL="7304" marR="7304" marT="7304" marB="0" anchor="ctr" anchorCtr="1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100" b="0" u="none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微软雅黑" panose="020B0503020204020204" pitchFamily="34" charset="-122"/>
                      </a:endParaRPr>
                    </a:p>
                  </a:txBody>
                  <a:tcPr marL="7304" marR="7304" marT="7304" marB="0" anchor="ctr" anchorCtr="1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  <p:sp>
        <p:nvSpPr>
          <p:cNvPr id="22" name="标题 1"/>
          <p:cNvSpPr txBox="1"/>
          <p:nvPr/>
        </p:nvSpPr>
        <p:spPr bwMode="auto">
          <a:xfrm>
            <a:off x="8339701" y="139068"/>
            <a:ext cx="1720541" cy="433917"/>
          </a:xfrm>
          <a:prstGeom prst="rect">
            <a:avLst/>
          </a:prstGeom>
          <a:solidFill>
            <a:srgbClr val="E60000"/>
          </a:solidFill>
          <a:ln>
            <a:noFill/>
          </a:ln>
        </p:spPr>
        <p:txBody>
          <a:bodyPr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产品篇</a:t>
            </a:r>
          </a:p>
        </p:txBody>
      </p:sp>
      <p:sp>
        <p:nvSpPr>
          <p:cNvPr id="24" name="矩形 23"/>
          <p:cNvSpPr/>
          <p:nvPr/>
        </p:nvSpPr>
        <p:spPr>
          <a:xfrm>
            <a:off x="4606793" y="4835611"/>
            <a:ext cx="335910" cy="104880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4898838" y="4732372"/>
            <a:ext cx="492443" cy="2523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ctr">
              <a:lnSpc>
                <a:spcPct val="130000"/>
              </a:lnSpc>
              <a:buNone/>
            </a:pPr>
            <a:r>
              <a:rPr lang="zh-CN" altLang="en-US" sz="8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人才房</a:t>
            </a:r>
          </a:p>
        </p:txBody>
      </p:sp>
      <p:sp>
        <p:nvSpPr>
          <p:cNvPr id="35" name="矩形 34"/>
          <p:cNvSpPr/>
          <p:nvPr/>
        </p:nvSpPr>
        <p:spPr>
          <a:xfrm>
            <a:off x="4335651" y="4952524"/>
            <a:ext cx="325731" cy="2523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ctr">
              <a:lnSpc>
                <a:spcPct val="130000"/>
              </a:lnSpc>
              <a:buNone/>
            </a:pPr>
            <a:r>
              <a:rPr lang="en-US" altLang="zh-CN" sz="8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G1</a:t>
            </a:r>
            <a:endParaRPr lang="zh-CN" altLang="en-US" sz="800" b="1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微软雅黑" panose="020B0503020204020204" pitchFamily="34" charset="-122"/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4169221" y="5158708"/>
            <a:ext cx="497252" cy="2523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ctr">
              <a:lnSpc>
                <a:spcPct val="130000"/>
              </a:lnSpc>
              <a:buNone/>
            </a:pPr>
            <a:r>
              <a:rPr lang="en-US" altLang="zh-CN" sz="8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G2 G3</a:t>
            </a:r>
            <a:endParaRPr lang="zh-CN" altLang="en-US" sz="800" b="1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微软雅黑" panose="020B0503020204020204" pitchFamily="34" charset="-122"/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4335650" y="5369053"/>
            <a:ext cx="325731" cy="2523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ctr">
              <a:lnSpc>
                <a:spcPct val="130000"/>
              </a:lnSpc>
              <a:buNone/>
            </a:pPr>
            <a:r>
              <a:rPr lang="en-US" altLang="zh-CN" sz="8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G4</a:t>
            </a:r>
            <a:endParaRPr lang="zh-CN" altLang="en-US" sz="800" b="1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微软雅黑" panose="020B0503020204020204" pitchFamily="34" charset="-122"/>
            </a:endParaRPr>
          </a:p>
        </p:txBody>
      </p:sp>
      <p:sp>
        <p:nvSpPr>
          <p:cNvPr id="42" name="矩形 41"/>
          <p:cNvSpPr/>
          <p:nvPr/>
        </p:nvSpPr>
        <p:spPr>
          <a:xfrm>
            <a:off x="4332666" y="5575237"/>
            <a:ext cx="325731" cy="2523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ctr">
              <a:lnSpc>
                <a:spcPct val="130000"/>
              </a:lnSpc>
              <a:buNone/>
            </a:pPr>
            <a:r>
              <a:rPr lang="en-US" altLang="zh-CN" sz="8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G5</a:t>
            </a:r>
            <a:endParaRPr lang="zh-CN" altLang="en-US" sz="800" b="1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微软雅黑" panose="020B0503020204020204" pitchFamily="34" charset="-122"/>
            </a:endParaRPr>
          </a:p>
        </p:txBody>
      </p:sp>
      <p:sp>
        <p:nvSpPr>
          <p:cNvPr id="43" name="矩形 42"/>
          <p:cNvSpPr/>
          <p:nvPr/>
        </p:nvSpPr>
        <p:spPr>
          <a:xfrm>
            <a:off x="4340742" y="5793814"/>
            <a:ext cx="325731" cy="2523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ctr">
              <a:lnSpc>
                <a:spcPct val="130000"/>
              </a:lnSpc>
              <a:buNone/>
            </a:pPr>
            <a:r>
              <a:rPr lang="en-US" altLang="zh-CN" sz="8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G6</a:t>
            </a:r>
            <a:endParaRPr lang="zh-CN" altLang="en-US" sz="800" b="1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微软雅黑" panose="020B0503020204020204" pitchFamily="34" charset="-122"/>
            </a:endParaRPr>
          </a:p>
        </p:txBody>
      </p:sp>
      <p:sp>
        <p:nvSpPr>
          <p:cNvPr id="44" name="矩形 43"/>
          <p:cNvSpPr/>
          <p:nvPr/>
        </p:nvSpPr>
        <p:spPr>
          <a:xfrm>
            <a:off x="4377611" y="5979388"/>
            <a:ext cx="251992" cy="2523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ctr">
              <a:lnSpc>
                <a:spcPct val="130000"/>
              </a:lnSpc>
              <a:buNone/>
            </a:pPr>
            <a:r>
              <a:rPr lang="en-US" altLang="zh-CN" sz="8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Y</a:t>
            </a:r>
            <a:endParaRPr lang="zh-CN" altLang="en-US" sz="800" b="1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微软雅黑" panose="020B0503020204020204" pitchFamily="34" charset="-122"/>
            </a:endParaRPr>
          </a:p>
        </p:txBody>
      </p:sp>
      <p:sp>
        <p:nvSpPr>
          <p:cNvPr id="45" name="矩形 44"/>
          <p:cNvSpPr/>
          <p:nvPr/>
        </p:nvSpPr>
        <p:spPr>
          <a:xfrm rot="1039177">
            <a:off x="3115373" y="4511698"/>
            <a:ext cx="451484" cy="291636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358457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矩形 70"/>
          <p:cNvSpPr/>
          <p:nvPr/>
        </p:nvSpPr>
        <p:spPr bwMode="auto">
          <a:xfrm>
            <a:off x="659130" y="4093210"/>
            <a:ext cx="171450" cy="576580"/>
          </a:xfrm>
          <a:prstGeom prst="rect">
            <a:avLst/>
          </a:prstGeom>
          <a:solidFill>
            <a:srgbClr val="FFFFFF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微软雅黑" panose="020B0503020204020204" pitchFamily="34" charset="-122"/>
            </a:endParaRPr>
          </a:p>
        </p:txBody>
      </p:sp>
      <p:sp>
        <p:nvSpPr>
          <p:cNvPr id="2" name="Rectangle 107"/>
          <p:cNvSpPr>
            <a:spLocks noChangeArrowheads="1"/>
          </p:cNvSpPr>
          <p:nvPr/>
        </p:nvSpPr>
        <p:spPr bwMode="auto">
          <a:xfrm>
            <a:off x="564515" y="1010920"/>
            <a:ext cx="7160895" cy="5057140"/>
          </a:xfrm>
          <a:prstGeom prst="rect">
            <a:avLst/>
          </a:prstGeom>
          <a:noFill/>
          <a:ln w="3175" cmpd="sng" algn="ctr">
            <a:solidFill>
              <a:schemeClr val="bg1">
                <a:lumMod val="85000"/>
              </a:schemeClr>
            </a:solidFill>
            <a:prstDash val="sysDash"/>
            <a:miter lim="800000"/>
          </a:ln>
        </p:spPr>
        <p:txBody>
          <a:bodyPr lIns="360045" tIns="0" rIns="0" bIns="0"/>
          <a:lstStyle/>
          <a:p>
            <a:pPr>
              <a:lnSpc>
                <a:spcPct val="150000"/>
              </a:lnSpc>
              <a:spcBef>
                <a:spcPts val="25"/>
              </a:spcBef>
            </a:pPr>
            <a:endParaRPr lang="en-US" altLang="zh-CN" sz="16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微软雅黑" panose="020B0503020204020204" pitchFamily="34" charset="-122"/>
            </a:endParaRPr>
          </a:p>
        </p:txBody>
      </p:sp>
      <p:graphicFrame>
        <p:nvGraphicFramePr>
          <p:cNvPr id="13" name="表格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6329628"/>
              </p:ext>
            </p:extLst>
          </p:nvPr>
        </p:nvGraphicFramePr>
        <p:xfrm>
          <a:off x="8285103" y="1505488"/>
          <a:ext cx="3075424" cy="2367540"/>
        </p:xfrm>
        <a:graphic>
          <a:graphicData uri="http://schemas.openxmlformats.org/drawingml/2006/table">
            <a:tbl>
              <a:tblPr/>
              <a:tblGrid>
                <a:gridCol w="15377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377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306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050" b="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功能</a:t>
                      </a:r>
                      <a:endParaRPr lang="en-US" altLang="zh-CN" sz="1050" b="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微软雅黑" panose="020B0503020204020204" pitchFamily="34" charset="-122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D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05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面积（平方米）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D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306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05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养老服务用房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05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　</a:t>
                      </a:r>
                      <a:r>
                        <a:rPr kumimoji="0" lang="en-US" altLang="zh-CN" sz="105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88.9</a:t>
                      </a:r>
                      <a:endParaRPr kumimoji="0" lang="zh-CN" altLang="en-US" sz="105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微软雅黑" panose="020B0503020204020204" pitchFamily="34" charset="-122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306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05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公共文化设施用房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05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51.8</a:t>
                      </a:r>
                      <a:r>
                        <a:rPr kumimoji="0" lang="zh-CN" altLang="en-US" sz="105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　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306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05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物业管理用房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05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317.5</a:t>
                      </a:r>
                      <a:r>
                        <a:rPr kumimoji="0" lang="zh-CN" altLang="en-US" sz="105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　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306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05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配电房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05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272.2</a:t>
                      </a:r>
                      <a:endParaRPr kumimoji="0" lang="zh-CN" altLang="en-US" sz="105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微软雅黑" panose="020B0503020204020204" pitchFamily="34" charset="-122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306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05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开闭所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05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　</a:t>
                      </a:r>
                      <a:r>
                        <a:rPr kumimoji="0" lang="en-US" altLang="zh-CN" sz="105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70.0</a:t>
                      </a:r>
                      <a:endParaRPr kumimoji="0" lang="zh-CN" altLang="en-US" sz="105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微软雅黑" panose="020B0503020204020204" pitchFamily="34" charset="-122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306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05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尾气井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05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60.0</a:t>
                      </a:r>
                      <a:endParaRPr kumimoji="0" lang="zh-CN" altLang="en-US" sz="105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微软雅黑" panose="020B0503020204020204" pitchFamily="34" charset="-122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306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05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消控室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05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40.6</a:t>
                      </a:r>
                      <a:endParaRPr kumimoji="0" lang="zh-CN" altLang="en-US" sz="105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微软雅黑" panose="020B0503020204020204" pitchFamily="34" charset="-122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306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05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合计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05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901</a:t>
                      </a:r>
                      <a:endParaRPr kumimoji="0" lang="zh-CN" altLang="en-US" sz="105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微软雅黑" panose="020B0503020204020204" pitchFamily="34" charset="-122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11" name="Rectangle 107"/>
          <p:cNvSpPr>
            <a:spLocks noChangeArrowheads="1"/>
          </p:cNvSpPr>
          <p:nvPr/>
        </p:nvSpPr>
        <p:spPr bwMode="auto">
          <a:xfrm>
            <a:off x="7985125" y="1010919"/>
            <a:ext cx="3675380" cy="5057139"/>
          </a:xfrm>
          <a:prstGeom prst="rect">
            <a:avLst/>
          </a:prstGeom>
          <a:noFill/>
          <a:ln w="3175" cmpd="sng" algn="ctr">
            <a:solidFill>
              <a:schemeClr val="bg1">
                <a:lumMod val="85000"/>
              </a:schemeClr>
            </a:solidFill>
            <a:prstDash val="sysDash"/>
            <a:miter lim="800000"/>
          </a:ln>
        </p:spPr>
        <p:txBody>
          <a:bodyPr lIns="360045" tIns="0" rIns="0" bIns="0"/>
          <a:lstStyle/>
          <a:p>
            <a:pPr>
              <a:lnSpc>
                <a:spcPct val="150000"/>
              </a:lnSpc>
              <a:spcBef>
                <a:spcPts val="25"/>
              </a:spcBef>
            </a:pP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功能分布：    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 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微软雅黑" panose="020B0503020204020204" pitchFamily="34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0060243" y="144857"/>
            <a:ext cx="2054648" cy="432740"/>
          </a:xfrm>
          <a:prstGeom prst="rect">
            <a:avLst/>
          </a:prstGeom>
          <a:solidFill>
            <a:srgbClr val="E7ED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功能分布</a:t>
            </a:r>
          </a:p>
        </p:txBody>
      </p:sp>
      <p:sp>
        <p:nvSpPr>
          <p:cNvPr id="15" name="标题 1"/>
          <p:cNvSpPr txBox="1"/>
          <p:nvPr/>
        </p:nvSpPr>
        <p:spPr bwMode="auto">
          <a:xfrm>
            <a:off x="8339701" y="139068"/>
            <a:ext cx="1720541" cy="433917"/>
          </a:xfrm>
          <a:prstGeom prst="rect">
            <a:avLst/>
          </a:prstGeom>
          <a:solidFill>
            <a:srgbClr val="E60000"/>
          </a:solidFill>
          <a:ln>
            <a:noFill/>
          </a:ln>
        </p:spPr>
        <p:txBody>
          <a:bodyPr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产品篇</a:t>
            </a:r>
          </a:p>
        </p:txBody>
      </p:sp>
      <p:sp>
        <p:nvSpPr>
          <p:cNvPr id="16" name="任意多边形: 形状 18"/>
          <p:cNvSpPr/>
          <p:nvPr/>
        </p:nvSpPr>
        <p:spPr>
          <a:xfrm rot="18826210">
            <a:off x="2391215" y="1278208"/>
            <a:ext cx="1703688" cy="1921959"/>
          </a:xfrm>
          <a:custGeom>
            <a:avLst/>
            <a:gdLst>
              <a:gd name="connsiteX0" fmla="*/ 0 w 922945"/>
              <a:gd name="connsiteY0" fmla="*/ 196553 h 1008403"/>
              <a:gd name="connsiteX1" fmla="*/ 444381 w 922945"/>
              <a:gd name="connsiteY1" fmla="*/ 0 h 1008403"/>
              <a:gd name="connsiteX2" fmla="*/ 922945 w 922945"/>
              <a:gd name="connsiteY2" fmla="*/ 854579 h 1008403"/>
              <a:gd name="connsiteX3" fmla="*/ 401652 w 922945"/>
              <a:gd name="connsiteY3" fmla="*/ 1008403 h 1008403"/>
              <a:gd name="connsiteX4" fmla="*/ 0 w 922945"/>
              <a:gd name="connsiteY4" fmla="*/ 196553 h 1008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2945" h="1008403">
                <a:moveTo>
                  <a:pt x="0" y="196553"/>
                </a:moveTo>
                <a:lnTo>
                  <a:pt x="444381" y="0"/>
                </a:lnTo>
                <a:lnTo>
                  <a:pt x="922945" y="854579"/>
                </a:lnTo>
                <a:lnTo>
                  <a:pt x="401652" y="1008403"/>
                </a:lnTo>
                <a:lnTo>
                  <a:pt x="0" y="196553"/>
                </a:lnTo>
                <a:close/>
              </a:path>
            </a:pathLst>
          </a:cu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25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微软雅黑" panose="020B0503020204020204" pitchFamily="34" charset="-122"/>
            </a:endParaRPr>
          </a:p>
        </p:txBody>
      </p:sp>
      <p:sp>
        <p:nvSpPr>
          <p:cNvPr id="14" name="TextBox 23"/>
          <p:cNvSpPr txBox="1"/>
          <p:nvPr/>
        </p:nvSpPr>
        <p:spPr>
          <a:xfrm>
            <a:off x="2503492" y="3349250"/>
            <a:ext cx="3282941" cy="380480"/>
          </a:xfrm>
          <a:prstGeom prst="rect">
            <a:avLst/>
          </a:prstGeom>
          <a:solidFill>
            <a:srgbClr val="E7EDEA"/>
          </a:solidFill>
          <a:effectLst/>
        </p:spPr>
        <p:txBody>
          <a:bodyPr wrap="square" lIns="36000" tIns="36000" rIns="36000" bIns="36000" rtlCol="0" anchor="ctr" anchorCtr="1">
            <a:spAutoFit/>
          </a:bodyPr>
          <a:lstStyle/>
          <a:p>
            <a:pPr algn="ctr"/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插入功能分布图</a:t>
            </a: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95" t="13261" b="5551"/>
          <a:stretch>
            <a:fillRect/>
          </a:stretch>
        </p:blipFill>
        <p:spPr>
          <a:xfrm>
            <a:off x="1900413" y="977140"/>
            <a:ext cx="4737266" cy="5047512"/>
          </a:xfrm>
          <a:prstGeom prst="rect">
            <a:avLst/>
          </a:prstGeom>
        </p:spPr>
      </p:pic>
      <p:sp>
        <p:nvSpPr>
          <p:cNvPr id="21" name="任意多边形 20"/>
          <p:cNvSpPr/>
          <p:nvPr/>
        </p:nvSpPr>
        <p:spPr>
          <a:xfrm>
            <a:off x="2829882" y="1119304"/>
            <a:ext cx="2496980" cy="1483662"/>
          </a:xfrm>
          <a:custGeom>
            <a:avLst/>
            <a:gdLst>
              <a:gd name="connsiteX0" fmla="*/ 71919 w 1736332"/>
              <a:gd name="connsiteY0" fmla="*/ 1017141 h 1119883"/>
              <a:gd name="connsiteX1" fmla="*/ 503433 w 1736332"/>
              <a:gd name="connsiteY1" fmla="*/ 1119883 h 1119883"/>
              <a:gd name="connsiteX2" fmla="*/ 616449 w 1736332"/>
              <a:gd name="connsiteY2" fmla="*/ 729465 h 1119883"/>
              <a:gd name="connsiteX3" fmla="*/ 1623317 w 1736332"/>
              <a:gd name="connsiteY3" fmla="*/ 945222 h 1119883"/>
              <a:gd name="connsiteX4" fmla="*/ 1736332 w 1736332"/>
              <a:gd name="connsiteY4" fmla="*/ 606175 h 1119883"/>
              <a:gd name="connsiteX5" fmla="*/ 0 w 1736332"/>
              <a:gd name="connsiteY5" fmla="*/ 0 h 1119883"/>
              <a:gd name="connsiteX6" fmla="*/ 113016 w 1736332"/>
              <a:gd name="connsiteY6" fmla="*/ 1099334 h 1119883"/>
              <a:gd name="connsiteX0-1" fmla="*/ 71919 w 1736332"/>
              <a:gd name="connsiteY0-2" fmla="*/ 1017141 h 1119883"/>
              <a:gd name="connsiteX1-3" fmla="*/ 503433 w 1736332"/>
              <a:gd name="connsiteY1-4" fmla="*/ 1119883 h 1119883"/>
              <a:gd name="connsiteX2-5" fmla="*/ 616449 w 1736332"/>
              <a:gd name="connsiteY2-6" fmla="*/ 729465 h 1119883"/>
              <a:gd name="connsiteX3-7" fmla="*/ 1715113 w 1736332"/>
              <a:gd name="connsiteY3-8" fmla="*/ 991235 h 1119883"/>
              <a:gd name="connsiteX4-9" fmla="*/ 1736332 w 1736332"/>
              <a:gd name="connsiteY4-10" fmla="*/ 606175 h 1119883"/>
              <a:gd name="connsiteX5-11" fmla="*/ 0 w 1736332"/>
              <a:gd name="connsiteY5-12" fmla="*/ 0 h 1119883"/>
              <a:gd name="connsiteX6-13" fmla="*/ 113016 w 1736332"/>
              <a:gd name="connsiteY6-14" fmla="*/ 1099334 h 1119883"/>
              <a:gd name="connsiteX0-15" fmla="*/ 71919 w 1754691"/>
              <a:gd name="connsiteY0-16" fmla="*/ 1017141 h 1119883"/>
              <a:gd name="connsiteX1-17" fmla="*/ 503433 w 1754691"/>
              <a:gd name="connsiteY1-18" fmla="*/ 1119883 h 1119883"/>
              <a:gd name="connsiteX2-19" fmla="*/ 616449 w 1754691"/>
              <a:gd name="connsiteY2-20" fmla="*/ 729465 h 1119883"/>
              <a:gd name="connsiteX3-21" fmla="*/ 1715113 w 1754691"/>
              <a:gd name="connsiteY3-22" fmla="*/ 991235 h 1119883"/>
              <a:gd name="connsiteX4-23" fmla="*/ 1754691 w 1754691"/>
              <a:gd name="connsiteY4-24" fmla="*/ 612749 h 1119883"/>
              <a:gd name="connsiteX5-25" fmla="*/ 0 w 1754691"/>
              <a:gd name="connsiteY5-26" fmla="*/ 0 h 1119883"/>
              <a:gd name="connsiteX6-27" fmla="*/ 113016 w 1754691"/>
              <a:gd name="connsiteY6-28" fmla="*/ 1099334 h 1119883"/>
              <a:gd name="connsiteX0-29" fmla="*/ 71919 w 1754691"/>
              <a:gd name="connsiteY0-30" fmla="*/ 1017141 h 1119883"/>
              <a:gd name="connsiteX1-31" fmla="*/ 503433 w 1754691"/>
              <a:gd name="connsiteY1-32" fmla="*/ 1119883 h 1119883"/>
              <a:gd name="connsiteX2-33" fmla="*/ 616449 w 1754691"/>
              <a:gd name="connsiteY2-34" fmla="*/ 729465 h 1119883"/>
              <a:gd name="connsiteX3-35" fmla="*/ 1715113 w 1754691"/>
              <a:gd name="connsiteY3-36" fmla="*/ 991235 h 1119883"/>
              <a:gd name="connsiteX4-37" fmla="*/ 1754691 w 1754691"/>
              <a:gd name="connsiteY4-38" fmla="*/ 612749 h 1119883"/>
              <a:gd name="connsiteX5-39" fmla="*/ 0 w 1754691"/>
              <a:gd name="connsiteY5-40" fmla="*/ 0 h 1119883"/>
              <a:gd name="connsiteX6-41" fmla="*/ 113016 w 1754691"/>
              <a:gd name="connsiteY6-42" fmla="*/ 1099334 h 1119883"/>
              <a:gd name="connsiteX0-43" fmla="*/ 71919 w 1754691"/>
              <a:gd name="connsiteY0-44" fmla="*/ 1017141 h 1119883"/>
              <a:gd name="connsiteX1-45" fmla="*/ 503433 w 1754691"/>
              <a:gd name="connsiteY1-46" fmla="*/ 1119883 h 1119883"/>
              <a:gd name="connsiteX2-47" fmla="*/ 616449 w 1754691"/>
              <a:gd name="connsiteY2-48" fmla="*/ 729465 h 1119883"/>
              <a:gd name="connsiteX3-49" fmla="*/ 1696753 w 1754691"/>
              <a:gd name="connsiteY3-50" fmla="*/ 971515 h 1119883"/>
              <a:gd name="connsiteX4-51" fmla="*/ 1754691 w 1754691"/>
              <a:gd name="connsiteY4-52" fmla="*/ 612749 h 1119883"/>
              <a:gd name="connsiteX5-53" fmla="*/ 0 w 1754691"/>
              <a:gd name="connsiteY5-54" fmla="*/ 0 h 1119883"/>
              <a:gd name="connsiteX6-55" fmla="*/ 113016 w 1754691"/>
              <a:gd name="connsiteY6-56" fmla="*/ 1099334 h 111988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</a:cxnLst>
            <a:rect l="l" t="t" r="r" b="b"/>
            <a:pathLst>
              <a:path w="1754691" h="1119883">
                <a:moveTo>
                  <a:pt x="71919" y="1017141"/>
                </a:moveTo>
                <a:lnTo>
                  <a:pt x="503433" y="1119883"/>
                </a:lnTo>
                <a:lnTo>
                  <a:pt x="616449" y="729465"/>
                </a:lnTo>
                <a:lnTo>
                  <a:pt x="1696753" y="971515"/>
                </a:lnTo>
                <a:lnTo>
                  <a:pt x="1754691" y="612749"/>
                </a:lnTo>
                <a:lnTo>
                  <a:pt x="0" y="0"/>
                </a:lnTo>
                <a:lnTo>
                  <a:pt x="113016" y="1099334"/>
                </a:lnTo>
              </a:path>
            </a:pathLst>
          </a:custGeom>
          <a:solidFill>
            <a:srgbClr val="FF0000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2" name="任意多边形 21"/>
          <p:cNvSpPr/>
          <p:nvPr/>
        </p:nvSpPr>
        <p:spPr>
          <a:xfrm>
            <a:off x="2209047" y="3083890"/>
            <a:ext cx="2231829" cy="1984973"/>
          </a:xfrm>
          <a:custGeom>
            <a:avLst/>
            <a:gdLst>
              <a:gd name="connsiteX0" fmla="*/ 174661 w 1345915"/>
              <a:gd name="connsiteY0" fmla="*/ 431515 h 1222625"/>
              <a:gd name="connsiteX1" fmla="*/ 523982 w 1345915"/>
              <a:gd name="connsiteY1" fmla="*/ 626724 h 1222625"/>
              <a:gd name="connsiteX2" fmla="*/ 791110 w 1345915"/>
              <a:gd name="connsiteY2" fmla="*/ 0 h 1222625"/>
              <a:gd name="connsiteX3" fmla="*/ 1345915 w 1345915"/>
              <a:gd name="connsiteY3" fmla="*/ 154113 h 1222625"/>
              <a:gd name="connsiteX4" fmla="*/ 863030 w 1345915"/>
              <a:gd name="connsiteY4" fmla="*/ 1222625 h 1222625"/>
              <a:gd name="connsiteX5" fmla="*/ 0 w 1345915"/>
              <a:gd name="connsiteY5" fmla="*/ 934949 h 1222625"/>
              <a:gd name="connsiteX6" fmla="*/ 215758 w 1345915"/>
              <a:gd name="connsiteY6" fmla="*/ 369870 h 1222625"/>
              <a:gd name="connsiteX0-1" fmla="*/ 174661 w 1345915"/>
              <a:gd name="connsiteY0-2" fmla="*/ 740643 h 1531753"/>
              <a:gd name="connsiteX1-3" fmla="*/ 523982 w 1345915"/>
              <a:gd name="connsiteY1-4" fmla="*/ 935852 h 1531753"/>
              <a:gd name="connsiteX2-5" fmla="*/ 1019596 w 1345915"/>
              <a:gd name="connsiteY2-6" fmla="*/ 0 h 1531753"/>
              <a:gd name="connsiteX3-7" fmla="*/ 1345915 w 1345915"/>
              <a:gd name="connsiteY3-8" fmla="*/ 463241 h 1531753"/>
              <a:gd name="connsiteX4-9" fmla="*/ 863030 w 1345915"/>
              <a:gd name="connsiteY4-10" fmla="*/ 1531753 h 1531753"/>
              <a:gd name="connsiteX5-11" fmla="*/ 0 w 1345915"/>
              <a:gd name="connsiteY5-12" fmla="*/ 1244077 h 1531753"/>
              <a:gd name="connsiteX6-13" fmla="*/ 215758 w 1345915"/>
              <a:gd name="connsiteY6-14" fmla="*/ 678998 h 1531753"/>
              <a:gd name="connsiteX0-15" fmla="*/ 174661 w 1661764"/>
              <a:gd name="connsiteY0-16" fmla="*/ 740643 h 1531753"/>
              <a:gd name="connsiteX1-17" fmla="*/ 523982 w 1661764"/>
              <a:gd name="connsiteY1-18" fmla="*/ 935852 h 1531753"/>
              <a:gd name="connsiteX2-19" fmla="*/ 1019596 w 1661764"/>
              <a:gd name="connsiteY2-20" fmla="*/ 0 h 1531753"/>
              <a:gd name="connsiteX3-21" fmla="*/ 1661764 w 1661764"/>
              <a:gd name="connsiteY3-22" fmla="*/ 174273 h 1531753"/>
              <a:gd name="connsiteX4-23" fmla="*/ 863030 w 1661764"/>
              <a:gd name="connsiteY4-24" fmla="*/ 1531753 h 1531753"/>
              <a:gd name="connsiteX5-25" fmla="*/ 0 w 1661764"/>
              <a:gd name="connsiteY5-26" fmla="*/ 1244077 h 1531753"/>
              <a:gd name="connsiteX6-27" fmla="*/ 215758 w 1661764"/>
              <a:gd name="connsiteY6-28" fmla="*/ 678998 h 1531753"/>
              <a:gd name="connsiteX0-29" fmla="*/ 174661 w 1661764"/>
              <a:gd name="connsiteY0-30" fmla="*/ 740643 h 1531753"/>
              <a:gd name="connsiteX1-31" fmla="*/ 705427 w 1661764"/>
              <a:gd name="connsiteY1-32" fmla="*/ 929132 h 1531753"/>
              <a:gd name="connsiteX2-33" fmla="*/ 1019596 w 1661764"/>
              <a:gd name="connsiteY2-34" fmla="*/ 0 h 1531753"/>
              <a:gd name="connsiteX3-35" fmla="*/ 1661764 w 1661764"/>
              <a:gd name="connsiteY3-36" fmla="*/ 174273 h 1531753"/>
              <a:gd name="connsiteX4-37" fmla="*/ 863030 w 1661764"/>
              <a:gd name="connsiteY4-38" fmla="*/ 1531753 h 1531753"/>
              <a:gd name="connsiteX5-39" fmla="*/ 0 w 1661764"/>
              <a:gd name="connsiteY5-40" fmla="*/ 1244077 h 1531753"/>
              <a:gd name="connsiteX6-41" fmla="*/ 215758 w 1661764"/>
              <a:gd name="connsiteY6-42" fmla="*/ 678998 h 1531753"/>
              <a:gd name="connsiteX0-43" fmla="*/ 87299 w 1661764"/>
              <a:gd name="connsiteY0-44" fmla="*/ 713763 h 1531753"/>
              <a:gd name="connsiteX1-45" fmla="*/ 705427 w 1661764"/>
              <a:gd name="connsiteY1-46" fmla="*/ 929132 h 1531753"/>
              <a:gd name="connsiteX2-47" fmla="*/ 1019596 w 1661764"/>
              <a:gd name="connsiteY2-48" fmla="*/ 0 h 1531753"/>
              <a:gd name="connsiteX3-49" fmla="*/ 1661764 w 1661764"/>
              <a:gd name="connsiteY3-50" fmla="*/ 174273 h 1531753"/>
              <a:gd name="connsiteX4-51" fmla="*/ 863030 w 1661764"/>
              <a:gd name="connsiteY4-52" fmla="*/ 1531753 h 1531753"/>
              <a:gd name="connsiteX5-53" fmla="*/ 0 w 1661764"/>
              <a:gd name="connsiteY5-54" fmla="*/ 1244077 h 1531753"/>
              <a:gd name="connsiteX6-55" fmla="*/ 215758 w 1661764"/>
              <a:gd name="connsiteY6-56" fmla="*/ 678998 h 1531753"/>
              <a:gd name="connsiteX0-57" fmla="*/ 87299 w 1661764"/>
              <a:gd name="connsiteY0-58" fmla="*/ 713763 h 1531753"/>
              <a:gd name="connsiteX1-59" fmla="*/ 705427 w 1661764"/>
              <a:gd name="connsiteY1-60" fmla="*/ 929132 h 1531753"/>
              <a:gd name="connsiteX2-61" fmla="*/ 1019596 w 1661764"/>
              <a:gd name="connsiteY2-62" fmla="*/ 0 h 1531753"/>
              <a:gd name="connsiteX3-63" fmla="*/ 1661764 w 1661764"/>
              <a:gd name="connsiteY3-64" fmla="*/ 174273 h 1531753"/>
              <a:gd name="connsiteX4-65" fmla="*/ 863030 w 1661764"/>
              <a:gd name="connsiteY4-66" fmla="*/ 1531753 h 1531753"/>
              <a:gd name="connsiteX5-67" fmla="*/ 0 w 1661764"/>
              <a:gd name="connsiteY5-68" fmla="*/ 1244077 h 1531753"/>
              <a:gd name="connsiteX6-69" fmla="*/ 94795 w 1661764"/>
              <a:gd name="connsiteY6-70" fmla="*/ 705878 h 1531753"/>
              <a:gd name="connsiteX0-71" fmla="*/ 147781 w 1722246"/>
              <a:gd name="connsiteY0-72" fmla="*/ 713763 h 1531753"/>
              <a:gd name="connsiteX1-73" fmla="*/ 765909 w 1722246"/>
              <a:gd name="connsiteY1-74" fmla="*/ 929132 h 1531753"/>
              <a:gd name="connsiteX2-75" fmla="*/ 1080078 w 1722246"/>
              <a:gd name="connsiteY2-76" fmla="*/ 0 h 1531753"/>
              <a:gd name="connsiteX3-77" fmla="*/ 1722246 w 1722246"/>
              <a:gd name="connsiteY3-78" fmla="*/ 174273 h 1531753"/>
              <a:gd name="connsiteX4-79" fmla="*/ 923512 w 1722246"/>
              <a:gd name="connsiteY4-80" fmla="*/ 1531753 h 1531753"/>
              <a:gd name="connsiteX5-81" fmla="*/ 0 w 1722246"/>
              <a:gd name="connsiteY5-82" fmla="*/ 1197036 h 1531753"/>
              <a:gd name="connsiteX6-83" fmla="*/ 155277 w 1722246"/>
              <a:gd name="connsiteY6-84" fmla="*/ 705878 h 153175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</a:cxnLst>
            <a:rect l="l" t="t" r="r" b="b"/>
            <a:pathLst>
              <a:path w="1722246" h="1531753">
                <a:moveTo>
                  <a:pt x="147781" y="713763"/>
                </a:moveTo>
                <a:lnTo>
                  <a:pt x="765909" y="929132"/>
                </a:lnTo>
                <a:lnTo>
                  <a:pt x="1080078" y="0"/>
                </a:lnTo>
                <a:lnTo>
                  <a:pt x="1722246" y="174273"/>
                </a:lnTo>
                <a:lnTo>
                  <a:pt x="923512" y="1531753"/>
                </a:lnTo>
                <a:lnTo>
                  <a:pt x="0" y="1197036"/>
                </a:lnTo>
                <a:lnTo>
                  <a:pt x="155277" y="705878"/>
                </a:lnTo>
              </a:path>
            </a:pathLst>
          </a:custGeom>
          <a:solidFill>
            <a:srgbClr val="FF0000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3" name="任意多边形 22"/>
          <p:cNvSpPr/>
          <p:nvPr/>
        </p:nvSpPr>
        <p:spPr>
          <a:xfrm>
            <a:off x="2452887" y="2075416"/>
            <a:ext cx="2780963" cy="2184949"/>
          </a:xfrm>
          <a:custGeom>
            <a:avLst/>
            <a:gdLst>
              <a:gd name="connsiteX0" fmla="*/ 0 w 1582220"/>
              <a:gd name="connsiteY0" fmla="*/ 1068513 h 1222625"/>
              <a:gd name="connsiteX1" fmla="*/ 410966 w 1582220"/>
              <a:gd name="connsiteY1" fmla="*/ 1222625 h 1222625"/>
              <a:gd name="connsiteX2" fmla="*/ 678095 w 1582220"/>
              <a:gd name="connsiteY2" fmla="*/ 585627 h 1222625"/>
              <a:gd name="connsiteX3" fmla="*/ 1284270 w 1582220"/>
              <a:gd name="connsiteY3" fmla="*/ 739740 h 1222625"/>
              <a:gd name="connsiteX4" fmla="*/ 1582220 w 1582220"/>
              <a:gd name="connsiteY4" fmla="*/ 215757 h 1222625"/>
              <a:gd name="connsiteX5" fmla="*/ 883578 w 1582220"/>
              <a:gd name="connsiteY5" fmla="*/ 0 h 1222625"/>
              <a:gd name="connsiteX6" fmla="*/ 667820 w 1582220"/>
              <a:gd name="connsiteY6" fmla="*/ 380144 h 1222625"/>
              <a:gd name="connsiteX7" fmla="*/ 236306 w 1582220"/>
              <a:gd name="connsiteY7" fmla="*/ 205483 h 1222625"/>
              <a:gd name="connsiteX8" fmla="*/ 0 w 1582220"/>
              <a:gd name="connsiteY8" fmla="*/ 1068513 h 1222625"/>
              <a:gd name="connsiteX0-1" fmla="*/ 0 w 1623189"/>
              <a:gd name="connsiteY0-2" fmla="*/ 1068513 h 1222625"/>
              <a:gd name="connsiteX1-3" fmla="*/ 410966 w 1623189"/>
              <a:gd name="connsiteY1-4" fmla="*/ 1222625 h 1222625"/>
              <a:gd name="connsiteX2-5" fmla="*/ 678095 w 1623189"/>
              <a:gd name="connsiteY2-6" fmla="*/ 585627 h 1222625"/>
              <a:gd name="connsiteX3-7" fmla="*/ 1284270 w 1623189"/>
              <a:gd name="connsiteY3-8" fmla="*/ 739740 h 1222625"/>
              <a:gd name="connsiteX4-9" fmla="*/ 1623189 w 1623189"/>
              <a:gd name="connsiteY4-10" fmla="*/ 104554 h 1222625"/>
              <a:gd name="connsiteX5-11" fmla="*/ 883578 w 1623189"/>
              <a:gd name="connsiteY5-12" fmla="*/ 0 h 1222625"/>
              <a:gd name="connsiteX6-13" fmla="*/ 667820 w 1623189"/>
              <a:gd name="connsiteY6-14" fmla="*/ 380144 h 1222625"/>
              <a:gd name="connsiteX7-15" fmla="*/ 236306 w 1623189"/>
              <a:gd name="connsiteY7-16" fmla="*/ 205483 h 1222625"/>
              <a:gd name="connsiteX8-17" fmla="*/ 0 w 1623189"/>
              <a:gd name="connsiteY8-18" fmla="*/ 1068513 h 1222625"/>
              <a:gd name="connsiteX0-19" fmla="*/ 0 w 1623189"/>
              <a:gd name="connsiteY0-20" fmla="*/ 1127041 h 1281153"/>
              <a:gd name="connsiteX1-21" fmla="*/ 410966 w 1623189"/>
              <a:gd name="connsiteY1-22" fmla="*/ 1281153 h 1281153"/>
              <a:gd name="connsiteX2-23" fmla="*/ 678095 w 1623189"/>
              <a:gd name="connsiteY2-24" fmla="*/ 644155 h 1281153"/>
              <a:gd name="connsiteX3-25" fmla="*/ 1284270 w 1623189"/>
              <a:gd name="connsiteY3-26" fmla="*/ 798268 h 1281153"/>
              <a:gd name="connsiteX4-27" fmla="*/ 1623189 w 1623189"/>
              <a:gd name="connsiteY4-28" fmla="*/ 163082 h 1281153"/>
              <a:gd name="connsiteX5-29" fmla="*/ 743111 w 1623189"/>
              <a:gd name="connsiteY5-30" fmla="*/ 0 h 1281153"/>
              <a:gd name="connsiteX6-31" fmla="*/ 667820 w 1623189"/>
              <a:gd name="connsiteY6-32" fmla="*/ 438672 h 1281153"/>
              <a:gd name="connsiteX7-33" fmla="*/ 236306 w 1623189"/>
              <a:gd name="connsiteY7-34" fmla="*/ 264011 h 1281153"/>
              <a:gd name="connsiteX8-35" fmla="*/ 0 w 1623189"/>
              <a:gd name="connsiteY8-36" fmla="*/ 1127041 h 1281153"/>
              <a:gd name="connsiteX0-37" fmla="*/ 0 w 1623189"/>
              <a:gd name="connsiteY0-38" fmla="*/ 1127041 h 1281153"/>
              <a:gd name="connsiteX1-39" fmla="*/ 410966 w 1623189"/>
              <a:gd name="connsiteY1-40" fmla="*/ 1281153 h 1281153"/>
              <a:gd name="connsiteX2-41" fmla="*/ 678095 w 1623189"/>
              <a:gd name="connsiteY2-42" fmla="*/ 644155 h 1281153"/>
              <a:gd name="connsiteX3-43" fmla="*/ 1284270 w 1623189"/>
              <a:gd name="connsiteY3-44" fmla="*/ 798268 h 1281153"/>
              <a:gd name="connsiteX4-45" fmla="*/ 1623189 w 1623189"/>
              <a:gd name="connsiteY4-46" fmla="*/ 163082 h 1281153"/>
              <a:gd name="connsiteX5-47" fmla="*/ 743111 w 1623189"/>
              <a:gd name="connsiteY5-48" fmla="*/ 0 h 1281153"/>
              <a:gd name="connsiteX6-49" fmla="*/ 626851 w 1623189"/>
              <a:gd name="connsiteY6-50" fmla="*/ 350881 h 1281153"/>
              <a:gd name="connsiteX7-51" fmla="*/ 236306 w 1623189"/>
              <a:gd name="connsiteY7-52" fmla="*/ 264011 h 1281153"/>
              <a:gd name="connsiteX8-53" fmla="*/ 0 w 1623189"/>
              <a:gd name="connsiteY8-54" fmla="*/ 1127041 h 1281153"/>
              <a:gd name="connsiteX0-55" fmla="*/ 0 w 1623189"/>
              <a:gd name="connsiteY0-56" fmla="*/ 1127041 h 1439178"/>
              <a:gd name="connsiteX1-57" fmla="*/ 410966 w 1623189"/>
              <a:gd name="connsiteY1-58" fmla="*/ 1439178 h 1439178"/>
              <a:gd name="connsiteX2-59" fmla="*/ 678095 w 1623189"/>
              <a:gd name="connsiteY2-60" fmla="*/ 644155 h 1439178"/>
              <a:gd name="connsiteX3-61" fmla="*/ 1284270 w 1623189"/>
              <a:gd name="connsiteY3-62" fmla="*/ 798268 h 1439178"/>
              <a:gd name="connsiteX4-63" fmla="*/ 1623189 w 1623189"/>
              <a:gd name="connsiteY4-64" fmla="*/ 163082 h 1439178"/>
              <a:gd name="connsiteX5-65" fmla="*/ 743111 w 1623189"/>
              <a:gd name="connsiteY5-66" fmla="*/ 0 h 1439178"/>
              <a:gd name="connsiteX6-67" fmla="*/ 626851 w 1623189"/>
              <a:gd name="connsiteY6-68" fmla="*/ 350881 h 1439178"/>
              <a:gd name="connsiteX7-69" fmla="*/ 236306 w 1623189"/>
              <a:gd name="connsiteY7-70" fmla="*/ 264011 h 1439178"/>
              <a:gd name="connsiteX8-71" fmla="*/ 0 w 1623189"/>
              <a:gd name="connsiteY8-72" fmla="*/ 1127041 h 1439178"/>
              <a:gd name="connsiteX0-73" fmla="*/ 0 w 1693422"/>
              <a:gd name="connsiteY0-74" fmla="*/ 1273361 h 1439178"/>
              <a:gd name="connsiteX1-75" fmla="*/ 481199 w 1693422"/>
              <a:gd name="connsiteY1-76" fmla="*/ 1439178 h 1439178"/>
              <a:gd name="connsiteX2-77" fmla="*/ 748328 w 1693422"/>
              <a:gd name="connsiteY2-78" fmla="*/ 644155 h 1439178"/>
              <a:gd name="connsiteX3-79" fmla="*/ 1354503 w 1693422"/>
              <a:gd name="connsiteY3-80" fmla="*/ 798268 h 1439178"/>
              <a:gd name="connsiteX4-81" fmla="*/ 1693422 w 1693422"/>
              <a:gd name="connsiteY4-82" fmla="*/ 163082 h 1439178"/>
              <a:gd name="connsiteX5-83" fmla="*/ 813344 w 1693422"/>
              <a:gd name="connsiteY5-84" fmla="*/ 0 h 1439178"/>
              <a:gd name="connsiteX6-85" fmla="*/ 697084 w 1693422"/>
              <a:gd name="connsiteY6-86" fmla="*/ 350881 h 1439178"/>
              <a:gd name="connsiteX7-87" fmla="*/ 306539 w 1693422"/>
              <a:gd name="connsiteY7-88" fmla="*/ 264011 h 1439178"/>
              <a:gd name="connsiteX8-89" fmla="*/ 0 w 1693422"/>
              <a:gd name="connsiteY8-90" fmla="*/ 1273361 h 1439178"/>
              <a:gd name="connsiteX0-91" fmla="*/ 0 w 1693422"/>
              <a:gd name="connsiteY0-92" fmla="*/ 1273361 h 1439178"/>
              <a:gd name="connsiteX1-93" fmla="*/ 481199 w 1693422"/>
              <a:gd name="connsiteY1-94" fmla="*/ 1439178 h 1439178"/>
              <a:gd name="connsiteX2-95" fmla="*/ 748328 w 1693422"/>
              <a:gd name="connsiteY2-96" fmla="*/ 644155 h 1439178"/>
              <a:gd name="connsiteX3-97" fmla="*/ 1354503 w 1693422"/>
              <a:gd name="connsiteY3-98" fmla="*/ 798268 h 1439178"/>
              <a:gd name="connsiteX4-99" fmla="*/ 1693422 w 1693422"/>
              <a:gd name="connsiteY4-100" fmla="*/ 163082 h 1439178"/>
              <a:gd name="connsiteX5-101" fmla="*/ 813344 w 1693422"/>
              <a:gd name="connsiteY5-102" fmla="*/ 0 h 1439178"/>
              <a:gd name="connsiteX6-103" fmla="*/ 697084 w 1693422"/>
              <a:gd name="connsiteY6-104" fmla="*/ 350881 h 1439178"/>
              <a:gd name="connsiteX7-105" fmla="*/ 324098 w 1693422"/>
              <a:gd name="connsiteY7-106" fmla="*/ 240599 h 1439178"/>
              <a:gd name="connsiteX8-107" fmla="*/ 0 w 1693422"/>
              <a:gd name="connsiteY8-108" fmla="*/ 1273361 h 1439178"/>
              <a:gd name="connsiteX0-109" fmla="*/ 0 w 1693422"/>
              <a:gd name="connsiteY0-110" fmla="*/ 1273361 h 1439178"/>
              <a:gd name="connsiteX1-111" fmla="*/ 481199 w 1693422"/>
              <a:gd name="connsiteY1-112" fmla="*/ 1439178 h 1439178"/>
              <a:gd name="connsiteX2-113" fmla="*/ 748328 w 1693422"/>
              <a:gd name="connsiteY2-114" fmla="*/ 644155 h 1439178"/>
              <a:gd name="connsiteX3-115" fmla="*/ 1354503 w 1693422"/>
              <a:gd name="connsiteY3-116" fmla="*/ 798268 h 1439178"/>
              <a:gd name="connsiteX4-117" fmla="*/ 1693422 w 1693422"/>
              <a:gd name="connsiteY4-118" fmla="*/ 163082 h 1439178"/>
              <a:gd name="connsiteX5-119" fmla="*/ 813344 w 1693422"/>
              <a:gd name="connsiteY5-120" fmla="*/ 0 h 1439178"/>
              <a:gd name="connsiteX6-121" fmla="*/ 714642 w 1693422"/>
              <a:gd name="connsiteY6-122" fmla="*/ 327469 h 1439178"/>
              <a:gd name="connsiteX7-123" fmla="*/ 324098 w 1693422"/>
              <a:gd name="connsiteY7-124" fmla="*/ 240599 h 1439178"/>
              <a:gd name="connsiteX8-125" fmla="*/ 0 w 1693422"/>
              <a:gd name="connsiteY8-126" fmla="*/ 1273361 h 1439178"/>
              <a:gd name="connsiteX0-127" fmla="*/ 0 w 1693422"/>
              <a:gd name="connsiteY0-128" fmla="*/ 1273361 h 1439178"/>
              <a:gd name="connsiteX1-129" fmla="*/ 481199 w 1693422"/>
              <a:gd name="connsiteY1-130" fmla="*/ 1439178 h 1439178"/>
              <a:gd name="connsiteX2-131" fmla="*/ 748328 w 1693422"/>
              <a:gd name="connsiteY2-132" fmla="*/ 644155 h 1439178"/>
              <a:gd name="connsiteX3-133" fmla="*/ 1354503 w 1693422"/>
              <a:gd name="connsiteY3-134" fmla="*/ 798268 h 1439178"/>
              <a:gd name="connsiteX4-135" fmla="*/ 1693422 w 1693422"/>
              <a:gd name="connsiteY4-136" fmla="*/ 163082 h 1439178"/>
              <a:gd name="connsiteX5-137" fmla="*/ 813344 w 1693422"/>
              <a:gd name="connsiteY5-138" fmla="*/ 0 h 1439178"/>
              <a:gd name="connsiteX6-139" fmla="*/ 708790 w 1693422"/>
              <a:gd name="connsiteY6-140" fmla="*/ 339175 h 1439178"/>
              <a:gd name="connsiteX7-141" fmla="*/ 324098 w 1693422"/>
              <a:gd name="connsiteY7-142" fmla="*/ 240599 h 1439178"/>
              <a:gd name="connsiteX8-143" fmla="*/ 0 w 1693422"/>
              <a:gd name="connsiteY8-144" fmla="*/ 1273361 h 1439178"/>
              <a:gd name="connsiteX0-145" fmla="*/ 0 w 1693422"/>
              <a:gd name="connsiteY0-146" fmla="*/ 1273361 h 1439178"/>
              <a:gd name="connsiteX1-147" fmla="*/ 481199 w 1693422"/>
              <a:gd name="connsiteY1-148" fmla="*/ 1439178 h 1439178"/>
              <a:gd name="connsiteX2-149" fmla="*/ 783445 w 1693422"/>
              <a:gd name="connsiteY2-150" fmla="*/ 650008 h 1439178"/>
              <a:gd name="connsiteX3-151" fmla="*/ 1354503 w 1693422"/>
              <a:gd name="connsiteY3-152" fmla="*/ 798268 h 1439178"/>
              <a:gd name="connsiteX4-153" fmla="*/ 1693422 w 1693422"/>
              <a:gd name="connsiteY4-154" fmla="*/ 163082 h 1439178"/>
              <a:gd name="connsiteX5-155" fmla="*/ 813344 w 1693422"/>
              <a:gd name="connsiteY5-156" fmla="*/ 0 h 1439178"/>
              <a:gd name="connsiteX6-157" fmla="*/ 708790 w 1693422"/>
              <a:gd name="connsiteY6-158" fmla="*/ 339175 h 1439178"/>
              <a:gd name="connsiteX7-159" fmla="*/ 324098 w 1693422"/>
              <a:gd name="connsiteY7-160" fmla="*/ 240599 h 1439178"/>
              <a:gd name="connsiteX8-161" fmla="*/ 0 w 1693422"/>
              <a:gd name="connsiteY8-162" fmla="*/ 1273361 h 1439178"/>
              <a:gd name="connsiteX0-163" fmla="*/ 0 w 1693422"/>
              <a:gd name="connsiteY0-164" fmla="*/ 1273361 h 1439178"/>
              <a:gd name="connsiteX1-165" fmla="*/ 510463 w 1693422"/>
              <a:gd name="connsiteY1-166" fmla="*/ 1439178 h 1439178"/>
              <a:gd name="connsiteX2-167" fmla="*/ 783445 w 1693422"/>
              <a:gd name="connsiteY2-168" fmla="*/ 650008 h 1439178"/>
              <a:gd name="connsiteX3-169" fmla="*/ 1354503 w 1693422"/>
              <a:gd name="connsiteY3-170" fmla="*/ 798268 h 1439178"/>
              <a:gd name="connsiteX4-171" fmla="*/ 1693422 w 1693422"/>
              <a:gd name="connsiteY4-172" fmla="*/ 163082 h 1439178"/>
              <a:gd name="connsiteX5-173" fmla="*/ 813344 w 1693422"/>
              <a:gd name="connsiteY5-174" fmla="*/ 0 h 1439178"/>
              <a:gd name="connsiteX6-175" fmla="*/ 708790 w 1693422"/>
              <a:gd name="connsiteY6-176" fmla="*/ 339175 h 1439178"/>
              <a:gd name="connsiteX7-177" fmla="*/ 324098 w 1693422"/>
              <a:gd name="connsiteY7-178" fmla="*/ 240599 h 1439178"/>
              <a:gd name="connsiteX8-179" fmla="*/ 0 w 1693422"/>
              <a:gd name="connsiteY8-180" fmla="*/ 1273361 h 1439178"/>
              <a:gd name="connsiteX0-181" fmla="*/ 0 w 1869005"/>
              <a:gd name="connsiteY0-182" fmla="*/ 1273361 h 1439178"/>
              <a:gd name="connsiteX1-183" fmla="*/ 510463 w 1869005"/>
              <a:gd name="connsiteY1-184" fmla="*/ 1439178 h 1439178"/>
              <a:gd name="connsiteX2-185" fmla="*/ 783445 w 1869005"/>
              <a:gd name="connsiteY2-186" fmla="*/ 650008 h 1439178"/>
              <a:gd name="connsiteX3-187" fmla="*/ 1354503 w 1869005"/>
              <a:gd name="connsiteY3-188" fmla="*/ 798268 h 1439178"/>
              <a:gd name="connsiteX4-189" fmla="*/ 1869005 w 1869005"/>
              <a:gd name="connsiteY4-190" fmla="*/ 192346 h 1439178"/>
              <a:gd name="connsiteX5-191" fmla="*/ 813344 w 1869005"/>
              <a:gd name="connsiteY5-192" fmla="*/ 0 h 1439178"/>
              <a:gd name="connsiteX6-193" fmla="*/ 708790 w 1869005"/>
              <a:gd name="connsiteY6-194" fmla="*/ 339175 h 1439178"/>
              <a:gd name="connsiteX7-195" fmla="*/ 324098 w 1869005"/>
              <a:gd name="connsiteY7-196" fmla="*/ 240599 h 1439178"/>
              <a:gd name="connsiteX8-197" fmla="*/ 0 w 1869005"/>
              <a:gd name="connsiteY8-198" fmla="*/ 1273361 h 1439178"/>
              <a:gd name="connsiteX0-199" fmla="*/ 0 w 1869005"/>
              <a:gd name="connsiteY0-200" fmla="*/ 1273361 h 1439178"/>
              <a:gd name="connsiteX1-201" fmla="*/ 510463 w 1869005"/>
              <a:gd name="connsiteY1-202" fmla="*/ 1439178 h 1439178"/>
              <a:gd name="connsiteX2-203" fmla="*/ 783445 w 1869005"/>
              <a:gd name="connsiteY2-204" fmla="*/ 650008 h 1439178"/>
              <a:gd name="connsiteX3-205" fmla="*/ 1354503 w 1869005"/>
              <a:gd name="connsiteY3-206" fmla="*/ 798268 h 1439178"/>
              <a:gd name="connsiteX4-207" fmla="*/ 1869005 w 1869005"/>
              <a:gd name="connsiteY4-208" fmla="*/ 192346 h 1439178"/>
              <a:gd name="connsiteX5-209" fmla="*/ 813344 w 1869005"/>
              <a:gd name="connsiteY5-210" fmla="*/ 0 h 1439178"/>
              <a:gd name="connsiteX6-211" fmla="*/ 708790 w 1869005"/>
              <a:gd name="connsiteY6-212" fmla="*/ 339175 h 1439178"/>
              <a:gd name="connsiteX7-213" fmla="*/ 324098 w 1869005"/>
              <a:gd name="connsiteY7-214" fmla="*/ 240599 h 1439178"/>
              <a:gd name="connsiteX8-215" fmla="*/ 0 w 1869005"/>
              <a:gd name="connsiteY8-216" fmla="*/ 1273361 h 1439178"/>
              <a:gd name="connsiteX0-217" fmla="*/ 0 w 1869005"/>
              <a:gd name="connsiteY0-218" fmla="*/ 1302624 h 1468441"/>
              <a:gd name="connsiteX1-219" fmla="*/ 510463 w 1869005"/>
              <a:gd name="connsiteY1-220" fmla="*/ 1468441 h 1468441"/>
              <a:gd name="connsiteX2-221" fmla="*/ 783445 w 1869005"/>
              <a:gd name="connsiteY2-222" fmla="*/ 679271 h 1468441"/>
              <a:gd name="connsiteX3-223" fmla="*/ 1354503 w 1869005"/>
              <a:gd name="connsiteY3-224" fmla="*/ 827531 h 1468441"/>
              <a:gd name="connsiteX4-225" fmla="*/ 1869005 w 1869005"/>
              <a:gd name="connsiteY4-226" fmla="*/ 221609 h 1468441"/>
              <a:gd name="connsiteX5-227" fmla="*/ 854313 w 1869005"/>
              <a:gd name="connsiteY5-228" fmla="*/ 0 h 1468441"/>
              <a:gd name="connsiteX6-229" fmla="*/ 708790 w 1869005"/>
              <a:gd name="connsiteY6-230" fmla="*/ 368438 h 1468441"/>
              <a:gd name="connsiteX7-231" fmla="*/ 324098 w 1869005"/>
              <a:gd name="connsiteY7-232" fmla="*/ 269862 h 1468441"/>
              <a:gd name="connsiteX8-233" fmla="*/ 0 w 1869005"/>
              <a:gd name="connsiteY8-234" fmla="*/ 1302624 h 146844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1869005" h="1468441">
                <a:moveTo>
                  <a:pt x="0" y="1302624"/>
                </a:moveTo>
                <a:lnTo>
                  <a:pt x="510463" y="1468441"/>
                </a:lnTo>
                <a:lnTo>
                  <a:pt x="783445" y="679271"/>
                </a:lnTo>
                <a:lnTo>
                  <a:pt x="1354503" y="827531"/>
                </a:lnTo>
                <a:lnTo>
                  <a:pt x="1869005" y="221609"/>
                </a:lnTo>
                <a:lnTo>
                  <a:pt x="854313" y="0"/>
                </a:lnTo>
                <a:lnTo>
                  <a:pt x="708790" y="368438"/>
                </a:lnTo>
                <a:lnTo>
                  <a:pt x="324098" y="269862"/>
                </a:lnTo>
                <a:lnTo>
                  <a:pt x="0" y="1302624"/>
                </a:lnTo>
                <a:close/>
              </a:path>
            </a:pathLst>
          </a:custGeom>
          <a:solidFill>
            <a:schemeClr val="accent5">
              <a:alpha val="6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2919893" y="4495279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首开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3243058" y="1596938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首开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2931886" y="2788934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二开</a:t>
            </a:r>
          </a:p>
        </p:txBody>
      </p:sp>
    </p:spTree>
    <p:extLst>
      <p:ext uri="{BB962C8B-B14F-4D97-AF65-F5344CB8AC3E}">
        <p14:creationId xmlns:p14="http://schemas.microsoft.com/office/powerpoint/2010/main" val="13087177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787944" y="6328976"/>
            <a:ext cx="301992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备注：表格内填写有增减变化的项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微软雅黑" panose="020B0503020204020204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0060242" y="144857"/>
            <a:ext cx="2054650" cy="432740"/>
          </a:xfrm>
          <a:prstGeom prst="rect">
            <a:avLst/>
          </a:prstGeom>
          <a:solidFill>
            <a:srgbClr val="E7ED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产品适配标准</a:t>
            </a:r>
            <a:endParaRPr lang="en-US" altLang="zh-CN" sz="24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微软雅黑" panose="020B0503020204020204" pitchFamily="34" charset="-122"/>
            </a:endParaRPr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2145216"/>
              </p:ext>
            </p:extLst>
          </p:nvPr>
        </p:nvGraphicFramePr>
        <p:xfrm>
          <a:off x="787944" y="2263141"/>
          <a:ext cx="10616113" cy="25499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4466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261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781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7998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8514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39955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zh-CN" altLang="en-US" sz="12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配置标准对比表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微软雅黑" panose="020B0503020204020204" pitchFamily="34" charset="-122"/>
                      </a:endParaRPr>
                    </a:p>
                  </a:txBody>
                  <a:tcPr marL="5420" marR="5420" marT="54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E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1997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项目</a:t>
                      </a:r>
                      <a:endParaRPr lang="zh-CN" altLang="en-US" sz="12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微软雅黑" panose="020B0503020204020204" pitchFamily="34" charset="-122"/>
                      </a:endParaRPr>
                    </a:p>
                  </a:txBody>
                  <a:tcPr marL="5420" marR="5420" marT="54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B★</a:t>
                      </a:r>
                      <a:r>
                        <a:rPr lang="en-US" altLang="zh-CN" sz="12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★</a:t>
                      </a:r>
                      <a:r>
                        <a:rPr lang="zh-CN" altLang="en-US" sz="12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基准配置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微软雅黑" panose="020B0503020204020204" pitchFamily="34" charset="-122"/>
                      </a:endParaRPr>
                    </a:p>
                  </a:txBody>
                  <a:tcPr marL="5420" marR="5420" marT="54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方案配置（原启动会版）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微软雅黑" panose="020B0503020204020204" pitchFamily="34" charset="-122"/>
                      </a:endParaRPr>
                    </a:p>
                  </a:txBody>
                  <a:tcPr marL="5420" marR="5420" marT="54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  方案配置（启动会版）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微软雅黑" panose="020B0503020204020204" pitchFamily="34" charset="-122"/>
                      </a:endParaRPr>
                    </a:p>
                  </a:txBody>
                  <a:tcPr marL="5420" marR="5420" marT="54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增减说明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微软雅黑" panose="020B0503020204020204" pitchFamily="34" charset="-122"/>
                      </a:endParaRPr>
                    </a:p>
                  </a:txBody>
                  <a:tcPr marL="5420" marR="5420" marT="54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1997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外墙</a:t>
                      </a:r>
                      <a:r>
                        <a:rPr lang="en-US" altLang="zh-CN" sz="12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-</a:t>
                      </a:r>
                      <a:r>
                        <a:rPr lang="zh-CN" altLang="en-US" sz="12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基座　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微软雅黑" panose="020B0503020204020204" pitchFamily="34" charset="-122"/>
                      </a:endParaRPr>
                    </a:p>
                  </a:txBody>
                  <a:tcPr marL="5420" marR="5420" marT="54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多彩漆（局部</a:t>
                      </a:r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石材）</a:t>
                      </a:r>
                      <a:endParaRPr lang="en-US" altLang="zh-CN" sz="1200" u="none" strike="noStrike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微软雅黑" panose="020B0503020204020204" pitchFamily="34" charset="-122"/>
                      </a:endParaRPr>
                    </a:p>
                  </a:txBody>
                  <a:tcPr marL="5420" marR="5420" marT="54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铝板幕墙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微软雅黑" panose="020B0503020204020204" pitchFamily="34" charset="-122"/>
                      </a:endParaRPr>
                    </a:p>
                  </a:txBody>
                  <a:tcPr marL="5420" marR="5420" marT="54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2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　铝板幕墙　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微软雅黑" panose="020B0503020204020204" pitchFamily="34" charset="-122"/>
                      </a:endParaRPr>
                    </a:p>
                  </a:txBody>
                  <a:tcPr marL="5420" marR="5420" marT="54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挂牌文件要求　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微软雅黑" panose="020B0503020204020204" pitchFamily="34" charset="-122"/>
                      </a:endParaRPr>
                    </a:p>
                  </a:txBody>
                  <a:tcPr marL="5420" marR="5420" marT="54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1997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外墙</a:t>
                      </a:r>
                      <a:r>
                        <a:rPr lang="en-US" altLang="zh-CN" sz="12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-</a:t>
                      </a:r>
                      <a:r>
                        <a:rPr lang="zh-CN" altLang="en-US" sz="12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主墙面　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微软雅黑" panose="020B0503020204020204" pitchFamily="34" charset="-122"/>
                      </a:endParaRPr>
                    </a:p>
                  </a:txBody>
                  <a:tcPr marL="5420" marR="5420" marT="54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多彩漆　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微软雅黑" panose="020B0503020204020204" pitchFamily="34" charset="-122"/>
                      </a:endParaRPr>
                    </a:p>
                  </a:txBody>
                  <a:tcPr marL="5420" marR="5420" marT="54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2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铝板幕墙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微软雅黑" panose="020B0503020204020204" pitchFamily="34" charset="-122"/>
                      </a:endParaRPr>
                    </a:p>
                  </a:txBody>
                  <a:tcPr marL="5420" marR="5420" marT="54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2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　铝板幕墙　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微软雅黑" panose="020B0503020204020204" pitchFamily="34" charset="-122"/>
                      </a:endParaRPr>
                    </a:p>
                  </a:txBody>
                  <a:tcPr marL="5420" marR="5420" marT="54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挂牌文件要求　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微软雅黑" panose="020B0503020204020204" pitchFamily="34" charset="-122"/>
                      </a:endParaRPr>
                    </a:p>
                  </a:txBody>
                  <a:tcPr marL="5420" marR="5420" marT="54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1997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-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微软雅黑" panose="020B0503020204020204" pitchFamily="34" charset="-122"/>
                      </a:endParaRPr>
                    </a:p>
                  </a:txBody>
                  <a:tcPr marL="5420" marR="5420" marT="54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　</a:t>
                      </a:r>
                      <a:r>
                        <a:rPr lang="en-US" altLang="zh-CN" sz="12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-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微软雅黑" panose="020B0503020204020204" pitchFamily="34" charset="-122"/>
                      </a:endParaRPr>
                    </a:p>
                  </a:txBody>
                  <a:tcPr marL="5420" marR="5420" marT="54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-</a:t>
                      </a:r>
                      <a:r>
                        <a:rPr lang="zh-CN" altLang="en-US" sz="12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　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微软雅黑" panose="020B0503020204020204" pitchFamily="34" charset="-122"/>
                      </a:endParaRPr>
                    </a:p>
                  </a:txBody>
                  <a:tcPr marL="5420" marR="5420" marT="54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-</a:t>
                      </a:r>
                      <a:r>
                        <a:rPr lang="zh-CN" altLang="en-US" sz="12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　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微软雅黑" panose="020B0503020204020204" pitchFamily="34" charset="-122"/>
                      </a:endParaRPr>
                    </a:p>
                  </a:txBody>
                  <a:tcPr marL="5420" marR="5420" marT="54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-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微软雅黑" panose="020B0503020204020204" pitchFamily="34" charset="-122"/>
                      </a:endParaRPr>
                    </a:p>
                  </a:txBody>
                  <a:tcPr marL="5420" marR="5420" marT="54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1997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-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微软雅黑" panose="020B0503020204020204" pitchFamily="34" charset="-122"/>
                      </a:endParaRPr>
                    </a:p>
                  </a:txBody>
                  <a:tcPr marL="5420" marR="5420" marT="54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　</a:t>
                      </a:r>
                      <a:r>
                        <a:rPr lang="en-US" altLang="zh-CN" sz="12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-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微软雅黑" panose="020B0503020204020204" pitchFamily="34" charset="-122"/>
                      </a:endParaRPr>
                    </a:p>
                  </a:txBody>
                  <a:tcPr marL="5420" marR="5420" marT="54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-</a:t>
                      </a:r>
                      <a:r>
                        <a:rPr lang="zh-CN" altLang="en-US" sz="12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　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微软雅黑" panose="020B0503020204020204" pitchFamily="34" charset="-122"/>
                      </a:endParaRPr>
                    </a:p>
                  </a:txBody>
                  <a:tcPr marL="5420" marR="5420" marT="54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-</a:t>
                      </a:r>
                      <a:r>
                        <a:rPr lang="zh-CN" altLang="en-US" sz="12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　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微软雅黑" panose="020B0503020204020204" pitchFamily="34" charset="-122"/>
                      </a:endParaRPr>
                    </a:p>
                  </a:txBody>
                  <a:tcPr marL="5420" marR="5420" marT="54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-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微软雅黑" panose="020B0503020204020204" pitchFamily="34" charset="-122"/>
                      </a:endParaRPr>
                    </a:p>
                  </a:txBody>
                  <a:tcPr marL="5420" marR="5420" marT="54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9" name="标题 1"/>
          <p:cNvSpPr txBox="1"/>
          <p:nvPr/>
        </p:nvSpPr>
        <p:spPr bwMode="auto">
          <a:xfrm>
            <a:off x="8339701" y="139068"/>
            <a:ext cx="1720541" cy="433917"/>
          </a:xfrm>
          <a:prstGeom prst="rect">
            <a:avLst/>
          </a:prstGeom>
          <a:solidFill>
            <a:srgbClr val="E60000"/>
          </a:solidFill>
          <a:ln>
            <a:noFill/>
          </a:ln>
        </p:spPr>
        <p:txBody>
          <a:bodyPr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产品篇</a:t>
            </a:r>
          </a:p>
        </p:txBody>
      </p:sp>
    </p:spTree>
    <p:extLst>
      <p:ext uri="{BB962C8B-B14F-4D97-AF65-F5344CB8AC3E}">
        <p14:creationId xmlns:p14="http://schemas.microsoft.com/office/powerpoint/2010/main" val="29252978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2216095" y="1778394"/>
            <a:ext cx="7759810" cy="1631216"/>
            <a:chOff x="2216095" y="1778394"/>
            <a:chExt cx="7759810" cy="1631216"/>
          </a:xfrm>
        </p:grpSpPr>
        <p:sp>
          <p:nvSpPr>
            <p:cNvPr id="10" name="矩形 9"/>
            <p:cNvSpPr/>
            <p:nvPr/>
          </p:nvSpPr>
          <p:spPr>
            <a:xfrm>
              <a:off x="4023475" y="1778394"/>
              <a:ext cx="5952430" cy="1631216"/>
            </a:xfrm>
            <a:prstGeom prst="rect">
              <a:avLst/>
            </a:prstGeom>
            <a:solidFill>
              <a:srgbClr val="E7ED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2216099" y="1778394"/>
              <a:ext cx="1807384" cy="1631216"/>
            </a:xfrm>
            <a:prstGeom prst="rect">
              <a:avLst/>
            </a:prstGeom>
            <a:solidFill>
              <a:srgbClr val="DF27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4023472" y="2086171"/>
              <a:ext cx="595243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60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成本招采篇</a:t>
              </a:r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2216095" y="1778394"/>
              <a:ext cx="1807386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00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二</a:t>
              </a:r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10287000" y="144463"/>
            <a:ext cx="1827213" cy="433387"/>
          </a:xfrm>
          <a:prstGeom prst="rect">
            <a:avLst/>
          </a:prstGeom>
          <a:solidFill>
            <a:srgbClr val="E7ED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/>
            <a:r>
              <a:rPr lang="zh-CN" altLang="en-US" sz="2400" b="1" noProof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目标成本</a:t>
            </a:r>
            <a:endParaRPr lang="en-US" altLang="zh-CN" sz="2400" b="1" noProof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微软雅黑" panose="020B0503020204020204" pitchFamily="34" charset="-122"/>
            </a:endParaRPr>
          </a:p>
        </p:txBody>
      </p:sp>
      <p:sp>
        <p:nvSpPr>
          <p:cNvPr id="97282" name="文本框 6"/>
          <p:cNvSpPr txBox="1">
            <a:spLocks noChangeArrowheads="1"/>
          </p:cNvSpPr>
          <p:nvPr/>
        </p:nvSpPr>
        <p:spPr bwMode="auto">
          <a:xfrm>
            <a:off x="203200" y="841375"/>
            <a:ext cx="11785600" cy="33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2-6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项可售单方成本分摊</a:t>
            </a: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8563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元</a:t>
            </a: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/m2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，可售比为</a:t>
            </a: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62.49%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。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aphicFrame>
        <p:nvGraphicFramePr>
          <p:cNvPr id="9" name="表格 8"/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96087907"/>
              </p:ext>
            </p:extLst>
          </p:nvPr>
        </p:nvGraphicFramePr>
        <p:xfrm>
          <a:off x="315913" y="1289050"/>
          <a:ext cx="11287203" cy="5244914"/>
        </p:xfrm>
        <a:graphic>
          <a:graphicData uri="http://schemas.openxmlformats.org/drawingml/2006/table">
            <a:tbl>
              <a:tblPr/>
              <a:tblGrid>
                <a:gridCol w="11460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724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114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1218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1145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1071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41071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41218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08394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序号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EA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成本科目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EA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成本总额</a:t>
                      </a:r>
                      <a:endParaRPr lang="en-US" altLang="zh-CN" sz="1200" b="1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微软雅黑" panose="020B0503020204020204" pitchFamily="34" charset="-122"/>
                      </a:endParaRPr>
                    </a:p>
                    <a:p>
                      <a:pPr algn="ctr" rtl="0" fontAlgn="ctr"/>
                      <a:r>
                        <a:rPr lang="zh-CN" alt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（万）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EA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建面单方造价</a:t>
                      </a:r>
                      <a:endParaRPr lang="en-US" altLang="zh-CN" sz="1200" b="1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微软雅黑" panose="020B0503020204020204" pitchFamily="34" charset="-122"/>
                      </a:endParaRPr>
                    </a:p>
                    <a:p>
                      <a:pPr algn="ctr" rtl="0" fontAlgn="ctr"/>
                      <a:r>
                        <a:rPr lang="zh-CN" alt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（元</a:t>
                      </a:r>
                      <a:r>
                        <a:rPr lang="en-US" altLang="zh-CN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/㎡</a:t>
                      </a:r>
                      <a:r>
                        <a:rPr lang="zh-CN" alt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）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EA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2-6</a:t>
                      </a:r>
                      <a:r>
                        <a:rPr lang="zh-CN" alt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项可售单方成本分摊（元</a:t>
                      </a:r>
                      <a:r>
                        <a:rPr lang="en-US" altLang="zh-CN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/㎡</a:t>
                      </a:r>
                      <a:r>
                        <a:rPr lang="zh-CN" alt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）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E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7654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200" b="1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整盘</a:t>
                      </a:r>
                      <a:endParaRPr lang="en-US" altLang="en-US" sz="1200" b="1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a:txBody>
                  <a:tcPr marL="12701" marR="12701" marT="12701" marB="45722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EA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200" b="1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高层业态</a:t>
                      </a:r>
                      <a:endParaRPr lang="en-US" altLang="en-US" sz="1200" b="1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a:txBody>
                  <a:tcPr marL="12701" marR="12701" marT="12701" marB="45722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EA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200" b="1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小高层业态</a:t>
                      </a:r>
                      <a:endParaRPr lang="en-US" altLang="en-US" sz="1200" b="1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a:txBody>
                  <a:tcPr marL="12701" marR="12701" marT="12701" marB="45722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E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buNone/>
                      </a:pPr>
                      <a:r>
                        <a:rPr lang="zh-CN" altLang="en-US" sz="1200" b="1" kern="120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  <a:sym typeface="微软雅黑" panose="020B0503020204020204" pitchFamily="34" charset="-122"/>
                        </a:rPr>
                        <a:t>回购住宅业态</a:t>
                      </a:r>
                      <a:endParaRPr lang="en-US" altLang="en-US" sz="1200" b="1" kern="120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  <a:sym typeface="微软雅黑" panose="020B0503020204020204" pitchFamily="34" charset="-122"/>
                      </a:endParaRPr>
                    </a:p>
                  </a:txBody>
                  <a:tcPr marL="12701" marR="12701" marT="12701" marB="45722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839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1-2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1" i="0" u="none" strike="noStrike" dirty="0" err="1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前期工程费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i="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1603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200" b="0" i="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225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altLang="zh-CN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  <a:sym typeface="微软雅黑" panose="020B0503020204020204" pitchFamily="34" charset="-122"/>
                        </a:rPr>
                        <a:t>361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altLang="zh-CN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  <a:sym typeface="微软雅黑" panose="020B0503020204020204" pitchFamily="34" charset="-122"/>
                        </a:rPr>
                        <a:t>361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altLang="zh-CN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  <a:sym typeface="微软雅黑" panose="020B0503020204020204" pitchFamily="34" charset="-122"/>
                        </a:rPr>
                        <a:t>361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altLang="zh-CN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  <a:sym typeface="微软雅黑" panose="020B0503020204020204" pitchFamily="34" charset="-122"/>
                        </a:rPr>
                        <a:t>361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839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1-3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建安工程费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i="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18296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200" b="0" i="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2572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altLang="zh-CN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  <a:sym typeface="微软雅黑" panose="020B0503020204020204" pitchFamily="34" charset="-122"/>
                        </a:rPr>
                        <a:t>4115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altLang="zh-CN" sz="1200" b="0" i="0" u="none" strike="noStrike" kern="120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  <a:sym typeface="微软雅黑" panose="020B0503020204020204" pitchFamily="34" charset="-122"/>
                        </a:rPr>
                        <a:t>4132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altLang="zh-CN" sz="1200" b="0" i="0" u="none" strike="noStrike" kern="120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  <a:sym typeface="微软雅黑" panose="020B0503020204020204" pitchFamily="34" charset="-122"/>
                        </a:rPr>
                        <a:t>4089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altLang="zh-CN" sz="1200" b="0" i="0" u="none" strike="noStrike" kern="120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  <a:sym typeface="微软雅黑" panose="020B0503020204020204" pitchFamily="34" charset="-122"/>
                        </a:rPr>
                        <a:t>3990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765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1-3-1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1" i="0" u="none" strike="noStrike" dirty="0" err="1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可租售业态毛坯建安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i="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12076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200" b="0" i="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1697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altLang="zh-CN" sz="1200" b="0" i="0" u="none" strike="noStrike" kern="120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  <a:sym typeface="微软雅黑" panose="020B0503020204020204" pitchFamily="34" charset="-122"/>
                        </a:rPr>
                        <a:t>2716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altLang="zh-CN" sz="1200" b="0" i="0" u="none" strike="noStrike" kern="120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  <a:sym typeface="微软雅黑" panose="020B0503020204020204" pitchFamily="34" charset="-122"/>
                        </a:rPr>
                        <a:t>2733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altLang="zh-CN" sz="1200" b="0" i="0" u="none" strike="noStrike" kern="120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  <a:sym typeface="微软雅黑" panose="020B0503020204020204" pitchFamily="34" charset="-122"/>
                        </a:rPr>
                        <a:t>2690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altLang="zh-CN" sz="1200" b="0" i="0" u="none" strike="noStrike" kern="120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  <a:sym typeface="微软雅黑" panose="020B0503020204020204" pitchFamily="34" charset="-122"/>
                        </a:rPr>
                        <a:t>2591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839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1-3-2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户内精装修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i="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6220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200" b="0" i="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874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altLang="zh-CN" sz="1200" b="0" i="0" u="none" strike="noStrike" kern="120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  <a:sym typeface="微软雅黑" panose="020B0503020204020204" pitchFamily="34" charset="-122"/>
                        </a:rPr>
                        <a:t>1399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altLang="zh-CN" sz="1200" b="0" i="0" u="none" strike="noStrike" kern="120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  <a:sym typeface="微软雅黑" panose="020B0503020204020204" pitchFamily="34" charset="-122"/>
                        </a:rPr>
                        <a:t>1399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altLang="zh-CN" sz="1200" b="0" i="0" u="none" strike="noStrike" kern="120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  <a:sym typeface="微软雅黑" panose="020B0503020204020204" pitchFamily="34" charset="-122"/>
                        </a:rPr>
                        <a:t>1399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altLang="zh-CN" sz="1200" b="0" i="0" u="none" strike="noStrike" kern="120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  <a:sym typeface="微软雅黑" panose="020B0503020204020204" pitchFamily="34" charset="-122"/>
                        </a:rPr>
                        <a:t>1399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765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1-4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基础设施费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i="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2929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200" b="0" i="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412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altLang="zh-CN" sz="1200" b="0" i="0" u="none" strike="noStrike" kern="120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  <a:sym typeface="微软雅黑" panose="020B0503020204020204" pitchFamily="34" charset="-122"/>
                        </a:rPr>
                        <a:t>659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altLang="zh-CN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  <a:sym typeface="微软雅黑" panose="020B0503020204020204" pitchFamily="34" charset="-122"/>
                        </a:rPr>
                        <a:t>659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altLang="zh-CN" sz="1200" b="0" i="0" u="none" strike="noStrike" kern="120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  <a:sym typeface="微软雅黑" panose="020B0503020204020204" pitchFamily="34" charset="-122"/>
                        </a:rPr>
                        <a:t>659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altLang="zh-CN" sz="1200" b="0" i="0" u="none" strike="noStrike" kern="120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  <a:sym typeface="微软雅黑" panose="020B0503020204020204" pitchFamily="34" charset="-122"/>
                        </a:rPr>
                        <a:t>659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839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1-5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公共配套费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i="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13583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200" b="0" i="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1909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altLang="zh-CN" sz="1200" b="0" i="0" u="none" strike="noStrike" kern="120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  <a:sym typeface="微软雅黑" panose="020B0503020204020204" pitchFamily="34" charset="-122"/>
                        </a:rPr>
                        <a:t>3055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altLang="zh-CN" sz="1200" b="0" i="0" u="none" strike="noStrike" kern="120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  <a:sym typeface="微软雅黑" panose="020B0503020204020204" pitchFamily="34" charset="-122"/>
                        </a:rPr>
                        <a:t>3055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altLang="zh-CN" sz="1200" b="0" i="0" u="none" strike="noStrike" kern="120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  <a:sym typeface="微软雅黑" panose="020B0503020204020204" pitchFamily="34" charset="-122"/>
                        </a:rPr>
                        <a:t>3055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altLang="zh-CN" sz="1200" b="0" i="0" u="none" strike="noStrike" kern="120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  <a:sym typeface="微软雅黑" panose="020B0503020204020204" pitchFamily="34" charset="-122"/>
                        </a:rPr>
                        <a:t>3055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839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1-5-1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物业用房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i="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217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200" b="0" i="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31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altLang="zh-CN" sz="1200" b="0" i="0" u="none" strike="noStrike" kern="120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  <a:sym typeface="微软雅黑" panose="020B0503020204020204" pitchFamily="34" charset="-122"/>
                        </a:rPr>
                        <a:t>49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altLang="zh-CN" sz="1200" b="0" i="0" u="none" strike="noStrike" kern="120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  <a:sym typeface="微软雅黑" panose="020B0503020204020204" pitchFamily="34" charset="-122"/>
                        </a:rPr>
                        <a:t>49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altLang="zh-CN" sz="1200" b="0" i="0" u="none" strike="noStrike" kern="120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  <a:sym typeface="微软雅黑" panose="020B0503020204020204" pitchFamily="34" charset="-122"/>
                        </a:rPr>
                        <a:t>49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altLang="zh-CN" sz="1200" b="0" i="0" u="none" strike="noStrike" kern="120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  <a:sym typeface="微软雅黑" panose="020B0503020204020204" pitchFamily="34" charset="-122"/>
                        </a:rPr>
                        <a:t>49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0765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1-5-2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人防地下室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i="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2810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200" b="0" i="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395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altLang="zh-CN" sz="1200" b="0" i="0" u="none" strike="noStrike" kern="120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  <a:sym typeface="微软雅黑" panose="020B0503020204020204" pitchFamily="34" charset="-122"/>
                        </a:rPr>
                        <a:t>632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altLang="zh-CN" sz="1200" b="0" i="0" u="none" strike="noStrike" kern="120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  <a:sym typeface="微软雅黑" panose="020B0503020204020204" pitchFamily="34" charset="-122"/>
                        </a:rPr>
                        <a:t>632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altLang="zh-CN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  <a:sym typeface="微软雅黑" panose="020B0503020204020204" pitchFamily="34" charset="-122"/>
                        </a:rPr>
                        <a:t>632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altLang="zh-CN" sz="1200" b="0" i="0" u="none" strike="noStrike" kern="120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  <a:sym typeface="微软雅黑" panose="020B0503020204020204" pitchFamily="34" charset="-122"/>
                        </a:rPr>
                        <a:t>632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0839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1-5-3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非人防地下室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i="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10521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200" b="0" i="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1479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altLang="zh-CN" sz="1200" b="0" i="0" u="none" strike="noStrike" kern="120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  <a:sym typeface="微软雅黑" panose="020B0503020204020204" pitchFamily="34" charset="-122"/>
                        </a:rPr>
                        <a:t>2366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altLang="zh-CN" sz="1200" b="0" i="0" u="none" strike="noStrike" kern="120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  <a:sym typeface="微软雅黑" panose="020B0503020204020204" pitchFamily="34" charset="-122"/>
                        </a:rPr>
                        <a:t>2366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altLang="zh-CN" sz="1200" b="0" i="0" u="none" strike="noStrike" kern="120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  <a:sym typeface="微软雅黑" panose="020B0503020204020204" pitchFamily="34" charset="-122"/>
                        </a:rPr>
                        <a:t>2366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altLang="zh-CN" sz="1200" b="0" i="0" u="none" strike="noStrike" kern="120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  <a:sym typeface="微软雅黑" panose="020B0503020204020204" pitchFamily="34" charset="-122"/>
                        </a:rPr>
                        <a:t>2366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0839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1-5-4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独立地下室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i="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200" b="0" i="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altLang="zh-CN" sz="1200" b="0" i="0" u="none" strike="noStrike" kern="120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  <a:sym typeface="微软雅黑" panose="020B0503020204020204" pitchFamily="34" charset="-122"/>
                        </a:rPr>
                        <a:t>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altLang="zh-CN" sz="1200" b="0" i="0" u="none" strike="noStrike" kern="120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  <a:sym typeface="微软雅黑" panose="020B0503020204020204" pitchFamily="34" charset="-122"/>
                        </a:rPr>
                        <a:t>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altLang="zh-CN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  <a:sym typeface="微软雅黑" panose="020B0503020204020204" pitchFamily="34" charset="-122"/>
                        </a:rPr>
                        <a:t>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altLang="zh-CN" sz="1200" b="0" i="0" u="none" strike="noStrike" kern="120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  <a:sym typeface="微软雅黑" panose="020B0503020204020204" pitchFamily="34" charset="-122"/>
                        </a:rPr>
                        <a:t>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0765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1-5-5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幼儿园及学校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i="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200" b="0" i="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altLang="zh-CN" sz="1200" b="0" i="0" u="none" strike="noStrike" kern="120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  <a:sym typeface="微软雅黑" panose="020B0503020204020204" pitchFamily="34" charset="-122"/>
                        </a:rPr>
                        <a:t>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altLang="zh-CN" sz="1200" b="0" i="0" u="none" strike="noStrike" kern="120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  <a:sym typeface="微软雅黑" panose="020B0503020204020204" pitchFamily="34" charset="-122"/>
                        </a:rPr>
                        <a:t>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altLang="zh-CN" sz="1200" b="0" i="0" u="none" strike="noStrike" kern="120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  <a:sym typeface="微软雅黑" panose="020B0503020204020204" pitchFamily="34" charset="-122"/>
                        </a:rPr>
                        <a:t>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altLang="zh-CN" sz="1200" b="0" i="0" u="none" strike="noStrike" kern="120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  <a:sym typeface="微软雅黑" panose="020B0503020204020204" pitchFamily="34" charset="-122"/>
                        </a:rPr>
                        <a:t>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0839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1-5-6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无偿代建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i="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200" b="0" i="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altLang="zh-CN" sz="1200" b="0" i="0" u="none" strike="noStrike" kern="120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  <a:sym typeface="微软雅黑" panose="020B0503020204020204" pitchFamily="34" charset="-122"/>
                        </a:rPr>
                        <a:t>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altLang="zh-CN" sz="1200" b="0" i="0" u="none" strike="noStrike" kern="120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  <a:sym typeface="微软雅黑" panose="020B0503020204020204" pitchFamily="34" charset="-122"/>
                        </a:rPr>
                        <a:t>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altLang="zh-CN" sz="1200" b="0" i="0" u="none" strike="noStrike" kern="120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  <a:sym typeface="微软雅黑" panose="020B0503020204020204" pitchFamily="34" charset="-122"/>
                        </a:rPr>
                        <a:t>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altLang="zh-CN" sz="1200" b="0" i="0" u="none" strike="noStrike" kern="120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  <a:sym typeface="微软雅黑" panose="020B0503020204020204" pitchFamily="34" charset="-122"/>
                        </a:rPr>
                        <a:t>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1505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1-5-7</a:t>
                      </a:r>
                    </a:p>
                  </a:txBody>
                  <a:tcPr marL="7951" marR="7951" marT="795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红线外代建</a:t>
                      </a:r>
                    </a:p>
                  </a:txBody>
                  <a:tcPr marL="7951" marR="7951" marT="795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i="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35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200" b="0" i="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5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altLang="zh-CN" sz="1200" b="0" i="0" u="none" strike="noStrike" kern="120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  <a:sym typeface="微软雅黑" panose="020B0503020204020204" pitchFamily="34" charset="-122"/>
                        </a:rPr>
                        <a:t>8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altLang="zh-CN" sz="1200" b="0" i="0" u="none" strike="noStrike" kern="120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  <a:sym typeface="微软雅黑" panose="020B0503020204020204" pitchFamily="34" charset="-122"/>
                        </a:rPr>
                        <a:t>8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altLang="zh-CN" sz="1200" b="0" i="0" u="none" strike="noStrike" kern="120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  <a:sym typeface="微软雅黑" panose="020B0503020204020204" pitchFamily="34" charset="-122"/>
                        </a:rPr>
                        <a:t>8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altLang="zh-CN" sz="1200" b="0" i="0" u="none" strike="noStrike" kern="120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  <a:sym typeface="微软雅黑" panose="020B0503020204020204" pitchFamily="34" charset="-122"/>
                        </a:rPr>
                        <a:t>8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0765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1-6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开发间接费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i="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1662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200" b="0" i="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234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altLang="zh-CN" sz="1200" b="0" i="0" u="none" strike="noStrike" kern="120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  <a:sym typeface="微软雅黑" panose="020B0503020204020204" pitchFamily="34" charset="-122"/>
                        </a:rPr>
                        <a:t>374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altLang="zh-CN" sz="1200" b="0" i="0" u="none" strike="noStrike" kern="120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  <a:sym typeface="微软雅黑" panose="020B0503020204020204" pitchFamily="34" charset="-122"/>
                        </a:rPr>
                        <a:t>374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altLang="zh-CN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  <a:sym typeface="微软雅黑" panose="020B0503020204020204" pitchFamily="34" charset="-122"/>
                        </a:rPr>
                        <a:t>374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altLang="zh-CN" sz="1200" b="0" i="0" u="none" strike="noStrike" kern="120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  <a:sym typeface="微软雅黑" panose="020B0503020204020204" pitchFamily="34" charset="-122"/>
                        </a:rPr>
                        <a:t>374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08394"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n-US" sz="1000" b="1" i="0" u="none" strike="noStrike" dirty="0" err="1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合计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E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i="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38074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200" b="0" i="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5352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E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altLang="zh-CN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  <a:sym typeface="微软雅黑" panose="020B0503020204020204" pitchFamily="34" charset="-122"/>
                        </a:rPr>
                        <a:t>8563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E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altLang="zh-CN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  <a:sym typeface="微软雅黑" panose="020B0503020204020204" pitchFamily="34" charset="-122"/>
                        </a:rPr>
                        <a:t>8581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E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altLang="zh-CN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  <a:sym typeface="微软雅黑" panose="020B0503020204020204" pitchFamily="34" charset="-122"/>
                        </a:rPr>
                        <a:t>8537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E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altLang="zh-CN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  <a:sym typeface="微软雅黑" panose="020B0503020204020204" pitchFamily="34" charset="-122"/>
                        </a:rPr>
                        <a:t>8438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  <p:sp>
        <p:nvSpPr>
          <p:cNvPr id="97456" name="标题 1"/>
          <p:cNvSpPr txBox="1">
            <a:spLocks noChangeArrowheads="1"/>
          </p:cNvSpPr>
          <p:nvPr/>
        </p:nvSpPr>
        <p:spPr bwMode="auto">
          <a:xfrm>
            <a:off x="8566150" y="144463"/>
            <a:ext cx="1720850" cy="433387"/>
          </a:xfrm>
          <a:prstGeom prst="rect">
            <a:avLst/>
          </a:prstGeom>
          <a:solidFill>
            <a:srgbClr val="E6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zh-CN" altLang="en-US" sz="2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成本招采篇</a:t>
            </a:r>
            <a:endParaRPr lang="en-US" altLang="zh-CN" sz="24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10060242" y="144857"/>
            <a:ext cx="2054650" cy="432740"/>
          </a:xfrm>
          <a:prstGeom prst="rect">
            <a:avLst/>
          </a:prstGeom>
          <a:solidFill>
            <a:srgbClr val="E7ED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集团集采应用</a:t>
            </a:r>
          </a:p>
        </p:txBody>
      </p:sp>
      <p:sp>
        <p:nvSpPr>
          <p:cNvPr id="7" name="标题 1"/>
          <p:cNvSpPr txBox="1"/>
          <p:nvPr/>
        </p:nvSpPr>
        <p:spPr bwMode="auto">
          <a:xfrm>
            <a:off x="8005592" y="139068"/>
            <a:ext cx="2054650" cy="433917"/>
          </a:xfrm>
          <a:prstGeom prst="rect">
            <a:avLst/>
          </a:prstGeom>
          <a:solidFill>
            <a:srgbClr val="E60000"/>
          </a:solidFill>
          <a:ln>
            <a:noFill/>
          </a:ln>
        </p:spPr>
        <p:txBody>
          <a:bodyPr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产品解决方案</a:t>
            </a:r>
          </a:p>
        </p:txBody>
      </p:sp>
      <p:graphicFrame>
        <p:nvGraphicFramePr>
          <p:cNvPr id="6" name="表格 5"/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702395772"/>
              </p:ext>
            </p:extLst>
          </p:nvPr>
        </p:nvGraphicFramePr>
        <p:xfrm>
          <a:off x="218933" y="860807"/>
          <a:ext cx="11681460" cy="4817745"/>
        </p:xfrm>
        <a:graphic>
          <a:graphicData uri="http://schemas.openxmlformats.org/drawingml/2006/table">
            <a:tbl>
              <a:tblPr/>
              <a:tblGrid>
                <a:gridCol w="2635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26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89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0739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7726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5443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26949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12712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14554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217551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42354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序号</a:t>
                      </a:r>
                    </a:p>
                  </a:txBody>
                  <a:tcPr marL="4752" marR="4752" marT="4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1" i="0" u="none" strike="noStrike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材料种类</a:t>
                      </a:r>
                    </a:p>
                  </a:txBody>
                  <a:tcPr marL="4752" marR="4752" marT="4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1</a:t>
                      </a:r>
                      <a:r>
                        <a:rPr lang="zh-CN" alt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、档次</a:t>
                      </a:r>
                    </a:p>
                    <a:p>
                      <a:pPr algn="ctr" fontAlgn="ctr"/>
                      <a:r>
                        <a:rPr lang="zh-CN" alt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定位</a:t>
                      </a:r>
                    </a:p>
                  </a:txBody>
                  <a:tcPr marL="4752" marR="4752" marT="4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1" i="0" u="none" strike="noStrike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2</a:t>
                      </a:r>
                      <a:r>
                        <a:rPr lang="zh-CN" altLang="en-US" sz="1200" b="1" i="0" u="none" strike="noStrike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、品牌</a:t>
                      </a:r>
                    </a:p>
                  </a:txBody>
                  <a:tcPr marL="4752" marR="4752" marT="4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3</a:t>
                      </a:r>
                      <a:r>
                        <a:rPr lang="zh-CN" alt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、配置标准</a:t>
                      </a:r>
                    </a:p>
                  </a:txBody>
                  <a:tcPr marL="4752" marR="4752" marT="4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4</a:t>
                      </a:r>
                      <a:r>
                        <a:rPr lang="zh-CN" alt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、选型</a:t>
                      </a:r>
                    </a:p>
                  </a:txBody>
                  <a:tcPr marL="4752" marR="4752" marT="4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5</a:t>
                      </a:r>
                      <a:r>
                        <a:rPr lang="zh-CN" alt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、其他</a:t>
                      </a:r>
                    </a:p>
                  </a:txBody>
                  <a:tcPr marL="4752" marR="4752" marT="4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是否与集团标准配置及选型（含做法）一致</a:t>
                      </a:r>
                    </a:p>
                  </a:txBody>
                  <a:tcPr marL="4752" marR="4752" marT="4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不一致原因</a:t>
                      </a:r>
                    </a:p>
                  </a:txBody>
                  <a:tcPr marL="4752" marR="4752" marT="4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1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项目建议配置、品牌及选型</a:t>
                      </a:r>
                      <a:endParaRPr lang="zh-CN" alt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a:txBody>
                  <a:tcPr marL="4752" marR="4752" marT="4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9565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1" i="0" u="none" strike="noStrike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建筑</a:t>
                      </a:r>
                    </a:p>
                  </a:txBody>
                  <a:tcPr marL="4752" marR="4752" marT="4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精装</a:t>
                      </a:r>
                    </a:p>
                  </a:txBody>
                  <a:tcPr marL="4752" marR="4752" marT="4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3840">
                <a:tc rowSpan="6"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1</a:t>
                      </a:r>
                    </a:p>
                  </a:txBody>
                  <a:tcPr marL="4752" marR="4752" marT="4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/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进户门</a:t>
                      </a:r>
                    </a:p>
                  </a:txBody>
                  <a:tcPr marL="4752" marR="4752" marT="4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/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国产优质</a:t>
                      </a:r>
                    </a:p>
                  </a:txBody>
                  <a:tcPr marL="4752" marR="4752" marT="4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新多</a:t>
                      </a:r>
                    </a:p>
                  </a:txBody>
                  <a:tcPr marL="4752" marR="4752" marT="4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1</a:t>
                      </a:r>
                      <a:r>
                        <a:rPr lang="zh-CN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、钢质：</a:t>
                      </a:r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A</a:t>
                      </a:r>
                      <a:r>
                        <a:rPr lang="zh-CN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、</a:t>
                      </a:r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B</a:t>
                      </a:r>
                      <a:r>
                        <a:rPr lang="zh-CN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（☆</a:t>
                      </a:r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/★</a:t>
                      </a:r>
                      <a:r>
                        <a:rPr lang="zh-CN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）</a:t>
                      </a:r>
                      <a:br>
                        <a:rPr lang="zh-CN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</a:br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2</a:t>
                      </a:r>
                      <a:r>
                        <a:rPr lang="zh-CN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、钢木：</a:t>
                      </a:r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B</a:t>
                      </a:r>
                      <a:r>
                        <a:rPr lang="zh-CN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（★★）、</a:t>
                      </a:r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C</a:t>
                      </a:r>
                      <a:r>
                        <a:rPr lang="zh-CN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、</a:t>
                      </a:r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D</a:t>
                      </a:r>
                    </a:p>
                  </a:txBody>
                  <a:tcPr marL="4752" marR="4752" marT="4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/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不适用</a:t>
                      </a:r>
                    </a:p>
                  </a:txBody>
                  <a:tcPr marL="4752" marR="4752" marT="4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/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1</a:t>
                      </a:r>
                      <a:r>
                        <a:rPr lang="zh-CN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、钢质门：富新、和乐、新多、步阳</a:t>
                      </a:r>
                      <a:br>
                        <a:rPr lang="zh-CN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</a:br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2</a:t>
                      </a:r>
                      <a:r>
                        <a:rPr lang="zh-CN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、钢木门：群升、春天、新多、步阳</a:t>
                      </a:r>
                      <a:br>
                        <a:rPr lang="zh-CN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</a:br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3</a:t>
                      </a:r>
                      <a:r>
                        <a:rPr lang="zh-CN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、标准选型，详见清单</a:t>
                      </a:r>
                    </a:p>
                  </a:txBody>
                  <a:tcPr marL="4752" marR="4752" marT="4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/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1</a:t>
                      </a:r>
                      <a:r>
                        <a:rPr lang="zh-CN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、建筑标准</a:t>
                      </a:r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A/B☆/B★</a:t>
                      </a:r>
                      <a:r>
                        <a:rPr lang="zh-CN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：钢制进户门</a:t>
                      </a:r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+</a:t>
                      </a:r>
                      <a:r>
                        <a:rPr lang="zh-CN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两节式铰链；建筑标准</a:t>
                      </a:r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B★★/C/D</a:t>
                      </a:r>
                      <a:r>
                        <a:rPr lang="zh-CN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：钢木进户门</a:t>
                      </a:r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+</a:t>
                      </a:r>
                      <a:r>
                        <a:rPr lang="zh-CN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三节式铰链；建筑标准</a:t>
                      </a:r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A/B</a:t>
                      </a:r>
                      <a:r>
                        <a:rPr lang="zh-CN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：进户门采用机械门锁；建筑标准</a:t>
                      </a:r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C/D</a:t>
                      </a:r>
                      <a:r>
                        <a:rPr lang="zh-CN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：进户门采用电子锁；</a:t>
                      </a:r>
                      <a:br>
                        <a:rPr lang="zh-CN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</a:br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2</a:t>
                      </a:r>
                      <a:r>
                        <a:rPr lang="zh-CN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、因当地市场原因，不按集团标准选型，或使用品牌的，需在投决会明确；</a:t>
                      </a:r>
                    </a:p>
                  </a:txBody>
                  <a:tcPr marL="4752" marR="4752" marT="4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/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　是</a:t>
                      </a:r>
                    </a:p>
                  </a:txBody>
                  <a:tcPr marL="4752" marR="4752" marT="4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/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　</a:t>
                      </a:r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-</a:t>
                      </a:r>
                    </a:p>
                  </a:txBody>
                  <a:tcPr marL="4752" marR="4752" marT="4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/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ctr" fontAlgn="ctr"/>
                      <a:r>
                        <a:rPr lang="zh-CN" altLang="en-US" sz="10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钢木门</a:t>
                      </a:r>
                      <a:r>
                        <a:rPr lang="en-US" altLang="zh-CN" sz="10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B(★★) </a:t>
                      </a:r>
                      <a:r>
                        <a:rPr lang="zh-CN" altLang="en-US" sz="10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；</a:t>
                      </a:r>
                    </a:p>
                    <a:p>
                      <a:pPr algn="ctr" fontAlgn="ctr"/>
                      <a:r>
                        <a:rPr lang="zh-CN" altLang="en-US" sz="10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品牌：群升、春天、新多、步阳</a:t>
                      </a:r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a:txBody>
                  <a:tcPr marL="4752" marR="4752" marT="4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384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和乐</a:t>
                      </a:r>
                    </a:p>
                  </a:txBody>
                  <a:tcPr marL="4752" marR="4752" marT="4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4475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富新</a:t>
                      </a:r>
                    </a:p>
                  </a:txBody>
                  <a:tcPr marL="4752" marR="4752" marT="4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384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群升</a:t>
                      </a:r>
                    </a:p>
                  </a:txBody>
                  <a:tcPr marL="4752" marR="4752" marT="4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4475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春天</a:t>
                      </a:r>
                    </a:p>
                  </a:txBody>
                  <a:tcPr marL="4752" marR="4752" marT="4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4475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步阳</a:t>
                      </a:r>
                    </a:p>
                  </a:txBody>
                  <a:tcPr marL="4752" marR="4752" marT="4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8915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2</a:t>
                      </a:r>
                    </a:p>
                  </a:txBody>
                  <a:tcPr marL="4752" marR="4752" marT="4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电梯</a:t>
                      </a:r>
                    </a:p>
                  </a:txBody>
                  <a:tcPr marL="4752" marR="4752" marT="4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合资品牌</a:t>
                      </a:r>
                    </a:p>
                  </a:txBody>
                  <a:tcPr marL="4752" marR="4752" marT="4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三菱</a:t>
                      </a:r>
                    </a:p>
                  </a:txBody>
                  <a:tcPr marL="4752" marR="4752" marT="4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B（★/★★）、C、D</a:t>
                      </a:r>
                    </a:p>
                  </a:txBody>
                  <a:tcPr marL="4752" marR="4752" marT="4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不适用</a:t>
                      </a:r>
                    </a:p>
                  </a:txBody>
                  <a:tcPr marL="4752" marR="4752" marT="4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详见标准配置、功能及选型清单</a:t>
                      </a:r>
                    </a:p>
                  </a:txBody>
                  <a:tcPr marL="4752" marR="4752" marT="4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1</a:t>
                      </a:r>
                      <a:r>
                        <a:rPr lang="zh-CN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、</a:t>
                      </a:r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A</a:t>
                      </a:r>
                      <a:r>
                        <a:rPr lang="zh-CN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、</a:t>
                      </a:r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B</a:t>
                      </a:r>
                      <a:r>
                        <a:rPr lang="zh-CN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（☆）使用合资品牌需在投决会明确，并提供依据；</a:t>
                      </a:r>
                      <a:br>
                        <a:rPr lang="zh-CN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</a:br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2</a:t>
                      </a:r>
                      <a:r>
                        <a:rPr lang="zh-CN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、新一轮集采电梯续标完善电梯选型及功能、轿厢配置，请按照标准执行；</a:t>
                      </a:r>
                    </a:p>
                  </a:txBody>
                  <a:tcPr marL="4752" marR="4752" marT="4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zh-CN" altLang="en-US" sz="10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是</a:t>
                      </a:r>
                      <a:r>
                        <a:rPr lang="zh-CN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　</a:t>
                      </a:r>
                    </a:p>
                  </a:txBody>
                  <a:tcPr marL="4752" marR="4752" marT="4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　</a:t>
                      </a:r>
                      <a:r>
                        <a:rPr lang="zh-CN" altLang="en-US" sz="10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　</a:t>
                      </a:r>
                      <a:r>
                        <a:rPr lang="en-US" altLang="zh-CN" sz="10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-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a:txBody>
                  <a:tcPr marL="4752" marR="4752" marT="4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altLang="zh-CN" sz="10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B(★★)</a:t>
                      </a:r>
                      <a:r>
                        <a:rPr lang="zh-CN" altLang="en-US" sz="10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；</a:t>
                      </a:r>
                    </a:p>
                    <a:p>
                      <a:pPr algn="ctr" fontAlgn="ctr"/>
                      <a:r>
                        <a:rPr lang="zh-CN" alt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品牌：合资　</a:t>
                      </a:r>
                    </a:p>
                  </a:txBody>
                  <a:tcPr marL="4752" marR="4752" marT="4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3622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通力</a:t>
                      </a:r>
                    </a:p>
                  </a:txBody>
                  <a:tcPr marL="4752" marR="4752" marT="4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43205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国产品牌</a:t>
                      </a:r>
                    </a:p>
                  </a:txBody>
                  <a:tcPr marL="4752" marR="4752" marT="4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杭州西奥</a:t>
                      </a:r>
                    </a:p>
                  </a:txBody>
                  <a:tcPr marL="4752" marR="4752" marT="4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A、B（☆）</a:t>
                      </a:r>
                    </a:p>
                  </a:txBody>
                  <a:tcPr marL="4752" marR="4752" marT="4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7399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巨人通力</a:t>
                      </a:r>
                    </a:p>
                  </a:txBody>
                  <a:tcPr marL="4752" marR="4752" marT="4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1148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3</a:t>
                      </a:r>
                    </a:p>
                  </a:txBody>
                  <a:tcPr marL="4752" marR="4752" marT="4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地坪漆</a:t>
                      </a:r>
                    </a:p>
                  </a:txBody>
                  <a:tcPr marL="4752" marR="4752" marT="4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国产优质</a:t>
                      </a:r>
                    </a:p>
                  </a:txBody>
                  <a:tcPr marL="4752" marR="4752" marT="4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嘉宝莉</a:t>
                      </a:r>
                    </a:p>
                  </a:txBody>
                  <a:tcPr marL="4752" marR="4752" marT="4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区域自行选用</a:t>
                      </a:r>
                    </a:p>
                  </a:txBody>
                  <a:tcPr marL="4752" marR="4752" marT="4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不适用</a:t>
                      </a:r>
                    </a:p>
                  </a:txBody>
                  <a:tcPr marL="4752" marR="4752" marT="4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根据设计要求，按清单完成选型，详见清单</a:t>
                      </a:r>
                    </a:p>
                  </a:txBody>
                  <a:tcPr marL="4752" marR="4752" marT="4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1</a:t>
                      </a:r>
                      <a:r>
                        <a:rPr lang="zh-CN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、各地因政府验收，不使用集团集采品牌的，请提前对当地市场做好调研，在投决会明确；</a:t>
                      </a:r>
                      <a:br>
                        <a:rPr lang="zh-CN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</a:br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2</a:t>
                      </a:r>
                      <a:r>
                        <a:rPr lang="zh-CN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、使用非集采品牌的，在价格对标时，应确保做法及技术标准的一致性；</a:t>
                      </a:r>
                    </a:p>
                  </a:txBody>
                  <a:tcPr marL="4752" marR="4752" marT="4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10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是</a:t>
                      </a:r>
                      <a:r>
                        <a:rPr lang="zh-CN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　</a:t>
                      </a:r>
                    </a:p>
                  </a:txBody>
                  <a:tcPr marL="4752" marR="4752" marT="4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　</a:t>
                      </a:r>
                      <a:r>
                        <a:rPr lang="zh-CN" altLang="en-US" sz="10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　</a:t>
                      </a:r>
                      <a:r>
                        <a:rPr lang="en-US" altLang="zh-CN" sz="10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-</a:t>
                      </a:r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  <a:p>
                      <a:pPr algn="ctr" fontAlgn="ctr"/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a:txBody>
                  <a:tcPr marL="4752" marR="4752" marT="4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altLang="zh-CN" sz="10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B(★★)</a:t>
                      </a:r>
                      <a:r>
                        <a:rPr lang="zh-CN" altLang="en-US" sz="10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；</a:t>
                      </a:r>
                    </a:p>
                    <a:p>
                      <a:pPr algn="ctr" fontAlgn="ctr"/>
                      <a:r>
                        <a:rPr lang="zh-CN" altLang="en-US" sz="10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品牌：嘉宝莉，志强</a:t>
                      </a:r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a:txBody>
                  <a:tcPr marL="4752" marR="4752" marT="4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40259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志强</a:t>
                      </a:r>
                    </a:p>
                  </a:txBody>
                  <a:tcPr marL="4752" marR="4752" marT="4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6322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4</a:t>
                      </a:r>
                    </a:p>
                  </a:txBody>
                  <a:tcPr marL="4752" marR="4752" marT="4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防水材料</a:t>
                      </a:r>
                    </a:p>
                  </a:txBody>
                  <a:tcPr marL="4752" marR="4752" marT="4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国产优质</a:t>
                      </a:r>
                    </a:p>
                  </a:txBody>
                  <a:tcPr marL="4752" marR="4752" marT="4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蓝盾</a:t>
                      </a:r>
                    </a:p>
                  </a:txBody>
                  <a:tcPr marL="4752" marR="4752" marT="4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区域自行选用</a:t>
                      </a:r>
                    </a:p>
                  </a:txBody>
                  <a:tcPr marL="4752" marR="4752" marT="4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区域自行选用</a:t>
                      </a:r>
                    </a:p>
                  </a:txBody>
                  <a:tcPr marL="4752" marR="4752" marT="4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按集团标准做法进行配置选型</a:t>
                      </a:r>
                    </a:p>
                  </a:txBody>
                  <a:tcPr marL="4752" marR="4752" marT="4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/</a:t>
                      </a:r>
                    </a:p>
                  </a:txBody>
                  <a:tcPr marL="4752" marR="4752" marT="4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10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是</a:t>
                      </a:r>
                      <a:r>
                        <a:rPr lang="zh-CN" alt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　</a:t>
                      </a:r>
                    </a:p>
                  </a:txBody>
                  <a:tcPr marL="4752" marR="4752" marT="4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10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　</a:t>
                      </a:r>
                      <a:r>
                        <a:rPr lang="en-US" altLang="zh-CN" sz="10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-</a:t>
                      </a:r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  <a:p>
                      <a:pPr algn="ctr" fontAlgn="ctr"/>
                      <a:r>
                        <a:rPr lang="zh-CN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　</a:t>
                      </a:r>
                    </a:p>
                  </a:txBody>
                  <a:tcPr marL="4752" marR="4752" marT="4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altLang="zh-CN" sz="10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B(★★)</a:t>
                      </a:r>
                      <a:r>
                        <a:rPr lang="zh-CN" altLang="en-US" sz="10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；</a:t>
                      </a:r>
                    </a:p>
                    <a:p>
                      <a:pPr algn="ctr" fontAlgn="ctr"/>
                      <a:r>
                        <a:rPr lang="zh-CN" altLang="en-US" sz="10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品牌：凯伦、蓝盾、科顺、卓宝</a:t>
                      </a:r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a:txBody>
                  <a:tcPr marL="4752" marR="4752" marT="4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56007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科顺</a:t>
                      </a:r>
                    </a:p>
                  </a:txBody>
                  <a:tcPr marL="4752" marR="4752" marT="4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  <p:sp>
        <p:nvSpPr>
          <p:cNvPr id="4" name="文本框 3"/>
          <p:cNvSpPr txBox="1"/>
          <p:nvPr/>
        </p:nvSpPr>
        <p:spPr>
          <a:xfrm>
            <a:off x="490219" y="5995670"/>
            <a:ext cx="67894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zh-CN" altLang="en-US" sz="1600" b="1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总结：</a:t>
            </a:r>
            <a:r>
              <a:rPr lang="zh-CN" altLang="zh-CN" sz="1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温州</a:t>
            </a:r>
            <a:r>
              <a:rPr lang="en-US" altLang="zh-CN" sz="1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E22</a:t>
            </a:r>
            <a:r>
              <a:rPr lang="zh-CN" altLang="en-US" sz="1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地块</a:t>
            </a:r>
            <a:r>
              <a:rPr lang="zh-CN" altLang="zh-CN" sz="1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九玥府</a:t>
            </a:r>
            <a:r>
              <a:rPr lang="zh-CN" altLang="en-US" sz="1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项目</a:t>
            </a:r>
            <a:r>
              <a:rPr lang="zh-CN" altLang="en-US" sz="1600" b="1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配置品牌与集团标准配置及集采选型一致 。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2216095" y="1826365"/>
            <a:ext cx="7759810" cy="1631216"/>
            <a:chOff x="2216095" y="1826365"/>
            <a:chExt cx="7759810" cy="1631216"/>
          </a:xfrm>
        </p:grpSpPr>
        <p:sp>
          <p:nvSpPr>
            <p:cNvPr id="10" name="矩形 9"/>
            <p:cNvSpPr/>
            <p:nvPr/>
          </p:nvSpPr>
          <p:spPr>
            <a:xfrm>
              <a:off x="4023475" y="1826365"/>
              <a:ext cx="5952430" cy="1631216"/>
            </a:xfrm>
            <a:prstGeom prst="rect">
              <a:avLst/>
            </a:prstGeom>
            <a:solidFill>
              <a:srgbClr val="E7ED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2216099" y="1826365"/>
              <a:ext cx="1807384" cy="1631216"/>
            </a:xfrm>
            <a:prstGeom prst="rect">
              <a:avLst/>
            </a:prstGeom>
            <a:solidFill>
              <a:srgbClr val="DF27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4023472" y="2134142"/>
              <a:ext cx="595243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60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运营篇</a:t>
              </a:r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2216095" y="1826365"/>
              <a:ext cx="1807386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00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三</a:t>
              </a:r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/>
          <p:cNvSpPr txBox="1"/>
          <p:nvPr/>
        </p:nvSpPr>
        <p:spPr bwMode="auto">
          <a:xfrm>
            <a:off x="9889067" y="143680"/>
            <a:ext cx="2225825" cy="433917"/>
          </a:xfrm>
          <a:prstGeom prst="rect">
            <a:avLst/>
          </a:prstGeom>
          <a:solidFill>
            <a:srgbClr val="E60000"/>
          </a:solidFill>
          <a:ln>
            <a:noFill/>
          </a:ln>
        </p:spPr>
        <p:txBody>
          <a:bodyPr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项目基本信息</a:t>
            </a:r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093255821"/>
              </p:ext>
            </p:extLst>
          </p:nvPr>
        </p:nvGraphicFramePr>
        <p:xfrm>
          <a:off x="1490089" y="1159666"/>
          <a:ext cx="9699527" cy="5335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712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9282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3354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100" b="1" kern="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土地获取方式</a:t>
                      </a:r>
                      <a:endParaRPr lang="zh-CN" altLang="en-US" sz="11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EA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100" b="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招拍挂（收并购）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35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100" b="1" kern="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土地获取时间</a:t>
                      </a:r>
                      <a:endParaRPr lang="en-US" altLang="zh-CN" sz="1100" b="1" kern="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EA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土地摘牌时间为</a:t>
                      </a:r>
                      <a:r>
                        <a:rPr lang="en-US" altLang="zh-CN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2020/11/5 </a:t>
                      </a:r>
                      <a:endParaRPr lang="zh-CN" altLang="en-US" sz="11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354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100" b="1" kern="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项目股权比例</a:t>
                      </a:r>
                      <a:endParaRPr lang="zh-CN" altLang="en-US" sz="11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EA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祥生</a:t>
                      </a:r>
                      <a:r>
                        <a:rPr lang="en-US" altLang="zh-CN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85%</a:t>
                      </a:r>
                      <a:r>
                        <a:rPr lang="zh-CN" altLang="en-US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，温州城建</a:t>
                      </a:r>
                      <a:r>
                        <a:rPr lang="en-US" altLang="zh-CN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15%</a:t>
                      </a:r>
                      <a:endParaRPr lang="zh-CN" altLang="en-US" sz="11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354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100" b="1" kern="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项目操盘形式</a:t>
                      </a:r>
                      <a:endParaRPr lang="zh-CN" altLang="en-US" sz="11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EA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操盘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354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1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是否出任董事长或总经理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EA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出任董事长、总经理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3354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100" b="1" kern="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职能划分</a:t>
                      </a:r>
                      <a:endParaRPr lang="zh-CN" altLang="en-US" sz="11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E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1100" kern="120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全条线</a:t>
                      </a:r>
                      <a:endParaRPr lang="en-US" altLang="zh-CN" sz="1100" kern="1200" dirty="0">
                        <a:solidFill>
                          <a:schemeClr val="dk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3354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100" b="1" kern="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是否并表</a:t>
                      </a:r>
                      <a:endParaRPr lang="zh-CN" altLang="en-US" sz="11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EA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是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3354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1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利润分配方式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EA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按股权比例分配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3354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1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土地特殊要求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EA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地下车库两层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3354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1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是否代建代销等</a:t>
                      </a:r>
                      <a:endParaRPr lang="en-US" altLang="zh-CN" sz="11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微软雅黑" panose="020B0503020204020204" pitchFamily="34" charset="-122"/>
                      </a:endParaRPr>
                    </a:p>
                    <a:p>
                      <a:pPr algn="ctr"/>
                      <a:r>
                        <a:rPr lang="zh-CN" altLang="en-US" sz="11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固定收益项目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EA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否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2864790"/>
              </p:ext>
            </p:extLst>
          </p:nvPr>
        </p:nvGraphicFramePr>
        <p:xfrm>
          <a:off x="6507976" y="1820007"/>
          <a:ext cx="5106662" cy="40796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248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659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158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2790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200" b="1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全项目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2736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6502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200" b="1" dirty="0">
                          <a:solidFill>
                            <a:srgbClr val="EC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交付时间：</a:t>
                      </a:r>
                      <a:r>
                        <a:rPr lang="en-US" altLang="zh-CN" sz="1200" b="1" dirty="0">
                          <a:solidFill>
                            <a:srgbClr val="EC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2023</a:t>
                      </a:r>
                      <a:r>
                        <a:rPr lang="zh-CN" altLang="en-US" sz="1200" b="1" dirty="0">
                          <a:solidFill>
                            <a:srgbClr val="EC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年</a:t>
                      </a:r>
                      <a:r>
                        <a:rPr lang="en-US" altLang="zh-CN" sz="1200" b="1" dirty="0">
                          <a:solidFill>
                            <a:srgbClr val="EC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12</a:t>
                      </a:r>
                      <a:r>
                        <a:rPr lang="zh-CN" altLang="en-US" sz="1200" b="1" dirty="0">
                          <a:solidFill>
                            <a:srgbClr val="EC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月</a:t>
                      </a:r>
                      <a:r>
                        <a:rPr lang="en-US" altLang="zh-CN" sz="1200" b="1" dirty="0">
                          <a:solidFill>
                            <a:srgbClr val="EC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31</a:t>
                      </a:r>
                      <a:r>
                        <a:rPr lang="zh-CN" altLang="en-US" sz="1200" b="1" dirty="0">
                          <a:solidFill>
                            <a:srgbClr val="EC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日</a:t>
                      </a:r>
                      <a:endParaRPr lang="en-US" altLang="zh-TW" sz="1200" b="1" u="none" kern="1200" dirty="0">
                        <a:solidFill>
                          <a:srgbClr val="EC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3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7390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zh-CN" altLang="en-US" sz="1200" b="0" u="none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楼栋</a:t>
                      </a:r>
                      <a:endParaRPr lang="zh-TW" altLang="en-US" sz="1200" b="0" u="none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3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indent="0" algn="ctr" defTabSz="650240" rtl="0" eaLnBrk="1" latinLnBrk="0" hangingPunct="1">
                        <a:buNone/>
                      </a:pPr>
                      <a:r>
                        <a:rPr lang="zh-CN" altLang="en-US" sz="1200" b="0" u="none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全项目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3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7390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zh-CN" altLang="en-US" sz="1200" b="0" u="none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业态</a:t>
                      </a:r>
                      <a:endParaRPr lang="zh-TW" altLang="en-US" sz="1200" b="0" u="none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50240" rtl="0" eaLnBrk="1" latinLnBrk="0" hangingPunct="1">
                        <a:buNone/>
                      </a:pPr>
                      <a:r>
                        <a:rPr lang="zh-CN" altLang="en-US" sz="1200" b="0" u="none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套数</a:t>
                      </a:r>
                      <a:endParaRPr lang="en-US" altLang="zh-TW" sz="1200" b="0" u="none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50240" rtl="0" eaLnBrk="1" latinLnBrk="0" hangingPunct="1">
                        <a:buNone/>
                      </a:pPr>
                      <a:r>
                        <a:rPr lang="zh-CN" altLang="en-US" sz="1200" b="0" u="none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面积</a:t>
                      </a:r>
                      <a:endParaRPr lang="en-US" altLang="zh-TW" sz="1200" b="0" u="none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7390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zh-CN" altLang="en-US" sz="1200" b="0" u="none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高层</a:t>
                      </a:r>
                      <a:endParaRPr lang="zh-TW" altLang="en-US" sz="1200" b="0" u="none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50240" rtl="0" eaLnBrk="1" latinLnBrk="0" hangingPunct="1">
                        <a:buNone/>
                      </a:pPr>
                      <a:r>
                        <a:rPr lang="en-US" altLang="zh-TW" sz="1200" b="0" u="none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309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50240" rtl="0" eaLnBrk="1" latinLnBrk="0" hangingPunct="1">
                        <a:buNone/>
                      </a:pPr>
                      <a:r>
                        <a:rPr lang="en-US" altLang="zh-TW" sz="1200" b="0" u="none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31780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7390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zh-CN" altLang="en-US" sz="1200" b="0" u="none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洋房</a:t>
                      </a:r>
                      <a:endParaRPr lang="zh-TW" altLang="en-US" sz="1200" b="0" u="none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50240" rtl="0" eaLnBrk="1" latinLnBrk="0" hangingPunct="1">
                        <a:buNone/>
                      </a:pPr>
                      <a:r>
                        <a:rPr lang="en-US" altLang="zh-TW" sz="1200" b="0" u="none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88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200" b="0" u="none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10477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739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200" b="0" u="none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回购住宅</a:t>
                      </a:r>
                      <a:endParaRPr lang="zh-TW" altLang="en-US" sz="1200" b="0" u="none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50240" rtl="0" eaLnBrk="1" latinLnBrk="0" hangingPunct="1">
                        <a:buNone/>
                      </a:pPr>
                      <a:r>
                        <a:rPr lang="en-US" altLang="zh-TW" sz="1200" b="0" u="none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22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2205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1201526"/>
                  </a:ext>
                </a:extLst>
              </a:tr>
              <a:tr h="50739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200" b="0" u="none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车位</a:t>
                      </a:r>
                      <a:endParaRPr lang="zh-TW" altLang="en-US" sz="1200" b="0" u="none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50240" rtl="0" eaLnBrk="1" latinLnBrk="0" hangingPunct="1">
                        <a:buNone/>
                      </a:pPr>
                      <a:r>
                        <a:rPr lang="en-US" altLang="zh-TW" sz="1200" b="0" u="none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482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50240" rtl="0" eaLnBrk="1" latinLnBrk="0" hangingPunct="1">
                        <a:buNone/>
                      </a:pPr>
                      <a:r>
                        <a:rPr lang="en-US" altLang="zh-TW" sz="1200" b="0" u="none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-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739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200" b="0" u="none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合计</a:t>
                      </a:r>
                      <a:endParaRPr lang="zh-TW" altLang="en-US" sz="1200" b="0" u="none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DEA">
                        <a:alpha val="5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50240" rtl="0" eaLnBrk="1" latinLnBrk="0" hangingPunct="1">
                        <a:buNone/>
                      </a:pPr>
                      <a:r>
                        <a:rPr lang="en-US" altLang="zh-TW" sz="1200" b="0" u="none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419(</a:t>
                      </a:r>
                      <a:r>
                        <a:rPr lang="zh-CN" altLang="en-US" sz="1200" b="0" u="none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住宅</a:t>
                      </a:r>
                      <a:r>
                        <a:rPr lang="en-US" altLang="zh-TW" sz="1200" b="0" u="none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DEA">
                        <a:alpha val="5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50240" rtl="0" eaLnBrk="1" latinLnBrk="0" hangingPunct="1">
                        <a:buNone/>
                      </a:pPr>
                      <a:r>
                        <a:rPr lang="en-US" altLang="zh-TW" sz="1200" b="0" u="none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44462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DEA">
                        <a:alpha val="53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8" name="矩形 7"/>
          <p:cNvSpPr/>
          <p:nvPr/>
        </p:nvSpPr>
        <p:spPr>
          <a:xfrm>
            <a:off x="10060242" y="144857"/>
            <a:ext cx="2054650" cy="432740"/>
          </a:xfrm>
          <a:prstGeom prst="rect">
            <a:avLst/>
          </a:prstGeom>
          <a:solidFill>
            <a:srgbClr val="E7ED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交付计划</a:t>
            </a:r>
            <a:endParaRPr lang="en-US" altLang="zh-CN" sz="24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微软雅黑" panose="020B0503020204020204" pitchFamily="34" charset="-122"/>
            </a:endParaRPr>
          </a:p>
        </p:txBody>
      </p:sp>
      <p:sp>
        <p:nvSpPr>
          <p:cNvPr id="9" name="标题 1"/>
          <p:cNvSpPr txBox="1"/>
          <p:nvPr/>
        </p:nvSpPr>
        <p:spPr bwMode="auto">
          <a:xfrm>
            <a:off x="8339701" y="139068"/>
            <a:ext cx="1720541" cy="433917"/>
          </a:xfrm>
          <a:prstGeom prst="rect">
            <a:avLst/>
          </a:prstGeom>
          <a:solidFill>
            <a:srgbClr val="E60000"/>
          </a:solidFill>
          <a:ln>
            <a:noFill/>
          </a:ln>
        </p:spPr>
        <p:txBody>
          <a:bodyPr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运营篇</a:t>
            </a:r>
            <a:endParaRPr lang="en-US" altLang="zh-CN" sz="2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微软雅黑" panose="020B0503020204020204" pitchFamily="34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403" y="1065706"/>
            <a:ext cx="5659477" cy="5470201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2496365" y="4842966"/>
            <a:ext cx="55058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2#</a:t>
            </a:r>
            <a:endParaRPr lang="zh-CN" altLang="en-US" sz="1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3203596" y="4912022"/>
            <a:ext cx="55058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1#</a:t>
            </a:r>
            <a:endParaRPr lang="zh-CN" altLang="en-US" sz="1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2708296" y="4180979"/>
            <a:ext cx="55058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3#</a:t>
            </a:r>
            <a:endParaRPr lang="zh-CN" altLang="en-US" sz="1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2864392" y="3532433"/>
            <a:ext cx="55058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5#</a:t>
            </a:r>
            <a:endParaRPr lang="zh-CN" altLang="en-US" sz="1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3690271" y="3326824"/>
            <a:ext cx="55058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6#</a:t>
            </a:r>
            <a:endParaRPr lang="zh-CN" altLang="en-US" sz="1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3414978" y="4057868"/>
            <a:ext cx="55058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4#</a:t>
            </a:r>
            <a:endParaRPr lang="zh-CN" altLang="en-US" sz="1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3203596" y="2230896"/>
            <a:ext cx="55058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10#</a:t>
            </a:r>
            <a:endParaRPr lang="zh-CN" altLang="en-US" sz="1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3071146" y="2842639"/>
            <a:ext cx="55058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7#</a:t>
            </a:r>
            <a:endParaRPr lang="zh-CN" altLang="en-US" sz="1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4273992" y="2505293"/>
            <a:ext cx="55058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9#</a:t>
            </a:r>
            <a:endParaRPr lang="zh-CN" altLang="en-US" sz="1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371990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2216095" y="1826365"/>
            <a:ext cx="7759810" cy="1631216"/>
            <a:chOff x="2216095" y="1826365"/>
            <a:chExt cx="7759810" cy="1631216"/>
          </a:xfrm>
        </p:grpSpPr>
        <p:sp>
          <p:nvSpPr>
            <p:cNvPr id="10" name="矩形 9"/>
            <p:cNvSpPr/>
            <p:nvPr/>
          </p:nvSpPr>
          <p:spPr>
            <a:xfrm>
              <a:off x="4023475" y="1826365"/>
              <a:ext cx="5952430" cy="1631216"/>
            </a:xfrm>
            <a:prstGeom prst="rect">
              <a:avLst/>
            </a:prstGeom>
            <a:solidFill>
              <a:srgbClr val="E7ED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2216099" y="1826365"/>
              <a:ext cx="1807384" cy="1631216"/>
            </a:xfrm>
            <a:prstGeom prst="rect">
              <a:avLst/>
            </a:prstGeom>
            <a:solidFill>
              <a:srgbClr val="DF27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4023472" y="2134142"/>
              <a:ext cx="595243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营销篇</a:t>
              </a:r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2216095" y="1826365"/>
              <a:ext cx="1807386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0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四</a:t>
              </a: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5109910" y="3846735"/>
            <a:ext cx="3177402" cy="1791264"/>
            <a:chOff x="3508484" y="3944365"/>
            <a:chExt cx="3176796" cy="1791264"/>
          </a:xfrm>
        </p:grpSpPr>
        <p:sp>
          <p:nvSpPr>
            <p:cNvPr id="3" name="标题 1"/>
            <p:cNvSpPr txBox="1"/>
            <p:nvPr/>
          </p:nvSpPr>
          <p:spPr bwMode="auto">
            <a:xfrm>
              <a:off x="3508484" y="3944365"/>
              <a:ext cx="3176796" cy="510196"/>
            </a:xfrm>
            <a:prstGeom prst="rect">
              <a:avLst/>
            </a:prstGeom>
            <a:solidFill>
              <a:srgbClr val="E7EDEA"/>
            </a:solidFill>
            <a:ln>
              <a:noFill/>
            </a:ln>
            <a:effectLst/>
          </p:spPr>
          <p:txBody>
            <a:bodyPr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1.</a:t>
              </a:r>
              <a:r>
                <a: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定价逻辑</a:t>
              </a:r>
              <a:endPara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endParaRPr>
            </a:p>
          </p:txBody>
        </p:sp>
        <p:sp>
          <p:nvSpPr>
            <p:cNvPr id="14" name="标题 1"/>
            <p:cNvSpPr txBox="1"/>
            <p:nvPr/>
          </p:nvSpPr>
          <p:spPr bwMode="auto">
            <a:xfrm>
              <a:off x="3508484" y="5225433"/>
              <a:ext cx="3176796" cy="510196"/>
            </a:xfrm>
            <a:prstGeom prst="rect">
              <a:avLst/>
            </a:prstGeom>
            <a:solidFill>
              <a:srgbClr val="E7EDEA"/>
            </a:solidFill>
            <a:ln>
              <a:noFill/>
            </a:ln>
            <a:effectLst/>
          </p:spPr>
          <p:txBody>
            <a:bodyPr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3.</a:t>
              </a:r>
              <a:r>
                <a: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营销费用</a:t>
              </a:r>
              <a:endPara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endParaRPr>
            </a:p>
          </p:txBody>
        </p:sp>
        <p:sp>
          <p:nvSpPr>
            <p:cNvPr id="21" name="标题 1"/>
            <p:cNvSpPr txBox="1"/>
            <p:nvPr/>
          </p:nvSpPr>
          <p:spPr bwMode="auto">
            <a:xfrm>
              <a:off x="3508484" y="4583464"/>
              <a:ext cx="3176796" cy="510196"/>
            </a:xfrm>
            <a:prstGeom prst="rect">
              <a:avLst/>
            </a:prstGeom>
            <a:solidFill>
              <a:srgbClr val="E7EDEA"/>
            </a:solidFill>
            <a:ln>
              <a:noFill/>
            </a:ln>
            <a:effectLst/>
          </p:spPr>
          <p:txBody>
            <a:bodyPr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2.</a:t>
              </a:r>
              <a:r>
                <a: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推盘策略</a:t>
              </a:r>
              <a:endPara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2"/>
          <p:cNvSpPr txBox="1">
            <a:spLocks noChangeArrowheads="1"/>
          </p:cNvSpPr>
          <p:nvPr/>
        </p:nvSpPr>
        <p:spPr bwMode="auto">
          <a:xfrm>
            <a:off x="251192" y="794588"/>
            <a:ext cx="11748883" cy="10515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77751" tIns="38875" rIns="77751" bIns="38875">
            <a:spAutoFit/>
          </a:bodyPr>
          <a:lstStyle/>
          <a:p>
            <a:pPr fontAlgn="base">
              <a:lnSpc>
                <a:spcPts val="19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【</a:t>
            </a:r>
            <a:r>
              <a:rPr lang="zh-CN" altLang="en-US" sz="1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竞争环境</a:t>
            </a:r>
            <a:r>
              <a:rPr lang="en-US" altLang="zh-CN" sz="1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】</a:t>
            </a:r>
            <a:r>
              <a:rPr lang="zh-CN" altLang="en-US" sz="1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板块内销售项目数量较多，但部分项目在本案入市阶段将处于尾盘阶段</a:t>
            </a:r>
            <a:r>
              <a:rPr lang="zh-CN" altLang="en-US" sz="12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：在售精装均价约</a:t>
            </a:r>
            <a:r>
              <a:rPr lang="en-US" altLang="zh-CN" sz="12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2.7-2.95</a:t>
            </a:r>
            <a:r>
              <a:rPr lang="zh-CN" altLang="en-US" sz="12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万元</a:t>
            </a:r>
            <a:r>
              <a:rPr lang="en-US" altLang="zh-CN" sz="12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/㎡</a:t>
            </a:r>
            <a:r>
              <a:rPr lang="zh-CN" altLang="en-US" sz="12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，显性库存</a:t>
            </a:r>
            <a:r>
              <a:rPr lang="en-US" altLang="zh-CN" sz="12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1641</a:t>
            </a:r>
            <a:r>
              <a:rPr lang="zh-CN" altLang="en-US" sz="12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套，潜在存量为</a:t>
            </a:r>
            <a:r>
              <a:rPr lang="en-US" altLang="zh-CN" sz="12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1348</a:t>
            </a:r>
            <a:r>
              <a:rPr lang="zh-CN" altLang="en-US" sz="12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套，合计</a:t>
            </a:r>
            <a:r>
              <a:rPr lang="en-US" altLang="zh-CN" sz="12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2989</a:t>
            </a:r>
            <a:r>
              <a:rPr lang="zh-CN" altLang="en-US" sz="12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余套，去化周期约</a:t>
            </a:r>
            <a:r>
              <a:rPr lang="en-US" altLang="zh-CN" sz="12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10.3</a:t>
            </a:r>
            <a:r>
              <a:rPr lang="zh-CN" altLang="en-US" sz="12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个月，整体库存健康；</a:t>
            </a:r>
            <a:endParaRPr lang="en-US" altLang="zh-CN" sz="1200" b="1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微软雅黑" panose="020B0503020204020204" pitchFamily="34" charset="-122"/>
            </a:endParaRPr>
          </a:p>
          <a:p>
            <a:pPr fontAlgn="base">
              <a:lnSpc>
                <a:spcPts val="19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【</a:t>
            </a:r>
            <a:r>
              <a:rPr lang="zh-CN" altLang="en-US" sz="1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竞品量价</a:t>
            </a:r>
            <a:r>
              <a:rPr lang="en-US" altLang="zh-CN" sz="1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】</a:t>
            </a:r>
            <a:r>
              <a:rPr lang="zh-CN" altLang="en-US" sz="12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：周边在售项目新城吾悦广场（澜悦府）精装高层余房售价</a:t>
            </a:r>
            <a:r>
              <a:rPr lang="en-US" altLang="zh-CN" sz="12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28800</a:t>
            </a:r>
            <a:r>
              <a:rPr lang="zh-CN" altLang="en-US" sz="12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元</a:t>
            </a:r>
            <a:r>
              <a:rPr lang="en-US" altLang="zh-CN" sz="12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/</a:t>
            </a:r>
            <a:r>
              <a:rPr lang="zh-CN" altLang="en-US" sz="12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㎡，含</a:t>
            </a:r>
            <a:r>
              <a:rPr lang="en-US" altLang="zh-CN" sz="12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2300</a:t>
            </a:r>
            <a:r>
              <a:rPr lang="zh-CN" altLang="en-US" sz="12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元</a:t>
            </a:r>
            <a:r>
              <a:rPr lang="en-US" altLang="zh-CN" sz="12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/</a:t>
            </a:r>
            <a:r>
              <a:rPr lang="zh-CN" altLang="en-US" sz="12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㎡装修，月均流速约</a:t>
            </a:r>
            <a:r>
              <a:rPr lang="en-US" altLang="zh-CN" sz="12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102</a:t>
            </a:r>
            <a:r>
              <a:rPr lang="zh-CN" altLang="en-US" sz="12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套；融创未来之城于</a:t>
            </a:r>
            <a:r>
              <a:rPr lang="en-US" altLang="zh-CN" sz="12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2020</a:t>
            </a:r>
            <a:r>
              <a:rPr lang="zh-CN" altLang="en-US" sz="12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年</a:t>
            </a:r>
            <a:r>
              <a:rPr lang="en-US" altLang="zh-CN" sz="12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9</a:t>
            </a:r>
            <a:r>
              <a:rPr lang="zh-CN" altLang="en-US" sz="12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月</a:t>
            </a:r>
            <a:r>
              <a:rPr lang="en-US" altLang="zh-CN" sz="12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30</a:t>
            </a:r>
            <a:r>
              <a:rPr lang="zh-CN" altLang="en-US" sz="12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日首开</a:t>
            </a:r>
            <a:r>
              <a:rPr lang="en-US" altLang="zh-CN" sz="12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488</a:t>
            </a:r>
            <a:r>
              <a:rPr lang="zh-CN" altLang="en-US" sz="12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套，</a:t>
            </a:r>
            <a:r>
              <a:rPr lang="en-US" altLang="zh-CN" sz="12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2021</a:t>
            </a:r>
            <a:r>
              <a:rPr lang="zh-CN" altLang="en-US" sz="12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年</a:t>
            </a:r>
            <a:r>
              <a:rPr lang="en-US" altLang="zh-CN" sz="12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1</a:t>
            </a:r>
            <a:r>
              <a:rPr lang="zh-CN" altLang="en-US" sz="12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月</a:t>
            </a:r>
            <a:r>
              <a:rPr lang="en-US" altLang="zh-CN" sz="12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29</a:t>
            </a:r>
            <a:r>
              <a:rPr lang="zh-CN" altLang="en-US" sz="12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日二开</a:t>
            </a:r>
            <a:r>
              <a:rPr lang="en-US" altLang="zh-CN" sz="12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288</a:t>
            </a:r>
            <a:r>
              <a:rPr lang="zh-CN" altLang="en-US" sz="12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套，至目前去化</a:t>
            </a:r>
            <a:r>
              <a:rPr lang="en-US" altLang="zh-CN" sz="12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335</a:t>
            </a:r>
            <a:r>
              <a:rPr lang="zh-CN" altLang="en-US" sz="12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套</a:t>
            </a:r>
            <a:r>
              <a:rPr lang="zh-CN" altLang="en-US" sz="1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，月均约</a:t>
            </a:r>
            <a:r>
              <a:rPr lang="en-US" altLang="zh-CN" sz="1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40</a:t>
            </a:r>
            <a:r>
              <a:rPr lang="zh-CN" altLang="en-US" sz="1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套，成交均价在</a:t>
            </a:r>
            <a:r>
              <a:rPr lang="en-US" altLang="zh-CN" sz="1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29131</a:t>
            </a:r>
            <a:r>
              <a:rPr lang="zh-CN" altLang="en-US" sz="1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元</a:t>
            </a:r>
            <a:r>
              <a:rPr lang="en-US" altLang="zh-CN" sz="1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/</a:t>
            </a:r>
            <a:r>
              <a:rPr lang="zh-CN" altLang="en-US" sz="1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㎡（</a:t>
            </a:r>
            <a:r>
              <a:rPr lang="en-US" altLang="zh-CN" sz="1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2500</a:t>
            </a:r>
            <a:r>
              <a:rPr lang="zh-CN" altLang="en-US" sz="1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装标）</a:t>
            </a:r>
            <a:endParaRPr lang="en-US" altLang="zh-CN" sz="12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微软雅黑" panose="020B0503020204020204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Texturizer/>
                    </a14:imgEffect>
                  </a14:imgLayer>
                </a14:imgProps>
              </a:ext>
            </a:extLst>
          </a:blip>
          <a:srcRect t="5896" b="-167"/>
          <a:stretch>
            <a:fillRect/>
          </a:stretch>
        </p:blipFill>
        <p:spPr>
          <a:xfrm>
            <a:off x="357524" y="2026044"/>
            <a:ext cx="11476949" cy="285586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3639017" y="4420091"/>
            <a:ext cx="1261884" cy="254044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zh-CN" altLang="en-US" sz="105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新城融创未来之城</a:t>
            </a:r>
          </a:p>
        </p:txBody>
      </p:sp>
      <p:sp>
        <p:nvSpPr>
          <p:cNvPr id="11" name="椭圆 10"/>
          <p:cNvSpPr/>
          <p:nvPr/>
        </p:nvSpPr>
        <p:spPr>
          <a:xfrm>
            <a:off x="4942851" y="4486025"/>
            <a:ext cx="114300" cy="122049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3550164" y="2714174"/>
            <a:ext cx="889987" cy="261610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zh-CN" altLang="en-US" sz="11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新城澜悦府</a:t>
            </a:r>
          </a:p>
        </p:txBody>
      </p:sp>
      <p:sp>
        <p:nvSpPr>
          <p:cNvPr id="15" name="椭圆 14"/>
          <p:cNvSpPr/>
          <p:nvPr/>
        </p:nvSpPr>
        <p:spPr>
          <a:xfrm>
            <a:off x="4503581" y="2806548"/>
            <a:ext cx="114300" cy="122049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3995157" y="3709402"/>
            <a:ext cx="889987" cy="261610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zh-CN" altLang="en-US" sz="11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新城璟悦府</a:t>
            </a:r>
          </a:p>
        </p:txBody>
      </p:sp>
      <p:sp>
        <p:nvSpPr>
          <p:cNvPr id="19" name="椭圆 18"/>
          <p:cNvSpPr/>
          <p:nvPr/>
        </p:nvSpPr>
        <p:spPr>
          <a:xfrm>
            <a:off x="4997763" y="3770660"/>
            <a:ext cx="114300" cy="122049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5662332" y="4533685"/>
            <a:ext cx="944880" cy="275590"/>
          </a:xfrm>
          <a:prstGeom prst="rect">
            <a:avLst/>
          </a:prstGeom>
          <a:solidFill>
            <a:srgbClr val="C00000"/>
          </a:solidFill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2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>
                <a:sym typeface="微软雅黑" panose="020B0503020204020204" pitchFamily="34" charset="-122"/>
              </a:rPr>
              <a:t>祥生九玥府</a:t>
            </a:r>
          </a:p>
        </p:txBody>
      </p:sp>
      <p:sp>
        <p:nvSpPr>
          <p:cNvPr id="25" name="文本框 24"/>
          <p:cNvSpPr txBox="1"/>
          <p:nvPr/>
        </p:nvSpPr>
        <p:spPr>
          <a:xfrm>
            <a:off x="9252387" y="3129558"/>
            <a:ext cx="857927" cy="254044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zh-CN" altLang="en-US" sz="105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绿城留香园</a:t>
            </a:r>
          </a:p>
        </p:txBody>
      </p:sp>
      <p:sp>
        <p:nvSpPr>
          <p:cNvPr id="27" name="椭圆 26"/>
          <p:cNvSpPr/>
          <p:nvPr/>
        </p:nvSpPr>
        <p:spPr>
          <a:xfrm>
            <a:off x="9112563" y="3176256"/>
            <a:ext cx="114300" cy="122049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9268009" y="2478315"/>
            <a:ext cx="857927" cy="254044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zh-CN" altLang="en-US" sz="105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旭辉江月湾</a:t>
            </a:r>
          </a:p>
        </p:txBody>
      </p:sp>
      <p:sp>
        <p:nvSpPr>
          <p:cNvPr id="31" name="椭圆 30"/>
          <p:cNvSpPr/>
          <p:nvPr/>
        </p:nvSpPr>
        <p:spPr>
          <a:xfrm>
            <a:off x="9128185" y="2525014"/>
            <a:ext cx="114300" cy="122049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7282813" y="2213095"/>
            <a:ext cx="857927" cy="254044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zh-CN" altLang="en-US" sz="105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招商博悦湾</a:t>
            </a:r>
          </a:p>
        </p:txBody>
      </p:sp>
      <p:sp>
        <p:nvSpPr>
          <p:cNvPr id="35" name="椭圆 34"/>
          <p:cNvSpPr/>
          <p:nvPr/>
        </p:nvSpPr>
        <p:spPr>
          <a:xfrm>
            <a:off x="8205495" y="2279029"/>
            <a:ext cx="114300" cy="122049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2266070" y="4627865"/>
            <a:ext cx="992579" cy="254044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05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>
                <a:sym typeface="微软雅黑" panose="020B0503020204020204" pitchFamily="34" charset="-122"/>
              </a:rPr>
              <a:t>蓝光未来天辰</a:t>
            </a:r>
          </a:p>
        </p:txBody>
      </p:sp>
      <p:sp>
        <p:nvSpPr>
          <p:cNvPr id="43" name="文本框 42"/>
          <p:cNvSpPr txBox="1"/>
          <p:nvPr/>
        </p:nvSpPr>
        <p:spPr>
          <a:xfrm>
            <a:off x="6068345" y="3280127"/>
            <a:ext cx="849630" cy="252730"/>
          </a:xfrm>
          <a:prstGeom prst="rect">
            <a:avLst/>
          </a:prstGeom>
          <a:solidFill>
            <a:srgbClr val="00B050"/>
          </a:solidFill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79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1050" dirty="0">
                <a:sym typeface="微软雅黑" panose="020B0503020204020204" pitchFamily="34" charset="-122"/>
              </a:rPr>
              <a:t>旭辉未来城</a:t>
            </a:r>
          </a:p>
        </p:txBody>
      </p:sp>
      <p:sp>
        <p:nvSpPr>
          <p:cNvPr id="45" name="文本框 44"/>
          <p:cNvSpPr txBox="1"/>
          <p:nvPr/>
        </p:nvSpPr>
        <p:spPr>
          <a:xfrm>
            <a:off x="407583" y="2086136"/>
            <a:ext cx="453970" cy="254044"/>
          </a:xfrm>
          <a:prstGeom prst="rect">
            <a:avLst/>
          </a:prstGeom>
          <a:solidFill>
            <a:srgbClr val="00B050"/>
          </a:solidFill>
        </p:spPr>
        <p:txBody>
          <a:bodyPr wrap="none" rtlCol="0">
            <a:spAutoFit/>
          </a:bodyPr>
          <a:lstStyle/>
          <a:p>
            <a:r>
              <a:rPr lang="zh-CN" altLang="en-US" sz="105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待售</a:t>
            </a:r>
          </a:p>
        </p:txBody>
      </p:sp>
      <p:sp>
        <p:nvSpPr>
          <p:cNvPr id="47" name="文本框 46"/>
          <p:cNvSpPr txBox="1"/>
          <p:nvPr/>
        </p:nvSpPr>
        <p:spPr>
          <a:xfrm>
            <a:off x="861553" y="2078443"/>
            <a:ext cx="466794" cy="261610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zh-CN" altLang="en-US" sz="11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在售</a:t>
            </a:r>
          </a:p>
        </p:txBody>
      </p:sp>
      <p:sp>
        <p:nvSpPr>
          <p:cNvPr id="53" name="椭圆 52"/>
          <p:cNvSpPr/>
          <p:nvPr/>
        </p:nvSpPr>
        <p:spPr>
          <a:xfrm>
            <a:off x="5845593" y="3358169"/>
            <a:ext cx="114300" cy="122049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30" name="Picture 23" descr="闪光"/>
          <p:cNvPicPr preferRelativeResize="0">
            <a:picLocks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413917" y="4552968"/>
            <a:ext cx="247719" cy="24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椭圆 31"/>
          <p:cNvSpPr/>
          <p:nvPr/>
        </p:nvSpPr>
        <p:spPr>
          <a:xfrm>
            <a:off x="2070857" y="4732456"/>
            <a:ext cx="114300" cy="122049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10060242" y="144857"/>
            <a:ext cx="2054650" cy="432740"/>
          </a:xfrm>
          <a:prstGeom prst="rect">
            <a:avLst/>
          </a:prstGeom>
          <a:solidFill>
            <a:srgbClr val="E7ED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整盘定价逻辑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微软雅黑" panose="020B0503020204020204" pitchFamily="34" charset="-122"/>
            </a:endParaRPr>
          </a:p>
        </p:txBody>
      </p:sp>
      <p:sp>
        <p:nvSpPr>
          <p:cNvPr id="36" name="标题 1"/>
          <p:cNvSpPr txBox="1"/>
          <p:nvPr/>
        </p:nvSpPr>
        <p:spPr bwMode="auto">
          <a:xfrm>
            <a:off x="8339701" y="139068"/>
            <a:ext cx="1720541" cy="433917"/>
          </a:xfrm>
          <a:prstGeom prst="rect">
            <a:avLst/>
          </a:prstGeom>
          <a:solidFill>
            <a:srgbClr val="E60000"/>
          </a:solidFill>
          <a:ln>
            <a:noFill/>
          </a:ln>
        </p:spPr>
        <p:txBody>
          <a:bodyPr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营销篇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图片 45" descr="202105121843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2995" y="793115"/>
            <a:ext cx="9890125" cy="5495925"/>
          </a:xfrm>
          <a:prstGeom prst="rect">
            <a:avLst/>
          </a:prstGeom>
        </p:spPr>
      </p:pic>
      <p:sp>
        <p:nvSpPr>
          <p:cNvPr id="6" name="标题 1"/>
          <p:cNvSpPr txBox="1"/>
          <p:nvPr/>
        </p:nvSpPr>
        <p:spPr bwMode="auto">
          <a:xfrm>
            <a:off x="8339701" y="139068"/>
            <a:ext cx="1720541" cy="433917"/>
          </a:xfrm>
          <a:prstGeom prst="rect">
            <a:avLst/>
          </a:prstGeom>
          <a:solidFill>
            <a:srgbClr val="E60000"/>
          </a:solidFill>
          <a:ln>
            <a:noFill/>
          </a:ln>
        </p:spPr>
        <p:txBody>
          <a:bodyPr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营销篇</a:t>
            </a:r>
          </a:p>
        </p:txBody>
      </p:sp>
      <p:sp>
        <p:nvSpPr>
          <p:cNvPr id="5" name="矩形 4"/>
          <p:cNvSpPr/>
          <p:nvPr/>
        </p:nvSpPr>
        <p:spPr>
          <a:xfrm>
            <a:off x="10060242" y="144857"/>
            <a:ext cx="2054650" cy="432740"/>
          </a:xfrm>
          <a:prstGeom prst="rect">
            <a:avLst/>
          </a:prstGeom>
          <a:solidFill>
            <a:srgbClr val="E7ED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整盘定价逻辑</a:t>
            </a:r>
          </a:p>
        </p:txBody>
      </p:sp>
      <p:sp>
        <p:nvSpPr>
          <p:cNvPr id="29" name="椭圆形标注 28"/>
          <p:cNvSpPr/>
          <p:nvPr/>
        </p:nvSpPr>
        <p:spPr>
          <a:xfrm>
            <a:off x="669925" y="880110"/>
            <a:ext cx="2285365" cy="1101090"/>
          </a:xfrm>
          <a:prstGeom prst="wedgeEllipseCallout">
            <a:avLst>
              <a:gd name="adj1" fmla="val 184481"/>
              <a:gd name="adj2" fmla="val 16805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160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843280" y="1022985"/>
            <a:ext cx="216916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0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吾悦广场澜悦府：</a:t>
            </a:r>
          </a:p>
          <a:p>
            <a:r>
              <a:rPr lang="en-US" altLang="zh-CN" sz="100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19</a:t>
            </a:r>
            <a:r>
              <a:rPr lang="zh-CN" altLang="en-US" sz="100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年</a:t>
            </a:r>
            <a:r>
              <a:rPr lang="en-US" altLang="zh-CN" sz="100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9</a:t>
            </a:r>
            <a:r>
              <a:rPr lang="zh-CN" altLang="en-US" sz="100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月首开，现已全部加推，销售期间月均流速</a:t>
            </a:r>
            <a:r>
              <a:rPr lang="en-US" altLang="zh-CN" sz="100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92</a:t>
            </a:r>
            <a:r>
              <a:rPr lang="zh-CN" altLang="en-US" sz="100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套，均价</a:t>
            </a:r>
            <a:r>
              <a:rPr lang="en-US" altLang="zh-CN" sz="100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30049</a:t>
            </a:r>
            <a:r>
              <a:rPr lang="zh-CN" altLang="en-US" sz="100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（</a:t>
            </a:r>
            <a:r>
              <a:rPr lang="en-US" altLang="zh-CN" sz="100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含2300元/㎡装标</a:t>
            </a:r>
            <a:r>
              <a:rPr lang="zh-CN" altLang="en-US" sz="100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）</a:t>
            </a:r>
            <a:endParaRPr lang="zh-CN" altLang="en-US" sz="120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endParaRPr lang="zh-CN" altLang="en-US" sz="120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endParaRPr lang="zh-CN" altLang="en-US" sz="120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34" name="椭圆形标注 33"/>
          <p:cNvSpPr/>
          <p:nvPr/>
        </p:nvSpPr>
        <p:spPr>
          <a:xfrm>
            <a:off x="569595" y="2072640"/>
            <a:ext cx="2285365" cy="1101090"/>
          </a:xfrm>
          <a:prstGeom prst="wedgeEllipseCallout">
            <a:avLst>
              <a:gd name="adj1" fmla="val 202014"/>
              <a:gd name="adj2" fmla="val 104382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160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669925" y="2142490"/>
            <a:ext cx="242824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0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吾悦广场璟玥府：</a:t>
            </a:r>
          </a:p>
          <a:p>
            <a:r>
              <a:rPr lang="en-US" altLang="zh-CN" sz="100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19</a:t>
            </a:r>
            <a:r>
              <a:rPr lang="zh-CN" altLang="en-US" sz="100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年</a:t>
            </a:r>
            <a:r>
              <a:rPr lang="en-US" altLang="zh-CN" sz="100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7</a:t>
            </a:r>
            <a:r>
              <a:rPr lang="zh-CN" altLang="en-US" sz="100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月首开，现已全部加推，销售期间月均流速</a:t>
            </a:r>
            <a:r>
              <a:rPr lang="en-US" altLang="zh-CN" sz="100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36</a:t>
            </a:r>
            <a:r>
              <a:rPr lang="zh-CN" altLang="en-US" sz="100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套，</a:t>
            </a:r>
          </a:p>
          <a:p>
            <a:r>
              <a:rPr lang="zh-CN" altLang="en-US" sz="100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均价</a:t>
            </a:r>
            <a:r>
              <a:rPr lang="en-US" altLang="zh-CN" sz="100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26971</a:t>
            </a:r>
            <a:r>
              <a:rPr lang="zh-CN" altLang="en-US" sz="100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（</a:t>
            </a:r>
            <a:r>
              <a:rPr lang="en-US" altLang="zh-CN" sz="100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含2200元/㎡装标</a:t>
            </a:r>
            <a:r>
              <a:rPr lang="zh-CN" altLang="en-US" sz="100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）</a:t>
            </a:r>
            <a:endParaRPr lang="zh-CN" altLang="en-US" sz="120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endParaRPr lang="zh-CN" altLang="en-US" sz="120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endParaRPr lang="zh-CN" altLang="en-US" sz="120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38" name="椭圆形标注 37"/>
          <p:cNvSpPr/>
          <p:nvPr/>
        </p:nvSpPr>
        <p:spPr>
          <a:xfrm>
            <a:off x="511175" y="3437890"/>
            <a:ext cx="2285365" cy="1101090"/>
          </a:xfrm>
          <a:prstGeom prst="wedgeEllipseCallout">
            <a:avLst>
              <a:gd name="adj1" fmla="val 114351"/>
              <a:gd name="adj2" fmla="val 64648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160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39" name="椭圆形标注 38"/>
          <p:cNvSpPr/>
          <p:nvPr/>
        </p:nvSpPr>
        <p:spPr>
          <a:xfrm>
            <a:off x="8622030" y="582295"/>
            <a:ext cx="2285365" cy="1101090"/>
          </a:xfrm>
          <a:prstGeom prst="wedgeEllipseCallout">
            <a:avLst>
              <a:gd name="adj1" fmla="val -19158"/>
              <a:gd name="adj2" fmla="val 84486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160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40" name="椭圆形标注 39"/>
          <p:cNvSpPr/>
          <p:nvPr/>
        </p:nvSpPr>
        <p:spPr>
          <a:xfrm>
            <a:off x="10354945" y="2072640"/>
            <a:ext cx="1760220" cy="1381125"/>
          </a:xfrm>
          <a:prstGeom prst="wedgeEllipseCallout">
            <a:avLst>
              <a:gd name="adj1" fmla="val -99590"/>
              <a:gd name="adj2" fmla="val 7238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160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41" name="椭圆形标注 40"/>
          <p:cNvSpPr/>
          <p:nvPr/>
        </p:nvSpPr>
        <p:spPr>
          <a:xfrm>
            <a:off x="8823960" y="3787775"/>
            <a:ext cx="2248535" cy="1132840"/>
          </a:xfrm>
          <a:prstGeom prst="wedgeEllipseCallout">
            <a:avLst>
              <a:gd name="adj1" fmla="val -116120"/>
              <a:gd name="adj2" fmla="val -54632"/>
            </a:avLst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160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669925" y="3502025"/>
            <a:ext cx="216916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0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蓝光未来天辰：</a:t>
            </a:r>
          </a:p>
          <a:p>
            <a:r>
              <a:rPr lang="en-US" altLang="zh-CN" sz="100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20</a:t>
            </a:r>
            <a:r>
              <a:rPr lang="zh-CN" altLang="en-US" sz="100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年</a:t>
            </a:r>
            <a:r>
              <a:rPr lang="en-US" altLang="zh-CN" sz="100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12</a:t>
            </a:r>
            <a:r>
              <a:rPr lang="zh-CN" altLang="en-US" sz="100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月首开，销售期间月均流速</a:t>
            </a:r>
            <a:r>
              <a:rPr lang="en-US" altLang="zh-CN" sz="100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3</a:t>
            </a:r>
            <a:r>
              <a:rPr lang="zh-CN" altLang="en-US" sz="100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套，</a:t>
            </a:r>
          </a:p>
          <a:p>
            <a:r>
              <a:rPr lang="zh-CN" altLang="en-US" sz="100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均价</a:t>
            </a:r>
            <a:r>
              <a:rPr lang="en-US" altLang="zh-CN" sz="100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29700</a:t>
            </a:r>
            <a:r>
              <a:rPr lang="zh-CN" altLang="en-US" sz="100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（</a:t>
            </a:r>
            <a:r>
              <a:rPr lang="en-US" altLang="zh-CN" sz="100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含2400元/㎡装标</a:t>
            </a:r>
            <a:r>
              <a:rPr lang="zh-CN" altLang="en-US" sz="100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）</a:t>
            </a:r>
          </a:p>
          <a:p>
            <a:endParaRPr lang="en-US" altLang="zh-CN" sz="120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endParaRPr lang="en-US" altLang="zh-CN" sz="120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43" name="文本框 42"/>
          <p:cNvSpPr txBox="1"/>
          <p:nvPr/>
        </p:nvSpPr>
        <p:spPr>
          <a:xfrm>
            <a:off x="8823960" y="664210"/>
            <a:ext cx="216916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0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外滩江月湾：</a:t>
            </a:r>
          </a:p>
          <a:p>
            <a:r>
              <a:rPr lang="en-US" altLang="zh-CN" sz="100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20</a:t>
            </a:r>
            <a:r>
              <a:rPr lang="zh-CN" altLang="en-US" sz="100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年</a:t>
            </a:r>
            <a:r>
              <a:rPr lang="en-US" altLang="zh-CN" sz="100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5</a:t>
            </a:r>
            <a:r>
              <a:rPr lang="zh-CN" altLang="en-US" sz="100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月首开，现已全部加推，销售期间月均流速</a:t>
            </a:r>
            <a:r>
              <a:rPr lang="en-US" altLang="zh-CN" sz="100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67</a:t>
            </a:r>
            <a:r>
              <a:rPr lang="zh-CN" altLang="en-US" sz="100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套，均价</a:t>
            </a:r>
            <a:r>
              <a:rPr lang="en-US" altLang="zh-CN" sz="100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28865</a:t>
            </a:r>
            <a:r>
              <a:rPr lang="zh-CN" altLang="en-US" sz="100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（</a:t>
            </a:r>
            <a:r>
              <a:rPr lang="en-US" altLang="zh-CN" sz="100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含2500元/㎡装标</a:t>
            </a:r>
            <a:r>
              <a:rPr lang="zh-CN" altLang="en-US" sz="100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）</a:t>
            </a:r>
          </a:p>
          <a:p>
            <a:endParaRPr lang="zh-CN" altLang="en-US" sz="100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endParaRPr lang="zh-CN" altLang="en-US" sz="100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44" name="文本框 43"/>
          <p:cNvSpPr txBox="1"/>
          <p:nvPr/>
        </p:nvSpPr>
        <p:spPr>
          <a:xfrm>
            <a:off x="10539095" y="2302510"/>
            <a:ext cx="1570990" cy="1229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0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招商德信博悦湾：</a:t>
            </a:r>
          </a:p>
          <a:p>
            <a:r>
              <a:rPr lang="en-US" altLang="zh-CN" sz="100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19</a:t>
            </a:r>
            <a:r>
              <a:rPr lang="zh-CN" altLang="en-US" sz="100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年</a:t>
            </a:r>
            <a:r>
              <a:rPr lang="en-US" altLang="zh-CN" sz="100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9</a:t>
            </a:r>
            <a:r>
              <a:rPr lang="zh-CN" altLang="en-US" sz="100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月首开，现已全部加推，销售期间月均流速</a:t>
            </a:r>
            <a:r>
              <a:rPr lang="en-US" altLang="zh-CN" sz="100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27</a:t>
            </a:r>
            <a:r>
              <a:rPr lang="zh-CN" altLang="en-US" sz="100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套，均价</a:t>
            </a:r>
            <a:r>
              <a:rPr lang="en-US" altLang="zh-CN" sz="100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28386</a:t>
            </a:r>
            <a:r>
              <a:rPr lang="zh-CN" altLang="en-US" sz="100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（</a:t>
            </a:r>
            <a:r>
              <a:rPr lang="en-US" altLang="zh-CN" sz="100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含2200元/㎡装标</a:t>
            </a:r>
            <a:r>
              <a:rPr lang="zh-CN" altLang="en-US" sz="100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）</a:t>
            </a:r>
          </a:p>
          <a:p>
            <a:endParaRPr lang="en-US" altLang="zh-CN" sz="120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endParaRPr lang="en-US" altLang="zh-CN" sz="120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45" name="文本框 44"/>
          <p:cNvSpPr txBox="1"/>
          <p:nvPr/>
        </p:nvSpPr>
        <p:spPr>
          <a:xfrm>
            <a:off x="9213215" y="3964940"/>
            <a:ext cx="216916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未来旭辉城：</a:t>
            </a:r>
          </a:p>
          <a:p>
            <a:r>
              <a:rPr lang="zh-CN" altLang="en-US" sz="10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未开盘，预计</a:t>
            </a:r>
            <a:r>
              <a:rPr lang="en-US" altLang="zh-CN" sz="10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5</a:t>
            </a:r>
            <a:r>
              <a:rPr lang="zh-CN" altLang="en-US" sz="10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月底首开</a:t>
            </a:r>
          </a:p>
          <a:p>
            <a:r>
              <a:rPr lang="zh-CN" altLang="en-US" sz="10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拿地时间：2020年</a:t>
            </a:r>
            <a:r>
              <a:rPr lang="en-US" altLang="zh-CN" sz="10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6</a:t>
            </a:r>
            <a:r>
              <a:rPr lang="zh-CN" altLang="en-US" sz="10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月12日</a:t>
            </a:r>
          </a:p>
          <a:p>
            <a:r>
              <a:rPr lang="zh-CN" altLang="en-US" sz="10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楼面价：</a:t>
            </a:r>
            <a:r>
              <a:rPr lang="en-US" altLang="zh-CN" sz="10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17657</a:t>
            </a:r>
            <a:r>
              <a:rPr lang="zh-CN" altLang="en-US" sz="10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元/㎡</a:t>
            </a:r>
          </a:p>
        </p:txBody>
      </p:sp>
      <p:sp>
        <p:nvSpPr>
          <p:cNvPr id="2" name="椭圆形标注 1"/>
          <p:cNvSpPr/>
          <p:nvPr/>
        </p:nvSpPr>
        <p:spPr>
          <a:xfrm>
            <a:off x="6684010" y="5073015"/>
            <a:ext cx="2667635" cy="1203325"/>
          </a:xfrm>
          <a:prstGeom prst="wedgeEllipseCallout">
            <a:avLst>
              <a:gd name="adj1" fmla="val -65410"/>
              <a:gd name="adj2" fmla="val -113352"/>
            </a:avLst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160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973570" y="5254625"/>
            <a:ext cx="253301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融创未来之城：</a:t>
            </a:r>
          </a:p>
          <a:p>
            <a:r>
              <a:rPr lang="en-US" altLang="zh-CN" sz="10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20</a:t>
            </a:r>
            <a:r>
              <a:rPr lang="zh-CN" altLang="en-US" sz="10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年</a:t>
            </a:r>
            <a:r>
              <a:rPr lang="en-US" altLang="zh-CN" sz="10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9</a:t>
            </a:r>
            <a:r>
              <a:rPr lang="zh-CN" altLang="en-US" sz="10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月首开，四期预计</a:t>
            </a:r>
            <a:r>
              <a:rPr lang="en-US" altLang="zh-CN" sz="10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20</a:t>
            </a:r>
            <a:r>
              <a:rPr lang="zh-CN" altLang="en-US" sz="10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年</a:t>
            </a:r>
            <a:r>
              <a:rPr lang="en-US" altLang="zh-CN" sz="10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6</a:t>
            </a:r>
            <a:r>
              <a:rPr lang="zh-CN" altLang="en-US" sz="10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月加推，销售期间月均流速</a:t>
            </a:r>
            <a:r>
              <a:rPr lang="en-US" altLang="zh-CN" sz="10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41</a:t>
            </a:r>
            <a:r>
              <a:rPr lang="zh-CN" altLang="en-US" sz="10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套，均价</a:t>
            </a:r>
            <a:r>
              <a:rPr lang="en-US" altLang="zh-CN" sz="10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29910</a:t>
            </a:r>
          </a:p>
          <a:p>
            <a:r>
              <a:rPr lang="zh-CN" altLang="en-US" sz="10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（</a:t>
            </a:r>
            <a:r>
              <a:rPr lang="en-US" altLang="zh-CN" sz="10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含2500元/㎡装标</a:t>
            </a:r>
            <a:r>
              <a:rPr lang="zh-CN" altLang="en-US" sz="10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）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矩形 33"/>
          <p:cNvSpPr/>
          <p:nvPr/>
        </p:nvSpPr>
        <p:spPr>
          <a:xfrm>
            <a:off x="10060242" y="144857"/>
            <a:ext cx="2054650" cy="432740"/>
          </a:xfrm>
          <a:prstGeom prst="rect">
            <a:avLst/>
          </a:prstGeom>
          <a:solidFill>
            <a:srgbClr val="E7ED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高层竞品分析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微软雅黑" panose="020B0503020204020204" pitchFamily="34" charset="-122"/>
            </a:endParaRPr>
          </a:p>
        </p:txBody>
      </p:sp>
      <p:sp>
        <p:nvSpPr>
          <p:cNvPr id="36" name="标题 1"/>
          <p:cNvSpPr txBox="1"/>
          <p:nvPr/>
        </p:nvSpPr>
        <p:spPr bwMode="auto">
          <a:xfrm>
            <a:off x="8339701" y="139068"/>
            <a:ext cx="1720541" cy="433917"/>
          </a:xfrm>
          <a:prstGeom prst="rect">
            <a:avLst/>
          </a:prstGeom>
          <a:solidFill>
            <a:srgbClr val="E60000"/>
          </a:solidFill>
          <a:ln>
            <a:noFill/>
          </a:ln>
        </p:spPr>
        <p:txBody>
          <a:bodyPr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营销篇</a:t>
            </a:r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322447734"/>
              </p:ext>
            </p:extLst>
          </p:nvPr>
        </p:nvGraphicFramePr>
        <p:xfrm>
          <a:off x="298704" y="693114"/>
          <a:ext cx="11588497" cy="6076647"/>
        </p:xfrm>
        <a:graphic>
          <a:graphicData uri="http://schemas.openxmlformats.org/drawingml/2006/table">
            <a:tbl>
              <a:tblPr/>
              <a:tblGrid>
                <a:gridCol w="4467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64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658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61097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9998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40360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zh-SG" alt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科目</a:t>
                      </a:r>
                    </a:p>
                  </a:txBody>
                  <a:tcPr marL="5741" marR="5741" marT="57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SG" alt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旭辉城</a:t>
                      </a:r>
                    </a:p>
                  </a:txBody>
                  <a:tcPr marL="5741" marR="5741" marT="57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融创</a:t>
                      </a:r>
                      <a:r>
                        <a:rPr lang="zh-SG" alt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未来之城</a:t>
                      </a:r>
                    </a:p>
                  </a:txBody>
                  <a:tcPr marL="5741" marR="5741" marT="57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SG" alt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本案</a:t>
                      </a:r>
                    </a:p>
                  </a:txBody>
                  <a:tcPr marL="5741" marR="5741" marT="57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pPr algn="ctr" fontAlgn="ctr"/>
                      <a:r>
                        <a:rPr lang="zh-SG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政策</a:t>
                      </a:r>
                    </a:p>
                  </a:txBody>
                  <a:tcPr marL="5741" marR="5741" marT="57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SG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政府价格管控政策</a:t>
                      </a:r>
                    </a:p>
                  </a:txBody>
                  <a:tcPr marL="5741" marR="5741" marT="57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zh-SG" altLang="en-US" sz="120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 </a:t>
                      </a:r>
                      <a:r>
                        <a:rPr lang="zh-CN" altLang="zh-SG" sz="120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上报市住建，审批给予项目均价，均价参照周边项目价格；</a:t>
                      </a:r>
                      <a:r>
                        <a:rPr lang="zh-CN" altLang="en-US" sz="120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公示</a:t>
                      </a:r>
                      <a:r>
                        <a:rPr lang="zh-CN" altLang="zh-SG" sz="120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价及一口价</a:t>
                      </a:r>
                      <a:r>
                        <a:rPr lang="zh-SG" altLang="en-US" sz="120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 </a:t>
                      </a:r>
                      <a:endParaRPr lang="zh-SG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a:txBody>
                  <a:tcPr marL="5741" marR="5741" marT="57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5741" marR="5741" marT="57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5741" marR="5741" marT="57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8000">
                <a:tc rowSpan="8">
                  <a:txBody>
                    <a:bodyPr/>
                    <a:lstStyle/>
                    <a:p>
                      <a:pPr algn="ctr" fontAlgn="ctr"/>
                      <a:r>
                        <a:rPr lang="zh-SG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项目</a:t>
                      </a:r>
                      <a:endParaRPr lang="en-US" altLang="zh-SG" sz="11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  <a:p>
                      <a:pPr algn="ctr" fontAlgn="ctr"/>
                      <a:r>
                        <a:rPr lang="zh-SG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概况</a:t>
                      </a:r>
                    </a:p>
                  </a:txBody>
                  <a:tcPr marL="5741" marR="5741" marT="57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所处板块及地段、配套、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  <a:p>
                      <a:pPr algn="ctr" fontAlgn="ctr"/>
                      <a:r>
                        <a:rPr lang="zh-CN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学区</a:t>
                      </a:r>
                    </a:p>
                  </a:txBody>
                  <a:tcPr marL="5741" marR="5741" marT="57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zh-CN" altLang="zh-SG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富春未来社区板块</a:t>
                      </a:r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/</a:t>
                      </a:r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吾悦广场、在建</a:t>
                      </a:r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W</a:t>
                      </a:r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酒店</a:t>
                      </a:r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/</a:t>
                      </a:r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龙湾二小</a:t>
                      </a:r>
                      <a:endParaRPr lang="zh-CN" altLang="zh-SG" sz="120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a:txBody>
                  <a:tcPr marL="5741" marR="5741" marT="57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5741" marR="5741" marT="57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5741" marR="5741" marT="57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781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SG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项目</a:t>
                      </a:r>
                      <a:r>
                        <a:rPr lang="zh-CN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核心</a:t>
                      </a:r>
                      <a:r>
                        <a:rPr lang="zh-SG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卖点</a:t>
                      </a:r>
                    </a:p>
                  </a:txBody>
                  <a:tcPr marL="5741" marR="5741" marT="57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SG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 </a:t>
                      </a:r>
                      <a:r>
                        <a:rPr lang="zh-CN" altLang="zh-SG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吾悦旁</a:t>
                      </a:r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  </a:t>
                      </a:r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进阶当</a:t>
                      </a:r>
                      <a:r>
                        <a:rPr lang="zh-CN" altLang="zh-SG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洋房</a:t>
                      </a:r>
                    </a:p>
                  </a:txBody>
                  <a:tcPr marL="5741" marR="5741" marT="57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SG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 </a:t>
                      </a:r>
                      <a:r>
                        <a:rPr lang="zh-CN" altLang="zh-SG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醉美双地标</a:t>
                      </a:r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  </a:t>
                      </a:r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吾悦＋</a:t>
                      </a:r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W</a:t>
                      </a:r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酒店为邻</a:t>
                      </a:r>
                    </a:p>
                  </a:txBody>
                  <a:tcPr marL="5741" marR="5741" marT="57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SG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 </a:t>
                      </a:r>
                      <a:r>
                        <a:rPr lang="zh-CN" altLang="zh-SG" sz="12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一脉</a:t>
                      </a:r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CBD </a:t>
                      </a:r>
                      <a:r>
                        <a:rPr lang="zh-CN" altLang="zh-SG" sz="12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亲水低密洋房住宅</a:t>
                      </a:r>
                    </a:p>
                  </a:txBody>
                  <a:tcPr marL="5741" marR="5741" marT="57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781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SG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占地面积</a:t>
                      </a:r>
                    </a:p>
                  </a:txBody>
                  <a:tcPr marL="5741" marR="5741" marT="57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zh-SG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约</a:t>
                      </a:r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46</a:t>
                      </a:r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亩</a:t>
                      </a:r>
                    </a:p>
                  </a:txBody>
                  <a:tcPr marL="5741" marR="5741" marT="57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algn="ctr" defTabSz="914400" rtl="0" eaLnBrk="1" fontAlgn="ctr" latinLnBrk="0" hangingPunct="1">
                        <a:lnSpc>
                          <a:spcPct val="10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 </a:t>
                      </a:r>
                      <a:r>
                        <a:rPr lang="zh-CN" altLang="en-US" sz="12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114.73亩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a:txBody>
                  <a:tcPr marL="5741" marR="5741" marT="57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SG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 </a:t>
                      </a:r>
                      <a:r>
                        <a:rPr lang="zh-CN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约</a:t>
                      </a:r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27</a:t>
                      </a:r>
                      <a:r>
                        <a:rPr lang="zh-CN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亩</a:t>
                      </a:r>
                    </a:p>
                  </a:txBody>
                  <a:tcPr marL="5741" marR="5741" marT="57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8182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SG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容积率</a:t>
                      </a:r>
                    </a:p>
                  </a:txBody>
                  <a:tcPr marL="5741" marR="5741" marT="57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SG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 </a:t>
                      </a:r>
                      <a:r>
                        <a:rPr lang="en-US" altLang="zh-SG" sz="12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2.5</a:t>
                      </a:r>
                    </a:p>
                  </a:txBody>
                  <a:tcPr marL="5741" marR="5741" marT="57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SG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 </a:t>
                      </a:r>
                      <a:r>
                        <a:rPr lang="en-US" altLang="zh-SG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3.4-3.5</a:t>
                      </a:r>
                    </a:p>
                  </a:txBody>
                  <a:tcPr marL="5741" marR="5741" marT="57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SG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 </a:t>
                      </a:r>
                      <a:r>
                        <a:rPr lang="en-US" altLang="zh-SG" sz="12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2.5</a:t>
                      </a:r>
                    </a:p>
                  </a:txBody>
                  <a:tcPr marL="5741" marR="5741" marT="57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781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SG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总可售面积</a:t>
                      </a:r>
                    </a:p>
                  </a:txBody>
                  <a:tcPr marL="5741" marR="5741" marT="57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SG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 </a:t>
                      </a:r>
                      <a:r>
                        <a:rPr lang="en-US" altLang="zh-SG" sz="12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7.2</a:t>
                      </a:r>
                      <a:r>
                        <a:rPr lang="zh-CN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万方</a:t>
                      </a:r>
                    </a:p>
                  </a:txBody>
                  <a:tcPr marL="5741" marR="5741" marT="57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SG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21.3</a:t>
                      </a:r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万方</a:t>
                      </a:r>
                    </a:p>
                  </a:txBody>
                  <a:tcPr marL="5741" marR="5741" marT="57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SG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 </a:t>
                      </a:r>
                      <a:r>
                        <a:rPr lang="en-US" altLang="zh-SG" sz="12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4.45</a:t>
                      </a:r>
                      <a:r>
                        <a:rPr lang="zh-CN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万方</a:t>
                      </a:r>
                    </a:p>
                  </a:txBody>
                  <a:tcPr marL="5741" marR="5741" marT="57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8445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SG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总套数</a:t>
                      </a:r>
                    </a:p>
                  </a:txBody>
                  <a:tcPr marL="5741" marR="5741" marT="57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SG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 </a:t>
                      </a:r>
                      <a:r>
                        <a:rPr lang="en-US" altLang="zh-SG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632</a:t>
                      </a:r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户</a:t>
                      </a:r>
                    </a:p>
                  </a:txBody>
                  <a:tcPr marL="5741" marR="5741" marT="57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SG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 </a:t>
                      </a:r>
                      <a:r>
                        <a:rPr lang="en-US" altLang="zh-SG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1492</a:t>
                      </a:r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户</a:t>
                      </a:r>
                    </a:p>
                  </a:txBody>
                  <a:tcPr marL="5741" marR="5741" marT="57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SG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 </a:t>
                      </a:r>
                      <a:r>
                        <a:rPr lang="en-US" altLang="zh-SG" sz="12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419</a:t>
                      </a:r>
                      <a:r>
                        <a:rPr lang="zh-CN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户</a:t>
                      </a:r>
                    </a:p>
                  </a:txBody>
                  <a:tcPr marL="5741" marR="5741" marT="57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8445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SG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首开时间</a:t>
                      </a:r>
                    </a:p>
                  </a:txBody>
                  <a:tcPr marL="5741" marR="5741" marT="57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SG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 </a:t>
                      </a:r>
                      <a:r>
                        <a:rPr lang="zh-CN" altLang="zh-SG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预计</a:t>
                      </a:r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5</a:t>
                      </a:r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月底开盘</a:t>
                      </a:r>
                    </a:p>
                  </a:txBody>
                  <a:tcPr marL="5741" marR="5741" marT="57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SG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 </a:t>
                      </a:r>
                      <a:r>
                        <a:rPr lang="en-US" altLang="zh-SG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2020</a:t>
                      </a:r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年</a:t>
                      </a:r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9</a:t>
                      </a:r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月</a:t>
                      </a:r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30</a:t>
                      </a:r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日</a:t>
                      </a:r>
                    </a:p>
                  </a:txBody>
                  <a:tcPr marL="5741" marR="5741" marT="57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2021/7/17</a:t>
                      </a:r>
                      <a:endParaRPr lang="en-US" altLang="zh-SG" sz="12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a:txBody>
                  <a:tcPr marL="5741" marR="5741" marT="57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58182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合同交付时间</a:t>
                      </a:r>
                    </a:p>
                  </a:txBody>
                  <a:tcPr marL="5741" marR="5741" marT="57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SG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-</a:t>
                      </a:r>
                      <a:r>
                        <a:rPr lang="zh-SG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 </a:t>
                      </a:r>
                    </a:p>
                  </a:txBody>
                  <a:tcPr marL="5741" marR="5741" marT="57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SG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 </a:t>
                      </a:r>
                      <a:r>
                        <a:rPr lang="en-US" altLang="zh-SG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2023</a:t>
                      </a:r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年</a:t>
                      </a:r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12</a:t>
                      </a:r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月</a:t>
                      </a:r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31</a:t>
                      </a:r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日</a:t>
                      </a:r>
                    </a:p>
                  </a:txBody>
                  <a:tcPr marL="5741" marR="5741" marT="57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2024</a:t>
                      </a:r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年</a:t>
                      </a:r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3</a:t>
                      </a:r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月</a:t>
                      </a:r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30</a:t>
                      </a:r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日</a:t>
                      </a:r>
                      <a:endParaRPr lang="en-US" altLang="zh-SG" sz="12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a:txBody>
                  <a:tcPr marL="5741" marR="5741" marT="57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58445">
                <a:tc rowSpan="11">
                  <a:txBody>
                    <a:bodyPr/>
                    <a:lstStyle/>
                    <a:p>
                      <a:pPr algn="ctr" fontAlgn="ctr"/>
                      <a:r>
                        <a:rPr lang="zh-SG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高层</a:t>
                      </a:r>
                    </a:p>
                  </a:txBody>
                  <a:tcPr marL="5741" marR="5741" marT="57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SG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楼层</a:t>
                      </a:r>
                    </a:p>
                  </a:txBody>
                  <a:tcPr marL="5741" marR="5741" marT="57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SG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 </a:t>
                      </a:r>
                      <a:r>
                        <a:rPr lang="zh-CN" altLang="zh-SG" sz="12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小高层</a:t>
                      </a:r>
                      <a:r>
                        <a:rPr lang="en-US" altLang="zh-SG" sz="12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18</a:t>
                      </a:r>
                      <a:r>
                        <a:rPr lang="zh-CN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层</a:t>
                      </a:r>
                    </a:p>
                  </a:txBody>
                  <a:tcPr marL="5741" marR="5741" marT="57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SG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 </a:t>
                      </a:r>
                      <a:r>
                        <a:rPr lang="zh-CN" altLang="zh-SG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高层</a:t>
                      </a:r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25-27</a:t>
                      </a:r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层</a:t>
                      </a:r>
                    </a:p>
                  </a:txBody>
                  <a:tcPr marL="5741" marR="5741" marT="57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SG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 </a:t>
                      </a:r>
                      <a:r>
                        <a:rPr lang="zh-CN" altLang="zh-SG" sz="12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小高层</a:t>
                      </a:r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18</a:t>
                      </a:r>
                      <a:r>
                        <a:rPr lang="zh-CN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层</a:t>
                      </a:r>
                    </a:p>
                  </a:txBody>
                  <a:tcPr marL="5741" marR="5741" marT="57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58445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SG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得房率</a:t>
                      </a:r>
                    </a:p>
                  </a:txBody>
                  <a:tcPr marL="5741" marR="5741" marT="57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SG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 </a:t>
                      </a:r>
                      <a:r>
                        <a:rPr lang="zh-CN" altLang="zh-SG" sz="12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未知</a:t>
                      </a:r>
                    </a:p>
                  </a:txBody>
                  <a:tcPr marL="5741" marR="5741" marT="57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SG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 </a:t>
                      </a:r>
                      <a:r>
                        <a:rPr lang="en-US" altLang="zh-SG" sz="12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77%</a:t>
                      </a:r>
                      <a:r>
                        <a:rPr lang="zh-CN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左右</a:t>
                      </a:r>
                    </a:p>
                  </a:txBody>
                  <a:tcPr marL="5741" marR="5741" marT="57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SG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 </a:t>
                      </a:r>
                      <a:r>
                        <a:rPr lang="en-US" altLang="zh-SG" sz="12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81%</a:t>
                      </a:r>
                      <a:r>
                        <a:rPr lang="zh-CN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左右</a:t>
                      </a:r>
                    </a:p>
                  </a:txBody>
                  <a:tcPr marL="5741" marR="5741" marT="57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71475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户型（主力户型及卖点）</a:t>
                      </a:r>
                    </a:p>
                  </a:txBody>
                  <a:tcPr marL="5741" marR="5741" marT="57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SG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 </a:t>
                      </a:r>
                      <a:r>
                        <a:rPr lang="en-US" altLang="zh-SG" sz="12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99</a:t>
                      </a:r>
                      <a:r>
                        <a:rPr lang="zh-CN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（低密改善洋房）</a:t>
                      </a:r>
                    </a:p>
                  </a:txBody>
                  <a:tcPr marL="5741" marR="5741" marT="57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SG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 </a:t>
                      </a:r>
                      <a:r>
                        <a:rPr lang="en-US" altLang="zh-SG" sz="12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101-106-109-129-143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a:txBody>
                  <a:tcPr marL="5741" marR="5741" marT="57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SG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 </a:t>
                      </a:r>
                      <a:r>
                        <a:rPr lang="en-US" altLang="zh-SG" sz="12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90-96-106-109</a:t>
                      </a:r>
                      <a:r>
                        <a:rPr lang="zh-CN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（亲水低密洋房）</a:t>
                      </a:r>
                    </a:p>
                  </a:txBody>
                  <a:tcPr marL="5741" marR="5741" marT="57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58445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装标（实际成本）</a:t>
                      </a:r>
                    </a:p>
                  </a:txBody>
                  <a:tcPr marL="5741" marR="5741" marT="57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SG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 </a:t>
                      </a:r>
                      <a:r>
                        <a:rPr lang="en-US" altLang="zh-SG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-</a:t>
                      </a:r>
                    </a:p>
                  </a:txBody>
                  <a:tcPr marL="5741" marR="5741" marT="57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SG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 </a:t>
                      </a:r>
                      <a:r>
                        <a:rPr lang="en-US" altLang="zh-SG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-</a:t>
                      </a:r>
                    </a:p>
                  </a:txBody>
                  <a:tcPr marL="5741" marR="5741" marT="57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1399</a:t>
                      </a:r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元</a:t>
                      </a:r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/</a:t>
                      </a:r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㎡</a:t>
                      </a:r>
                      <a:endParaRPr lang="en-US" altLang="zh-SG" sz="12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a:txBody>
                  <a:tcPr marL="5741" marR="5741" marT="57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58445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装标（对外报价）</a:t>
                      </a:r>
                    </a:p>
                  </a:txBody>
                  <a:tcPr marL="5741" marR="5741" marT="57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2000~2200</a:t>
                      </a:r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元</a:t>
                      </a:r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/</a:t>
                      </a:r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㎡</a:t>
                      </a:r>
                      <a:endParaRPr lang="en-US" altLang="zh-SG" sz="12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a:txBody>
                  <a:tcPr marL="5741" marR="5741" marT="57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SG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 </a:t>
                      </a:r>
                      <a:r>
                        <a:rPr lang="en-US" altLang="zh-SG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2500</a:t>
                      </a:r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元</a:t>
                      </a:r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/</a:t>
                      </a:r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㎡</a:t>
                      </a:r>
                    </a:p>
                  </a:txBody>
                  <a:tcPr marL="5741" marR="5741" marT="57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2000</a:t>
                      </a:r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元</a:t>
                      </a:r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/</a:t>
                      </a:r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㎡</a:t>
                      </a:r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~2100</a:t>
                      </a:r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元</a:t>
                      </a:r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/</a:t>
                      </a:r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㎡</a:t>
                      </a:r>
                      <a:endParaRPr lang="en-US" altLang="zh-SG" sz="12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a:txBody>
                  <a:tcPr marL="5741" marR="5741" marT="57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58182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SG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首开价格</a:t>
                      </a:r>
                    </a:p>
                  </a:txBody>
                  <a:tcPr marL="5741" marR="5741" marT="57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SG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 </a:t>
                      </a:r>
                      <a:r>
                        <a:rPr lang="en-US" altLang="zh-SG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-</a:t>
                      </a:r>
                    </a:p>
                  </a:txBody>
                  <a:tcPr marL="5741" marR="5741" marT="57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SG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 </a:t>
                      </a:r>
                      <a:r>
                        <a:rPr lang="en-US" altLang="zh-SG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30300</a:t>
                      </a:r>
                      <a:r>
                        <a:rPr lang="zh-CN" altLang="en-US" sz="12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元</a:t>
                      </a:r>
                      <a:r>
                        <a:rPr lang="en-US" altLang="zh-CN" sz="12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/</a:t>
                      </a:r>
                      <a:r>
                        <a:rPr lang="zh-CN" altLang="en-US" sz="12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㎡</a:t>
                      </a:r>
                      <a:endParaRPr lang="en-US" altLang="zh-SG" sz="12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a:txBody>
                  <a:tcPr marL="5741" marR="5741" marT="57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29300</a:t>
                      </a:r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元</a:t>
                      </a:r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/</a:t>
                      </a:r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㎡</a:t>
                      </a:r>
                      <a:endParaRPr lang="en-US" altLang="zh-SG" sz="12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a:txBody>
                  <a:tcPr marL="5741" marR="5741" marT="57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5781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业态整体均价</a:t>
                      </a:r>
                    </a:p>
                  </a:txBody>
                  <a:tcPr marL="5741" marR="5741" marT="57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SG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 </a:t>
                      </a:r>
                      <a:r>
                        <a:rPr lang="en-US" altLang="zh-SG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-</a:t>
                      </a:r>
                    </a:p>
                  </a:txBody>
                  <a:tcPr marL="5741" marR="5741" marT="57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SG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 </a:t>
                      </a:r>
                      <a:r>
                        <a:rPr lang="en-US" altLang="zh-SG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29910</a:t>
                      </a:r>
                      <a:r>
                        <a:rPr lang="zh-CN" altLang="en-US" sz="12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元</a:t>
                      </a:r>
                      <a:r>
                        <a:rPr lang="en-US" altLang="zh-CN" sz="12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/</a:t>
                      </a:r>
                      <a:r>
                        <a:rPr lang="zh-CN" altLang="en-US" sz="12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㎡</a:t>
                      </a:r>
                      <a:endParaRPr lang="en-US" altLang="zh-SG" sz="12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a:txBody>
                  <a:tcPr marL="5741" marR="5741" marT="57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29300</a:t>
                      </a:r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元</a:t>
                      </a:r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/</a:t>
                      </a:r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㎡</a:t>
                      </a:r>
                      <a:endParaRPr lang="en-US" altLang="zh-SG" sz="12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a:txBody>
                  <a:tcPr marL="5741" marR="5741" marT="57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58182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近</a:t>
                      </a:r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2</a:t>
                      </a:r>
                      <a:r>
                        <a:rPr lang="zh-CN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个月实际均价</a:t>
                      </a:r>
                    </a:p>
                  </a:txBody>
                  <a:tcPr marL="5741" marR="5741" marT="57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SG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 </a:t>
                      </a:r>
                      <a:r>
                        <a:rPr lang="en-US" altLang="zh-SG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-</a:t>
                      </a:r>
                    </a:p>
                  </a:txBody>
                  <a:tcPr marL="5741" marR="5741" marT="57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SG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 </a:t>
                      </a:r>
                      <a:r>
                        <a:rPr lang="en-US" altLang="zh-SG" sz="12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29131</a:t>
                      </a:r>
                      <a:r>
                        <a:rPr lang="zh-CN" altLang="en-US" sz="120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元</a:t>
                      </a:r>
                      <a:r>
                        <a:rPr lang="en-US" altLang="zh-CN" sz="120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/</a:t>
                      </a:r>
                      <a:r>
                        <a:rPr lang="zh-CN" altLang="en-US" sz="120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㎡</a:t>
                      </a:r>
                      <a:endParaRPr lang="en-US" altLang="zh-SG" sz="12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a:txBody>
                  <a:tcPr marL="5741" marR="5741" marT="57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SG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 </a:t>
                      </a:r>
                      <a:r>
                        <a:rPr lang="en-US" altLang="zh-SG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-</a:t>
                      </a:r>
                    </a:p>
                  </a:txBody>
                  <a:tcPr marL="5741" marR="5741" marT="57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58182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月均流速（实际成交套数）</a:t>
                      </a:r>
                    </a:p>
                  </a:txBody>
                  <a:tcPr marL="5741" marR="5741" marT="57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SG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 </a:t>
                      </a:r>
                      <a:r>
                        <a:rPr lang="zh-CN" altLang="zh-SG" sz="12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未开盘</a:t>
                      </a:r>
                    </a:p>
                  </a:txBody>
                  <a:tcPr marL="5741" marR="5741" marT="57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SG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 </a:t>
                      </a:r>
                      <a:r>
                        <a:rPr lang="en-US" altLang="zh-SG" sz="12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40</a:t>
                      </a:r>
                      <a:r>
                        <a:rPr lang="zh-CN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套</a:t>
                      </a:r>
                    </a:p>
                  </a:txBody>
                  <a:tcPr marL="5741" marR="5741" marT="57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SG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 </a:t>
                      </a:r>
                      <a:r>
                        <a:rPr lang="zh-CN" altLang="zh-SG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未开盘</a:t>
                      </a:r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，预计高层月均</a:t>
                      </a:r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42</a:t>
                      </a:r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套</a:t>
                      </a:r>
                      <a:endParaRPr lang="zh-CN" altLang="zh-SG" sz="12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a:txBody>
                  <a:tcPr marL="5741" marR="5741" marT="57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58182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剩余存量（显性</a:t>
                      </a:r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+</a:t>
                      </a:r>
                      <a:r>
                        <a:rPr lang="zh-CN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潜在）</a:t>
                      </a:r>
                    </a:p>
                  </a:txBody>
                  <a:tcPr marL="5741" marR="5741" marT="57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SG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 </a:t>
                      </a:r>
                      <a:r>
                        <a:rPr lang="en-US" altLang="zh-SG" sz="12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632</a:t>
                      </a:r>
                      <a:r>
                        <a:rPr lang="zh-CN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套</a:t>
                      </a:r>
                    </a:p>
                  </a:txBody>
                  <a:tcPr marL="5741" marR="5741" marT="57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SG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 </a:t>
                      </a:r>
                      <a:r>
                        <a:rPr lang="en-US" altLang="zh-SG" sz="12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1213</a:t>
                      </a:r>
                      <a:r>
                        <a:rPr lang="zh-CN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套</a:t>
                      </a:r>
                    </a:p>
                  </a:txBody>
                  <a:tcPr marL="5741" marR="5741" marT="57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SG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 </a:t>
                      </a:r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331</a:t>
                      </a:r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套</a:t>
                      </a:r>
                    </a:p>
                  </a:txBody>
                  <a:tcPr marL="5741" marR="5741" marT="57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5781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剩余存量预估去化周期</a:t>
                      </a:r>
                    </a:p>
                  </a:txBody>
                  <a:tcPr marL="5741" marR="5741" marT="57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SG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 </a:t>
                      </a:r>
                      <a:r>
                        <a:rPr lang="en-US" altLang="zh-SG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-</a:t>
                      </a:r>
                    </a:p>
                  </a:txBody>
                  <a:tcPr marL="5741" marR="5741" marT="57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SG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 </a:t>
                      </a:r>
                      <a:r>
                        <a:rPr lang="en-US" altLang="zh-SG" sz="12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12</a:t>
                      </a:r>
                      <a:r>
                        <a:rPr lang="zh-CN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个月</a:t>
                      </a:r>
                    </a:p>
                  </a:txBody>
                  <a:tcPr marL="5741" marR="5741" marT="57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8</a:t>
                      </a:r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个月</a:t>
                      </a:r>
                      <a:endParaRPr lang="en-US" altLang="zh-SG" sz="12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a:txBody>
                  <a:tcPr marL="5741" marR="5741" marT="57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矩形 33"/>
          <p:cNvSpPr/>
          <p:nvPr/>
        </p:nvSpPr>
        <p:spPr>
          <a:xfrm>
            <a:off x="10060242" y="144857"/>
            <a:ext cx="2054650" cy="432740"/>
          </a:xfrm>
          <a:prstGeom prst="rect">
            <a:avLst/>
          </a:prstGeom>
          <a:solidFill>
            <a:srgbClr val="E7ED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高层竞品分析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微软雅黑" panose="020B0503020204020204" pitchFamily="34" charset="-122"/>
            </a:endParaRPr>
          </a:p>
        </p:txBody>
      </p:sp>
      <p:sp>
        <p:nvSpPr>
          <p:cNvPr id="36" name="标题 1"/>
          <p:cNvSpPr txBox="1"/>
          <p:nvPr/>
        </p:nvSpPr>
        <p:spPr bwMode="auto">
          <a:xfrm>
            <a:off x="8339701" y="139068"/>
            <a:ext cx="1720541" cy="433917"/>
          </a:xfrm>
          <a:prstGeom prst="rect">
            <a:avLst/>
          </a:prstGeom>
          <a:solidFill>
            <a:srgbClr val="E60000"/>
          </a:solidFill>
          <a:ln>
            <a:noFill/>
          </a:ln>
        </p:spPr>
        <p:txBody>
          <a:bodyPr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营销篇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416451" y="1148741"/>
            <a:ext cx="46607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旭辉城高层主力户型图</a:t>
            </a:r>
            <a:endParaRPr lang="zh-SG" altLang="en-US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297680" y="1148741"/>
            <a:ext cx="38667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融创未来之城高层主力户型图</a:t>
            </a:r>
            <a:endParaRPr lang="zh-SG" altLang="en-US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8009019" y="1148741"/>
            <a:ext cx="46607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本案高层主力户型图</a:t>
            </a:r>
            <a:endParaRPr lang="zh-SG" altLang="en-US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79394" y="1652185"/>
            <a:ext cx="3344782" cy="369332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zh-SG" altLang="en-US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216242" y="1652185"/>
            <a:ext cx="3400710" cy="369332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zh-SG" altLang="en-US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8009018" y="1652185"/>
            <a:ext cx="3503277" cy="369332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zh-SG" altLang="en-US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75335" y="4706070"/>
            <a:ext cx="9960745" cy="17054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户型比对结论：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1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、旭辉城和未来之城都是中间套，本案是边套；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2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、本案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4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米的客厅开间远大于其他两个项目；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3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、本案得房率约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81%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，高于其他两个项目。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335" y="1702435"/>
            <a:ext cx="2845435" cy="286448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5660" y="1702435"/>
            <a:ext cx="2541905" cy="288798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39455" y="1702435"/>
            <a:ext cx="2661920" cy="2864486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矩形 33"/>
          <p:cNvSpPr/>
          <p:nvPr/>
        </p:nvSpPr>
        <p:spPr>
          <a:xfrm>
            <a:off x="10060242" y="144857"/>
            <a:ext cx="2054650" cy="432740"/>
          </a:xfrm>
          <a:prstGeom prst="rect">
            <a:avLst/>
          </a:prstGeom>
          <a:solidFill>
            <a:srgbClr val="E7ED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洋房竞品分析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微软雅黑" panose="020B0503020204020204" pitchFamily="34" charset="-122"/>
            </a:endParaRPr>
          </a:p>
        </p:txBody>
      </p:sp>
      <p:sp>
        <p:nvSpPr>
          <p:cNvPr id="36" name="标题 1"/>
          <p:cNvSpPr txBox="1"/>
          <p:nvPr/>
        </p:nvSpPr>
        <p:spPr bwMode="auto">
          <a:xfrm>
            <a:off x="8339701" y="139068"/>
            <a:ext cx="1720541" cy="433917"/>
          </a:xfrm>
          <a:prstGeom prst="rect">
            <a:avLst/>
          </a:prstGeom>
          <a:solidFill>
            <a:srgbClr val="E60000"/>
          </a:solidFill>
          <a:ln>
            <a:noFill/>
          </a:ln>
        </p:spPr>
        <p:txBody>
          <a:bodyPr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营销篇</a:t>
            </a:r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777459292"/>
              </p:ext>
            </p:extLst>
          </p:nvPr>
        </p:nvGraphicFramePr>
        <p:xfrm>
          <a:off x="1589529" y="945755"/>
          <a:ext cx="9012941" cy="5441512"/>
        </p:xfrm>
        <a:graphic>
          <a:graphicData uri="http://schemas.openxmlformats.org/drawingml/2006/table">
            <a:tbl>
              <a:tblPr/>
              <a:tblGrid>
                <a:gridCol w="4485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718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0282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8970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18628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zh-SG" alt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科目</a:t>
                      </a:r>
                    </a:p>
                  </a:txBody>
                  <a:tcPr marL="5741" marR="5741" marT="57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zh-SG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未来</a:t>
                      </a:r>
                      <a:r>
                        <a:rPr lang="zh-SG" alt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旭辉城</a:t>
                      </a:r>
                    </a:p>
                  </a:txBody>
                  <a:tcPr marL="5741" marR="5741" marT="57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SG" alt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本案</a:t>
                      </a:r>
                    </a:p>
                  </a:txBody>
                  <a:tcPr marL="5741" marR="5741" marT="57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8628">
                <a:tc>
                  <a:txBody>
                    <a:bodyPr/>
                    <a:lstStyle/>
                    <a:p>
                      <a:pPr algn="ctr" fontAlgn="ctr"/>
                      <a:r>
                        <a:rPr lang="zh-SG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政策</a:t>
                      </a:r>
                    </a:p>
                  </a:txBody>
                  <a:tcPr marL="5741" marR="5741" marT="57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SG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政府价格管控政策</a:t>
                      </a:r>
                    </a:p>
                  </a:txBody>
                  <a:tcPr marL="5741" marR="5741" marT="57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zh-SG" altLang="en-US" sz="120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 </a:t>
                      </a:r>
                      <a:r>
                        <a:rPr lang="zh-CN" altLang="zh-SG" sz="120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上报市住建，审批给予项目均价，均价参照周边项目价格；</a:t>
                      </a:r>
                      <a:r>
                        <a:rPr lang="zh-CN" altLang="en-US" sz="120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公示</a:t>
                      </a:r>
                      <a:r>
                        <a:rPr lang="zh-CN" altLang="zh-SG" sz="120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价及一口价</a:t>
                      </a:r>
                      <a:r>
                        <a:rPr lang="zh-SG" altLang="en-US" sz="120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 </a:t>
                      </a:r>
                      <a:endParaRPr lang="zh-SG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a:txBody>
                  <a:tcPr marL="5741" marR="5741" marT="57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8628">
                <a:tc rowSpan="11">
                  <a:txBody>
                    <a:bodyPr/>
                    <a:lstStyle/>
                    <a:p>
                      <a:pPr algn="ctr" fontAlgn="ctr"/>
                      <a:r>
                        <a:rPr lang="zh-SG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洋房</a:t>
                      </a:r>
                    </a:p>
                  </a:txBody>
                  <a:tcPr marL="5741" marR="5741" marT="57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SG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楼层</a:t>
                      </a:r>
                    </a:p>
                  </a:txBody>
                  <a:tcPr marL="5741" marR="5741" marT="57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SG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 </a:t>
                      </a:r>
                      <a:r>
                        <a:rPr lang="zh-CN" altLang="zh-SG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洋房</a:t>
                      </a:r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7-9</a:t>
                      </a:r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层</a:t>
                      </a:r>
                    </a:p>
                  </a:txBody>
                  <a:tcPr marL="5741" marR="5741" marT="57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SG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 </a:t>
                      </a:r>
                      <a:r>
                        <a:rPr lang="zh-CN" altLang="zh-SG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洋房</a:t>
                      </a:r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11</a:t>
                      </a:r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层</a:t>
                      </a:r>
                    </a:p>
                  </a:txBody>
                  <a:tcPr marL="5741" marR="5741" marT="57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8465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SG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得房率</a:t>
                      </a:r>
                    </a:p>
                  </a:txBody>
                  <a:tcPr marL="5741" marR="5741" marT="57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-</a:t>
                      </a:r>
                      <a:endParaRPr lang="en-US" altLang="zh-SG" sz="12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a:txBody>
                  <a:tcPr marL="5741" marR="5741" marT="57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81%</a:t>
                      </a:r>
                      <a:endParaRPr lang="en-US" altLang="zh-SG" sz="12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a:txBody>
                  <a:tcPr marL="5741" marR="5741" marT="57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8628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户型（主力户型及卖点）</a:t>
                      </a:r>
                    </a:p>
                  </a:txBody>
                  <a:tcPr marL="5741" marR="5741" marT="57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SG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 </a:t>
                      </a:r>
                      <a:r>
                        <a:rPr lang="en-US" altLang="zh-SG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125-131-133-139</a:t>
                      </a:r>
                    </a:p>
                  </a:txBody>
                  <a:tcPr marL="5741" marR="5741" marT="57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SG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 </a:t>
                      </a:r>
                      <a:r>
                        <a:rPr lang="en-US" altLang="zh-SG" sz="12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121</a:t>
                      </a:r>
                      <a:endParaRPr lang="en-US" altLang="zh-SG" sz="12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a:txBody>
                  <a:tcPr marL="5741" marR="5741" marT="57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8628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装标（实际成本）</a:t>
                      </a:r>
                    </a:p>
                  </a:txBody>
                  <a:tcPr marL="5741" marR="5741" marT="57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altLang="zh-CN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  <a:sym typeface="微软雅黑" panose="020B0503020204020204" pitchFamily="34" charset="-122"/>
                        </a:rPr>
                        <a:t>-</a:t>
                      </a:r>
                      <a:endParaRPr kumimoji="0" lang="en-US" altLang="zh-SG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  <a:sym typeface="微软雅黑" panose="020B0503020204020204" pitchFamily="34" charset="-122"/>
                      </a:endParaRPr>
                    </a:p>
                  </a:txBody>
                  <a:tcPr marL="5741" marR="5741" marT="57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1399</a:t>
                      </a:r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元</a:t>
                      </a:r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/</a:t>
                      </a:r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㎡</a:t>
                      </a:r>
                      <a:endParaRPr lang="en-US" altLang="zh-SG" sz="12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a:txBody>
                  <a:tcPr marL="5741" marR="5741" marT="57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8628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装标（对外报价）</a:t>
                      </a:r>
                    </a:p>
                  </a:txBody>
                  <a:tcPr marL="5741" marR="5741" marT="57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altLang="zh-CN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  <a:sym typeface="微软雅黑" panose="020B0503020204020204" pitchFamily="34" charset="-122"/>
                        </a:rPr>
                        <a:t>2000~2200</a:t>
                      </a:r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元</a:t>
                      </a:r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/</a:t>
                      </a:r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㎡</a:t>
                      </a:r>
                      <a:endParaRPr kumimoji="0" lang="en-US" altLang="zh-SG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  <a:sym typeface="微软雅黑" panose="020B0503020204020204" pitchFamily="34" charset="-122"/>
                      </a:endParaRPr>
                    </a:p>
                  </a:txBody>
                  <a:tcPr marL="5741" marR="5741" marT="57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2000~2100</a:t>
                      </a:r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元</a:t>
                      </a:r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/</a:t>
                      </a:r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㎡</a:t>
                      </a:r>
                      <a:endParaRPr lang="en-US" altLang="zh-SG" sz="12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a:txBody>
                  <a:tcPr marL="5741" marR="5741" marT="57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8465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SG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首开价格</a:t>
                      </a:r>
                    </a:p>
                  </a:txBody>
                  <a:tcPr marL="5741" marR="5741" marT="57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zh-SG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未开盘</a:t>
                      </a:r>
                    </a:p>
                  </a:txBody>
                  <a:tcPr marL="5741" marR="5741" marT="57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32000</a:t>
                      </a:r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元</a:t>
                      </a:r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/</a:t>
                      </a:r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㎡</a:t>
                      </a:r>
                      <a:endParaRPr lang="en-US" altLang="zh-SG" sz="12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a:txBody>
                  <a:tcPr marL="5741" marR="5741" marT="57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18465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业态整体均价</a:t>
                      </a:r>
                    </a:p>
                  </a:txBody>
                  <a:tcPr marL="5741" marR="5741" marT="57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SG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 </a:t>
                      </a:r>
                      <a:r>
                        <a:rPr lang="en-US" altLang="zh-SG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-</a:t>
                      </a:r>
                    </a:p>
                  </a:txBody>
                  <a:tcPr marL="5741" marR="5741" marT="57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32000</a:t>
                      </a:r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元</a:t>
                      </a:r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/</a:t>
                      </a:r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㎡</a:t>
                      </a:r>
                      <a:endParaRPr lang="en-US" altLang="zh-SG" sz="12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a:txBody>
                  <a:tcPr marL="5741" marR="5741" marT="57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18465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近</a:t>
                      </a:r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2</a:t>
                      </a:r>
                      <a:r>
                        <a:rPr lang="zh-CN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个月实际均价</a:t>
                      </a:r>
                    </a:p>
                  </a:txBody>
                  <a:tcPr marL="5741" marR="5741" marT="57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SG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 </a:t>
                      </a:r>
                      <a:r>
                        <a:rPr lang="en-US" altLang="zh-SG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-</a:t>
                      </a:r>
                    </a:p>
                  </a:txBody>
                  <a:tcPr marL="5741" marR="5741" marT="57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SG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 </a:t>
                      </a:r>
                      <a:r>
                        <a:rPr lang="en-US" altLang="zh-SG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-</a:t>
                      </a:r>
                    </a:p>
                  </a:txBody>
                  <a:tcPr marL="5741" marR="5741" marT="57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18628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月均流速（实际成交套数）</a:t>
                      </a:r>
                    </a:p>
                  </a:txBody>
                  <a:tcPr marL="5741" marR="5741" marT="57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SG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 </a:t>
                      </a:r>
                      <a:r>
                        <a:rPr lang="en-US" altLang="zh-SG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-</a:t>
                      </a:r>
                    </a:p>
                  </a:txBody>
                  <a:tcPr marL="5741" marR="5741" marT="57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洋房月均</a:t>
                      </a:r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11</a:t>
                      </a:r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套</a:t>
                      </a:r>
                      <a:endParaRPr lang="en-US" altLang="zh-SG" sz="12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a:txBody>
                  <a:tcPr marL="5741" marR="5741" marT="57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18628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剩余存量（显性</a:t>
                      </a:r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+</a:t>
                      </a:r>
                      <a:r>
                        <a:rPr lang="zh-CN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潜在）</a:t>
                      </a:r>
                    </a:p>
                  </a:txBody>
                  <a:tcPr marL="5741" marR="5741" marT="57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SG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 </a:t>
                      </a:r>
                      <a:r>
                        <a:rPr lang="en-US" altLang="zh-SG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-</a:t>
                      </a:r>
                    </a:p>
                  </a:txBody>
                  <a:tcPr marL="5741" marR="5741" marT="57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10477</a:t>
                      </a:r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㎡</a:t>
                      </a:r>
                      <a:endParaRPr lang="en-US" altLang="zh-SG" sz="12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a:txBody>
                  <a:tcPr marL="5741" marR="5741" marT="57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18628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剩余存量预估去化周期</a:t>
                      </a:r>
                    </a:p>
                  </a:txBody>
                  <a:tcPr marL="5741" marR="5741" marT="57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SG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 </a:t>
                      </a:r>
                      <a:r>
                        <a:rPr lang="en-US" altLang="zh-SG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-</a:t>
                      </a:r>
                    </a:p>
                  </a:txBody>
                  <a:tcPr marL="5741" marR="5741" marT="57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8</a:t>
                      </a:r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个月</a:t>
                      </a:r>
                      <a:endParaRPr lang="en-US" altLang="zh-SG" sz="12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a:txBody>
                  <a:tcPr marL="5741" marR="5741" marT="57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矩形 33"/>
          <p:cNvSpPr/>
          <p:nvPr/>
        </p:nvSpPr>
        <p:spPr>
          <a:xfrm>
            <a:off x="10060242" y="144857"/>
            <a:ext cx="2054650" cy="432740"/>
          </a:xfrm>
          <a:prstGeom prst="rect">
            <a:avLst/>
          </a:prstGeom>
          <a:solidFill>
            <a:srgbClr val="E7ED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洋房竞品分析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微软雅黑" panose="020B0503020204020204" pitchFamily="34" charset="-122"/>
            </a:endParaRPr>
          </a:p>
        </p:txBody>
      </p:sp>
      <p:sp>
        <p:nvSpPr>
          <p:cNvPr id="36" name="标题 1"/>
          <p:cNvSpPr txBox="1"/>
          <p:nvPr/>
        </p:nvSpPr>
        <p:spPr bwMode="auto">
          <a:xfrm>
            <a:off x="8339701" y="139068"/>
            <a:ext cx="1720541" cy="433917"/>
          </a:xfrm>
          <a:prstGeom prst="rect">
            <a:avLst/>
          </a:prstGeom>
          <a:solidFill>
            <a:srgbClr val="E60000"/>
          </a:solidFill>
          <a:ln>
            <a:noFill/>
          </a:ln>
        </p:spPr>
        <p:txBody>
          <a:bodyPr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营销篇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1638964" y="1238415"/>
            <a:ext cx="46607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旭辉城洋房主力户型图</a:t>
            </a:r>
            <a:endParaRPr lang="zh-SG" altLang="en-US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986817" y="1171359"/>
            <a:ext cx="35032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本案洋房主力户型图</a:t>
            </a:r>
            <a:endParaRPr lang="zh-SG" altLang="en-US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701907" y="1674803"/>
            <a:ext cx="3344782" cy="369332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zh-SG" altLang="en-US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986815" y="1674803"/>
            <a:ext cx="3503277" cy="369332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zh-SG" altLang="en-US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98525" y="4837516"/>
            <a:ext cx="9960745" cy="8744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户型比对结论：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1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、本案南北双阳台＋东西面开窗，餐客厅可观赏一线河景，旭辉城无此优势。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3792" y="1697421"/>
            <a:ext cx="2073275" cy="28078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2633" y="1697421"/>
            <a:ext cx="2533650" cy="2942524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内容占位符 2"/>
          <p:cNvSpPr>
            <a:spLocks noGrp="1"/>
          </p:cNvSpPr>
          <p:nvPr/>
        </p:nvSpPr>
        <p:spPr>
          <a:xfrm>
            <a:off x="270568" y="1885667"/>
            <a:ext cx="11651672" cy="2631440"/>
          </a:xfrm>
          <a:solidFill>
            <a:schemeClr val="bg1">
              <a:lumMod val="65000"/>
            </a:schemeClr>
          </a:solidFill>
          <a:ln>
            <a:solidFill>
              <a:srgbClr val="F2F5F4"/>
            </a:solidFill>
          </a:ln>
        </p:spPr>
        <p:txBody>
          <a:bodyPr vert="horz" wrap="square" lIns="140592" tIns="70295" rIns="140592" bIns="70295" numCol="1" anchor="ctr" anchorCtr="0" compatLnSpc="1"/>
          <a:lstStyle>
            <a:lvl1pPr marL="914400" indent="-914400" algn="l" defTabSz="2437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8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80565" indent="-762000" algn="l" defTabSz="2437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7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047365" indent="-609600" algn="l" defTabSz="2437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266565" indent="-609600" algn="l" defTabSz="2437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85765" indent="-609600" algn="l" defTabSz="2437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704330" indent="-609600" algn="l" defTabSz="2437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23530" indent="-609600" algn="l" defTabSz="2437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142730" indent="-609600" algn="l" defTabSz="2437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361295" indent="-609600" algn="l" defTabSz="2437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0" indent="-457200" algn="l" defTabSz="1462405" rtl="0" eaLnBrk="1" fontAlgn="base" latinLnBrk="0" hangingPunct="1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高层产品体量相对较多，面市时未来之城将会是最强竞品，结合周边竞品价格以及市场库存状况，建议整体实现均价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29300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元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/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㎡左右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，分两批推售；</a:t>
            </a:r>
          </a:p>
          <a:p>
            <a:pPr marL="457200" marR="0" lvl="0" indent="-457200" algn="l" defTabSz="1462405" rtl="0" eaLnBrk="1" fontAlgn="base" latinLnBrk="0" hangingPunct="1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洋房产品具有一定的市场竞争力，本案洋房入市主力竞争为旭辉城项目，但本案洋房面积段相对旭辉城（</a:t>
            </a:r>
            <a:r>
              <a:rPr lang="zh-CN" altLang="en-US" sz="18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原蓝光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未来辰悦）小，控制在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118-121㎡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，总价优势明显，洋房类产品也可分流未来之城中大户型客群，建议整体实现均价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32000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元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/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㎡左右，</a:t>
            </a:r>
            <a:r>
              <a:rPr lang="zh-CN" altLang="en-US" sz="18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分两批推售；</a:t>
            </a:r>
          </a:p>
        </p:txBody>
      </p:sp>
      <p:sp>
        <p:nvSpPr>
          <p:cNvPr id="5" name="矩形 4"/>
          <p:cNvSpPr/>
          <p:nvPr/>
        </p:nvSpPr>
        <p:spPr>
          <a:xfrm>
            <a:off x="10060242" y="144857"/>
            <a:ext cx="2054650" cy="432740"/>
          </a:xfrm>
          <a:prstGeom prst="rect">
            <a:avLst/>
          </a:prstGeom>
          <a:solidFill>
            <a:srgbClr val="E7ED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整盘定价逻辑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微软雅黑" panose="020B0503020204020204" pitchFamily="34" charset="-122"/>
            </a:endParaRPr>
          </a:p>
        </p:txBody>
      </p:sp>
      <p:sp>
        <p:nvSpPr>
          <p:cNvPr id="6" name="标题 1"/>
          <p:cNvSpPr txBox="1"/>
          <p:nvPr/>
        </p:nvSpPr>
        <p:spPr bwMode="auto">
          <a:xfrm>
            <a:off x="8339701" y="139068"/>
            <a:ext cx="1720541" cy="433917"/>
          </a:xfrm>
          <a:prstGeom prst="rect">
            <a:avLst/>
          </a:prstGeom>
          <a:solidFill>
            <a:srgbClr val="E60000"/>
          </a:solidFill>
          <a:ln>
            <a:noFill/>
          </a:ln>
        </p:spPr>
        <p:txBody>
          <a:bodyPr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营销篇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143765" y="756050"/>
            <a:ext cx="6130911" cy="6003808"/>
          </a:xfrm>
          <a:prstGeom prst="rect">
            <a:avLst/>
          </a:prstGeom>
          <a:noFill/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E6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432305" y="5302120"/>
            <a:ext cx="5534793" cy="829945"/>
          </a:xfrm>
          <a:prstGeom prst="rect">
            <a:avLst/>
          </a:prstGeom>
          <a:solidFill>
            <a:srgbClr val="E60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备注：低开高走，一期高层均价</a:t>
            </a:r>
            <a:r>
              <a:rPr kumimoji="0" lang="en-US" altLang="zh-CN" sz="16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28913</a:t>
            </a:r>
            <a:r>
              <a:rPr kumimoji="0" lang="zh-CN" altLang="en-US" sz="16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，洋房均价</a:t>
            </a:r>
            <a:r>
              <a:rPr kumimoji="0" lang="en-US" altLang="zh-CN" sz="16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31500</a:t>
            </a:r>
            <a:r>
              <a:rPr kumimoji="0" lang="zh-CN" altLang="en-US" sz="16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；二期位置优于一期，高层均价提至</a:t>
            </a:r>
            <a:r>
              <a:rPr kumimoji="0" lang="en-US" altLang="zh-CN" sz="16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30700</a:t>
            </a:r>
            <a:r>
              <a:rPr kumimoji="0" lang="zh-CN" altLang="en-US" sz="16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，洋房均价提至</a:t>
            </a:r>
            <a:r>
              <a:rPr kumimoji="0" lang="en-US" altLang="zh-CN" sz="16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32500</a:t>
            </a:r>
            <a:r>
              <a:rPr kumimoji="0" lang="zh-CN" altLang="en-US" sz="16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，整盘高层均价</a:t>
            </a:r>
            <a:r>
              <a:rPr kumimoji="0" lang="en-US" altLang="zh-CN" sz="16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29300</a:t>
            </a:r>
            <a:r>
              <a:rPr kumimoji="0" lang="zh-CN" altLang="en-US" sz="16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，洋房均价</a:t>
            </a:r>
            <a:r>
              <a:rPr kumimoji="0" lang="en-US" altLang="zh-CN" sz="16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32500</a:t>
            </a:r>
          </a:p>
        </p:txBody>
      </p:sp>
      <p:sp>
        <p:nvSpPr>
          <p:cNvPr id="44" name="矩形 43"/>
          <p:cNvSpPr/>
          <p:nvPr/>
        </p:nvSpPr>
        <p:spPr>
          <a:xfrm>
            <a:off x="10060242" y="144857"/>
            <a:ext cx="2054650" cy="432740"/>
          </a:xfrm>
          <a:prstGeom prst="rect">
            <a:avLst/>
          </a:prstGeom>
          <a:solidFill>
            <a:srgbClr val="E7ED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价格趋势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微软雅黑" panose="020B0503020204020204" pitchFamily="34" charset="-122"/>
            </a:endParaRPr>
          </a:p>
        </p:txBody>
      </p:sp>
      <p:sp>
        <p:nvSpPr>
          <p:cNvPr id="45" name="标题 1"/>
          <p:cNvSpPr txBox="1"/>
          <p:nvPr/>
        </p:nvSpPr>
        <p:spPr bwMode="auto">
          <a:xfrm>
            <a:off x="8339701" y="139068"/>
            <a:ext cx="1720541" cy="433917"/>
          </a:xfrm>
          <a:prstGeom prst="rect">
            <a:avLst/>
          </a:prstGeom>
          <a:solidFill>
            <a:srgbClr val="E60000"/>
          </a:solidFill>
          <a:ln>
            <a:noFill/>
          </a:ln>
        </p:spPr>
        <p:txBody>
          <a:bodyPr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营销篇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325" y="756050"/>
            <a:ext cx="4913965" cy="6057649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3118980" y="5958371"/>
            <a:ext cx="763351" cy="307777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kumimoji="1"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1#</a:t>
            </a:r>
            <a:r>
              <a:rPr kumimoji="1"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高层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3272112" y="3008956"/>
            <a:ext cx="763351" cy="307777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kumimoji="1"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6#</a:t>
            </a:r>
            <a:r>
              <a:rPr kumimoji="1"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高层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2045674" y="3748459"/>
            <a:ext cx="763351" cy="307777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kumimoji="1"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5#</a:t>
            </a:r>
            <a:r>
              <a:rPr kumimoji="1"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洋房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3234742" y="4436459"/>
            <a:ext cx="763351" cy="307777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kumimoji="1"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4#</a:t>
            </a:r>
            <a:r>
              <a:rPr kumimoji="1"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高层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2096391" y="4853415"/>
            <a:ext cx="763351" cy="307777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kumimoji="1"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3#</a:t>
            </a:r>
            <a:r>
              <a:rPr kumimoji="1"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洋房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2041172" y="5958371"/>
            <a:ext cx="763351" cy="307777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kumimoji="1"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2#</a:t>
            </a:r>
            <a:r>
              <a:rPr kumimoji="1"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洋房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2053490" y="2570229"/>
            <a:ext cx="763351" cy="307777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kumimoji="1"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7#</a:t>
            </a:r>
            <a:r>
              <a:rPr kumimoji="1"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洋房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2130277" y="1391999"/>
            <a:ext cx="869149" cy="307777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kumimoji="1"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10#</a:t>
            </a:r>
            <a:r>
              <a:rPr kumimoji="1"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高层</a:t>
            </a:r>
          </a:p>
        </p:txBody>
      </p:sp>
      <p:sp>
        <p:nvSpPr>
          <p:cNvPr id="18" name="文本框 17"/>
          <p:cNvSpPr txBox="1"/>
          <p:nvPr/>
        </p:nvSpPr>
        <p:spPr>
          <a:xfrm>
            <a:off x="3896327" y="1454985"/>
            <a:ext cx="763351" cy="307777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kumimoji="1"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9#</a:t>
            </a:r>
            <a:r>
              <a:rPr kumimoji="1"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高层</a:t>
            </a:r>
          </a:p>
        </p:txBody>
      </p:sp>
      <p:sp>
        <p:nvSpPr>
          <p:cNvPr id="19" name="文本框 18"/>
          <p:cNvSpPr txBox="1"/>
          <p:nvPr/>
        </p:nvSpPr>
        <p:spPr>
          <a:xfrm>
            <a:off x="6432866" y="6425074"/>
            <a:ext cx="4023219" cy="27559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600" b="1" i="1" u="none" strike="noStrike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defRPr>
            </a:lvl1pPr>
          </a:lstStyle>
          <a:p>
            <a:pPr algn="l"/>
            <a:r>
              <a:rPr lang="zh-CN" altLang="en-US" sz="1200" i="0" dirty="0">
                <a:solidFill>
                  <a:schemeClr val="tx1"/>
                </a:solidFill>
                <a:sym typeface="微软雅黑" panose="020B0503020204020204" pitchFamily="34" charset="-122"/>
              </a:rPr>
              <a:t>红色</a:t>
            </a:r>
            <a:r>
              <a:rPr lang="en-US" altLang="zh-CN" sz="1200" i="0" dirty="0">
                <a:solidFill>
                  <a:schemeClr val="tx1"/>
                </a:solidFill>
                <a:sym typeface="微软雅黑" panose="020B0503020204020204" pitchFamily="34" charset="-122"/>
              </a:rPr>
              <a:t>1</a:t>
            </a:r>
            <a:r>
              <a:rPr lang="zh-CN" altLang="en-US" sz="1200" i="0" dirty="0">
                <a:solidFill>
                  <a:schemeClr val="tx1"/>
                </a:solidFill>
                <a:sym typeface="微软雅黑" panose="020B0503020204020204" pitchFamily="34" charset="-122"/>
              </a:rPr>
              <a:t>、</a:t>
            </a:r>
            <a:r>
              <a:rPr lang="en-US" altLang="zh-CN" sz="1200" i="0" dirty="0">
                <a:solidFill>
                  <a:schemeClr val="tx1"/>
                </a:solidFill>
                <a:sym typeface="微软雅黑" panose="020B0503020204020204" pitchFamily="34" charset="-122"/>
              </a:rPr>
              <a:t>2</a:t>
            </a:r>
            <a:r>
              <a:rPr lang="zh-CN" altLang="en-US" sz="1200" i="0" dirty="0">
                <a:solidFill>
                  <a:schemeClr val="tx1"/>
                </a:solidFill>
                <a:sym typeface="微软雅黑" panose="020B0503020204020204" pitchFamily="34" charset="-122"/>
              </a:rPr>
              <a:t>、</a:t>
            </a:r>
            <a:r>
              <a:rPr lang="en-US" altLang="zh-CN" sz="1200" i="0" dirty="0">
                <a:solidFill>
                  <a:schemeClr val="tx1"/>
                </a:solidFill>
                <a:sym typeface="微软雅黑" panose="020B0503020204020204" pitchFamily="34" charset="-122"/>
              </a:rPr>
              <a:t>4</a:t>
            </a:r>
            <a:r>
              <a:rPr lang="zh-CN" altLang="en-US" sz="1200" i="0" dirty="0">
                <a:solidFill>
                  <a:schemeClr val="tx1"/>
                </a:solidFill>
                <a:sym typeface="微软雅黑" panose="020B0503020204020204" pitchFamily="34" charset="-122"/>
              </a:rPr>
              <a:t>、</a:t>
            </a:r>
            <a:r>
              <a:rPr lang="en-US" altLang="zh-CN" sz="1200" i="0" dirty="0">
                <a:solidFill>
                  <a:schemeClr val="tx1"/>
                </a:solidFill>
                <a:sym typeface="微软雅黑" panose="020B0503020204020204" pitchFamily="34" charset="-122"/>
              </a:rPr>
              <a:t>7</a:t>
            </a:r>
            <a:r>
              <a:rPr lang="zh-CN" altLang="en-US" sz="1200" i="0" dirty="0">
                <a:solidFill>
                  <a:schemeClr val="tx1"/>
                </a:solidFill>
                <a:sym typeface="微软雅黑" panose="020B0503020204020204" pitchFamily="34" charset="-122"/>
              </a:rPr>
              <a:t>、</a:t>
            </a:r>
            <a:r>
              <a:rPr lang="en-US" altLang="zh-CN" sz="1200" i="0" dirty="0">
                <a:solidFill>
                  <a:schemeClr val="tx1"/>
                </a:solidFill>
                <a:sym typeface="微软雅黑" panose="020B0503020204020204" pitchFamily="34" charset="-122"/>
              </a:rPr>
              <a:t>9</a:t>
            </a:r>
            <a:r>
              <a:rPr lang="zh-CN" altLang="en-US" sz="1200" i="0" dirty="0">
                <a:solidFill>
                  <a:schemeClr val="tx1"/>
                </a:solidFill>
                <a:sym typeface="微软雅黑" panose="020B0503020204020204" pitchFamily="34" charset="-122"/>
              </a:rPr>
              <a:t>、</a:t>
            </a:r>
            <a:r>
              <a:rPr lang="en-US" altLang="zh-CN" sz="1200" i="0" dirty="0">
                <a:solidFill>
                  <a:schemeClr val="tx1"/>
                </a:solidFill>
                <a:sym typeface="微软雅黑" panose="020B0503020204020204" pitchFamily="34" charset="-122"/>
              </a:rPr>
              <a:t>10</a:t>
            </a:r>
            <a:r>
              <a:rPr lang="zh-CN" altLang="en-US" sz="1200" i="0" dirty="0">
                <a:solidFill>
                  <a:schemeClr val="tx1"/>
                </a:solidFill>
                <a:sym typeface="微软雅黑" panose="020B0503020204020204" pitchFamily="34" charset="-122"/>
              </a:rPr>
              <a:t>为一期；蓝色</a:t>
            </a:r>
            <a:r>
              <a:rPr lang="en-US" altLang="zh-CN" sz="1200" i="0" dirty="0">
                <a:solidFill>
                  <a:schemeClr val="tx1"/>
                </a:solidFill>
                <a:sym typeface="微软雅黑" panose="020B0503020204020204" pitchFamily="34" charset="-122"/>
              </a:rPr>
              <a:t>3</a:t>
            </a:r>
            <a:r>
              <a:rPr lang="zh-CN" altLang="en-US" sz="1200" i="0" dirty="0">
                <a:solidFill>
                  <a:schemeClr val="tx1"/>
                </a:solidFill>
                <a:sym typeface="微软雅黑" panose="020B0503020204020204" pitchFamily="34" charset="-122"/>
              </a:rPr>
              <a:t>、</a:t>
            </a:r>
            <a:r>
              <a:rPr lang="en-US" altLang="zh-CN" sz="1200" i="0" dirty="0">
                <a:solidFill>
                  <a:schemeClr val="tx1"/>
                </a:solidFill>
                <a:sym typeface="微软雅黑" panose="020B0503020204020204" pitchFamily="34" charset="-122"/>
              </a:rPr>
              <a:t>5</a:t>
            </a:r>
            <a:r>
              <a:rPr lang="zh-CN" altLang="en-US" sz="1200" i="0" dirty="0">
                <a:solidFill>
                  <a:schemeClr val="tx1"/>
                </a:solidFill>
                <a:sym typeface="微软雅黑" panose="020B0503020204020204" pitchFamily="34" charset="-122"/>
              </a:rPr>
              <a:t>、</a:t>
            </a:r>
            <a:r>
              <a:rPr lang="en-US" altLang="zh-CN" sz="1200" i="0" dirty="0">
                <a:solidFill>
                  <a:schemeClr val="tx1"/>
                </a:solidFill>
                <a:sym typeface="微软雅黑" panose="020B0503020204020204" pitchFamily="34" charset="-122"/>
              </a:rPr>
              <a:t>6</a:t>
            </a:r>
            <a:r>
              <a:rPr lang="zh-CN" altLang="en-US" sz="1200" i="0" dirty="0">
                <a:solidFill>
                  <a:schemeClr val="tx1"/>
                </a:solidFill>
                <a:sym typeface="微软雅黑" panose="020B0503020204020204" pitchFamily="34" charset="-122"/>
              </a:rPr>
              <a:t>为二期；</a:t>
            </a:r>
          </a:p>
        </p:txBody>
      </p:sp>
      <p:graphicFrame>
        <p:nvGraphicFramePr>
          <p:cNvPr id="6" name="图表 5"/>
          <p:cNvGraphicFramePr/>
          <p:nvPr/>
        </p:nvGraphicFramePr>
        <p:xfrm>
          <a:off x="6466704" y="755996"/>
          <a:ext cx="5345117" cy="21479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图表 6"/>
          <p:cNvGraphicFramePr/>
          <p:nvPr/>
        </p:nvGraphicFramePr>
        <p:xfrm>
          <a:off x="6467123" y="3000066"/>
          <a:ext cx="5345117" cy="21479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8"/>
          <p:cNvSpPr/>
          <p:nvPr/>
        </p:nvSpPr>
        <p:spPr>
          <a:xfrm>
            <a:off x="4384076" y="2293136"/>
            <a:ext cx="5329555" cy="696363"/>
          </a:xfrm>
          <a:prstGeom prst="rect">
            <a:avLst/>
          </a:prstGeom>
          <a:solidFill>
            <a:srgbClr val="E8001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A </a:t>
            </a: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  经营指标</a:t>
            </a:r>
          </a:p>
        </p:txBody>
      </p:sp>
      <p:sp>
        <p:nvSpPr>
          <p:cNvPr id="7" name="矩形 20"/>
          <p:cNvSpPr/>
          <p:nvPr/>
        </p:nvSpPr>
        <p:spPr>
          <a:xfrm>
            <a:off x="4382467" y="3593417"/>
            <a:ext cx="5331164" cy="696363"/>
          </a:xfrm>
          <a:prstGeom prst="rect">
            <a:avLst/>
          </a:prstGeom>
          <a:solidFill>
            <a:srgbClr val="E8001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B </a:t>
            </a: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  经营策略</a:t>
            </a:r>
          </a:p>
        </p:txBody>
      </p:sp>
      <p:cxnSp>
        <p:nvCxnSpPr>
          <p:cNvPr id="19" name="直接连接符 18"/>
          <p:cNvCxnSpPr/>
          <p:nvPr/>
        </p:nvCxnSpPr>
        <p:spPr>
          <a:xfrm>
            <a:off x="3380411" y="1591609"/>
            <a:ext cx="0" cy="4003616"/>
          </a:xfrm>
          <a:prstGeom prst="line">
            <a:avLst/>
          </a:prstGeom>
          <a:solidFill>
            <a:srgbClr val="FFCC00"/>
          </a:solidFill>
          <a:ln w="3175" cap="flat" cmpd="sng" algn="ctr">
            <a:solidFill>
              <a:srgbClr val="FFFFFF">
                <a:lumMod val="75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21" name="组合 20"/>
          <p:cNvGrpSpPr/>
          <p:nvPr/>
        </p:nvGrpSpPr>
        <p:grpSpPr>
          <a:xfrm>
            <a:off x="926946" y="1891432"/>
            <a:ext cx="1028933" cy="2509714"/>
            <a:chOff x="657606" y="2288906"/>
            <a:chExt cx="1028933" cy="2509713"/>
          </a:xfrm>
        </p:grpSpPr>
        <p:sp>
          <p:nvSpPr>
            <p:cNvPr id="23" name="文本框 22"/>
            <p:cNvSpPr txBox="1"/>
            <p:nvPr/>
          </p:nvSpPr>
          <p:spPr>
            <a:xfrm>
              <a:off x="657606" y="2288906"/>
              <a:ext cx="581892" cy="13234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3765">
                <a:defRPr/>
              </a:pPr>
              <a:r>
                <a:rPr lang="zh-CN" altLang="en-US" sz="8000" b="1" dirty="0">
                  <a:solidFill>
                    <a:srgbClr val="DF273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目</a:t>
              </a:r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1104647" y="3475181"/>
              <a:ext cx="581892" cy="13234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3765">
                <a:defRPr/>
              </a:pPr>
              <a:r>
                <a:rPr lang="zh-CN" altLang="en-US" sz="8000" b="1" dirty="0">
                  <a:solidFill>
                    <a:srgbClr val="DF273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录</a:t>
              </a:r>
            </a:p>
          </p:txBody>
        </p:sp>
      </p:grpSp>
      <p:cxnSp>
        <p:nvCxnSpPr>
          <p:cNvPr id="25" name="直接连接符 24"/>
          <p:cNvCxnSpPr/>
          <p:nvPr/>
        </p:nvCxnSpPr>
        <p:spPr>
          <a:xfrm>
            <a:off x="1079346" y="4650747"/>
            <a:ext cx="1885185" cy="0"/>
          </a:xfrm>
          <a:prstGeom prst="line">
            <a:avLst/>
          </a:prstGeom>
          <a:ln>
            <a:solidFill>
              <a:srgbClr val="DF27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60783" y="788707"/>
            <a:ext cx="11870434" cy="5904656"/>
          </a:xfrm>
          <a:prstGeom prst="rect">
            <a:avLst/>
          </a:prstGeom>
          <a:noFill/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E6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微软雅黑" panose="020B0503020204020204" pitchFamily="34" charset="-122"/>
            </a:endParaRPr>
          </a:p>
        </p:txBody>
      </p:sp>
      <p:sp>
        <p:nvSpPr>
          <p:cNvPr id="5" name="TextBox 23"/>
          <p:cNvSpPr txBox="1"/>
          <p:nvPr/>
        </p:nvSpPr>
        <p:spPr>
          <a:xfrm>
            <a:off x="6066853" y="1994464"/>
            <a:ext cx="5833320" cy="1794510"/>
          </a:xfrm>
          <a:prstGeom prst="rect">
            <a:avLst/>
          </a:prstGeom>
          <a:solidFill>
            <a:srgbClr val="E7EDEA"/>
          </a:solidFill>
          <a:effectLst/>
        </p:spPr>
        <p:txBody>
          <a:bodyPr wrap="square" lIns="36000" tIns="36000" rIns="36000" bIns="36000" rtlCol="0" anchor="ctr" anchorCtr="1">
            <a:spAutoFit/>
          </a:bodyPr>
          <a:lstStyle/>
          <a:p>
            <a:pPr marR="0" lvl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推盘策略与供货</a:t>
            </a:r>
            <a:endParaRPr kumimoji="0" lang="en-US" altLang="zh-CN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微软雅黑" panose="020B0503020204020204" pitchFamily="34" charset="-122"/>
            </a:endParaRPr>
          </a:p>
          <a:p>
            <a:pPr marR="0" lvl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endParaRPr kumimoji="0" lang="en-US" altLang="zh-CN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微软雅黑" panose="020B0503020204020204" pitchFamily="34" charset="-122"/>
            </a:endParaRPr>
          </a:p>
          <a:p>
            <a:pPr marL="342900" marR="0" lvl="0" indent="-34290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供货中洋房分两批次各</a:t>
            </a: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2</a:t>
            </a:r>
            <a:r>
              <a: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栋推出，优质资源</a:t>
            </a: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3#</a:t>
            </a:r>
            <a:r>
              <a: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、</a:t>
            </a: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5#</a:t>
            </a:r>
            <a:r>
              <a: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、</a:t>
            </a: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6#</a:t>
            </a:r>
            <a:r>
              <a: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暂时第二批推出，若不限价可有更高溢价</a:t>
            </a:r>
            <a:endParaRPr kumimoji="0" lang="en-US" altLang="zh-CN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微软雅黑" panose="020B0503020204020204" pitchFamily="34" charset="-122"/>
            </a:endParaRPr>
          </a:p>
          <a:p>
            <a:pPr marL="342900" marR="0" lvl="0" indent="-34290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endParaRPr kumimoji="0" lang="en-US" altLang="zh-CN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微软雅黑" panose="020B0503020204020204" pitchFamily="34" charset="-122"/>
            </a:endParaRPr>
          </a:p>
          <a:p>
            <a:pPr marL="342900" marR="0" lvl="0" indent="-34290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sz="14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首推涵盖各个面积，符合营销需求</a:t>
            </a:r>
            <a:endParaRPr lang="en-US" altLang="zh-CN" sz="1400" b="1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微软雅黑" panose="020B0503020204020204" pitchFamily="34" charset="-122"/>
            </a:endParaRPr>
          </a:p>
          <a:p>
            <a:pPr marL="342900" marR="0" lvl="0" indent="-34290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endParaRPr kumimoji="0" lang="en-US" altLang="zh-CN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微软雅黑" panose="020B0503020204020204" pitchFamily="34" charset="-122"/>
            </a:endParaRPr>
          </a:p>
          <a:p>
            <a:pPr marL="342900" marR="0" lvl="0" indent="-34290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人才房所在</a:t>
            </a: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4#</a:t>
            </a:r>
            <a:r>
              <a: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楼一期推出</a:t>
            </a:r>
          </a:p>
        </p:txBody>
      </p:sp>
      <p:sp>
        <p:nvSpPr>
          <p:cNvPr id="8" name="矩形 7"/>
          <p:cNvSpPr/>
          <p:nvPr/>
        </p:nvSpPr>
        <p:spPr>
          <a:xfrm>
            <a:off x="10060242" y="144857"/>
            <a:ext cx="2054649" cy="432740"/>
          </a:xfrm>
          <a:prstGeom prst="rect">
            <a:avLst/>
          </a:prstGeom>
          <a:solidFill>
            <a:srgbClr val="E7ED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推盘策略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微软雅黑" panose="020B0503020204020204" pitchFamily="34" charset="-122"/>
            </a:endParaRPr>
          </a:p>
        </p:txBody>
      </p:sp>
      <p:sp>
        <p:nvSpPr>
          <p:cNvPr id="6" name="标题 1"/>
          <p:cNvSpPr txBox="1"/>
          <p:nvPr/>
        </p:nvSpPr>
        <p:spPr bwMode="auto">
          <a:xfrm>
            <a:off x="8339701" y="139068"/>
            <a:ext cx="1720541" cy="433917"/>
          </a:xfrm>
          <a:prstGeom prst="rect">
            <a:avLst/>
          </a:prstGeom>
          <a:solidFill>
            <a:srgbClr val="E60000"/>
          </a:solidFill>
          <a:ln>
            <a:noFill/>
          </a:ln>
        </p:spPr>
        <p:txBody>
          <a:bodyPr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营销篇</a:t>
            </a: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345" y="788708"/>
            <a:ext cx="4913965" cy="5904656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2932912" y="5461010"/>
            <a:ext cx="934872" cy="430887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1#</a:t>
            </a:r>
            <a:r>
              <a:rPr kumimoji="1" lang="zh-CN" altLang="en-US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高层</a:t>
            </a:r>
            <a:endParaRPr kumimoji="1" lang="en-US" altLang="zh-CN" sz="11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algn="ctr"/>
            <a:r>
              <a:rPr kumimoji="1" lang="en-US" altLang="zh-CN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106</a:t>
            </a:r>
            <a:r>
              <a:rPr kumimoji="1" lang="zh-CN" altLang="en-US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kumimoji="1" lang="en-US" altLang="zh-CN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96</a:t>
            </a:r>
            <a:r>
              <a:rPr kumimoji="1" lang="zh-CN" altLang="en-US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kumimoji="1" lang="en-US" altLang="zh-CN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106</a:t>
            </a:r>
            <a:endParaRPr kumimoji="1" lang="zh-CN" altLang="en-US" sz="11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3032518" y="2676275"/>
            <a:ext cx="1143262" cy="430887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6#</a:t>
            </a:r>
            <a:r>
              <a:rPr kumimoji="1" lang="zh-CN" altLang="en-US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高层</a:t>
            </a:r>
            <a:endParaRPr kumimoji="1" lang="en-US" altLang="zh-CN" sz="11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algn="ctr"/>
            <a:r>
              <a:rPr kumimoji="1" lang="en-US" altLang="zh-CN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109</a:t>
            </a:r>
            <a:r>
              <a:rPr kumimoji="1" lang="zh-CN" altLang="en-US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kumimoji="1" lang="en-US" altLang="zh-CN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96</a:t>
            </a:r>
            <a:r>
              <a:rPr kumimoji="1" lang="zh-CN" altLang="en-US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kumimoji="1" lang="en-US" altLang="zh-CN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96</a:t>
            </a:r>
            <a:r>
              <a:rPr kumimoji="1" lang="zh-CN" altLang="en-US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kumimoji="1" lang="en-US" altLang="zh-CN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109</a:t>
            </a:r>
            <a:endParaRPr kumimoji="1" lang="zh-CN" altLang="en-US" sz="11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011469" y="3330066"/>
            <a:ext cx="726482" cy="430887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5#</a:t>
            </a:r>
            <a:r>
              <a:rPr kumimoji="1" lang="zh-CN" altLang="en-US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洋房</a:t>
            </a:r>
            <a:endParaRPr kumimoji="1" lang="en-US" altLang="zh-CN" sz="11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algn="ctr"/>
            <a:r>
              <a:rPr kumimoji="1" lang="en-US" altLang="zh-CN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118</a:t>
            </a:r>
            <a:r>
              <a:rPr kumimoji="1" lang="zh-CN" altLang="en-US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kumimoji="1" lang="en-US" altLang="zh-CN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121</a:t>
            </a:r>
            <a:endParaRPr kumimoji="1" lang="zh-CN" altLang="en-US" sz="11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2864461" y="4138178"/>
            <a:ext cx="1143262" cy="430887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4#</a:t>
            </a:r>
            <a:r>
              <a:rPr kumimoji="1" lang="zh-CN" altLang="en-US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高层</a:t>
            </a:r>
            <a:endParaRPr kumimoji="1" lang="en-US" altLang="zh-CN" sz="11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algn="ctr"/>
            <a:r>
              <a:rPr kumimoji="1" lang="en-US" altLang="zh-CN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106</a:t>
            </a:r>
            <a:r>
              <a:rPr kumimoji="1" lang="zh-CN" altLang="en-US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kumimoji="1" lang="en-US" altLang="zh-CN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90</a:t>
            </a:r>
            <a:r>
              <a:rPr kumimoji="1" lang="zh-CN" altLang="en-US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kumimoji="1" lang="en-US" altLang="zh-CN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90</a:t>
            </a:r>
            <a:r>
              <a:rPr kumimoji="1" lang="zh-CN" altLang="en-US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kumimoji="1" lang="en-US" altLang="zh-CN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118</a:t>
            </a:r>
            <a:endParaRPr kumimoji="1" lang="zh-CN" altLang="en-US" sz="11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932341" y="4457245"/>
            <a:ext cx="726482" cy="430887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3#</a:t>
            </a:r>
            <a:r>
              <a:rPr kumimoji="1" lang="zh-CN" altLang="en-US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洋房</a:t>
            </a:r>
            <a:endParaRPr kumimoji="1" lang="en-US" altLang="zh-CN" sz="11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algn="ctr"/>
            <a:r>
              <a:rPr kumimoji="1" lang="en-US" altLang="zh-CN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118</a:t>
            </a:r>
            <a:r>
              <a:rPr kumimoji="1" lang="zh-CN" altLang="en-US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kumimoji="1" lang="en-US" altLang="zh-CN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121</a:t>
            </a:r>
            <a:endParaRPr kumimoji="1" lang="zh-CN" altLang="en-US" sz="11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2005182" y="5638405"/>
            <a:ext cx="726481" cy="430887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kumimoji="1" lang="en-US" altLang="zh-CN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2#</a:t>
            </a:r>
            <a:r>
              <a:rPr kumimoji="1" lang="zh-CN" altLang="en-US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洋房</a:t>
            </a:r>
            <a:endParaRPr kumimoji="1" lang="en-US" altLang="zh-CN" sz="11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r>
              <a:rPr kumimoji="1" lang="en-US" altLang="zh-CN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118</a:t>
            </a:r>
            <a:r>
              <a:rPr kumimoji="1" lang="zh-CN" altLang="en-US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kumimoji="1" lang="en-US" altLang="zh-CN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121</a:t>
            </a:r>
            <a:endParaRPr kumimoji="1" lang="zh-CN" altLang="en-US" sz="11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1896597" y="2265178"/>
            <a:ext cx="726481" cy="430887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kumimoji="1" lang="en-US" altLang="zh-CN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7#</a:t>
            </a:r>
            <a:r>
              <a:rPr kumimoji="1" lang="zh-CN" altLang="en-US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洋房</a:t>
            </a:r>
            <a:endParaRPr kumimoji="1" lang="en-US" altLang="zh-CN" sz="11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r>
              <a:rPr kumimoji="1" lang="en-US" altLang="zh-CN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118</a:t>
            </a:r>
            <a:r>
              <a:rPr kumimoji="1" lang="zh-CN" altLang="en-US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kumimoji="1" lang="en-US" altLang="zh-CN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121</a:t>
            </a:r>
            <a:endParaRPr kumimoji="1" lang="zh-CN" altLang="en-US" sz="11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1896597" y="1137999"/>
            <a:ext cx="1143262" cy="430887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kumimoji="1" lang="en-US" altLang="zh-CN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10#</a:t>
            </a:r>
            <a:r>
              <a:rPr kumimoji="1" lang="zh-CN" altLang="en-US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高层</a:t>
            </a:r>
            <a:endParaRPr kumimoji="1" lang="en-US" altLang="zh-CN" sz="11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r>
              <a:rPr kumimoji="1" lang="en-US" altLang="zh-CN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109</a:t>
            </a:r>
            <a:r>
              <a:rPr kumimoji="1" lang="zh-CN" altLang="en-US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kumimoji="1" lang="en-US" altLang="zh-CN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96</a:t>
            </a:r>
            <a:r>
              <a:rPr kumimoji="1" lang="zh-CN" altLang="en-US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kumimoji="1" lang="en-US" altLang="zh-CN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96</a:t>
            </a:r>
            <a:r>
              <a:rPr kumimoji="1" lang="zh-CN" altLang="en-US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kumimoji="1" lang="en-US" altLang="zh-CN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108</a:t>
            </a:r>
            <a:endParaRPr kumimoji="1" lang="zh-CN" altLang="en-US" sz="11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3541743" y="1157546"/>
            <a:ext cx="1143262" cy="430887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kumimoji="1" lang="en-US" altLang="zh-CN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9#</a:t>
            </a:r>
            <a:r>
              <a:rPr kumimoji="1" lang="zh-CN" altLang="en-US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高层</a:t>
            </a:r>
            <a:endParaRPr kumimoji="1" lang="en-US" altLang="zh-CN" sz="11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r>
              <a:rPr kumimoji="1" lang="en-US" altLang="zh-CN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109</a:t>
            </a:r>
            <a:r>
              <a:rPr kumimoji="1" lang="zh-CN" altLang="en-US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kumimoji="1" lang="en-US" altLang="zh-CN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96</a:t>
            </a:r>
            <a:r>
              <a:rPr kumimoji="1" lang="zh-CN" altLang="en-US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kumimoji="1" lang="en-US" altLang="zh-CN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96</a:t>
            </a:r>
            <a:r>
              <a:rPr kumimoji="1" lang="zh-CN" altLang="en-US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kumimoji="1" lang="en-US" altLang="zh-CN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109</a:t>
            </a:r>
            <a:endParaRPr kumimoji="1" lang="zh-CN" altLang="en-US" sz="11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6037261" y="4292109"/>
            <a:ext cx="4023219" cy="27699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600" b="1" i="1" u="none" strike="noStrike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defRPr>
            </a:lvl1pPr>
          </a:lstStyle>
          <a:p>
            <a:pPr algn="l"/>
            <a:r>
              <a:rPr lang="zh-CN" altLang="en-US" sz="1200" i="0" dirty="0">
                <a:solidFill>
                  <a:schemeClr val="tx1"/>
                </a:solidFill>
                <a:sym typeface="微软雅黑" panose="020B0503020204020204" pitchFamily="34" charset="-122"/>
              </a:rPr>
              <a:t>红色</a:t>
            </a:r>
            <a:r>
              <a:rPr lang="en-US" altLang="zh-CN" sz="1200" i="0" dirty="0">
                <a:solidFill>
                  <a:schemeClr val="tx1"/>
                </a:solidFill>
                <a:sym typeface="微软雅黑" panose="020B0503020204020204" pitchFamily="34" charset="-122"/>
              </a:rPr>
              <a:t>1</a:t>
            </a:r>
            <a:r>
              <a:rPr lang="zh-CN" altLang="en-US" sz="1200" i="0" dirty="0">
                <a:solidFill>
                  <a:schemeClr val="tx1"/>
                </a:solidFill>
                <a:sym typeface="微软雅黑" panose="020B0503020204020204" pitchFamily="34" charset="-122"/>
              </a:rPr>
              <a:t>、</a:t>
            </a:r>
            <a:r>
              <a:rPr lang="en-US" altLang="zh-CN" sz="1200" i="0" dirty="0">
                <a:solidFill>
                  <a:schemeClr val="tx1"/>
                </a:solidFill>
                <a:sym typeface="微软雅黑" panose="020B0503020204020204" pitchFamily="34" charset="-122"/>
              </a:rPr>
              <a:t>2</a:t>
            </a:r>
            <a:r>
              <a:rPr lang="zh-CN" altLang="en-US" sz="1200" i="0" dirty="0">
                <a:solidFill>
                  <a:schemeClr val="tx1"/>
                </a:solidFill>
                <a:sym typeface="微软雅黑" panose="020B0503020204020204" pitchFamily="34" charset="-122"/>
              </a:rPr>
              <a:t>、</a:t>
            </a:r>
            <a:r>
              <a:rPr lang="en-US" altLang="zh-CN" sz="1200" i="0" dirty="0">
                <a:solidFill>
                  <a:schemeClr val="tx1"/>
                </a:solidFill>
                <a:sym typeface="微软雅黑" panose="020B0503020204020204" pitchFamily="34" charset="-122"/>
              </a:rPr>
              <a:t>4</a:t>
            </a:r>
            <a:r>
              <a:rPr lang="zh-CN" altLang="en-US" sz="1200" i="0" dirty="0">
                <a:solidFill>
                  <a:schemeClr val="tx1"/>
                </a:solidFill>
                <a:sym typeface="微软雅黑" panose="020B0503020204020204" pitchFamily="34" charset="-122"/>
              </a:rPr>
              <a:t>、</a:t>
            </a:r>
            <a:r>
              <a:rPr lang="en-US" altLang="zh-CN" sz="1200" i="0" dirty="0">
                <a:solidFill>
                  <a:schemeClr val="tx1"/>
                </a:solidFill>
                <a:sym typeface="微软雅黑" panose="020B0503020204020204" pitchFamily="34" charset="-122"/>
              </a:rPr>
              <a:t>7</a:t>
            </a:r>
            <a:r>
              <a:rPr lang="zh-CN" altLang="en-US" sz="1200" i="0" dirty="0">
                <a:solidFill>
                  <a:schemeClr val="tx1"/>
                </a:solidFill>
                <a:sym typeface="微软雅黑" panose="020B0503020204020204" pitchFamily="34" charset="-122"/>
              </a:rPr>
              <a:t>、</a:t>
            </a:r>
            <a:r>
              <a:rPr lang="en-US" altLang="zh-CN" sz="1200" i="0" dirty="0">
                <a:solidFill>
                  <a:schemeClr val="tx1"/>
                </a:solidFill>
                <a:sym typeface="微软雅黑" panose="020B0503020204020204" pitchFamily="34" charset="-122"/>
              </a:rPr>
              <a:t>9</a:t>
            </a:r>
            <a:r>
              <a:rPr lang="zh-CN" altLang="en-US" sz="1200" i="0" dirty="0">
                <a:solidFill>
                  <a:schemeClr val="tx1"/>
                </a:solidFill>
                <a:sym typeface="微软雅黑" panose="020B0503020204020204" pitchFamily="34" charset="-122"/>
              </a:rPr>
              <a:t>、</a:t>
            </a:r>
            <a:r>
              <a:rPr lang="en-US" altLang="zh-CN" sz="1200" i="0" dirty="0">
                <a:solidFill>
                  <a:schemeClr val="tx1"/>
                </a:solidFill>
                <a:sym typeface="微软雅黑" panose="020B0503020204020204" pitchFamily="34" charset="-122"/>
              </a:rPr>
              <a:t>10</a:t>
            </a:r>
            <a:r>
              <a:rPr lang="zh-CN" altLang="en-US" sz="1200" i="0" dirty="0">
                <a:solidFill>
                  <a:schemeClr val="tx1"/>
                </a:solidFill>
                <a:sym typeface="微软雅黑" panose="020B0503020204020204" pitchFamily="34" charset="-122"/>
              </a:rPr>
              <a:t>为一期；蓝色</a:t>
            </a:r>
            <a:r>
              <a:rPr lang="en-US" altLang="zh-CN" sz="1200" i="0" dirty="0">
                <a:solidFill>
                  <a:schemeClr val="tx1"/>
                </a:solidFill>
                <a:sym typeface="微软雅黑" panose="020B0503020204020204" pitchFamily="34" charset="-122"/>
              </a:rPr>
              <a:t>3</a:t>
            </a:r>
            <a:r>
              <a:rPr lang="zh-CN" altLang="en-US" sz="1200" i="0" dirty="0">
                <a:solidFill>
                  <a:schemeClr val="tx1"/>
                </a:solidFill>
                <a:sym typeface="微软雅黑" panose="020B0503020204020204" pitchFamily="34" charset="-122"/>
              </a:rPr>
              <a:t>、</a:t>
            </a:r>
            <a:r>
              <a:rPr lang="en-US" altLang="zh-CN" sz="1200" i="0" dirty="0">
                <a:solidFill>
                  <a:schemeClr val="tx1"/>
                </a:solidFill>
                <a:sym typeface="微软雅黑" panose="020B0503020204020204" pitchFamily="34" charset="-122"/>
              </a:rPr>
              <a:t>5</a:t>
            </a:r>
            <a:r>
              <a:rPr lang="zh-CN" altLang="en-US" sz="1200" i="0" dirty="0">
                <a:solidFill>
                  <a:schemeClr val="tx1"/>
                </a:solidFill>
                <a:sym typeface="微软雅黑" panose="020B0503020204020204" pitchFamily="34" charset="-122"/>
              </a:rPr>
              <a:t>、</a:t>
            </a:r>
            <a:r>
              <a:rPr lang="en-US" altLang="zh-CN" sz="1200" i="0" dirty="0">
                <a:solidFill>
                  <a:schemeClr val="tx1"/>
                </a:solidFill>
                <a:sym typeface="微软雅黑" panose="020B0503020204020204" pitchFamily="34" charset="-122"/>
              </a:rPr>
              <a:t>6</a:t>
            </a:r>
            <a:r>
              <a:rPr lang="zh-CN" altLang="en-US" sz="1200" i="0" dirty="0">
                <a:solidFill>
                  <a:schemeClr val="tx1"/>
                </a:solidFill>
                <a:sym typeface="微软雅黑" panose="020B0503020204020204" pitchFamily="34" charset="-122"/>
              </a:rPr>
              <a:t>为二期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122735" y="756050"/>
            <a:ext cx="5813074" cy="6003808"/>
          </a:xfrm>
          <a:prstGeom prst="rect">
            <a:avLst/>
          </a:prstGeom>
          <a:noFill/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E6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微软雅黑" panose="020B0503020204020204" pitchFamily="34" charset="-122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10060242" y="144857"/>
            <a:ext cx="2054650" cy="432740"/>
          </a:xfrm>
          <a:prstGeom prst="rect">
            <a:avLst/>
          </a:prstGeom>
          <a:solidFill>
            <a:srgbClr val="E7ED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推盘策略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微软雅黑" panose="020B0503020204020204" pitchFamily="34" charset="-122"/>
            </a:endParaRPr>
          </a:p>
        </p:txBody>
      </p:sp>
      <p:sp>
        <p:nvSpPr>
          <p:cNvPr id="19" name="标题 1"/>
          <p:cNvSpPr txBox="1"/>
          <p:nvPr/>
        </p:nvSpPr>
        <p:spPr bwMode="auto">
          <a:xfrm>
            <a:off x="8339701" y="139068"/>
            <a:ext cx="1720541" cy="433917"/>
          </a:xfrm>
          <a:prstGeom prst="rect">
            <a:avLst/>
          </a:prstGeom>
          <a:solidFill>
            <a:srgbClr val="E60000"/>
          </a:solidFill>
          <a:ln>
            <a:noFill/>
          </a:ln>
        </p:spPr>
        <p:txBody>
          <a:bodyPr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营销篇</a:t>
            </a:r>
          </a:p>
        </p:txBody>
      </p:sp>
      <p:sp>
        <p:nvSpPr>
          <p:cNvPr id="64" name="文本框 63"/>
          <p:cNvSpPr txBox="1"/>
          <p:nvPr/>
        </p:nvSpPr>
        <p:spPr>
          <a:xfrm>
            <a:off x="6328091" y="6482859"/>
            <a:ext cx="4023219" cy="27699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600" b="1" i="1" u="none" strike="noStrike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defRPr>
            </a:lvl1pPr>
          </a:lstStyle>
          <a:p>
            <a:pPr algn="l"/>
            <a:r>
              <a:rPr lang="zh-CN" altLang="en-US" sz="1200" i="0" dirty="0">
                <a:solidFill>
                  <a:schemeClr val="tx1"/>
                </a:solidFill>
                <a:sym typeface="微软雅黑" panose="020B0503020204020204" pitchFamily="34" charset="-122"/>
              </a:rPr>
              <a:t>红色</a:t>
            </a:r>
            <a:r>
              <a:rPr lang="en-US" altLang="zh-CN" sz="1200" i="0" dirty="0">
                <a:solidFill>
                  <a:schemeClr val="tx1"/>
                </a:solidFill>
                <a:sym typeface="微软雅黑" panose="020B0503020204020204" pitchFamily="34" charset="-122"/>
              </a:rPr>
              <a:t>1</a:t>
            </a:r>
            <a:r>
              <a:rPr lang="zh-CN" altLang="en-US" sz="1200" i="0" dirty="0">
                <a:solidFill>
                  <a:schemeClr val="tx1"/>
                </a:solidFill>
                <a:sym typeface="微软雅黑" panose="020B0503020204020204" pitchFamily="34" charset="-122"/>
              </a:rPr>
              <a:t>、</a:t>
            </a:r>
            <a:r>
              <a:rPr lang="en-US" altLang="zh-CN" sz="1200" i="0" dirty="0">
                <a:solidFill>
                  <a:schemeClr val="tx1"/>
                </a:solidFill>
                <a:sym typeface="微软雅黑" panose="020B0503020204020204" pitchFamily="34" charset="-122"/>
              </a:rPr>
              <a:t>2</a:t>
            </a:r>
            <a:r>
              <a:rPr lang="zh-CN" altLang="en-US" sz="1200" i="0" dirty="0">
                <a:solidFill>
                  <a:schemeClr val="tx1"/>
                </a:solidFill>
                <a:sym typeface="微软雅黑" panose="020B0503020204020204" pitchFamily="34" charset="-122"/>
              </a:rPr>
              <a:t>、</a:t>
            </a:r>
            <a:r>
              <a:rPr lang="en-US" altLang="zh-CN" sz="1200" i="0" dirty="0">
                <a:solidFill>
                  <a:schemeClr val="tx1"/>
                </a:solidFill>
                <a:sym typeface="微软雅黑" panose="020B0503020204020204" pitchFamily="34" charset="-122"/>
              </a:rPr>
              <a:t>4</a:t>
            </a:r>
            <a:r>
              <a:rPr lang="zh-CN" altLang="en-US" sz="1200" i="0" dirty="0">
                <a:solidFill>
                  <a:schemeClr val="tx1"/>
                </a:solidFill>
                <a:sym typeface="微软雅黑" panose="020B0503020204020204" pitchFamily="34" charset="-122"/>
              </a:rPr>
              <a:t>、</a:t>
            </a:r>
            <a:r>
              <a:rPr lang="en-US" altLang="zh-CN" sz="1200" i="0" dirty="0">
                <a:solidFill>
                  <a:schemeClr val="tx1"/>
                </a:solidFill>
                <a:sym typeface="微软雅黑" panose="020B0503020204020204" pitchFamily="34" charset="-122"/>
              </a:rPr>
              <a:t>7</a:t>
            </a:r>
            <a:r>
              <a:rPr lang="zh-CN" altLang="en-US" sz="1200" i="0" dirty="0">
                <a:solidFill>
                  <a:schemeClr val="tx1"/>
                </a:solidFill>
                <a:sym typeface="微软雅黑" panose="020B0503020204020204" pitchFamily="34" charset="-122"/>
              </a:rPr>
              <a:t>、</a:t>
            </a:r>
            <a:r>
              <a:rPr lang="en-US" altLang="zh-CN" sz="1200" i="0" dirty="0">
                <a:solidFill>
                  <a:schemeClr val="tx1"/>
                </a:solidFill>
                <a:sym typeface="微软雅黑" panose="020B0503020204020204" pitchFamily="34" charset="-122"/>
              </a:rPr>
              <a:t>9</a:t>
            </a:r>
            <a:r>
              <a:rPr lang="zh-CN" altLang="en-US" sz="1200" i="0" dirty="0">
                <a:solidFill>
                  <a:schemeClr val="tx1"/>
                </a:solidFill>
                <a:sym typeface="微软雅黑" panose="020B0503020204020204" pitchFamily="34" charset="-122"/>
              </a:rPr>
              <a:t>、</a:t>
            </a:r>
            <a:r>
              <a:rPr lang="en-US" altLang="zh-CN" sz="1200" i="0" dirty="0">
                <a:solidFill>
                  <a:schemeClr val="tx1"/>
                </a:solidFill>
                <a:sym typeface="微软雅黑" panose="020B0503020204020204" pitchFamily="34" charset="-122"/>
              </a:rPr>
              <a:t>10</a:t>
            </a:r>
            <a:r>
              <a:rPr lang="zh-CN" altLang="en-US" sz="1200" i="0" dirty="0">
                <a:solidFill>
                  <a:schemeClr val="tx1"/>
                </a:solidFill>
                <a:sym typeface="微软雅黑" panose="020B0503020204020204" pitchFamily="34" charset="-122"/>
              </a:rPr>
              <a:t>为一期；蓝色</a:t>
            </a:r>
            <a:r>
              <a:rPr lang="en-US" altLang="zh-CN" sz="1200" i="0" dirty="0">
                <a:solidFill>
                  <a:schemeClr val="tx1"/>
                </a:solidFill>
                <a:sym typeface="微软雅黑" panose="020B0503020204020204" pitchFamily="34" charset="-122"/>
              </a:rPr>
              <a:t>3</a:t>
            </a:r>
            <a:r>
              <a:rPr lang="zh-CN" altLang="en-US" sz="1200" i="0" dirty="0">
                <a:solidFill>
                  <a:schemeClr val="tx1"/>
                </a:solidFill>
                <a:sym typeface="微软雅黑" panose="020B0503020204020204" pitchFamily="34" charset="-122"/>
              </a:rPr>
              <a:t>、</a:t>
            </a:r>
            <a:r>
              <a:rPr lang="en-US" altLang="zh-CN" sz="1200" i="0" dirty="0">
                <a:solidFill>
                  <a:schemeClr val="tx1"/>
                </a:solidFill>
                <a:sym typeface="微软雅黑" panose="020B0503020204020204" pitchFamily="34" charset="-122"/>
              </a:rPr>
              <a:t>5</a:t>
            </a:r>
            <a:r>
              <a:rPr lang="zh-CN" altLang="en-US" sz="1200" i="0" dirty="0">
                <a:solidFill>
                  <a:schemeClr val="tx1"/>
                </a:solidFill>
                <a:sym typeface="微软雅黑" panose="020B0503020204020204" pitchFamily="34" charset="-122"/>
              </a:rPr>
              <a:t>、</a:t>
            </a:r>
            <a:r>
              <a:rPr lang="en-US" altLang="zh-CN" sz="1200" i="0" dirty="0">
                <a:solidFill>
                  <a:schemeClr val="tx1"/>
                </a:solidFill>
                <a:sym typeface="微软雅黑" panose="020B0503020204020204" pitchFamily="34" charset="-122"/>
              </a:rPr>
              <a:t>6</a:t>
            </a:r>
            <a:r>
              <a:rPr lang="zh-CN" altLang="en-US" sz="1200" i="0" dirty="0">
                <a:solidFill>
                  <a:schemeClr val="tx1"/>
                </a:solidFill>
                <a:sym typeface="微软雅黑" panose="020B0503020204020204" pitchFamily="34" charset="-122"/>
              </a:rPr>
              <a:t>为二期</a:t>
            </a:r>
          </a:p>
        </p:txBody>
      </p:sp>
      <p:graphicFrame>
        <p:nvGraphicFramePr>
          <p:cNvPr id="3" name="表格 2"/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114724217"/>
              </p:ext>
            </p:extLst>
          </p:nvPr>
        </p:nvGraphicFramePr>
        <p:xfrm>
          <a:off x="6223466" y="766888"/>
          <a:ext cx="5800733" cy="2544855"/>
        </p:xfrm>
        <a:graphic>
          <a:graphicData uri="http://schemas.openxmlformats.org/drawingml/2006/table">
            <a:tbl>
              <a:tblPr/>
              <a:tblGrid>
                <a:gridCol w="14085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30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298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2367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0562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82815"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000" b="1" i="0" u="none" strike="noStrike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首批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000" b="1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2021</a:t>
                      </a:r>
                      <a:r>
                        <a:rPr lang="zh-CN" altLang="en-US" sz="1000" b="1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年</a:t>
                      </a:r>
                      <a:r>
                        <a:rPr lang="en-US" altLang="zh-CN" sz="1000" b="1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7</a:t>
                      </a:r>
                      <a:r>
                        <a:rPr lang="zh-CN" altLang="en-US" sz="1000" b="1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月</a:t>
                      </a:r>
                      <a:r>
                        <a:rPr lang="en-US" altLang="zh-CN" sz="1000" b="1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17</a:t>
                      </a:r>
                      <a:r>
                        <a:rPr lang="zh-CN" altLang="en-US" sz="1000" b="1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日开盘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2815"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000" b="1" i="0" u="none" strike="noStrike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楼栋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000" b="1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高层</a:t>
                      </a:r>
                      <a:r>
                        <a:rPr lang="en-US" altLang="zh-CN" sz="1000" b="1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1</a:t>
                      </a:r>
                      <a:r>
                        <a:rPr lang="zh-CN" altLang="en-US" sz="1000" b="1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、</a:t>
                      </a:r>
                      <a:r>
                        <a:rPr lang="en-US" altLang="zh-CN" sz="1000" b="1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4</a:t>
                      </a:r>
                      <a:r>
                        <a:rPr lang="zh-CN" altLang="en-US" sz="1000" b="1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、</a:t>
                      </a:r>
                      <a:r>
                        <a:rPr lang="en-US" altLang="zh-CN" sz="1000" b="1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9</a:t>
                      </a:r>
                      <a:r>
                        <a:rPr lang="zh-CN" altLang="en-US" sz="1000" b="1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、</a:t>
                      </a:r>
                      <a:r>
                        <a:rPr lang="en-US" altLang="zh-CN" sz="1000" b="1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10</a:t>
                      </a:r>
                      <a:r>
                        <a:rPr lang="zh-CN" altLang="en-US" sz="1000" b="1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号楼，洋房</a:t>
                      </a:r>
                      <a:r>
                        <a:rPr lang="en-US" altLang="zh-CN" sz="1000" b="1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2</a:t>
                      </a:r>
                      <a:r>
                        <a:rPr lang="zh-CN" altLang="en-US" sz="1000" b="1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、</a:t>
                      </a:r>
                      <a:r>
                        <a:rPr lang="en-US" altLang="zh-CN" sz="1000" b="1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7</a:t>
                      </a:r>
                      <a:r>
                        <a:rPr lang="zh-CN" altLang="en-US" sz="1000" b="1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号楼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2815"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业态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套数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面积（㎡）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底均价（元</a:t>
                      </a:r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/㎡</a:t>
                      </a:r>
                      <a:r>
                        <a:rPr lang="zh-CN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）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货值（万）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2815"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高层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243</a:t>
                      </a:r>
                    </a:p>
                  </a:txBody>
                  <a:tcPr marL="4763" marR="4763" marT="4763" marB="0" anchor="ctr">
                    <a:lnL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24842</a:t>
                      </a:r>
                    </a:p>
                  </a:txBody>
                  <a:tcPr marL="4763" marR="4763" marT="4763" marB="0" anchor="ctr">
                    <a:lnL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28913</a:t>
                      </a:r>
                    </a:p>
                  </a:txBody>
                  <a:tcPr marL="4763" marR="4763" marT="4763" marB="0" anchor="ctr">
                    <a:lnL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71822</a:t>
                      </a:r>
                    </a:p>
                  </a:txBody>
                  <a:tcPr marL="4763" marR="4763" marT="4763" marB="0" anchor="ctr">
                    <a:lnL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2575"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洋房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44</a:t>
                      </a:r>
                    </a:p>
                  </a:txBody>
                  <a:tcPr marL="4763" marR="4763" marT="4763" marB="0" anchor="ctr">
                    <a:lnL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5238</a:t>
                      </a:r>
                    </a:p>
                  </a:txBody>
                  <a:tcPr marL="4763" marR="4763" marT="4763" marB="0" anchor="ctr">
                    <a:lnL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31500</a:t>
                      </a:r>
                    </a:p>
                  </a:txBody>
                  <a:tcPr marL="4763" marR="4763" marT="4763" marB="0" anchor="ctr">
                    <a:lnL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16497</a:t>
                      </a:r>
                    </a:p>
                  </a:txBody>
                  <a:tcPr marL="4763" marR="4763" marT="4763" marB="0" anchor="ctr">
                    <a:lnL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2575"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人才房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22</a:t>
                      </a:r>
                    </a:p>
                  </a:txBody>
                  <a:tcPr marL="4763" marR="4763" marT="4763" marB="0" anchor="ctr">
                    <a:lnL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2205</a:t>
                      </a:r>
                    </a:p>
                  </a:txBody>
                  <a:tcPr marL="4763" marR="4763" marT="4763" marB="0" anchor="ctr">
                    <a:lnL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19900</a:t>
                      </a:r>
                    </a:p>
                  </a:txBody>
                  <a:tcPr marL="4763" marR="4763" marT="4763" marB="0" anchor="ctr">
                    <a:lnL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4388</a:t>
                      </a:r>
                    </a:p>
                  </a:txBody>
                  <a:tcPr marL="4763" marR="4763" marT="4763" marB="0" anchor="ctr">
                    <a:lnL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2815"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合计（不含人才房）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287</a:t>
                      </a:r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4763" marR="4763" marT="4763" marB="0" anchor="ctr">
                    <a:lnL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30085</a:t>
                      </a:r>
                    </a:p>
                  </a:txBody>
                  <a:tcPr marL="4763" marR="4763" marT="4763" marB="0" anchor="ctr">
                    <a:lnL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29364</a:t>
                      </a:r>
                    </a:p>
                  </a:txBody>
                  <a:tcPr marL="4763" marR="4763" marT="4763" marB="0" anchor="ctr">
                    <a:lnL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88326</a:t>
                      </a:r>
                    </a:p>
                  </a:txBody>
                  <a:tcPr marL="4763" marR="4763" marT="4763" marB="0" anchor="ctr">
                    <a:lnL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2815"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合计（含人才房）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309</a:t>
                      </a:r>
                    </a:p>
                  </a:txBody>
                  <a:tcPr marL="4763" marR="4763" marT="4763" marB="0" anchor="ctr">
                    <a:lnL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32285</a:t>
                      </a:r>
                    </a:p>
                  </a:txBody>
                  <a:tcPr marL="4763" marR="4763" marT="4763" marB="0" anchor="ctr">
                    <a:lnL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28717</a:t>
                      </a:r>
                    </a:p>
                  </a:txBody>
                  <a:tcPr marL="4763" marR="4763" marT="4763" marB="0" anchor="ctr">
                    <a:lnL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92707</a:t>
                      </a:r>
                    </a:p>
                  </a:txBody>
                  <a:tcPr marL="4763" marR="4763" marT="4763" marB="0" anchor="ctr">
                    <a:lnL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2815"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去化目标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当月去化</a:t>
                      </a:r>
                      <a:r>
                        <a:rPr lang="en-US" altLang="zh-CN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121</a:t>
                      </a:r>
                      <a:r>
                        <a:rPr lang="zh-CN" altLang="en-US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套，</a:t>
                      </a:r>
                      <a:r>
                        <a:rPr lang="en-US" altLang="zh-CN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3.78</a:t>
                      </a:r>
                      <a:r>
                        <a:rPr lang="zh-CN" altLang="en-US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亿，去化率</a:t>
                      </a:r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40%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5" name="表格 4"/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6223465" y="3429000"/>
          <a:ext cx="5800734" cy="2863215"/>
        </p:xfrm>
        <a:graphic>
          <a:graphicData uri="http://schemas.openxmlformats.org/drawingml/2006/table">
            <a:tbl>
              <a:tblPr/>
              <a:tblGrid>
                <a:gridCol w="10282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506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5062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3263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3863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8135"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000" b="1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二批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000" b="1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2021</a:t>
                      </a:r>
                      <a:r>
                        <a:rPr lang="zh-CN" altLang="en-US" sz="1000" b="1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年</a:t>
                      </a:r>
                      <a:r>
                        <a:rPr lang="en-US" altLang="zh-CN" sz="1000" b="1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9</a:t>
                      </a:r>
                      <a:r>
                        <a:rPr lang="zh-CN" altLang="en-US" sz="1000" b="1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月</a:t>
                      </a:r>
                      <a:r>
                        <a:rPr lang="en-US" altLang="zh-CN" sz="1000" b="1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18</a:t>
                      </a:r>
                      <a:r>
                        <a:rPr lang="zh-CN" altLang="en-US" sz="1000" b="1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日开盘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8135"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000" b="1" i="0" u="none" strike="noStrike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楼栋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000" b="1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高层</a:t>
                      </a:r>
                      <a:r>
                        <a:rPr lang="en-US" altLang="zh-CN" sz="1000" b="1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6</a:t>
                      </a:r>
                      <a:r>
                        <a:rPr lang="zh-CN" altLang="en-US" sz="1000" b="1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号楼，洋房</a:t>
                      </a:r>
                      <a:r>
                        <a:rPr lang="en-US" altLang="zh-CN" sz="1000" b="1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3</a:t>
                      </a:r>
                      <a:r>
                        <a:rPr lang="zh-CN" altLang="en-US" sz="1000" b="1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、</a:t>
                      </a:r>
                      <a:r>
                        <a:rPr lang="en-US" altLang="zh-CN" sz="1000" b="1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5</a:t>
                      </a:r>
                      <a:r>
                        <a:rPr lang="zh-CN" altLang="en-US" sz="1000" b="1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号楼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8135"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业态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套数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面积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均底价元</a:t>
                      </a:r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/㎡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货值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8135"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高层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66</a:t>
                      </a:r>
                    </a:p>
                  </a:txBody>
                  <a:tcPr marL="4763" marR="4763" marT="4763" marB="0" anchor="ctr">
                    <a:lnL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6938</a:t>
                      </a:r>
                    </a:p>
                  </a:txBody>
                  <a:tcPr marL="4763" marR="4763" marT="4763" marB="0" anchor="ctr">
                    <a:lnL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30700</a:t>
                      </a:r>
                    </a:p>
                  </a:txBody>
                  <a:tcPr marL="4763" marR="4763" marT="4763" marB="0" anchor="ctr">
                    <a:lnL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21298</a:t>
                      </a:r>
                    </a:p>
                  </a:txBody>
                  <a:tcPr marL="4763" marR="4763" marT="4763" marB="0" anchor="ctr">
                    <a:lnL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8135"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洋房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44</a:t>
                      </a:r>
                    </a:p>
                  </a:txBody>
                  <a:tcPr marL="4763" marR="4763" marT="4763" marB="0" anchor="ctr">
                    <a:lnL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5239</a:t>
                      </a:r>
                    </a:p>
                  </a:txBody>
                  <a:tcPr marL="4763" marR="4763" marT="4763" marB="0" anchor="ctr">
                    <a:lnL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32500</a:t>
                      </a:r>
                    </a:p>
                  </a:txBody>
                  <a:tcPr marL="4763" marR="4763" marT="4763" marB="0" anchor="ctr">
                    <a:lnL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17023</a:t>
                      </a:r>
                    </a:p>
                  </a:txBody>
                  <a:tcPr marL="4763" marR="4763" marT="4763" marB="0" anchor="ctr">
                    <a:lnL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8135"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车位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6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482</a:t>
                      </a:r>
                    </a:p>
                  </a:txBody>
                  <a:tcPr marL="4763" marR="4763" marT="4763" marB="0" anchor="ctr">
                    <a:lnL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-</a:t>
                      </a:r>
                      <a:r>
                        <a:rPr lang="zh-CN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</a:p>
                  </a:txBody>
                  <a:tcPr marL="4763" marR="4763" marT="4763" marB="0" anchor="ctr">
                    <a:lnL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180000</a:t>
                      </a:r>
                    </a:p>
                  </a:txBody>
                  <a:tcPr marL="4763" marR="4763" marT="4763" marB="0" anchor="ctr">
                    <a:lnL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8676</a:t>
                      </a:r>
                    </a:p>
                  </a:txBody>
                  <a:tcPr marL="4763" marR="4763" marT="4763" marB="0" anchor="ctr">
                    <a:lnL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8135"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住宅合计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6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110</a:t>
                      </a:r>
                    </a:p>
                  </a:txBody>
                  <a:tcPr marL="4763" marR="4763" marT="4763" marB="0" anchor="ctr">
                    <a:lnL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12177</a:t>
                      </a:r>
                    </a:p>
                  </a:txBody>
                  <a:tcPr marL="4763" marR="4763" marT="4763" marB="0" anchor="ctr">
                    <a:lnL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31472</a:t>
                      </a:r>
                    </a:p>
                  </a:txBody>
                  <a:tcPr marL="4763" marR="4763" marT="4763" marB="0" anchor="ctr">
                    <a:lnL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38233</a:t>
                      </a:r>
                    </a:p>
                  </a:txBody>
                  <a:tcPr marL="4763" marR="4763" marT="4763" marB="0" anchor="ctr">
                    <a:lnL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8135"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总计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6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592</a:t>
                      </a:r>
                    </a:p>
                  </a:txBody>
                  <a:tcPr marL="4763" marR="4763" marT="4763" marB="0" anchor="ctr">
                    <a:lnL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-</a:t>
                      </a:r>
                    </a:p>
                  </a:txBody>
                  <a:tcPr marL="4763" marR="4763" marT="4763" marB="0" anchor="ctr">
                    <a:lnL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-</a:t>
                      </a:r>
                    </a:p>
                  </a:txBody>
                  <a:tcPr marL="4763" marR="4763" marT="4763" marB="0" anchor="ctr">
                    <a:lnL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46997</a:t>
                      </a:r>
                    </a:p>
                  </a:txBody>
                  <a:tcPr marL="4763" marR="4763" marT="4763" marB="0" anchor="ctr">
                    <a:lnL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18135"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去化目标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6F4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当月去化</a:t>
                      </a:r>
                      <a:r>
                        <a:rPr lang="en-US" altLang="zh-CN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45</a:t>
                      </a:r>
                      <a:r>
                        <a:rPr lang="zh-CN" altLang="en-US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套，</a:t>
                      </a:r>
                      <a:r>
                        <a:rPr lang="en-US" altLang="zh-CN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1.52</a:t>
                      </a:r>
                      <a:r>
                        <a:rPr lang="zh-CN" altLang="en-US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亿</a:t>
                      </a:r>
                      <a:r>
                        <a:rPr lang="zh-CN" alt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，去化率</a:t>
                      </a:r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40%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6F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2" name="object 6"/>
          <p:cNvSpPr/>
          <p:nvPr/>
        </p:nvSpPr>
        <p:spPr>
          <a:xfrm>
            <a:off x="194310" y="756285"/>
            <a:ext cx="5742940" cy="597344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41" name="object 7"/>
          <p:cNvSpPr txBox="1"/>
          <p:nvPr/>
        </p:nvSpPr>
        <p:spPr>
          <a:xfrm>
            <a:off x="3011170" y="5336540"/>
            <a:ext cx="817245" cy="409575"/>
          </a:xfrm>
          <a:prstGeom prst="rect">
            <a:avLst/>
          </a:prstGeom>
          <a:solidFill>
            <a:srgbClr val="C00000"/>
          </a:solidFill>
        </p:spPr>
        <p:txBody>
          <a:bodyPr vert="horz" wrap="square" lIns="0" tIns="50800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400"/>
              </a:spcBef>
            </a:pPr>
            <a:r>
              <a:rPr sz="10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微软雅黑" panose="020B0503020204020204" pitchFamily="34" charset="-122"/>
              </a:rPr>
              <a:t>1#</a:t>
            </a:r>
            <a:r>
              <a:rPr sz="1000" spc="-5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微软雅黑" panose="020B0503020204020204" pitchFamily="34" charset="-122"/>
              </a:rPr>
              <a:t>高层</a:t>
            </a:r>
            <a:endParaRPr lang="en-US" sz="1000" spc="-5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  <a:sym typeface="微软雅黑" panose="020B0503020204020204" pitchFamily="34" charset="-122"/>
            </a:endParaRPr>
          </a:p>
          <a:p>
            <a:pPr marL="92075">
              <a:lnSpc>
                <a:spcPct val="100000"/>
              </a:lnSpc>
              <a:spcBef>
                <a:spcPts val="400"/>
              </a:spcBef>
            </a:pPr>
            <a:r>
              <a:rPr lang="en-US" altLang="zh-CN" sz="1000" spc="-5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微软雅黑" panose="020B0503020204020204" pitchFamily="34" charset="-122"/>
              </a:rPr>
              <a:t>29500</a:t>
            </a:r>
            <a:endParaRPr sz="1000" dirty="0"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  <a:sym typeface="微软雅黑" panose="020B0503020204020204" pitchFamily="34" charset="-122"/>
            </a:endParaRPr>
          </a:p>
        </p:txBody>
      </p:sp>
      <p:sp>
        <p:nvSpPr>
          <p:cNvPr id="42" name="object 8"/>
          <p:cNvSpPr txBox="1"/>
          <p:nvPr/>
        </p:nvSpPr>
        <p:spPr>
          <a:xfrm>
            <a:off x="3011170" y="2656205"/>
            <a:ext cx="817245" cy="408305"/>
          </a:xfrm>
          <a:prstGeom prst="rect">
            <a:avLst/>
          </a:prstGeom>
          <a:solidFill>
            <a:srgbClr val="006FC0"/>
          </a:solidFill>
        </p:spPr>
        <p:txBody>
          <a:bodyPr vert="horz" wrap="square" lIns="0" tIns="50165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395"/>
              </a:spcBef>
            </a:pPr>
            <a:r>
              <a:rPr sz="10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微软雅黑" panose="020B0503020204020204" pitchFamily="34" charset="-122"/>
              </a:rPr>
              <a:t>6#</a:t>
            </a:r>
            <a:r>
              <a:rPr sz="1000" spc="-5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微软雅黑" panose="020B0503020204020204" pitchFamily="34" charset="-122"/>
              </a:rPr>
              <a:t>高层</a:t>
            </a:r>
            <a:endParaRPr lang="en-US" sz="1000" spc="-5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  <a:sym typeface="微软雅黑" panose="020B0503020204020204" pitchFamily="34" charset="-122"/>
            </a:endParaRPr>
          </a:p>
          <a:p>
            <a:pPr marL="92075">
              <a:lnSpc>
                <a:spcPct val="100000"/>
              </a:lnSpc>
              <a:spcBef>
                <a:spcPts val="395"/>
              </a:spcBef>
            </a:pPr>
            <a:r>
              <a:rPr lang="zh-CN" altLang="en-US" sz="1000" spc="-5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微软雅黑" panose="020B0503020204020204" pitchFamily="34" charset="-122"/>
              </a:rPr>
              <a:t> </a:t>
            </a:r>
            <a:r>
              <a:rPr lang="en-US" altLang="zh-CN" sz="1000" spc="-5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微软雅黑" panose="020B0503020204020204" pitchFamily="34" charset="-122"/>
              </a:rPr>
              <a:t>30700</a:t>
            </a:r>
            <a:endParaRPr sz="1000" dirty="0"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  <a:sym typeface="微软雅黑" panose="020B0503020204020204" pitchFamily="34" charset="-122"/>
            </a:endParaRPr>
          </a:p>
        </p:txBody>
      </p:sp>
      <p:sp>
        <p:nvSpPr>
          <p:cNvPr id="43" name="object 9"/>
          <p:cNvSpPr txBox="1"/>
          <p:nvPr/>
        </p:nvSpPr>
        <p:spPr>
          <a:xfrm>
            <a:off x="1740535" y="3252470"/>
            <a:ext cx="817245" cy="409575"/>
          </a:xfrm>
          <a:prstGeom prst="rect">
            <a:avLst/>
          </a:prstGeom>
          <a:solidFill>
            <a:srgbClr val="006FC0"/>
          </a:solidFill>
        </p:spPr>
        <p:txBody>
          <a:bodyPr vert="horz" wrap="square" lIns="0" tIns="50800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400"/>
              </a:spcBef>
            </a:pPr>
            <a:r>
              <a:rPr sz="10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微软雅黑" panose="020B0503020204020204" pitchFamily="34" charset="-122"/>
              </a:rPr>
              <a:t>5#</a:t>
            </a:r>
            <a:r>
              <a:rPr sz="1000" spc="-5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微软雅黑" panose="020B0503020204020204" pitchFamily="34" charset="-122"/>
              </a:rPr>
              <a:t>洋房</a:t>
            </a:r>
            <a:endParaRPr lang="en-US" sz="1000" spc="-5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  <a:sym typeface="微软雅黑" panose="020B0503020204020204" pitchFamily="34" charset="-122"/>
            </a:endParaRPr>
          </a:p>
          <a:p>
            <a:pPr marL="91440">
              <a:lnSpc>
                <a:spcPct val="100000"/>
              </a:lnSpc>
              <a:spcBef>
                <a:spcPts val="400"/>
              </a:spcBef>
            </a:pPr>
            <a:r>
              <a:rPr lang="en-US" altLang="zh-CN" sz="1000" spc="-5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微软雅黑" panose="020B0503020204020204" pitchFamily="34" charset="-122"/>
              </a:rPr>
              <a:t>33000</a:t>
            </a:r>
            <a:endParaRPr sz="1000" dirty="0"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  <a:sym typeface="微软雅黑" panose="020B0503020204020204" pitchFamily="34" charset="-122"/>
            </a:endParaRPr>
          </a:p>
        </p:txBody>
      </p:sp>
      <p:sp>
        <p:nvSpPr>
          <p:cNvPr id="45" name="object 11"/>
          <p:cNvSpPr txBox="1"/>
          <p:nvPr/>
        </p:nvSpPr>
        <p:spPr>
          <a:xfrm>
            <a:off x="1740535" y="4426585"/>
            <a:ext cx="817245" cy="409575"/>
          </a:xfrm>
          <a:prstGeom prst="rect">
            <a:avLst/>
          </a:prstGeom>
          <a:solidFill>
            <a:srgbClr val="006FC0"/>
          </a:solidFill>
        </p:spPr>
        <p:txBody>
          <a:bodyPr vert="horz" wrap="square" lIns="0" tIns="50800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400"/>
              </a:spcBef>
            </a:pPr>
            <a:r>
              <a:rPr sz="10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微软雅黑" panose="020B0503020204020204" pitchFamily="34" charset="-122"/>
              </a:rPr>
              <a:t>3#</a:t>
            </a:r>
            <a:r>
              <a:rPr sz="1000" spc="-5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微软雅黑" panose="020B0503020204020204" pitchFamily="34" charset="-122"/>
              </a:rPr>
              <a:t>洋房</a:t>
            </a:r>
            <a:endParaRPr lang="en-US" sz="1000" spc="-5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  <a:sym typeface="微软雅黑" panose="020B0503020204020204" pitchFamily="34" charset="-122"/>
            </a:endParaRPr>
          </a:p>
          <a:p>
            <a:pPr marL="91440">
              <a:lnSpc>
                <a:spcPct val="100000"/>
              </a:lnSpc>
              <a:spcBef>
                <a:spcPts val="400"/>
              </a:spcBef>
            </a:pPr>
            <a:r>
              <a:rPr lang="zh-CN" altLang="en-US" sz="1000" spc="-5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微软雅黑" panose="020B0503020204020204" pitchFamily="34" charset="-122"/>
              </a:rPr>
              <a:t> </a:t>
            </a:r>
            <a:r>
              <a:rPr lang="en-US" altLang="zh-CN" sz="1000" spc="-5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微软雅黑" panose="020B0503020204020204" pitchFamily="34" charset="-122"/>
              </a:rPr>
              <a:t>32000</a:t>
            </a:r>
            <a:endParaRPr sz="1000" dirty="0"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  <a:sym typeface="微软雅黑" panose="020B0503020204020204" pitchFamily="34" charset="-122"/>
            </a:endParaRPr>
          </a:p>
        </p:txBody>
      </p:sp>
      <p:sp>
        <p:nvSpPr>
          <p:cNvPr id="46" name="object 12"/>
          <p:cNvSpPr txBox="1"/>
          <p:nvPr/>
        </p:nvSpPr>
        <p:spPr>
          <a:xfrm>
            <a:off x="1740535" y="5485130"/>
            <a:ext cx="817245" cy="409575"/>
          </a:xfrm>
          <a:prstGeom prst="rect">
            <a:avLst/>
          </a:prstGeom>
          <a:solidFill>
            <a:srgbClr val="C00000"/>
          </a:solidFill>
        </p:spPr>
        <p:txBody>
          <a:bodyPr vert="horz" wrap="square" lIns="0" tIns="50800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400"/>
              </a:spcBef>
            </a:pPr>
            <a:r>
              <a:rPr sz="10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微软雅黑" panose="020B0503020204020204" pitchFamily="34" charset="-122"/>
              </a:rPr>
              <a:t>2#</a:t>
            </a:r>
            <a:r>
              <a:rPr sz="1000" spc="-5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微软雅黑" panose="020B0503020204020204" pitchFamily="34" charset="-122"/>
              </a:rPr>
              <a:t>洋房</a:t>
            </a:r>
            <a:endParaRPr lang="en-US" sz="1000" spc="-5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  <a:sym typeface="微软雅黑" panose="020B0503020204020204" pitchFamily="34" charset="-122"/>
            </a:endParaRPr>
          </a:p>
          <a:p>
            <a:pPr marL="92075">
              <a:lnSpc>
                <a:spcPct val="100000"/>
              </a:lnSpc>
              <a:spcBef>
                <a:spcPts val="400"/>
              </a:spcBef>
            </a:pPr>
            <a:r>
              <a:rPr lang="en-US" altLang="zh-CN" sz="1000" spc="-5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微软雅黑" panose="020B0503020204020204" pitchFamily="34" charset="-122"/>
              </a:rPr>
              <a:t>31000</a:t>
            </a:r>
            <a:endParaRPr sz="1000" dirty="0"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  <a:sym typeface="微软雅黑" panose="020B0503020204020204" pitchFamily="34" charset="-122"/>
            </a:endParaRPr>
          </a:p>
        </p:txBody>
      </p:sp>
      <p:sp>
        <p:nvSpPr>
          <p:cNvPr id="47" name="object 13"/>
          <p:cNvSpPr txBox="1"/>
          <p:nvPr/>
        </p:nvSpPr>
        <p:spPr>
          <a:xfrm>
            <a:off x="1690370" y="2068830"/>
            <a:ext cx="817245" cy="409575"/>
          </a:xfrm>
          <a:prstGeom prst="rect">
            <a:avLst/>
          </a:prstGeom>
          <a:solidFill>
            <a:srgbClr val="C00000"/>
          </a:solidFill>
        </p:spPr>
        <p:txBody>
          <a:bodyPr vert="horz" wrap="square" lIns="0" tIns="50800" rIns="0" bIns="0" rtlCol="0">
            <a:spAutoFit/>
          </a:bodyPr>
          <a:lstStyle/>
          <a:p>
            <a:pPr marL="90805">
              <a:lnSpc>
                <a:spcPct val="100000"/>
              </a:lnSpc>
              <a:spcBef>
                <a:spcPts val="400"/>
              </a:spcBef>
            </a:pPr>
            <a:r>
              <a:rPr sz="10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微软雅黑" panose="020B0503020204020204" pitchFamily="34" charset="-122"/>
              </a:rPr>
              <a:t>7#</a:t>
            </a:r>
            <a:r>
              <a:rPr sz="1000" spc="-5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微软雅黑" panose="020B0503020204020204" pitchFamily="34" charset="-122"/>
              </a:rPr>
              <a:t>洋房</a:t>
            </a:r>
            <a:endParaRPr lang="en-US" sz="1000" spc="-5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  <a:sym typeface="微软雅黑" panose="020B0503020204020204" pitchFamily="34" charset="-122"/>
            </a:endParaRPr>
          </a:p>
          <a:p>
            <a:pPr marL="90805">
              <a:lnSpc>
                <a:spcPct val="100000"/>
              </a:lnSpc>
              <a:spcBef>
                <a:spcPts val="400"/>
              </a:spcBef>
            </a:pPr>
            <a:r>
              <a:rPr lang="zh-CN" altLang="en-US" sz="1000" spc="-5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微软雅黑" panose="020B0503020204020204" pitchFamily="34" charset="-122"/>
              </a:rPr>
              <a:t> </a:t>
            </a:r>
            <a:r>
              <a:rPr lang="en-US" altLang="zh-CN" sz="1000" spc="-5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微软雅黑" panose="020B0503020204020204" pitchFamily="34" charset="-122"/>
              </a:rPr>
              <a:t>32000</a:t>
            </a:r>
            <a:endParaRPr sz="1000" dirty="0"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  <a:sym typeface="微软雅黑" panose="020B0503020204020204" pitchFamily="34" charset="-122"/>
            </a:endParaRPr>
          </a:p>
        </p:txBody>
      </p:sp>
      <p:sp>
        <p:nvSpPr>
          <p:cNvPr id="48" name="object 14"/>
          <p:cNvSpPr txBox="1"/>
          <p:nvPr/>
        </p:nvSpPr>
        <p:spPr>
          <a:xfrm>
            <a:off x="1639570" y="1121410"/>
            <a:ext cx="918210" cy="407035"/>
          </a:xfrm>
          <a:prstGeom prst="rect">
            <a:avLst/>
          </a:prstGeom>
          <a:solidFill>
            <a:srgbClr val="C00000"/>
          </a:solidFill>
        </p:spPr>
        <p:txBody>
          <a:bodyPr vert="horz" wrap="square" lIns="0" tIns="49530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390"/>
              </a:spcBef>
            </a:pPr>
            <a:r>
              <a:rPr sz="1000" spc="-5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微软雅黑" panose="020B0503020204020204" pitchFamily="34" charset="-122"/>
              </a:rPr>
              <a:t>10#</a:t>
            </a:r>
            <a:r>
              <a:rPr sz="1000" spc="5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微软雅黑" panose="020B0503020204020204" pitchFamily="34" charset="-122"/>
              </a:rPr>
              <a:t>高层</a:t>
            </a:r>
            <a:endParaRPr lang="en-US" sz="1000" spc="5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  <a:sym typeface="微软雅黑" panose="020B0503020204020204" pitchFamily="34" charset="-122"/>
            </a:endParaRPr>
          </a:p>
          <a:p>
            <a:pPr marL="91440">
              <a:lnSpc>
                <a:spcPct val="100000"/>
              </a:lnSpc>
              <a:spcBef>
                <a:spcPts val="390"/>
              </a:spcBef>
            </a:pPr>
            <a:r>
              <a:rPr lang="zh-CN" altLang="en-US" sz="1000" spc="5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微软雅黑" panose="020B0503020204020204" pitchFamily="34" charset="-122"/>
              </a:rPr>
              <a:t> </a:t>
            </a:r>
            <a:r>
              <a:rPr lang="en-US" altLang="zh-CN" sz="1000" spc="5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微软雅黑" panose="020B0503020204020204" pitchFamily="34" charset="-122"/>
              </a:rPr>
              <a:t>28000</a:t>
            </a:r>
            <a:endParaRPr sz="1000" dirty="0"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  <a:sym typeface="微软雅黑" panose="020B0503020204020204" pitchFamily="34" charset="-122"/>
            </a:endParaRPr>
          </a:p>
        </p:txBody>
      </p:sp>
      <p:sp>
        <p:nvSpPr>
          <p:cNvPr id="49" name="object 15"/>
          <p:cNvSpPr txBox="1"/>
          <p:nvPr/>
        </p:nvSpPr>
        <p:spPr>
          <a:xfrm>
            <a:off x="3758565" y="1121410"/>
            <a:ext cx="817245" cy="407035"/>
          </a:xfrm>
          <a:prstGeom prst="rect">
            <a:avLst/>
          </a:prstGeom>
          <a:solidFill>
            <a:srgbClr val="C00000"/>
          </a:solidFill>
        </p:spPr>
        <p:txBody>
          <a:bodyPr vert="horz" wrap="square" lIns="0" tIns="49530" rIns="0" bIns="0" rtlCol="0">
            <a:spAutoFit/>
          </a:bodyPr>
          <a:lstStyle/>
          <a:p>
            <a:pPr marL="92710">
              <a:lnSpc>
                <a:spcPct val="100000"/>
              </a:lnSpc>
              <a:spcBef>
                <a:spcPts val="390"/>
              </a:spcBef>
            </a:pPr>
            <a:r>
              <a:rPr sz="10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微软雅黑" panose="020B0503020204020204" pitchFamily="34" charset="-122"/>
              </a:rPr>
              <a:t>9#</a:t>
            </a:r>
            <a:r>
              <a:rPr sz="1000" spc="-5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微软雅黑" panose="020B0503020204020204" pitchFamily="34" charset="-122"/>
              </a:rPr>
              <a:t>高层</a:t>
            </a:r>
            <a:endParaRPr lang="en-US" sz="1000" spc="-5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  <a:sym typeface="微软雅黑" panose="020B0503020204020204" pitchFamily="34" charset="-122"/>
            </a:endParaRPr>
          </a:p>
          <a:p>
            <a:pPr marL="92710">
              <a:lnSpc>
                <a:spcPct val="100000"/>
              </a:lnSpc>
              <a:spcBef>
                <a:spcPts val="390"/>
              </a:spcBef>
            </a:pPr>
            <a:r>
              <a:rPr lang="en-US" altLang="zh-CN" sz="1000" spc="-5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微软雅黑" panose="020B0503020204020204" pitchFamily="34" charset="-122"/>
              </a:rPr>
              <a:t>28500</a:t>
            </a:r>
            <a:endParaRPr sz="1000" dirty="0"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  <a:sym typeface="微软雅黑" panose="020B0503020204020204" pitchFamily="34" charset="-122"/>
            </a:endParaRPr>
          </a:p>
        </p:txBody>
      </p:sp>
      <p:sp>
        <p:nvSpPr>
          <p:cNvPr id="4" name="object 10"/>
          <p:cNvSpPr txBox="1"/>
          <p:nvPr/>
        </p:nvSpPr>
        <p:spPr>
          <a:xfrm>
            <a:off x="3011170" y="3920490"/>
            <a:ext cx="866775" cy="560705"/>
          </a:xfrm>
          <a:prstGeom prst="rect">
            <a:avLst/>
          </a:prstGeom>
          <a:solidFill>
            <a:srgbClr val="C00000"/>
          </a:solidFill>
        </p:spPr>
        <p:txBody>
          <a:bodyPr vert="horz" wrap="square" lIns="0" tIns="49530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390"/>
              </a:spcBef>
            </a:pPr>
            <a:r>
              <a:rPr sz="1000" spc="-5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微软雅黑" panose="020B0503020204020204" pitchFamily="34" charset="-122"/>
              </a:rPr>
              <a:t>4#</a:t>
            </a:r>
            <a:r>
              <a:rPr sz="1000" spc="-1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微软雅黑" panose="020B0503020204020204" pitchFamily="34" charset="-122"/>
              </a:rPr>
              <a:t>高层</a:t>
            </a:r>
            <a:endParaRPr lang="en-US" sz="1000" spc="-1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  <a:sym typeface="微软雅黑" panose="020B0503020204020204" pitchFamily="34" charset="-122"/>
            </a:endParaRPr>
          </a:p>
          <a:p>
            <a:pPr marL="91440">
              <a:lnSpc>
                <a:spcPct val="100000"/>
              </a:lnSpc>
              <a:spcBef>
                <a:spcPts val="390"/>
              </a:spcBef>
            </a:pPr>
            <a:r>
              <a:rPr lang="en-US" altLang="zh-CN" sz="1000" spc="-1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微软雅黑" panose="020B0503020204020204" pitchFamily="34" charset="-122"/>
              </a:rPr>
              <a:t>30300</a:t>
            </a:r>
            <a:r>
              <a:rPr lang="zh-CN" altLang="en-US" sz="1000" spc="-1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微软雅黑" panose="020B0503020204020204" pitchFamily="34" charset="-122"/>
              </a:rPr>
              <a:t>（含人才</a:t>
            </a:r>
            <a:r>
              <a:rPr lang="en-US" altLang="zh-CN" sz="1000" spc="-1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微软雅黑" panose="020B0503020204020204" pitchFamily="34" charset="-122"/>
              </a:rPr>
              <a:t>27014</a:t>
            </a:r>
            <a:r>
              <a:rPr lang="zh-CN" altLang="en-US" sz="1000" spc="-1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微软雅黑" panose="020B0503020204020204" pitchFamily="34" charset="-122"/>
              </a:rPr>
              <a:t>）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内容占位符 2"/>
          <p:cNvSpPr>
            <a:spLocks noGrp="1"/>
          </p:cNvSpPr>
          <p:nvPr/>
        </p:nvSpPr>
        <p:spPr>
          <a:xfrm>
            <a:off x="6252060" y="584184"/>
            <a:ext cx="5474447" cy="2132485"/>
          </a:xfrm>
        </p:spPr>
        <p:txBody>
          <a:bodyPr vert="horz" wrap="square" lIns="140592" tIns="70295" rIns="140592" bIns="70295" numCol="1" anchor="ctr" anchorCtr="0" compatLnSpc="1"/>
          <a:lstStyle>
            <a:lvl1pPr marL="914400" indent="-914400" algn="l" defTabSz="2437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8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80565" indent="-762000" algn="l" defTabSz="2437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7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047365" indent="-609600" algn="l" defTabSz="2437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266565" indent="-609600" algn="l" defTabSz="2437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85765" indent="-609600" algn="l" defTabSz="2437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704330" indent="-609600" algn="l" defTabSz="2437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23530" indent="-609600" algn="l" defTabSz="2437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142730" indent="-609600" algn="l" defTabSz="2437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361295" indent="-609600" algn="l" defTabSz="2437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ctr">
              <a:lnSpc>
                <a:spcPct val="150000"/>
              </a:lnSpc>
              <a:buNone/>
            </a:pPr>
            <a:r>
              <a: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楼栋差：</a:t>
            </a:r>
            <a:endParaRPr lang="en-US" altLang="zh-CN" sz="16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marL="0" indent="0" fontAlgn="ctr">
              <a:lnSpc>
                <a:spcPct val="150000"/>
              </a:lnSpc>
              <a:buNone/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       以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1#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楼为基准楼栋，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综合考虑景观位置、业态、不利因素（噪音、宗教）。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7551962" y="142595"/>
            <a:ext cx="4562356" cy="539966"/>
            <a:chOff x="7184571" y="238907"/>
            <a:chExt cx="4562356" cy="443653"/>
          </a:xfrm>
        </p:grpSpPr>
        <p:sp>
          <p:nvSpPr>
            <p:cNvPr id="16" name="矩形 15"/>
            <p:cNvSpPr/>
            <p:nvPr/>
          </p:nvSpPr>
          <p:spPr>
            <a:xfrm>
              <a:off x="7184571" y="238907"/>
              <a:ext cx="2281178" cy="443653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000" b="1" dirty="0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定价原则</a:t>
              </a:r>
            </a:p>
          </p:txBody>
        </p:sp>
        <p:sp>
          <p:nvSpPr>
            <p:cNvPr id="17" name="矩形 16"/>
            <p:cNvSpPr/>
            <p:nvPr/>
          </p:nvSpPr>
          <p:spPr>
            <a:xfrm>
              <a:off x="9465749" y="238907"/>
              <a:ext cx="2281178" cy="44365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0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定价策略</a:t>
              </a:r>
            </a:p>
          </p:txBody>
        </p:sp>
      </p:grpSp>
      <p:sp>
        <p:nvSpPr>
          <p:cNvPr id="36" name="object 5"/>
          <p:cNvSpPr/>
          <p:nvPr/>
        </p:nvSpPr>
        <p:spPr>
          <a:xfrm>
            <a:off x="512966" y="1200289"/>
            <a:ext cx="4936490" cy="4994275"/>
          </a:xfrm>
          <a:custGeom>
            <a:avLst/>
            <a:gdLst/>
            <a:ahLst/>
            <a:cxnLst/>
            <a:rect l="l" t="t" r="r" b="b"/>
            <a:pathLst>
              <a:path w="4936490" h="4994275">
                <a:moveTo>
                  <a:pt x="0" y="4994148"/>
                </a:moveTo>
                <a:lnTo>
                  <a:pt x="4936236" y="4994148"/>
                </a:lnTo>
                <a:lnTo>
                  <a:pt x="4936236" y="0"/>
                </a:lnTo>
                <a:lnTo>
                  <a:pt x="0" y="0"/>
                </a:lnTo>
                <a:lnTo>
                  <a:pt x="0" y="4994148"/>
                </a:lnTo>
                <a:close/>
              </a:path>
            </a:pathLst>
          </a:custGeom>
          <a:ln w="12192">
            <a:solidFill>
              <a:srgbClr val="BEBEBE"/>
            </a:solidFill>
          </a:ln>
        </p:spPr>
        <p:txBody>
          <a:bodyPr wrap="square" lIns="0" tIns="0" rIns="0" bIns="0" rtlCol="0"/>
          <a:lstStyle/>
          <a:p>
            <a:endParaRPr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37" name="object 6"/>
          <p:cNvSpPr/>
          <p:nvPr/>
        </p:nvSpPr>
        <p:spPr>
          <a:xfrm>
            <a:off x="1128661" y="1207909"/>
            <a:ext cx="4088891" cy="503986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38" name="object 7"/>
          <p:cNvSpPr txBox="1"/>
          <p:nvPr/>
        </p:nvSpPr>
        <p:spPr>
          <a:xfrm>
            <a:off x="3149486" y="5432438"/>
            <a:ext cx="582295" cy="205184"/>
          </a:xfrm>
          <a:prstGeom prst="rect">
            <a:avLst/>
          </a:prstGeom>
          <a:solidFill>
            <a:srgbClr val="C00000"/>
          </a:solidFill>
        </p:spPr>
        <p:txBody>
          <a:bodyPr vert="horz" wrap="square" lIns="0" tIns="50800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400"/>
              </a:spcBef>
            </a:pPr>
            <a:r>
              <a:rPr sz="10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微软雅黑" panose="020B0503020204020204" pitchFamily="34" charset="-122"/>
              </a:rPr>
              <a:t>1#</a:t>
            </a:r>
            <a:r>
              <a:rPr sz="1000" spc="-5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微软雅黑" panose="020B0503020204020204" pitchFamily="34" charset="-122"/>
              </a:rPr>
              <a:t>高层</a:t>
            </a:r>
            <a:endParaRPr sz="1000"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  <a:sym typeface="微软雅黑" panose="020B0503020204020204" pitchFamily="34" charset="-122"/>
            </a:endParaRPr>
          </a:p>
        </p:txBody>
      </p:sp>
      <p:sp>
        <p:nvSpPr>
          <p:cNvPr id="39" name="object 8"/>
          <p:cNvSpPr txBox="1"/>
          <p:nvPr/>
        </p:nvSpPr>
        <p:spPr>
          <a:xfrm>
            <a:off x="3349130" y="3059569"/>
            <a:ext cx="582295" cy="204543"/>
          </a:xfrm>
          <a:prstGeom prst="rect">
            <a:avLst/>
          </a:prstGeom>
          <a:solidFill>
            <a:srgbClr val="006FC0"/>
          </a:solidFill>
        </p:spPr>
        <p:txBody>
          <a:bodyPr vert="horz" wrap="square" lIns="0" tIns="50165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395"/>
              </a:spcBef>
            </a:pPr>
            <a:r>
              <a:rPr sz="10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微软雅黑" panose="020B0503020204020204" pitchFamily="34" charset="-122"/>
              </a:rPr>
              <a:t>6#</a:t>
            </a:r>
            <a:r>
              <a:rPr sz="1000" spc="-5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微软雅黑" panose="020B0503020204020204" pitchFamily="34" charset="-122"/>
              </a:rPr>
              <a:t>高层</a:t>
            </a:r>
            <a:endParaRPr sz="1000"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  <a:sym typeface="微软雅黑" panose="020B0503020204020204" pitchFamily="34" charset="-122"/>
            </a:endParaRPr>
          </a:p>
        </p:txBody>
      </p:sp>
      <p:sp>
        <p:nvSpPr>
          <p:cNvPr id="40" name="object 9"/>
          <p:cNvSpPr txBox="1"/>
          <p:nvPr/>
        </p:nvSpPr>
        <p:spPr>
          <a:xfrm>
            <a:off x="2207653" y="3635642"/>
            <a:ext cx="582295" cy="205184"/>
          </a:xfrm>
          <a:prstGeom prst="rect">
            <a:avLst/>
          </a:prstGeom>
          <a:solidFill>
            <a:srgbClr val="006FC0"/>
          </a:solidFill>
        </p:spPr>
        <p:txBody>
          <a:bodyPr vert="horz" wrap="square" lIns="0" tIns="50800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400"/>
              </a:spcBef>
            </a:pPr>
            <a:r>
              <a:rPr sz="10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微软雅黑" panose="020B0503020204020204" pitchFamily="34" charset="-122"/>
              </a:rPr>
              <a:t>5#</a:t>
            </a:r>
            <a:r>
              <a:rPr sz="1000" spc="-5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微软雅黑" panose="020B0503020204020204" pitchFamily="34" charset="-122"/>
              </a:rPr>
              <a:t>洋房</a:t>
            </a:r>
            <a:endParaRPr sz="1000"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  <a:sym typeface="微软雅黑" panose="020B0503020204020204" pitchFamily="34" charset="-122"/>
            </a:endParaRPr>
          </a:p>
        </p:txBody>
      </p:sp>
      <p:sp>
        <p:nvSpPr>
          <p:cNvPr id="41" name="object 10"/>
          <p:cNvSpPr txBox="1"/>
          <p:nvPr/>
        </p:nvSpPr>
        <p:spPr>
          <a:xfrm>
            <a:off x="3271405" y="4147706"/>
            <a:ext cx="582295" cy="203902"/>
          </a:xfrm>
          <a:prstGeom prst="rect">
            <a:avLst/>
          </a:prstGeom>
          <a:solidFill>
            <a:srgbClr val="C00000"/>
          </a:solidFill>
        </p:spPr>
        <p:txBody>
          <a:bodyPr vert="horz" wrap="square" lIns="0" tIns="49530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390"/>
              </a:spcBef>
            </a:pPr>
            <a:r>
              <a:rPr sz="1000" spc="-5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微软雅黑" panose="020B0503020204020204" pitchFamily="34" charset="-122"/>
              </a:rPr>
              <a:t>4#</a:t>
            </a:r>
            <a:r>
              <a:rPr sz="1000" spc="-1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微软雅黑" panose="020B0503020204020204" pitchFamily="34" charset="-122"/>
              </a:rPr>
              <a:t>高层</a:t>
            </a:r>
            <a:endParaRPr sz="1000"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  <a:sym typeface="微软雅黑" panose="020B0503020204020204" pitchFamily="34" charset="-122"/>
            </a:endParaRPr>
          </a:p>
        </p:txBody>
      </p:sp>
      <p:sp>
        <p:nvSpPr>
          <p:cNvPr id="42" name="object 11"/>
          <p:cNvSpPr txBox="1"/>
          <p:nvPr/>
        </p:nvSpPr>
        <p:spPr>
          <a:xfrm>
            <a:off x="2174125" y="4591189"/>
            <a:ext cx="582295" cy="205184"/>
          </a:xfrm>
          <a:prstGeom prst="rect">
            <a:avLst/>
          </a:prstGeom>
          <a:solidFill>
            <a:srgbClr val="006FC0"/>
          </a:solidFill>
        </p:spPr>
        <p:txBody>
          <a:bodyPr vert="horz" wrap="square" lIns="0" tIns="50800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400"/>
              </a:spcBef>
            </a:pPr>
            <a:r>
              <a:rPr sz="10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微软雅黑" panose="020B0503020204020204" pitchFamily="34" charset="-122"/>
              </a:rPr>
              <a:t>3#</a:t>
            </a:r>
            <a:r>
              <a:rPr sz="1000" spc="-5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微软雅黑" panose="020B0503020204020204" pitchFamily="34" charset="-122"/>
              </a:rPr>
              <a:t>洋房</a:t>
            </a:r>
            <a:endParaRPr sz="1000"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  <a:sym typeface="微软雅黑" panose="020B0503020204020204" pitchFamily="34" charset="-122"/>
            </a:endParaRPr>
          </a:p>
        </p:txBody>
      </p:sp>
      <p:sp>
        <p:nvSpPr>
          <p:cNvPr id="43" name="object 12"/>
          <p:cNvSpPr txBox="1"/>
          <p:nvPr/>
        </p:nvSpPr>
        <p:spPr>
          <a:xfrm>
            <a:off x="2241181" y="5513209"/>
            <a:ext cx="582295" cy="205184"/>
          </a:xfrm>
          <a:prstGeom prst="rect">
            <a:avLst/>
          </a:prstGeom>
          <a:solidFill>
            <a:srgbClr val="C00000"/>
          </a:solidFill>
        </p:spPr>
        <p:txBody>
          <a:bodyPr vert="horz" wrap="square" lIns="0" tIns="50800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400"/>
              </a:spcBef>
            </a:pPr>
            <a:r>
              <a:rPr sz="10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微软雅黑" panose="020B0503020204020204" pitchFamily="34" charset="-122"/>
              </a:rPr>
              <a:t>2#</a:t>
            </a:r>
            <a:r>
              <a:rPr sz="1000" spc="-5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微软雅黑" panose="020B0503020204020204" pitchFamily="34" charset="-122"/>
              </a:rPr>
              <a:t>洋房</a:t>
            </a:r>
            <a:endParaRPr sz="1000"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  <a:sym typeface="微软雅黑" panose="020B0503020204020204" pitchFamily="34" charset="-122"/>
            </a:endParaRPr>
          </a:p>
        </p:txBody>
      </p:sp>
      <p:sp>
        <p:nvSpPr>
          <p:cNvPr id="44" name="object 13"/>
          <p:cNvSpPr txBox="1"/>
          <p:nvPr/>
        </p:nvSpPr>
        <p:spPr>
          <a:xfrm>
            <a:off x="2189365" y="2716670"/>
            <a:ext cx="582295" cy="205184"/>
          </a:xfrm>
          <a:prstGeom prst="rect">
            <a:avLst/>
          </a:prstGeom>
          <a:solidFill>
            <a:srgbClr val="C00000"/>
          </a:solidFill>
        </p:spPr>
        <p:txBody>
          <a:bodyPr vert="horz" wrap="square" lIns="0" tIns="50800" rIns="0" bIns="0" rtlCol="0">
            <a:spAutoFit/>
          </a:bodyPr>
          <a:lstStyle/>
          <a:p>
            <a:pPr marL="90805">
              <a:lnSpc>
                <a:spcPct val="100000"/>
              </a:lnSpc>
              <a:spcBef>
                <a:spcPts val="400"/>
              </a:spcBef>
            </a:pPr>
            <a:r>
              <a:rPr sz="10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微软雅黑" panose="020B0503020204020204" pitchFamily="34" charset="-122"/>
              </a:rPr>
              <a:t>7#</a:t>
            </a:r>
            <a:r>
              <a:rPr sz="1000" spc="-5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微软雅黑" panose="020B0503020204020204" pitchFamily="34" charset="-122"/>
              </a:rPr>
              <a:t>洋房</a:t>
            </a:r>
            <a:endParaRPr sz="1000"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  <a:sym typeface="微软雅黑" panose="020B0503020204020204" pitchFamily="34" charset="-122"/>
            </a:endParaRPr>
          </a:p>
        </p:txBody>
      </p:sp>
      <p:sp>
        <p:nvSpPr>
          <p:cNvPr id="45" name="object 14"/>
          <p:cNvSpPr txBox="1"/>
          <p:nvPr/>
        </p:nvSpPr>
        <p:spPr>
          <a:xfrm>
            <a:off x="2270137" y="1726070"/>
            <a:ext cx="654050" cy="203902"/>
          </a:xfrm>
          <a:prstGeom prst="rect">
            <a:avLst/>
          </a:prstGeom>
          <a:solidFill>
            <a:srgbClr val="C00000"/>
          </a:solidFill>
        </p:spPr>
        <p:txBody>
          <a:bodyPr vert="horz" wrap="square" lIns="0" tIns="49530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390"/>
              </a:spcBef>
            </a:pPr>
            <a:r>
              <a:rPr sz="1000" spc="-5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微软雅黑" panose="020B0503020204020204" pitchFamily="34" charset="-122"/>
              </a:rPr>
              <a:t>10#</a:t>
            </a:r>
            <a:r>
              <a:rPr sz="1000" spc="5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微软雅黑" panose="020B0503020204020204" pitchFamily="34" charset="-122"/>
              </a:rPr>
              <a:t>高层</a:t>
            </a:r>
            <a:endParaRPr sz="1000" dirty="0"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  <a:sym typeface="微软雅黑" panose="020B0503020204020204" pitchFamily="34" charset="-122"/>
            </a:endParaRPr>
          </a:p>
        </p:txBody>
      </p:sp>
      <p:sp>
        <p:nvSpPr>
          <p:cNvPr id="46" name="object 15"/>
          <p:cNvSpPr txBox="1"/>
          <p:nvPr/>
        </p:nvSpPr>
        <p:spPr>
          <a:xfrm>
            <a:off x="3640213" y="1745881"/>
            <a:ext cx="582295" cy="203902"/>
          </a:xfrm>
          <a:prstGeom prst="rect">
            <a:avLst/>
          </a:prstGeom>
          <a:solidFill>
            <a:srgbClr val="C00000"/>
          </a:solidFill>
        </p:spPr>
        <p:txBody>
          <a:bodyPr vert="horz" wrap="square" lIns="0" tIns="49530" rIns="0" bIns="0" rtlCol="0">
            <a:spAutoFit/>
          </a:bodyPr>
          <a:lstStyle/>
          <a:p>
            <a:pPr marL="92710">
              <a:lnSpc>
                <a:spcPct val="100000"/>
              </a:lnSpc>
              <a:spcBef>
                <a:spcPts val="390"/>
              </a:spcBef>
            </a:pPr>
            <a:r>
              <a:rPr sz="10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微软雅黑" panose="020B0503020204020204" pitchFamily="34" charset="-122"/>
              </a:rPr>
              <a:t>9#</a:t>
            </a:r>
            <a:r>
              <a:rPr sz="1000" spc="-5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微软雅黑" panose="020B0503020204020204" pitchFamily="34" charset="-122"/>
              </a:rPr>
              <a:t>高层</a:t>
            </a:r>
            <a:endParaRPr sz="1000" dirty="0"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  <a:sym typeface="微软雅黑" panose="020B0503020204020204" pitchFamily="34" charset="-122"/>
            </a:endParaRPr>
          </a:p>
        </p:txBody>
      </p:sp>
      <p:sp>
        <p:nvSpPr>
          <p:cNvPr id="47" name="object 16"/>
          <p:cNvSpPr txBox="1"/>
          <p:nvPr/>
        </p:nvSpPr>
        <p:spPr>
          <a:xfrm>
            <a:off x="1128661" y="5818818"/>
            <a:ext cx="4089400" cy="410369"/>
          </a:xfrm>
          <a:prstGeom prst="rect">
            <a:avLst/>
          </a:prstGeom>
          <a:solidFill>
            <a:srgbClr val="D9D9D9"/>
          </a:solidFill>
        </p:spPr>
        <p:txBody>
          <a:bodyPr vert="horz" wrap="square" lIns="0" tIns="40640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320"/>
              </a:spcBef>
            </a:pPr>
            <a:r>
              <a:rPr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红色1、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4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、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9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、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10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（高层）</a:t>
            </a:r>
            <a:r>
              <a:rPr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2、7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（洋房）</a:t>
            </a:r>
            <a:r>
              <a:rPr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为一期；蓝色3、</a:t>
            </a:r>
            <a:r>
              <a:rPr sz="1200" b="1" spc="-1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5</a:t>
            </a:r>
            <a:r>
              <a:rPr lang="zh-CN" altLang="en-US" sz="1200" b="1" spc="-1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（洋房）</a:t>
            </a:r>
            <a:r>
              <a:rPr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6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（高层）</a:t>
            </a:r>
            <a:r>
              <a:rPr sz="1200" b="1" dirty="0" err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为二期</a:t>
            </a:r>
            <a:endParaRPr sz="12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aphicFrame>
        <p:nvGraphicFramePr>
          <p:cNvPr id="11" name="表格 10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6404610" y="2802890"/>
          <a:ext cx="5322570" cy="2768600"/>
        </p:xfrm>
        <a:graphic>
          <a:graphicData uri="http://schemas.openxmlformats.org/drawingml/2006/table">
            <a:tbl>
              <a:tblPr/>
              <a:tblGrid>
                <a:gridCol w="8870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70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70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8709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8709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8709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76860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1" i="0" u="none" strike="noStrike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楼栋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1" i="0" u="none" strike="noStrike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景观位置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1" i="0" u="none" strike="noStrike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业态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1" i="0" u="none" strike="noStrike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马路噪音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1" i="0" u="none" strike="noStrike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宗教建筑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1" i="0" u="none" strike="noStrike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综合价差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686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686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350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200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550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686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600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200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800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686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800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-1200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-300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686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600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-1500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-800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686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200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1500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1700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686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800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1500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400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2700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686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1800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1500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400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3700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686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800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1500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400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2700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5757535" y="2660884"/>
            <a:ext cx="6096379" cy="203940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户型差：</a:t>
            </a:r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en-US" altLang="zh-CN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      </a:t>
            </a:r>
            <a:r>
              <a:rPr lang="zh-CN" altLang="en-US" sz="1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高层主要分</a:t>
            </a:r>
            <a:r>
              <a:rPr lang="en-US" altLang="zh-CN" sz="1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G2,G4,G5</a:t>
            </a:r>
            <a:r>
              <a:rPr lang="zh-CN" altLang="en-US" sz="1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三个户型，因为三个户型面积段接近，且都为三房两厅两卫，功能性接近，且方正户型与长条户型各有优劣，不必体现户型差，故户型差为</a:t>
            </a:r>
            <a:r>
              <a:rPr lang="en-US" altLang="zh-CN" sz="1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0</a:t>
            </a:r>
            <a:r>
              <a:rPr lang="zh-CN" altLang="en-US" sz="1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。</a:t>
            </a:r>
            <a:endParaRPr lang="en-US" altLang="zh-CN" sz="14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zh-CN" altLang="en-US" sz="1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       洋房主要分为</a:t>
            </a:r>
            <a:r>
              <a:rPr lang="en-US" altLang="zh-CN" sz="1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Y1,Y2</a:t>
            </a:r>
            <a:r>
              <a:rPr lang="zh-CN" altLang="en-US" sz="1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户型，因面积段接近，且功能性接近，方正户型与长条户型各有优劣，同理户型差为</a:t>
            </a:r>
            <a:r>
              <a:rPr lang="en-US" altLang="zh-CN" sz="1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0</a:t>
            </a:r>
            <a:r>
              <a:rPr lang="zh-CN" altLang="en-US" sz="1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。</a:t>
            </a:r>
          </a:p>
        </p:txBody>
      </p:sp>
      <p:grpSp>
        <p:nvGrpSpPr>
          <p:cNvPr id="13" name="组合 12"/>
          <p:cNvGrpSpPr/>
          <p:nvPr/>
        </p:nvGrpSpPr>
        <p:grpSpPr>
          <a:xfrm>
            <a:off x="7551962" y="142595"/>
            <a:ext cx="4562356" cy="539966"/>
            <a:chOff x="7184571" y="238907"/>
            <a:chExt cx="4562356" cy="443653"/>
          </a:xfrm>
        </p:grpSpPr>
        <p:sp>
          <p:nvSpPr>
            <p:cNvPr id="14" name="矩形 13"/>
            <p:cNvSpPr/>
            <p:nvPr/>
          </p:nvSpPr>
          <p:spPr>
            <a:xfrm>
              <a:off x="7184571" y="238907"/>
              <a:ext cx="2281178" cy="443653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000" b="1" dirty="0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定价原则</a:t>
              </a:r>
            </a:p>
          </p:txBody>
        </p:sp>
        <p:sp>
          <p:nvSpPr>
            <p:cNvPr id="15" name="矩形 14"/>
            <p:cNvSpPr/>
            <p:nvPr/>
          </p:nvSpPr>
          <p:spPr>
            <a:xfrm>
              <a:off x="9465749" y="238907"/>
              <a:ext cx="2281178" cy="44365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0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定价策略</a:t>
              </a: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62" y="929418"/>
            <a:ext cx="1609846" cy="227661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158" y="929418"/>
            <a:ext cx="1605016" cy="2276618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1227" y="940805"/>
            <a:ext cx="1605016" cy="2276619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62" y="3816270"/>
            <a:ext cx="1609846" cy="2276619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158" y="3790367"/>
            <a:ext cx="1641538" cy="2328423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2"/>
          <p:cNvSpPr txBox="1">
            <a:spLocks noChangeArrowheads="1"/>
          </p:cNvSpPr>
          <p:nvPr/>
        </p:nvSpPr>
        <p:spPr bwMode="auto">
          <a:xfrm>
            <a:off x="8128733" y="2967335"/>
            <a:ext cx="10287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120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㎡</a:t>
            </a:r>
          </a:p>
        </p:txBody>
      </p:sp>
      <p:sp>
        <p:nvSpPr>
          <p:cNvPr id="3" name="TextBox 33"/>
          <p:cNvSpPr txBox="1">
            <a:spLocks noChangeArrowheads="1"/>
          </p:cNvSpPr>
          <p:nvPr/>
        </p:nvSpPr>
        <p:spPr bwMode="auto">
          <a:xfrm>
            <a:off x="9708027" y="2972231"/>
            <a:ext cx="10287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121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㎡</a:t>
            </a:r>
          </a:p>
        </p:txBody>
      </p:sp>
      <p:sp>
        <p:nvSpPr>
          <p:cNvPr id="12" name="TextBox 1"/>
          <p:cNvSpPr txBox="1">
            <a:spLocks noChangeArrowheads="1"/>
          </p:cNvSpPr>
          <p:nvPr/>
        </p:nvSpPr>
        <p:spPr bwMode="auto">
          <a:xfrm>
            <a:off x="484895" y="987125"/>
            <a:ext cx="4383439" cy="1393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平面差：</a:t>
            </a:r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东西向差：</a:t>
            </a: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东西向差：中间套为基数“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0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”，高层东边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+800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，西边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400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；洋房东边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+500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，西边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0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（西边靠上江河）</a:t>
            </a:r>
          </a:p>
        </p:txBody>
      </p:sp>
      <p:grpSp>
        <p:nvGrpSpPr>
          <p:cNvPr id="18" name="组合 17"/>
          <p:cNvGrpSpPr/>
          <p:nvPr/>
        </p:nvGrpSpPr>
        <p:grpSpPr>
          <a:xfrm>
            <a:off x="7551962" y="142595"/>
            <a:ext cx="4562356" cy="539966"/>
            <a:chOff x="7184571" y="238907"/>
            <a:chExt cx="4562356" cy="443653"/>
          </a:xfrm>
        </p:grpSpPr>
        <p:sp>
          <p:nvSpPr>
            <p:cNvPr id="19" name="矩形 18"/>
            <p:cNvSpPr/>
            <p:nvPr/>
          </p:nvSpPr>
          <p:spPr>
            <a:xfrm>
              <a:off x="7184571" y="238907"/>
              <a:ext cx="2281178" cy="443653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000" b="1" dirty="0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定价原则</a:t>
              </a:r>
            </a:p>
          </p:txBody>
        </p:sp>
        <p:sp>
          <p:nvSpPr>
            <p:cNvPr id="20" name="矩形 19"/>
            <p:cNvSpPr/>
            <p:nvPr/>
          </p:nvSpPr>
          <p:spPr>
            <a:xfrm>
              <a:off x="9465749" y="238907"/>
              <a:ext cx="2281178" cy="44365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0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定价策略</a:t>
              </a:r>
            </a:p>
          </p:txBody>
        </p:sp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0263" y="682561"/>
            <a:ext cx="4623461" cy="2389305"/>
          </a:xfrm>
          <a:prstGeom prst="rect">
            <a:avLst/>
          </a:prstGeom>
        </p:spPr>
      </p:pic>
      <p:graphicFrame>
        <p:nvGraphicFramePr>
          <p:cNvPr id="23" name="表格 22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485140" y="3328670"/>
          <a:ext cx="6455410" cy="2100580"/>
        </p:xfrm>
        <a:graphic>
          <a:graphicData uri="http://schemas.openxmlformats.org/drawingml/2006/table">
            <a:tbl>
              <a:tblPr/>
              <a:tblGrid>
                <a:gridCol w="14357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69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362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3693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3629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3693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3629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2514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1" i="0" u="none" strike="noStrike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楼栋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1" i="0" u="none" strike="noStrike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高层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1" i="0" u="none" strike="noStrike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洋房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5145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1" i="0" u="none" strike="noStrike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东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1" i="0" u="none" strike="noStrike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中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1" i="0" u="none" strike="noStrike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中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1" i="0" u="none" strike="noStrike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西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1" i="0" u="none" strike="noStrike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东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1" i="0" u="none" strike="noStrike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西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514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1</a:t>
                      </a:r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、</a:t>
                      </a:r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4</a:t>
                      </a:r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，、</a:t>
                      </a:r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6</a:t>
                      </a:r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、</a:t>
                      </a:r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9</a:t>
                      </a:r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、</a:t>
                      </a:r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800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400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-</a:t>
                      </a:r>
                      <a:r>
                        <a:rPr lang="zh-CN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　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-</a:t>
                      </a:r>
                      <a:endParaRPr lang="zh-CN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514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2</a:t>
                      </a:r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、</a:t>
                      </a:r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3</a:t>
                      </a:r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、</a:t>
                      </a:r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5</a:t>
                      </a:r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、</a:t>
                      </a:r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-</a:t>
                      </a:r>
                      <a:r>
                        <a:rPr lang="zh-CN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　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-</a:t>
                      </a:r>
                      <a:endParaRPr lang="zh-CN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-</a:t>
                      </a:r>
                      <a:endParaRPr lang="zh-CN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-</a:t>
                      </a:r>
                      <a:r>
                        <a:rPr lang="zh-CN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　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500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24" name="图片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4612" y="3611832"/>
            <a:ext cx="4770533" cy="2468288"/>
          </a:xfrm>
          <a:prstGeom prst="rect">
            <a:avLst/>
          </a:prstGeom>
        </p:spPr>
      </p:pic>
      <p:sp>
        <p:nvSpPr>
          <p:cNvPr id="25" name="TextBox 32"/>
          <p:cNvSpPr txBox="1">
            <a:spLocks noChangeArrowheads="1"/>
          </p:cNvSpPr>
          <p:nvPr/>
        </p:nvSpPr>
        <p:spPr bwMode="auto">
          <a:xfrm>
            <a:off x="8643083" y="5896606"/>
            <a:ext cx="10287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90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㎡</a:t>
            </a:r>
          </a:p>
        </p:txBody>
      </p:sp>
      <p:sp>
        <p:nvSpPr>
          <p:cNvPr id="26" name="TextBox 33"/>
          <p:cNvSpPr txBox="1">
            <a:spLocks noChangeArrowheads="1"/>
          </p:cNvSpPr>
          <p:nvPr/>
        </p:nvSpPr>
        <p:spPr bwMode="auto">
          <a:xfrm>
            <a:off x="9541698" y="5896606"/>
            <a:ext cx="10287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90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㎡</a:t>
            </a:r>
          </a:p>
        </p:txBody>
      </p:sp>
      <p:sp>
        <p:nvSpPr>
          <p:cNvPr id="27" name="TextBox 33"/>
          <p:cNvSpPr txBox="1">
            <a:spLocks noChangeArrowheads="1"/>
          </p:cNvSpPr>
          <p:nvPr/>
        </p:nvSpPr>
        <p:spPr bwMode="auto">
          <a:xfrm>
            <a:off x="10420466" y="5896606"/>
            <a:ext cx="10287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117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㎡</a:t>
            </a:r>
          </a:p>
        </p:txBody>
      </p:sp>
      <p:sp>
        <p:nvSpPr>
          <p:cNvPr id="28" name="TextBox 33"/>
          <p:cNvSpPr txBox="1">
            <a:spLocks noChangeArrowheads="1"/>
          </p:cNvSpPr>
          <p:nvPr/>
        </p:nvSpPr>
        <p:spPr bwMode="auto">
          <a:xfrm>
            <a:off x="7639567" y="5884204"/>
            <a:ext cx="10287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104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㎡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组合 26"/>
          <p:cNvGrpSpPr/>
          <p:nvPr/>
        </p:nvGrpSpPr>
        <p:grpSpPr>
          <a:xfrm>
            <a:off x="7551962" y="142595"/>
            <a:ext cx="4562356" cy="539966"/>
            <a:chOff x="7184571" y="238907"/>
            <a:chExt cx="4562356" cy="443653"/>
          </a:xfrm>
        </p:grpSpPr>
        <p:sp>
          <p:nvSpPr>
            <p:cNvPr id="28" name="矩形 27"/>
            <p:cNvSpPr/>
            <p:nvPr/>
          </p:nvSpPr>
          <p:spPr>
            <a:xfrm>
              <a:off x="7184571" y="238907"/>
              <a:ext cx="2281178" cy="443653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000" b="1" dirty="0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定价原则</a:t>
              </a:r>
            </a:p>
          </p:txBody>
        </p:sp>
        <p:sp>
          <p:nvSpPr>
            <p:cNvPr id="29" name="矩形 28"/>
            <p:cNvSpPr/>
            <p:nvPr/>
          </p:nvSpPr>
          <p:spPr>
            <a:xfrm>
              <a:off x="9465749" y="238907"/>
              <a:ext cx="2281178" cy="44365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0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定价策略</a:t>
              </a:r>
            </a:p>
          </p:txBody>
        </p:sp>
      </p:grpSp>
      <p:pic>
        <p:nvPicPr>
          <p:cNvPr id="35" name="图片 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683" y="1073020"/>
            <a:ext cx="9340494" cy="5253394"/>
          </a:xfrm>
          <a:prstGeom prst="rect">
            <a:avLst/>
          </a:prstGeom>
          <a:ln>
            <a:noFill/>
          </a:ln>
        </p:spPr>
      </p:pic>
      <p:sp>
        <p:nvSpPr>
          <p:cNvPr id="36" name="object 7"/>
          <p:cNvSpPr txBox="1"/>
          <p:nvPr/>
        </p:nvSpPr>
        <p:spPr>
          <a:xfrm>
            <a:off x="2283012" y="5293505"/>
            <a:ext cx="582295" cy="205184"/>
          </a:xfrm>
          <a:prstGeom prst="rect">
            <a:avLst/>
          </a:prstGeom>
          <a:solidFill>
            <a:srgbClr val="C00000"/>
          </a:solidFill>
        </p:spPr>
        <p:txBody>
          <a:bodyPr vert="horz" wrap="square" lIns="0" tIns="50800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400"/>
              </a:spcBef>
            </a:pPr>
            <a:r>
              <a:rPr sz="10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微软雅黑" panose="020B0503020204020204" pitchFamily="34" charset="-122"/>
              </a:rPr>
              <a:t>1#</a:t>
            </a:r>
            <a:r>
              <a:rPr sz="1000" spc="-5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微软雅黑" panose="020B0503020204020204" pitchFamily="34" charset="-122"/>
              </a:rPr>
              <a:t>高层</a:t>
            </a:r>
            <a:endParaRPr sz="1000"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  <a:sym typeface="微软雅黑" panose="020B0503020204020204" pitchFamily="34" charset="-122"/>
            </a:endParaRPr>
          </a:p>
        </p:txBody>
      </p:sp>
      <p:sp>
        <p:nvSpPr>
          <p:cNvPr id="37" name="object 8"/>
          <p:cNvSpPr txBox="1"/>
          <p:nvPr/>
        </p:nvSpPr>
        <p:spPr>
          <a:xfrm>
            <a:off x="2459641" y="3124075"/>
            <a:ext cx="582295" cy="204543"/>
          </a:xfrm>
          <a:prstGeom prst="rect">
            <a:avLst/>
          </a:prstGeom>
          <a:solidFill>
            <a:srgbClr val="006FC0"/>
          </a:solidFill>
        </p:spPr>
        <p:txBody>
          <a:bodyPr vert="horz" wrap="square" lIns="0" tIns="50165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395"/>
              </a:spcBef>
            </a:pPr>
            <a:r>
              <a:rPr sz="10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微软雅黑" panose="020B0503020204020204" pitchFamily="34" charset="-122"/>
              </a:rPr>
              <a:t>6#</a:t>
            </a:r>
            <a:r>
              <a:rPr sz="1000" spc="-5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微软雅黑" panose="020B0503020204020204" pitchFamily="34" charset="-122"/>
              </a:rPr>
              <a:t>高层</a:t>
            </a:r>
            <a:endParaRPr sz="1000" dirty="0"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  <a:sym typeface="微软雅黑" panose="020B0503020204020204" pitchFamily="34" charset="-122"/>
            </a:endParaRPr>
          </a:p>
        </p:txBody>
      </p:sp>
      <p:sp>
        <p:nvSpPr>
          <p:cNvPr id="38" name="object 9"/>
          <p:cNvSpPr txBox="1"/>
          <p:nvPr/>
        </p:nvSpPr>
        <p:spPr>
          <a:xfrm>
            <a:off x="1433306" y="3682487"/>
            <a:ext cx="582295" cy="205184"/>
          </a:xfrm>
          <a:prstGeom prst="rect">
            <a:avLst/>
          </a:prstGeom>
          <a:solidFill>
            <a:srgbClr val="006FC0"/>
          </a:solidFill>
        </p:spPr>
        <p:txBody>
          <a:bodyPr vert="horz" wrap="square" lIns="0" tIns="50800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400"/>
              </a:spcBef>
            </a:pPr>
            <a:r>
              <a:rPr sz="10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微软雅黑" panose="020B0503020204020204" pitchFamily="34" charset="-122"/>
              </a:rPr>
              <a:t>5#</a:t>
            </a:r>
            <a:r>
              <a:rPr sz="1000" spc="-5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微软雅黑" panose="020B0503020204020204" pitchFamily="34" charset="-122"/>
              </a:rPr>
              <a:t>洋房</a:t>
            </a:r>
            <a:endParaRPr sz="1000" dirty="0"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  <a:sym typeface="微软雅黑" panose="020B0503020204020204" pitchFamily="34" charset="-122"/>
            </a:endParaRPr>
          </a:p>
        </p:txBody>
      </p:sp>
      <p:sp>
        <p:nvSpPr>
          <p:cNvPr id="39" name="object 10"/>
          <p:cNvSpPr txBox="1"/>
          <p:nvPr/>
        </p:nvSpPr>
        <p:spPr>
          <a:xfrm>
            <a:off x="2283013" y="4163063"/>
            <a:ext cx="582295" cy="203902"/>
          </a:xfrm>
          <a:prstGeom prst="rect">
            <a:avLst/>
          </a:prstGeom>
          <a:solidFill>
            <a:srgbClr val="C00000"/>
          </a:solidFill>
        </p:spPr>
        <p:txBody>
          <a:bodyPr vert="horz" wrap="square" lIns="0" tIns="49530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390"/>
              </a:spcBef>
            </a:pPr>
            <a:r>
              <a:rPr sz="1000" spc="-5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微软雅黑" panose="020B0503020204020204" pitchFamily="34" charset="-122"/>
              </a:rPr>
              <a:t>4#</a:t>
            </a:r>
            <a:r>
              <a:rPr sz="1000" spc="-1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微软雅黑" panose="020B0503020204020204" pitchFamily="34" charset="-122"/>
              </a:rPr>
              <a:t>高层</a:t>
            </a:r>
            <a:endParaRPr sz="1000" dirty="0"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  <a:sym typeface="微软雅黑" panose="020B0503020204020204" pitchFamily="34" charset="-122"/>
            </a:endParaRPr>
          </a:p>
        </p:txBody>
      </p:sp>
      <p:sp>
        <p:nvSpPr>
          <p:cNvPr id="40" name="object 11"/>
          <p:cNvSpPr txBox="1"/>
          <p:nvPr/>
        </p:nvSpPr>
        <p:spPr>
          <a:xfrm>
            <a:off x="1433305" y="4519469"/>
            <a:ext cx="582295" cy="205184"/>
          </a:xfrm>
          <a:prstGeom prst="rect">
            <a:avLst/>
          </a:prstGeom>
          <a:solidFill>
            <a:srgbClr val="006FC0"/>
          </a:solidFill>
        </p:spPr>
        <p:txBody>
          <a:bodyPr vert="horz" wrap="square" lIns="0" tIns="50800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400"/>
              </a:spcBef>
            </a:pPr>
            <a:r>
              <a:rPr sz="10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微软雅黑" panose="020B0503020204020204" pitchFamily="34" charset="-122"/>
              </a:rPr>
              <a:t>3#</a:t>
            </a:r>
            <a:r>
              <a:rPr sz="1000" spc="-5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微软雅黑" panose="020B0503020204020204" pitchFamily="34" charset="-122"/>
              </a:rPr>
              <a:t>洋房</a:t>
            </a:r>
            <a:endParaRPr sz="1000" dirty="0"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  <a:sym typeface="微软雅黑" panose="020B0503020204020204" pitchFamily="34" charset="-122"/>
            </a:endParaRPr>
          </a:p>
        </p:txBody>
      </p:sp>
      <p:sp>
        <p:nvSpPr>
          <p:cNvPr id="41" name="object 12"/>
          <p:cNvSpPr txBox="1"/>
          <p:nvPr/>
        </p:nvSpPr>
        <p:spPr>
          <a:xfrm rot="218908">
            <a:off x="1464546" y="5443857"/>
            <a:ext cx="519811" cy="205184"/>
          </a:xfrm>
          <a:prstGeom prst="rect">
            <a:avLst/>
          </a:prstGeom>
          <a:solidFill>
            <a:srgbClr val="C00000"/>
          </a:solidFill>
        </p:spPr>
        <p:txBody>
          <a:bodyPr vert="horz" wrap="square" lIns="0" tIns="50800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400"/>
              </a:spcBef>
            </a:pPr>
            <a:r>
              <a:rPr sz="10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微软雅黑" panose="020B0503020204020204" pitchFamily="34" charset="-122"/>
              </a:rPr>
              <a:t>2#</a:t>
            </a:r>
            <a:r>
              <a:rPr sz="1000" spc="-5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微软雅黑" panose="020B0503020204020204" pitchFamily="34" charset="-122"/>
              </a:rPr>
              <a:t>洋房</a:t>
            </a:r>
            <a:endParaRPr sz="1000" dirty="0"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  <a:sym typeface="微软雅黑" panose="020B0503020204020204" pitchFamily="34" charset="-122"/>
            </a:endParaRPr>
          </a:p>
        </p:txBody>
      </p:sp>
      <p:sp>
        <p:nvSpPr>
          <p:cNvPr id="42" name="object 13"/>
          <p:cNvSpPr txBox="1"/>
          <p:nvPr/>
        </p:nvSpPr>
        <p:spPr>
          <a:xfrm>
            <a:off x="1395890" y="2804043"/>
            <a:ext cx="582295" cy="205184"/>
          </a:xfrm>
          <a:prstGeom prst="rect">
            <a:avLst/>
          </a:prstGeom>
          <a:solidFill>
            <a:srgbClr val="C00000"/>
          </a:solidFill>
        </p:spPr>
        <p:txBody>
          <a:bodyPr vert="horz" wrap="square" lIns="0" tIns="50800" rIns="0" bIns="0" rtlCol="0">
            <a:spAutoFit/>
          </a:bodyPr>
          <a:lstStyle/>
          <a:p>
            <a:pPr marL="90805">
              <a:lnSpc>
                <a:spcPct val="100000"/>
              </a:lnSpc>
              <a:spcBef>
                <a:spcPts val="400"/>
              </a:spcBef>
            </a:pPr>
            <a:r>
              <a:rPr sz="10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微软雅黑" panose="020B0503020204020204" pitchFamily="34" charset="-122"/>
              </a:rPr>
              <a:t>7#</a:t>
            </a:r>
            <a:r>
              <a:rPr sz="1000" spc="-5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微软雅黑" panose="020B0503020204020204" pitchFamily="34" charset="-122"/>
              </a:rPr>
              <a:t>洋房</a:t>
            </a:r>
            <a:endParaRPr sz="1000"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  <a:sym typeface="微软雅黑" panose="020B0503020204020204" pitchFamily="34" charset="-122"/>
            </a:endParaRPr>
          </a:p>
        </p:txBody>
      </p:sp>
      <p:sp>
        <p:nvSpPr>
          <p:cNvPr id="43" name="object 14"/>
          <p:cNvSpPr txBox="1"/>
          <p:nvPr/>
        </p:nvSpPr>
        <p:spPr>
          <a:xfrm>
            <a:off x="1458374" y="1903352"/>
            <a:ext cx="654050" cy="203902"/>
          </a:xfrm>
          <a:prstGeom prst="rect">
            <a:avLst/>
          </a:prstGeom>
          <a:solidFill>
            <a:srgbClr val="C00000"/>
          </a:solidFill>
        </p:spPr>
        <p:txBody>
          <a:bodyPr vert="horz" wrap="square" lIns="0" tIns="49530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390"/>
              </a:spcBef>
            </a:pPr>
            <a:r>
              <a:rPr sz="1000" spc="-5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微软雅黑" panose="020B0503020204020204" pitchFamily="34" charset="-122"/>
              </a:rPr>
              <a:t>10#</a:t>
            </a:r>
            <a:r>
              <a:rPr sz="1000" spc="5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微软雅黑" panose="020B0503020204020204" pitchFamily="34" charset="-122"/>
              </a:rPr>
              <a:t>高层</a:t>
            </a:r>
            <a:endParaRPr sz="1000" dirty="0"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  <a:sym typeface="微软雅黑" panose="020B0503020204020204" pitchFamily="34" charset="-122"/>
            </a:endParaRPr>
          </a:p>
        </p:txBody>
      </p:sp>
      <p:sp>
        <p:nvSpPr>
          <p:cNvPr id="44" name="object 15"/>
          <p:cNvSpPr txBox="1"/>
          <p:nvPr/>
        </p:nvSpPr>
        <p:spPr>
          <a:xfrm>
            <a:off x="2828450" y="1923163"/>
            <a:ext cx="582295" cy="203902"/>
          </a:xfrm>
          <a:prstGeom prst="rect">
            <a:avLst/>
          </a:prstGeom>
          <a:solidFill>
            <a:srgbClr val="C00000"/>
          </a:solidFill>
        </p:spPr>
        <p:txBody>
          <a:bodyPr vert="horz" wrap="square" lIns="0" tIns="49530" rIns="0" bIns="0" rtlCol="0">
            <a:spAutoFit/>
          </a:bodyPr>
          <a:lstStyle/>
          <a:p>
            <a:pPr marL="92710">
              <a:lnSpc>
                <a:spcPct val="100000"/>
              </a:lnSpc>
              <a:spcBef>
                <a:spcPts val="390"/>
              </a:spcBef>
            </a:pPr>
            <a:r>
              <a:rPr sz="10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微软雅黑" panose="020B0503020204020204" pitchFamily="34" charset="-122"/>
              </a:rPr>
              <a:t>9#</a:t>
            </a:r>
            <a:r>
              <a:rPr sz="1000" spc="-5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微软雅黑" panose="020B0503020204020204" pitchFamily="34" charset="-122"/>
              </a:rPr>
              <a:t>高层</a:t>
            </a:r>
            <a:endParaRPr sz="1000" dirty="0"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  <a:sym typeface="微软雅黑" panose="020B0503020204020204" pitchFamily="34" charset="-122"/>
            </a:endParaRPr>
          </a:p>
        </p:txBody>
      </p:sp>
      <p:cxnSp>
        <p:nvCxnSpPr>
          <p:cNvPr id="45" name="直线箭头连接符 44"/>
          <p:cNvCxnSpPr/>
          <p:nvPr/>
        </p:nvCxnSpPr>
        <p:spPr>
          <a:xfrm>
            <a:off x="2828450" y="2168908"/>
            <a:ext cx="0" cy="955167"/>
          </a:xfrm>
          <a:prstGeom prst="straightConnector1">
            <a:avLst/>
          </a:prstGeom>
          <a:ln>
            <a:solidFill>
              <a:srgbClr val="FFFF00"/>
            </a:solidFill>
            <a:headEnd type="arrow" w="med" len="med"/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46" name="直线箭头连接符 45"/>
          <p:cNvCxnSpPr>
            <a:endCxn id="42" idx="0"/>
          </p:cNvCxnSpPr>
          <p:nvPr/>
        </p:nvCxnSpPr>
        <p:spPr>
          <a:xfrm>
            <a:off x="1672760" y="2095891"/>
            <a:ext cx="14278" cy="708152"/>
          </a:xfrm>
          <a:prstGeom prst="straightConnector1">
            <a:avLst/>
          </a:prstGeom>
          <a:ln>
            <a:solidFill>
              <a:srgbClr val="FFFF00"/>
            </a:solidFill>
            <a:headEnd type="arrow" w="med" len="med"/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47" name="直线箭头连接符 46"/>
          <p:cNvCxnSpPr/>
          <p:nvPr/>
        </p:nvCxnSpPr>
        <p:spPr>
          <a:xfrm>
            <a:off x="1691421" y="3035100"/>
            <a:ext cx="0" cy="565448"/>
          </a:xfrm>
          <a:prstGeom prst="straightConnector1">
            <a:avLst/>
          </a:prstGeom>
          <a:ln>
            <a:solidFill>
              <a:srgbClr val="FFFF00"/>
            </a:solidFill>
            <a:headEnd type="arrow" w="med" len="med"/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48" name="直线箭头连接符 47"/>
          <p:cNvCxnSpPr/>
          <p:nvPr/>
        </p:nvCxnSpPr>
        <p:spPr>
          <a:xfrm>
            <a:off x="1656678" y="3906407"/>
            <a:ext cx="0" cy="502401"/>
          </a:xfrm>
          <a:prstGeom prst="straightConnector1">
            <a:avLst/>
          </a:prstGeom>
          <a:ln>
            <a:solidFill>
              <a:srgbClr val="FFFF00"/>
            </a:solidFill>
            <a:headEnd type="arrow" w="med" len="med"/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49" name="直线箭头连接符 48"/>
          <p:cNvCxnSpPr/>
          <p:nvPr/>
        </p:nvCxnSpPr>
        <p:spPr>
          <a:xfrm>
            <a:off x="1656678" y="4766484"/>
            <a:ext cx="0" cy="527021"/>
          </a:xfrm>
          <a:prstGeom prst="straightConnector1">
            <a:avLst/>
          </a:prstGeom>
          <a:ln>
            <a:solidFill>
              <a:srgbClr val="FFFF00"/>
            </a:solidFill>
            <a:headEnd type="arrow" w="med" len="med"/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50" name="直线箭头连接符 49"/>
          <p:cNvCxnSpPr/>
          <p:nvPr/>
        </p:nvCxnSpPr>
        <p:spPr>
          <a:xfrm>
            <a:off x="2574159" y="4519469"/>
            <a:ext cx="0" cy="625908"/>
          </a:xfrm>
          <a:prstGeom prst="straightConnector1">
            <a:avLst/>
          </a:prstGeom>
          <a:ln>
            <a:solidFill>
              <a:srgbClr val="FFFF00"/>
            </a:solidFill>
            <a:headEnd type="arrow" w="med" len="med"/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51" name="直线箭头连接符 50"/>
          <p:cNvCxnSpPr/>
          <p:nvPr/>
        </p:nvCxnSpPr>
        <p:spPr>
          <a:xfrm>
            <a:off x="2574159" y="3401008"/>
            <a:ext cx="2020" cy="717940"/>
          </a:xfrm>
          <a:prstGeom prst="straightConnector1">
            <a:avLst/>
          </a:prstGeom>
          <a:ln>
            <a:solidFill>
              <a:srgbClr val="FFFF00"/>
            </a:solidFill>
            <a:headEnd type="arrow" w="med" len="med"/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52" name="直线箭头连接符 51"/>
          <p:cNvCxnSpPr/>
          <p:nvPr/>
        </p:nvCxnSpPr>
        <p:spPr>
          <a:xfrm>
            <a:off x="2283012" y="2095891"/>
            <a:ext cx="291147" cy="0"/>
          </a:xfrm>
          <a:prstGeom prst="straightConnector1">
            <a:avLst/>
          </a:prstGeom>
          <a:ln w="9525" cap="flat" cmpd="sng" algn="ctr">
            <a:solidFill>
              <a:srgbClr val="FFFF00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53" name="直线箭头连接符 52"/>
          <p:cNvCxnSpPr/>
          <p:nvPr/>
        </p:nvCxnSpPr>
        <p:spPr>
          <a:xfrm>
            <a:off x="2015600" y="3035100"/>
            <a:ext cx="387971" cy="88589"/>
          </a:xfrm>
          <a:prstGeom prst="straightConnector1">
            <a:avLst/>
          </a:prstGeom>
          <a:ln w="9525" cap="flat" cmpd="sng" algn="ctr">
            <a:solidFill>
              <a:srgbClr val="FFFF00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54" name="直线箭头连接符 53"/>
          <p:cNvCxnSpPr/>
          <p:nvPr/>
        </p:nvCxnSpPr>
        <p:spPr>
          <a:xfrm>
            <a:off x="2005293" y="3951574"/>
            <a:ext cx="277719" cy="212728"/>
          </a:xfrm>
          <a:prstGeom prst="straightConnector1">
            <a:avLst/>
          </a:prstGeom>
          <a:ln w="9525" cap="flat" cmpd="sng" algn="ctr">
            <a:solidFill>
              <a:srgbClr val="FFFF00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55" name="文本框 54"/>
          <p:cNvSpPr txBox="1"/>
          <p:nvPr/>
        </p:nvSpPr>
        <p:spPr>
          <a:xfrm>
            <a:off x="2112424" y="1836578"/>
            <a:ext cx="11094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200" dirty="0">
                <a:highlight>
                  <a:srgbClr val="FF0000"/>
                </a:highlight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15.3m</a:t>
            </a:r>
            <a:endParaRPr kumimoji="1" lang="zh-CN" altLang="en-US" sz="1200" dirty="0">
              <a:highlight>
                <a:srgbClr val="FF0000"/>
              </a:highlight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56" name="文本框 55"/>
          <p:cNvSpPr txBox="1"/>
          <p:nvPr/>
        </p:nvSpPr>
        <p:spPr>
          <a:xfrm>
            <a:off x="2824066" y="2484023"/>
            <a:ext cx="11094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200" dirty="0">
                <a:highlight>
                  <a:srgbClr val="FF0000"/>
                </a:highlight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39.95m</a:t>
            </a:r>
            <a:endParaRPr kumimoji="1" lang="zh-CN" altLang="en-US" sz="1200" dirty="0">
              <a:highlight>
                <a:srgbClr val="FF0000"/>
              </a:highlight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57" name="文本框 56"/>
          <p:cNvSpPr txBox="1"/>
          <p:nvPr/>
        </p:nvSpPr>
        <p:spPr>
          <a:xfrm>
            <a:off x="1672760" y="2356264"/>
            <a:ext cx="11094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200" dirty="0">
                <a:highlight>
                  <a:srgbClr val="FF0000"/>
                </a:highlight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24m</a:t>
            </a:r>
            <a:endParaRPr kumimoji="1" lang="zh-CN" altLang="en-US" sz="1200" dirty="0">
              <a:highlight>
                <a:srgbClr val="FF0000"/>
              </a:highlight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58" name="文本框 57"/>
          <p:cNvSpPr txBox="1"/>
          <p:nvPr/>
        </p:nvSpPr>
        <p:spPr>
          <a:xfrm>
            <a:off x="1674810" y="3188001"/>
            <a:ext cx="11094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200" dirty="0">
                <a:highlight>
                  <a:srgbClr val="FF0000"/>
                </a:highlight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24m</a:t>
            </a:r>
            <a:endParaRPr kumimoji="1" lang="zh-CN" altLang="en-US" sz="1200" dirty="0">
              <a:highlight>
                <a:srgbClr val="FF0000"/>
              </a:highlight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59" name="文本框 58"/>
          <p:cNvSpPr txBox="1"/>
          <p:nvPr/>
        </p:nvSpPr>
        <p:spPr>
          <a:xfrm>
            <a:off x="1654877" y="4141020"/>
            <a:ext cx="11094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200" dirty="0">
                <a:highlight>
                  <a:srgbClr val="FF0000"/>
                </a:highlight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24m</a:t>
            </a:r>
            <a:endParaRPr kumimoji="1" lang="zh-CN" altLang="en-US" sz="1200" dirty="0">
              <a:highlight>
                <a:srgbClr val="FF0000"/>
              </a:highlight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60" name="文本框 59"/>
          <p:cNvSpPr txBox="1"/>
          <p:nvPr/>
        </p:nvSpPr>
        <p:spPr>
          <a:xfrm>
            <a:off x="1679899" y="4939164"/>
            <a:ext cx="11094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200" dirty="0">
                <a:highlight>
                  <a:srgbClr val="FF0000"/>
                </a:highlight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24m</a:t>
            </a:r>
            <a:endParaRPr kumimoji="1" lang="zh-CN" altLang="en-US" sz="1200" dirty="0">
              <a:highlight>
                <a:srgbClr val="FF0000"/>
              </a:highlight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61" name="文本框 60"/>
          <p:cNvSpPr txBox="1"/>
          <p:nvPr/>
        </p:nvSpPr>
        <p:spPr>
          <a:xfrm>
            <a:off x="2564889" y="3587073"/>
            <a:ext cx="11094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200" dirty="0">
                <a:highlight>
                  <a:srgbClr val="FF0000"/>
                </a:highlight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32.55m</a:t>
            </a:r>
            <a:endParaRPr kumimoji="1" lang="zh-CN" altLang="en-US" sz="1200" dirty="0">
              <a:highlight>
                <a:srgbClr val="FF0000"/>
              </a:highlight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62" name="文本框 61"/>
          <p:cNvSpPr txBox="1"/>
          <p:nvPr/>
        </p:nvSpPr>
        <p:spPr>
          <a:xfrm>
            <a:off x="2555852" y="4679744"/>
            <a:ext cx="11094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200" dirty="0">
                <a:highlight>
                  <a:srgbClr val="FF0000"/>
                </a:highlight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30.20m</a:t>
            </a:r>
            <a:endParaRPr kumimoji="1" lang="zh-CN" altLang="en-US" sz="1200" dirty="0">
              <a:highlight>
                <a:srgbClr val="FF0000"/>
              </a:highlight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63" name="文本框 62"/>
          <p:cNvSpPr txBox="1"/>
          <p:nvPr/>
        </p:nvSpPr>
        <p:spPr>
          <a:xfrm rot="1046407">
            <a:off x="1940463" y="2845743"/>
            <a:ext cx="11094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200" dirty="0">
                <a:highlight>
                  <a:srgbClr val="FF0000"/>
                </a:highlight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15.53m</a:t>
            </a:r>
            <a:endParaRPr kumimoji="1" lang="zh-CN" altLang="en-US" sz="1200" dirty="0">
              <a:highlight>
                <a:srgbClr val="FF0000"/>
              </a:highlight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64" name="文本框 63"/>
          <p:cNvSpPr txBox="1"/>
          <p:nvPr/>
        </p:nvSpPr>
        <p:spPr>
          <a:xfrm rot="2183821">
            <a:off x="1860365" y="3921502"/>
            <a:ext cx="11094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200" dirty="0">
                <a:highlight>
                  <a:srgbClr val="FF0000"/>
                </a:highlight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15.24m</a:t>
            </a:r>
            <a:endParaRPr kumimoji="1" lang="zh-CN" altLang="en-US" sz="1200" dirty="0">
              <a:highlight>
                <a:srgbClr val="FF0000"/>
              </a:highlight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65" name="TextBox 2"/>
          <p:cNvSpPr txBox="1">
            <a:spLocks noChangeArrowheads="1"/>
          </p:cNvSpPr>
          <p:nvPr/>
        </p:nvSpPr>
        <p:spPr bwMode="auto">
          <a:xfrm>
            <a:off x="4580161" y="745566"/>
            <a:ext cx="7476156" cy="14300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立面差：</a:t>
            </a:r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       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1#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、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4#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、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6#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、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9#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、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10#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根据项目所在地主流定价原则，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10F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为基准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0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，总高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18F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房源，楼层越高越贵，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10F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以下的底层保持较小价差，挤压客户到中高区，</a:t>
            </a:r>
          </a:p>
          <a:p>
            <a:pPr>
              <a:lnSpc>
                <a:spcPct val="150000"/>
              </a:lnSpc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特殊楼层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13F=7F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、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14=8F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、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18F=10F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基准价格一致；</a:t>
            </a: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aphicFrame>
        <p:nvGraphicFramePr>
          <p:cNvPr id="66" name="表格 65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8879840" y="2113280"/>
          <a:ext cx="1238885" cy="467741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533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54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27330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立面差</a:t>
                      </a:r>
                    </a:p>
                  </a:txBody>
                  <a:tcPr marL="12700" marR="12700" marT="13971" marB="0" anchor="ctr"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3220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1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楼层</a:t>
                      </a:r>
                      <a:endParaRPr lang="zh-CN" alt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a:txBody>
                  <a:tcPr marL="12700" marR="12700" marT="139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1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楼层价差</a:t>
                      </a:r>
                      <a:endParaRPr lang="zh-CN" alt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a:txBody>
                  <a:tcPr marL="12700" marR="12700" marT="13971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733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18F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a:txBody>
                  <a:tcPr marL="12700" marR="12700" marT="1397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1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669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17F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a:txBody>
                  <a:tcPr marL="12700" marR="12700" marT="1397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1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1200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733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16F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a:txBody>
                  <a:tcPr marL="12700" marR="12700" marT="1397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1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700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733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15F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a:txBody>
                  <a:tcPr marL="12700" marR="12700" marT="1397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1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500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669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14F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a:txBody>
                  <a:tcPr marL="12700" marR="12700" marT="1397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1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-200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733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13F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a:txBody>
                  <a:tcPr marL="12700" marR="12700" marT="1397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1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-300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669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12F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a:txBody>
                  <a:tcPr marL="12700" marR="12700" marT="1397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1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200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2733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11F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a:txBody>
                  <a:tcPr marL="12700" marR="12700" marT="1397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1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100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2733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10F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a:txBody>
                  <a:tcPr marL="12700" marR="12700" marT="1397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1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2669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9F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a:txBody>
                  <a:tcPr marL="12700" marR="12700" marT="1397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1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-100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2669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8F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a:txBody>
                  <a:tcPr marL="12700" marR="12700" marT="1397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1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-200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2733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7F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a:txBody>
                  <a:tcPr marL="12700" marR="12700" marT="1397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1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-300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2669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6F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a:txBody>
                  <a:tcPr marL="12700" marR="12700" marT="1397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1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-400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2733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5F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a:txBody>
                  <a:tcPr marL="12700" marR="12700" marT="1397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1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-500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2733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4F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a:txBody>
                  <a:tcPr marL="12700" marR="12700" marT="1397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1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-800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2669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3F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a:txBody>
                  <a:tcPr marL="12700" marR="12700" marT="1397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1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-1100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2733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2F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a:txBody>
                  <a:tcPr marL="12700" marR="12700" marT="1397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1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-1400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2669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1F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a:txBody>
                  <a:tcPr marL="12700" marR="12700" marT="1397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-1700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</a:tbl>
          </a:graphicData>
        </a:graphic>
      </p:graphicFrame>
      <p:graphicFrame>
        <p:nvGraphicFramePr>
          <p:cNvPr id="72" name="表格 71"/>
          <p:cNvGraphicFramePr>
            <a:graphicFrameLocks noGrp="1"/>
          </p:cNvGraphicFramePr>
          <p:nvPr/>
        </p:nvGraphicFramePr>
        <p:xfrm>
          <a:off x="6824128" y="3531951"/>
          <a:ext cx="1238975" cy="3226851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5337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52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37260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立面差</a:t>
                      </a:r>
                    </a:p>
                  </a:txBody>
                  <a:tcPr marL="12700" marR="12700" marT="13971" marB="0" anchor="ctr"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9731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1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楼层</a:t>
                      </a:r>
                      <a:endParaRPr lang="zh-CN" alt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a:txBody>
                  <a:tcPr marL="12700" marR="12700" marT="139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1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楼层价差</a:t>
                      </a:r>
                      <a:endParaRPr lang="zh-CN" alt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a:txBody>
                  <a:tcPr marL="12700" marR="12700" marT="13971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726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11F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a:txBody>
                  <a:tcPr marL="12700" marR="12700" marT="1397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1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900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726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10F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a:txBody>
                  <a:tcPr marL="12700" marR="12700" marT="1397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1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1500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726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9F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a:txBody>
                  <a:tcPr marL="12700" marR="12700" marT="1397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1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1200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726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8F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a:txBody>
                  <a:tcPr marL="12700" marR="12700" marT="1397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1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900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726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7F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a:txBody>
                  <a:tcPr marL="12700" marR="12700" marT="1397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1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600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3726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6F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a:txBody>
                  <a:tcPr marL="12700" marR="12700" marT="1397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1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300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3726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5F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a:txBody>
                  <a:tcPr marL="12700" marR="12700" marT="1397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1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3726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4F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a:txBody>
                  <a:tcPr marL="12700" marR="12700" marT="1397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1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-200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3726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3F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a:txBody>
                  <a:tcPr marL="12700" marR="12700" marT="1397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1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-400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3726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2F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a:txBody>
                  <a:tcPr marL="12700" marR="12700" marT="1397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1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-600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3726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1F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a:txBody>
                  <a:tcPr marL="12700" marR="12700" marT="1397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-1000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11" name="矩形 10"/>
          <p:cNvSpPr/>
          <p:nvPr/>
        </p:nvSpPr>
        <p:spPr>
          <a:xfrm>
            <a:off x="6824345" y="3051175"/>
            <a:ext cx="1239520" cy="377411"/>
          </a:xfrm>
          <a:prstGeom prst="rect">
            <a:avLst/>
          </a:prstGeom>
          <a:ln>
            <a:solidFill>
              <a:schemeClr val="tx1"/>
            </a:solidFill>
            <a:prstDash val="sysDot"/>
          </a:ln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kumimoji="1" lang="en-US" altLang="zh-CN" sz="1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   </a:t>
            </a:r>
            <a:r>
              <a:rPr kumimoji="1" lang="zh-CN" altLang="en-US" sz="1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洋房（</a:t>
            </a:r>
            <a:r>
              <a:rPr kumimoji="1" lang="en-US" altLang="zh-CN" sz="1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11F</a:t>
            </a:r>
            <a:r>
              <a:rPr kumimoji="1" lang="zh-CN" altLang="en-US" sz="1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）</a:t>
            </a:r>
          </a:p>
        </p:txBody>
      </p:sp>
      <p:sp>
        <p:nvSpPr>
          <p:cNvPr id="2" name="矩形 1"/>
          <p:cNvSpPr/>
          <p:nvPr/>
        </p:nvSpPr>
        <p:spPr>
          <a:xfrm>
            <a:off x="8879205" y="1742440"/>
            <a:ext cx="1239520" cy="377411"/>
          </a:xfrm>
          <a:prstGeom prst="rect">
            <a:avLst/>
          </a:prstGeom>
          <a:ln>
            <a:solidFill>
              <a:schemeClr val="tx1"/>
            </a:solidFill>
            <a:prstDash val="sysDot"/>
          </a:ln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kumimoji="1" lang="en-US" altLang="zh-CN" sz="1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  </a:t>
            </a:r>
            <a:r>
              <a:rPr kumimoji="1" lang="zh-CN" altLang="en-US" sz="1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高层（</a:t>
            </a:r>
            <a:r>
              <a:rPr kumimoji="1" lang="en-US" altLang="zh-CN" sz="1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18F</a:t>
            </a:r>
            <a:r>
              <a:rPr kumimoji="1" lang="zh-CN" altLang="en-US" sz="1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）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7551962" y="142595"/>
            <a:ext cx="4562356" cy="539966"/>
            <a:chOff x="7184571" y="238907"/>
            <a:chExt cx="4562356" cy="443653"/>
          </a:xfrm>
        </p:grpSpPr>
        <p:sp>
          <p:nvSpPr>
            <p:cNvPr id="13" name="矩形 12"/>
            <p:cNvSpPr/>
            <p:nvPr/>
          </p:nvSpPr>
          <p:spPr>
            <a:xfrm>
              <a:off x="7184571" y="238907"/>
              <a:ext cx="2281178" cy="443653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000" b="1" dirty="0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定价策略</a:t>
              </a:r>
            </a:p>
          </p:txBody>
        </p:sp>
        <p:sp>
          <p:nvSpPr>
            <p:cNvPr id="14" name="矩形 13"/>
            <p:cNvSpPr/>
            <p:nvPr/>
          </p:nvSpPr>
          <p:spPr>
            <a:xfrm>
              <a:off x="9465749" y="238907"/>
              <a:ext cx="2281178" cy="44365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0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定价总图</a:t>
              </a:r>
            </a:p>
          </p:txBody>
        </p:sp>
      </p:grpSp>
      <p:graphicFrame>
        <p:nvGraphicFramePr>
          <p:cNvPr id="2" name="表格 1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6533515" y="1908810"/>
          <a:ext cx="5046980" cy="36766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617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617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617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6174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67665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1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楼栋</a:t>
                      </a:r>
                      <a:endParaRPr lang="zh-CN" alt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1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批次</a:t>
                      </a:r>
                      <a:endParaRPr lang="zh-CN" alt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1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类型</a:t>
                      </a:r>
                      <a:endParaRPr lang="zh-CN" alt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1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均价</a:t>
                      </a:r>
                      <a:endParaRPr lang="zh-CN" alt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766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1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1#</a:t>
                      </a:r>
                      <a:endParaRPr lang="en-US" altLang="zh-CN" sz="1100" b="1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1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首开</a:t>
                      </a:r>
                      <a:endParaRPr lang="zh-CN" alt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1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高层</a:t>
                      </a:r>
                      <a:endParaRPr lang="zh-CN" altLang="en-US" sz="1100" b="1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1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29500</a:t>
                      </a:r>
                      <a:r>
                        <a:rPr lang="zh-CN" altLang="en-US" sz="1100" b="1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　</a:t>
                      </a:r>
                      <a:endParaRPr lang="zh-CN" alt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766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1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4#</a:t>
                      </a:r>
                      <a:endParaRPr lang="en-US" altLang="zh-CN" sz="1100" b="1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1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首开</a:t>
                      </a:r>
                      <a:endParaRPr lang="zh-CN" alt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1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高层</a:t>
                      </a:r>
                      <a:endParaRPr lang="zh-CN" alt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1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30300</a:t>
                      </a:r>
                      <a:endParaRPr lang="zh-CN" alt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766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1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6#</a:t>
                      </a:r>
                      <a:endParaRPr lang="en-US" altLang="zh-CN" sz="1100" b="1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二开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1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高层</a:t>
                      </a:r>
                      <a:endParaRPr lang="zh-CN" alt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1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30700</a:t>
                      </a:r>
                      <a:endParaRPr lang="zh-CN" alt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766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1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9#</a:t>
                      </a:r>
                      <a:endParaRPr lang="en-US" altLang="zh-CN" sz="1100" b="1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1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首开</a:t>
                      </a:r>
                      <a:endParaRPr lang="zh-CN" alt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1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高层</a:t>
                      </a:r>
                      <a:endParaRPr lang="zh-CN" alt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1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28500</a:t>
                      </a:r>
                      <a:endParaRPr lang="zh-CN" alt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766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1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10#</a:t>
                      </a:r>
                      <a:endParaRPr lang="en-US" altLang="zh-CN" sz="1100" b="1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1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首开</a:t>
                      </a:r>
                      <a:endParaRPr lang="zh-CN" alt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1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高层</a:t>
                      </a:r>
                      <a:endParaRPr lang="zh-CN" alt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1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28000</a:t>
                      </a:r>
                      <a:endParaRPr lang="zh-CN" alt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766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1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2#</a:t>
                      </a:r>
                      <a:endParaRPr lang="en-US" altLang="zh-CN" sz="1100" b="1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1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首开</a:t>
                      </a:r>
                      <a:endParaRPr lang="zh-CN" alt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洋房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1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31000</a:t>
                      </a:r>
                      <a:endParaRPr lang="zh-CN" alt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766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1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3#</a:t>
                      </a:r>
                      <a:endParaRPr lang="en-US" altLang="zh-CN" sz="1100" b="1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二开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洋房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1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32000</a:t>
                      </a:r>
                      <a:endParaRPr lang="zh-CN" alt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766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1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5#</a:t>
                      </a:r>
                      <a:endParaRPr lang="en-US" altLang="zh-CN" sz="1100" b="1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1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二开</a:t>
                      </a:r>
                      <a:endParaRPr lang="zh-CN" alt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洋房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1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33000</a:t>
                      </a:r>
                      <a:r>
                        <a:rPr lang="zh-CN" altLang="en-US" sz="1100" b="1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　</a:t>
                      </a:r>
                      <a:endParaRPr lang="zh-CN" alt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766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1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7#</a:t>
                      </a:r>
                      <a:endParaRPr lang="en-US" altLang="zh-CN" sz="1100" b="1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首开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洋房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1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32000</a:t>
                      </a:r>
                      <a:r>
                        <a:rPr lang="zh-CN" altLang="en-US" sz="1100" b="1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　</a:t>
                      </a:r>
                      <a:endParaRPr lang="zh-CN" alt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39" name="object 5"/>
          <p:cNvSpPr/>
          <p:nvPr/>
        </p:nvSpPr>
        <p:spPr>
          <a:xfrm>
            <a:off x="512966" y="1200289"/>
            <a:ext cx="4936490" cy="4994275"/>
          </a:xfrm>
          <a:custGeom>
            <a:avLst/>
            <a:gdLst/>
            <a:ahLst/>
            <a:cxnLst/>
            <a:rect l="l" t="t" r="r" b="b"/>
            <a:pathLst>
              <a:path w="4936490" h="4994275">
                <a:moveTo>
                  <a:pt x="0" y="4994148"/>
                </a:moveTo>
                <a:lnTo>
                  <a:pt x="4936236" y="4994148"/>
                </a:lnTo>
                <a:lnTo>
                  <a:pt x="4936236" y="0"/>
                </a:lnTo>
                <a:lnTo>
                  <a:pt x="0" y="0"/>
                </a:lnTo>
                <a:lnTo>
                  <a:pt x="0" y="4994148"/>
                </a:lnTo>
                <a:close/>
              </a:path>
            </a:pathLst>
          </a:custGeom>
          <a:ln w="12192">
            <a:solidFill>
              <a:srgbClr val="BEBEBE"/>
            </a:solidFill>
          </a:ln>
        </p:spPr>
        <p:txBody>
          <a:bodyPr wrap="square" lIns="0" tIns="0" rIns="0" bIns="0" rtlCol="0"/>
          <a:lstStyle/>
          <a:p>
            <a:endParaRPr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40" name="object 6"/>
          <p:cNvSpPr/>
          <p:nvPr/>
        </p:nvSpPr>
        <p:spPr>
          <a:xfrm>
            <a:off x="1128661" y="1207909"/>
            <a:ext cx="4088891" cy="503986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41" name="object 7"/>
          <p:cNvSpPr txBox="1"/>
          <p:nvPr/>
        </p:nvSpPr>
        <p:spPr>
          <a:xfrm>
            <a:off x="3122179" y="5166485"/>
            <a:ext cx="582295" cy="409575"/>
          </a:xfrm>
          <a:prstGeom prst="rect">
            <a:avLst/>
          </a:prstGeom>
          <a:solidFill>
            <a:srgbClr val="C00000"/>
          </a:solidFill>
        </p:spPr>
        <p:txBody>
          <a:bodyPr vert="horz" wrap="square" lIns="0" tIns="50800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400"/>
              </a:spcBef>
            </a:pPr>
            <a:r>
              <a:rPr sz="10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微软雅黑" panose="020B0503020204020204" pitchFamily="34" charset="-122"/>
              </a:rPr>
              <a:t>1#</a:t>
            </a:r>
            <a:r>
              <a:rPr sz="1000" spc="-5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微软雅黑" panose="020B0503020204020204" pitchFamily="34" charset="-122"/>
              </a:rPr>
              <a:t>高层</a:t>
            </a:r>
            <a:endParaRPr lang="en-US" sz="1000" spc="-5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  <a:sym typeface="微软雅黑" panose="020B0503020204020204" pitchFamily="34" charset="-122"/>
            </a:endParaRPr>
          </a:p>
          <a:p>
            <a:pPr marL="92075">
              <a:lnSpc>
                <a:spcPct val="100000"/>
              </a:lnSpc>
              <a:spcBef>
                <a:spcPts val="400"/>
              </a:spcBef>
            </a:pPr>
            <a:r>
              <a:rPr lang="en-US" altLang="zh-CN" sz="1000" spc="-5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微软雅黑" panose="020B0503020204020204" pitchFamily="34" charset="-122"/>
              </a:rPr>
              <a:t>29500</a:t>
            </a:r>
            <a:endParaRPr sz="1000" dirty="0"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  <a:sym typeface="微软雅黑" panose="020B0503020204020204" pitchFamily="34" charset="-122"/>
            </a:endParaRPr>
          </a:p>
        </p:txBody>
      </p:sp>
      <p:sp>
        <p:nvSpPr>
          <p:cNvPr id="42" name="object 8"/>
          <p:cNvSpPr txBox="1"/>
          <p:nvPr/>
        </p:nvSpPr>
        <p:spPr>
          <a:xfrm>
            <a:off x="3354793" y="2761287"/>
            <a:ext cx="582295" cy="408305"/>
          </a:xfrm>
          <a:prstGeom prst="rect">
            <a:avLst/>
          </a:prstGeom>
          <a:solidFill>
            <a:srgbClr val="006FC0"/>
          </a:solidFill>
        </p:spPr>
        <p:txBody>
          <a:bodyPr vert="horz" wrap="square" lIns="0" tIns="50165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395"/>
              </a:spcBef>
            </a:pPr>
            <a:r>
              <a:rPr sz="10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微软雅黑" panose="020B0503020204020204" pitchFamily="34" charset="-122"/>
              </a:rPr>
              <a:t>6#</a:t>
            </a:r>
            <a:r>
              <a:rPr sz="1000" spc="-5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微软雅黑" panose="020B0503020204020204" pitchFamily="34" charset="-122"/>
              </a:rPr>
              <a:t>高层</a:t>
            </a:r>
            <a:endParaRPr lang="en-US" sz="1000" spc="-5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  <a:sym typeface="微软雅黑" panose="020B0503020204020204" pitchFamily="34" charset="-122"/>
            </a:endParaRPr>
          </a:p>
          <a:p>
            <a:pPr marL="92075">
              <a:lnSpc>
                <a:spcPct val="100000"/>
              </a:lnSpc>
              <a:spcBef>
                <a:spcPts val="395"/>
              </a:spcBef>
            </a:pPr>
            <a:r>
              <a:rPr lang="zh-CN" altLang="en-US" sz="1000" spc="-5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微软雅黑" panose="020B0503020204020204" pitchFamily="34" charset="-122"/>
              </a:rPr>
              <a:t> </a:t>
            </a:r>
            <a:r>
              <a:rPr lang="en-US" altLang="zh-CN" sz="1000" spc="-5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微软雅黑" panose="020B0503020204020204" pitchFamily="34" charset="-122"/>
              </a:rPr>
              <a:t>30700</a:t>
            </a:r>
            <a:endParaRPr sz="1000" dirty="0"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  <a:sym typeface="微软雅黑" panose="020B0503020204020204" pitchFamily="34" charset="-122"/>
            </a:endParaRPr>
          </a:p>
        </p:txBody>
      </p:sp>
      <p:sp>
        <p:nvSpPr>
          <p:cNvPr id="43" name="object 9"/>
          <p:cNvSpPr txBox="1"/>
          <p:nvPr/>
        </p:nvSpPr>
        <p:spPr>
          <a:xfrm>
            <a:off x="2245070" y="3358505"/>
            <a:ext cx="582295" cy="410369"/>
          </a:xfrm>
          <a:prstGeom prst="rect">
            <a:avLst/>
          </a:prstGeom>
          <a:solidFill>
            <a:srgbClr val="006FC0"/>
          </a:solidFill>
        </p:spPr>
        <p:txBody>
          <a:bodyPr vert="horz" wrap="square" lIns="0" tIns="50800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400"/>
              </a:spcBef>
            </a:pPr>
            <a:r>
              <a:rPr sz="10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微软雅黑" panose="020B0503020204020204" pitchFamily="34" charset="-122"/>
              </a:rPr>
              <a:t>5#</a:t>
            </a:r>
            <a:r>
              <a:rPr sz="1000" spc="-5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微软雅黑" panose="020B0503020204020204" pitchFamily="34" charset="-122"/>
              </a:rPr>
              <a:t>洋房</a:t>
            </a:r>
            <a:endParaRPr lang="en-US" sz="1000" spc="-5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  <a:sym typeface="微软雅黑" panose="020B0503020204020204" pitchFamily="34" charset="-122"/>
            </a:endParaRPr>
          </a:p>
          <a:p>
            <a:pPr marL="91440">
              <a:lnSpc>
                <a:spcPct val="100000"/>
              </a:lnSpc>
              <a:spcBef>
                <a:spcPts val="400"/>
              </a:spcBef>
            </a:pPr>
            <a:r>
              <a:rPr lang="en-US" altLang="zh-CN" sz="1000" spc="-5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微软雅黑" panose="020B0503020204020204" pitchFamily="34" charset="-122"/>
              </a:rPr>
              <a:t>33000</a:t>
            </a:r>
            <a:endParaRPr sz="1000" dirty="0"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  <a:sym typeface="微软雅黑" panose="020B0503020204020204" pitchFamily="34" charset="-122"/>
            </a:endParaRPr>
          </a:p>
        </p:txBody>
      </p:sp>
      <p:sp>
        <p:nvSpPr>
          <p:cNvPr id="44" name="object 10"/>
          <p:cNvSpPr txBox="1"/>
          <p:nvPr/>
        </p:nvSpPr>
        <p:spPr>
          <a:xfrm>
            <a:off x="3128010" y="3955415"/>
            <a:ext cx="1010285" cy="560705"/>
          </a:xfrm>
          <a:prstGeom prst="rect">
            <a:avLst/>
          </a:prstGeom>
          <a:solidFill>
            <a:srgbClr val="C00000"/>
          </a:solidFill>
        </p:spPr>
        <p:txBody>
          <a:bodyPr vert="horz" wrap="square" lIns="0" tIns="49530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390"/>
              </a:spcBef>
            </a:pPr>
            <a:r>
              <a:rPr sz="1000" spc="-5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微软雅黑" panose="020B0503020204020204" pitchFamily="34" charset="-122"/>
              </a:rPr>
              <a:t>4#</a:t>
            </a:r>
            <a:r>
              <a:rPr sz="1000" spc="-1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微软雅黑" panose="020B0503020204020204" pitchFamily="34" charset="-122"/>
              </a:rPr>
              <a:t>高层</a:t>
            </a:r>
            <a:endParaRPr lang="en-US" sz="1000" spc="-1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  <a:sym typeface="微软雅黑" panose="020B0503020204020204" pitchFamily="34" charset="-122"/>
            </a:endParaRPr>
          </a:p>
          <a:p>
            <a:pPr marL="91440">
              <a:lnSpc>
                <a:spcPct val="100000"/>
              </a:lnSpc>
              <a:spcBef>
                <a:spcPts val="390"/>
              </a:spcBef>
            </a:pPr>
            <a:r>
              <a:rPr lang="en-US" altLang="zh-CN" sz="1000" spc="-1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微软雅黑" panose="020B0503020204020204" pitchFamily="34" charset="-122"/>
              </a:rPr>
              <a:t>30300</a:t>
            </a:r>
            <a:r>
              <a:rPr lang="zh-CN" altLang="en-US" sz="1000" spc="-1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微软雅黑" panose="020B0503020204020204" pitchFamily="34" charset="-122"/>
              </a:rPr>
              <a:t>（含人才</a:t>
            </a:r>
            <a:r>
              <a:rPr lang="en-US" altLang="zh-CN" sz="1000" spc="-1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微软雅黑" panose="020B0503020204020204" pitchFamily="34" charset="-122"/>
              </a:rPr>
              <a:t>27041</a:t>
            </a:r>
            <a:r>
              <a:rPr lang="zh-CN" altLang="en-US" sz="1000" spc="-1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微软雅黑" panose="020B0503020204020204" pitchFamily="34" charset="-122"/>
              </a:rPr>
              <a:t>）</a:t>
            </a:r>
          </a:p>
        </p:txBody>
      </p:sp>
      <p:sp>
        <p:nvSpPr>
          <p:cNvPr id="45" name="object 11"/>
          <p:cNvSpPr txBox="1"/>
          <p:nvPr/>
        </p:nvSpPr>
        <p:spPr>
          <a:xfrm>
            <a:off x="2241180" y="4353701"/>
            <a:ext cx="582295" cy="410369"/>
          </a:xfrm>
          <a:prstGeom prst="rect">
            <a:avLst/>
          </a:prstGeom>
          <a:solidFill>
            <a:srgbClr val="006FC0"/>
          </a:solidFill>
        </p:spPr>
        <p:txBody>
          <a:bodyPr vert="horz" wrap="square" lIns="0" tIns="50800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400"/>
              </a:spcBef>
            </a:pPr>
            <a:r>
              <a:rPr sz="10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微软雅黑" panose="020B0503020204020204" pitchFamily="34" charset="-122"/>
              </a:rPr>
              <a:t>3#</a:t>
            </a:r>
            <a:r>
              <a:rPr sz="1000" spc="-5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微软雅黑" panose="020B0503020204020204" pitchFamily="34" charset="-122"/>
              </a:rPr>
              <a:t>洋房</a:t>
            </a:r>
            <a:endParaRPr lang="en-US" sz="1000" spc="-5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  <a:sym typeface="微软雅黑" panose="020B0503020204020204" pitchFamily="34" charset="-122"/>
            </a:endParaRPr>
          </a:p>
          <a:p>
            <a:pPr marL="91440">
              <a:lnSpc>
                <a:spcPct val="100000"/>
              </a:lnSpc>
              <a:spcBef>
                <a:spcPts val="400"/>
              </a:spcBef>
            </a:pPr>
            <a:r>
              <a:rPr lang="zh-CN" altLang="en-US" sz="1000" spc="-5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微软雅黑" panose="020B0503020204020204" pitchFamily="34" charset="-122"/>
              </a:rPr>
              <a:t> </a:t>
            </a:r>
            <a:r>
              <a:rPr lang="en-US" altLang="zh-CN" sz="1000" spc="-5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微软雅黑" panose="020B0503020204020204" pitchFamily="34" charset="-122"/>
              </a:rPr>
              <a:t>32000</a:t>
            </a:r>
            <a:endParaRPr sz="1000" dirty="0"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  <a:sym typeface="微软雅黑" panose="020B0503020204020204" pitchFamily="34" charset="-122"/>
            </a:endParaRPr>
          </a:p>
        </p:txBody>
      </p:sp>
      <p:sp>
        <p:nvSpPr>
          <p:cNvPr id="46" name="object 12"/>
          <p:cNvSpPr txBox="1"/>
          <p:nvPr/>
        </p:nvSpPr>
        <p:spPr>
          <a:xfrm>
            <a:off x="2215337" y="5269084"/>
            <a:ext cx="582295" cy="410369"/>
          </a:xfrm>
          <a:prstGeom prst="rect">
            <a:avLst/>
          </a:prstGeom>
          <a:solidFill>
            <a:srgbClr val="C00000"/>
          </a:solidFill>
        </p:spPr>
        <p:txBody>
          <a:bodyPr vert="horz" wrap="square" lIns="0" tIns="50800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400"/>
              </a:spcBef>
            </a:pPr>
            <a:r>
              <a:rPr sz="10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微软雅黑" panose="020B0503020204020204" pitchFamily="34" charset="-122"/>
              </a:rPr>
              <a:t>2#</a:t>
            </a:r>
            <a:r>
              <a:rPr sz="1000" spc="-5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微软雅黑" panose="020B0503020204020204" pitchFamily="34" charset="-122"/>
              </a:rPr>
              <a:t>洋房</a:t>
            </a:r>
            <a:endParaRPr lang="en-US" sz="1000" spc="-5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  <a:sym typeface="微软雅黑" panose="020B0503020204020204" pitchFamily="34" charset="-122"/>
            </a:endParaRPr>
          </a:p>
          <a:p>
            <a:pPr marL="92075">
              <a:lnSpc>
                <a:spcPct val="100000"/>
              </a:lnSpc>
              <a:spcBef>
                <a:spcPts val="400"/>
              </a:spcBef>
            </a:pPr>
            <a:r>
              <a:rPr lang="en-US" altLang="zh-CN" sz="1000" spc="-5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微软雅黑" panose="020B0503020204020204" pitchFamily="34" charset="-122"/>
              </a:rPr>
              <a:t>31000</a:t>
            </a:r>
            <a:endParaRPr sz="1000" dirty="0"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  <a:sym typeface="微软雅黑" panose="020B0503020204020204" pitchFamily="34" charset="-122"/>
            </a:endParaRPr>
          </a:p>
        </p:txBody>
      </p:sp>
      <p:sp>
        <p:nvSpPr>
          <p:cNvPr id="47" name="object 13"/>
          <p:cNvSpPr txBox="1"/>
          <p:nvPr/>
        </p:nvSpPr>
        <p:spPr>
          <a:xfrm>
            <a:off x="2174125" y="2420624"/>
            <a:ext cx="582295" cy="410369"/>
          </a:xfrm>
          <a:prstGeom prst="rect">
            <a:avLst/>
          </a:prstGeom>
          <a:solidFill>
            <a:srgbClr val="C00000"/>
          </a:solidFill>
        </p:spPr>
        <p:txBody>
          <a:bodyPr vert="horz" wrap="square" lIns="0" tIns="50800" rIns="0" bIns="0" rtlCol="0">
            <a:spAutoFit/>
          </a:bodyPr>
          <a:lstStyle/>
          <a:p>
            <a:pPr marL="90805">
              <a:lnSpc>
                <a:spcPct val="100000"/>
              </a:lnSpc>
              <a:spcBef>
                <a:spcPts val="400"/>
              </a:spcBef>
            </a:pPr>
            <a:r>
              <a:rPr sz="10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微软雅黑" panose="020B0503020204020204" pitchFamily="34" charset="-122"/>
              </a:rPr>
              <a:t>7#</a:t>
            </a:r>
            <a:r>
              <a:rPr sz="1000" spc="-5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微软雅黑" panose="020B0503020204020204" pitchFamily="34" charset="-122"/>
              </a:rPr>
              <a:t>洋房</a:t>
            </a:r>
            <a:endParaRPr lang="en-US" sz="1000" spc="-5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  <a:sym typeface="微软雅黑" panose="020B0503020204020204" pitchFamily="34" charset="-122"/>
            </a:endParaRPr>
          </a:p>
          <a:p>
            <a:pPr marL="90805">
              <a:lnSpc>
                <a:spcPct val="100000"/>
              </a:lnSpc>
              <a:spcBef>
                <a:spcPts val="400"/>
              </a:spcBef>
            </a:pPr>
            <a:r>
              <a:rPr lang="zh-CN" altLang="en-US" sz="1000" spc="-5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微软雅黑" panose="020B0503020204020204" pitchFamily="34" charset="-122"/>
              </a:rPr>
              <a:t> </a:t>
            </a:r>
            <a:r>
              <a:rPr lang="en-US" altLang="zh-CN" sz="1000" spc="-5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微软雅黑" panose="020B0503020204020204" pitchFamily="34" charset="-122"/>
              </a:rPr>
              <a:t>32000</a:t>
            </a:r>
            <a:endParaRPr sz="1000" dirty="0"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  <a:sym typeface="微软雅黑" panose="020B0503020204020204" pitchFamily="34" charset="-122"/>
            </a:endParaRPr>
          </a:p>
        </p:txBody>
      </p:sp>
      <p:sp>
        <p:nvSpPr>
          <p:cNvPr id="48" name="object 14"/>
          <p:cNvSpPr txBox="1"/>
          <p:nvPr/>
        </p:nvSpPr>
        <p:spPr>
          <a:xfrm>
            <a:off x="2241181" y="1501997"/>
            <a:ext cx="654050" cy="407035"/>
          </a:xfrm>
          <a:prstGeom prst="rect">
            <a:avLst/>
          </a:prstGeom>
          <a:solidFill>
            <a:srgbClr val="C00000"/>
          </a:solidFill>
        </p:spPr>
        <p:txBody>
          <a:bodyPr vert="horz" wrap="square" lIns="0" tIns="49530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390"/>
              </a:spcBef>
            </a:pPr>
            <a:r>
              <a:rPr sz="1000" spc="-5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微软雅黑" panose="020B0503020204020204" pitchFamily="34" charset="-122"/>
              </a:rPr>
              <a:t>10#</a:t>
            </a:r>
            <a:r>
              <a:rPr sz="1000" spc="5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微软雅黑" panose="020B0503020204020204" pitchFamily="34" charset="-122"/>
              </a:rPr>
              <a:t>高层</a:t>
            </a:r>
            <a:endParaRPr lang="en-US" sz="1000" spc="5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  <a:sym typeface="微软雅黑" panose="020B0503020204020204" pitchFamily="34" charset="-122"/>
            </a:endParaRPr>
          </a:p>
          <a:p>
            <a:pPr marL="91440">
              <a:lnSpc>
                <a:spcPct val="100000"/>
              </a:lnSpc>
              <a:spcBef>
                <a:spcPts val="390"/>
              </a:spcBef>
            </a:pPr>
            <a:r>
              <a:rPr lang="zh-CN" altLang="en-US" sz="1000" spc="5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微软雅黑" panose="020B0503020204020204" pitchFamily="34" charset="-122"/>
              </a:rPr>
              <a:t> </a:t>
            </a:r>
            <a:r>
              <a:rPr lang="en-US" altLang="zh-CN" sz="1000" spc="5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微软雅黑" panose="020B0503020204020204" pitchFamily="34" charset="-122"/>
              </a:rPr>
              <a:t>28000</a:t>
            </a:r>
            <a:endParaRPr sz="1000" dirty="0"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  <a:sym typeface="微软雅黑" panose="020B0503020204020204" pitchFamily="34" charset="-122"/>
            </a:endParaRPr>
          </a:p>
        </p:txBody>
      </p:sp>
      <p:sp>
        <p:nvSpPr>
          <p:cNvPr id="49" name="object 15"/>
          <p:cNvSpPr txBox="1"/>
          <p:nvPr/>
        </p:nvSpPr>
        <p:spPr>
          <a:xfrm>
            <a:off x="3731781" y="1501997"/>
            <a:ext cx="582295" cy="407035"/>
          </a:xfrm>
          <a:prstGeom prst="rect">
            <a:avLst/>
          </a:prstGeom>
          <a:solidFill>
            <a:srgbClr val="C00000"/>
          </a:solidFill>
        </p:spPr>
        <p:txBody>
          <a:bodyPr vert="horz" wrap="square" lIns="0" tIns="49530" rIns="0" bIns="0" rtlCol="0">
            <a:spAutoFit/>
          </a:bodyPr>
          <a:lstStyle/>
          <a:p>
            <a:pPr marL="92710">
              <a:lnSpc>
                <a:spcPct val="100000"/>
              </a:lnSpc>
              <a:spcBef>
                <a:spcPts val="390"/>
              </a:spcBef>
            </a:pPr>
            <a:r>
              <a:rPr sz="10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微软雅黑" panose="020B0503020204020204" pitchFamily="34" charset="-122"/>
              </a:rPr>
              <a:t>9#</a:t>
            </a:r>
            <a:r>
              <a:rPr sz="1000" spc="-5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微软雅黑" panose="020B0503020204020204" pitchFamily="34" charset="-122"/>
              </a:rPr>
              <a:t>高层</a:t>
            </a:r>
            <a:endParaRPr lang="en-US" sz="1000" spc="-5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  <a:sym typeface="微软雅黑" panose="020B0503020204020204" pitchFamily="34" charset="-122"/>
            </a:endParaRPr>
          </a:p>
          <a:p>
            <a:pPr marL="92710">
              <a:lnSpc>
                <a:spcPct val="100000"/>
              </a:lnSpc>
              <a:spcBef>
                <a:spcPts val="390"/>
              </a:spcBef>
            </a:pPr>
            <a:r>
              <a:rPr lang="en-US" altLang="zh-CN" sz="1000" spc="-5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微软雅黑" panose="020B0503020204020204" pitchFamily="34" charset="-122"/>
              </a:rPr>
              <a:t>28500</a:t>
            </a:r>
            <a:endParaRPr sz="1000" dirty="0"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  <a:sym typeface="微软雅黑" panose="020B0503020204020204" pitchFamily="34" charset="-122"/>
            </a:endParaRPr>
          </a:p>
        </p:txBody>
      </p:sp>
      <p:sp>
        <p:nvSpPr>
          <p:cNvPr id="50" name="object 16"/>
          <p:cNvSpPr txBox="1"/>
          <p:nvPr/>
        </p:nvSpPr>
        <p:spPr>
          <a:xfrm>
            <a:off x="1128661" y="5818818"/>
            <a:ext cx="4089400" cy="410369"/>
          </a:xfrm>
          <a:prstGeom prst="rect">
            <a:avLst/>
          </a:prstGeom>
          <a:solidFill>
            <a:srgbClr val="D9D9D9"/>
          </a:solidFill>
        </p:spPr>
        <p:txBody>
          <a:bodyPr vert="horz" wrap="square" lIns="0" tIns="40640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320"/>
              </a:spcBef>
            </a:pPr>
            <a:r>
              <a:rPr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红色1、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4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、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9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、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10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（高层）</a:t>
            </a:r>
            <a:r>
              <a:rPr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2、7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（洋房）</a:t>
            </a:r>
            <a:r>
              <a:rPr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为一期；蓝色3、</a:t>
            </a:r>
            <a:r>
              <a:rPr sz="1200" b="1" spc="-1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5</a:t>
            </a:r>
            <a:r>
              <a:rPr lang="zh-CN" altLang="en-US" sz="1200" b="1" spc="-1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（洋房）</a:t>
            </a:r>
            <a:r>
              <a:rPr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6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（高层）</a:t>
            </a:r>
            <a:r>
              <a:rPr sz="1200" b="1" dirty="0" err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为二期</a:t>
            </a:r>
            <a:endParaRPr sz="12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65" name="TextBox 2"/>
          <p:cNvSpPr txBox="1">
            <a:spLocks noChangeArrowheads="1"/>
          </p:cNvSpPr>
          <p:nvPr/>
        </p:nvSpPr>
        <p:spPr bwMode="auto">
          <a:xfrm>
            <a:off x="6410960" y="1200150"/>
            <a:ext cx="3919855" cy="74674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定价总图：</a:t>
            </a:r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       </a:t>
            </a: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10059988" y="144463"/>
            <a:ext cx="2054225" cy="433387"/>
          </a:xfrm>
          <a:prstGeom prst="rect">
            <a:avLst/>
          </a:prstGeom>
          <a:solidFill>
            <a:srgbClr val="E7ED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定价策略</a:t>
            </a:r>
          </a:p>
        </p:txBody>
      </p:sp>
      <p:sp>
        <p:nvSpPr>
          <p:cNvPr id="4" name="标题 1"/>
          <p:cNvSpPr txBox="1"/>
          <p:nvPr/>
        </p:nvSpPr>
        <p:spPr bwMode="auto">
          <a:xfrm>
            <a:off x="8339138" y="139700"/>
            <a:ext cx="1720850" cy="433388"/>
          </a:xfrm>
          <a:prstGeom prst="rect">
            <a:avLst/>
          </a:prstGeom>
          <a:solidFill>
            <a:srgbClr val="E60000"/>
          </a:solidFill>
          <a:ln>
            <a:noFill/>
          </a:ln>
        </p:spPr>
        <p:txBody>
          <a:bodyPr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营销篇</a:t>
            </a:r>
          </a:p>
        </p:txBody>
      </p:sp>
      <p:sp>
        <p:nvSpPr>
          <p:cNvPr id="88068" name="矩形 6"/>
          <p:cNvSpPr>
            <a:spLocks noChangeArrowheads="1"/>
          </p:cNvSpPr>
          <p:nvPr/>
        </p:nvSpPr>
        <p:spPr bwMode="auto">
          <a:xfrm>
            <a:off x="317848" y="741025"/>
            <a:ext cx="150393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defTabSz="685800" fontAlgn="ctr"/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推售策略</a:t>
            </a:r>
            <a:r>
              <a:rPr lang="en-US" altLang="zh-CN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:</a:t>
            </a:r>
            <a:endParaRPr lang="zh-CN" altLang="en-US" sz="24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88069" name="文本框 18"/>
          <p:cNvSpPr txBox="1">
            <a:spLocks noChangeArrowheads="1"/>
          </p:cNvSpPr>
          <p:nvPr/>
        </p:nvSpPr>
        <p:spPr bwMode="auto">
          <a:xfrm>
            <a:off x="271087" y="2369647"/>
            <a:ext cx="5689600" cy="33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sz="16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楼栋排序：7=5=3</a:t>
            </a:r>
            <a:r>
              <a:rPr lang="zh-CN" sz="16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＞</a:t>
            </a:r>
            <a:r>
              <a:rPr sz="16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2</a:t>
            </a:r>
            <a:r>
              <a:rPr lang="zh-CN" sz="16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＞</a:t>
            </a:r>
            <a:r>
              <a:rPr sz="16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6</a:t>
            </a:r>
            <a:r>
              <a:rPr lang="zh-CN" sz="16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＞</a:t>
            </a:r>
            <a:r>
              <a:rPr sz="16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4</a:t>
            </a:r>
            <a:r>
              <a:rPr lang="zh-CN" sz="16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＞</a:t>
            </a:r>
            <a:r>
              <a:rPr sz="16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1</a:t>
            </a:r>
            <a:r>
              <a:rPr lang="zh-CN" sz="16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＞</a:t>
            </a:r>
            <a:r>
              <a:rPr sz="16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9</a:t>
            </a:r>
            <a:r>
              <a:rPr lang="zh-CN" sz="16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＞</a:t>
            </a:r>
            <a:r>
              <a:rPr sz="16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10</a:t>
            </a:r>
          </a:p>
        </p:txBody>
      </p:sp>
      <p:sp>
        <p:nvSpPr>
          <p:cNvPr id="11" name="文本框 5"/>
          <p:cNvSpPr txBox="1">
            <a:spLocks noChangeArrowheads="1"/>
          </p:cNvSpPr>
          <p:nvPr/>
        </p:nvSpPr>
        <p:spPr bwMode="auto">
          <a:xfrm>
            <a:off x="133985" y="1202690"/>
            <a:ext cx="6494030" cy="1198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pPr defTabSz="914400"/>
            <a:r>
              <a:rPr lang="zh-CN" altLang="en-US" sz="1600" dirty="0">
                <a:solidFill>
                  <a:srgbClr val="000000"/>
                </a:solidFill>
                <a:sym typeface="微软雅黑" panose="020B0503020204020204" pitchFamily="34" charset="-122"/>
              </a:rPr>
              <a:t>   </a:t>
            </a:r>
            <a:r>
              <a:rPr lang="zh-CN" altLang="en-US" sz="1400" dirty="0">
                <a:solidFill>
                  <a:srgbClr val="000000"/>
                </a:solidFill>
                <a:sym typeface="微软雅黑" panose="020B0503020204020204" pitchFamily="34" charset="-122"/>
              </a:rPr>
              <a:t>1、首开区：</a:t>
            </a:r>
            <a:r>
              <a:rPr lang="zh-CN" altLang="en-US" sz="1400" dirty="0">
                <a:sym typeface="微软雅黑" panose="020B0503020204020204" pitchFamily="34" charset="-122"/>
              </a:rPr>
              <a:t>低价入市，</a:t>
            </a:r>
            <a:r>
              <a:rPr lang="en-US" altLang="zh-CN" sz="1400" dirty="0">
                <a:sym typeface="微软雅黑" panose="020B0503020204020204" pitchFamily="34" charset="-122"/>
              </a:rPr>
              <a:t>9#</a:t>
            </a:r>
            <a:r>
              <a:rPr lang="zh-CN" altLang="en-US" sz="1400" dirty="0">
                <a:sym typeface="微软雅黑" panose="020B0503020204020204" pitchFamily="34" charset="-122"/>
              </a:rPr>
              <a:t>、</a:t>
            </a:r>
            <a:r>
              <a:rPr lang="en-US" altLang="zh-CN" sz="1400" dirty="0">
                <a:sym typeface="微软雅黑" panose="020B0503020204020204" pitchFamily="34" charset="-122"/>
              </a:rPr>
              <a:t>10#</a:t>
            </a:r>
            <a:r>
              <a:rPr lang="zh-CN" altLang="en-US" sz="1400" dirty="0">
                <a:sym typeface="微软雅黑" panose="020B0503020204020204" pitchFamily="34" charset="-122"/>
              </a:rPr>
              <a:t>临庙，临街且楼幢高层得房率最低，以总价引爆；</a:t>
            </a:r>
            <a:r>
              <a:rPr lang="en-US" altLang="zh-CN" sz="1400" dirty="0">
                <a:sym typeface="微软雅黑" panose="020B0503020204020204" pitchFamily="34" charset="-122"/>
              </a:rPr>
              <a:t>1#</a:t>
            </a:r>
            <a:r>
              <a:rPr lang="zh-CN" altLang="en-US" sz="1400" dirty="0">
                <a:sym typeface="微软雅黑" panose="020B0503020204020204" pitchFamily="34" charset="-122"/>
              </a:rPr>
              <a:t>楼和</a:t>
            </a:r>
            <a:r>
              <a:rPr lang="en-US" altLang="zh-CN" sz="1400" dirty="0">
                <a:sym typeface="微软雅黑" panose="020B0503020204020204" pitchFamily="34" charset="-122"/>
              </a:rPr>
              <a:t>2#</a:t>
            </a:r>
            <a:r>
              <a:rPr lang="zh-CN" altLang="en-US" sz="1400" dirty="0">
                <a:sym typeface="微软雅黑" panose="020B0503020204020204" pitchFamily="34" charset="-122"/>
              </a:rPr>
              <a:t>临马路，无其他优势、景观也较差；</a:t>
            </a:r>
            <a:r>
              <a:rPr lang="en-US" altLang="zh-CN" sz="1400" dirty="0">
                <a:sym typeface="微软雅黑" panose="020B0503020204020204" pitchFamily="34" charset="-122"/>
              </a:rPr>
              <a:t>4#</a:t>
            </a:r>
            <a:r>
              <a:rPr lang="zh-CN" altLang="en-US" sz="1400" dirty="0">
                <a:sym typeface="微软雅黑" panose="020B0503020204020204" pitchFamily="34" charset="-122"/>
              </a:rPr>
              <a:t>景观以及楼间距离在该批次内相对略优，</a:t>
            </a:r>
            <a:r>
              <a:rPr lang="en-US" altLang="zh-CN" sz="1400" dirty="0">
                <a:sym typeface="微软雅黑" panose="020B0503020204020204" pitchFamily="34" charset="-122"/>
              </a:rPr>
              <a:t>7#</a:t>
            </a:r>
            <a:r>
              <a:rPr lang="zh-CN" altLang="en-US" sz="1400" dirty="0">
                <a:sym typeface="微软雅黑" panose="020B0503020204020204" pitchFamily="34" charset="-122"/>
              </a:rPr>
              <a:t>做为首开价格标杆。首开全面积段覆盖。</a:t>
            </a:r>
            <a:endParaRPr lang="zh-CN" altLang="en-US" sz="1400" dirty="0">
              <a:solidFill>
                <a:srgbClr val="000000"/>
              </a:solidFill>
              <a:sym typeface="微软雅黑" panose="020B0503020204020204" pitchFamily="34" charset="-122"/>
            </a:endParaRPr>
          </a:p>
          <a:p>
            <a:pPr defTabSz="914400"/>
            <a:r>
              <a:rPr lang="zh-CN" altLang="en-US" sz="1400" dirty="0">
                <a:solidFill>
                  <a:srgbClr val="000000"/>
                </a:solidFill>
                <a:sym typeface="微软雅黑" panose="020B0503020204020204" pitchFamily="34" charset="-122"/>
              </a:rPr>
              <a:t>   2、二开区：</a:t>
            </a:r>
            <a:r>
              <a:rPr lang="en-US" altLang="zh-CN" sz="1400" dirty="0">
                <a:solidFill>
                  <a:srgbClr val="000000"/>
                </a:solidFill>
                <a:sym typeface="微软雅黑" panose="020B0503020204020204" pitchFamily="34" charset="-122"/>
              </a:rPr>
              <a:t>2</a:t>
            </a:r>
            <a:r>
              <a:rPr lang="zh-CN" altLang="en-US" sz="1400" dirty="0">
                <a:solidFill>
                  <a:srgbClr val="000000"/>
                </a:solidFill>
                <a:sym typeface="微软雅黑" panose="020B0503020204020204" pitchFamily="34" charset="-122"/>
              </a:rPr>
              <a:t>栋洋房（</a:t>
            </a:r>
            <a:r>
              <a:rPr lang="en-US" altLang="zh-CN" sz="1400" dirty="0">
                <a:solidFill>
                  <a:srgbClr val="000000"/>
                </a:solidFill>
                <a:sym typeface="微软雅黑" panose="020B0503020204020204" pitchFamily="34" charset="-122"/>
              </a:rPr>
              <a:t>3#</a:t>
            </a:r>
            <a:r>
              <a:rPr lang="zh-CN" altLang="en-US" sz="1400" dirty="0">
                <a:solidFill>
                  <a:srgbClr val="000000"/>
                </a:solidFill>
                <a:sym typeface="微软雅黑" panose="020B0503020204020204" pitchFamily="34" charset="-122"/>
              </a:rPr>
              <a:t>、</a:t>
            </a:r>
            <a:r>
              <a:rPr lang="en-US" altLang="zh-CN" sz="1400" dirty="0">
                <a:solidFill>
                  <a:srgbClr val="000000"/>
                </a:solidFill>
                <a:sym typeface="微软雅黑" panose="020B0503020204020204" pitchFamily="34" charset="-122"/>
              </a:rPr>
              <a:t>5#</a:t>
            </a:r>
            <a:r>
              <a:rPr lang="zh-CN" altLang="en-US" sz="1400" dirty="0">
                <a:solidFill>
                  <a:srgbClr val="000000"/>
                </a:solidFill>
                <a:sym typeface="微软雅黑" panose="020B0503020204020204" pitchFamily="34" charset="-122"/>
              </a:rPr>
              <a:t>）搭配</a:t>
            </a:r>
            <a:r>
              <a:rPr lang="en-US" altLang="zh-CN" sz="1400" dirty="0">
                <a:solidFill>
                  <a:srgbClr val="000000"/>
                </a:solidFill>
                <a:sym typeface="微软雅黑" panose="020B0503020204020204" pitchFamily="34" charset="-122"/>
              </a:rPr>
              <a:t>1</a:t>
            </a:r>
            <a:r>
              <a:rPr lang="zh-CN" altLang="en-US" sz="1400" dirty="0">
                <a:solidFill>
                  <a:srgbClr val="000000"/>
                </a:solidFill>
                <a:sym typeface="微软雅黑" panose="020B0503020204020204" pitchFamily="34" charset="-122"/>
              </a:rPr>
              <a:t>栋高层（</a:t>
            </a:r>
            <a:r>
              <a:rPr lang="en-US" altLang="zh-CN" sz="1400" dirty="0">
                <a:solidFill>
                  <a:srgbClr val="000000"/>
                </a:solidFill>
                <a:sym typeface="微软雅黑" panose="020B0503020204020204" pitchFamily="34" charset="-122"/>
              </a:rPr>
              <a:t>6#</a:t>
            </a:r>
            <a:r>
              <a:rPr lang="zh-CN" altLang="en-US" sz="1400" dirty="0">
                <a:solidFill>
                  <a:srgbClr val="000000"/>
                </a:solidFill>
                <a:sym typeface="微软雅黑" panose="020B0503020204020204" pitchFamily="34" charset="-122"/>
              </a:rPr>
              <a:t>）、</a:t>
            </a:r>
            <a:r>
              <a:rPr lang="en-US" altLang="zh-CN" sz="1400" dirty="0">
                <a:solidFill>
                  <a:srgbClr val="000000"/>
                </a:solidFill>
                <a:sym typeface="微软雅黑" panose="020B0503020204020204" pitchFamily="34" charset="-122"/>
              </a:rPr>
              <a:t>3</a:t>
            </a:r>
            <a:r>
              <a:rPr lang="zh-CN" altLang="en-US" sz="1400" dirty="0">
                <a:solidFill>
                  <a:srgbClr val="000000"/>
                </a:solidFill>
                <a:sym typeface="微软雅黑" panose="020B0503020204020204" pitchFamily="34" charset="-122"/>
              </a:rPr>
              <a:t>栋楼位置较首开楼栋都具备明显优势、景观视野和楼间距开阔、作为各业态价格标杆；</a:t>
            </a:r>
          </a:p>
        </p:txBody>
      </p:sp>
      <p:sp>
        <p:nvSpPr>
          <p:cNvPr id="39" name="object 5"/>
          <p:cNvSpPr/>
          <p:nvPr/>
        </p:nvSpPr>
        <p:spPr>
          <a:xfrm>
            <a:off x="6717247" y="956914"/>
            <a:ext cx="5354955" cy="5749118"/>
          </a:xfrm>
          <a:custGeom>
            <a:avLst/>
            <a:gdLst/>
            <a:ahLst/>
            <a:cxnLst/>
            <a:rect l="l" t="t" r="r" b="b"/>
            <a:pathLst>
              <a:path w="4936490" h="4994275">
                <a:moveTo>
                  <a:pt x="0" y="4994148"/>
                </a:moveTo>
                <a:lnTo>
                  <a:pt x="4936236" y="4994148"/>
                </a:lnTo>
                <a:lnTo>
                  <a:pt x="4936236" y="0"/>
                </a:lnTo>
                <a:lnTo>
                  <a:pt x="0" y="0"/>
                </a:lnTo>
                <a:lnTo>
                  <a:pt x="0" y="4994148"/>
                </a:lnTo>
                <a:close/>
              </a:path>
            </a:pathLst>
          </a:custGeom>
          <a:ln w="12192">
            <a:solidFill>
              <a:srgbClr val="BEBEBE"/>
            </a:solidFill>
          </a:ln>
        </p:spPr>
        <p:txBody>
          <a:bodyPr wrap="square" lIns="0" tIns="0" rIns="0" bIns="0" rtlCol="0"/>
          <a:lstStyle/>
          <a:p>
            <a:endParaRPr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40" name="object 6"/>
          <p:cNvSpPr/>
          <p:nvPr/>
        </p:nvSpPr>
        <p:spPr>
          <a:xfrm>
            <a:off x="7291705" y="1071763"/>
            <a:ext cx="4434840" cy="55194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41" name="object 7"/>
          <p:cNvSpPr txBox="1"/>
          <p:nvPr/>
        </p:nvSpPr>
        <p:spPr>
          <a:xfrm>
            <a:off x="9509125" y="5003165"/>
            <a:ext cx="631190" cy="409575"/>
          </a:xfrm>
          <a:prstGeom prst="rect">
            <a:avLst/>
          </a:prstGeom>
          <a:solidFill>
            <a:srgbClr val="C00000"/>
          </a:solidFill>
        </p:spPr>
        <p:txBody>
          <a:bodyPr vert="horz" wrap="square" lIns="0" tIns="50800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400"/>
              </a:spcBef>
            </a:pPr>
            <a:r>
              <a:rPr sz="10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微软雅黑" panose="020B0503020204020204" pitchFamily="34" charset="-122"/>
              </a:rPr>
              <a:t>1#</a:t>
            </a:r>
            <a:r>
              <a:rPr sz="1000" spc="-5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微软雅黑" panose="020B0503020204020204" pitchFamily="34" charset="-122"/>
              </a:rPr>
              <a:t>高层</a:t>
            </a:r>
            <a:endParaRPr lang="en-US" sz="1000" spc="-5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  <a:sym typeface="微软雅黑" panose="020B0503020204020204" pitchFamily="34" charset="-122"/>
            </a:endParaRPr>
          </a:p>
          <a:p>
            <a:pPr marL="92075">
              <a:lnSpc>
                <a:spcPct val="100000"/>
              </a:lnSpc>
              <a:spcBef>
                <a:spcPts val="400"/>
              </a:spcBef>
            </a:pPr>
            <a:r>
              <a:rPr lang="en-US" altLang="zh-CN" sz="1000" spc="-5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微软雅黑" panose="020B0503020204020204" pitchFamily="34" charset="-122"/>
              </a:rPr>
              <a:t>29500</a:t>
            </a:r>
            <a:endParaRPr sz="1000" dirty="0"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  <a:sym typeface="微软雅黑" panose="020B0503020204020204" pitchFamily="34" charset="-122"/>
            </a:endParaRPr>
          </a:p>
        </p:txBody>
      </p:sp>
      <p:sp>
        <p:nvSpPr>
          <p:cNvPr id="42" name="object 8"/>
          <p:cNvSpPr txBox="1"/>
          <p:nvPr/>
        </p:nvSpPr>
        <p:spPr>
          <a:xfrm>
            <a:off x="9581515" y="2461895"/>
            <a:ext cx="631190" cy="408305"/>
          </a:xfrm>
          <a:prstGeom prst="rect">
            <a:avLst/>
          </a:prstGeom>
          <a:solidFill>
            <a:srgbClr val="006FC0"/>
          </a:solidFill>
        </p:spPr>
        <p:txBody>
          <a:bodyPr vert="horz" wrap="square" lIns="0" tIns="50165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395"/>
              </a:spcBef>
            </a:pPr>
            <a:r>
              <a:rPr sz="10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微软雅黑" panose="020B0503020204020204" pitchFamily="34" charset="-122"/>
              </a:rPr>
              <a:t>6#</a:t>
            </a:r>
            <a:r>
              <a:rPr sz="1000" spc="-5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微软雅黑" panose="020B0503020204020204" pitchFamily="34" charset="-122"/>
              </a:rPr>
              <a:t>高层</a:t>
            </a:r>
            <a:endParaRPr lang="en-US" sz="1000" spc="-5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  <a:sym typeface="微软雅黑" panose="020B0503020204020204" pitchFamily="34" charset="-122"/>
            </a:endParaRPr>
          </a:p>
          <a:p>
            <a:pPr marL="92075">
              <a:lnSpc>
                <a:spcPct val="100000"/>
              </a:lnSpc>
              <a:spcBef>
                <a:spcPts val="395"/>
              </a:spcBef>
            </a:pPr>
            <a:r>
              <a:rPr lang="zh-CN" altLang="en-US" sz="1000" spc="-5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微软雅黑" panose="020B0503020204020204" pitchFamily="34" charset="-122"/>
              </a:rPr>
              <a:t> </a:t>
            </a:r>
            <a:r>
              <a:rPr lang="en-US" altLang="zh-CN" sz="1000" spc="-5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微软雅黑" panose="020B0503020204020204" pitchFamily="34" charset="-122"/>
              </a:rPr>
              <a:t>30700</a:t>
            </a:r>
            <a:endParaRPr sz="1000" dirty="0"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  <a:sym typeface="微软雅黑" panose="020B0503020204020204" pitchFamily="34" charset="-122"/>
            </a:endParaRPr>
          </a:p>
        </p:txBody>
      </p:sp>
      <p:sp>
        <p:nvSpPr>
          <p:cNvPr id="43" name="object 9"/>
          <p:cNvSpPr txBox="1"/>
          <p:nvPr/>
        </p:nvSpPr>
        <p:spPr>
          <a:xfrm>
            <a:off x="8472170" y="3059430"/>
            <a:ext cx="631190" cy="409575"/>
          </a:xfrm>
          <a:prstGeom prst="rect">
            <a:avLst/>
          </a:prstGeom>
          <a:solidFill>
            <a:srgbClr val="006FC0"/>
          </a:solidFill>
        </p:spPr>
        <p:txBody>
          <a:bodyPr vert="horz" wrap="square" lIns="0" tIns="50800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400"/>
              </a:spcBef>
            </a:pPr>
            <a:r>
              <a:rPr sz="10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微软雅黑" panose="020B0503020204020204" pitchFamily="34" charset="-122"/>
              </a:rPr>
              <a:t>5#</a:t>
            </a:r>
            <a:r>
              <a:rPr sz="1000" spc="-5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微软雅黑" panose="020B0503020204020204" pitchFamily="34" charset="-122"/>
              </a:rPr>
              <a:t>洋房</a:t>
            </a:r>
            <a:endParaRPr lang="en-US" sz="1000" spc="-5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  <a:sym typeface="微软雅黑" panose="020B0503020204020204" pitchFamily="34" charset="-122"/>
            </a:endParaRPr>
          </a:p>
          <a:p>
            <a:pPr marL="91440">
              <a:lnSpc>
                <a:spcPct val="100000"/>
              </a:lnSpc>
              <a:spcBef>
                <a:spcPts val="400"/>
              </a:spcBef>
            </a:pPr>
            <a:r>
              <a:rPr lang="en-US" altLang="zh-CN" sz="1000" spc="-5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微软雅黑" panose="020B0503020204020204" pitchFamily="34" charset="-122"/>
              </a:rPr>
              <a:t>33000</a:t>
            </a:r>
            <a:endParaRPr sz="1000" dirty="0"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  <a:sym typeface="微软雅黑" panose="020B0503020204020204" pitchFamily="34" charset="-122"/>
            </a:endParaRPr>
          </a:p>
        </p:txBody>
      </p:sp>
      <p:sp>
        <p:nvSpPr>
          <p:cNvPr id="44" name="object 10"/>
          <p:cNvSpPr txBox="1"/>
          <p:nvPr/>
        </p:nvSpPr>
        <p:spPr>
          <a:xfrm>
            <a:off x="9509125" y="3733165"/>
            <a:ext cx="1235710" cy="560705"/>
          </a:xfrm>
          <a:prstGeom prst="rect">
            <a:avLst/>
          </a:prstGeom>
          <a:solidFill>
            <a:srgbClr val="C00000"/>
          </a:solidFill>
        </p:spPr>
        <p:txBody>
          <a:bodyPr vert="horz" wrap="square" lIns="0" tIns="49530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390"/>
              </a:spcBef>
            </a:pPr>
            <a:r>
              <a:rPr sz="1000" spc="-5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微软雅黑" panose="020B0503020204020204" pitchFamily="34" charset="-122"/>
              </a:rPr>
              <a:t>4#</a:t>
            </a:r>
            <a:r>
              <a:rPr sz="1000" spc="-1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微软雅黑" panose="020B0503020204020204" pitchFamily="34" charset="-122"/>
              </a:rPr>
              <a:t>高层</a:t>
            </a:r>
            <a:endParaRPr lang="en-US" sz="1000" spc="-1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  <a:sym typeface="微软雅黑" panose="020B0503020204020204" pitchFamily="34" charset="-122"/>
            </a:endParaRPr>
          </a:p>
          <a:p>
            <a:pPr marL="91440">
              <a:lnSpc>
                <a:spcPct val="100000"/>
              </a:lnSpc>
              <a:spcBef>
                <a:spcPts val="390"/>
              </a:spcBef>
            </a:pPr>
            <a:r>
              <a:rPr lang="en-US" altLang="zh-CN" sz="1000" spc="-1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微软雅黑" panose="020B0503020204020204" pitchFamily="34" charset="-122"/>
              </a:rPr>
              <a:t>30300</a:t>
            </a:r>
            <a:r>
              <a:rPr lang="zh-CN" altLang="en-US" sz="1000" spc="-1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微软雅黑" panose="020B0503020204020204" pitchFamily="34" charset="-122"/>
              </a:rPr>
              <a:t>（含人才</a:t>
            </a:r>
            <a:r>
              <a:rPr lang="en-US" altLang="zh-CN" sz="1000" spc="-1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微软雅黑" panose="020B0503020204020204" pitchFamily="34" charset="-122"/>
              </a:rPr>
              <a:t>27041</a:t>
            </a:r>
            <a:r>
              <a:rPr lang="zh-CN" altLang="en-US" sz="1000" spc="-1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微软雅黑" panose="020B0503020204020204" pitchFamily="34" charset="-122"/>
              </a:rPr>
              <a:t>）</a:t>
            </a:r>
          </a:p>
        </p:txBody>
      </p:sp>
      <p:sp>
        <p:nvSpPr>
          <p:cNvPr id="45" name="object 11"/>
          <p:cNvSpPr txBox="1"/>
          <p:nvPr/>
        </p:nvSpPr>
        <p:spPr>
          <a:xfrm>
            <a:off x="8545830" y="4161155"/>
            <a:ext cx="631190" cy="409575"/>
          </a:xfrm>
          <a:prstGeom prst="rect">
            <a:avLst/>
          </a:prstGeom>
          <a:solidFill>
            <a:srgbClr val="006FC0"/>
          </a:solidFill>
        </p:spPr>
        <p:txBody>
          <a:bodyPr vert="horz" wrap="square" lIns="0" tIns="50800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400"/>
              </a:spcBef>
            </a:pPr>
            <a:r>
              <a:rPr sz="10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微软雅黑" panose="020B0503020204020204" pitchFamily="34" charset="-122"/>
              </a:rPr>
              <a:t>3#</a:t>
            </a:r>
            <a:r>
              <a:rPr sz="1000" spc="-5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微软雅黑" panose="020B0503020204020204" pitchFamily="34" charset="-122"/>
              </a:rPr>
              <a:t>洋房</a:t>
            </a:r>
            <a:endParaRPr lang="en-US" sz="1000" spc="-5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  <a:sym typeface="微软雅黑" panose="020B0503020204020204" pitchFamily="34" charset="-122"/>
            </a:endParaRPr>
          </a:p>
          <a:p>
            <a:pPr marL="91440">
              <a:lnSpc>
                <a:spcPct val="100000"/>
              </a:lnSpc>
              <a:spcBef>
                <a:spcPts val="400"/>
              </a:spcBef>
            </a:pPr>
            <a:r>
              <a:rPr lang="zh-CN" altLang="en-US" sz="1000" spc="-5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微软雅黑" panose="020B0503020204020204" pitchFamily="34" charset="-122"/>
              </a:rPr>
              <a:t> </a:t>
            </a:r>
            <a:r>
              <a:rPr lang="en-US" altLang="zh-CN" sz="1000" spc="-5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微软雅黑" panose="020B0503020204020204" pitchFamily="34" charset="-122"/>
              </a:rPr>
              <a:t>32000</a:t>
            </a:r>
            <a:endParaRPr sz="1000" dirty="0"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  <a:sym typeface="微软雅黑" panose="020B0503020204020204" pitchFamily="34" charset="-122"/>
            </a:endParaRPr>
          </a:p>
        </p:txBody>
      </p:sp>
      <p:sp>
        <p:nvSpPr>
          <p:cNvPr id="46" name="object 12"/>
          <p:cNvSpPr txBox="1"/>
          <p:nvPr/>
        </p:nvSpPr>
        <p:spPr>
          <a:xfrm>
            <a:off x="8545830" y="5147945"/>
            <a:ext cx="631190" cy="409575"/>
          </a:xfrm>
          <a:prstGeom prst="rect">
            <a:avLst/>
          </a:prstGeom>
          <a:solidFill>
            <a:srgbClr val="C00000"/>
          </a:solidFill>
        </p:spPr>
        <p:txBody>
          <a:bodyPr vert="horz" wrap="square" lIns="0" tIns="50800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400"/>
              </a:spcBef>
            </a:pPr>
            <a:r>
              <a:rPr sz="10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微软雅黑" panose="020B0503020204020204" pitchFamily="34" charset="-122"/>
              </a:rPr>
              <a:t>2#</a:t>
            </a:r>
            <a:r>
              <a:rPr sz="1000" spc="-5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微软雅黑" panose="020B0503020204020204" pitchFamily="34" charset="-122"/>
              </a:rPr>
              <a:t>洋房</a:t>
            </a:r>
            <a:endParaRPr lang="en-US" sz="1000" spc="-5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  <a:sym typeface="微软雅黑" panose="020B0503020204020204" pitchFamily="34" charset="-122"/>
            </a:endParaRPr>
          </a:p>
          <a:p>
            <a:pPr marL="92075">
              <a:lnSpc>
                <a:spcPct val="100000"/>
              </a:lnSpc>
              <a:spcBef>
                <a:spcPts val="400"/>
              </a:spcBef>
            </a:pPr>
            <a:r>
              <a:rPr lang="en-US" altLang="zh-CN" sz="1000" spc="-5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微软雅黑" panose="020B0503020204020204" pitchFamily="34" charset="-122"/>
              </a:rPr>
              <a:t>31000</a:t>
            </a:r>
            <a:endParaRPr sz="1000" dirty="0"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  <a:sym typeface="微软雅黑" panose="020B0503020204020204" pitchFamily="34" charset="-122"/>
            </a:endParaRPr>
          </a:p>
        </p:txBody>
      </p:sp>
      <p:sp>
        <p:nvSpPr>
          <p:cNvPr id="47" name="object 13"/>
          <p:cNvSpPr txBox="1"/>
          <p:nvPr/>
        </p:nvSpPr>
        <p:spPr>
          <a:xfrm>
            <a:off x="8401050" y="2121535"/>
            <a:ext cx="631190" cy="409575"/>
          </a:xfrm>
          <a:prstGeom prst="rect">
            <a:avLst/>
          </a:prstGeom>
          <a:solidFill>
            <a:srgbClr val="C00000"/>
          </a:solidFill>
        </p:spPr>
        <p:txBody>
          <a:bodyPr vert="horz" wrap="square" lIns="0" tIns="50800" rIns="0" bIns="0" rtlCol="0">
            <a:spAutoFit/>
          </a:bodyPr>
          <a:lstStyle/>
          <a:p>
            <a:pPr marL="90805">
              <a:lnSpc>
                <a:spcPct val="100000"/>
              </a:lnSpc>
              <a:spcBef>
                <a:spcPts val="400"/>
              </a:spcBef>
            </a:pPr>
            <a:r>
              <a:rPr sz="10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微软雅黑" panose="020B0503020204020204" pitchFamily="34" charset="-122"/>
              </a:rPr>
              <a:t>7#</a:t>
            </a:r>
            <a:r>
              <a:rPr sz="1000" spc="-5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微软雅黑" panose="020B0503020204020204" pitchFamily="34" charset="-122"/>
              </a:rPr>
              <a:t>洋房</a:t>
            </a:r>
            <a:endParaRPr lang="en-US" sz="1000" spc="-5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  <a:sym typeface="微软雅黑" panose="020B0503020204020204" pitchFamily="34" charset="-122"/>
            </a:endParaRPr>
          </a:p>
          <a:p>
            <a:pPr marL="90805">
              <a:lnSpc>
                <a:spcPct val="100000"/>
              </a:lnSpc>
              <a:spcBef>
                <a:spcPts val="400"/>
              </a:spcBef>
            </a:pPr>
            <a:r>
              <a:rPr lang="zh-CN" altLang="en-US" sz="1000" spc="-5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微软雅黑" panose="020B0503020204020204" pitchFamily="34" charset="-122"/>
              </a:rPr>
              <a:t> </a:t>
            </a:r>
            <a:r>
              <a:rPr lang="en-US" altLang="zh-CN" sz="1000" spc="-5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微软雅黑" panose="020B0503020204020204" pitchFamily="34" charset="-122"/>
              </a:rPr>
              <a:t>32000</a:t>
            </a:r>
            <a:endParaRPr sz="1000" dirty="0"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  <a:sym typeface="微软雅黑" panose="020B0503020204020204" pitchFamily="34" charset="-122"/>
            </a:endParaRPr>
          </a:p>
        </p:txBody>
      </p:sp>
      <p:sp>
        <p:nvSpPr>
          <p:cNvPr id="48" name="object 14"/>
          <p:cNvSpPr txBox="1"/>
          <p:nvPr/>
        </p:nvSpPr>
        <p:spPr>
          <a:xfrm>
            <a:off x="8467725" y="1202690"/>
            <a:ext cx="709295" cy="407035"/>
          </a:xfrm>
          <a:prstGeom prst="rect">
            <a:avLst/>
          </a:prstGeom>
          <a:solidFill>
            <a:srgbClr val="C00000"/>
          </a:solidFill>
        </p:spPr>
        <p:txBody>
          <a:bodyPr vert="horz" wrap="square" lIns="0" tIns="49530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390"/>
              </a:spcBef>
            </a:pPr>
            <a:r>
              <a:rPr sz="1000" spc="-5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微软雅黑" panose="020B0503020204020204" pitchFamily="34" charset="-122"/>
              </a:rPr>
              <a:t>10#</a:t>
            </a:r>
            <a:r>
              <a:rPr sz="1000" spc="5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微软雅黑" panose="020B0503020204020204" pitchFamily="34" charset="-122"/>
              </a:rPr>
              <a:t>高层</a:t>
            </a:r>
            <a:endParaRPr lang="en-US" sz="1000" spc="5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  <a:sym typeface="微软雅黑" panose="020B0503020204020204" pitchFamily="34" charset="-122"/>
            </a:endParaRPr>
          </a:p>
          <a:p>
            <a:pPr marL="91440">
              <a:lnSpc>
                <a:spcPct val="100000"/>
              </a:lnSpc>
              <a:spcBef>
                <a:spcPts val="390"/>
              </a:spcBef>
            </a:pPr>
            <a:r>
              <a:rPr lang="zh-CN" altLang="en-US" sz="1000" spc="5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微软雅黑" panose="020B0503020204020204" pitchFamily="34" charset="-122"/>
              </a:rPr>
              <a:t> </a:t>
            </a:r>
            <a:r>
              <a:rPr lang="en-US" altLang="zh-CN" sz="1000" spc="5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微软雅黑" panose="020B0503020204020204" pitchFamily="34" charset="-122"/>
              </a:rPr>
              <a:t>28000</a:t>
            </a:r>
            <a:endParaRPr sz="1000" dirty="0"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  <a:sym typeface="微软雅黑" panose="020B0503020204020204" pitchFamily="34" charset="-122"/>
            </a:endParaRPr>
          </a:p>
        </p:txBody>
      </p:sp>
      <p:sp>
        <p:nvSpPr>
          <p:cNvPr id="49" name="object 15"/>
          <p:cNvSpPr txBox="1"/>
          <p:nvPr/>
        </p:nvSpPr>
        <p:spPr>
          <a:xfrm>
            <a:off x="9958705" y="1202690"/>
            <a:ext cx="631190" cy="407035"/>
          </a:xfrm>
          <a:prstGeom prst="rect">
            <a:avLst/>
          </a:prstGeom>
          <a:solidFill>
            <a:srgbClr val="C00000"/>
          </a:solidFill>
        </p:spPr>
        <p:txBody>
          <a:bodyPr vert="horz" wrap="square" lIns="0" tIns="49530" rIns="0" bIns="0" rtlCol="0">
            <a:spAutoFit/>
          </a:bodyPr>
          <a:lstStyle/>
          <a:p>
            <a:pPr marL="92710">
              <a:lnSpc>
                <a:spcPct val="100000"/>
              </a:lnSpc>
              <a:spcBef>
                <a:spcPts val="390"/>
              </a:spcBef>
            </a:pPr>
            <a:r>
              <a:rPr sz="10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微软雅黑" panose="020B0503020204020204" pitchFamily="34" charset="-122"/>
              </a:rPr>
              <a:t>9#</a:t>
            </a:r>
            <a:r>
              <a:rPr sz="1000" spc="-5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微软雅黑" panose="020B0503020204020204" pitchFamily="34" charset="-122"/>
              </a:rPr>
              <a:t>高层</a:t>
            </a:r>
            <a:endParaRPr lang="en-US" sz="1000" spc="-5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  <a:sym typeface="微软雅黑" panose="020B0503020204020204" pitchFamily="34" charset="-122"/>
            </a:endParaRPr>
          </a:p>
          <a:p>
            <a:pPr marL="92710">
              <a:lnSpc>
                <a:spcPct val="100000"/>
              </a:lnSpc>
              <a:spcBef>
                <a:spcPts val="390"/>
              </a:spcBef>
            </a:pPr>
            <a:r>
              <a:rPr lang="en-US" altLang="zh-CN" sz="1000" spc="-5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微软雅黑" panose="020B0503020204020204" pitchFamily="34" charset="-122"/>
              </a:rPr>
              <a:t>28500</a:t>
            </a:r>
            <a:endParaRPr sz="1000" dirty="0"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  <a:sym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605" y="2668905"/>
            <a:ext cx="5186680" cy="4189095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70232" y="718447"/>
            <a:ext cx="11851536" cy="79348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R="0" indent="0" defTabSz="4572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kern="1200" cap="none" spc="0" normalizeH="0" baseline="0" noProof="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费用规划说明：全盘货值</a:t>
            </a:r>
            <a:r>
              <a:rPr kumimoji="0" lang="en-US" altLang="zh-CN" sz="1600" b="0" i="0" kern="1200" cap="none" spc="0" normalizeH="0" baseline="0" noProof="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139704</a:t>
            </a:r>
            <a:r>
              <a:rPr kumimoji="0" lang="zh-CN" altLang="en-US" sz="1600" b="0" i="0" kern="1200" cap="none" spc="0" normalizeH="0" baseline="0" noProof="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万，营销费率按照</a:t>
            </a:r>
            <a:r>
              <a:rPr kumimoji="0" lang="en-US" altLang="zh-CN" sz="1600" b="0" i="0" kern="1200" cap="none" spc="0" normalizeH="0" baseline="0" noProof="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2.66%</a:t>
            </a:r>
            <a:r>
              <a:rPr kumimoji="0" lang="zh-CN" altLang="en-US" sz="1600" b="0" i="0" kern="1200" cap="none" spc="0" normalizeH="0" baseline="0" noProof="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计算，全盘营销费</a:t>
            </a:r>
            <a:r>
              <a:rPr kumimoji="0" lang="en-US" altLang="zh-CN" sz="1600" b="0" i="0" kern="1200" cap="none" spc="0" normalizeH="0" baseline="0" noProof="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3712</a:t>
            </a:r>
            <a:r>
              <a:rPr kumimoji="0" lang="zh-CN" altLang="en-US" sz="1600" b="0" i="0" kern="1200" cap="none" spc="0" normalizeH="0" baseline="0" noProof="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万（含营销设施建造费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820</a:t>
            </a:r>
            <a:r>
              <a:rPr kumimoji="0" lang="zh-CN" altLang="en-US" sz="1600" b="0" i="0" kern="1200" cap="none" spc="0" normalizeH="0" baseline="0" noProof="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万） 。</a:t>
            </a:r>
          </a:p>
          <a:p>
            <a:pPr marR="0" indent="0" defTabSz="4572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600" b="0" i="0" kern="1200" cap="none" spc="0" normalizeH="0" baseline="0" noProof="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21</a:t>
            </a:r>
            <a:r>
              <a:rPr kumimoji="0" lang="zh-CN" altLang="en-US" sz="1600" b="0" i="0" kern="1200" cap="none" spc="0" normalizeH="0" baseline="0" noProof="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年签约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115883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万，</a:t>
            </a:r>
            <a:r>
              <a:rPr kumimoji="0" lang="zh-CN" altLang="en-US" sz="1600" b="0" i="0" kern="1200" cap="none" spc="0" normalizeH="0" baseline="0" noProof="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回款</a:t>
            </a:r>
            <a:r>
              <a:rPr kumimoji="0" lang="en-US" altLang="zh-CN" sz="1600" b="0" i="0" kern="1200" cap="none" spc="0" normalizeH="0" baseline="0" noProof="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47325</a:t>
            </a:r>
            <a:r>
              <a:rPr kumimoji="0" lang="zh-CN" altLang="en-US" sz="1600" b="0" i="0" kern="1200" cap="none" spc="0" normalizeH="0" baseline="0" noProof="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万，</a:t>
            </a:r>
            <a:r>
              <a:rPr kumimoji="0" lang="en-US" altLang="zh-CN" sz="1600" b="0" i="0" kern="1200" cap="none" spc="0" normalizeH="0" baseline="0" noProof="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22</a:t>
            </a:r>
            <a:r>
              <a:rPr kumimoji="0" lang="zh-CN" altLang="en-US" sz="1600" b="0" i="0" kern="1200" cap="none" spc="0" normalizeH="0" baseline="0" noProof="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年签约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21085</a:t>
            </a:r>
            <a:r>
              <a:rPr kumimoji="0" lang="zh-CN" altLang="en-US" sz="1600" b="0" i="0" kern="1200" cap="none" spc="0" normalizeH="0" baseline="0" noProof="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万，回款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89643</a:t>
            </a:r>
            <a:r>
              <a:rPr kumimoji="0" lang="zh-CN" altLang="en-US" sz="1600" b="0" i="0" kern="1200" cap="none" spc="0" normalizeH="0" baseline="0" noProof="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万，</a:t>
            </a:r>
            <a:r>
              <a:rPr kumimoji="0" lang="en-US" altLang="zh-CN" sz="1600" b="0" i="0" kern="1200" cap="none" spc="0" normalizeH="0" baseline="0" noProof="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23</a:t>
            </a:r>
            <a:r>
              <a:rPr kumimoji="0" lang="zh-CN" altLang="en-US" sz="1600" b="0" i="0" kern="1200" cap="none" spc="0" normalizeH="0" baseline="0" noProof="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年签约</a:t>
            </a:r>
            <a:r>
              <a:rPr kumimoji="0" lang="en-US" altLang="zh-CN" sz="1600" b="0" i="0" kern="1200" cap="none" spc="0" normalizeH="0" baseline="0" noProof="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2736</a:t>
            </a:r>
            <a:r>
              <a:rPr kumimoji="0" lang="zh-CN" altLang="en-US" sz="1600" b="0" i="0" kern="1200" cap="none" spc="0" normalizeH="0" baseline="0" noProof="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万元，回款</a:t>
            </a:r>
            <a:r>
              <a:rPr kumimoji="0" lang="en-US" altLang="zh-CN" sz="1600" b="0" i="0" kern="1200" cap="none" spc="0" normalizeH="0" baseline="0" noProof="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2736</a:t>
            </a:r>
            <a:r>
              <a:rPr kumimoji="0" lang="zh-CN" altLang="en-US" sz="1600" b="0" i="0" kern="1200" cap="none" spc="0" normalizeH="0" baseline="0" noProof="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万元。</a:t>
            </a:r>
            <a:endParaRPr kumimoji="0" lang="en-US" altLang="zh-CN" sz="1600" b="0" i="0" kern="1200" cap="none" spc="0" normalizeH="0" baseline="0" noProof="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微软雅黑" panose="020B0503020204020204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0060242" y="144857"/>
            <a:ext cx="2054650" cy="432740"/>
          </a:xfrm>
          <a:prstGeom prst="rect">
            <a:avLst/>
          </a:prstGeom>
          <a:solidFill>
            <a:srgbClr val="E7ED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营销费用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微软雅黑" panose="020B0503020204020204" pitchFamily="34" charset="-122"/>
            </a:endParaRPr>
          </a:p>
        </p:txBody>
      </p:sp>
      <p:sp>
        <p:nvSpPr>
          <p:cNvPr id="8" name="标题 1"/>
          <p:cNvSpPr txBox="1"/>
          <p:nvPr/>
        </p:nvSpPr>
        <p:spPr bwMode="auto">
          <a:xfrm>
            <a:off x="8339701" y="139068"/>
            <a:ext cx="1720541" cy="433917"/>
          </a:xfrm>
          <a:prstGeom prst="rect">
            <a:avLst/>
          </a:prstGeom>
          <a:solidFill>
            <a:srgbClr val="E60000"/>
          </a:solidFill>
          <a:ln>
            <a:noFill/>
          </a:ln>
        </p:spPr>
        <p:txBody>
          <a:bodyPr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营销篇</a:t>
            </a:r>
          </a:p>
        </p:txBody>
      </p:sp>
      <p:graphicFrame>
        <p:nvGraphicFramePr>
          <p:cNvPr id="4" name="表格 3"/>
          <p:cNvGraphicFramePr/>
          <p:nvPr>
            <p:custDataLst>
              <p:tags r:id="rId1"/>
            </p:custDataLst>
          </p:nvPr>
        </p:nvGraphicFramePr>
        <p:xfrm>
          <a:off x="280035" y="5593080"/>
          <a:ext cx="11277600" cy="10052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087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249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0850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081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0873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06311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65544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59410">
                <a:tc gridSpan="2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400" b="1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说明</a:t>
                      </a:r>
                      <a:endParaRPr lang="zh-CN" altLang="en-US" sz="1400" b="1" dirty="0">
                        <a:solidFill>
                          <a:schemeClr val="bg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400" b="1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总销售费用（万元）</a:t>
                      </a:r>
                      <a:endParaRPr lang="zh-CN" altLang="en-US" sz="1400" b="1" dirty="0">
                        <a:solidFill>
                          <a:schemeClr val="bg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400" b="1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推广费（万元）</a:t>
                      </a:r>
                      <a:endParaRPr lang="zh-CN" altLang="en-US" sz="1400" b="1" dirty="0">
                        <a:solidFill>
                          <a:schemeClr val="bg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400" b="1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首开套数指标</a:t>
                      </a:r>
                      <a:endParaRPr lang="zh-CN" altLang="en-US" sz="1400" b="1" dirty="0">
                        <a:solidFill>
                          <a:schemeClr val="bg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400" b="1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微软雅黑" panose="020B0503020204020204" pitchFamily="34" charset="-122"/>
                        </a:rPr>
                        <a:t>来人成本(元）</a:t>
                      </a:r>
                      <a:endParaRPr lang="zh-CN" altLang="en-US" sz="1400" b="1" dirty="0">
                        <a:solidFill>
                          <a:schemeClr val="bg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400" b="1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单套成交成本（元）</a:t>
                      </a:r>
                      <a:endParaRPr lang="zh-CN" altLang="en-US" sz="1400" b="1" dirty="0">
                        <a:solidFill>
                          <a:schemeClr val="bg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3215">
                <a:tc rowSpan="2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4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首开</a:t>
                      </a:r>
                      <a:endParaRPr lang="zh-CN" altLang="en-US" sz="14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4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金额</a:t>
                      </a:r>
                      <a:endParaRPr lang="zh-CN" altLang="en-US" sz="14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1600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525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121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2590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43388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258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4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占整盘比例</a:t>
                      </a:r>
                      <a:endParaRPr lang="zh-CN" altLang="en-US" sz="14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43%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14%</a:t>
                      </a:r>
                      <a:endParaRPr lang="en-US" altLang="en-US" sz="1400" b="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3" name="表格 2"/>
          <p:cNvGraphicFramePr/>
          <p:nvPr>
            <p:custDataLst>
              <p:tags r:id="rId2"/>
            </p:custDataLst>
          </p:nvPr>
        </p:nvGraphicFramePr>
        <p:xfrm>
          <a:off x="280035" y="1652270"/>
          <a:ext cx="11278235" cy="37852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107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04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049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0363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049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049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0363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0426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43637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384810">
                <a:tc rowSpan="3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400" b="1">
                          <a:solidFill>
                            <a:srgbClr val="FFFF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科目</a:t>
                      </a:r>
                      <a:endParaRPr lang="zh-CN" altLang="en-US" sz="1400" b="1">
                        <a:solidFill>
                          <a:srgbClr val="FFFFFF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0000"/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400" b="1">
                          <a:solidFill>
                            <a:srgbClr val="FFFF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整盘</a:t>
                      </a:r>
                      <a:endParaRPr lang="zh-CN" altLang="en-US" sz="1400" b="1">
                        <a:solidFill>
                          <a:srgbClr val="FFFFFF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0000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</a:tcPr>
                </a:tc>
                <a:tc gridSpan="2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400" b="1">
                          <a:solidFill>
                            <a:srgbClr val="FFFF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2021年</a:t>
                      </a:r>
                      <a:endParaRPr lang="zh-CN" altLang="en-US" sz="1400" b="1">
                        <a:solidFill>
                          <a:srgbClr val="FFFFFF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400" b="1">
                          <a:solidFill>
                            <a:srgbClr val="FFFF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2022年</a:t>
                      </a:r>
                      <a:endParaRPr lang="zh-CN" altLang="en-US" sz="1400" b="1">
                        <a:solidFill>
                          <a:srgbClr val="FFFFFF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400" b="1">
                          <a:solidFill>
                            <a:srgbClr val="FFFF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2023年</a:t>
                      </a:r>
                      <a:endParaRPr lang="zh-CN" altLang="en-US" sz="1400" b="1">
                        <a:solidFill>
                          <a:srgbClr val="FFFFFF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925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gridSpan="2" v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400" b="1">
                          <a:solidFill>
                            <a:srgbClr val="FFFF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（万元）</a:t>
                      </a:r>
                      <a:endParaRPr lang="zh-CN" altLang="en-US" sz="1400" b="1">
                        <a:solidFill>
                          <a:srgbClr val="FFFFFF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400" b="1">
                          <a:solidFill>
                            <a:srgbClr val="FFFF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（万元）</a:t>
                      </a:r>
                      <a:endParaRPr lang="zh-CN" altLang="en-US" sz="1400" b="1">
                        <a:solidFill>
                          <a:srgbClr val="FFFFFF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400" b="1">
                          <a:solidFill>
                            <a:srgbClr val="FFFF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（万元）</a:t>
                      </a:r>
                      <a:endParaRPr lang="zh-CN" altLang="en-US" sz="1400" b="1">
                        <a:solidFill>
                          <a:srgbClr val="FFFFFF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9885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400" b="1">
                          <a:solidFill>
                            <a:srgbClr val="FFFF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金额</a:t>
                      </a:r>
                      <a:endParaRPr lang="zh-CN" altLang="en-US" sz="1400" b="1">
                        <a:solidFill>
                          <a:srgbClr val="FFFFFF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400" b="1">
                          <a:solidFill>
                            <a:srgbClr val="FFFF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费率</a:t>
                      </a:r>
                      <a:endParaRPr lang="zh-CN" altLang="en-US" sz="1400" b="1">
                        <a:solidFill>
                          <a:srgbClr val="FFFFFF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400" b="1">
                          <a:solidFill>
                            <a:srgbClr val="FFFF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金额</a:t>
                      </a:r>
                      <a:endParaRPr lang="zh-CN" altLang="en-US" sz="1400" b="1">
                        <a:solidFill>
                          <a:srgbClr val="FFFFFF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400" b="1">
                          <a:solidFill>
                            <a:srgbClr val="FFFF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费率</a:t>
                      </a:r>
                      <a:endParaRPr lang="zh-CN" altLang="en-US" sz="1400" b="1">
                        <a:solidFill>
                          <a:srgbClr val="FFFFFF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400" b="1">
                          <a:solidFill>
                            <a:srgbClr val="FFFF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金额</a:t>
                      </a:r>
                      <a:endParaRPr lang="zh-CN" altLang="en-US" sz="1400" b="1">
                        <a:solidFill>
                          <a:srgbClr val="FFFFFF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400" b="1">
                          <a:solidFill>
                            <a:srgbClr val="FFFF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费率</a:t>
                      </a:r>
                      <a:endParaRPr lang="zh-CN" altLang="en-US" sz="1400" b="1">
                        <a:solidFill>
                          <a:srgbClr val="FFFFFF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400" b="1">
                          <a:solidFill>
                            <a:srgbClr val="FFFF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金额</a:t>
                      </a:r>
                      <a:endParaRPr lang="zh-CN" altLang="en-US" sz="1400" b="1">
                        <a:solidFill>
                          <a:srgbClr val="FFFFFF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400" b="1">
                          <a:solidFill>
                            <a:srgbClr val="FFFF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费率</a:t>
                      </a:r>
                      <a:endParaRPr lang="zh-CN" altLang="en-US" sz="1400" b="1">
                        <a:solidFill>
                          <a:srgbClr val="FFFFFF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925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4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营销人工费</a:t>
                      </a:r>
                      <a:endParaRPr lang="zh-CN" altLang="en-US" sz="14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972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0.70%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580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0.50%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392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1.86%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0.00%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988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4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营销推广费</a:t>
                      </a:r>
                      <a:endParaRPr lang="zh-CN" altLang="en-US" sz="14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880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0.63%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750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0.65%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130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0.62%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0.00%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925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4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分销代理费</a:t>
                      </a:r>
                      <a:endParaRPr lang="zh-CN" altLang="en-US" sz="14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630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0.45%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630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0.54%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0.00%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0.00%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052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4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营销设施运营费</a:t>
                      </a:r>
                      <a:endParaRPr lang="zh-CN" altLang="en-US" sz="14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255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0.18%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168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0.14%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87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0.41%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0.00%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099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4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营销设施建造费</a:t>
                      </a:r>
                      <a:endParaRPr lang="zh-CN" altLang="en-US" sz="14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820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0.59%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820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0.71%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0.00%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0.00%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226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4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品牌费</a:t>
                      </a:r>
                      <a:endParaRPr lang="zh-CN" altLang="en-US" sz="14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15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0.01%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15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0.01%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0.00%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0.00%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4988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4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客服费</a:t>
                      </a:r>
                      <a:endParaRPr lang="zh-CN" altLang="en-US" sz="14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140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0.10%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40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0.03%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30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0.14%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70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2.56%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4925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4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合计</a:t>
                      </a:r>
                      <a:endParaRPr lang="zh-CN" altLang="en-US" sz="14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3712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2.66%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3003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2.59%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639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3.03%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70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2.56%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 22"/>
          <p:cNvSpPr/>
          <p:nvPr/>
        </p:nvSpPr>
        <p:spPr>
          <a:xfrm>
            <a:off x="0" y="0"/>
            <a:ext cx="12192000" cy="4951122"/>
          </a:xfrm>
          <a:prstGeom prst="rect">
            <a:avLst/>
          </a:prstGeom>
          <a:solidFill>
            <a:srgbClr val="E600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微软雅黑" panose="020B0503020204020204" pitchFamily="3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652757" y="2585960"/>
            <a:ext cx="7539243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5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THANKS !</a:t>
            </a:r>
            <a:endParaRPr lang="zh-CN" altLang="en-US" sz="115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微软雅黑" panose="020B0503020204020204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584878" y="588730"/>
            <a:ext cx="3298355" cy="734400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 flipH="1">
            <a:off x="10461273" y="519194"/>
            <a:ext cx="14756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www.xsjt.cn</a:t>
            </a:r>
            <a:endParaRPr lang="zh-CN" altLang="en-US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微软雅黑" panose="020B0503020204020204" pitchFamily="34" charset="-122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10332860" y="637020"/>
            <a:ext cx="144000" cy="144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10783170" y="5490936"/>
            <a:ext cx="826444" cy="826444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2910987" y="2438907"/>
            <a:ext cx="6370026" cy="1980186"/>
            <a:chOff x="732915" y="3915866"/>
            <a:chExt cx="5263037" cy="1598455"/>
          </a:xfrm>
        </p:grpSpPr>
        <p:sp>
          <p:nvSpPr>
            <p:cNvPr id="3" name="矩形 2"/>
            <p:cNvSpPr/>
            <p:nvPr/>
          </p:nvSpPr>
          <p:spPr>
            <a:xfrm>
              <a:off x="2137425" y="3915866"/>
              <a:ext cx="3858527" cy="1598455"/>
            </a:xfrm>
            <a:prstGeom prst="rect">
              <a:avLst/>
            </a:prstGeom>
            <a:solidFill>
              <a:srgbClr val="E7ED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732915" y="3915866"/>
              <a:ext cx="1404507" cy="1598455"/>
            </a:xfrm>
            <a:prstGeom prst="rect">
              <a:avLst/>
            </a:prstGeom>
            <a:solidFill>
              <a:srgbClr val="DF27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endParaRP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2137425" y="4305159"/>
              <a:ext cx="3858527" cy="8198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60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经营指标</a:t>
              </a:r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2910984" y="2613391"/>
            <a:ext cx="169992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0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A</a:t>
            </a:r>
            <a:endParaRPr lang="zh-CN" altLang="en-US" sz="10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0060242" y="144857"/>
            <a:ext cx="2054649" cy="432740"/>
          </a:xfrm>
          <a:prstGeom prst="rect">
            <a:avLst/>
          </a:prstGeom>
          <a:solidFill>
            <a:srgbClr val="E7ED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核心指标</a:t>
            </a:r>
            <a:endParaRPr lang="en-US" altLang="zh-CN" sz="24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微软雅黑" panose="020B0503020204020204" pitchFamily="34" charset="-122"/>
            </a:endParaRPr>
          </a:p>
        </p:txBody>
      </p:sp>
      <p:sp>
        <p:nvSpPr>
          <p:cNvPr id="5" name="标题 1"/>
          <p:cNvSpPr txBox="1"/>
          <p:nvPr/>
        </p:nvSpPr>
        <p:spPr bwMode="auto">
          <a:xfrm>
            <a:off x="8280399" y="139068"/>
            <a:ext cx="1779843" cy="433917"/>
          </a:xfrm>
          <a:prstGeom prst="rect">
            <a:avLst/>
          </a:prstGeom>
          <a:solidFill>
            <a:srgbClr val="E60000"/>
          </a:solidFill>
          <a:ln>
            <a:noFill/>
          </a:ln>
        </p:spPr>
        <p:txBody>
          <a:bodyPr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经营指标</a:t>
            </a:r>
          </a:p>
        </p:txBody>
      </p:sp>
      <p:graphicFrame>
        <p:nvGraphicFramePr>
          <p:cNvPr id="6" name="表格 5"/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335521474"/>
              </p:ext>
            </p:extLst>
          </p:nvPr>
        </p:nvGraphicFramePr>
        <p:xfrm>
          <a:off x="99799" y="934796"/>
          <a:ext cx="11582128" cy="5743243"/>
        </p:xfrm>
        <a:graphic>
          <a:graphicData uri="http://schemas.openxmlformats.org/drawingml/2006/table">
            <a:tbl>
              <a:tblPr/>
              <a:tblGrid>
                <a:gridCol w="19045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064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9607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3819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63688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88000"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核心内容</a:t>
                      </a:r>
                    </a:p>
                  </a:txBody>
                  <a:tcPr marL="2443" marR="2443" marT="2443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关键指标</a:t>
                      </a:r>
                    </a:p>
                  </a:txBody>
                  <a:tcPr marL="2443" marR="2443" marT="2443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单位</a:t>
                      </a:r>
                    </a:p>
                  </a:txBody>
                  <a:tcPr marL="2443" marR="2443" marT="2443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启动会</a:t>
                      </a:r>
                      <a:endParaRPr lang="en-US" altLang="zh-CN" sz="1000" b="1" i="0" u="none" strike="noStrike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  <a:p>
                      <a:pPr algn="ctr" rtl="0" fontAlgn="ctr"/>
                      <a:r>
                        <a:rPr lang="zh-CN" altLang="en-US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（</a:t>
                      </a:r>
                      <a:r>
                        <a:rPr lang="en-US" altLang="zh-CN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B</a:t>
                      </a:r>
                      <a:r>
                        <a:rPr lang="en-US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）</a:t>
                      </a:r>
                    </a:p>
                  </a:txBody>
                  <a:tcPr marL="2443" marR="2443" marT="2443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8000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销售</a:t>
                      </a:r>
                      <a:r>
                        <a:rPr lang="en-US" altLang="zh-CN" sz="1000" b="1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/</a:t>
                      </a:r>
                      <a:r>
                        <a:rPr lang="zh-CN" alt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价格</a:t>
                      </a:r>
                    </a:p>
                  </a:txBody>
                  <a:tcPr marL="2443" marR="2443" marT="2443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总签约额</a:t>
                      </a:r>
                      <a:r>
                        <a:rPr lang="zh-CN" altLang="en-US" sz="1000" b="1" i="0" u="none" strike="noStrike" dirty="0">
                          <a:solidFill>
                            <a:srgbClr val="FF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（含税）</a:t>
                      </a:r>
                      <a:endParaRPr lang="zh-CN" alt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a:txBody>
                  <a:tcPr marL="2443" marR="2443" marT="2443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万元</a:t>
                      </a:r>
                    </a:p>
                  </a:txBody>
                  <a:tcPr marL="2443" marR="2443" marT="2443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139,704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000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全盘销售均价</a:t>
                      </a:r>
                    </a:p>
                  </a:txBody>
                  <a:tcPr marL="2443" marR="2443" marT="2443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元</a:t>
                      </a:r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/㎡</a:t>
                      </a:r>
                    </a:p>
                  </a:txBody>
                  <a:tcPr marL="2443" marR="2443" marT="2443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29,470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6000">
                <a:tc rowSpan="9"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成本</a:t>
                      </a:r>
                      <a:r>
                        <a:rPr lang="en-US" altLang="zh-CN" sz="1000" b="1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/</a:t>
                      </a:r>
                      <a:r>
                        <a:rPr lang="zh-CN" alt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税费</a:t>
                      </a:r>
                    </a:p>
                  </a:txBody>
                  <a:tcPr marL="2443" marR="2443" marT="2443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总成本</a:t>
                      </a:r>
                    </a:p>
                  </a:txBody>
                  <a:tcPr marL="2443" marR="2443" marT="2443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万元</a:t>
                      </a:r>
                    </a:p>
                  </a:txBody>
                  <a:tcPr marL="2443" marR="2443" marT="2443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137531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600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土地成本</a:t>
                      </a:r>
                    </a:p>
                  </a:txBody>
                  <a:tcPr marL="2443" marR="2443" marT="2443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万元</a:t>
                      </a:r>
                    </a:p>
                  </a:txBody>
                  <a:tcPr marL="2443" marR="2443" marT="2443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77959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600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单方土地成本</a:t>
                      </a:r>
                    </a:p>
                  </a:txBody>
                  <a:tcPr marL="2443" marR="2443" marT="2443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元</a:t>
                      </a:r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/㎡</a:t>
                      </a:r>
                    </a:p>
                  </a:txBody>
                  <a:tcPr marL="2443" marR="2443" marT="2443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17534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600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建安成本（</a:t>
                      </a:r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2-6</a:t>
                      </a:r>
                      <a:r>
                        <a:rPr lang="zh-CN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项）</a:t>
                      </a:r>
                    </a:p>
                  </a:txBody>
                  <a:tcPr marL="2443" marR="2443" marT="2443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万元</a:t>
                      </a:r>
                    </a:p>
                  </a:txBody>
                  <a:tcPr marL="2443" marR="2443" marT="2443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38074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600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营销费用</a:t>
                      </a:r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/</a:t>
                      </a:r>
                      <a:r>
                        <a:rPr lang="zh-CN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费率</a:t>
                      </a:r>
                    </a:p>
                  </a:txBody>
                  <a:tcPr marL="2443" marR="2443" marT="2443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万元</a:t>
                      </a:r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/%</a:t>
                      </a:r>
                    </a:p>
                  </a:txBody>
                  <a:tcPr marL="2443" marR="2443" marT="2443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3712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2.66%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600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管理费用</a:t>
                      </a:r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/</a:t>
                      </a:r>
                      <a:r>
                        <a:rPr lang="zh-CN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费率</a:t>
                      </a:r>
                    </a:p>
                  </a:txBody>
                  <a:tcPr marL="2443" marR="2443" marT="2443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万元</a:t>
                      </a:r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/%</a:t>
                      </a:r>
                    </a:p>
                  </a:txBody>
                  <a:tcPr marL="2443" marR="2443" marT="2443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2800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2.00%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1600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融资利息</a:t>
                      </a:r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/</a:t>
                      </a:r>
                      <a:r>
                        <a:rPr lang="zh-CN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费率</a:t>
                      </a:r>
                    </a:p>
                  </a:txBody>
                  <a:tcPr marL="2443" marR="2443" marT="2443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万元</a:t>
                      </a:r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/%</a:t>
                      </a:r>
                    </a:p>
                  </a:txBody>
                  <a:tcPr marL="2443" marR="2443" marT="2443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5750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4.12%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1600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内部计息</a:t>
                      </a:r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/</a:t>
                      </a:r>
                      <a:r>
                        <a:rPr lang="zh-CN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费率</a:t>
                      </a:r>
                    </a:p>
                  </a:txBody>
                  <a:tcPr marL="2443" marR="2443" marT="2443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万元</a:t>
                      </a:r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/%</a:t>
                      </a:r>
                    </a:p>
                  </a:txBody>
                  <a:tcPr marL="2443" marR="2443" marT="2443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ClrTx/>
                        <a:buSzTx/>
                        <a:buFontTx/>
                      </a:pPr>
                      <a:r>
                        <a:rPr lang="en-US" altLang="zh-CN" sz="100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920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0.66%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1600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税金</a:t>
                      </a:r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/</a:t>
                      </a:r>
                      <a:r>
                        <a:rPr lang="zh-CN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税率</a:t>
                      </a:r>
                    </a:p>
                  </a:txBody>
                  <a:tcPr marL="2443" marR="2443" marT="2443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万元</a:t>
                      </a:r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/%</a:t>
                      </a:r>
                    </a:p>
                  </a:txBody>
                  <a:tcPr marL="2443" marR="2443" marT="2443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9138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6.54%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16000">
                <a:tc rowSpan="4"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利润</a:t>
                      </a:r>
                      <a:r>
                        <a:rPr lang="en-US" altLang="zh-CN" sz="1000" b="1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/</a:t>
                      </a:r>
                      <a:r>
                        <a:rPr lang="zh-CN" alt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回报</a:t>
                      </a:r>
                    </a:p>
                  </a:txBody>
                  <a:tcPr marL="2443" marR="2443" marT="2443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净利润</a:t>
                      </a:r>
                    </a:p>
                  </a:txBody>
                  <a:tcPr marL="2443" marR="2443" marT="2443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万元</a:t>
                      </a:r>
                    </a:p>
                  </a:txBody>
                  <a:tcPr marL="2443" marR="2443" marT="2443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2173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1600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净利润率</a:t>
                      </a:r>
                    </a:p>
                  </a:txBody>
                  <a:tcPr marL="2443" marR="2443" marT="2443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%</a:t>
                      </a:r>
                    </a:p>
                  </a:txBody>
                  <a:tcPr marL="2443" marR="2443" marT="2443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1.56%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1600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股东含融资</a:t>
                      </a:r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IRR</a:t>
                      </a:r>
                    </a:p>
                  </a:txBody>
                  <a:tcPr marL="2443" marR="2443" marT="2443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%</a:t>
                      </a:r>
                    </a:p>
                  </a:txBody>
                  <a:tcPr marL="2443" marR="2443" marT="2443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60.28%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1600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ROE</a:t>
                      </a:r>
                    </a:p>
                  </a:txBody>
                  <a:tcPr marL="2443" marR="2443" marT="2443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%</a:t>
                      </a:r>
                    </a:p>
                  </a:txBody>
                  <a:tcPr marL="2443" marR="2443" marT="2443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12.18%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16000">
                <a:tc rowSpan="6"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资金</a:t>
                      </a:r>
                      <a:r>
                        <a:rPr lang="en-US" altLang="zh-CN" sz="1000" b="1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/</a:t>
                      </a:r>
                      <a:r>
                        <a:rPr lang="zh-CN" alt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融资</a:t>
                      </a:r>
                    </a:p>
                  </a:txBody>
                  <a:tcPr marL="2443" marR="2443" marT="2443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资金峰值</a:t>
                      </a:r>
                    </a:p>
                  </a:txBody>
                  <a:tcPr marL="2443" marR="2443" marT="2443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万元</a:t>
                      </a:r>
                    </a:p>
                  </a:txBody>
                  <a:tcPr marL="2443" marR="2443" marT="2443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76081</a:t>
                      </a:r>
                    </a:p>
                  </a:txBody>
                  <a:tcPr marL="2443" marR="2443" marT="2443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1600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融资总额</a:t>
                      </a:r>
                    </a:p>
                  </a:txBody>
                  <a:tcPr marL="2443" marR="2443" marT="2443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万元</a:t>
                      </a:r>
                    </a:p>
                  </a:txBody>
                  <a:tcPr marL="2443" marR="2443" marT="2443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50000/11.5%</a:t>
                      </a:r>
                    </a:p>
                  </a:txBody>
                  <a:tcPr marL="2443" marR="2443" marT="2443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21600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前端</a:t>
                      </a:r>
                    </a:p>
                  </a:txBody>
                  <a:tcPr marL="2443" marR="2443" marT="2443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万元</a:t>
                      </a:r>
                    </a:p>
                  </a:txBody>
                  <a:tcPr marL="2443" marR="2443" marT="2443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50000/11.5%</a:t>
                      </a:r>
                    </a:p>
                  </a:txBody>
                  <a:tcPr marL="2443" marR="2443" marT="2443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21600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开发贷</a:t>
                      </a:r>
                    </a:p>
                  </a:txBody>
                  <a:tcPr marL="2443" marR="2443" marT="2443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万元</a:t>
                      </a:r>
                    </a:p>
                  </a:txBody>
                  <a:tcPr marL="2443" marR="2443" marT="2443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0/0</a:t>
                      </a:r>
                    </a:p>
                  </a:txBody>
                  <a:tcPr marL="2443" marR="2443" marT="2443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25200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自有资金现金流（含融资）回正周期</a:t>
                      </a:r>
                    </a:p>
                  </a:txBody>
                  <a:tcPr marL="2443" marR="2443" marT="2443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月</a:t>
                      </a:r>
                    </a:p>
                  </a:txBody>
                  <a:tcPr marL="2443" marR="2443" marT="2443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9</a:t>
                      </a:r>
                    </a:p>
                  </a:txBody>
                  <a:tcPr marL="2443" marR="2443" marT="2443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21600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经营现金流回正周期</a:t>
                      </a:r>
                    </a:p>
                  </a:txBody>
                  <a:tcPr marL="2443" marR="2443" marT="2443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月</a:t>
                      </a:r>
                    </a:p>
                  </a:txBody>
                  <a:tcPr marL="2443" marR="2443" marT="2443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13.1</a:t>
                      </a:r>
                    </a:p>
                  </a:txBody>
                  <a:tcPr marL="2443" marR="2443" marT="2443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324000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效率</a:t>
                      </a:r>
                      <a:r>
                        <a:rPr lang="en-US" altLang="zh-CN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/</a:t>
                      </a:r>
                      <a:r>
                        <a:rPr lang="zh-CN" alt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计划</a:t>
                      </a:r>
                    </a:p>
                  </a:txBody>
                  <a:tcPr marL="2443" marR="2443" marT="2443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拿地</a:t>
                      </a:r>
                      <a:r>
                        <a:rPr lang="en-US" altLang="zh-CN" sz="1000" b="1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-</a:t>
                      </a:r>
                      <a:r>
                        <a:rPr lang="zh-CN" alt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开盘</a:t>
                      </a:r>
                      <a:r>
                        <a:rPr lang="en-US" altLang="zh-CN" sz="1000" b="1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/</a:t>
                      </a:r>
                      <a:r>
                        <a:rPr lang="zh-CN" alt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计划时间</a:t>
                      </a:r>
                    </a:p>
                  </a:txBody>
                  <a:tcPr marL="2443" marR="2443" marT="2443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月</a:t>
                      </a:r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/</a:t>
                      </a:r>
                      <a:r>
                        <a:rPr lang="zh-CN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节点</a:t>
                      </a:r>
                    </a:p>
                  </a:txBody>
                  <a:tcPr marL="2443" marR="2443" marT="2443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3.1</a:t>
                      </a:r>
                    </a:p>
                  </a:txBody>
                  <a:tcPr marL="2443" marR="2443" marT="2443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32400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拿地</a:t>
                      </a:r>
                      <a:r>
                        <a:rPr lang="en-US" altLang="zh-CN" sz="1000" b="1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-</a:t>
                      </a:r>
                      <a:r>
                        <a:rPr lang="zh-CN" alt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交付</a:t>
                      </a:r>
                      <a:r>
                        <a:rPr lang="en-US" altLang="zh-CN" sz="1000" b="1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/</a:t>
                      </a:r>
                      <a:r>
                        <a:rPr lang="zh-CN" alt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计划时间</a:t>
                      </a:r>
                    </a:p>
                  </a:txBody>
                  <a:tcPr marL="2443" marR="2443" marT="2443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月</a:t>
                      </a:r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/</a:t>
                      </a:r>
                      <a:r>
                        <a:rPr lang="zh-CN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节点</a:t>
                      </a:r>
                    </a:p>
                  </a:txBody>
                  <a:tcPr marL="2443" marR="2443" marT="2443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33</a:t>
                      </a:r>
                    </a:p>
                  </a:txBody>
                  <a:tcPr marL="2443" marR="2443" marT="2443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格 3"/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585513277"/>
              </p:ext>
            </p:extLst>
          </p:nvPr>
        </p:nvGraphicFramePr>
        <p:xfrm>
          <a:off x="515458" y="995576"/>
          <a:ext cx="10699937" cy="52980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748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981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899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8996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8421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36282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73004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1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分项模块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1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关键指标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1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单位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100" b="1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启动会</a:t>
                      </a:r>
                      <a:endParaRPr lang="en-US" altLang="zh-CN" sz="1100" b="1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微软雅黑" panose="020B0503020204020204" pitchFamily="34" charset="-122"/>
                      </a:endParaRPr>
                    </a:p>
                    <a:p>
                      <a:pPr algn="ctr"/>
                      <a:r>
                        <a:rPr lang="zh-CN" altLang="en-US" sz="11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（</a:t>
                      </a:r>
                      <a:r>
                        <a:rPr lang="en-US" altLang="zh-CN" sz="11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B</a:t>
                      </a:r>
                      <a:r>
                        <a:rPr lang="zh-CN" altLang="en-US" sz="11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）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5293">
                <a:tc rowSpan="16">
                  <a:txBody>
                    <a:bodyPr/>
                    <a:lstStyle/>
                    <a:p>
                      <a:pPr algn="ctr"/>
                      <a:r>
                        <a:rPr lang="zh-CN" altLang="en-US" sz="11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（一）</a:t>
                      </a:r>
                      <a:endParaRPr lang="en-US" altLang="zh-CN" sz="11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微软雅黑" panose="020B0503020204020204" pitchFamily="34" charset="-122"/>
                      </a:endParaRPr>
                    </a:p>
                    <a:p>
                      <a:pPr algn="ctr"/>
                      <a:r>
                        <a:rPr lang="zh-CN" altLang="en-US" sz="11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经济技术指标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zh-CN" altLang="en-US" sz="1100" b="1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占地面积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m</a:t>
                      </a:r>
                      <a:r>
                        <a:rPr lang="en-US" altLang="zh-CN" sz="1100" kern="1200" baseline="300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2</a:t>
                      </a:r>
                      <a:endParaRPr lang="zh-CN" altLang="en-US" sz="1100" kern="1200" baseline="300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18145</a:t>
                      </a:r>
                      <a:endParaRPr lang="zh-CN" altLang="en-US" sz="11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5293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zh-CN" altLang="en-US" sz="1100" b="1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容积率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10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—</a:t>
                      </a:r>
                      <a:endParaRPr lang="zh-CN" altLang="en-US" sz="110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10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2.5</a:t>
                      </a:r>
                      <a:endParaRPr lang="zh-CN" altLang="en-US" sz="110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5293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zh-CN" altLang="en-US" sz="1100" b="1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总建筑面积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m</a:t>
                      </a:r>
                      <a:r>
                        <a:rPr lang="en-US" altLang="zh-CN" sz="1100" kern="1200" baseline="300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2</a:t>
                      </a:r>
                      <a:endParaRPr lang="zh-CN" altLang="en-US" sz="1100" kern="1200" baseline="300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10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71145.6</a:t>
                      </a:r>
                      <a:endParaRPr lang="zh-CN" altLang="en-US" sz="110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5293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10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其中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zh-CN" altLang="en-US" sz="110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地上</a:t>
                      </a:r>
                      <a:endParaRPr lang="zh-CN" altLang="en-US" sz="11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m</a:t>
                      </a:r>
                      <a:r>
                        <a:rPr lang="en-US" altLang="zh-CN" sz="1100" kern="1200" baseline="300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2</a:t>
                      </a:r>
                      <a:endParaRPr lang="zh-CN" altLang="en-US" sz="1100" kern="1200" baseline="300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10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45363</a:t>
                      </a:r>
                      <a:endParaRPr lang="zh-CN" altLang="en-US" sz="110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5293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zh-CN" altLang="en-US" sz="110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地下（总）</a:t>
                      </a:r>
                      <a:endParaRPr lang="zh-CN" altLang="en-US" sz="11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m</a:t>
                      </a:r>
                      <a:r>
                        <a:rPr lang="en-US" altLang="zh-CN" sz="1100" kern="1200" baseline="300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2</a:t>
                      </a:r>
                      <a:endParaRPr lang="zh-CN" altLang="en-US" sz="1100" kern="1200" baseline="300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10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25403</a:t>
                      </a:r>
                      <a:endParaRPr lang="zh-CN" altLang="en-US" sz="110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5293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zh-CN" altLang="en-US" sz="11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地下（人防）</a:t>
                      </a:r>
                      <a:endParaRPr lang="zh-CN" altLang="en-US" sz="11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m</a:t>
                      </a:r>
                      <a:r>
                        <a:rPr lang="en-US" altLang="zh-CN" sz="1100" kern="1200" baseline="300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2</a:t>
                      </a:r>
                      <a:endParaRPr lang="zh-CN" altLang="en-US" sz="1100" kern="1200" baseline="300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10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4560</a:t>
                      </a:r>
                      <a:endParaRPr lang="zh-CN" altLang="en-US" sz="110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5293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zh-CN" altLang="en-US" sz="1100" b="1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总可售面积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m</a:t>
                      </a:r>
                      <a:r>
                        <a:rPr lang="en-US" altLang="zh-CN" sz="1100" kern="1200" baseline="300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2</a:t>
                      </a:r>
                      <a:endParaRPr lang="zh-CN" altLang="en-US" sz="1100" kern="1200" baseline="300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10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44461.58</a:t>
                      </a:r>
                      <a:endParaRPr lang="zh-CN" altLang="en-US" sz="110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95293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CN" altLang="en-US" sz="110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其中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CN" altLang="en-US" sz="110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中高层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m</a:t>
                      </a:r>
                      <a:r>
                        <a:rPr lang="en-US" altLang="zh-CN" sz="1100" kern="1200" baseline="300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2</a:t>
                      </a:r>
                      <a:endParaRPr lang="zh-CN" altLang="en-US" sz="1100" kern="1200" baseline="300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10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31779.7</a:t>
                      </a:r>
                      <a:endParaRPr lang="zh-CN" altLang="en-US" sz="110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95293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zh-CN" altLang="en-US" sz="110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洋房</a:t>
                      </a:r>
                      <a:endParaRPr lang="zh-CN" altLang="en-US" sz="11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m</a:t>
                      </a:r>
                      <a:r>
                        <a:rPr lang="en-US" altLang="zh-CN" sz="1100" kern="1200" baseline="300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2</a:t>
                      </a:r>
                      <a:endParaRPr lang="zh-CN" altLang="en-US" sz="1100" kern="1200" baseline="300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10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10476.88</a:t>
                      </a:r>
                      <a:endParaRPr lang="zh-CN" altLang="en-US" sz="110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95293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zh-CN" altLang="en-US" sz="11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回购住宅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m</a:t>
                      </a:r>
                      <a:r>
                        <a:rPr lang="en-US" altLang="zh-CN" sz="1100" kern="1200" baseline="300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2</a:t>
                      </a:r>
                      <a:endParaRPr lang="zh-CN" altLang="en-US" sz="1100" kern="1200" baseline="300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10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2205</a:t>
                      </a:r>
                      <a:endParaRPr lang="zh-CN" altLang="en-US" sz="110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95293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zh-CN" altLang="en-US" sz="1100" b="1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可售比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—</a:t>
                      </a:r>
                      <a:endParaRPr lang="zh-CN" altLang="en-US" sz="110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62.49%</a:t>
                      </a: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95293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zh-CN" altLang="en-US" sz="1100" b="1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车位配比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kern="12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—</a:t>
                      </a:r>
                      <a:endParaRPr lang="zh-CN" altLang="en-US" sz="1100" kern="120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1.54</a:t>
                      </a: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95293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10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可售套数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10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住宅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10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套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419</a:t>
                      </a: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95293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10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车位数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10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地上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10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个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10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0</a:t>
                      </a:r>
                      <a:endParaRPr lang="zh-CN" altLang="en-US" sz="110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95638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zh-CN" altLang="en-US" sz="110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地下</a:t>
                      </a:r>
                      <a:endParaRPr lang="zh-CN" altLang="en-US" sz="11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10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可售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CN" altLang="en-US" sz="110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个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10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482</a:t>
                      </a:r>
                      <a:endParaRPr lang="zh-CN" altLang="en-US" sz="110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95293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10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不可售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10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个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10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166</a:t>
                      </a:r>
                      <a:endParaRPr lang="zh-CN" altLang="en-US" sz="110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  <p:sp>
        <p:nvSpPr>
          <p:cNvPr id="6" name="矩形 5"/>
          <p:cNvSpPr/>
          <p:nvPr/>
        </p:nvSpPr>
        <p:spPr>
          <a:xfrm>
            <a:off x="10060242" y="144857"/>
            <a:ext cx="2054649" cy="432740"/>
          </a:xfrm>
          <a:prstGeom prst="rect">
            <a:avLst/>
          </a:prstGeom>
          <a:solidFill>
            <a:srgbClr val="E7ED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经济技术指标</a:t>
            </a:r>
            <a:endParaRPr lang="en-US" altLang="zh-CN" sz="24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微软雅黑" panose="020B0503020204020204" pitchFamily="34" charset="-122"/>
            </a:endParaRPr>
          </a:p>
        </p:txBody>
      </p:sp>
      <p:sp>
        <p:nvSpPr>
          <p:cNvPr id="7" name="标题 1"/>
          <p:cNvSpPr txBox="1"/>
          <p:nvPr/>
        </p:nvSpPr>
        <p:spPr bwMode="auto">
          <a:xfrm>
            <a:off x="8300719" y="139068"/>
            <a:ext cx="1759523" cy="433917"/>
          </a:xfrm>
          <a:prstGeom prst="rect">
            <a:avLst/>
          </a:prstGeom>
          <a:solidFill>
            <a:srgbClr val="E60000"/>
          </a:solidFill>
          <a:ln>
            <a:noFill/>
          </a:ln>
        </p:spPr>
        <p:txBody>
          <a:bodyPr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经营指标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2910985" y="1328044"/>
            <a:ext cx="6370029" cy="1980186"/>
            <a:chOff x="2834072" y="1057393"/>
            <a:chExt cx="6370029" cy="1980186"/>
          </a:xfrm>
        </p:grpSpPr>
        <p:grpSp>
          <p:nvGrpSpPr>
            <p:cNvPr id="2" name="组合 1"/>
            <p:cNvGrpSpPr/>
            <p:nvPr/>
          </p:nvGrpSpPr>
          <p:grpSpPr>
            <a:xfrm>
              <a:off x="2834075" y="1057393"/>
              <a:ext cx="6370026" cy="1980186"/>
              <a:chOff x="732915" y="3915866"/>
              <a:chExt cx="5263037" cy="1598455"/>
            </a:xfrm>
          </p:grpSpPr>
          <p:sp>
            <p:nvSpPr>
              <p:cNvPr id="3" name="矩形 2"/>
              <p:cNvSpPr/>
              <p:nvPr/>
            </p:nvSpPr>
            <p:spPr>
              <a:xfrm>
                <a:off x="2137425" y="3915866"/>
                <a:ext cx="3858527" cy="1598455"/>
              </a:xfrm>
              <a:prstGeom prst="rect">
                <a:avLst/>
              </a:prstGeom>
              <a:solidFill>
                <a:srgbClr val="E7EDE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endParaRPr>
              </a:p>
            </p:txBody>
          </p:sp>
          <p:sp>
            <p:nvSpPr>
              <p:cNvPr id="4" name="矩形 3"/>
              <p:cNvSpPr/>
              <p:nvPr/>
            </p:nvSpPr>
            <p:spPr>
              <a:xfrm>
                <a:off x="732915" y="3915866"/>
                <a:ext cx="1404507" cy="1598455"/>
              </a:xfrm>
              <a:prstGeom prst="rect">
                <a:avLst/>
              </a:prstGeom>
              <a:solidFill>
                <a:srgbClr val="DF273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endParaRPr>
              </a:p>
            </p:txBody>
          </p:sp>
          <p:sp>
            <p:nvSpPr>
              <p:cNvPr id="6" name="文本框 5"/>
              <p:cNvSpPr txBox="1"/>
              <p:nvPr/>
            </p:nvSpPr>
            <p:spPr>
              <a:xfrm>
                <a:off x="2137425" y="4305159"/>
                <a:ext cx="3858527" cy="8198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6000" b="1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微软雅黑" panose="020B0503020204020204" pitchFamily="34" charset="-122"/>
                  </a:rPr>
                  <a:t>经营策略</a:t>
                </a:r>
              </a:p>
            </p:txBody>
          </p:sp>
        </p:grpSp>
        <p:sp>
          <p:nvSpPr>
            <p:cNvPr id="7" name="文本框 6"/>
            <p:cNvSpPr txBox="1"/>
            <p:nvPr/>
          </p:nvSpPr>
          <p:spPr>
            <a:xfrm>
              <a:off x="2834072" y="1231877"/>
              <a:ext cx="1699921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00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B</a:t>
              </a:r>
              <a:endParaRPr lang="zh-CN" altLang="en-US" sz="10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2216095" y="1586402"/>
            <a:ext cx="7759810" cy="1631216"/>
            <a:chOff x="2216095" y="1586402"/>
            <a:chExt cx="7759810" cy="1631216"/>
          </a:xfrm>
        </p:grpSpPr>
        <p:sp>
          <p:nvSpPr>
            <p:cNvPr id="10" name="矩形 9"/>
            <p:cNvSpPr/>
            <p:nvPr/>
          </p:nvSpPr>
          <p:spPr>
            <a:xfrm>
              <a:off x="4023475" y="1586402"/>
              <a:ext cx="5952430" cy="1631216"/>
            </a:xfrm>
            <a:prstGeom prst="rect">
              <a:avLst/>
            </a:prstGeom>
            <a:solidFill>
              <a:srgbClr val="E7ED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2216099" y="1586402"/>
              <a:ext cx="1807384" cy="1631216"/>
            </a:xfrm>
            <a:prstGeom prst="rect">
              <a:avLst/>
            </a:prstGeom>
            <a:solidFill>
              <a:srgbClr val="DF27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4023472" y="1894179"/>
              <a:ext cx="595243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60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产品篇</a:t>
              </a:r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2216095" y="1586402"/>
              <a:ext cx="1807386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00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一</a:t>
              </a:r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2089248"/>
              </p:ext>
            </p:extLst>
          </p:nvPr>
        </p:nvGraphicFramePr>
        <p:xfrm>
          <a:off x="2944073" y="825566"/>
          <a:ext cx="5503652" cy="5780859"/>
        </p:xfrm>
        <a:graphic>
          <a:graphicData uri="http://schemas.openxmlformats.org/drawingml/2006/table">
            <a:tbl>
              <a:tblPr/>
              <a:tblGrid>
                <a:gridCol w="55036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62513">
                <a:tc>
                  <a:txBody>
                    <a:bodyPr/>
                    <a:lstStyle>
                      <a:defPPr>
                        <a:defRPr lang="zh-CN">
                          <a:solidFill>
                            <a:schemeClr val="tx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 fontAlgn="ctr"/>
                      <a:r>
                        <a:rPr lang="zh-CN" altLang="en-US" sz="16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项目原启动会产品定位返检结论</a:t>
                      </a:r>
                    </a:p>
                  </a:txBody>
                  <a:tcPr marL="3092" marR="3092" marT="3091" marB="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18346">
                <a:tc>
                  <a:txBody>
                    <a:bodyPr/>
                    <a:lstStyle>
                      <a:defPPr>
                        <a:defRPr lang="zh-CN">
                          <a:solidFill>
                            <a:schemeClr val="tx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 fontAlgn="ctr">
                        <a:lnSpc>
                          <a:spcPct val="150000"/>
                        </a:lnSpc>
                      </a:pPr>
                      <a:endParaRPr lang="zh-CN" altLang="en-US" sz="1200" b="0" i="0" u="none" strike="noStrike" baseline="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微软雅黑" panose="020B0503020204020204" pitchFamily="34" charset="-122"/>
                      </a:endParaRPr>
                    </a:p>
                  </a:txBody>
                  <a:tcPr marL="3092" marR="3092" marT="3091" marB="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" name="矩形 3"/>
          <p:cNvSpPr/>
          <p:nvPr/>
        </p:nvSpPr>
        <p:spPr>
          <a:xfrm>
            <a:off x="10060242" y="144857"/>
            <a:ext cx="2054650" cy="432740"/>
          </a:xfrm>
          <a:prstGeom prst="rect">
            <a:avLst/>
          </a:prstGeom>
          <a:solidFill>
            <a:srgbClr val="E7ED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定位回顾</a:t>
            </a:r>
            <a:endParaRPr lang="en-US" altLang="zh-CN" sz="24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微软雅黑" panose="020B0503020204020204" pitchFamily="34" charset="-122"/>
            </a:endParaRPr>
          </a:p>
        </p:txBody>
      </p:sp>
      <p:sp>
        <p:nvSpPr>
          <p:cNvPr id="5" name="标题 1"/>
          <p:cNvSpPr txBox="1"/>
          <p:nvPr/>
        </p:nvSpPr>
        <p:spPr bwMode="auto">
          <a:xfrm>
            <a:off x="8339701" y="139068"/>
            <a:ext cx="1720541" cy="433917"/>
          </a:xfrm>
          <a:prstGeom prst="rect">
            <a:avLst/>
          </a:prstGeom>
          <a:solidFill>
            <a:srgbClr val="E60000"/>
          </a:solidFill>
          <a:ln>
            <a:noFill/>
          </a:ln>
        </p:spPr>
        <p:txBody>
          <a:bodyPr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产品篇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8920" y="1403182"/>
            <a:ext cx="5230209" cy="5058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14639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24b6503f-c0fc-4e24-953f-a05cceeb56a5}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fe02fe26-2469-463e-9420-78178a414d12}"/>
  <p:tag name="TABLE_ENDDRAG_ORIGIN_RECT" val="419*217"/>
  <p:tag name="TABLE_ENDDRAG_RECT" val="504*220*419*21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07709dcf-be07-4f37-a9b6-40a6c7483933}"/>
  <p:tag name="TABLE_ENDDRAG_ORIGIN_RECT" val="508*165"/>
  <p:tag name="TABLE_ENDDRAG_RECT" val="18*261*508*16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e183cb8c-dddd-40e4-a7af-08aa1e173dfc}"/>
  <p:tag name="TABLE_ENDDRAG_ORIGIN_RECT" val="97*368"/>
  <p:tag name="TABLE_ENDDRAG_RECT" val="699*166*97*36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2752cb71-159e-4c90-9877-c1a615349b4a}"/>
  <p:tag name="TABLE_ENDDRAG_ORIGIN_RECT" val="397*288"/>
  <p:tag name="TABLE_ENDDRAG_RECT" val="514*150*397*288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afcbcb8d-38e8-4b58-8533-1647560c79d7}"/>
  <p:tag name="TABLE_ENDDRAG_ORIGIN_RECT" val="888*79"/>
  <p:tag name="TABLE_ENDDRAG_RECT" val="22*395*888*79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a228ca42-ce7c-4a95-af74-266e4283717f}"/>
  <p:tag name="TABLE_ENDDRAG_ORIGIN_RECT" val="888*288"/>
  <p:tag name="TABLE_ENDDRAG_RECT" val="22*130*888*28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4c41f3e2-00a7-443c-b28e-dce4b8978ebd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ca61a725-3d64-4369-a769-8b54b156d0d1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087a8081-872a-4c63-ad74-c462bc8bf184}"/>
  <p:tag name="TABLE_ENDDRAG_ORIGIN_RECT" val="863*354"/>
  <p:tag name="TABLE_ENDDRAG_RECT" val="46*163*863*35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4ffc770d-93c2-4c49-9e7c-eb04b342d262}"/>
  <p:tag name="TABLE_ENDDRAG_ORIGIN_RECT" val="919*379"/>
  <p:tag name="TABLE_ENDDRAG_RECT" val="17*67*919*37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84e45d00-3db6-4d7e-ac7a-4d2717b63fc3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fdc5ae70-54da-48a1-8f39-e008b2f2aa90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88df3786-b966-4dcc-99ad-ae528f9dda73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ee83803c-2df7-4037-8b31-ec88724a4879}"/>
</p:tagLst>
</file>

<file path=ppt/theme/theme1.xml><?xml version="1.0" encoding="utf-8"?>
<a:theme xmlns:a="http://schemas.openxmlformats.org/drawingml/2006/main" name="Office 主题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ypgti1y0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4736</TotalTime>
  <Words>4656</Words>
  <Application>Microsoft Office PowerPoint</Application>
  <PresentationFormat>宽屏</PresentationFormat>
  <Paragraphs>1350</Paragraphs>
  <Slides>39</Slides>
  <Notes>15</Notes>
  <HiddenSlides>0</HiddenSlides>
  <MMClips>0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39</vt:i4>
      </vt:variant>
    </vt:vector>
  </HeadingPairs>
  <TitlesOfParts>
    <vt:vector size="45" baseType="lpstr">
      <vt:lpstr>等线</vt:lpstr>
      <vt:lpstr>微软雅黑</vt:lpstr>
      <vt:lpstr>Arial</vt:lpstr>
      <vt:lpstr>Calibri</vt:lpstr>
      <vt:lpstr>Wingdings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林英朔</dc:creator>
  <cp:lastModifiedBy>whowax</cp:lastModifiedBy>
  <cp:revision>1539</cp:revision>
  <cp:lastPrinted>2021-05-07T07:24:32Z</cp:lastPrinted>
  <dcterms:created xsi:type="dcterms:W3CDTF">2019-01-15T02:38:00Z</dcterms:created>
  <dcterms:modified xsi:type="dcterms:W3CDTF">2022-06-17T07:27:50Z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2052-11.1.0.10314</vt:lpwstr>
  </property>
</Properties>
</file>