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04" r:id="rId2"/>
    <p:sldId id="368" r:id="rId3"/>
    <p:sldId id="367" r:id="rId4"/>
    <p:sldId id="283" r:id="rId5"/>
    <p:sldId id="276" r:id="rId6"/>
    <p:sldId id="389" r:id="rId7"/>
    <p:sldId id="388" r:id="rId8"/>
  </p:sldIdLst>
  <p:sldSz cx="11879263" cy="6840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p15:clr>
            <a:srgbClr val="A4A3A4"/>
          </p15:clr>
        </p15:guide>
        <p15:guide id="2" pos="372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雷鸣 王" initials="雷鸣"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C74"/>
    <a:srgbClr val="31859C"/>
    <a:srgbClr val="A5B592"/>
    <a:srgbClr val="D6B44C"/>
    <a:srgbClr val="CF536D"/>
    <a:srgbClr val="72C1DF"/>
    <a:srgbClr val="009DD9"/>
    <a:srgbClr val="81CCC7"/>
    <a:srgbClr val="F3A447"/>
    <a:srgbClr val="D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autoAdjust="0"/>
    <p:restoredTop sz="94660"/>
  </p:normalViewPr>
  <p:slideViewPr>
    <p:cSldViewPr snapToGrid="0">
      <p:cViewPr varScale="1">
        <p:scale>
          <a:sx n="77" d="100"/>
          <a:sy n="77" d="100"/>
        </p:scale>
        <p:origin x="1003" y="67"/>
      </p:cViewPr>
      <p:guideLst>
        <p:guide orient="horz" pos="2147"/>
        <p:guide pos="37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CFEC5-9E7D-4DDE-A4A8-4D855904F31A}" type="datetimeFigureOut">
              <a:rPr lang="zh-CN" altLang="en-US" smtClean="0"/>
              <a:t>2022/5/19</a:t>
            </a:fld>
            <a:endParaRPr lang="zh-CN" altLang="en-US"/>
          </a:p>
        </p:txBody>
      </p:sp>
      <p:sp>
        <p:nvSpPr>
          <p:cNvPr id="4" name="幻灯片图像占位符 3"/>
          <p:cNvSpPr>
            <a:spLocks noGrp="1" noRot="1" noChangeAspect="1"/>
          </p:cNvSpPr>
          <p:nvPr>
            <p:ph type="sldImg" idx="2"/>
          </p:nvPr>
        </p:nvSpPr>
        <p:spPr>
          <a:xfrm>
            <a:off x="749300" y="1143000"/>
            <a:ext cx="5359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C5CB3-083D-487C-B10E-7B259C8BE0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万达商业楼面价</a:t>
            </a:r>
            <a:r>
              <a:rPr lang="en-US" altLang="zh-CN" dirty="0"/>
              <a:t>1100</a:t>
            </a:r>
            <a:r>
              <a:rPr lang="zh-CN" altLang="en-US" dirty="0"/>
              <a:t>，商住楼面价</a:t>
            </a:r>
            <a:r>
              <a:rPr lang="en-US" altLang="zh-CN" dirty="0"/>
              <a:t>3300</a:t>
            </a:r>
            <a:endParaRPr lang="zh-CN" altLang="en-US" dirty="0"/>
          </a:p>
        </p:txBody>
      </p:sp>
      <p:sp>
        <p:nvSpPr>
          <p:cNvPr id="4" name="灯片编号占位符 3"/>
          <p:cNvSpPr>
            <a:spLocks noGrp="1"/>
          </p:cNvSpPr>
          <p:nvPr>
            <p:ph type="sldNum" sz="quarter" idx="5"/>
          </p:nvPr>
        </p:nvSpPr>
        <p:spPr/>
        <p:txBody>
          <a:bodyPr/>
          <a:lstStyle/>
          <a:p>
            <a:fld id="{6C2C5CB3-083D-487C-B10E-7B259C8BE053}"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84908" y="1119505"/>
            <a:ext cx="8909447" cy="2381521"/>
          </a:xfrm>
        </p:spPr>
        <p:txBody>
          <a:bodyPr anchor="b"/>
          <a:lstStyle>
            <a:lvl1pPr algn="ctr">
              <a:defRPr sz="5845"/>
            </a:lvl1pPr>
          </a:lstStyle>
          <a:p>
            <a:r>
              <a:rPr lang="zh-CN" altLang="en-US"/>
              <a:t>单击此处编辑母版标题样式</a:t>
            </a:r>
            <a:endParaRPr lang="en-US" dirty="0"/>
          </a:p>
        </p:txBody>
      </p:sp>
      <p:sp>
        <p:nvSpPr>
          <p:cNvPr id="3" name="Subtitle 2"/>
          <p:cNvSpPr>
            <a:spLocks noGrp="1"/>
          </p:cNvSpPr>
          <p:nvPr>
            <p:ph type="subTitle" idx="1"/>
          </p:nvPr>
        </p:nvSpPr>
        <p:spPr>
          <a:xfrm>
            <a:off x="1484908" y="3592866"/>
            <a:ext cx="8909447" cy="1651546"/>
          </a:xfrm>
        </p:spPr>
        <p:txBody>
          <a:bodyPr/>
          <a:lstStyle>
            <a:lvl1pPr marL="0" indent="0" algn="ctr">
              <a:buNone/>
              <a:defRPr sz="2340"/>
            </a:lvl1pPr>
            <a:lvl2pPr marL="445135" indent="0" algn="ctr">
              <a:buNone/>
              <a:defRPr sz="1950"/>
            </a:lvl2pPr>
            <a:lvl3pPr marL="890905" indent="0" algn="ctr">
              <a:buNone/>
              <a:defRPr sz="1755"/>
            </a:lvl3pPr>
            <a:lvl4pPr marL="1336040" indent="0" algn="ctr">
              <a:buNone/>
              <a:defRPr sz="1560"/>
            </a:lvl4pPr>
            <a:lvl5pPr marL="1781810" indent="0" algn="ctr">
              <a:buNone/>
              <a:defRPr sz="1560"/>
            </a:lvl5pPr>
            <a:lvl6pPr marL="2226945" indent="0" algn="ctr">
              <a:buNone/>
              <a:defRPr sz="1560"/>
            </a:lvl6pPr>
            <a:lvl7pPr marL="2672715" indent="0" algn="ctr">
              <a:buNone/>
              <a:defRPr sz="1560"/>
            </a:lvl7pPr>
            <a:lvl8pPr marL="3117850" indent="0" algn="ctr">
              <a:buNone/>
              <a:defRPr sz="1560"/>
            </a:lvl8pPr>
            <a:lvl9pPr marL="3563620" indent="0" algn="ctr">
              <a:buNone/>
              <a:defRPr sz="156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551CBD-ECAF-421B-97DD-26829C2641C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551CBD-ECAF-421B-97DD-26829C2641C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98" y="364195"/>
            <a:ext cx="2561466" cy="579704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16700" y="364195"/>
            <a:ext cx="7535907" cy="579704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551CBD-ECAF-421B-97DD-26829C2641C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9172813" y="6476042"/>
            <a:ext cx="2672763" cy="364178"/>
          </a:xfrm>
        </p:spPr>
        <p:txBody>
          <a:bodyPr/>
          <a:lstStyle>
            <a:lvl1pPr>
              <a:defRPr sz="1365" b="1">
                <a:solidFill>
                  <a:schemeClr val="tx1"/>
                </a:solidFill>
                <a:latin typeface="微软雅黑" panose="020B0503020204020204" pitchFamily="34" charset="-122"/>
                <a:ea typeface="微软雅黑" panose="020B0503020204020204" pitchFamily="34" charset="-122"/>
              </a:defRPr>
            </a:lvl1pPr>
          </a:lstStyle>
          <a:p>
            <a:fld id="{6C8B181F-DFFC-4982-BFBB-4C3267591D81}" type="slidenum">
              <a:rPr lang="zh-CN" altLang="en-US" smtClean="0"/>
              <a:t>‹#›</a:t>
            </a:fld>
            <a:endParaRPr lang="zh-CN" altLang="en-US"/>
          </a:p>
        </p:txBody>
      </p:sp>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29468" b="30223"/>
          <a:stretch>
            <a:fillRect/>
          </a:stretch>
        </p:blipFill>
        <p:spPr>
          <a:xfrm>
            <a:off x="9305418" y="69660"/>
            <a:ext cx="2407552" cy="611956"/>
          </a:xfrm>
          <a:prstGeom prst="rect">
            <a:avLst/>
          </a:prstGeom>
          <a:ln>
            <a:noFill/>
          </a:ln>
          <a:effectLst>
            <a:softEdge rad="112500"/>
          </a:effectLst>
        </p:spPr>
      </p:pic>
      <p:cxnSp>
        <p:nvCxnSpPr>
          <p:cNvPr id="8" name="直接连接符 7"/>
          <p:cNvCxnSpPr/>
          <p:nvPr userDrawn="1"/>
        </p:nvCxnSpPr>
        <p:spPr>
          <a:xfrm>
            <a:off x="495289" y="681616"/>
            <a:ext cx="10721304" cy="0"/>
          </a:xfrm>
          <a:prstGeom prst="line">
            <a:avLst/>
          </a:prstGeom>
          <a:ln w="57150">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551CBD-ECAF-421B-97DD-26829C2641C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10512" y="1705385"/>
            <a:ext cx="10245864" cy="2845473"/>
          </a:xfrm>
        </p:spPr>
        <p:txBody>
          <a:bodyPr anchor="b"/>
          <a:lstStyle>
            <a:lvl1pPr>
              <a:defRPr sz="5845"/>
            </a:lvl1pPr>
          </a:lstStyle>
          <a:p>
            <a:r>
              <a:rPr lang="zh-CN" altLang="en-US"/>
              <a:t>单击此处编辑母版标题样式</a:t>
            </a:r>
            <a:endParaRPr lang="en-US" dirty="0"/>
          </a:p>
        </p:txBody>
      </p:sp>
      <p:sp>
        <p:nvSpPr>
          <p:cNvPr id="3" name="Text Placeholder 2"/>
          <p:cNvSpPr>
            <a:spLocks noGrp="1"/>
          </p:cNvSpPr>
          <p:nvPr>
            <p:ph type="body" idx="1"/>
          </p:nvPr>
        </p:nvSpPr>
        <p:spPr>
          <a:xfrm>
            <a:off x="810512" y="4577778"/>
            <a:ext cx="10245864" cy="1496367"/>
          </a:xfrm>
        </p:spPr>
        <p:txBody>
          <a:bodyPr/>
          <a:lstStyle>
            <a:lvl1pPr marL="0" indent="0">
              <a:buNone/>
              <a:defRPr sz="2340">
                <a:solidFill>
                  <a:schemeClr val="tx1">
                    <a:tint val="75000"/>
                  </a:schemeClr>
                </a:solidFill>
              </a:defRPr>
            </a:lvl1pPr>
            <a:lvl2pPr marL="445135" indent="0">
              <a:buNone/>
              <a:defRPr sz="1950">
                <a:solidFill>
                  <a:schemeClr val="tx1">
                    <a:tint val="75000"/>
                  </a:schemeClr>
                </a:solidFill>
              </a:defRPr>
            </a:lvl2pPr>
            <a:lvl3pPr marL="890905" indent="0">
              <a:buNone/>
              <a:defRPr sz="1755">
                <a:solidFill>
                  <a:schemeClr val="tx1">
                    <a:tint val="75000"/>
                  </a:schemeClr>
                </a:solidFill>
              </a:defRPr>
            </a:lvl3pPr>
            <a:lvl4pPr marL="1336040" indent="0">
              <a:buNone/>
              <a:defRPr sz="1560">
                <a:solidFill>
                  <a:schemeClr val="tx1">
                    <a:tint val="75000"/>
                  </a:schemeClr>
                </a:solidFill>
              </a:defRPr>
            </a:lvl4pPr>
            <a:lvl5pPr marL="1781810" indent="0">
              <a:buNone/>
              <a:defRPr sz="1560">
                <a:solidFill>
                  <a:schemeClr val="tx1">
                    <a:tint val="75000"/>
                  </a:schemeClr>
                </a:solidFill>
              </a:defRPr>
            </a:lvl5pPr>
            <a:lvl6pPr marL="2226945" indent="0">
              <a:buNone/>
              <a:defRPr sz="1560">
                <a:solidFill>
                  <a:schemeClr val="tx1">
                    <a:tint val="75000"/>
                  </a:schemeClr>
                </a:solidFill>
              </a:defRPr>
            </a:lvl6pPr>
            <a:lvl7pPr marL="2672715" indent="0">
              <a:buNone/>
              <a:defRPr sz="1560">
                <a:solidFill>
                  <a:schemeClr val="tx1">
                    <a:tint val="75000"/>
                  </a:schemeClr>
                </a:solidFill>
              </a:defRPr>
            </a:lvl7pPr>
            <a:lvl8pPr marL="3117850" indent="0">
              <a:buNone/>
              <a:defRPr sz="1560">
                <a:solidFill>
                  <a:schemeClr val="tx1">
                    <a:tint val="75000"/>
                  </a:schemeClr>
                </a:solidFill>
              </a:defRPr>
            </a:lvl8pPr>
            <a:lvl9pPr marL="3563620" indent="0">
              <a:buNone/>
              <a:defRPr sz="156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551CBD-ECAF-421B-97DD-26829C2641C0}" type="slidenum">
              <a:rPr lang="zh-CN" altLang="en-US" smtClean="0"/>
              <a:t>‹#›</a:t>
            </a:fld>
            <a:endParaRPr lang="zh-CN" altLang="en-US"/>
          </a:p>
        </p:txBody>
      </p:sp>
      <p:pic>
        <p:nvPicPr>
          <p:cNvPr id="9" name="Picture 4"/>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897" t="21997" r="1285" b="25528"/>
          <a:stretch>
            <a:fillRect/>
          </a:stretch>
        </p:blipFill>
        <p:spPr bwMode="auto">
          <a:xfrm>
            <a:off x="9466539" y="134094"/>
            <a:ext cx="2130571" cy="52888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userDrawn="1"/>
        </p:nvCxnSpPr>
        <p:spPr>
          <a:xfrm flipV="1">
            <a:off x="893370" y="180853"/>
            <a:ext cx="0" cy="416196"/>
          </a:xfrm>
          <a:prstGeom prst="line">
            <a:avLst/>
          </a:prstGeom>
          <a:ln w="57150">
            <a:solidFill>
              <a:srgbClr val="B4B0A6"/>
            </a:solidFill>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350108" y="180853"/>
            <a:ext cx="451337" cy="416196"/>
          </a:xfrm>
          <a:prstGeom prst="rect">
            <a:avLst/>
          </a:prstGeom>
          <a:solidFill>
            <a:srgbClr val="B4B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微软雅黑" panose="020B0503020204020204" pitchFamily="34" charset="-122"/>
              <a:ea typeface="微软雅黑" panose="020B0503020204020204" pitchFamily="34" charset="-122"/>
            </a:endParaRPr>
          </a:p>
        </p:txBody>
      </p:sp>
      <p:cxnSp>
        <p:nvCxnSpPr>
          <p:cNvPr id="11" name="直接连接符 10"/>
          <p:cNvCxnSpPr/>
          <p:nvPr userDrawn="1"/>
        </p:nvCxnSpPr>
        <p:spPr>
          <a:xfrm>
            <a:off x="1087004" y="623677"/>
            <a:ext cx="5728341" cy="0"/>
          </a:xfrm>
          <a:prstGeom prst="line">
            <a:avLst/>
          </a:prstGeom>
          <a:ln w="19050">
            <a:solidFill>
              <a:srgbClr val="B4B0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2" name="Picture 2"/>
          <p:cNvPicPr>
            <a:picLocks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Effect>
                      <a14:colorTemperature colorTemp="5300"/>
                    </a14:imgEffect>
                  </a14:imgLayer>
                </a14:imgProps>
              </a:ext>
              <a:ext uri="{28A0092B-C50C-407E-A947-70E740481C1C}">
                <a14:useLocalDpi xmlns:a14="http://schemas.microsoft.com/office/drawing/2010/main" val="0"/>
              </a:ext>
            </a:extLst>
          </a:blip>
          <a:srcRect l="33957"/>
          <a:stretch>
            <a:fillRect/>
          </a:stretch>
        </p:blipFill>
        <p:spPr bwMode="auto">
          <a:xfrm>
            <a:off x="0" y="0"/>
            <a:ext cx="7845881" cy="68400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userDrawn="1"/>
        </p:nvSpPr>
        <p:spPr>
          <a:xfrm>
            <a:off x="0" y="0"/>
            <a:ext cx="8394521" cy="6840000"/>
          </a:xfrm>
          <a:prstGeom prst="rect">
            <a:avLst/>
          </a:prstGeom>
          <a:solidFill>
            <a:schemeClr val="bg1">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15" name="梯形 4"/>
          <p:cNvSpPr/>
          <p:nvPr userDrawn="1"/>
        </p:nvSpPr>
        <p:spPr>
          <a:xfrm flipV="1">
            <a:off x="3835101" y="-538"/>
            <a:ext cx="8044163" cy="6845914"/>
          </a:xfrm>
          <a:custGeom>
            <a:avLst/>
            <a:gdLst>
              <a:gd name="connsiteX0" fmla="*/ 0 w 5018443"/>
              <a:gd name="connsiteY0" fmla="*/ 3243431 h 3243431"/>
              <a:gd name="connsiteX1" fmla="*/ 683099 w 5018443"/>
              <a:gd name="connsiteY1" fmla="*/ 0 h 3243431"/>
              <a:gd name="connsiteX2" fmla="*/ 4335344 w 5018443"/>
              <a:gd name="connsiteY2" fmla="*/ 0 h 3243431"/>
              <a:gd name="connsiteX3" fmla="*/ 5018443 w 5018443"/>
              <a:gd name="connsiteY3" fmla="*/ 3243431 h 3243431"/>
              <a:gd name="connsiteX4" fmla="*/ 0 w 5018443"/>
              <a:gd name="connsiteY4" fmla="*/ 3243431 h 3243431"/>
              <a:gd name="connsiteX0-1" fmla="*/ 0 w 5023833"/>
              <a:gd name="connsiteY0-2" fmla="*/ 3243431 h 3243431"/>
              <a:gd name="connsiteX1-3" fmla="*/ 683099 w 5023833"/>
              <a:gd name="connsiteY1-4" fmla="*/ 0 h 3243431"/>
              <a:gd name="connsiteX2-5" fmla="*/ 5023833 w 5023833"/>
              <a:gd name="connsiteY2-6" fmla="*/ 0 h 3243431"/>
              <a:gd name="connsiteX3-7" fmla="*/ 5018443 w 5023833"/>
              <a:gd name="connsiteY3-8" fmla="*/ 3243431 h 3243431"/>
              <a:gd name="connsiteX4-9" fmla="*/ 0 w 5023833"/>
              <a:gd name="connsiteY4-10" fmla="*/ 3243431 h 3243431"/>
              <a:gd name="connsiteX0-11" fmla="*/ 0 w 5023833"/>
              <a:gd name="connsiteY0-12" fmla="*/ 3243431 h 3243431"/>
              <a:gd name="connsiteX1-13" fmla="*/ 1676098 w 5023833"/>
              <a:gd name="connsiteY1-14" fmla="*/ 0 h 3243431"/>
              <a:gd name="connsiteX2-15" fmla="*/ 5023833 w 5023833"/>
              <a:gd name="connsiteY2-16" fmla="*/ 0 h 3243431"/>
              <a:gd name="connsiteX3-17" fmla="*/ 5018443 w 5023833"/>
              <a:gd name="connsiteY3-18" fmla="*/ 3243431 h 3243431"/>
              <a:gd name="connsiteX4-19" fmla="*/ 0 w 5023833"/>
              <a:gd name="connsiteY4-20" fmla="*/ 3243431 h 3243431"/>
              <a:gd name="connsiteX0-21" fmla="*/ 0 w 5023833"/>
              <a:gd name="connsiteY0-22" fmla="*/ 3245981 h 3245981"/>
              <a:gd name="connsiteX1-23" fmla="*/ 1255401 w 5023833"/>
              <a:gd name="connsiteY1-24" fmla="*/ 0 h 3245981"/>
              <a:gd name="connsiteX2-25" fmla="*/ 5023833 w 5023833"/>
              <a:gd name="connsiteY2-26" fmla="*/ 2550 h 3245981"/>
              <a:gd name="connsiteX3-27" fmla="*/ 5018443 w 5023833"/>
              <a:gd name="connsiteY3-28" fmla="*/ 3245981 h 3245981"/>
              <a:gd name="connsiteX4-29" fmla="*/ 0 w 5023833"/>
              <a:gd name="connsiteY4-30" fmla="*/ 3245981 h 32459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23833" h="3245981">
                <a:moveTo>
                  <a:pt x="0" y="3245981"/>
                </a:moveTo>
                <a:lnTo>
                  <a:pt x="1255401" y="0"/>
                </a:lnTo>
                <a:lnTo>
                  <a:pt x="5023833" y="2550"/>
                </a:lnTo>
                <a:cubicBezTo>
                  <a:pt x="5022036" y="1083694"/>
                  <a:pt x="5020240" y="2164837"/>
                  <a:pt x="5018443" y="3245981"/>
                </a:cubicBezTo>
                <a:lnTo>
                  <a:pt x="0" y="3245981"/>
                </a:lnTo>
                <a:close/>
              </a:path>
            </a:pathLst>
          </a:cu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551CBD-ECAF-421B-97DD-26829C2641C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551CBD-ECAF-421B-97DD-26829C2641C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18247" y="456036"/>
            <a:ext cx="3831371" cy="1596126"/>
          </a:xfrm>
        </p:spPr>
        <p:txBody>
          <a:bodyPr anchor="b"/>
          <a:lstStyle>
            <a:lvl1pPr>
              <a:defRPr sz="3120"/>
            </a:lvl1pPr>
          </a:lstStyle>
          <a:p>
            <a:r>
              <a:rPr lang="zh-CN" altLang="en-US"/>
              <a:t>单击此处编辑母版标题样式</a:t>
            </a:r>
            <a:endParaRPr lang="en-US" dirty="0"/>
          </a:p>
        </p:txBody>
      </p:sp>
      <p:sp>
        <p:nvSpPr>
          <p:cNvPr id="3" name="Content Placeholder 2"/>
          <p:cNvSpPr>
            <a:spLocks noGrp="1"/>
          </p:cNvSpPr>
          <p:nvPr>
            <p:ph idx="1"/>
          </p:nvPr>
        </p:nvSpPr>
        <p:spPr>
          <a:xfrm>
            <a:off x="5050234" y="984911"/>
            <a:ext cx="6013877" cy="4861216"/>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18247" y="2052161"/>
            <a:ext cx="3831371" cy="3801883"/>
          </a:xfrm>
        </p:spPr>
        <p:txBody>
          <a:bodyPr/>
          <a:lstStyle>
            <a:lvl1pPr marL="0" indent="0">
              <a:buNone/>
              <a:defRPr sz="1560"/>
            </a:lvl1pPr>
            <a:lvl2pPr marL="445135" indent="0">
              <a:buNone/>
              <a:defRPr sz="1365"/>
            </a:lvl2pPr>
            <a:lvl3pPr marL="890905" indent="0">
              <a:buNone/>
              <a:defRPr sz="1170"/>
            </a:lvl3pPr>
            <a:lvl4pPr marL="1336040" indent="0">
              <a:buNone/>
              <a:defRPr sz="975"/>
            </a:lvl4pPr>
            <a:lvl5pPr marL="1781810" indent="0">
              <a:buNone/>
              <a:defRPr sz="975"/>
            </a:lvl5pPr>
            <a:lvl6pPr marL="2226945" indent="0">
              <a:buNone/>
              <a:defRPr sz="975"/>
            </a:lvl6pPr>
            <a:lvl7pPr marL="2672715" indent="0">
              <a:buNone/>
              <a:defRPr sz="975"/>
            </a:lvl7pPr>
            <a:lvl8pPr marL="3117850" indent="0">
              <a:buNone/>
              <a:defRPr sz="975"/>
            </a:lvl8pPr>
            <a:lvl9pPr marL="3563620" indent="0">
              <a:buNone/>
              <a:defRPr sz="9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551CBD-ECAF-421B-97DD-26829C2641C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18247" y="456036"/>
            <a:ext cx="3831371" cy="1596126"/>
          </a:xfrm>
        </p:spPr>
        <p:txBody>
          <a:bodyPr anchor="b"/>
          <a:lstStyle>
            <a:lvl1pPr>
              <a:defRPr sz="312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050234" y="984911"/>
            <a:ext cx="6013877" cy="4861216"/>
          </a:xfrm>
        </p:spPr>
        <p:txBody>
          <a:bodyPr anchor="t"/>
          <a:lstStyle>
            <a:lvl1pPr marL="0" indent="0">
              <a:buNone/>
              <a:defRPr sz="3120"/>
            </a:lvl1pPr>
            <a:lvl2pPr marL="445135" indent="0">
              <a:buNone/>
              <a:defRPr sz="2730"/>
            </a:lvl2pPr>
            <a:lvl3pPr marL="890905" indent="0">
              <a:buNone/>
              <a:defRPr sz="2340"/>
            </a:lvl3pPr>
            <a:lvl4pPr marL="1336040" indent="0">
              <a:buNone/>
              <a:defRPr sz="1950"/>
            </a:lvl4pPr>
            <a:lvl5pPr marL="1781810" indent="0">
              <a:buNone/>
              <a:defRPr sz="1950"/>
            </a:lvl5pPr>
            <a:lvl6pPr marL="2226945" indent="0">
              <a:buNone/>
              <a:defRPr sz="1950"/>
            </a:lvl6pPr>
            <a:lvl7pPr marL="2672715" indent="0">
              <a:buNone/>
              <a:defRPr sz="1950"/>
            </a:lvl7pPr>
            <a:lvl8pPr marL="3117850" indent="0">
              <a:buNone/>
              <a:defRPr sz="1950"/>
            </a:lvl8pPr>
            <a:lvl9pPr marL="3563620" indent="0">
              <a:buNone/>
              <a:defRPr sz="1950"/>
            </a:lvl9pPr>
          </a:lstStyle>
          <a:p>
            <a:r>
              <a:rPr lang="zh-CN" altLang="en-US"/>
              <a:t>单击图标添加图片</a:t>
            </a:r>
            <a:endParaRPr lang="en-US" dirty="0"/>
          </a:p>
        </p:txBody>
      </p:sp>
      <p:sp>
        <p:nvSpPr>
          <p:cNvPr id="4" name="Text Placeholder 3"/>
          <p:cNvSpPr>
            <a:spLocks noGrp="1"/>
          </p:cNvSpPr>
          <p:nvPr>
            <p:ph type="body" sz="half" idx="2"/>
          </p:nvPr>
        </p:nvSpPr>
        <p:spPr>
          <a:xfrm>
            <a:off x="818247" y="2052161"/>
            <a:ext cx="3831371" cy="3801883"/>
          </a:xfrm>
        </p:spPr>
        <p:txBody>
          <a:bodyPr/>
          <a:lstStyle>
            <a:lvl1pPr marL="0" indent="0">
              <a:buNone/>
              <a:defRPr sz="1560"/>
            </a:lvl1pPr>
            <a:lvl2pPr marL="445135" indent="0">
              <a:buNone/>
              <a:defRPr sz="1365"/>
            </a:lvl2pPr>
            <a:lvl3pPr marL="890905" indent="0">
              <a:buNone/>
              <a:defRPr sz="1170"/>
            </a:lvl3pPr>
            <a:lvl4pPr marL="1336040" indent="0">
              <a:buNone/>
              <a:defRPr sz="975"/>
            </a:lvl4pPr>
            <a:lvl5pPr marL="1781810" indent="0">
              <a:buNone/>
              <a:defRPr sz="975"/>
            </a:lvl5pPr>
            <a:lvl6pPr marL="2226945" indent="0">
              <a:buNone/>
              <a:defRPr sz="975"/>
            </a:lvl6pPr>
            <a:lvl7pPr marL="2672715" indent="0">
              <a:buNone/>
              <a:defRPr sz="975"/>
            </a:lvl7pPr>
            <a:lvl8pPr marL="3117850" indent="0">
              <a:buNone/>
              <a:defRPr sz="975"/>
            </a:lvl8pPr>
            <a:lvl9pPr marL="3563620" indent="0">
              <a:buNone/>
              <a:defRPr sz="9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05DACEC-BC5E-410D-805E-8F7CE4C54DC6}" type="datetimeFigureOut">
              <a:rPr lang="zh-CN" altLang="en-US" smtClean="0"/>
              <a:t>2022/5/19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551CBD-ECAF-421B-97DD-26829C2641C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700" y="364196"/>
            <a:ext cx="10245864" cy="132218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16700" y="1820976"/>
            <a:ext cx="10245864" cy="434025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16699" y="6340166"/>
            <a:ext cx="2672834" cy="364195"/>
          </a:xfrm>
          <a:prstGeom prst="rect">
            <a:avLst/>
          </a:prstGeom>
        </p:spPr>
        <p:txBody>
          <a:bodyPr vert="horz" lIns="91440" tIns="45720" rIns="91440" bIns="45720" rtlCol="0" anchor="ctr"/>
          <a:lstStyle>
            <a:lvl1pPr algn="l">
              <a:defRPr sz="1170">
                <a:solidFill>
                  <a:schemeClr val="tx1">
                    <a:tint val="75000"/>
                  </a:schemeClr>
                </a:solidFill>
              </a:defRPr>
            </a:lvl1pPr>
          </a:lstStyle>
          <a:p>
            <a:fld id="{205DACEC-BC5E-410D-805E-8F7CE4C54DC6}" type="datetimeFigureOut">
              <a:rPr lang="zh-CN" altLang="en-US" smtClean="0"/>
              <a:t>2022/5/19</a:t>
            </a:fld>
            <a:endParaRPr lang="zh-CN" altLang="en-US"/>
          </a:p>
        </p:txBody>
      </p:sp>
      <p:sp>
        <p:nvSpPr>
          <p:cNvPr id="5" name="Footer Placeholder 4"/>
          <p:cNvSpPr>
            <a:spLocks noGrp="1"/>
          </p:cNvSpPr>
          <p:nvPr>
            <p:ph type="ftr" sz="quarter" idx="3"/>
          </p:nvPr>
        </p:nvSpPr>
        <p:spPr>
          <a:xfrm>
            <a:off x="3935006" y="6340166"/>
            <a:ext cx="4009251" cy="364195"/>
          </a:xfrm>
          <a:prstGeom prst="rect">
            <a:avLst/>
          </a:prstGeom>
        </p:spPr>
        <p:txBody>
          <a:bodyPr vert="horz" lIns="91440" tIns="45720" rIns="91440" bIns="45720" rtlCol="0" anchor="ctr"/>
          <a:lstStyle>
            <a:lvl1pPr algn="ctr">
              <a:defRPr sz="117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389730" y="6340166"/>
            <a:ext cx="2672834" cy="364195"/>
          </a:xfrm>
          <a:prstGeom prst="rect">
            <a:avLst/>
          </a:prstGeom>
        </p:spPr>
        <p:txBody>
          <a:bodyPr vert="horz" lIns="91440" tIns="45720" rIns="91440" bIns="45720" rtlCol="0" anchor="ctr"/>
          <a:lstStyle>
            <a:lvl1pPr algn="r">
              <a:defRPr sz="1170">
                <a:solidFill>
                  <a:schemeClr val="tx1">
                    <a:tint val="75000"/>
                  </a:schemeClr>
                </a:solidFill>
              </a:defRPr>
            </a:lvl1pPr>
          </a:lstStyle>
          <a:p>
            <a:fld id="{A6551CBD-ECAF-421B-97DD-26829C2641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890905" rtl="0" eaLnBrk="1" latinLnBrk="0" hangingPunct="1">
        <a:lnSpc>
          <a:spcPct val="90000"/>
        </a:lnSpc>
        <a:spcBef>
          <a:spcPct val="0"/>
        </a:spcBef>
        <a:buNone/>
        <a:defRPr sz="4285" kern="1200">
          <a:solidFill>
            <a:schemeClr val="tx1"/>
          </a:solidFill>
          <a:latin typeface="+mj-lt"/>
          <a:ea typeface="+mj-ea"/>
          <a:cs typeface="+mj-cs"/>
        </a:defRPr>
      </a:lvl1pPr>
    </p:titleStyle>
    <p:bodyStyle>
      <a:lvl1pPr marL="222885" indent="-222885" algn="l" defTabSz="890905"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020" indent="-222885" algn="l" defTabSz="890905" rtl="0" eaLnBrk="1" latinLnBrk="0" hangingPunct="1">
        <a:lnSpc>
          <a:spcPct val="90000"/>
        </a:lnSpc>
        <a:spcBef>
          <a:spcPts val="485"/>
        </a:spcBef>
        <a:buFont typeface="Arial" panose="020B0604020202020204" pitchFamily="34" charset="0"/>
        <a:buChar char="•"/>
        <a:defRPr sz="2340" kern="1200">
          <a:solidFill>
            <a:schemeClr val="tx1"/>
          </a:solidFill>
          <a:latin typeface="+mn-lt"/>
          <a:ea typeface="+mn-ea"/>
          <a:cs typeface="+mn-cs"/>
        </a:defRPr>
      </a:lvl2pPr>
      <a:lvl3pPr marL="1113790" indent="-222885" algn="l" defTabSz="890905" rtl="0" eaLnBrk="1" latinLnBrk="0" hangingPunct="1">
        <a:lnSpc>
          <a:spcPct val="90000"/>
        </a:lnSpc>
        <a:spcBef>
          <a:spcPts val="485"/>
        </a:spcBef>
        <a:buFont typeface="Arial" panose="020B0604020202020204" pitchFamily="34" charset="0"/>
        <a:buChar char="•"/>
        <a:defRPr sz="1950" kern="1200">
          <a:solidFill>
            <a:schemeClr val="tx1"/>
          </a:solidFill>
          <a:latin typeface="+mn-lt"/>
          <a:ea typeface="+mn-ea"/>
          <a:cs typeface="+mn-cs"/>
        </a:defRPr>
      </a:lvl3pPr>
      <a:lvl4pPr marL="1558925" indent="-222885" algn="l" defTabSz="890905"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4pPr>
      <a:lvl5pPr marL="2004695" indent="-222885" algn="l" defTabSz="890905"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5pPr>
      <a:lvl6pPr marL="2449830" indent="-222885" algn="l" defTabSz="890905"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6pPr>
      <a:lvl7pPr marL="2895600" indent="-222885" algn="l" defTabSz="890905"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7pPr>
      <a:lvl8pPr marL="3340735" indent="-222885" algn="l" defTabSz="890905"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8pPr>
      <a:lvl9pPr marL="3786505" indent="-222885" algn="l" defTabSz="890905" rtl="0" eaLnBrk="1" latinLnBrk="0" hangingPunct="1">
        <a:lnSpc>
          <a:spcPct val="90000"/>
        </a:lnSpc>
        <a:spcBef>
          <a:spcPts val="485"/>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0905" rtl="0" eaLnBrk="1" latinLnBrk="0" hangingPunct="1">
        <a:defRPr sz="1755" kern="1200">
          <a:solidFill>
            <a:schemeClr val="tx1"/>
          </a:solidFill>
          <a:latin typeface="+mn-lt"/>
          <a:ea typeface="+mn-ea"/>
          <a:cs typeface="+mn-cs"/>
        </a:defRPr>
      </a:lvl1pPr>
      <a:lvl2pPr marL="445135" algn="l" defTabSz="890905" rtl="0" eaLnBrk="1" latinLnBrk="0" hangingPunct="1">
        <a:defRPr sz="1755" kern="1200">
          <a:solidFill>
            <a:schemeClr val="tx1"/>
          </a:solidFill>
          <a:latin typeface="+mn-lt"/>
          <a:ea typeface="+mn-ea"/>
          <a:cs typeface="+mn-cs"/>
        </a:defRPr>
      </a:lvl2pPr>
      <a:lvl3pPr marL="890905" algn="l" defTabSz="890905" rtl="0" eaLnBrk="1" latinLnBrk="0" hangingPunct="1">
        <a:defRPr sz="1755" kern="1200">
          <a:solidFill>
            <a:schemeClr val="tx1"/>
          </a:solidFill>
          <a:latin typeface="+mn-lt"/>
          <a:ea typeface="+mn-ea"/>
          <a:cs typeface="+mn-cs"/>
        </a:defRPr>
      </a:lvl3pPr>
      <a:lvl4pPr marL="1336040" algn="l" defTabSz="890905" rtl="0" eaLnBrk="1" latinLnBrk="0" hangingPunct="1">
        <a:defRPr sz="1755" kern="1200">
          <a:solidFill>
            <a:schemeClr val="tx1"/>
          </a:solidFill>
          <a:latin typeface="+mn-lt"/>
          <a:ea typeface="+mn-ea"/>
          <a:cs typeface="+mn-cs"/>
        </a:defRPr>
      </a:lvl4pPr>
      <a:lvl5pPr marL="1781810" algn="l" defTabSz="890905" rtl="0" eaLnBrk="1" latinLnBrk="0" hangingPunct="1">
        <a:defRPr sz="1755" kern="1200">
          <a:solidFill>
            <a:schemeClr val="tx1"/>
          </a:solidFill>
          <a:latin typeface="+mn-lt"/>
          <a:ea typeface="+mn-ea"/>
          <a:cs typeface="+mn-cs"/>
        </a:defRPr>
      </a:lvl5pPr>
      <a:lvl6pPr marL="2226945" algn="l" defTabSz="890905" rtl="0" eaLnBrk="1" latinLnBrk="0" hangingPunct="1">
        <a:defRPr sz="1755" kern="1200">
          <a:solidFill>
            <a:schemeClr val="tx1"/>
          </a:solidFill>
          <a:latin typeface="+mn-lt"/>
          <a:ea typeface="+mn-ea"/>
          <a:cs typeface="+mn-cs"/>
        </a:defRPr>
      </a:lvl6pPr>
      <a:lvl7pPr marL="2672715" algn="l" defTabSz="890905" rtl="0" eaLnBrk="1" latinLnBrk="0" hangingPunct="1">
        <a:defRPr sz="1755" kern="1200">
          <a:solidFill>
            <a:schemeClr val="tx1"/>
          </a:solidFill>
          <a:latin typeface="+mn-lt"/>
          <a:ea typeface="+mn-ea"/>
          <a:cs typeface="+mn-cs"/>
        </a:defRPr>
      </a:lvl7pPr>
      <a:lvl8pPr marL="3117850" algn="l" defTabSz="890905" rtl="0" eaLnBrk="1" latinLnBrk="0" hangingPunct="1">
        <a:defRPr sz="1755" kern="1200">
          <a:solidFill>
            <a:schemeClr val="tx1"/>
          </a:solidFill>
          <a:latin typeface="+mn-lt"/>
          <a:ea typeface="+mn-ea"/>
          <a:cs typeface="+mn-cs"/>
        </a:defRPr>
      </a:lvl8pPr>
      <a:lvl9pPr marL="3563620" algn="l" defTabSz="890905"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GIF"/><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7" t="21997" r="1285" b="25528"/>
          <a:stretch>
            <a:fillRect/>
          </a:stretch>
        </p:blipFill>
        <p:spPr bwMode="auto">
          <a:xfrm>
            <a:off x="9466538" y="131688"/>
            <a:ext cx="2130571" cy="52888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4"/>
          <p:cNvPicPr>
            <a:picLocks noChangeAspect="1"/>
          </p:cNvPicPr>
          <p:nvPr/>
        </p:nvPicPr>
        <p:blipFill>
          <a:blip r:embed="rId3"/>
          <a:srcRect l="1843" t="2411" r="1578" b="8929"/>
          <a:stretch>
            <a:fillRect/>
          </a:stretch>
        </p:blipFill>
        <p:spPr>
          <a:xfrm>
            <a:off x="0" y="1345565"/>
            <a:ext cx="11878310" cy="3990975"/>
          </a:xfrm>
          <a:prstGeom prst="rect">
            <a:avLst/>
          </a:prstGeom>
        </p:spPr>
      </p:pic>
      <p:sp>
        <p:nvSpPr>
          <p:cNvPr id="2" name="矩形 1">
            <a:extLst>
              <a:ext uri="{FF2B5EF4-FFF2-40B4-BE49-F238E27FC236}">
                <a16:creationId xmlns:a16="http://schemas.microsoft.com/office/drawing/2014/main" id="{7936281B-6E7D-BA66-0AA7-6DD06C46E045}"/>
              </a:ext>
            </a:extLst>
          </p:cNvPr>
          <p:cNvSpPr/>
          <p:nvPr/>
        </p:nvSpPr>
        <p:spPr>
          <a:xfrm>
            <a:off x="2906673" y="2417722"/>
            <a:ext cx="6417141"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zh-CN"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常州雨润城项目介绍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75978" y="1763474"/>
            <a:ext cx="7434240" cy="4911909"/>
          </a:xfrm>
          <a:prstGeom prst="rect">
            <a:avLst/>
          </a:prstGeom>
        </p:spPr>
      </p:pic>
      <p:sp>
        <p:nvSpPr>
          <p:cNvPr id="68" name="矩形 67"/>
          <p:cNvSpPr/>
          <p:nvPr/>
        </p:nvSpPr>
        <p:spPr>
          <a:xfrm>
            <a:off x="1375977" y="1761706"/>
            <a:ext cx="7434239" cy="4900065"/>
          </a:xfrm>
          <a:prstGeom prst="rect">
            <a:avLst/>
          </a:prstGeom>
          <a:solidFill>
            <a:schemeClr val="accent1">
              <a:lumMod val="50000"/>
              <a:alpha val="3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dirty="0"/>
          </a:p>
        </p:txBody>
      </p:sp>
      <p:sp>
        <p:nvSpPr>
          <p:cNvPr id="77" name="Rectangle 16"/>
          <p:cNvSpPr>
            <a:spLocks noChangeArrowheads="1"/>
          </p:cNvSpPr>
          <p:nvPr/>
        </p:nvSpPr>
        <p:spPr bwMode="auto">
          <a:xfrm>
            <a:off x="322231" y="215847"/>
            <a:ext cx="4406718" cy="608538"/>
          </a:xfrm>
          <a:prstGeom prst="rect">
            <a:avLst/>
          </a:prstGeom>
          <a:noFill/>
          <a:ln w="9525">
            <a:noFill/>
            <a:miter lim="800000"/>
          </a:ln>
        </p:spPr>
        <p:txBody>
          <a:bodyPr anchor="ctr"/>
          <a:lstStyle/>
          <a:p>
            <a:r>
              <a:rPr lang="en-US" altLang="zh-CN" sz="2340" b="1" dirty="0">
                <a:latin typeface="微软雅黑" panose="020B0503020204020204" pitchFamily="34" charset="-122"/>
                <a:ea typeface="微软雅黑" panose="020B0503020204020204" pitchFamily="34" charset="-122"/>
              </a:rPr>
              <a:t>      </a:t>
            </a:r>
            <a:r>
              <a:rPr lang="zh-CN" altLang="en-US" sz="2340" b="1" dirty="0">
                <a:latin typeface="微软雅黑" panose="020B0503020204020204" pitchFamily="34" charset="-122"/>
                <a:ea typeface="微软雅黑" panose="020B0503020204020204" pitchFamily="34" charset="-122"/>
              </a:rPr>
              <a:t>项目区位</a:t>
            </a:r>
          </a:p>
        </p:txBody>
      </p:sp>
      <p:sp>
        <p:nvSpPr>
          <p:cNvPr id="4" name="灯片编号占位符 3"/>
          <p:cNvSpPr>
            <a:spLocks noGrp="1"/>
          </p:cNvSpPr>
          <p:nvPr>
            <p:ph type="sldNum" sz="quarter" idx="12"/>
          </p:nvPr>
        </p:nvSpPr>
        <p:spPr/>
        <p:txBody>
          <a:bodyPr/>
          <a:lstStyle/>
          <a:p>
            <a:fld id="{6C8B181F-DFFC-4982-BFBB-4C3267591D81}" type="slidenum">
              <a:rPr lang="zh-CN" altLang="en-US" sz="1330" smtClean="0"/>
              <a:t>2</a:t>
            </a:fld>
            <a:endParaRPr lang="zh-CN" altLang="en-US" sz="1330" dirty="0"/>
          </a:p>
        </p:txBody>
      </p:sp>
      <p:sp>
        <p:nvSpPr>
          <p:cNvPr id="116" name="文本框 115"/>
          <p:cNvSpPr txBox="1"/>
          <p:nvPr/>
        </p:nvSpPr>
        <p:spPr>
          <a:xfrm>
            <a:off x="322231" y="718745"/>
            <a:ext cx="11098647" cy="541020"/>
          </a:xfrm>
          <a:prstGeom prst="rect">
            <a:avLst/>
          </a:prstGeom>
          <a:noFill/>
        </p:spPr>
        <p:txBody>
          <a:bodyPr wrap="square" rtlCol="0">
            <a:spAutoFit/>
          </a:bodyPr>
          <a:lstStyle/>
          <a:p>
            <a:pPr>
              <a:lnSpc>
                <a:spcPct val="150000"/>
              </a:lnSpc>
            </a:pPr>
            <a:r>
              <a:rPr lang="zh-CN" altLang="en-US" sz="1950" b="1" dirty="0">
                <a:latin typeface="微软雅黑" panose="020B0503020204020204" pitchFamily="34" charset="-122"/>
                <a:ea typeface="微软雅黑" panose="020B0503020204020204" pitchFamily="34" charset="-122"/>
              </a:rPr>
              <a:t>本案位于钟楼区外环高架以西开发区，棕榈路以北，荼花路以东，梧桐路以南，总占地面积</a:t>
            </a:r>
            <a:r>
              <a:rPr lang="en-US" altLang="zh-CN" sz="1950" b="1" dirty="0">
                <a:latin typeface="微软雅黑" panose="020B0503020204020204" pitchFamily="34" charset="-122"/>
                <a:ea typeface="微软雅黑" panose="020B0503020204020204" pitchFamily="34" charset="-122"/>
              </a:rPr>
              <a:t>258</a:t>
            </a:r>
            <a:r>
              <a:rPr lang="zh-CN" altLang="en-US" sz="1950" b="1" dirty="0">
                <a:latin typeface="微软雅黑" panose="020B0503020204020204" pitchFamily="34" charset="-122"/>
                <a:ea typeface="微软雅黑" panose="020B0503020204020204" pitchFamily="34" charset="-122"/>
              </a:rPr>
              <a:t>亩</a:t>
            </a:r>
          </a:p>
        </p:txBody>
      </p:sp>
      <p:sp>
        <p:nvSpPr>
          <p:cNvPr id="3" name="任意多边形: 形状 2"/>
          <p:cNvSpPr/>
          <p:nvPr/>
        </p:nvSpPr>
        <p:spPr>
          <a:xfrm>
            <a:off x="5672196" y="1761706"/>
            <a:ext cx="2546549" cy="4922338"/>
          </a:xfrm>
          <a:custGeom>
            <a:avLst/>
            <a:gdLst>
              <a:gd name="connsiteX0" fmla="*/ 0 w 2613660"/>
              <a:gd name="connsiteY0" fmla="*/ 5052060 h 5052060"/>
              <a:gd name="connsiteX1" fmla="*/ 121920 w 2613660"/>
              <a:gd name="connsiteY1" fmla="*/ 4526280 h 5052060"/>
              <a:gd name="connsiteX2" fmla="*/ 350520 w 2613660"/>
              <a:gd name="connsiteY2" fmla="*/ 3771900 h 5052060"/>
              <a:gd name="connsiteX3" fmla="*/ 495300 w 2613660"/>
              <a:gd name="connsiteY3" fmla="*/ 3291840 h 5052060"/>
              <a:gd name="connsiteX4" fmla="*/ 716280 w 2613660"/>
              <a:gd name="connsiteY4" fmla="*/ 2796540 h 5052060"/>
              <a:gd name="connsiteX5" fmla="*/ 982980 w 2613660"/>
              <a:gd name="connsiteY5" fmla="*/ 2293620 h 5052060"/>
              <a:gd name="connsiteX6" fmla="*/ 1196340 w 2613660"/>
              <a:gd name="connsiteY6" fmla="*/ 1889760 h 5052060"/>
              <a:gd name="connsiteX7" fmla="*/ 1348740 w 2613660"/>
              <a:gd name="connsiteY7" fmla="*/ 1546860 h 5052060"/>
              <a:gd name="connsiteX8" fmla="*/ 1485900 w 2613660"/>
              <a:gd name="connsiteY8" fmla="*/ 1242060 h 5052060"/>
              <a:gd name="connsiteX9" fmla="*/ 1722120 w 2613660"/>
              <a:gd name="connsiteY9" fmla="*/ 998220 h 5052060"/>
              <a:gd name="connsiteX10" fmla="*/ 2049780 w 2613660"/>
              <a:gd name="connsiteY10" fmla="*/ 716280 h 5052060"/>
              <a:gd name="connsiteX11" fmla="*/ 2316480 w 2613660"/>
              <a:gd name="connsiteY11" fmla="*/ 449580 h 5052060"/>
              <a:gd name="connsiteX12" fmla="*/ 2514600 w 2613660"/>
              <a:gd name="connsiteY12" fmla="*/ 198120 h 5052060"/>
              <a:gd name="connsiteX13" fmla="*/ 2613660 w 2613660"/>
              <a:gd name="connsiteY13" fmla="*/ 0 h 505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3660" h="5052060">
                <a:moveTo>
                  <a:pt x="0" y="5052060"/>
                </a:moveTo>
                <a:lnTo>
                  <a:pt x="121920" y="4526280"/>
                </a:lnTo>
                <a:lnTo>
                  <a:pt x="350520" y="3771900"/>
                </a:lnTo>
                <a:lnTo>
                  <a:pt x="495300" y="3291840"/>
                </a:lnTo>
                <a:lnTo>
                  <a:pt x="716280" y="2796540"/>
                </a:lnTo>
                <a:lnTo>
                  <a:pt x="982980" y="2293620"/>
                </a:lnTo>
                <a:lnTo>
                  <a:pt x="1196340" y="1889760"/>
                </a:lnTo>
                <a:lnTo>
                  <a:pt x="1348740" y="1546860"/>
                </a:lnTo>
                <a:lnTo>
                  <a:pt x="1485900" y="1242060"/>
                </a:lnTo>
                <a:lnTo>
                  <a:pt x="1722120" y="998220"/>
                </a:lnTo>
                <a:lnTo>
                  <a:pt x="2049780" y="716280"/>
                </a:lnTo>
                <a:lnTo>
                  <a:pt x="2316480" y="449580"/>
                </a:lnTo>
                <a:lnTo>
                  <a:pt x="2514600" y="198120"/>
                </a:lnTo>
                <a:lnTo>
                  <a:pt x="2613660" y="0"/>
                </a:lnTo>
              </a:path>
            </a:pathLst>
          </a:custGeom>
          <a:noFill/>
          <a:ln w="139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7" name="任意多边形: 形状 6"/>
          <p:cNvSpPr/>
          <p:nvPr/>
        </p:nvSpPr>
        <p:spPr>
          <a:xfrm>
            <a:off x="4246723" y="1770615"/>
            <a:ext cx="1514565" cy="4906004"/>
          </a:xfrm>
          <a:custGeom>
            <a:avLst/>
            <a:gdLst>
              <a:gd name="connsiteX0" fmla="*/ 1554480 w 1554480"/>
              <a:gd name="connsiteY0" fmla="*/ 0 h 5035296"/>
              <a:gd name="connsiteX1" fmla="*/ 1456944 w 1554480"/>
              <a:gd name="connsiteY1" fmla="*/ 213360 h 5035296"/>
              <a:gd name="connsiteX2" fmla="*/ 1286256 w 1554480"/>
              <a:gd name="connsiteY2" fmla="*/ 536448 h 5035296"/>
              <a:gd name="connsiteX3" fmla="*/ 1024128 w 1554480"/>
              <a:gd name="connsiteY3" fmla="*/ 1011936 h 5035296"/>
              <a:gd name="connsiteX4" fmla="*/ 908304 w 1554480"/>
              <a:gd name="connsiteY4" fmla="*/ 1255776 h 5035296"/>
              <a:gd name="connsiteX5" fmla="*/ 841248 w 1554480"/>
              <a:gd name="connsiteY5" fmla="*/ 1371600 h 5035296"/>
              <a:gd name="connsiteX6" fmla="*/ 798576 w 1554480"/>
              <a:gd name="connsiteY6" fmla="*/ 1499616 h 5035296"/>
              <a:gd name="connsiteX7" fmla="*/ 762000 w 1554480"/>
              <a:gd name="connsiteY7" fmla="*/ 1560576 h 5035296"/>
              <a:gd name="connsiteX8" fmla="*/ 725424 w 1554480"/>
              <a:gd name="connsiteY8" fmla="*/ 1700784 h 5035296"/>
              <a:gd name="connsiteX9" fmla="*/ 652272 w 1554480"/>
              <a:gd name="connsiteY9" fmla="*/ 2042160 h 5035296"/>
              <a:gd name="connsiteX10" fmla="*/ 365760 w 1554480"/>
              <a:gd name="connsiteY10" fmla="*/ 3346704 h 5035296"/>
              <a:gd name="connsiteX11" fmla="*/ 256032 w 1554480"/>
              <a:gd name="connsiteY11" fmla="*/ 3828288 h 5035296"/>
              <a:gd name="connsiteX12" fmla="*/ 134112 w 1554480"/>
              <a:gd name="connsiteY12" fmla="*/ 4425696 h 5035296"/>
              <a:gd name="connsiteX13" fmla="*/ 0 w 1554480"/>
              <a:gd name="connsiteY13" fmla="*/ 5035296 h 503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480" h="5035296">
                <a:moveTo>
                  <a:pt x="1554480" y="0"/>
                </a:moveTo>
                <a:lnTo>
                  <a:pt x="1456944" y="213360"/>
                </a:lnTo>
                <a:lnTo>
                  <a:pt x="1286256" y="536448"/>
                </a:lnTo>
                <a:lnTo>
                  <a:pt x="1024128" y="1011936"/>
                </a:lnTo>
                <a:lnTo>
                  <a:pt x="908304" y="1255776"/>
                </a:lnTo>
                <a:lnTo>
                  <a:pt x="841248" y="1371600"/>
                </a:lnTo>
                <a:lnTo>
                  <a:pt x="798576" y="1499616"/>
                </a:lnTo>
                <a:lnTo>
                  <a:pt x="762000" y="1560576"/>
                </a:lnTo>
                <a:lnTo>
                  <a:pt x="725424" y="1700784"/>
                </a:lnTo>
                <a:lnTo>
                  <a:pt x="652272" y="2042160"/>
                </a:lnTo>
                <a:lnTo>
                  <a:pt x="365760" y="3346704"/>
                </a:lnTo>
                <a:lnTo>
                  <a:pt x="256032" y="3828288"/>
                </a:lnTo>
                <a:lnTo>
                  <a:pt x="134112" y="4425696"/>
                </a:lnTo>
                <a:lnTo>
                  <a:pt x="0" y="5035296"/>
                </a:lnTo>
              </a:path>
            </a:pathLst>
          </a:custGeom>
          <a:no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dirty="0"/>
          </a:p>
        </p:txBody>
      </p:sp>
      <p:sp>
        <p:nvSpPr>
          <p:cNvPr id="8" name="任意多边形: 形状 7"/>
          <p:cNvSpPr/>
          <p:nvPr/>
        </p:nvSpPr>
        <p:spPr>
          <a:xfrm>
            <a:off x="4027705" y="2964449"/>
            <a:ext cx="2561398" cy="1057969"/>
          </a:xfrm>
          <a:custGeom>
            <a:avLst/>
            <a:gdLst>
              <a:gd name="connsiteX0" fmla="*/ 0 w 2628900"/>
              <a:gd name="connsiteY0" fmla="*/ 0 h 1085850"/>
              <a:gd name="connsiteX1" fmla="*/ 941070 w 2628900"/>
              <a:gd name="connsiteY1" fmla="*/ 396240 h 1085850"/>
              <a:gd name="connsiteX2" fmla="*/ 1356360 w 2628900"/>
              <a:gd name="connsiteY2" fmla="*/ 556260 h 1085850"/>
              <a:gd name="connsiteX3" fmla="*/ 1752600 w 2628900"/>
              <a:gd name="connsiteY3" fmla="*/ 735330 h 1085850"/>
              <a:gd name="connsiteX4" fmla="*/ 2045970 w 2628900"/>
              <a:gd name="connsiteY4" fmla="*/ 849630 h 1085850"/>
              <a:gd name="connsiteX5" fmla="*/ 2373630 w 2628900"/>
              <a:gd name="connsiteY5" fmla="*/ 982980 h 1085850"/>
              <a:gd name="connsiteX6" fmla="*/ 2628900 w 2628900"/>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0" h="1085850">
                <a:moveTo>
                  <a:pt x="0" y="0"/>
                </a:moveTo>
                <a:lnTo>
                  <a:pt x="941070" y="396240"/>
                </a:lnTo>
                <a:lnTo>
                  <a:pt x="1356360" y="556260"/>
                </a:lnTo>
                <a:lnTo>
                  <a:pt x="1752600" y="735330"/>
                </a:lnTo>
                <a:lnTo>
                  <a:pt x="2045970" y="849630"/>
                </a:lnTo>
                <a:lnTo>
                  <a:pt x="2373630" y="982980"/>
                </a:lnTo>
                <a:lnTo>
                  <a:pt x="2628900" y="1085850"/>
                </a:lnTo>
              </a:path>
            </a:pathLst>
          </a:custGeom>
          <a:no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sp>
        <p:nvSpPr>
          <p:cNvPr id="9" name="任意多边形: 形状 8"/>
          <p:cNvSpPr/>
          <p:nvPr/>
        </p:nvSpPr>
        <p:spPr>
          <a:xfrm>
            <a:off x="1377958" y="5714425"/>
            <a:ext cx="7436220" cy="736495"/>
          </a:xfrm>
          <a:custGeom>
            <a:avLst/>
            <a:gdLst>
              <a:gd name="connsiteX0" fmla="*/ 0 w 7632192"/>
              <a:gd name="connsiteY0" fmla="*/ 432816 h 755904"/>
              <a:gd name="connsiteX1" fmla="*/ 512064 w 7632192"/>
              <a:gd name="connsiteY1" fmla="*/ 195072 h 755904"/>
              <a:gd name="connsiteX2" fmla="*/ 755904 w 7632192"/>
              <a:gd name="connsiteY2" fmla="*/ 91440 h 755904"/>
              <a:gd name="connsiteX3" fmla="*/ 999744 w 7632192"/>
              <a:gd name="connsiteY3" fmla="*/ 73152 h 755904"/>
              <a:gd name="connsiteX4" fmla="*/ 1322832 w 7632192"/>
              <a:gd name="connsiteY4" fmla="*/ 158496 h 755904"/>
              <a:gd name="connsiteX5" fmla="*/ 1737360 w 7632192"/>
              <a:gd name="connsiteY5" fmla="*/ 262128 h 755904"/>
              <a:gd name="connsiteX6" fmla="*/ 2145792 w 7632192"/>
              <a:gd name="connsiteY6" fmla="*/ 335280 h 755904"/>
              <a:gd name="connsiteX7" fmla="*/ 2517648 w 7632192"/>
              <a:gd name="connsiteY7" fmla="*/ 408432 h 755904"/>
              <a:gd name="connsiteX8" fmla="*/ 2950464 w 7632192"/>
              <a:gd name="connsiteY8" fmla="*/ 518160 h 755904"/>
              <a:gd name="connsiteX9" fmla="*/ 3127248 w 7632192"/>
              <a:gd name="connsiteY9" fmla="*/ 554736 h 755904"/>
              <a:gd name="connsiteX10" fmla="*/ 3633216 w 7632192"/>
              <a:gd name="connsiteY10" fmla="*/ 585216 h 755904"/>
              <a:gd name="connsiteX11" fmla="*/ 4059936 w 7632192"/>
              <a:gd name="connsiteY11" fmla="*/ 633984 h 755904"/>
              <a:gd name="connsiteX12" fmla="*/ 4443984 w 7632192"/>
              <a:gd name="connsiteY12" fmla="*/ 658368 h 755904"/>
              <a:gd name="connsiteX13" fmla="*/ 4852416 w 7632192"/>
              <a:gd name="connsiteY13" fmla="*/ 676656 h 755904"/>
              <a:gd name="connsiteX14" fmla="*/ 5230368 w 7632192"/>
              <a:gd name="connsiteY14" fmla="*/ 719328 h 755904"/>
              <a:gd name="connsiteX15" fmla="*/ 5565648 w 7632192"/>
              <a:gd name="connsiteY15" fmla="*/ 755904 h 755904"/>
              <a:gd name="connsiteX16" fmla="*/ 5687568 w 7632192"/>
              <a:gd name="connsiteY16" fmla="*/ 737616 h 755904"/>
              <a:gd name="connsiteX17" fmla="*/ 6315456 w 7632192"/>
              <a:gd name="connsiteY17" fmla="*/ 487680 h 755904"/>
              <a:gd name="connsiteX18" fmla="*/ 6662928 w 7632192"/>
              <a:gd name="connsiteY18" fmla="*/ 335280 h 755904"/>
              <a:gd name="connsiteX19" fmla="*/ 7126224 w 7632192"/>
              <a:gd name="connsiteY19" fmla="*/ 182880 h 755904"/>
              <a:gd name="connsiteX20" fmla="*/ 7632192 w 7632192"/>
              <a:gd name="connsiteY20" fmla="*/ 0 h 75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32192" h="755904">
                <a:moveTo>
                  <a:pt x="0" y="432816"/>
                </a:moveTo>
                <a:lnTo>
                  <a:pt x="512064" y="195072"/>
                </a:lnTo>
                <a:lnTo>
                  <a:pt x="755904" y="91440"/>
                </a:lnTo>
                <a:lnTo>
                  <a:pt x="999744" y="73152"/>
                </a:lnTo>
                <a:lnTo>
                  <a:pt x="1322832" y="158496"/>
                </a:lnTo>
                <a:lnTo>
                  <a:pt x="1737360" y="262128"/>
                </a:lnTo>
                <a:lnTo>
                  <a:pt x="2145792" y="335280"/>
                </a:lnTo>
                <a:lnTo>
                  <a:pt x="2517648" y="408432"/>
                </a:lnTo>
                <a:lnTo>
                  <a:pt x="2950464" y="518160"/>
                </a:lnTo>
                <a:lnTo>
                  <a:pt x="3127248" y="554736"/>
                </a:lnTo>
                <a:lnTo>
                  <a:pt x="3633216" y="585216"/>
                </a:lnTo>
                <a:lnTo>
                  <a:pt x="4059936" y="633984"/>
                </a:lnTo>
                <a:lnTo>
                  <a:pt x="4443984" y="658368"/>
                </a:lnTo>
                <a:lnTo>
                  <a:pt x="4852416" y="676656"/>
                </a:lnTo>
                <a:lnTo>
                  <a:pt x="5230368" y="719328"/>
                </a:lnTo>
                <a:lnTo>
                  <a:pt x="5565648" y="755904"/>
                </a:lnTo>
                <a:lnTo>
                  <a:pt x="5687568" y="737616"/>
                </a:lnTo>
                <a:lnTo>
                  <a:pt x="6315456" y="487680"/>
                </a:lnTo>
                <a:lnTo>
                  <a:pt x="6662928" y="335280"/>
                </a:lnTo>
                <a:lnTo>
                  <a:pt x="7126224" y="182880"/>
                </a:lnTo>
                <a:lnTo>
                  <a:pt x="7632192" y="0"/>
                </a:lnTo>
              </a:path>
            </a:pathLst>
          </a:custGeom>
          <a:noFill/>
          <a:ln w="139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a:p>
        </p:txBody>
      </p:sp>
      <p:sp>
        <p:nvSpPr>
          <p:cNvPr id="10" name="任意多边形: 形状 9"/>
          <p:cNvSpPr/>
          <p:nvPr/>
        </p:nvSpPr>
        <p:spPr>
          <a:xfrm>
            <a:off x="2957857" y="1770615"/>
            <a:ext cx="1710568" cy="4900065"/>
          </a:xfrm>
          <a:custGeom>
            <a:avLst/>
            <a:gdLst>
              <a:gd name="connsiteX0" fmla="*/ 0 w 1755648"/>
              <a:gd name="connsiteY0" fmla="*/ 5029200 h 5029200"/>
              <a:gd name="connsiteX1" fmla="*/ 0 w 1755648"/>
              <a:gd name="connsiteY1" fmla="*/ 4858512 h 5029200"/>
              <a:gd name="connsiteX2" fmla="*/ 30480 w 1755648"/>
              <a:gd name="connsiteY2" fmla="*/ 4687824 h 5029200"/>
              <a:gd name="connsiteX3" fmla="*/ 115824 w 1755648"/>
              <a:gd name="connsiteY3" fmla="*/ 4297680 h 5029200"/>
              <a:gd name="connsiteX4" fmla="*/ 231648 w 1755648"/>
              <a:gd name="connsiteY4" fmla="*/ 3877056 h 5029200"/>
              <a:gd name="connsiteX5" fmla="*/ 390144 w 1755648"/>
              <a:gd name="connsiteY5" fmla="*/ 3218688 h 5029200"/>
              <a:gd name="connsiteX6" fmla="*/ 475488 w 1755648"/>
              <a:gd name="connsiteY6" fmla="*/ 2913888 h 5029200"/>
              <a:gd name="connsiteX7" fmla="*/ 548640 w 1755648"/>
              <a:gd name="connsiteY7" fmla="*/ 2560320 h 5029200"/>
              <a:gd name="connsiteX8" fmla="*/ 652272 w 1755648"/>
              <a:gd name="connsiteY8" fmla="*/ 2206752 h 5029200"/>
              <a:gd name="connsiteX9" fmla="*/ 987552 w 1755648"/>
              <a:gd name="connsiteY9" fmla="*/ 1395984 h 5029200"/>
              <a:gd name="connsiteX10" fmla="*/ 1231392 w 1755648"/>
              <a:gd name="connsiteY10" fmla="*/ 999744 h 5029200"/>
              <a:gd name="connsiteX11" fmla="*/ 1420368 w 1755648"/>
              <a:gd name="connsiteY11" fmla="*/ 591312 h 5029200"/>
              <a:gd name="connsiteX12" fmla="*/ 1676400 w 1755648"/>
              <a:gd name="connsiteY12" fmla="*/ 115824 h 5029200"/>
              <a:gd name="connsiteX13" fmla="*/ 1755648 w 1755648"/>
              <a:gd name="connsiteY13"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5648" h="5029200">
                <a:moveTo>
                  <a:pt x="0" y="5029200"/>
                </a:moveTo>
                <a:lnTo>
                  <a:pt x="0" y="4858512"/>
                </a:lnTo>
                <a:lnTo>
                  <a:pt x="30480" y="4687824"/>
                </a:lnTo>
                <a:lnTo>
                  <a:pt x="115824" y="4297680"/>
                </a:lnTo>
                <a:lnTo>
                  <a:pt x="231648" y="3877056"/>
                </a:lnTo>
                <a:lnTo>
                  <a:pt x="390144" y="3218688"/>
                </a:lnTo>
                <a:lnTo>
                  <a:pt x="475488" y="2913888"/>
                </a:lnTo>
                <a:lnTo>
                  <a:pt x="548640" y="2560320"/>
                </a:lnTo>
                <a:lnTo>
                  <a:pt x="652272" y="2206752"/>
                </a:lnTo>
                <a:lnTo>
                  <a:pt x="987552" y="1395984"/>
                </a:lnTo>
                <a:lnTo>
                  <a:pt x="1231392" y="999744"/>
                </a:lnTo>
                <a:lnTo>
                  <a:pt x="1420368" y="591312"/>
                </a:lnTo>
                <a:lnTo>
                  <a:pt x="1676400" y="115824"/>
                </a:lnTo>
                <a:lnTo>
                  <a:pt x="1755648" y="0"/>
                </a:lnTo>
              </a:path>
            </a:pathLst>
          </a:custGeom>
          <a:noFill/>
          <a:ln w="139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1" name="任意多边形: 形状 10"/>
          <p:cNvSpPr/>
          <p:nvPr/>
        </p:nvSpPr>
        <p:spPr>
          <a:xfrm>
            <a:off x="5013905" y="3507664"/>
            <a:ext cx="331621" cy="1057969"/>
          </a:xfrm>
          <a:custGeom>
            <a:avLst/>
            <a:gdLst>
              <a:gd name="connsiteX0" fmla="*/ 0 w 325120"/>
              <a:gd name="connsiteY0" fmla="*/ 1071880 h 1071880"/>
              <a:gd name="connsiteX1" fmla="*/ 55880 w 325120"/>
              <a:gd name="connsiteY1" fmla="*/ 906780 h 1071880"/>
              <a:gd name="connsiteX2" fmla="*/ 119380 w 325120"/>
              <a:gd name="connsiteY2" fmla="*/ 751840 h 1071880"/>
              <a:gd name="connsiteX3" fmla="*/ 160020 w 325120"/>
              <a:gd name="connsiteY3" fmla="*/ 629920 h 1071880"/>
              <a:gd name="connsiteX4" fmla="*/ 200660 w 325120"/>
              <a:gd name="connsiteY4" fmla="*/ 502920 h 1071880"/>
              <a:gd name="connsiteX5" fmla="*/ 213360 w 325120"/>
              <a:gd name="connsiteY5" fmla="*/ 421640 h 1071880"/>
              <a:gd name="connsiteX6" fmla="*/ 205740 w 325120"/>
              <a:gd name="connsiteY6" fmla="*/ 259080 h 1071880"/>
              <a:gd name="connsiteX7" fmla="*/ 205740 w 325120"/>
              <a:gd name="connsiteY7" fmla="*/ 238760 h 1071880"/>
              <a:gd name="connsiteX8" fmla="*/ 325120 w 325120"/>
              <a:gd name="connsiteY8" fmla="*/ 0 h 107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120" h="1071880">
                <a:moveTo>
                  <a:pt x="0" y="1071880"/>
                </a:moveTo>
                <a:lnTo>
                  <a:pt x="55880" y="906780"/>
                </a:lnTo>
                <a:lnTo>
                  <a:pt x="119380" y="751840"/>
                </a:lnTo>
                <a:lnTo>
                  <a:pt x="160020" y="629920"/>
                </a:lnTo>
                <a:lnTo>
                  <a:pt x="200660" y="502920"/>
                </a:lnTo>
                <a:lnTo>
                  <a:pt x="213360" y="421640"/>
                </a:lnTo>
                <a:lnTo>
                  <a:pt x="205740" y="259080"/>
                </a:lnTo>
                <a:lnTo>
                  <a:pt x="205740" y="238760"/>
                </a:lnTo>
                <a:lnTo>
                  <a:pt x="325120" y="0"/>
                </a:lnTo>
              </a:path>
            </a:pathLst>
          </a:custGeom>
          <a:noFill/>
          <a:ln w="76200">
            <a:solidFill>
              <a:srgbClr val="FFFF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7" name="任意多边形: 形状 16"/>
          <p:cNvSpPr/>
          <p:nvPr/>
        </p:nvSpPr>
        <p:spPr>
          <a:xfrm>
            <a:off x="5360374" y="1991861"/>
            <a:ext cx="1095090" cy="2772991"/>
          </a:xfrm>
          <a:custGeom>
            <a:avLst/>
            <a:gdLst>
              <a:gd name="connsiteX0" fmla="*/ 0 w 1123950"/>
              <a:gd name="connsiteY0" fmla="*/ 2846070 h 2846070"/>
              <a:gd name="connsiteX1" fmla="*/ 114300 w 1123950"/>
              <a:gd name="connsiteY1" fmla="*/ 2564130 h 2846070"/>
              <a:gd name="connsiteX2" fmla="*/ 167640 w 1123950"/>
              <a:gd name="connsiteY2" fmla="*/ 2426970 h 2846070"/>
              <a:gd name="connsiteX3" fmla="*/ 266700 w 1123950"/>
              <a:gd name="connsiteY3" fmla="*/ 2301240 h 2846070"/>
              <a:gd name="connsiteX4" fmla="*/ 342900 w 1123950"/>
              <a:gd name="connsiteY4" fmla="*/ 2209800 h 2846070"/>
              <a:gd name="connsiteX5" fmla="*/ 457200 w 1123950"/>
              <a:gd name="connsiteY5" fmla="*/ 2068830 h 2846070"/>
              <a:gd name="connsiteX6" fmla="*/ 514350 w 1123950"/>
              <a:gd name="connsiteY6" fmla="*/ 1889760 h 2846070"/>
              <a:gd name="connsiteX7" fmla="*/ 586740 w 1123950"/>
              <a:gd name="connsiteY7" fmla="*/ 1725930 h 2846070"/>
              <a:gd name="connsiteX8" fmla="*/ 621030 w 1123950"/>
              <a:gd name="connsiteY8" fmla="*/ 1581150 h 2846070"/>
              <a:gd name="connsiteX9" fmla="*/ 647700 w 1123950"/>
              <a:gd name="connsiteY9" fmla="*/ 1466850 h 2846070"/>
              <a:gd name="connsiteX10" fmla="*/ 666750 w 1123950"/>
              <a:gd name="connsiteY10" fmla="*/ 1371600 h 2846070"/>
              <a:gd name="connsiteX11" fmla="*/ 670560 w 1123950"/>
              <a:gd name="connsiteY11" fmla="*/ 1135380 h 2846070"/>
              <a:gd name="connsiteX12" fmla="*/ 689610 w 1123950"/>
              <a:gd name="connsiteY12" fmla="*/ 918210 h 2846070"/>
              <a:gd name="connsiteX13" fmla="*/ 716280 w 1123950"/>
              <a:gd name="connsiteY13" fmla="*/ 819150 h 2846070"/>
              <a:gd name="connsiteX14" fmla="*/ 773430 w 1123950"/>
              <a:gd name="connsiteY14" fmla="*/ 697230 h 2846070"/>
              <a:gd name="connsiteX15" fmla="*/ 845820 w 1123950"/>
              <a:gd name="connsiteY15" fmla="*/ 575310 h 2846070"/>
              <a:gd name="connsiteX16" fmla="*/ 952500 w 1123950"/>
              <a:gd name="connsiteY16" fmla="*/ 342900 h 2846070"/>
              <a:gd name="connsiteX17" fmla="*/ 1032510 w 1123950"/>
              <a:gd name="connsiteY17" fmla="*/ 175260 h 2846070"/>
              <a:gd name="connsiteX18" fmla="*/ 1123950 w 1123950"/>
              <a:gd name="connsiteY18" fmla="*/ 0 h 284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23950" h="2846070">
                <a:moveTo>
                  <a:pt x="0" y="2846070"/>
                </a:moveTo>
                <a:lnTo>
                  <a:pt x="114300" y="2564130"/>
                </a:lnTo>
                <a:lnTo>
                  <a:pt x="167640" y="2426970"/>
                </a:lnTo>
                <a:lnTo>
                  <a:pt x="266700" y="2301240"/>
                </a:lnTo>
                <a:lnTo>
                  <a:pt x="342900" y="2209800"/>
                </a:lnTo>
                <a:lnTo>
                  <a:pt x="457200" y="2068830"/>
                </a:lnTo>
                <a:lnTo>
                  <a:pt x="514350" y="1889760"/>
                </a:lnTo>
                <a:lnTo>
                  <a:pt x="586740" y="1725930"/>
                </a:lnTo>
                <a:lnTo>
                  <a:pt x="621030" y="1581150"/>
                </a:lnTo>
                <a:lnTo>
                  <a:pt x="647700" y="1466850"/>
                </a:lnTo>
                <a:lnTo>
                  <a:pt x="666750" y="1371600"/>
                </a:lnTo>
                <a:lnTo>
                  <a:pt x="670560" y="1135380"/>
                </a:lnTo>
                <a:lnTo>
                  <a:pt x="689610" y="918210"/>
                </a:lnTo>
                <a:lnTo>
                  <a:pt x="716280" y="819150"/>
                </a:lnTo>
                <a:lnTo>
                  <a:pt x="773430" y="697230"/>
                </a:lnTo>
                <a:lnTo>
                  <a:pt x="845820" y="575310"/>
                </a:lnTo>
                <a:lnTo>
                  <a:pt x="952500" y="342900"/>
                </a:lnTo>
                <a:lnTo>
                  <a:pt x="1032510" y="175260"/>
                </a:lnTo>
                <a:lnTo>
                  <a:pt x="1123950" y="0"/>
                </a:lnTo>
              </a:path>
            </a:pathLst>
          </a:custGeom>
          <a:no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a:p>
        </p:txBody>
      </p:sp>
      <p:sp>
        <p:nvSpPr>
          <p:cNvPr id="19" name="任意多边形: 形状 18"/>
          <p:cNvSpPr/>
          <p:nvPr/>
        </p:nvSpPr>
        <p:spPr>
          <a:xfrm>
            <a:off x="4799836" y="4081813"/>
            <a:ext cx="690464" cy="341520"/>
          </a:xfrm>
          <a:custGeom>
            <a:avLst/>
            <a:gdLst>
              <a:gd name="connsiteX0" fmla="*/ 0 w 708660"/>
              <a:gd name="connsiteY0" fmla="*/ 0 h 350520"/>
              <a:gd name="connsiteX1" fmla="*/ 354330 w 708660"/>
              <a:gd name="connsiteY1" fmla="*/ 175260 h 350520"/>
              <a:gd name="connsiteX2" fmla="*/ 708660 w 708660"/>
              <a:gd name="connsiteY2" fmla="*/ 350520 h 350520"/>
            </a:gdLst>
            <a:ahLst/>
            <a:cxnLst>
              <a:cxn ang="0">
                <a:pos x="connsiteX0" y="connsiteY0"/>
              </a:cxn>
              <a:cxn ang="0">
                <a:pos x="connsiteX1" y="connsiteY1"/>
              </a:cxn>
              <a:cxn ang="0">
                <a:pos x="connsiteX2" y="connsiteY2"/>
              </a:cxn>
            </a:cxnLst>
            <a:rect l="l" t="t" r="r" b="b"/>
            <a:pathLst>
              <a:path w="708660" h="350520">
                <a:moveTo>
                  <a:pt x="0" y="0"/>
                </a:moveTo>
                <a:lnTo>
                  <a:pt x="354330" y="175260"/>
                </a:lnTo>
                <a:lnTo>
                  <a:pt x="708660" y="350520"/>
                </a:lnTo>
              </a:path>
            </a:pathLst>
          </a:custGeom>
          <a:noFill/>
          <a:ln w="76200">
            <a:solidFill>
              <a:srgbClr val="FFFF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sp>
        <p:nvSpPr>
          <p:cNvPr id="20" name="任意多边形: 形状 19"/>
          <p:cNvSpPr/>
          <p:nvPr/>
        </p:nvSpPr>
        <p:spPr>
          <a:xfrm>
            <a:off x="3890354" y="3224301"/>
            <a:ext cx="1715023" cy="994862"/>
          </a:xfrm>
          <a:custGeom>
            <a:avLst/>
            <a:gdLst>
              <a:gd name="connsiteX0" fmla="*/ 0 w 1760220"/>
              <a:gd name="connsiteY0" fmla="*/ 0 h 1021080"/>
              <a:gd name="connsiteX1" fmla="*/ 160020 w 1760220"/>
              <a:gd name="connsiteY1" fmla="*/ 114300 h 1021080"/>
              <a:gd name="connsiteX2" fmla="*/ 243840 w 1760220"/>
              <a:gd name="connsiteY2" fmla="*/ 182880 h 1021080"/>
              <a:gd name="connsiteX3" fmla="*/ 297180 w 1760220"/>
              <a:gd name="connsiteY3" fmla="*/ 251460 h 1021080"/>
              <a:gd name="connsiteX4" fmla="*/ 335280 w 1760220"/>
              <a:gd name="connsiteY4" fmla="*/ 297180 h 1021080"/>
              <a:gd name="connsiteX5" fmla="*/ 381000 w 1760220"/>
              <a:gd name="connsiteY5" fmla="*/ 320040 h 1021080"/>
              <a:gd name="connsiteX6" fmla="*/ 495300 w 1760220"/>
              <a:gd name="connsiteY6" fmla="*/ 350520 h 1021080"/>
              <a:gd name="connsiteX7" fmla="*/ 586740 w 1760220"/>
              <a:gd name="connsiteY7" fmla="*/ 358140 h 1021080"/>
              <a:gd name="connsiteX8" fmla="*/ 693420 w 1760220"/>
              <a:gd name="connsiteY8" fmla="*/ 388620 h 1021080"/>
              <a:gd name="connsiteX9" fmla="*/ 815340 w 1760220"/>
              <a:gd name="connsiteY9" fmla="*/ 426720 h 1021080"/>
              <a:gd name="connsiteX10" fmla="*/ 914400 w 1760220"/>
              <a:gd name="connsiteY10" fmla="*/ 487680 h 1021080"/>
              <a:gd name="connsiteX11" fmla="*/ 967740 w 1760220"/>
              <a:gd name="connsiteY11" fmla="*/ 525780 h 1021080"/>
              <a:gd name="connsiteX12" fmla="*/ 1036320 w 1760220"/>
              <a:gd name="connsiteY12" fmla="*/ 617220 h 1021080"/>
              <a:gd name="connsiteX13" fmla="*/ 1127760 w 1760220"/>
              <a:gd name="connsiteY13" fmla="*/ 739140 h 1021080"/>
              <a:gd name="connsiteX14" fmla="*/ 1188720 w 1760220"/>
              <a:gd name="connsiteY14" fmla="*/ 777240 h 1021080"/>
              <a:gd name="connsiteX15" fmla="*/ 1310640 w 1760220"/>
              <a:gd name="connsiteY15" fmla="*/ 853440 h 1021080"/>
              <a:gd name="connsiteX16" fmla="*/ 1440180 w 1760220"/>
              <a:gd name="connsiteY16" fmla="*/ 883920 h 1021080"/>
              <a:gd name="connsiteX17" fmla="*/ 1524000 w 1760220"/>
              <a:gd name="connsiteY17" fmla="*/ 914400 h 1021080"/>
              <a:gd name="connsiteX18" fmla="*/ 1638300 w 1760220"/>
              <a:gd name="connsiteY18" fmla="*/ 952500 h 1021080"/>
              <a:gd name="connsiteX19" fmla="*/ 1714500 w 1760220"/>
              <a:gd name="connsiteY19" fmla="*/ 998220 h 1021080"/>
              <a:gd name="connsiteX20" fmla="*/ 1760220 w 1760220"/>
              <a:gd name="connsiteY20" fmla="*/ 1021080 h 10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0220" h="1021080">
                <a:moveTo>
                  <a:pt x="0" y="0"/>
                </a:moveTo>
                <a:lnTo>
                  <a:pt x="160020" y="114300"/>
                </a:lnTo>
                <a:lnTo>
                  <a:pt x="243840" y="182880"/>
                </a:lnTo>
                <a:lnTo>
                  <a:pt x="297180" y="251460"/>
                </a:lnTo>
                <a:lnTo>
                  <a:pt x="335280" y="297180"/>
                </a:lnTo>
                <a:lnTo>
                  <a:pt x="381000" y="320040"/>
                </a:lnTo>
                <a:lnTo>
                  <a:pt x="495300" y="350520"/>
                </a:lnTo>
                <a:lnTo>
                  <a:pt x="586740" y="358140"/>
                </a:lnTo>
                <a:lnTo>
                  <a:pt x="693420" y="388620"/>
                </a:lnTo>
                <a:lnTo>
                  <a:pt x="815340" y="426720"/>
                </a:lnTo>
                <a:lnTo>
                  <a:pt x="914400" y="487680"/>
                </a:lnTo>
                <a:lnTo>
                  <a:pt x="967740" y="525780"/>
                </a:lnTo>
                <a:lnTo>
                  <a:pt x="1036320" y="617220"/>
                </a:lnTo>
                <a:lnTo>
                  <a:pt x="1127760" y="739140"/>
                </a:lnTo>
                <a:lnTo>
                  <a:pt x="1188720" y="777240"/>
                </a:lnTo>
                <a:lnTo>
                  <a:pt x="1310640" y="853440"/>
                </a:lnTo>
                <a:lnTo>
                  <a:pt x="1440180" y="883920"/>
                </a:lnTo>
                <a:lnTo>
                  <a:pt x="1524000" y="914400"/>
                </a:lnTo>
                <a:lnTo>
                  <a:pt x="1638300" y="952500"/>
                </a:lnTo>
                <a:lnTo>
                  <a:pt x="1714500" y="998220"/>
                </a:lnTo>
                <a:lnTo>
                  <a:pt x="1760220" y="1021080"/>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pic>
        <p:nvPicPr>
          <p:cNvPr id="50" name="图片 49"/>
          <p:cNvPicPr/>
          <p:nvPr/>
        </p:nvPicPr>
        <p:blipFill>
          <a:blip r:embed="rId3"/>
          <a:stretch>
            <a:fillRect/>
          </a:stretch>
        </p:blipFill>
        <p:spPr>
          <a:xfrm>
            <a:off x="5761288" y="1658602"/>
            <a:ext cx="214373" cy="206208"/>
          </a:xfrm>
          <a:prstGeom prst="rect">
            <a:avLst/>
          </a:prstGeom>
        </p:spPr>
      </p:pic>
      <p:sp>
        <p:nvSpPr>
          <p:cNvPr id="21" name="对话气泡: 矩形 20"/>
          <p:cNvSpPr/>
          <p:nvPr/>
        </p:nvSpPr>
        <p:spPr>
          <a:xfrm>
            <a:off x="5573823" y="3224301"/>
            <a:ext cx="799231" cy="200457"/>
          </a:xfrm>
          <a:prstGeom prst="wedgeRectCallout">
            <a:avLst>
              <a:gd name="adj1" fmla="val -61627"/>
              <a:gd name="adj2" fmla="val 12915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80" b="1" dirty="0">
                <a:latin typeface="微软雅黑" panose="020B0503020204020204" pitchFamily="34" charset="-122"/>
                <a:ea typeface="微软雅黑" panose="020B0503020204020204" pitchFamily="34" charset="-122"/>
              </a:rPr>
              <a:t>常州财经学院站</a:t>
            </a:r>
            <a:endParaRPr lang="en-US" altLang="zh-CN" sz="680" b="1" dirty="0">
              <a:latin typeface="微软雅黑" panose="020B0503020204020204" pitchFamily="34" charset="-122"/>
              <a:ea typeface="微软雅黑" panose="020B0503020204020204" pitchFamily="34" charset="-122"/>
            </a:endParaRPr>
          </a:p>
          <a:p>
            <a:pPr algn="ctr"/>
            <a:r>
              <a:rPr lang="en-US" altLang="zh-CN" sz="680" b="1" dirty="0">
                <a:latin typeface="微软雅黑" panose="020B0503020204020204" pitchFamily="34" charset="-122"/>
                <a:ea typeface="微软雅黑" panose="020B0503020204020204" pitchFamily="34" charset="-122"/>
              </a:rPr>
              <a:t>225</a:t>
            </a:r>
            <a:r>
              <a:rPr lang="zh-CN" altLang="en-US" sz="680" b="1" dirty="0">
                <a:latin typeface="微软雅黑" panose="020B0503020204020204" pitchFamily="34" charset="-122"/>
                <a:ea typeface="微软雅黑" panose="020B0503020204020204" pitchFamily="34" charset="-122"/>
              </a:rPr>
              <a:t>，</a:t>
            </a:r>
            <a:r>
              <a:rPr lang="en-US" altLang="zh-CN" sz="680" b="1" dirty="0">
                <a:latin typeface="微软雅黑" panose="020B0503020204020204" pitchFamily="34" charset="-122"/>
                <a:ea typeface="微软雅黑" panose="020B0503020204020204" pitchFamily="34" charset="-122"/>
              </a:rPr>
              <a:t>226</a:t>
            </a:r>
            <a:endParaRPr lang="zh-CN" altLang="en-US" sz="680" b="1" dirty="0">
              <a:latin typeface="微软雅黑" panose="020B0503020204020204" pitchFamily="34" charset="-122"/>
              <a:ea typeface="微软雅黑" panose="020B0503020204020204" pitchFamily="34" charset="-122"/>
            </a:endParaRPr>
          </a:p>
        </p:txBody>
      </p:sp>
      <p:sp>
        <p:nvSpPr>
          <p:cNvPr id="55" name="对话气泡: 矩形 54"/>
          <p:cNvSpPr/>
          <p:nvPr/>
        </p:nvSpPr>
        <p:spPr>
          <a:xfrm>
            <a:off x="4077160" y="3202362"/>
            <a:ext cx="670705" cy="222396"/>
          </a:xfrm>
          <a:prstGeom prst="wedgeRectCallout">
            <a:avLst>
              <a:gd name="adj1" fmla="val 59922"/>
              <a:gd name="adj2" fmla="val 1164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80" b="1" dirty="0">
                <a:latin typeface="微软雅黑" panose="020B0503020204020204" pitchFamily="34" charset="-122"/>
                <a:ea typeface="微软雅黑" panose="020B0503020204020204" pitchFamily="34" charset="-122"/>
              </a:rPr>
              <a:t>茶花路梧桐路</a:t>
            </a:r>
            <a:endParaRPr lang="en-US" altLang="zh-CN" sz="680" b="1" dirty="0">
              <a:latin typeface="微软雅黑" panose="020B0503020204020204" pitchFamily="34" charset="-122"/>
              <a:ea typeface="微软雅黑" panose="020B0503020204020204" pitchFamily="34" charset="-122"/>
            </a:endParaRPr>
          </a:p>
          <a:p>
            <a:pPr algn="ctr"/>
            <a:r>
              <a:rPr lang="en-US" altLang="zh-CN" sz="680" b="1" dirty="0">
                <a:latin typeface="微软雅黑" panose="020B0503020204020204" pitchFamily="34" charset="-122"/>
                <a:ea typeface="微软雅黑" panose="020B0503020204020204" pitchFamily="34" charset="-122"/>
              </a:rPr>
              <a:t>213</a:t>
            </a:r>
            <a:r>
              <a:rPr lang="zh-CN" altLang="en-US" sz="680" b="1" dirty="0">
                <a:latin typeface="微软雅黑" panose="020B0503020204020204" pitchFamily="34" charset="-122"/>
                <a:ea typeface="微软雅黑" panose="020B0503020204020204" pitchFamily="34" charset="-122"/>
              </a:rPr>
              <a:t>，</a:t>
            </a:r>
            <a:r>
              <a:rPr lang="en-US" altLang="zh-CN" sz="680" b="1" dirty="0">
                <a:latin typeface="微软雅黑" panose="020B0503020204020204" pitchFamily="34" charset="-122"/>
                <a:ea typeface="微软雅黑" panose="020B0503020204020204" pitchFamily="34" charset="-122"/>
              </a:rPr>
              <a:t>550</a:t>
            </a:r>
            <a:endParaRPr lang="zh-CN" altLang="en-US" sz="680" b="1" dirty="0">
              <a:latin typeface="微软雅黑" panose="020B0503020204020204" pitchFamily="34" charset="-122"/>
              <a:ea typeface="微软雅黑" panose="020B0503020204020204" pitchFamily="34" charset="-122"/>
            </a:endParaRPr>
          </a:p>
        </p:txBody>
      </p:sp>
      <p:pic>
        <p:nvPicPr>
          <p:cNvPr id="56" name="图片 5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214" y="3520165"/>
            <a:ext cx="155911" cy="155911"/>
          </a:xfrm>
          <a:prstGeom prst="rect">
            <a:avLst/>
          </a:prstGeom>
          <a:noFill/>
          <a:ln>
            <a:noFill/>
          </a:ln>
        </p:spPr>
      </p:pic>
      <p:pic>
        <p:nvPicPr>
          <p:cNvPr id="52" name="图片 5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112" y="3507664"/>
            <a:ext cx="155911" cy="155911"/>
          </a:xfrm>
          <a:prstGeom prst="rect">
            <a:avLst/>
          </a:prstGeom>
          <a:noFill/>
          <a:ln>
            <a:noFill/>
          </a:ln>
        </p:spPr>
      </p:pic>
      <p:pic>
        <p:nvPicPr>
          <p:cNvPr id="58" name="图片 5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0249" y="3868827"/>
            <a:ext cx="155911" cy="155911"/>
          </a:xfrm>
          <a:prstGeom prst="rect">
            <a:avLst/>
          </a:prstGeom>
          <a:noFill/>
          <a:ln>
            <a:noFill/>
          </a:ln>
        </p:spPr>
      </p:pic>
      <p:sp>
        <p:nvSpPr>
          <p:cNvPr id="59" name="对话气泡: 矩形 58"/>
          <p:cNvSpPr/>
          <p:nvPr/>
        </p:nvSpPr>
        <p:spPr>
          <a:xfrm>
            <a:off x="3959981" y="3676076"/>
            <a:ext cx="707950" cy="274367"/>
          </a:xfrm>
          <a:prstGeom prst="wedgeRectCallout">
            <a:avLst>
              <a:gd name="adj1" fmla="val 66590"/>
              <a:gd name="adj2" fmla="val 5664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80" b="1" dirty="0">
                <a:latin typeface="微软雅黑" panose="020B0503020204020204" pitchFamily="34" charset="-122"/>
                <a:ea typeface="微软雅黑" panose="020B0503020204020204" pitchFamily="34" charset="-122"/>
              </a:rPr>
              <a:t>梧桐苑</a:t>
            </a:r>
            <a:endParaRPr lang="en-US" altLang="zh-CN" sz="680" b="1" dirty="0">
              <a:latin typeface="微软雅黑" panose="020B0503020204020204" pitchFamily="34" charset="-122"/>
              <a:ea typeface="微软雅黑" panose="020B0503020204020204" pitchFamily="34" charset="-122"/>
            </a:endParaRPr>
          </a:p>
          <a:p>
            <a:pPr algn="ctr"/>
            <a:r>
              <a:rPr lang="en-US" altLang="zh-CN" sz="680" b="1" dirty="0">
                <a:latin typeface="微软雅黑" panose="020B0503020204020204" pitchFamily="34" charset="-122"/>
                <a:ea typeface="微软雅黑" panose="020B0503020204020204" pitchFamily="34" charset="-122"/>
              </a:rPr>
              <a:t>213</a:t>
            </a:r>
            <a:r>
              <a:rPr lang="zh-CN" altLang="en-US" sz="680" b="1" dirty="0">
                <a:latin typeface="微软雅黑" panose="020B0503020204020204" pitchFamily="34" charset="-122"/>
                <a:ea typeface="微软雅黑" panose="020B0503020204020204" pitchFamily="34" charset="-122"/>
              </a:rPr>
              <a:t>，</a:t>
            </a:r>
            <a:r>
              <a:rPr lang="en-US" altLang="zh-CN" sz="680" b="1" dirty="0">
                <a:latin typeface="微软雅黑" panose="020B0503020204020204" pitchFamily="34" charset="-122"/>
                <a:ea typeface="微软雅黑" panose="020B0503020204020204" pitchFamily="34" charset="-122"/>
              </a:rPr>
              <a:t>229</a:t>
            </a:r>
            <a:r>
              <a:rPr lang="zh-CN" altLang="en-US" sz="680" b="1" dirty="0">
                <a:latin typeface="微软雅黑" panose="020B0503020204020204" pitchFamily="34" charset="-122"/>
                <a:ea typeface="微软雅黑" panose="020B0503020204020204" pitchFamily="34" charset="-122"/>
              </a:rPr>
              <a:t>，</a:t>
            </a:r>
            <a:r>
              <a:rPr lang="en-US" altLang="zh-CN" sz="680" b="1" dirty="0">
                <a:latin typeface="微软雅黑" panose="020B0503020204020204" pitchFamily="34" charset="-122"/>
                <a:ea typeface="微软雅黑" panose="020B0503020204020204" pitchFamily="34" charset="-122"/>
              </a:rPr>
              <a:t>550</a:t>
            </a:r>
            <a:endParaRPr lang="zh-CN" altLang="en-US" sz="680" b="1" dirty="0">
              <a:latin typeface="微软雅黑" panose="020B0503020204020204" pitchFamily="34" charset="-122"/>
              <a:ea typeface="微软雅黑" panose="020B0503020204020204" pitchFamily="34" charset="-122"/>
            </a:endParaRPr>
          </a:p>
        </p:txBody>
      </p:sp>
      <p:cxnSp>
        <p:nvCxnSpPr>
          <p:cNvPr id="60" name="直接箭头连接符 59"/>
          <p:cNvCxnSpPr>
            <a:stCxn id="66" idx="0"/>
            <a:endCxn id="50" idx="2"/>
          </p:cNvCxnSpPr>
          <p:nvPr/>
        </p:nvCxnSpPr>
        <p:spPr>
          <a:xfrm flipV="1">
            <a:off x="5061953" y="1864810"/>
            <a:ext cx="806522" cy="188862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5395548" y="2562501"/>
            <a:ext cx="721360" cy="301625"/>
          </a:xfrm>
          <a:prstGeom prst="rect">
            <a:avLst/>
          </a:prstGeom>
          <a:ln>
            <a:noFill/>
          </a:ln>
        </p:spPr>
        <p:txBody>
          <a:bodyPr wrap="none">
            <a:spAutoFit/>
          </a:bodyPr>
          <a:lstStyle/>
          <a:p>
            <a:pPr algn="ctr"/>
            <a:r>
              <a:rPr lang="en-US" altLang="zh-CN" sz="1365" b="1" dirty="0">
                <a:solidFill>
                  <a:srgbClr val="C00000"/>
                </a:solidFill>
                <a:latin typeface="微软雅黑" panose="020B0503020204020204" pitchFamily="34" charset="-122"/>
                <a:ea typeface="微软雅黑" panose="020B0503020204020204" pitchFamily="34" charset="-122"/>
              </a:rPr>
              <a:t>1.3km</a:t>
            </a:r>
            <a:endParaRPr lang="zh-CN" altLang="en-US" sz="1365" dirty="0">
              <a:solidFill>
                <a:srgbClr val="C00000"/>
              </a:solidFill>
            </a:endParaRPr>
          </a:p>
        </p:txBody>
      </p:sp>
      <p:sp>
        <p:nvSpPr>
          <p:cNvPr id="26" name="矩形 25"/>
          <p:cNvSpPr/>
          <p:nvPr/>
        </p:nvSpPr>
        <p:spPr>
          <a:xfrm rot="17100000">
            <a:off x="2914335" y="4444908"/>
            <a:ext cx="988922" cy="220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560" b="1" dirty="0">
                <a:solidFill>
                  <a:schemeClr val="tx1"/>
                </a:solidFill>
                <a:latin typeface="微软雅黑" panose="020B0503020204020204" pitchFamily="34" charset="-122"/>
                <a:ea typeface="微软雅黑" panose="020B0503020204020204" pitchFamily="34" charset="-122"/>
              </a:rPr>
              <a:t>中吴大道</a:t>
            </a:r>
          </a:p>
        </p:txBody>
      </p:sp>
      <p:sp>
        <p:nvSpPr>
          <p:cNvPr id="72" name="矩形 71"/>
          <p:cNvSpPr/>
          <p:nvPr/>
        </p:nvSpPr>
        <p:spPr>
          <a:xfrm rot="17100000">
            <a:off x="5508876" y="5632180"/>
            <a:ext cx="808797" cy="2064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560" b="1" dirty="0">
                <a:solidFill>
                  <a:schemeClr val="tx1"/>
                </a:solidFill>
                <a:latin typeface="微软雅黑" panose="020B0503020204020204" pitchFamily="34" charset="-122"/>
                <a:ea typeface="微软雅黑" panose="020B0503020204020204" pitchFamily="34" charset="-122"/>
              </a:rPr>
              <a:t>龙江路</a:t>
            </a:r>
          </a:p>
        </p:txBody>
      </p:sp>
      <p:sp>
        <p:nvSpPr>
          <p:cNvPr id="75" name="矩形 74"/>
          <p:cNvSpPr/>
          <p:nvPr/>
        </p:nvSpPr>
        <p:spPr>
          <a:xfrm rot="17851335">
            <a:off x="6037694" y="4279034"/>
            <a:ext cx="808797" cy="2064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560" b="1" dirty="0">
                <a:solidFill>
                  <a:schemeClr val="tx1"/>
                </a:solidFill>
                <a:latin typeface="微软雅黑" panose="020B0503020204020204" pitchFamily="34" charset="-122"/>
                <a:ea typeface="微软雅黑" panose="020B0503020204020204" pitchFamily="34" charset="-122"/>
              </a:rPr>
              <a:t>外环高架</a:t>
            </a:r>
          </a:p>
        </p:txBody>
      </p:sp>
      <p:sp>
        <p:nvSpPr>
          <p:cNvPr id="76" name="矩形 75"/>
          <p:cNvSpPr/>
          <p:nvPr/>
        </p:nvSpPr>
        <p:spPr>
          <a:xfrm rot="17858680">
            <a:off x="3726289" y="2488507"/>
            <a:ext cx="988922" cy="220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560" b="1" dirty="0">
                <a:solidFill>
                  <a:schemeClr val="tx1"/>
                </a:solidFill>
                <a:latin typeface="微软雅黑" panose="020B0503020204020204" pitchFamily="34" charset="-122"/>
                <a:ea typeface="微软雅黑" panose="020B0503020204020204" pitchFamily="34" charset="-122"/>
              </a:rPr>
              <a:t>玉龙路</a:t>
            </a:r>
          </a:p>
        </p:txBody>
      </p:sp>
      <p:sp>
        <p:nvSpPr>
          <p:cNvPr id="80" name="矩形 79"/>
          <p:cNvSpPr/>
          <p:nvPr/>
        </p:nvSpPr>
        <p:spPr>
          <a:xfrm rot="17205928">
            <a:off x="4155717" y="5161651"/>
            <a:ext cx="808797" cy="2064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365" b="1" dirty="0">
                <a:solidFill>
                  <a:schemeClr val="tx1"/>
                </a:solidFill>
                <a:latin typeface="微软雅黑" panose="020B0503020204020204" pitchFamily="34" charset="-122"/>
                <a:ea typeface="微软雅黑" panose="020B0503020204020204" pitchFamily="34" charset="-122"/>
              </a:rPr>
              <a:t>茶花路</a:t>
            </a:r>
          </a:p>
        </p:txBody>
      </p:sp>
      <p:sp>
        <p:nvSpPr>
          <p:cNvPr id="81" name="矩形 80"/>
          <p:cNvSpPr/>
          <p:nvPr/>
        </p:nvSpPr>
        <p:spPr>
          <a:xfrm rot="17922489">
            <a:off x="4948552" y="2452220"/>
            <a:ext cx="808797" cy="2064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365" b="1" dirty="0">
                <a:solidFill>
                  <a:schemeClr val="tx1"/>
                </a:solidFill>
                <a:latin typeface="微软雅黑" panose="020B0503020204020204" pitchFamily="34" charset="-122"/>
                <a:ea typeface="微软雅黑" panose="020B0503020204020204" pitchFamily="34" charset="-122"/>
              </a:rPr>
              <a:t>茶花路</a:t>
            </a:r>
          </a:p>
        </p:txBody>
      </p:sp>
      <p:sp>
        <p:nvSpPr>
          <p:cNvPr id="82" name="矩形 81"/>
          <p:cNvSpPr/>
          <p:nvPr/>
        </p:nvSpPr>
        <p:spPr>
          <a:xfrm rot="1196702">
            <a:off x="5560463" y="3665120"/>
            <a:ext cx="808797" cy="2064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365" b="1" dirty="0">
                <a:solidFill>
                  <a:schemeClr val="tx1"/>
                </a:solidFill>
                <a:latin typeface="微软雅黑" panose="020B0503020204020204" pitchFamily="34" charset="-122"/>
                <a:ea typeface="微软雅黑" panose="020B0503020204020204" pitchFamily="34" charset="-122"/>
              </a:rPr>
              <a:t>梧桐路</a:t>
            </a:r>
          </a:p>
        </p:txBody>
      </p:sp>
      <p:sp>
        <p:nvSpPr>
          <p:cNvPr id="83" name="矩形 82"/>
          <p:cNvSpPr/>
          <p:nvPr/>
        </p:nvSpPr>
        <p:spPr>
          <a:xfrm rot="17659463">
            <a:off x="5747826" y="2601007"/>
            <a:ext cx="766223" cy="199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170" b="1" dirty="0">
                <a:solidFill>
                  <a:schemeClr val="tx1"/>
                </a:solidFill>
                <a:latin typeface="微软雅黑" panose="020B0503020204020204" pitchFamily="34" charset="-122"/>
                <a:ea typeface="微软雅黑" panose="020B0503020204020204" pitchFamily="34" charset="-122"/>
              </a:rPr>
              <a:t>月季路</a:t>
            </a:r>
          </a:p>
        </p:txBody>
      </p:sp>
      <p:sp>
        <p:nvSpPr>
          <p:cNvPr id="86" name="矩形 85"/>
          <p:cNvSpPr/>
          <p:nvPr/>
        </p:nvSpPr>
        <p:spPr>
          <a:xfrm rot="18069478">
            <a:off x="5257963" y="4118665"/>
            <a:ext cx="766223" cy="199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170" b="1" dirty="0">
                <a:solidFill>
                  <a:schemeClr val="tx1"/>
                </a:solidFill>
                <a:latin typeface="微软雅黑" panose="020B0503020204020204" pitchFamily="34" charset="-122"/>
                <a:ea typeface="微软雅黑" panose="020B0503020204020204" pitchFamily="34" charset="-122"/>
              </a:rPr>
              <a:t>月季路</a:t>
            </a:r>
          </a:p>
        </p:txBody>
      </p:sp>
      <p:sp>
        <p:nvSpPr>
          <p:cNvPr id="87" name="矩形 86"/>
          <p:cNvSpPr/>
          <p:nvPr/>
        </p:nvSpPr>
        <p:spPr>
          <a:xfrm rot="433909">
            <a:off x="5773046" y="6276165"/>
            <a:ext cx="808797" cy="2064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365" b="1" dirty="0">
                <a:solidFill>
                  <a:schemeClr val="tx1"/>
                </a:solidFill>
                <a:latin typeface="微软雅黑" panose="020B0503020204020204" pitchFamily="34" charset="-122"/>
                <a:ea typeface="微软雅黑" panose="020B0503020204020204" pitchFamily="34" charset="-122"/>
              </a:rPr>
              <a:t>怀德路</a:t>
            </a:r>
          </a:p>
        </p:txBody>
      </p:sp>
      <p:sp>
        <p:nvSpPr>
          <p:cNvPr id="90" name="矩形 89"/>
          <p:cNvSpPr/>
          <p:nvPr/>
        </p:nvSpPr>
        <p:spPr>
          <a:xfrm rot="640907">
            <a:off x="2940037" y="5899863"/>
            <a:ext cx="808797" cy="2064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65" b="1" dirty="0">
                <a:solidFill>
                  <a:schemeClr val="tx1"/>
                </a:solidFill>
                <a:latin typeface="微软雅黑" panose="020B0503020204020204" pitchFamily="34" charset="-122"/>
                <a:ea typeface="微软雅黑" panose="020B0503020204020204" pitchFamily="34" charset="-122"/>
              </a:rPr>
              <a:t>340</a:t>
            </a:r>
            <a:r>
              <a:rPr lang="zh-CN" altLang="en-US" sz="1365" b="1" dirty="0">
                <a:solidFill>
                  <a:schemeClr val="tx1"/>
                </a:solidFill>
                <a:latin typeface="微软雅黑" panose="020B0503020204020204" pitchFamily="34" charset="-122"/>
                <a:ea typeface="微软雅黑" panose="020B0503020204020204" pitchFamily="34" charset="-122"/>
              </a:rPr>
              <a:t>省道</a:t>
            </a:r>
          </a:p>
        </p:txBody>
      </p:sp>
      <p:sp>
        <p:nvSpPr>
          <p:cNvPr id="101" name="文本框 100"/>
          <p:cNvSpPr txBox="1"/>
          <p:nvPr/>
        </p:nvSpPr>
        <p:spPr>
          <a:xfrm>
            <a:off x="8810216" y="1761706"/>
            <a:ext cx="3001896" cy="4859655"/>
          </a:xfrm>
          <a:prstGeom prst="rect">
            <a:avLst/>
          </a:prstGeom>
          <a:noFill/>
        </p:spPr>
        <p:txBody>
          <a:bodyPr wrap="square" rtlCol="0">
            <a:spAutoFit/>
          </a:bodyPr>
          <a:lstStyle/>
          <a:p>
            <a:pPr>
              <a:lnSpc>
                <a:spcPct val="150000"/>
              </a:lnSpc>
            </a:pPr>
            <a:r>
              <a:rPr lang="zh-CN" altLang="en-US" sz="1755" b="1" dirty="0">
                <a:latin typeface="微软雅黑" panose="020B0503020204020204" pitchFamily="34" charset="-122"/>
                <a:ea typeface="微软雅黑" panose="020B0503020204020204" pitchFamily="34" charset="-122"/>
              </a:rPr>
              <a:t>道路交通：</a:t>
            </a:r>
            <a:endParaRPr lang="en-US" altLang="zh-CN" sz="1755" b="1" dirty="0">
              <a:latin typeface="微软雅黑" panose="020B0503020204020204" pitchFamily="34" charset="-122"/>
              <a:ea typeface="微软雅黑" panose="020B0503020204020204" pitchFamily="34" charset="-122"/>
            </a:endParaRPr>
          </a:p>
          <a:p>
            <a:pPr>
              <a:lnSpc>
                <a:spcPct val="150000"/>
              </a:lnSpc>
            </a:pPr>
            <a:r>
              <a:rPr lang="zh-CN" altLang="en-US" sz="1560" b="1" dirty="0">
                <a:latin typeface="微软雅黑" panose="020B0503020204020204" pitchFamily="34" charset="-122"/>
                <a:ea typeface="微软雅黑" panose="020B0503020204020204" pitchFamily="34" charset="-122"/>
              </a:rPr>
              <a:t>主干道：</a:t>
            </a:r>
            <a:r>
              <a:rPr lang="zh-CN" altLang="en-US" sz="1560" dirty="0">
                <a:latin typeface="微软雅黑" panose="020B0503020204020204" pitchFamily="34" charset="-122"/>
                <a:ea typeface="微软雅黑" panose="020B0503020204020204" pitchFamily="34" charset="-122"/>
              </a:rPr>
              <a:t>中吴大道、龙江路（外环高架）、怀德路（</a:t>
            </a:r>
            <a:r>
              <a:rPr lang="en-US" altLang="zh-CN" sz="1560" dirty="0">
                <a:latin typeface="微软雅黑" panose="020B0503020204020204" pitchFamily="34" charset="-122"/>
                <a:ea typeface="微软雅黑" panose="020B0503020204020204" pitchFamily="34" charset="-122"/>
              </a:rPr>
              <a:t>340</a:t>
            </a:r>
            <a:r>
              <a:rPr lang="zh-CN" altLang="en-US" sz="1560" dirty="0">
                <a:latin typeface="微软雅黑" panose="020B0503020204020204" pitchFamily="34" charset="-122"/>
                <a:ea typeface="微软雅黑" panose="020B0503020204020204" pitchFamily="34" charset="-122"/>
              </a:rPr>
              <a:t>省道）</a:t>
            </a:r>
            <a:endParaRPr lang="en-US" altLang="zh-CN" sz="1560" dirty="0">
              <a:latin typeface="微软雅黑" panose="020B0503020204020204" pitchFamily="34" charset="-122"/>
              <a:ea typeface="微软雅黑" panose="020B0503020204020204" pitchFamily="34" charset="-122"/>
            </a:endParaRPr>
          </a:p>
          <a:p>
            <a:pPr>
              <a:lnSpc>
                <a:spcPct val="150000"/>
              </a:lnSpc>
            </a:pPr>
            <a:r>
              <a:rPr lang="zh-CN" altLang="en-US" sz="1560" b="1" dirty="0">
                <a:latin typeface="微软雅黑" panose="020B0503020204020204" pitchFamily="34" charset="-122"/>
                <a:ea typeface="微软雅黑" panose="020B0503020204020204" pitchFamily="34" charset="-122"/>
              </a:rPr>
              <a:t>次干道：</a:t>
            </a:r>
            <a:r>
              <a:rPr lang="zh-CN" altLang="en-US" sz="1560" dirty="0">
                <a:latin typeface="微软雅黑" panose="020B0503020204020204" pitchFamily="34" charset="-122"/>
                <a:ea typeface="微软雅黑" panose="020B0503020204020204" pitchFamily="34" charset="-122"/>
              </a:rPr>
              <a:t>茶花路、月季路、棕榈路、梧桐路</a:t>
            </a:r>
            <a:endParaRPr lang="en-US" altLang="zh-CN" sz="1560" dirty="0">
              <a:latin typeface="微软雅黑" panose="020B0503020204020204" pitchFamily="34" charset="-122"/>
              <a:ea typeface="微软雅黑" panose="020B0503020204020204" pitchFamily="34" charset="-122"/>
            </a:endParaRPr>
          </a:p>
          <a:p>
            <a:pPr>
              <a:lnSpc>
                <a:spcPct val="150000"/>
              </a:lnSpc>
            </a:pPr>
            <a:r>
              <a:rPr lang="zh-CN" altLang="en-US" sz="1755" b="1" dirty="0">
                <a:latin typeface="微软雅黑" panose="020B0503020204020204" pitchFamily="34" charset="-122"/>
                <a:ea typeface="微软雅黑" panose="020B0503020204020204" pitchFamily="34" charset="-122"/>
              </a:rPr>
              <a:t>公共交通：</a:t>
            </a:r>
            <a:endParaRPr lang="en-US" altLang="zh-CN" sz="1755" b="1" dirty="0">
              <a:latin typeface="微软雅黑" panose="020B0503020204020204" pitchFamily="34" charset="-122"/>
              <a:ea typeface="微软雅黑" panose="020B0503020204020204" pitchFamily="34" charset="-122"/>
            </a:endParaRPr>
          </a:p>
          <a:p>
            <a:pPr>
              <a:lnSpc>
                <a:spcPct val="150000"/>
              </a:lnSpc>
            </a:pPr>
            <a:r>
              <a:rPr lang="zh-CN" altLang="en-US" sz="1560" b="1" dirty="0">
                <a:latin typeface="微软雅黑" panose="020B0503020204020204" pitchFamily="34" charset="-122"/>
                <a:ea typeface="微软雅黑" panose="020B0503020204020204" pitchFamily="34" charset="-122"/>
              </a:rPr>
              <a:t>公交：</a:t>
            </a:r>
            <a:r>
              <a:rPr lang="zh-CN" altLang="en-US" sz="1560" dirty="0">
                <a:latin typeface="微软雅黑" panose="020B0503020204020204" pitchFamily="34" charset="-122"/>
                <a:ea typeface="微软雅黑" panose="020B0503020204020204" pitchFamily="34" charset="-122"/>
              </a:rPr>
              <a:t>周边公交站无缝对接，有多路公交（</a:t>
            </a:r>
            <a:r>
              <a:rPr lang="en-US" altLang="zh-CN" sz="1560" dirty="0">
                <a:latin typeface="微软雅黑" panose="020B0503020204020204" pitchFamily="34" charset="-122"/>
                <a:ea typeface="微软雅黑" panose="020B0503020204020204" pitchFamily="34" charset="-122"/>
              </a:rPr>
              <a:t>213</a:t>
            </a:r>
            <a:r>
              <a:rPr lang="zh-CN" altLang="en-US" sz="1560" dirty="0">
                <a:latin typeface="微软雅黑" panose="020B0503020204020204" pitchFamily="34" charset="-122"/>
                <a:ea typeface="微软雅黑" panose="020B0503020204020204" pitchFamily="34" charset="-122"/>
              </a:rPr>
              <a:t>路、</a:t>
            </a:r>
            <a:r>
              <a:rPr lang="en-US" altLang="zh-CN" sz="1560" dirty="0">
                <a:latin typeface="微软雅黑" panose="020B0503020204020204" pitchFamily="34" charset="-122"/>
                <a:ea typeface="微软雅黑" panose="020B0503020204020204" pitchFamily="34" charset="-122"/>
              </a:rPr>
              <a:t>225</a:t>
            </a:r>
            <a:r>
              <a:rPr lang="zh-CN" altLang="en-US" sz="1560" dirty="0">
                <a:latin typeface="微软雅黑" panose="020B0503020204020204" pitchFamily="34" charset="-122"/>
                <a:ea typeface="微软雅黑" panose="020B0503020204020204" pitchFamily="34" charset="-122"/>
              </a:rPr>
              <a:t>路、</a:t>
            </a:r>
            <a:r>
              <a:rPr lang="en-US" altLang="zh-CN" sz="1560" dirty="0">
                <a:latin typeface="微软雅黑" panose="020B0503020204020204" pitchFamily="34" charset="-122"/>
                <a:ea typeface="微软雅黑" panose="020B0503020204020204" pitchFamily="34" charset="-122"/>
              </a:rPr>
              <a:t>226</a:t>
            </a:r>
            <a:r>
              <a:rPr lang="zh-CN" altLang="en-US" sz="1560" dirty="0">
                <a:latin typeface="微软雅黑" panose="020B0503020204020204" pitchFamily="34" charset="-122"/>
                <a:ea typeface="微软雅黑" panose="020B0503020204020204" pitchFamily="34" charset="-122"/>
              </a:rPr>
              <a:t>路、</a:t>
            </a:r>
            <a:r>
              <a:rPr lang="en-US" altLang="zh-CN" sz="1560" dirty="0">
                <a:latin typeface="微软雅黑" panose="020B0503020204020204" pitchFamily="34" charset="-122"/>
                <a:ea typeface="微软雅黑" panose="020B0503020204020204" pitchFamily="34" charset="-122"/>
              </a:rPr>
              <a:t>550</a:t>
            </a:r>
            <a:r>
              <a:rPr lang="zh-CN" altLang="en-US" sz="1560" dirty="0">
                <a:latin typeface="微软雅黑" panose="020B0503020204020204" pitchFamily="34" charset="-122"/>
                <a:ea typeface="微软雅黑" panose="020B0503020204020204" pitchFamily="34" charset="-122"/>
              </a:rPr>
              <a:t>路）贯通主城区；</a:t>
            </a:r>
            <a:endParaRPr lang="en-US" altLang="zh-CN" sz="1560" dirty="0">
              <a:latin typeface="微软雅黑" panose="020B0503020204020204" pitchFamily="34" charset="-122"/>
              <a:ea typeface="微软雅黑" panose="020B0503020204020204" pitchFamily="34" charset="-122"/>
            </a:endParaRPr>
          </a:p>
          <a:p>
            <a:pPr>
              <a:lnSpc>
                <a:spcPct val="150000"/>
              </a:lnSpc>
            </a:pPr>
            <a:r>
              <a:rPr lang="zh-CN" altLang="en-US" sz="1560" b="1" dirty="0">
                <a:latin typeface="微软雅黑" panose="020B0503020204020204" pitchFamily="34" charset="-122"/>
                <a:ea typeface="微软雅黑" panose="020B0503020204020204" pitchFamily="34" charset="-122"/>
              </a:rPr>
              <a:t>地铁：</a:t>
            </a:r>
            <a:r>
              <a:rPr lang="zh-CN" altLang="en-US" sz="1560" dirty="0">
                <a:latin typeface="微软雅黑" panose="020B0503020204020204" pitchFamily="34" charset="-122"/>
                <a:ea typeface="微软雅黑" panose="020B0503020204020204" pitchFamily="34" charset="-122"/>
              </a:rPr>
              <a:t>目前常州已开通地铁一号线，本案距离最近同济桥站</a:t>
            </a:r>
            <a:r>
              <a:rPr lang="en-US" altLang="zh-CN" sz="1560" dirty="0">
                <a:latin typeface="微软雅黑" panose="020B0503020204020204" pitchFamily="34" charset="-122"/>
                <a:ea typeface="微软雅黑" panose="020B0503020204020204" pitchFamily="34" charset="-122"/>
              </a:rPr>
              <a:t>6.7km</a:t>
            </a:r>
            <a:r>
              <a:rPr lang="zh-CN" altLang="en-US" sz="1560" dirty="0">
                <a:latin typeface="微软雅黑" panose="020B0503020204020204" pitchFamily="34" charset="-122"/>
                <a:ea typeface="微软雅黑" panose="020B0503020204020204" pitchFamily="34" charset="-122"/>
              </a:rPr>
              <a:t>，距离后期规划地铁</a:t>
            </a:r>
            <a:r>
              <a:rPr lang="en-US" altLang="zh-CN" sz="1560" dirty="0">
                <a:latin typeface="微软雅黑" panose="020B0503020204020204" pitchFamily="34" charset="-122"/>
                <a:ea typeface="微软雅黑" panose="020B0503020204020204" pitchFamily="34" charset="-122"/>
              </a:rPr>
              <a:t>4</a:t>
            </a:r>
            <a:r>
              <a:rPr lang="zh-CN" altLang="en-US" sz="1560" dirty="0">
                <a:latin typeface="微软雅黑" panose="020B0503020204020204" pitchFamily="34" charset="-122"/>
                <a:ea typeface="微软雅黑" panose="020B0503020204020204" pitchFamily="34" charset="-122"/>
              </a:rPr>
              <a:t>号线青枫公园站</a:t>
            </a:r>
            <a:r>
              <a:rPr lang="en-US" altLang="zh-CN" sz="1560" dirty="0">
                <a:latin typeface="微软雅黑" panose="020B0503020204020204" pitchFamily="34" charset="-122"/>
                <a:ea typeface="微软雅黑" panose="020B0503020204020204" pitchFamily="34" charset="-122"/>
              </a:rPr>
              <a:t>1.3km</a:t>
            </a:r>
            <a:r>
              <a:rPr lang="zh-CN" altLang="en-US" sz="1560" dirty="0">
                <a:latin typeface="微软雅黑" panose="020B0503020204020204" pitchFamily="34" charset="-122"/>
                <a:ea typeface="微软雅黑" panose="020B0503020204020204" pitchFamily="34" charset="-122"/>
              </a:rPr>
              <a:t>（远期规划）</a:t>
            </a:r>
          </a:p>
        </p:txBody>
      </p:sp>
      <p:sp>
        <p:nvSpPr>
          <p:cNvPr id="5" name="任意多边形: 形状 4"/>
          <p:cNvSpPr/>
          <p:nvPr/>
        </p:nvSpPr>
        <p:spPr>
          <a:xfrm>
            <a:off x="1377958" y="2471473"/>
            <a:ext cx="7442159" cy="2542094"/>
          </a:xfrm>
          <a:custGeom>
            <a:avLst/>
            <a:gdLst>
              <a:gd name="connsiteX0" fmla="*/ 0 w 7638288"/>
              <a:gd name="connsiteY0" fmla="*/ 0 h 2609088"/>
              <a:gd name="connsiteX1" fmla="*/ 426720 w 7638288"/>
              <a:gd name="connsiteY1" fmla="*/ 79248 h 2609088"/>
              <a:gd name="connsiteX2" fmla="*/ 719328 w 7638288"/>
              <a:gd name="connsiteY2" fmla="*/ 188976 h 2609088"/>
              <a:gd name="connsiteX3" fmla="*/ 1335024 w 7638288"/>
              <a:gd name="connsiteY3" fmla="*/ 481584 h 2609088"/>
              <a:gd name="connsiteX4" fmla="*/ 1810512 w 7638288"/>
              <a:gd name="connsiteY4" fmla="*/ 713232 h 2609088"/>
              <a:gd name="connsiteX5" fmla="*/ 1987296 w 7638288"/>
              <a:gd name="connsiteY5" fmla="*/ 786384 h 2609088"/>
              <a:gd name="connsiteX6" fmla="*/ 2414016 w 7638288"/>
              <a:gd name="connsiteY6" fmla="*/ 1103376 h 2609088"/>
              <a:gd name="connsiteX7" fmla="*/ 2804160 w 7638288"/>
              <a:gd name="connsiteY7" fmla="*/ 1438656 h 2609088"/>
              <a:gd name="connsiteX8" fmla="*/ 3145536 w 7638288"/>
              <a:gd name="connsiteY8" fmla="*/ 1670304 h 2609088"/>
              <a:gd name="connsiteX9" fmla="*/ 3517392 w 7638288"/>
              <a:gd name="connsiteY9" fmla="*/ 1987296 h 2609088"/>
              <a:gd name="connsiteX10" fmla="*/ 3816096 w 7638288"/>
              <a:gd name="connsiteY10" fmla="*/ 2225040 h 2609088"/>
              <a:gd name="connsiteX11" fmla="*/ 3950208 w 7638288"/>
              <a:gd name="connsiteY11" fmla="*/ 2286000 h 2609088"/>
              <a:gd name="connsiteX12" fmla="*/ 4114800 w 7638288"/>
              <a:gd name="connsiteY12" fmla="*/ 2359152 h 2609088"/>
              <a:gd name="connsiteX13" fmla="*/ 4511040 w 7638288"/>
              <a:gd name="connsiteY13" fmla="*/ 2432304 h 2609088"/>
              <a:gd name="connsiteX14" fmla="*/ 4913376 w 7638288"/>
              <a:gd name="connsiteY14" fmla="*/ 2487168 h 2609088"/>
              <a:gd name="connsiteX15" fmla="*/ 5273040 w 7638288"/>
              <a:gd name="connsiteY15" fmla="*/ 2505456 h 2609088"/>
              <a:gd name="connsiteX16" fmla="*/ 5638800 w 7638288"/>
              <a:gd name="connsiteY16" fmla="*/ 2584704 h 2609088"/>
              <a:gd name="connsiteX17" fmla="*/ 5779008 w 7638288"/>
              <a:gd name="connsiteY17" fmla="*/ 2609088 h 2609088"/>
              <a:gd name="connsiteX18" fmla="*/ 6047232 w 7638288"/>
              <a:gd name="connsiteY18" fmla="*/ 2584704 h 2609088"/>
              <a:gd name="connsiteX19" fmla="*/ 6669024 w 7638288"/>
              <a:gd name="connsiteY19" fmla="*/ 2456688 h 2609088"/>
              <a:gd name="connsiteX20" fmla="*/ 7272528 w 7638288"/>
              <a:gd name="connsiteY20" fmla="*/ 2340864 h 2609088"/>
              <a:gd name="connsiteX21" fmla="*/ 7473696 w 7638288"/>
              <a:gd name="connsiteY21" fmla="*/ 2328672 h 2609088"/>
              <a:gd name="connsiteX22" fmla="*/ 7638288 w 7638288"/>
              <a:gd name="connsiteY22" fmla="*/ 2353056 h 260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38288" h="2609088">
                <a:moveTo>
                  <a:pt x="0" y="0"/>
                </a:moveTo>
                <a:lnTo>
                  <a:pt x="426720" y="79248"/>
                </a:lnTo>
                <a:lnTo>
                  <a:pt x="719328" y="188976"/>
                </a:lnTo>
                <a:lnTo>
                  <a:pt x="1335024" y="481584"/>
                </a:lnTo>
                <a:lnTo>
                  <a:pt x="1810512" y="713232"/>
                </a:lnTo>
                <a:lnTo>
                  <a:pt x="1987296" y="786384"/>
                </a:lnTo>
                <a:lnTo>
                  <a:pt x="2414016" y="1103376"/>
                </a:lnTo>
                <a:lnTo>
                  <a:pt x="2804160" y="1438656"/>
                </a:lnTo>
                <a:lnTo>
                  <a:pt x="3145536" y="1670304"/>
                </a:lnTo>
                <a:lnTo>
                  <a:pt x="3517392" y="1987296"/>
                </a:lnTo>
                <a:lnTo>
                  <a:pt x="3816096" y="2225040"/>
                </a:lnTo>
                <a:lnTo>
                  <a:pt x="3950208" y="2286000"/>
                </a:lnTo>
                <a:lnTo>
                  <a:pt x="4114800" y="2359152"/>
                </a:lnTo>
                <a:lnTo>
                  <a:pt x="4511040" y="2432304"/>
                </a:lnTo>
                <a:lnTo>
                  <a:pt x="4913376" y="2487168"/>
                </a:lnTo>
                <a:lnTo>
                  <a:pt x="5273040" y="2505456"/>
                </a:lnTo>
                <a:lnTo>
                  <a:pt x="5638800" y="2584704"/>
                </a:lnTo>
                <a:lnTo>
                  <a:pt x="5779008" y="2609088"/>
                </a:lnTo>
                <a:lnTo>
                  <a:pt x="6047232" y="2584704"/>
                </a:lnTo>
                <a:lnTo>
                  <a:pt x="6669024" y="2456688"/>
                </a:lnTo>
                <a:lnTo>
                  <a:pt x="7272528" y="2340864"/>
                </a:lnTo>
                <a:lnTo>
                  <a:pt x="7473696" y="2328672"/>
                </a:lnTo>
                <a:lnTo>
                  <a:pt x="7638288" y="2353056"/>
                </a:lnTo>
              </a:path>
            </a:pathLst>
          </a:custGeom>
          <a:no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78" name="矩形 77"/>
          <p:cNvSpPr/>
          <p:nvPr/>
        </p:nvSpPr>
        <p:spPr>
          <a:xfrm rot="1254706">
            <a:off x="2423944" y="2916163"/>
            <a:ext cx="808797" cy="2064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365" b="1" dirty="0">
                <a:solidFill>
                  <a:schemeClr val="tx1"/>
                </a:solidFill>
                <a:latin typeface="微软雅黑" panose="020B0503020204020204" pitchFamily="34" charset="-122"/>
                <a:ea typeface="微软雅黑" panose="020B0503020204020204" pitchFamily="34" charset="-122"/>
              </a:rPr>
              <a:t>棕榈路</a:t>
            </a:r>
          </a:p>
        </p:txBody>
      </p:sp>
      <p:sp>
        <p:nvSpPr>
          <p:cNvPr id="79" name="矩形 78"/>
          <p:cNvSpPr/>
          <p:nvPr/>
        </p:nvSpPr>
        <p:spPr>
          <a:xfrm rot="433909">
            <a:off x="5926406" y="4831867"/>
            <a:ext cx="808797" cy="2064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365" b="1" dirty="0">
                <a:solidFill>
                  <a:schemeClr val="tx1"/>
                </a:solidFill>
                <a:latin typeface="微软雅黑" panose="020B0503020204020204" pitchFamily="34" charset="-122"/>
                <a:ea typeface="微软雅黑" panose="020B0503020204020204" pitchFamily="34" charset="-122"/>
              </a:rPr>
              <a:t>棕榈路</a:t>
            </a:r>
          </a:p>
        </p:txBody>
      </p:sp>
      <p:sp>
        <p:nvSpPr>
          <p:cNvPr id="29" name="任意多边形: 形状 28"/>
          <p:cNvSpPr/>
          <p:nvPr/>
        </p:nvSpPr>
        <p:spPr>
          <a:xfrm>
            <a:off x="4788700" y="3427534"/>
            <a:ext cx="660766" cy="1286886"/>
          </a:xfrm>
          <a:custGeom>
            <a:avLst/>
            <a:gdLst>
              <a:gd name="connsiteX0" fmla="*/ 220980 w 678180"/>
              <a:gd name="connsiteY0" fmla="*/ 0 h 1320800"/>
              <a:gd name="connsiteX1" fmla="*/ 510540 w 678180"/>
              <a:gd name="connsiteY1" fmla="*/ 109220 h 1320800"/>
              <a:gd name="connsiteX2" fmla="*/ 426720 w 678180"/>
              <a:gd name="connsiteY2" fmla="*/ 281940 h 1320800"/>
              <a:gd name="connsiteX3" fmla="*/ 416560 w 678180"/>
              <a:gd name="connsiteY3" fmla="*/ 320040 h 1320800"/>
              <a:gd name="connsiteX4" fmla="*/ 426720 w 678180"/>
              <a:gd name="connsiteY4" fmla="*/ 495300 h 1320800"/>
              <a:gd name="connsiteX5" fmla="*/ 398780 w 678180"/>
              <a:gd name="connsiteY5" fmla="*/ 617220 h 1320800"/>
              <a:gd name="connsiteX6" fmla="*/ 325120 w 678180"/>
              <a:gd name="connsiteY6" fmla="*/ 853440 h 1320800"/>
              <a:gd name="connsiteX7" fmla="*/ 485140 w 678180"/>
              <a:gd name="connsiteY7" fmla="*/ 932180 h 1320800"/>
              <a:gd name="connsiteX8" fmla="*/ 678180 w 678180"/>
              <a:gd name="connsiteY8" fmla="*/ 1023620 h 1320800"/>
              <a:gd name="connsiteX9" fmla="*/ 563880 w 678180"/>
              <a:gd name="connsiteY9" fmla="*/ 1320800 h 1320800"/>
              <a:gd name="connsiteX10" fmla="*/ 309880 w 678180"/>
              <a:gd name="connsiteY10" fmla="*/ 1191260 h 1320800"/>
              <a:gd name="connsiteX11" fmla="*/ 172720 w 678180"/>
              <a:gd name="connsiteY11" fmla="*/ 1071880 h 1320800"/>
              <a:gd name="connsiteX12" fmla="*/ 0 w 678180"/>
              <a:gd name="connsiteY12" fmla="*/ 944880 h 1320800"/>
              <a:gd name="connsiteX13" fmla="*/ 220980 w 678180"/>
              <a:gd name="connsiteY13"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180" h="1320800">
                <a:moveTo>
                  <a:pt x="220980" y="0"/>
                </a:moveTo>
                <a:lnTo>
                  <a:pt x="510540" y="109220"/>
                </a:lnTo>
                <a:lnTo>
                  <a:pt x="426720" y="281940"/>
                </a:lnTo>
                <a:lnTo>
                  <a:pt x="416560" y="320040"/>
                </a:lnTo>
                <a:lnTo>
                  <a:pt x="426720" y="495300"/>
                </a:lnTo>
                <a:lnTo>
                  <a:pt x="398780" y="617220"/>
                </a:lnTo>
                <a:lnTo>
                  <a:pt x="325120" y="853440"/>
                </a:lnTo>
                <a:lnTo>
                  <a:pt x="485140" y="932180"/>
                </a:lnTo>
                <a:lnTo>
                  <a:pt x="678180" y="1023620"/>
                </a:lnTo>
                <a:lnTo>
                  <a:pt x="563880" y="1320800"/>
                </a:lnTo>
                <a:lnTo>
                  <a:pt x="309880" y="1191260"/>
                </a:lnTo>
                <a:lnTo>
                  <a:pt x="172720" y="1071880"/>
                </a:lnTo>
                <a:lnTo>
                  <a:pt x="0" y="944880"/>
                </a:lnTo>
                <a:lnTo>
                  <a:pt x="220980" y="0"/>
                </a:lnTo>
                <a:close/>
              </a:path>
            </a:pathLst>
          </a:cu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pic>
        <p:nvPicPr>
          <p:cNvPr id="66" name="Picture 19" descr="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3113" y="3753440"/>
            <a:ext cx="177680" cy="18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对话气泡: 矩形 105"/>
          <p:cNvSpPr/>
          <p:nvPr/>
        </p:nvSpPr>
        <p:spPr>
          <a:xfrm>
            <a:off x="4741442" y="4696612"/>
            <a:ext cx="561743" cy="246467"/>
          </a:xfrm>
          <a:prstGeom prst="wedgeRectCallout">
            <a:avLst>
              <a:gd name="adj1" fmla="val -9077"/>
              <a:gd name="adj2" fmla="val -2178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65" b="1" dirty="0">
                <a:latin typeface="微软雅黑" panose="020B0503020204020204" pitchFamily="34" charset="-122"/>
                <a:ea typeface="微软雅黑" panose="020B0503020204020204" pitchFamily="34" charset="-122"/>
              </a:rPr>
              <a:t>本案</a:t>
            </a:r>
          </a:p>
        </p:txBody>
      </p:sp>
      <p:sp>
        <p:nvSpPr>
          <p:cNvPr id="6" name="矩形 5"/>
          <p:cNvSpPr/>
          <p:nvPr/>
        </p:nvSpPr>
        <p:spPr>
          <a:xfrm>
            <a:off x="350108" y="283088"/>
            <a:ext cx="451337" cy="4161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p:cNvSpPr txBox="1"/>
          <p:nvPr/>
        </p:nvSpPr>
        <p:spPr>
          <a:xfrm>
            <a:off x="334838" y="758784"/>
            <a:ext cx="11098647" cy="902970"/>
          </a:xfrm>
          <a:prstGeom prst="rect">
            <a:avLst/>
          </a:prstGeom>
          <a:noFill/>
        </p:spPr>
        <p:txBody>
          <a:bodyPr wrap="square" rtlCol="0">
            <a:spAutoFit/>
          </a:bodyPr>
          <a:lstStyle/>
          <a:p>
            <a:pPr>
              <a:lnSpc>
                <a:spcPct val="150000"/>
              </a:lnSpc>
            </a:pPr>
            <a:r>
              <a:rPr lang="zh-CN" altLang="en-US" sz="1755" b="1" dirty="0">
                <a:latin typeface="微软雅黑" panose="020B0503020204020204" pitchFamily="34" charset="-122"/>
                <a:ea typeface="微软雅黑" panose="020B0503020204020204" pitchFamily="34" charset="-122"/>
              </a:rPr>
              <a:t>本案四至：</a:t>
            </a:r>
            <a:r>
              <a:rPr lang="en-US" altLang="zh-CN" sz="1755" b="1" dirty="0">
                <a:latin typeface="微软雅黑" panose="020B0503020204020204" pitchFamily="34" charset="-122"/>
                <a:ea typeface="微软雅黑" panose="020B0503020204020204" pitchFamily="34" charset="-122"/>
              </a:rPr>
              <a:t>ABC</a:t>
            </a:r>
            <a:r>
              <a:rPr lang="zh-CN" altLang="en-US" sz="1755" b="1" dirty="0">
                <a:latin typeface="微软雅黑" panose="020B0503020204020204" pitchFamily="34" charset="-122"/>
                <a:ea typeface="微软雅黑" panose="020B0503020204020204" pitchFamily="34" charset="-122"/>
              </a:rPr>
              <a:t>地块，东至牡丹路；南至棕榈路；西茶花路；北至梧桐路；其中</a:t>
            </a:r>
            <a:r>
              <a:rPr lang="en-US" altLang="zh-CN" sz="1755" b="1" dirty="0">
                <a:latin typeface="微软雅黑" panose="020B0503020204020204" pitchFamily="34" charset="-122"/>
                <a:ea typeface="微软雅黑" panose="020B0503020204020204" pitchFamily="34" charset="-122"/>
              </a:rPr>
              <a:t>AB</a:t>
            </a:r>
            <a:r>
              <a:rPr lang="zh-CN" altLang="en-US" sz="1755" b="1" dirty="0">
                <a:latin typeface="微软雅黑" panose="020B0503020204020204" pitchFamily="34" charset="-122"/>
                <a:ea typeface="微软雅黑" panose="020B0503020204020204" pitchFamily="34" charset="-122"/>
              </a:rPr>
              <a:t>地块之间为梧桐河以及绿化带；</a:t>
            </a:r>
            <a:r>
              <a:rPr lang="en-US" altLang="zh-CN" sz="1755" b="1" dirty="0">
                <a:latin typeface="微软雅黑" panose="020B0503020204020204" pitchFamily="34" charset="-122"/>
                <a:ea typeface="微软雅黑" panose="020B0503020204020204" pitchFamily="34" charset="-122"/>
              </a:rPr>
              <a:t>BC</a:t>
            </a:r>
            <a:r>
              <a:rPr lang="zh-CN" altLang="en-US" sz="1755" b="1" dirty="0">
                <a:latin typeface="微软雅黑" panose="020B0503020204020204" pitchFamily="34" charset="-122"/>
                <a:ea typeface="微软雅黑" panose="020B0503020204020204" pitchFamily="34" charset="-122"/>
              </a:rPr>
              <a:t>地块之间为梧桐河南路。</a:t>
            </a:r>
          </a:p>
        </p:txBody>
      </p:sp>
      <p:sp>
        <p:nvSpPr>
          <p:cNvPr id="107" name="文本框 106"/>
          <p:cNvSpPr txBox="1"/>
          <p:nvPr/>
        </p:nvSpPr>
        <p:spPr>
          <a:xfrm>
            <a:off x="364359" y="287052"/>
            <a:ext cx="4469496" cy="450850"/>
          </a:xfrm>
          <a:prstGeom prst="rect">
            <a:avLst/>
          </a:prstGeom>
          <a:noFill/>
        </p:spPr>
        <p:txBody>
          <a:bodyPr wrap="square" rtlCol="0">
            <a:spAutoFit/>
          </a:bodyPr>
          <a:lstStyle>
            <a:defPPr>
              <a:defRPr lang="zh-CN"/>
            </a:defPPr>
            <a:lvl1pPr>
              <a:defRPr sz="2400" b="1">
                <a:latin typeface="微软雅黑" panose="020B0503020204020204" pitchFamily="34" charset="-122"/>
                <a:ea typeface="微软雅黑" panose="020B0503020204020204" pitchFamily="34" charset="-122"/>
              </a:defRPr>
            </a:lvl1pPr>
          </a:lstStyle>
          <a:p>
            <a:r>
              <a:rPr lang="en-US" altLang="zh-CN" sz="2340" dirty="0"/>
              <a:t>     </a:t>
            </a:r>
            <a:r>
              <a:rPr lang="zh-CN" altLang="en-US" sz="2340" dirty="0"/>
              <a:t>项目四至</a:t>
            </a:r>
          </a:p>
        </p:txBody>
      </p:sp>
      <p:grpSp>
        <p:nvGrpSpPr>
          <p:cNvPr id="35" name="组合 34"/>
          <p:cNvGrpSpPr/>
          <p:nvPr/>
        </p:nvGrpSpPr>
        <p:grpSpPr>
          <a:xfrm>
            <a:off x="7984688" y="1629635"/>
            <a:ext cx="3840150" cy="2381210"/>
            <a:chOff x="8542000" y="4443251"/>
            <a:chExt cx="3617788" cy="2243328"/>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8912"/>
            <a:stretch>
              <a:fillRect/>
            </a:stretch>
          </p:blipFill>
          <p:spPr>
            <a:xfrm>
              <a:off x="8549912" y="4459574"/>
              <a:ext cx="3601965" cy="2224344"/>
            </a:xfrm>
            <a:prstGeom prst="rect">
              <a:avLst/>
            </a:prstGeom>
          </p:spPr>
        </p:pic>
        <p:sp>
          <p:nvSpPr>
            <p:cNvPr id="4" name="任意多边形: 形状 3"/>
            <p:cNvSpPr/>
            <p:nvPr/>
          </p:nvSpPr>
          <p:spPr>
            <a:xfrm>
              <a:off x="8542000" y="5674643"/>
              <a:ext cx="3605203" cy="796326"/>
            </a:xfrm>
            <a:custGeom>
              <a:avLst/>
              <a:gdLst>
                <a:gd name="connsiteX0" fmla="*/ 0 w 3882390"/>
                <a:gd name="connsiteY0" fmla="*/ 842010 h 842010"/>
                <a:gd name="connsiteX1" fmla="*/ 1847850 w 3882390"/>
                <a:gd name="connsiteY1" fmla="*/ 468630 h 842010"/>
                <a:gd name="connsiteX2" fmla="*/ 3623310 w 3882390"/>
                <a:gd name="connsiteY2" fmla="*/ 57150 h 842010"/>
                <a:gd name="connsiteX3" fmla="*/ 3882390 w 3882390"/>
                <a:gd name="connsiteY3" fmla="*/ 0 h 842010"/>
              </a:gdLst>
              <a:ahLst/>
              <a:cxnLst>
                <a:cxn ang="0">
                  <a:pos x="connsiteX0" y="connsiteY0"/>
                </a:cxn>
                <a:cxn ang="0">
                  <a:pos x="connsiteX1" y="connsiteY1"/>
                </a:cxn>
                <a:cxn ang="0">
                  <a:pos x="connsiteX2" y="connsiteY2"/>
                </a:cxn>
                <a:cxn ang="0">
                  <a:pos x="connsiteX3" y="connsiteY3"/>
                </a:cxn>
              </a:cxnLst>
              <a:rect l="l" t="t" r="r" b="b"/>
              <a:pathLst>
                <a:path w="3882390" h="842010">
                  <a:moveTo>
                    <a:pt x="0" y="842010"/>
                  </a:moveTo>
                  <a:lnTo>
                    <a:pt x="1847850" y="468630"/>
                  </a:lnTo>
                  <a:lnTo>
                    <a:pt x="3623310" y="57150"/>
                  </a:lnTo>
                  <a:lnTo>
                    <a:pt x="3882390" y="0"/>
                  </a:lnTo>
                </a:path>
              </a:pathLst>
            </a:cu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28" name="矩形 27"/>
            <p:cNvSpPr/>
            <p:nvPr/>
          </p:nvSpPr>
          <p:spPr>
            <a:xfrm rot="20828272">
              <a:off x="10045309" y="5999672"/>
              <a:ext cx="660883" cy="173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975" b="1" dirty="0">
                  <a:solidFill>
                    <a:schemeClr val="tx1">
                      <a:lumMod val="95000"/>
                      <a:lumOff val="5000"/>
                    </a:schemeClr>
                  </a:solidFill>
                  <a:latin typeface="微软雅黑" panose="020B0503020204020204" pitchFamily="34" charset="-122"/>
                  <a:ea typeface="微软雅黑" panose="020B0503020204020204" pitchFamily="34" charset="-122"/>
                </a:rPr>
                <a:t>梧桐路</a:t>
              </a:r>
            </a:p>
          </p:txBody>
        </p:sp>
        <p:sp>
          <p:nvSpPr>
            <p:cNvPr id="6" name="任意多边形: 形状 5"/>
            <p:cNvSpPr/>
            <p:nvPr/>
          </p:nvSpPr>
          <p:spPr>
            <a:xfrm>
              <a:off x="8849660" y="4443251"/>
              <a:ext cx="3310128" cy="1743456"/>
            </a:xfrm>
            <a:custGeom>
              <a:avLst/>
              <a:gdLst>
                <a:gd name="connsiteX0" fmla="*/ 292608 w 3310128"/>
                <a:gd name="connsiteY0" fmla="*/ 0 h 1743456"/>
                <a:gd name="connsiteX1" fmla="*/ 152400 w 3310128"/>
                <a:gd name="connsiteY1" fmla="*/ 408432 h 1743456"/>
                <a:gd name="connsiteX2" fmla="*/ 54864 w 3310128"/>
                <a:gd name="connsiteY2" fmla="*/ 707136 h 1743456"/>
                <a:gd name="connsiteX3" fmla="*/ 0 w 3310128"/>
                <a:gd name="connsiteY3" fmla="*/ 1036320 h 1743456"/>
                <a:gd name="connsiteX4" fmla="*/ 18288 w 3310128"/>
                <a:gd name="connsiteY4" fmla="*/ 1298448 h 1743456"/>
                <a:gd name="connsiteX5" fmla="*/ 85344 w 3310128"/>
                <a:gd name="connsiteY5" fmla="*/ 1621536 h 1743456"/>
                <a:gd name="connsiteX6" fmla="*/ 140208 w 3310128"/>
                <a:gd name="connsiteY6" fmla="*/ 1706880 h 1743456"/>
                <a:gd name="connsiteX7" fmla="*/ 231648 w 3310128"/>
                <a:gd name="connsiteY7" fmla="*/ 1719072 h 1743456"/>
                <a:gd name="connsiteX8" fmla="*/ 390144 w 3310128"/>
                <a:gd name="connsiteY8" fmla="*/ 1731264 h 1743456"/>
                <a:gd name="connsiteX9" fmla="*/ 487680 w 3310128"/>
                <a:gd name="connsiteY9" fmla="*/ 1743456 h 1743456"/>
                <a:gd name="connsiteX10" fmla="*/ 1024128 w 3310128"/>
                <a:gd name="connsiteY10" fmla="*/ 1609344 h 1743456"/>
                <a:gd name="connsiteX11" fmla="*/ 1554480 w 3310128"/>
                <a:gd name="connsiteY11" fmla="*/ 1511808 h 1743456"/>
                <a:gd name="connsiteX12" fmla="*/ 2023872 w 3310128"/>
                <a:gd name="connsiteY12" fmla="*/ 1414272 h 1743456"/>
                <a:gd name="connsiteX13" fmla="*/ 3304032 w 3310128"/>
                <a:gd name="connsiteY13" fmla="*/ 1152144 h 1743456"/>
                <a:gd name="connsiteX14" fmla="*/ 3310128 w 3310128"/>
                <a:gd name="connsiteY14" fmla="*/ 24384 h 1743456"/>
                <a:gd name="connsiteX15" fmla="*/ 292608 w 3310128"/>
                <a:gd name="connsiteY15" fmla="*/ 0 h 174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0128" h="1743456">
                  <a:moveTo>
                    <a:pt x="292608" y="0"/>
                  </a:moveTo>
                  <a:lnTo>
                    <a:pt x="152400" y="408432"/>
                  </a:lnTo>
                  <a:lnTo>
                    <a:pt x="54864" y="707136"/>
                  </a:lnTo>
                  <a:lnTo>
                    <a:pt x="0" y="1036320"/>
                  </a:lnTo>
                  <a:lnTo>
                    <a:pt x="18288" y="1298448"/>
                  </a:lnTo>
                  <a:lnTo>
                    <a:pt x="85344" y="1621536"/>
                  </a:lnTo>
                  <a:lnTo>
                    <a:pt x="140208" y="1706880"/>
                  </a:lnTo>
                  <a:lnTo>
                    <a:pt x="231648" y="1719072"/>
                  </a:lnTo>
                  <a:lnTo>
                    <a:pt x="390144" y="1731264"/>
                  </a:lnTo>
                  <a:lnTo>
                    <a:pt x="487680" y="1743456"/>
                  </a:lnTo>
                  <a:lnTo>
                    <a:pt x="1024128" y="1609344"/>
                  </a:lnTo>
                  <a:lnTo>
                    <a:pt x="1554480" y="1511808"/>
                  </a:lnTo>
                  <a:lnTo>
                    <a:pt x="2023872" y="1414272"/>
                  </a:lnTo>
                  <a:lnTo>
                    <a:pt x="3304032" y="1152144"/>
                  </a:lnTo>
                  <a:lnTo>
                    <a:pt x="3310128" y="24384"/>
                  </a:lnTo>
                  <a:lnTo>
                    <a:pt x="292608" y="0"/>
                  </a:lnTo>
                  <a:close/>
                </a:path>
              </a:pathLst>
            </a:cu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55" b="1" dirty="0">
                  <a:solidFill>
                    <a:schemeClr val="bg1"/>
                  </a:solidFill>
                  <a:latin typeface="微软雅黑" panose="020B0503020204020204" pitchFamily="34" charset="-122"/>
                  <a:ea typeface="微软雅黑" panose="020B0503020204020204" pitchFamily="34" charset="-122"/>
                </a:rPr>
                <a:t>宝龙广场</a:t>
              </a:r>
              <a:endParaRPr lang="zh-CN" altLang="en-US" sz="1755" dirty="0">
                <a:solidFill>
                  <a:schemeClr val="bg1"/>
                </a:solidFill>
              </a:endParaRPr>
            </a:p>
          </p:txBody>
        </p:sp>
        <p:sp>
          <p:nvSpPr>
            <p:cNvPr id="9" name="任意多边形: 形状 8"/>
            <p:cNvSpPr/>
            <p:nvPr/>
          </p:nvSpPr>
          <p:spPr>
            <a:xfrm>
              <a:off x="8931956" y="5766083"/>
              <a:ext cx="3224784" cy="920496"/>
            </a:xfrm>
            <a:custGeom>
              <a:avLst/>
              <a:gdLst>
                <a:gd name="connsiteX0" fmla="*/ 0 w 3224784"/>
                <a:gd name="connsiteY0" fmla="*/ 810768 h 920496"/>
                <a:gd name="connsiteX1" fmla="*/ 24384 w 3224784"/>
                <a:gd name="connsiteY1" fmla="*/ 908304 h 920496"/>
                <a:gd name="connsiteX2" fmla="*/ 3224784 w 3224784"/>
                <a:gd name="connsiteY2" fmla="*/ 920496 h 920496"/>
                <a:gd name="connsiteX3" fmla="*/ 3200400 w 3224784"/>
                <a:gd name="connsiteY3" fmla="*/ 0 h 920496"/>
                <a:gd name="connsiteX4" fmla="*/ 2462784 w 3224784"/>
                <a:gd name="connsiteY4" fmla="*/ 182880 h 920496"/>
                <a:gd name="connsiteX5" fmla="*/ 1249680 w 3224784"/>
                <a:gd name="connsiteY5" fmla="*/ 499872 h 920496"/>
                <a:gd name="connsiteX6" fmla="*/ 79248 w 3224784"/>
                <a:gd name="connsiteY6" fmla="*/ 701040 h 920496"/>
                <a:gd name="connsiteX7" fmla="*/ 0 w 3224784"/>
                <a:gd name="connsiteY7" fmla="*/ 810768 h 9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4784" h="920496">
                  <a:moveTo>
                    <a:pt x="0" y="810768"/>
                  </a:moveTo>
                  <a:lnTo>
                    <a:pt x="24384" y="908304"/>
                  </a:lnTo>
                  <a:lnTo>
                    <a:pt x="3224784" y="920496"/>
                  </a:lnTo>
                  <a:lnTo>
                    <a:pt x="3200400" y="0"/>
                  </a:lnTo>
                  <a:lnTo>
                    <a:pt x="2462784" y="182880"/>
                  </a:lnTo>
                  <a:lnTo>
                    <a:pt x="1249680" y="499872"/>
                  </a:lnTo>
                  <a:lnTo>
                    <a:pt x="79248" y="701040"/>
                  </a:lnTo>
                  <a:lnTo>
                    <a:pt x="0" y="810768"/>
                  </a:lnTo>
                  <a:close/>
                </a:path>
              </a:pathLst>
            </a:custGeom>
            <a:solidFill>
              <a:srgbClr val="C00000">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dirty="0">
                <a:solidFill>
                  <a:schemeClr val="tx1"/>
                </a:solidFill>
              </a:endParaRPr>
            </a:p>
          </p:txBody>
        </p:sp>
        <p:sp>
          <p:nvSpPr>
            <p:cNvPr id="11" name="矩形 10"/>
            <p:cNvSpPr/>
            <p:nvPr/>
          </p:nvSpPr>
          <p:spPr>
            <a:xfrm>
              <a:off x="10790672" y="6251977"/>
              <a:ext cx="500121" cy="284160"/>
            </a:xfrm>
            <a:prstGeom prst="rect">
              <a:avLst/>
            </a:prstGeom>
          </p:spPr>
          <p:txBody>
            <a:bodyPr wrap="none">
              <a:spAutoFit/>
            </a:bodyPr>
            <a:lstStyle/>
            <a:p>
              <a:pPr algn="ctr"/>
              <a:r>
                <a:rPr lang="zh-CN" altLang="en-US" sz="1365" b="1" dirty="0">
                  <a:solidFill>
                    <a:schemeClr val="bg1"/>
                  </a:solidFill>
                  <a:latin typeface="微软雅黑" panose="020B0503020204020204" pitchFamily="34" charset="-122"/>
                  <a:ea typeface="微软雅黑" panose="020B0503020204020204" pitchFamily="34" charset="-122"/>
                </a:rPr>
                <a:t>宗地</a:t>
              </a:r>
              <a:endParaRPr lang="zh-CN" altLang="en-US" sz="1365" dirty="0">
                <a:solidFill>
                  <a:schemeClr val="bg1"/>
                </a:solidFill>
              </a:endParaRPr>
            </a:p>
          </p:txBody>
        </p:sp>
      </p:grpSp>
      <p:pic>
        <p:nvPicPr>
          <p:cNvPr id="5" name="图片 4"/>
          <p:cNvPicPr>
            <a:picLocks noChangeAspect="1"/>
          </p:cNvPicPr>
          <p:nvPr/>
        </p:nvPicPr>
        <p:blipFill>
          <a:blip r:embed="rId3"/>
          <a:stretch>
            <a:fillRect/>
          </a:stretch>
        </p:blipFill>
        <p:spPr>
          <a:xfrm>
            <a:off x="3838252" y="1852777"/>
            <a:ext cx="4077837" cy="4471508"/>
          </a:xfrm>
          <a:prstGeom prst="rect">
            <a:avLst/>
          </a:prstGeom>
        </p:spPr>
      </p:pic>
      <p:sp>
        <p:nvSpPr>
          <p:cNvPr id="20" name="矩形 19"/>
          <p:cNvSpPr/>
          <p:nvPr/>
        </p:nvSpPr>
        <p:spPr>
          <a:xfrm>
            <a:off x="3838252" y="1852777"/>
            <a:ext cx="4077837" cy="446643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7" name="任意多边形: 形状 6"/>
          <p:cNvSpPr/>
          <p:nvPr/>
        </p:nvSpPr>
        <p:spPr>
          <a:xfrm>
            <a:off x="3982375" y="1861566"/>
            <a:ext cx="3920149" cy="1614179"/>
          </a:xfrm>
          <a:custGeom>
            <a:avLst/>
            <a:gdLst>
              <a:gd name="connsiteX0" fmla="*/ 0 w 4404360"/>
              <a:gd name="connsiteY0" fmla="*/ 0 h 1813560"/>
              <a:gd name="connsiteX1" fmla="*/ 731520 w 4404360"/>
              <a:gd name="connsiteY1" fmla="*/ 304800 h 1813560"/>
              <a:gd name="connsiteX2" fmla="*/ 2247900 w 4404360"/>
              <a:gd name="connsiteY2" fmla="*/ 937260 h 1813560"/>
              <a:gd name="connsiteX3" fmla="*/ 3421380 w 4404360"/>
              <a:gd name="connsiteY3" fmla="*/ 1402080 h 1813560"/>
              <a:gd name="connsiteX4" fmla="*/ 4404360 w 4404360"/>
              <a:gd name="connsiteY4" fmla="*/ 1813560 h 181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4360" h="1813560">
                <a:moveTo>
                  <a:pt x="0" y="0"/>
                </a:moveTo>
                <a:lnTo>
                  <a:pt x="731520" y="304800"/>
                </a:lnTo>
                <a:lnTo>
                  <a:pt x="2247900" y="937260"/>
                </a:lnTo>
                <a:lnTo>
                  <a:pt x="3421380" y="1402080"/>
                </a:lnTo>
                <a:lnTo>
                  <a:pt x="4404360" y="1813560"/>
                </a:lnTo>
              </a:path>
            </a:pathLst>
          </a:cu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8" name="任意多边形: 形状 7"/>
          <p:cNvSpPr/>
          <p:nvPr/>
        </p:nvSpPr>
        <p:spPr>
          <a:xfrm>
            <a:off x="4440179" y="1859871"/>
            <a:ext cx="1034295" cy="4459340"/>
          </a:xfrm>
          <a:custGeom>
            <a:avLst/>
            <a:gdLst>
              <a:gd name="connsiteX0" fmla="*/ 1162050 w 1162050"/>
              <a:gd name="connsiteY0" fmla="*/ 0 h 5010150"/>
              <a:gd name="connsiteX1" fmla="*/ 971550 w 1162050"/>
              <a:gd name="connsiteY1" fmla="*/ 561975 h 5010150"/>
              <a:gd name="connsiteX2" fmla="*/ 914400 w 1162050"/>
              <a:gd name="connsiteY2" fmla="*/ 847725 h 5010150"/>
              <a:gd name="connsiteX3" fmla="*/ 590550 w 1162050"/>
              <a:gd name="connsiteY3" fmla="*/ 2390775 h 5010150"/>
              <a:gd name="connsiteX4" fmla="*/ 352425 w 1162050"/>
              <a:gd name="connsiteY4" fmla="*/ 3371850 h 5010150"/>
              <a:gd name="connsiteX5" fmla="*/ 171450 w 1162050"/>
              <a:gd name="connsiteY5" fmla="*/ 4276725 h 5010150"/>
              <a:gd name="connsiteX6" fmla="*/ 0 w 1162050"/>
              <a:gd name="connsiteY6" fmla="*/ 50101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50" h="5010150">
                <a:moveTo>
                  <a:pt x="1162050" y="0"/>
                </a:moveTo>
                <a:lnTo>
                  <a:pt x="971550" y="561975"/>
                </a:lnTo>
                <a:lnTo>
                  <a:pt x="914400" y="847725"/>
                </a:lnTo>
                <a:lnTo>
                  <a:pt x="590550" y="2390775"/>
                </a:lnTo>
                <a:lnTo>
                  <a:pt x="352425" y="3371850"/>
                </a:lnTo>
                <a:lnTo>
                  <a:pt x="171450" y="4276725"/>
                </a:lnTo>
                <a:lnTo>
                  <a:pt x="0" y="5010150"/>
                </a:lnTo>
              </a:path>
            </a:pathLst>
          </a:cu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a:p>
        </p:txBody>
      </p:sp>
      <p:sp>
        <p:nvSpPr>
          <p:cNvPr id="10" name="任意多边形: 形状 9"/>
          <p:cNvSpPr/>
          <p:nvPr/>
        </p:nvSpPr>
        <p:spPr>
          <a:xfrm>
            <a:off x="3821296" y="4233664"/>
            <a:ext cx="4069359" cy="2017724"/>
          </a:xfrm>
          <a:custGeom>
            <a:avLst/>
            <a:gdLst>
              <a:gd name="connsiteX0" fmla="*/ 0 w 4572000"/>
              <a:gd name="connsiteY0" fmla="*/ 0 h 2266950"/>
              <a:gd name="connsiteX1" fmla="*/ 1200150 w 4572000"/>
              <a:gd name="connsiteY1" fmla="*/ 981075 h 2266950"/>
              <a:gd name="connsiteX2" fmla="*/ 1866900 w 4572000"/>
              <a:gd name="connsiteY2" fmla="*/ 1524000 h 2266950"/>
              <a:gd name="connsiteX3" fmla="*/ 2171700 w 4572000"/>
              <a:gd name="connsiteY3" fmla="*/ 1752600 h 2266950"/>
              <a:gd name="connsiteX4" fmla="*/ 2733675 w 4572000"/>
              <a:gd name="connsiteY4" fmla="*/ 2000250 h 2266950"/>
              <a:gd name="connsiteX5" fmla="*/ 3352800 w 4572000"/>
              <a:gd name="connsiteY5" fmla="*/ 2152650 h 2266950"/>
              <a:gd name="connsiteX6" fmla="*/ 4572000 w 4572000"/>
              <a:gd name="connsiteY6" fmla="*/ 226695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2266950">
                <a:moveTo>
                  <a:pt x="0" y="0"/>
                </a:moveTo>
                <a:lnTo>
                  <a:pt x="1200150" y="981075"/>
                </a:lnTo>
                <a:lnTo>
                  <a:pt x="1866900" y="1524000"/>
                </a:lnTo>
                <a:lnTo>
                  <a:pt x="2171700" y="1752600"/>
                </a:lnTo>
                <a:lnTo>
                  <a:pt x="2733675" y="2000250"/>
                </a:lnTo>
                <a:lnTo>
                  <a:pt x="3352800" y="2152650"/>
                </a:lnTo>
                <a:lnTo>
                  <a:pt x="4572000" y="2266950"/>
                </a:lnTo>
              </a:path>
            </a:pathLst>
          </a:cu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a:p>
        </p:txBody>
      </p:sp>
      <p:sp>
        <p:nvSpPr>
          <p:cNvPr id="19" name="任意多边形: 形状 18"/>
          <p:cNvSpPr/>
          <p:nvPr/>
        </p:nvSpPr>
        <p:spPr>
          <a:xfrm>
            <a:off x="5483517" y="4723683"/>
            <a:ext cx="1162028" cy="1216286"/>
          </a:xfrm>
          <a:custGeom>
            <a:avLst/>
            <a:gdLst>
              <a:gd name="connsiteX0" fmla="*/ 299720 w 1305560"/>
              <a:gd name="connsiteY0" fmla="*/ 0 h 1366520"/>
              <a:gd name="connsiteX1" fmla="*/ 1305560 w 1305560"/>
              <a:gd name="connsiteY1" fmla="*/ 513080 h 1366520"/>
              <a:gd name="connsiteX2" fmla="*/ 868680 w 1305560"/>
              <a:gd name="connsiteY2" fmla="*/ 1366520 h 1366520"/>
              <a:gd name="connsiteX3" fmla="*/ 0 w 1305560"/>
              <a:gd name="connsiteY3" fmla="*/ 822960 h 1366520"/>
              <a:gd name="connsiteX4" fmla="*/ 299720 w 1305560"/>
              <a:gd name="connsiteY4" fmla="*/ 0 h 136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560" h="1366520">
                <a:moveTo>
                  <a:pt x="299720" y="0"/>
                </a:moveTo>
                <a:lnTo>
                  <a:pt x="1305560" y="513080"/>
                </a:lnTo>
                <a:lnTo>
                  <a:pt x="868680" y="1366520"/>
                </a:lnTo>
                <a:lnTo>
                  <a:pt x="0" y="822960"/>
                </a:lnTo>
                <a:lnTo>
                  <a:pt x="299720" y="0"/>
                </a:lnTo>
                <a:close/>
              </a:path>
            </a:pathLst>
          </a:custGeom>
          <a:solidFill>
            <a:srgbClr val="C000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25" dirty="0">
                <a:latin typeface="微软雅黑" panose="020B0503020204020204" pitchFamily="34" charset="-122"/>
                <a:ea typeface="微软雅黑" panose="020B0503020204020204" pitchFamily="34" charset="-122"/>
              </a:rPr>
              <a:t>D</a:t>
            </a:r>
            <a:r>
              <a:rPr lang="zh-CN" altLang="en-US" sz="1025" dirty="0">
                <a:latin typeface="微软雅黑" panose="020B0503020204020204" pitchFamily="34" charset="-122"/>
                <a:ea typeface="微软雅黑" panose="020B0503020204020204" pitchFamily="34" charset="-122"/>
              </a:rPr>
              <a:t>地块</a:t>
            </a:r>
          </a:p>
        </p:txBody>
      </p:sp>
      <p:sp>
        <p:nvSpPr>
          <p:cNvPr id="23" name="任意多边形: 形状 22"/>
          <p:cNvSpPr/>
          <p:nvPr/>
        </p:nvSpPr>
        <p:spPr>
          <a:xfrm>
            <a:off x="5420216" y="2840926"/>
            <a:ext cx="813871" cy="2664074"/>
          </a:xfrm>
          <a:custGeom>
            <a:avLst/>
            <a:gdLst>
              <a:gd name="connsiteX0" fmla="*/ 0 w 914400"/>
              <a:gd name="connsiteY0" fmla="*/ 2993136 h 2993136"/>
              <a:gd name="connsiteX1" fmla="*/ 286512 w 914400"/>
              <a:gd name="connsiteY1" fmla="*/ 2206752 h 2993136"/>
              <a:gd name="connsiteX2" fmla="*/ 536448 w 914400"/>
              <a:gd name="connsiteY2" fmla="*/ 1517904 h 2993136"/>
              <a:gd name="connsiteX3" fmla="*/ 603504 w 914400"/>
              <a:gd name="connsiteY3" fmla="*/ 1255776 h 2993136"/>
              <a:gd name="connsiteX4" fmla="*/ 597408 w 914400"/>
              <a:gd name="connsiteY4" fmla="*/ 871728 h 2993136"/>
              <a:gd name="connsiteX5" fmla="*/ 609600 w 914400"/>
              <a:gd name="connsiteY5" fmla="*/ 652272 h 2993136"/>
              <a:gd name="connsiteX6" fmla="*/ 914400 w 914400"/>
              <a:gd name="connsiteY6" fmla="*/ 0 h 299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2993136">
                <a:moveTo>
                  <a:pt x="0" y="2993136"/>
                </a:moveTo>
                <a:lnTo>
                  <a:pt x="286512" y="2206752"/>
                </a:lnTo>
                <a:lnTo>
                  <a:pt x="536448" y="1517904"/>
                </a:lnTo>
                <a:lnTo>
                  <a:pt x="603504" y="1255776"/>
                </a:lnTo>
                <a:lnTo>
                  <a:pt x="597408" y="871728"/>
                </a:lnTo>
                <a:lnTo>
                  <a:pt x="609600" y="652272"/>
                </a:lnTo>
                <a:lnTo>
                  <a:pt x="914400" y="0"/>
                </a:lnTo>
              </a:path>
            </a:pathLst>
          </a:custGeom>
          <a:noFill/>
          <a:ln w="63500">
            <a:solidFill>
              <a:srgbClr val="FFC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a:p>
        </p:txBody>
      </p:sp>
      <p:sp>
        <p:nvSpPr>
          <p:cNvPr id="25" name="任意多边形: 形状 24"/>
          <p:cNvSpPr/>
          <p:nvPr/>
        </p:nvSpPr>
        <p:spPr>
          <a:xfrm>
            <a:off x="6272068" y="3416062"/>
            <a:ext cx="1416137" cy="2604390"/>
          </a:xfrm>
          <a:custGeom>
            <a:avLst/>
            <a:gdLst>
              <a:gd name="connsiteX0" fmla="*/ 0 w 1591056"/>
              <a:gd name="connsiteY0" fmla="*/ 2926080 h 2926080"/>
              <a:gd name="connsiteX1" fmla="*/ 365760 w 1591056"/>
              <a:gd name="connsiteY1" fmla="*/ 2170176 h 2926080"/>
              <a:gd name="connsiteX2" fmla="*/ 682752 w 1591056"/>
              <a:gd name="connsiteY2" fmla="*/ 1597152 h 2926080"/>
              <a:gd name="connsiteX3" fmla="*/ 1011936 w 1591056"/>
              <a:gd name="connsiteY3" fmla="*/ 1146048 h 2926080"/>
              <a:gd name="connsiteX4" fmla="*/ 1249680 w 1591056"/>
              <a:gd name="connsiteY4" fmla="*/ 786384 h 2926080"/>
              <a:gd name="connsiteX5" fmla="*/ 1335024 w 1591056"/>
              <a:gd name="connsiteY5" fmla="*/ 670560 h 2926080"/>
              <a:gd name="connsiteX6" fmla="*/ 1591056 w 1591056"/>
              <a:gd name="connsiteY6" fmla="*/ 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056" h="2926080">
                <a:moveTo>
                  <a:pt x="0" y="2926080"/>
                </a:moveTo>
                <a:lnTo>
                  <a:pt x="365760" y="2170176"/>
                </a:lnTo>
                <a:lnTo>
                  <a:pt x="682752" y="1597152"/>
                </a:lnTo>
                <a:lnTo>
                  <a:pt x="1011936" y="1146048"/>
                </a:lnTo>
                <a:lnTo>
                  <a:pt x="1249680" y="786384"/>
                </a:lnTo>
                <a:lnTo>
                  <a:pt x="1335024" y="670560"/>
                </a:lnTo>
                <a:lnTo>
                  <a:pt x="1591056" y="0"/>
                </a:lnTo>
              </a:path>
            </a:pathLst>
          </a:cu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a:p>
        </p:txBody>
      </p:sp>
      <p:sp>
        <p:nvSpPr>
          <p:cNvPr id="30" name="矩形 29"/>
          <p:cNvSpPr/>
          <p:nvPr/>
        </p:nvSpPr>
        <p:spPr>
          <a:xfrm rot="2095839">
            <a:off x="4882581" y="5261289"/>
            <a:ext cx="537156" cy="1410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975" b="1" dirty="0">
                <a:solidFill>
                  <a:schemeClr val="tx1">
                    <a:lumMod val="95000"/>
                    <a:lumOff val="5000"/>
                  </a:schemeClr>
                </a:solidFill>
                <a:latin typeface="微软雅黑" panose="020B0503020204020204" pitchFamily="34" charset="-122"/>
                <a:ea typeface="微软雅黑" panose="020B0503020204020204" pitchFamily="34" charset="-122"/>
              </a:rPr>
              <a:t>棕榈路</a:t>
            </a:r>
          </a:p>
        </p:txBody>
      </p:sp>
      <p:sp>
        <p:nvSpPr>
          <p:cNvPr id="70" name="矩形 69"/>
          <p:cNvSpPr/>
          <p:nvPr/>
        </p:nvSpPr>
        <p:spPr>
          <a:xfrm rot="1207431">
            <a:off x="6454190" y="2899223"/>
            <a:ext cx="423174" cy="1276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75" b="1" dirty="0">
                <a:solidFill>
                  <a:schemeClr val="tx1">
                    <a:lumMod val="95000"/>
                    <a:lumOff val="5000"/>
                  </a:schemeClr>
                </a:solidFill>
                <a:latin typeface="微软雅黑" panose="020B0503020204020204" pitchFamily="34" charset="-122"/>
                <a:ea typeface="微软雅黑" panose="020B0503020204020204" pitchFamily="34" charset="-122"/>
              </a:rPr>
              <a:t>梧桐路</a:t>
            </a:r>
          </a:p>
        </p:txBody>
      </p:sp>
      <p:sp>
        <p:nvSpPr>
          <p:cNvPr id="71" name="矩形 70"/>
          <p:cNvSpPr/>
          <p:nvPr/>
        </p:nvSpPr>
        <p:spPr>
          <a:xfrm rot="17185428">
            <a:off x="4809832" y="3611707"/>
            <a:ext cx="423174" cy="1276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75" b="1" dirty="0">
                <a:solidFill>
                  <a:schemeClr val="tx1">
                    <a:lumMod val="95000"/>
                    <a:lumOff val="5000"/>
                  </a:schemeClr>
                </a:solidFill>
                <a:latin typeface="微软雅黑" panose="020B0503020204020204" pitchFamily="34" charset="-122"/>
                <a:ea typeface="微软雅黑" panose="020B0503020204020204" pitchFamily="34" charset="-122"/>
              </a:rPr>
              <a:t>茶花路</a:t>
            </a:r>
          </a:p>
        </p:txBody>
      </p:sp>
      <p:sp>
        <p:nvSpPr>
          <p:cNvPr id="36" name="任意多边形: 形状 35"/>
          <p:cNvSpPr/>
          <p:nvPr/>
        </p:nvSpPr>
        <p:spPr>
          <a:xfrm>
            <a:off x="4796247" y="4289618"/>
            <a:ext cx="862704" cy="1063459"/>
          </a:xfrm>
          <a:custGeom>
            <a:avLst/>
            <a:gdLst>
              <a:gd name="connsiteX0" fmla="*/ 0 w 969264"/>
              <a:gd name="connsiteY0" fmla="*/ 688848 h 1194816"/>
              <a:gd name="connsiteX1" fmla="*/ 713232 w 969264"/>
              <a:gd name="connsiteY1" fmla="*/ 1194816 h 1194816"/>
              <a:gd name="connsiteX2" fmla="*/ 969264 w 969264"/>
              <a:gd name="connsiteY2" fmla="*/ 445008 h 1194816"/>
              <a:gd name="connsiteX3" fmla="*/ 182880 w 969264"/>
              <a:gd name="connsiteY3" fmla="*/ 0 h 1194816"/>
              <a:gd name="connsiteX4" fmla="*/ 0 w 969264"/>
              <a:gd name="connsiteY4" fmla="*/ 688848 h 119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264" h="1194816">
                <a:moveTo>
                  <a:pt x="0" y="688848"/>
                </a:moveTo>
                <a:lnTo>
                  <a:pt x="713232" y="1194816"/>
                </a:lnTo>
                <a:lnTo>
                  <a:pt x="969264" y="445008"/>
                </a:lnTo>
                <a:lnTo>
                  <a:pt x="182880" y="0"/>
                </a:lnTo>
                <a:lnTo>
                  <a:pt x="0" y="688848"/>
                </a:lnTo>
                <a:close/>
              </a:path>
            </a:pathLst>
          </a:custGeom>
          <a:solidFill>
            <a:srgbClr val="C000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r>
              <a:rPr lang="en-US" altLang="zh-CN" sz="1025" dirty="0">
                <a:latin typeface="微软雅黑" panose="020B0503020204020204" pitchFamily="34" charset="-122"/>
                <a:ea typeface="微软雅黑" panose="020B0503020204020204" pitchFamily="34" charset="-122"/>
              </a:rPr>
              <a:t>C</a:t>
            </a:r>
            <a:r>
              <a:rPr lang="zh-CN" altLang="en-US" sz="1025" dirty="0">
                <a:latin typeface="微软雅黑" panose="020B0503020204020204" pitchFamily="34" charset="-122"/>
                <a:ea typeface="微软雅黑" panose="020B0503020204020204" pitchFamily="34" charset="-122"/>
              </a:rPr>
              <a:t>地块</a:t>
            </a:r>
          </a:p>
        </p:txBody>
      </p:sp>
      <p:sp>
        <p:nvSpPr>
          <p:cNvPr id="38" name="任意多边形: 形状 37"/>
          <p:cNvSpPr/>
          <p:nvPr/>
        </p:nvSpPr>
        <p:spPr>
          <a:xfrm>
            <a:off x="4904763" y="4224508"/>
            <a:ext cx="1747112" cy="938666"/>
          </a:xfrm>
          <a:custGeom>
            <a:avLst/>
            <a:gdLst>
              <a:gd name="connsiteX0" fmla="*/ 1962912 w 1962912"/>
              <a:gd name="connsiteY0" fmla="*/ 1054608 h 1054608"/>
              <a:gd name="connsiteX1" fmla="*/ 0 w 1962912"/>
              <a:gd name="connsiteY1" fmla="*/ 0 h 1054608"/>
            </a:gdLst>
            <a:ahLst/>
            <a:cxnLst>
              <a:cxn ang="0">
                <a:pos x="connsiteX0" y="connsiteY0"/>
              </a:cxn>
              <a:cxn ang="0">
                <a:pos x="connsiteX1" y="connsiteY1"/>
              </a:cxn>
            </a:cxnLst>
            <a:rect l="l" t="t" r="r" b="b"/>
            <a:pathLst>
              <a:path w="1962912" h="1054608">
                <a:moveTo>
                  <a:pt x="1962912" y="1054608"/>
                </a:moveTo>
                <a:lnTo>
                  <a:pt x="0" y="0"/>
                </a:lnTo>
              </a:path>
            </a:pathLst>
          </a:custGeom>
          <a:noFill/>
          <a:ln w="63500">
            <a:solidFill>
              <a:srgbClr val="FFC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a:p>
        </p:txBody>
      </p:sp>
      <p:sp>
        <p:nvSpPr>
          <p:cNvPr id="39" name="任意多边形: 形状 38"/>
          <p:cNvSpPr/>
          <p:nvPr/>
        </p:nvSpPr>
        <p:spPr>
          <a:xfrm>
            <a:off x="4981629" y="3643042"/>
            <a:ext cx="850044" cy="947256"/>
          </a:xfrm>
          <a:custGeom>
            <a:avLst/>
            <a:gdLst>
              <a:gd name="connsiteX0" fmla="*/ 955040 w 955040"/>
              <a:gd name="connsiteY0" fmla="*/ 594360 h 1064260"/>
              <a:gd name="connsiteX1" fmla="*/ 820420 w 955040"/>
              <a:gd name="connsiteY1" fmla="*/ 551180 h 1064260"/>
              <a:gd name="connsiteX2" fmla="*/ 642620 w 955040"/>
              <a:gd name="connsiteY2" fmla="*/ 386080 h 1064260"/>
              <a:gd name="connsiteX3" fmla="*/ 464820 w 955040"/>
              <a:gd name="connsiteY3" fmla="*/ 233680 h 1064260"/>
              <a:gd name="connsiteX4" fmla="*/ 360680 w 955040"/>
              <a:gd name="connsiteY4" fmla="*/ 71120 h 1064260"/>
              <a:gd name="connsiteX5" fmla="*/ 170180 w 955040"/>
              <a:gd name="connsiteY5" fmla="*/ 0 h 1064260"/>
              <a:gd name="connsiteX6" fmla="*/ 0 w 955040"/>
              <a:gd name="connsiteY6" fmla="*/ 614680 h 1064260"/>
              <a:gd name="connsiteX7" fmla="*/ 795020 w 955040"/>
              <a:gd name="connsiteY7" fmla="*/ 1064260 h 1064260"/>
              <a:gd name="connsiteX8" fmla="*/ 955040 w 955040"/>
              <a:gd name="connsiteY8" fmla="*/ 594360 h 10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040" h="1064260">
                <a:moveTo>
                  <a:pt x="955040" y="594360"/>
                </a:moveTo>
                <a:lnTo>
                  <a:pt x="820420" y="551180"/>
                </a:lnTo>
                <a:lnTo>
                  <a:pt x="642620" y="386080"/>
                </a:lnTo>
                <a:lnTo>
                  <a:pt x="464820" y="233680"/>
                </a:lnTo>
                <a:lnTo>
                  <a:pt x="360680" y="71120"/>
                </a:lnTo>
                <a:lnTo>
                  <a:pt x="170180" y="0"/>
                </a:lnTo>
                <a:lnTo>
                  <a:pt x="0" y="614680"/>
                </a:lnTo>
                <a:lnTo>
                  <a:pt x="795020" y="1064260"/>
                </a:lnTo>
                <a:lnTo>
                  <a:pt x="955040" y="594360"/>
                </a:lnTo>
                <a:close/>
              </a:path>
            </a:pathLst>
          </a:custGeom>
          <a:solidFill>
            <a:srgbClr val="C000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r>
              <a:rPr lang="en-US" altLang="zh-CN" sz="1025" dirty="0">
                <a:latin typeface="微软雅黑" panose="020B0503020204020204" pitchFamily="34" charset="-122"/>
                <a:ea typeface="微软雅黑" panose="020B0503020204020204" pitchFamily="34" charset="-122"/>
              </a:rPr>
              <a:t>B</a:t>
            </a:r>
            <a:r>
              <a:rPr lang="zh-CN" altLang="en-US" sz="1025" dirty="0">
                <a:latin typeface="微软雅黑" panose="020B0503020204020204" pitchFamily="34" charset="-122"/>
                <a:ea typeface="微软雅黑" panose="020B0503020204020204" pitchFamily="34" charset="-122"/>
              </a:rPr>
              <a:t>地块</a:t>
            </a:r>
          </a:p>
        </p:txBody>
      </p:sp>
      <p:sp>
        <p:nvSpPr>
          <p:cNvPr id="76" name="矩形 75"/>
          <p:cNvSpPr/>
          <p:nvPr/>
        </p:nvSpPr>
        <p:spPr>
          <a:xfrm rot="1570969">
            <a:off x="5499167" y="4607625"/>
            <a:ext cx="575991" cy="138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75" b="1" dirty="0">
                <a:solidFill>
                  <a:schemeClr val="tx1">
                    <a:lumMod val="95000"/>
                    <a:lumOff val="5000"/>
                  </a:schemeClr>
                </a:solidFill>
                <a:latin typeface="微软雅黑" panose="020B0503020204020204" pitchFamily="34" charset="-122"/>
                <a:ea typeface="微软雅黑" panose="020B0503020204020204" pitchFamily="34" charset="-122"/>
              </a:rPr>
              <a:t>梧桐河南路</a:t>
            </a:r>
          </a:p>
        </p:txBody>
      </p:sp>
      <p:sp>
        <p:nvSpPr>
          <p:cNvPr id="40" name="任意多边形: 形状 39"/>
          <p:cNvSpPr/>
          <p:nvPr/>
        </p:nvSpPr>
        <p:spPr>
          <a:xfrm>
            <a:off x="5142142" y="2471970"/>
            <a:ext cx="1044469" cy="1632266"/>
          </a:xfrm>
          <a:custGeom>
            <a:avLst/>
            <a:gdLst>
              <a:gd name="connsiteX0" fmla="*/ 205740 w 1173480"/>
              <a:gd name="connsiteY0" fmla="*/ 0 h 1833880"/>
              <a:gd name="connsiteX1" fmla="*/ 1173480 w 1173480"/>
              <a:gd name="connsiteY1" fmla="*/ 406400 h 1833880"/>
              <a:gd name="connsiteX2" fmla="*/ 911860 w 1173480"/>
              <a:gd name="connsiteY2" fmla="*/ 955040 h 1833880"/>
              <a:gd name="connsiteX3" fmla="*/ 848360 w 1173480"/>
              <a:gd name="connsiteY3" fmla="*/ 1229360 h 1833880"/>
              <a:gd name="connsiteX4" fmla="*/ 858520 w 1173480"/>
              <a:gd name="connsiteY4" fmla="*/ 1610360 h 1833880"/>
              <a:gd name="connsiteX5" fmla="*/ 820420 w 1173480"/>
              <a:gd name="connsiteY5" fmla="*/ 1833880 h 1833880"/>
              <a:gd name="connsiteX6" fmla="*/ 541020 w 1173480"/>
              <a:gd name="connsiteY6" fmla="*/ 1617980 h 1833880"/>
              <a:gd name="connsiteX7" fmla="*/ 254000 w 1173480"/>
              <a:gd name="connsiteY7" fmla="*/ 1376680 h 1833880"/>
              <a:gd name="connsiteX8" fmla="*/ 0 w 1173480"/>
              <a:gd name="connsiteY8" fmla="*/ 1236980 h 1833880"/>
              <a:gd name="connsiteX9" fmla="*/ 205740 w 1173480"/>
              <a:gd name="connsiteY9" fmla="*/ 0 h 183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480" h="1833880">
                <a:moveTo>
                  <a:pt x="205740" y="0"/>
                </a:moveTo>
                <a:lnTo>
                  <a:pt x="1173480" y="406400"/>
                </a:lnTo>
                <a:lnTo>
                  <a:pt x="911860" y="955040"/>
                </a:lnTo>
                <a:lnTo>
                  <a:pt x="848360" y="1229360"/>
                </a:lnTo>
                <a:lnTo>
                  <a:pt x="858520" y="1610360"/>
                </a:lnTo>
                <a:lnTo>
                  <a:pt x="820420" y="1833880"/>
                </a:lnTo>
                <a:lnTo>
                  <a:pt x="541020" y="1617980"/>
                </a:lnTo>
                <a:lnTo>
                  <a:pt x="254000" y="1376680"/>
                </a:lnTo>
                <a:lnTo>
                  <a:pt x="0" y="1236980"/>
                </a:lnTo>
                <a:lnTo>
                  <a:pt x="205740" y="0"/>
                </a:lnTo>
                <a:close/>
              </a:path>
            </a:pathLst>
          </a:custGeom>
          <a:solidFill>
            <a:srgbClr val="C000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r>
              <a:rPr lang="en-US" altLang="zh-CN" sz="1025" dirty="0">
                <a:latin typeface="微软雅黑" panose="020B0503020204020204" pitchFamily="34" charset="-122"/>
                <a:ea typeface="微软雅黑" panose="020B0503020204020204" pitchFamily="34" charset="-122"/>
              </a:rPr>
              <a:t>A</a:t>
            </a:r>
            <a:r>
              <a:rPr lang="zh-CN" altLang="en-US" sz="1025" dirty="0">
                <a:latin typeface="微软雅黑" panose="020B0503020204020204" pitchFamily="34" charset="-122"/>
                <a:ea typeface="微软雅黑" panose="020B0503020204020204" pitchFamily="34" charset="-122"/>
              </a:rPr>
              <a:t>地块</a:t>
            </a:r>
          </a:p>
        </p:txBody>
      </p:sp>
      <p:sp>
        <p:nvSpPr>
          <p:cNvPr id="73" name="矩形 72"/>
          <p:cNvSpPr/>
          <p:nvPr/>
        </p:nvSpPr>
        <p:spPr>
          <a:xfrm rot="18600805">
            <a:off x="6837187" y="4533267"/>
            <a:ext cx="423174" cy="1276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75" b="1" dirty="0">
                <a:solidFill>
                  <a:schemeClr val="tx1">
                    <a:lumMod val="95000"/>
                    <a:lumOff val="5000"/>
                  </a:schemeClr>
                </a:solidFill>
                <a:latin typeface="微软雅黑" panose="020B0503020204020204" pitchFamily="34" charset="-122"/>
                <a:ea typeface="微软雅黑" panose="020B0503020204020204" pitchFamily="34" charset="-122"/>
              </a:rPr>
              <a:t>月季路</a:t>
            </a:r>
          </a:p>
        </p:txBody>
      </p:sp>
      <p:sp>
        <p:nvSpPr>
          <p:cNvPr id="41" name="任意多边形: 形状 40"/>
          <p:cNvSpPr/>
          <p:nvPr/>
        </p:nvSpPr>
        <p:spPr>
          <a:xfrm>
            <a:off x="5081102" y="3597827"/>
            <a:ext cx="1919381" cy="1020731"/>
          </a:xfrm>
          <a:custGeom>
            <a:avLst/>
            <a:gdLst>
              <a:gd name="connsiteX0" fmla="*/ 2156460 w 2156460"/>
              <a:gd name="connsiteY0" fmla="*/ 1146810 h 1146810"/>
              <a:gd name="connsiteX1" fmla="*/ 1703070 w 2156460"/>
              <a:gd name="connsiteY1" fmla="*/ 990600 h 1146810"/>
              <a:gd name="connsiteX2" fmla="*/ 1283970 w 2156460"/>
              <a:gd name="connsiteY2" fmla="*/ 811530 h 1146810"/>
              <a:gd name="connsiteX3" fmla="*/ 1051560 w 2156460"/>
              <a:gd name="connsiteY3" fmla="*/ 712470 h 1146810"/>
              <a:gd name="connsiteX4" fmla="*/ 853440 w 2156460"/>
              <a:gd name="connsiteY4" fmla="*/ 594360 h 1146810"/>
              <a:gd name="connsiteX5" fmla="*/ 746760 w 2156460"/>
              <a:gd name="connsiteY5" fmla="*/ 560070 h 1146810"/>
              <a:gd name="connsiteX6" fmla="*/ 579120 w 2156460"/>
              <a:gd name="connsiteY6" fmla="*/ 392430 h 1146810"/>
              <a:gd name="connsiteX7" fmla="*/ 400050 w 2156460"/>
              <a:gd name="connsiteY7" fmla="*/ 251460 h 1146810"/>
              <a:gd name="connsiteX8" fmla="*/ 270510 w 2156460"/>
              <a:gd name="connsiteY8" fmla="*/ 118110 h 1146810"/>
              <a:gd name="connsiteX9" fmla="*/ 0 w 2156460"/>
              <a:gd name="connsiteY9" fmla="*/ 0 h 11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6460" h="1146810">
                <a:moveTo>
                  <a:pt x="2156460" y="1146810"/>
                </a:moveTo>
                <a:lnTo>
                  <a:pt x="1703070" y="990600"/>
                </a:lnTo>
                <a:lnTo>
                  <a:pt x="1283970" y="811530"/>
                </a:lnTo>
                <a:lnTo>
                  <a:pt x="1051560" y="712470"/>
                </a:lnTo>
                <a:lnTo>
                  <a:pt x="853440" y="594360"/>
                </a:lnTo>
                <a:lnTo>
                  <a:pt x="746760" y="560070"/>
                </a:lnTo>
                <a:lnTo>
                  <a:pt x="579120" y="392430"/>
                </a:lnTo>
                <a:lnTo>
                  <a:pt x="400050" y="251460"/>
                </a:lnTo>
                <a:lnTo>
                  <a:pt x="270510" y="118110"/>
                </a:lnTo>
                <a:lnTo>
                  <a:pt x="0" y="0"/>
                </a:lnTo>
              </a:path>
            </a:pathLst>
          </a:custGeom>
          <a:noFill/>
          <a:ln w="730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89" y="1689029"/>
            <a:ext cx="3702222" cy="2082499"/>
          </a:xfrm>
          <a:prstGeom prst="rect">
            <a:avLst/>
          </a:prstGeom>
        </p:spPr>
      </p:pic>
      <p:sp>
        <p:nvSpPr>
          <p:cNvPr id="17" name="任意多边形: 形状 16"/>
          <p:cNvSpPr/>
          <p:nvPr/>
        </p:nvSpPr>
        <p:spPr>
          <a:xfrm>
            <a:off x="430329" y="2358429"/>
            <a:ext cx="2242151" cy="1195319"/>
          </a:xfrm>
          <a:custGeom>
            <a:avLst/>
            <a:gdLst>
              <a:gd name="connsiteX0" fmla="*/ 2301240 w 2301240"/>
              <a:gd name="connsiteY0" fmla="*/ 1226820 h 1226820"/>
              <a:gd name="connsiteX1" fmla="*/ 1805940 w 2301240"/>
              <a:gd name="connsiteY1" fmla="*/ 30480 h 1226820"/>
              <a:gd name="connsiteX2" fmla="*/ 1078230 w 2301240"/>
              <a:gd name="connsiteY2" fmla="*/ 0 h 1226820"/>
              <a:gd name="connsiteX3" fmla="*/ 788670 w 2301240"/>
              <a:gd name="connsiteY3" fmla="*/ 99060 h 1226820"/>
              <a:gd name="connsiteX4" fmla="*/ 419100 w 2301240"/>
              <a:gd name="connsiteY4" fmla="*/ 171450 h 1226820"/>
              <a:gd name="connsiteX5" fmla="*/ 274320 w 2301240"/>
              <a:gd name="connsiteY5" fmla="*/ 251460 h 1226820"/>
              <a:gd name="connsiteX6" fmla="*/ 236220 w 2301240"/>
              <a:gd name="connsiteY6" fmla="*/ 300990 h 1226820"/>
              <a:gd name="connsiteX7" fmla="*/ 49530 w 2301240"/>
              <a:gd name="connsiteY7" fmla="*/ 327660 h 1226820"/>
              <a:gd name="connsiteX8" fmla="*/ 0 w 2301240"/>
              <a:gd name="connsiteY8" fmla="*/ 381000 h 1226820"/>
              <a:gd name="connsiteX9" fmla="*/ 72390 w 2301240"/>
              <a:gd name="connsiteY9" fmla="*/ 982980 h 1226820"/>
              <a:gd name="connsiteX10" fmla="*/ 2301240 w 2301240"/>
              <a:gd name="connsiteY10" fmla="*/ 122682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1240" h="1226820">
                <a:moveTo>
                  <a:pt x="2301240" y="1226820"/>
                </a:moveTo>
                <a:lnTo>
                  <a:pt x="1805940" y="30480"/>
                </a:lnTo>
                <a:lnTo>
                  <a:pt x="1078230" y="0"/>
                </a:lnTo>
                <a:lnTo>
                  <a:pt x="788670" y="99060"/>
                </a:lnTo>
                <a:lnTo>
                  <a:pt x="419100" y="171450"/>
                </a:lnTo>
                <a:lnTo>
                  <a:pt x="274320" y="251460"/>
                </a:lnTo>
                <a:lnTo>
                  <a:pt x="236220" y="300990"/>
                </a:lnTo>
                <a:lnTo>
                  <a:pt x="49530" y="327660"/>
                </a:lnTo>
                <a:lnTo>
                  <a:pt x="0" y="381000"/>
                </a:lnTo>
                <a:lnTo>
                  <a:pt x="72390" y="982980"/>
                </a:lnTo>
                <a:lnTo>
                  <a:pt x="2301240" y="1226820"/>
                </a:lnTo>
                <a:close/>
              </a:path>
            </a:pathLst>
          </a:custGeom>
          <a:solidFill>
            <a:srgbClr val="C000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025">
              <a:latin typeface="微软雅黑" panose="020B0503020204020204" pitchFamily="34" charset="-122"/>
              <a:ea typeface="微软雅黑" panose="020B0503020204020204" pitchFamily="34" charset="-122"/>
            </a:endParaRPr>
          </a:p>
        </p:txBody>
      </p:sp>
      <p:sp>
        <p:nvSpPr>
          <p:cNvPr id="18" name="任意多边形: 形状 17"/>
          <p:cNvSpPr/>
          <p:nvPr/>
        </p:nvSpPr>
        <p:spPr>
          <a:xfrm>
            <a:off x="2240383" y="2261913"/>
            <a:ext cx="736156" cy="1509616"/>
          </a:xfrm>
          <a:custGeom>
            <a:avLst/>
            <a:gdLst>
              <a:gd name="connsiteX0" fmla="*/ 807720 w 807720"/>
              <a:gd name="connsiteY0" fmla="*/ 1584960 h 1584960"/>
              <a:gd name="connsiteX1" fmla="*/ 0 w 807720"/>
              <a:gd name="connsiteY1" fmla="*/ 0 h 1584960"/>
            </a:gdLst>
            <a:ahLst/>
            <a:cxnLst>
              <a:cxn ang="0">
                <a:pos x="connsiteX0" y="connsiteY0"/>
              </a:cxn>
              <a:cxn ang="0">
                <a:pos x="connsiteX1" y="connsiteY1"/>
              </a:cxn>
            </a:cxnLst>
            <a:rect l="l" t="t" r="r" b="b"/>
            <a:pathLst>
              <a:path w="807720" h="1584960">
                <a:moveTo>
                  <a:pt x="807720" y="1584960"/>
                </a:moveTo>
                <a:lnTo>
                  <a:pt x="0" y="0"/>
                </a:lnTo>
              </a:path>
            </a:pathLst>
          </a:cu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a:p>
        </p:txBody>
      </p:sp>
      <p:sp>
        <p:nvSpPr>
          <p:cNvPr id="42" name="矩形 41"/>
          <p:cNvSpPr/>
          <p:nvPr/>
        </p:nvSpPr>
        <p:spPr>
          <a:xfrm rot="3720042">
            <a:off x="2289875" y="2735338"/>
            <a:ext cx="463236" cy="1397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75" b="1" dirty="0">
                <a:solidFill>
                  <a:schemeClr val="tx1">
                    <a:lumMod val="95000"/>
                    <a:lumOff val="5000"/>
                  </a:schemeClr>
                </a:solidFill>
                <a:latin typeface="微软雅黑" panose="020B0503020204020204" pitchFamily="34" charset="-122"/>
                <a:ea typeface="微软雅黑" panose="020B0503020204020204" pitchFamily="34" charset="-122"/>
              </a:rPr>
              <a:t>茶花路</a:t>
            </a:r>
          </a:p>
        </p:txBody>
      </p:sp>
      <p:sp>
        <p:nvSpPr>
          <p:cNvPr id="24" name="任意多边形: 形状 23"/>
          <p:cNvSpPr/>
          <p:nvPr/>
        </p:nvSpPr>
        <p:spPr>
          <a:xfrm>
            <a:off x="2603186" y="2123325"/>
            <a:ext cx="1153248" cy="1289360"/>
          </a:xfrm>
          <a:custGeom>
            <a:avLst/>
            <a:gdLst>
              <a:gd name="connsiteX0" fmla="*/ 1183640 w 1183640"/>
              <a:gd name="connsiteY0" fmla="*/ 1323340 h 1323340"/>
              <a:gd name="connsiteX1" fmla="*/ 828040 w 1183640"/>
              <a:gd name="connsiteY1" fmla="*/ 1310640 h 1323340"/>
              <a:gd name="connsiteX2" fmla="*/ 772160 w 1183640"/>
              <a:gd name="connsiteY2" fmla="*/ 1295400 h 1323340"/>
              <a:gd name="connsiteX3" fmla="*/ 617220 w 1183640"/>
              <a:gd name="connsiteY3" fmla="*/ 1247140 h 1323340"/>
              <a:gd name="connsiteX4" fmla="*/ 553720 w 1183640"/>
              <a:gd name="connsiteY4" fmla="*/ 1206500 h 1323340"/>
              <a:gd name="connsiteX5" fmla="*/ 5080 w 1183640"/>
              <a:gd name="connsiteY5" fmla="*/ 612140 h 1323340"/>
              <a:gd name="connsiteX6" fmla="*/ 0 w 1183640"/>
              <a:gd name="connsiteY6" fmla="*/ 584200 h 1323340"/>
              <a:gd name="connsiteX7" fmla="*/ 375920 w 1183640"/>
              <a:gd name="connsiteY7" fmla="*/ 609600 h 1323340"/>
              <a:gd name="connsiteX8" fmla="*/ 398780 w 1183640"/>
              <a:gd name="connsiteY8" fmla="*/ 264160 h 1323340"/>
              <a:gd name="connsiteX9" fmla="*/ 411480 w 1183640"/>
              <a:gd name="connsiteY9" fmla="*/ 243840 h 1323340"/>
              <a:gd name="connsiteX10" fmla="*/ 447040 w 1183640"/>
              <a:gd name="connsiteY10" fmla="*/ 243840 h 1323340"/>
              <a:gd name="connsiteX11" fmla="*/ 454660 w 1183640"/>
              <a:gd name="connsiteY11" fmla="*/ 243840 h 1323340"/>
              <a:gd name="connsiteX12" fmla="*/ 482600 w 1183640"/>
              <a:gd name="connsiteY12" fmla="*/ 218440 h 1323340"/>
              <a:gd name="connsiteX13" fmla="*/ 551180 w 1183640"/>
              <a:gd name="connsiteY13" fmla="*/ 223520 h 1323340"/>
              <a:gd name="connsiteX14" fmla="*/ 571500 w 1183640"/>
              <a:gd name="connsiteY14" fmla="*/ 241300 h 1323340"/>
              <a:gd name="connsiteX15" fmla="*/ 581660 w 1183640"/>
              <a:gd name="connsiteY15" fmla="*/ 241300 h 1323340"/>
              <a:gd name="connsiteX16" fmla="*/ 601980 w 1183640"/>
              <a:gd name="connsiteY16" fmla="*/ 50800 h 1323340"/>
              <a:gd name="connsiteX17" fmla="*/ 622300 w 1183640"/>
              <a:gd name="connsiteY17" fmla="*/ 48260 h 1323340"/>
              <a:gd name="connsiteX18" fmla="*/ 678180 w 1183640"/>
              <a:gd name="connsiteY18" fmla="*/ 20320 h 1323340"/>
              <a:gd name="connsiteX19" fmla="*/ 736600 w 1183640"/>
              <a:gd name="connsiteY19" fmla="*/ 17780 h 1323340"/>
              <a:gd name="connsiteX20" fmla="*/ 767080 w 1183640"/>
              <a:gd name="connsiteY20" fmla="*/ 0 h 1323340"/>
              <a:gd name="connsiteX21" fmla="*/ 861060 w 1183640"/>
              <a:gd name="connsiteY21" fmla="*/ 2540 h 1323340"/>
              <a:gd name="connsiteX22" fmla="*/ 881380 w 1183640"/>
              <a:gd name="connsiteY22" fmla="*/ 17780 h 1323340"/>
              <a:gd name="connsiteX23" fmla="*/ 899160 w 1183640"/>
              <a:gd name="connsiteY23" fmla="*/ 17780 h 1323340"/>
              <a:gd name="connsiteX24" fmla="*/ 1000760 w 1183640"/>
              <a:gd name="connsiteY24" fmla="*/ 10160 h 1323340"/>
              <a:gd name="connsiteX25" fmla="*/ 998220 w 1183640"/>
              <a:gd name="connsiteY25" fmla="*/ 40640 h 1323340"/>
              <a:gd name="connsiteX26" fmla="*/ 1023620 w 1183640"/>
              <a:gd name="connsiteY26" fmla="*/ 53340 h 1323340"/>
              <a:gd name="connsiteX27" fmla="*/ 1054100 w 1183640"/>
              <a:gd name="connsiteY27" fmla="*/ 58420 h 1323340"/>
              <a:gd name="connsiteX28" fmla="*/ 1038860 w 1183640"/>
              <a:gd name="connsiteY28" fmla="*/ 363220 h 1323340"/>
              <a:gd name="connsiteX29" fmla="*/ 1087120 w 1183640"/>
              <a:gd name="connsiteY29" fmla="*/ 368300 h 1323340"/>
              <a:gd name="connsiteX30" fmla="*/ 1079500 w 1183640"/>
              <a:gd name="connsiteY30" fmla="*/ 645160 h 1323340"/>
              <a:gd name="connsiteX31" fmla="*/ 1183640 w 1183640"/>
              <a:gd name="connsiteY31" fmla="*/ 642620 h 1323340"/>
              <a:gd name="connsiteX32" fmla="*/ 1183640 w 1183640"/>
              <a:gd name="connsiteY32" fmla="*/ 1323340 h 132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3640" h="1323340">
                <a:moveTo>
                  <a:pt x="1183640" y="1323340"/>
                </a:moveTo>
                <a:lnTo>
                  <a:pt x="828040" y="1310640"/>
                </a:lnTo>
                <a:lnTo>
                  <a:pt x="772160" y="1295400"/>
                </a:lnTo>
                <a:lnTo>
                  <a:pt x="617220" y="1247140"/>
                </a:lnTo>
                <a:lnTo>
                  <a:pt x="553720" y="1206500"/>
                </a:lnTo>
                <a:lnTo>
                  <a:pt x="5080" y="612140"/>
                </a:lnTo>
                <a:lnTo>
                  <a:pt x="0" y="584200"/>
                </a:lnTo>
                <a:lnTo>
                  <a:pt x="375920" y="609600"/>
                </a:lnTo>
                <a:lnTo>
                  <a:pt x="398780" y="264160"/>
                </a:lnTo>
                <a:lnTo>
                  <a:pt x="411480" y="243840"/>
                </a:lnTo>
                <a:lnTo>
                  <a:pt x="447040" y="243840"/>
                </a:lnTo>
                <a:lnTo>
                  <a:pt x="454660" y="243840"/>
                </a:lnTo>
                <a:lnTo>
                  <a:pt x="482600" y="218440"/>
                </a:lnTo>
                <a:lnTo>
                  <a:pt x="551180" y="223520"/>
                </a:lnTo>
                <a:lnTo>
                  <a:pt x="571500" y="241300"/>
                </a:lnTo>
                <a:lnTo>
                  <a:pt x="581660" y="241300"/>
                </a:lnTo>
                <a:lnTo>
                  <a:pt x="601980" y="50800"/>
                </a:lnTo>
                <a:lnTo>
                  <a:pt x="622300" y="48260"/>
                </a:lnTo>
                <a:lnTo>
                  <a:pt x="678180" y="20320"/>
                </a:lnTo>
                <a:lnTo>
                  <a:pt x="736600" y="17780"/>
                </a:lnTo>
                <a:lnTo>
                  <a:pt x="767080" y="0"/>
                </a:lnTo>
                <a:lnTo>
                  <a:pt x="861060" y="2540"/>
                </a:lnTo>
                <a:lnTo>
                  <a:pt x="881380" y="17780"/>
                </a:lnTo>
                <a:lnTo>
                  <a:pt x="899160" y="17780"/>
                </a:lnTo>
                <a:lnTo>
                  <a:pt x="1000760" y="10160"/>
                </a:lnTo>
                <a:lnTo>
                  <a:pt x="998220" y="40640"/>
                </a:lnTo>
                <a:lnTo>
                  <a:pt x="1023620" y="53340"/>
                </a:lnTo>
                <a:lnTo>
                  <a:pt x="1054100" y="58420"/>
                </a:lnTo>
                <a:lnTo>
                  <a:pt x="1038860" y="363220"/>
                </a:lnTo>
                <a:lnTo>
                  <a:pt x="1087120" y="368300"/>
                </a:lnTo>
                <a:lnTo>
                  <a:pt x="1079500" y="645160"/>
                </a:lnTo>
                <a:lnTo>
                  <a:pt x="1183640" y="642620"/>
                </a:lnTo>
                <a:lnTo>
                  <a:pt x="1183640" y="1323340"/>
                </a:lnTo>
                <a:close/>
              </a:path>
            </a:pathLst>
          </a:cu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755" b="1">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3015477" y="2505373"/>
            <a:ext cx="628650" cy="450215"/>
          </a:xfrm>
          <a:prstGeom prst="rect">
            <a:avLst/>
          </a:prstGeom>
        </p:spPr>
        <p:txBody>
          <a:bodyPr wrap="none">
            <a:spAutoFit/>
          </a:bodyPr>
          <a:lstStyle/>
          <a:p>
            <a:pPr algn="ctr"/>
            <a:r>
              <a:rPr lang="zh-CN" altLang="en-US" sz="1170" b="1" dirty="0">
                <a:solidFill>
                  <a:schemeClr val="bg1"/>
                </a:solidFill>
                <a:latin typeface="微软雅黑" panose="020B0503020204020204" pitchFamily="34" charset="-122"/>
                <a:ea typeface="微软雅黑" panose="020B0503020204020204" pitchFamily="34" charset="-122"/>
              </a:rPr>
              <a:t>梧桐香</a:t>
            </a:r>
            <a:endParaRPr lang="en-US" altLang="zh-CN" sz="1170" b="1" dirty="0">
              <a:solidFill>
                <a:schemeClr val="bg1"/>
              </a:solidFill>
              <a:latin typeface="微软雅黑" panose="020B0503020204020204" pitchFamily="34" charset="-122"/>
              <a:ea typeface="微软雅黑" panose="020B0503020204020204" pitchFamily="34" charset="-122"/>
            </a:endParaRPr>
          </a:p>
          <a:p>
            <a:pPr algn="ctr"/>
            <a:r>
              <a:rPr lang="zh-CN" altLang="en-US" sz="1170" b="1" dirty="0">
                <a:solidFill>
                  <a:schemeClr val="bg1"/>
                </a:solidFill>
                <a:latin typeface="微软雅黑" panose="020B0503020204020204" pitchFamily="34" charset="-122"/>
                <a:ea typeface="微软雅黑" panose="020B0503020204020204" pitchFamily="34" charset="-122"/>
              </a:rPr>
              <a:t>郡东樾</a:t>
            </a:r>
            <a:endParaRPr lang="zh-CN" altLang="en-US" sz="1170" dirty="0">
              <a:solidFill>
                <a:schemeClr val="bg1"/>
              </a:solidFill>
            </a:endParaRPr>
          </a:p>
        </p:txBody>
      </p:sp>
      <p:cxnSp>
        <p:nvCxnSpPr>
          <p:cNvPr id="44" name="直接箭头连接符 43"/>
          <p:cNvCxnSpPr/>
          <p:nvPr/>
        </p:nvCxnSpPr>
        <p:spPr>
          <a:xfrm flipH="1">
            <a:off x="2691041" y="2834084"/>
            <a:ext cx="2396437" cy="29039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rotWithShape="1">
          <a:blip r:embed="rId5" cstate="print">
            <a:extLst>
              <a:ext uri="{28A0092B-C50C-407E-A947-70E740481C1C}">
                <a14:useLocalDpi xmlns:a14="http://schemas.microsoft.com/office/drawing/2010/main" val="0"/>
              </a:ext>
            </a:extLst>
          </a:blip>
          <a:srcRect l="12280"/>
          <a:stretch>
            <a:fillRect/>
          </a:stretch>
        </p:blipFill>
        <p:spPr>
          <a:xfrm>
            <a:off x="56340" y="4086140"/>
            <a:ext cx="3702222" cy="2374037"/>
          </a:xfrm>
          <a:prstGeom prst="rect">
            <a:avLst/>
          </a:prstGeom>
        </p:spPr>
      </p:pic>
      <p:sp>
        <p:nvSpPr>
          <p:cNvPr id="37" name="任意多边形: 形状 36"/>
          <p:cNvSpPr/>
          <p:nvPr/>
        </p:nvSpPr>
        <p:spPr>
          <a:xfrm>
            <a:off x="981949" y="4549819"/>
            <a:ext cx="1039408" cy="1910530"/>
          </a:xfrm>
          <a:custGeom>
            <a:avLst/>
            <a:gdLst>
              <a:gd name="connsiteX0" fmla="*/ 1066800 w 1066800"/>
              <a:gd name="connsiteY0" fmla="*/ 1960880 h 1960880"/>
              <a:gd name="connsiteX1" fmla="*/ 482600 w 1066800"/>
              <a:gd name="connsiteY1" fmla="*/ 426720 h 1960880"/>
              <a:gd name="connsiteX2" fmla="*/ 198120 w 1066800"/>
              <a:gd name="connsiteY2" fmla="*/ 121920 h 1960880"/>
              <a:gd name="connsiteX3" fmla="*/ 0 w 1066800"/>
              <a:gd name="connsiteY3" fmla="*/ 0 h 1960880"/>
            </a:gdLst>
            <a:ahLst/>
            <a:cxnLst>
              <a:cxn ang="0">
                <a:pos x="connsiteX0" y="connsiteY0"/>
              </a:cxn>
              <a:cxn ang="0">
                <a:pos x="connsiteX1" y="connsiteY1"/>
              </a:cxn>
              <a:cxn ang="0">
                <a:pos x="connsiteX2" y="connsiteY2"/>
              </a:cxn>
              <a:cxn ang="0">
                <a:pos x="connsiteX3" y="connsiteY3"/>
              </a:cxn>
            </a:cxnLst>
            <a:rect l="l" t="t" r="r" b="b"/>
            <a:pathLst>
              <a:path w="1066800" h="1960880">
                <a:moveTo>
                  <a:pt x="1066800" y="1960880"/>
                </a:moveTo>
                <a:lnTo>
                  <a:pt x="482600" y="426720"/>
                </a:lnTo>
                <a:lnTo>
                  <a:pt x="198120" y="121920"/>
                </a:lnTo>
                <a:lnTo>
                  <a:pt x="0" y="0"/>
                </a:lnTo>
              </a:path>
            </a:pathLst>
          </a:custGeom>
          <a:noFill/>
          <a:ln w="152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sp>
        <p:nvSpPr>
          <p:cNvPr id="52" name="矩形 51"/>
          <p:cNvSpPr/>
          <p:nvPr/>
        </p:nvSpPr>
        <p:spPr>
          <a:xfrm rot="3982496">
            <a:off x="1373186" y="5426064"/>
            <a:ext cx="569297" cy="91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25" b="1" dirty="0">
                <a:solidFill>
                  <a:schemeClr val="tx1">
                    <a:lumMod val="95000"/>
                    <a:lumOff val="5000"/>
                  </a:schemeClr>
                </a:solidFill>
                <a:latin typeface="微软雅黑" panose="020B0503020204020204" pitchFamily="34" charset="-122"/>
                <a:ea typeface="微软雅黑" panose="020B0503020204020204" pitchFamily="34" charset="-122"/>
              </a:rPr>
              <a:t>棕榈路</a:t>
            </a:r>
          </a:p>
        </p:txBody>
      </p:sp>
      <p:sp>
        <p:nvSpPr>
          <p:cNvPr id="43" name="任意多边形: 形状 42"/>
          <p:cNvSpPr/>
          <p:nvPr/>
        </p:nvSpPr>
        <p:spPr>
          <a:xfrm>
            <a:off x="66280" y="5121493"/>
            <a:ext cx="1373503" cy="1328957"/>
          </a:xfrm>
          <a:custGeom>
            <a:avLst/>
            <a:gdLst>
              <a:gd name="connsiteX0" fmla="*/ 0 w 1409700"/>
              <a:gd name="connsiteY0" fmla="*/ 228600 h 1363980"/>
              <a:gd name="connsiteX1" fmla="*/ 1242060 w 1409700"/>
              <a:gd name="connsiteY1" fmla="*/ 0 h 1363980"/>
              <a:gd name="connsiteX2" fmla="*/ 1409700 w 1409700"/>
              <a:gd name="connsiteY2" fmla="*/ 1363980 h 1363980"/>
              <a:gd name="connsiteX3" fmla="*/ 15240 w 1409700"/>
              <a:gd name="connsiteY3" fmla="*/ 1363980 h 1363980"/>
              <a:gd name="connsiteX4" fmla="*/ 0 w 1409700"/>
              <a:gd name="connsiteY4" fmla="*/ 228600 h 136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00" h="1363980">
                <a:moveTo>
                  <a:pt x="0" y="228600"/>
                </a:moveTo>
                <a:lnTo>
                  <a:pt x="1242060" y="0"/>
                </a:lnTo>
                <a:lnTo>
                  <a:pt x="1409700" y="1363980"/>
                </a:lnTo>
                <a:lnTo>
                  <a:pt x="15240" y="1363980"/>
                </a:lnTo>
                <a:lnTo>
                  <a:pt x="0" y="228600"/>
                </a:lnTo>
                <a:close/>
              </a:path>
            </a:pathLst>
          </a:custGeom>
          <a:solidFill>
            <a:srgbClr val="C000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025">
              <a:latin typeface="微软雅黑" panose="020B0503020204020204" pitchFamily="34" charset="-122"/>
              <a:ea typeface="微软雅黑" panose="020B0503020204020204" pitchFamily="34" charset="-122"/>
            </a:endParaRPr>
          </a:p>
        </p:txBody>
      </p:sp>
      <p:sp>
        <p:nvSpPr>
          <p:cNvPr id="54" name="矩形 53"/>
          <p:cNvSpPr/>
          <p:nvPr/>
        </p:nvSpPr>
        <p:spPr>
          <a:xfrm>
            <a:off x="475799" y="5648587"/>
            <a:ext cx="530860" cy="301625"/>
          </a:xfrm>
          <a:prstGeom prst="rect">
            <a:avLst/>
          </a:prstGeom>
        </p:spPr>
        <p:txBody>
          <a:bodyPr wrap="none">
            <a:spAutoFit/>
          </a:bodyPr>
          <a:lstStyle/>
          <a:p>
            <a:pPr algn="ctr"/>
            <a:r>
              <a:rPr lang="zh-CN" altLang="en-US" sz="1365" b="1" dirty="0">
                <a:solidFill>
                  <a:schemeClr val="bg1"/>
                </a:solidFill>
                <a:latin typeface="微软雅黑" panose="020B0503020204020204" pitchFamily="34" charset="-122"/>
                <a:ea typeface="微软雅黑" panose="020B0503020204020204" pitchFamily="34" charset="-122"/>
              </a:rPr>
              <a:t>宗地</a:t>
            </a:r>
            <a:endParaRPr lang="zh-CN" altLang="en-US" sz="1365" dirty="0">
              <a:solidFill>
                <a:schemeClr val="bg1"/>
              </a:solidFill>
            </a:endParaRPr>
          </a:p>
        </p:txBody>
      </p:sp>
      <p:sp>
        <p:nvSpPr>
          <p:cNvPr id="45" name="任意多边形: 形状 44"/>
          <p:cNvSpPr/>
          <p:nvPr/>
        </p:nvSpPr>
        <p:spPr>
          <a:xfrm>
            <a:off x="1349206" y="4211269"/>
            <a:ext cx="1799660" cy="1057226"/>
          </a:xfrm>
          <a:custGeom>
            <a:avLst/>
            <a:gdLst>
              <a:gd name="connsiteX0" fmla="*/ 0 w 1847088"/>
              <a:gd name="connsiteY0" fmla="*/ 457200 h 1085088"/>
              <a:gd name="connsiteX1" fmla="*/ 176784 w 1847088"/>
              <a:gd name="connsiteY1" fmla="*/ 615696 h 1085088"/>
              <a:gd name="connsiteX2" fmla="*/ 304800 w 1847088"/>
              <a:gd name="connsiteY2" fmla="*/ 816864 h 1085088"/>
              <a:gd name="connsiteX3" fmla="*/ 451104 w 1847088"/>
              <a:gd name="connsiteY3" fmla="*/ 1085088 h 1085088"/>
              <a:gd name="connsiteX4" fmla="*/ 1847088 w 1847088"/>
              <a:gd name="connsiteY4" fmla="*/ 701040 h 1085088"/>
              <a:gd name="connsiteX5" fmla="*/ 835152 w 1847088"/>
              <a:gd name="connsiteY5" fmla="*/ 274320 h 1085088"/>
              <a:gd name="connsiteX6" fmla="*/ 731520 w 1847088"/>
              <a:gd name="connsiteY6" fmla="*/ 298704 h 1085088"/>
              <a:gd name="connsiteX7" fmla="*/ 743712 w 1847088"/>
              <a:gd name="connsiteY7" fmla="*/ 91440 h 1085088"/>
              <a:gd name="connsiteX8" fmla="*/ 621792 w 1847088"/>
              <a:gd name="connsiteY8" fmla="*/ 42672 h 1085088"/>
              <a:gd name="connsiteX9" fmla="*/ 518160 w 1847088"/>
              <a:gd name="connsiteY9" fmla="*/ 42672 h 1085088"/>
              <a:gd name="connsiteX10" fmla="*/ 402336 w 1847088"/>
              <a:gd name="connsiteY10" fmla="*/ 0 h 1085088"/>
              <a:gd name="connsiteX11" fmla="*/ 310896 w 1847088"/>
              <a:gd name="connsiteY11" fmla="*/ 6096 h 1085088"/>
              <a:gd name="connsiteX12" fmla="*/ 304800 w 1847088"/>
              <a:gd name="connsiteY12" fmla="*/ 256032 h 1085088"/>
              <a:gd name="connsiteX13" fmla="*/ 286512 w 1847088"/>
              <a:gd name="connsiteY13" fmla="*/ 396240 h 1085088"/>
              <a:gd name="connsiteX14" fmla="*/ 140208 w 1847088"/>
              <a:gd name="connsiteY14" fmla="*/ 390144 h 1085088"/>
              <a:gd name="connsiteX15" fmla="*/ 54864 w 1847088"/>
              <a:gd name="connsiteY15" fmla="*/ 408432 h 1085088"/>
              <a:gd name="connsiteX16" fmla="*/ 0 w 1847088"/>
              <a:gd name="connsiteY16" fmla="*/ 45720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088" h="1085088">
                <a:moveTo>
                  <a:pt x="0" y="457200"/>
                </a:moveTo>
                <a:lnTo>
                  <a:pt x="176784" y="615696"/>
                </a:lnTo>
                <a:lnTo>
                  <a:pt x="304800" y="816864"/>
                </a:lnTo>
                <a:lnTo>
                  <a:pt x="451104" y="1085088"/>
                </a:lnTo>
                <a:lnTo>
                  <a:pt x="1847088" y="701040"/>
                </a:lnTo>
                <a:lnTo>
                  <a:pt x="835152" y="274320"/>
                </a:lnTo>
                <a:lnTo>
                  <a:pt x="731520" y="298704"/>
                </a:lnTo>
                <a:lnTo>
                  <a:pt x="743712" y="91440"/>
                </a:lnTo>
                <a:lnTo>
                  <a:pt x="621792" y="42672"/>
                </a:lnTo>
                <a:lnTo>
                  <a:pt x="518160" y="42672"/>
                </a:lnTo>
                <a:lnTo>
                  <a:pt x="402336" y="0"/>
                </a:lnTo>
                <a:lnTo>
                  <a:pt x="310896" y="6096"/>
                </a:lnTo>
                <a:lnTo>
                  <a:pt x="304800" y="256032"/>
                </a:lnTo>
                <a:lnTo>
                  <a:pt x="286512" y="396240"/>
                </a:lnTo>
                <a:lnTo>
                  <a:pt x="140208" y="390144"/>
                </a:lnTo>
                <a:lnTo>
                  <a:pt x="54864" y="408432"/>
                </a:lnTo>
                <a:lnTo>
                  <a:pt x="0" y="457200"/>
                </a:lnTo>
                <a:close/>
              </a:path>
            </a:pathLst>
          </a:cu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2340" b="1">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1545587" y="4592814"/>
            <a:ext cx="1545978" cy="450215"/>
          </a:xfrm>
          <a:prstGeom prst="rect">
            <a:avLst/>
          </a:prstGeom>
        </p:spPr>
        <p:txBody>
          <a:bodyPr wrap="square">
            <a:spAutoFit/>
          </a:bodyPr>
          <a:lstStyle/>
          <a:p>
            <a:r>
              <a:rPr lang="zh-CN" altLang="en-US" sz="1170" b="1" dirty="0">
                <a:solidFill>
                  <a:schemeClr val="bg1"/>
                </a:solidFill>
                <a:latin typeface="微软雅黑" panose="020B0503020204020204" pitchFamily="34" charset="-122"/>
                <a:ea typeface="微软雅黑" panose="020B0503020204020204" pitchFamily="34" charset="-122"/>
              </a:rPr>
              <a:t>常州市妇幼保健院</a:t>
            </a:r>
            <a:endParaRPr lang="en-US" altLang="zh-CN" sz="1170" b="1" dirty="0">
              <a:solidFill>
                <a:schemeClr val="bg1"/>
              </a:solidFill>
              <a:latin typeface="微软雅黑" panose="020B0503020204020204" pitchFamily="34" charset="-122"/>
              <a:ea typeface="微软雅黑" panose="020B0503020204020204" pitchFamily="34" charset="-122"/>
            </a:endParaRPr>
          </a:p>
          <a:p>
            <a:r>
              <a:rPr lang="zh-CN" altLang="en-US" sz="1170" b="1" dirty="0">
                <a:solidFill>
                  <a:schemeClr val="bg1"/>
                </a:solidFill>
                <a:latin typeface="微软雅黑" panose="020B0503020204020204" pitchFamily="34" charset="-122"/>
                <a:ea typeface="微软雅黑" panose="020B0503020204020204" pitchFamily="34" charset="-122"/>
              </a:rPr>
              <a:t>常州一院钟楼院区</a:t>
            </a:r>
          </a:p>
        </p:txBody>
      </p:sp>
      <p:cxnSp>
        <p:nvCxnSpPr>
          <p:cNvPr id="57" name="直接箭头连接符 56"/>
          <p:cNvCxnSpPr/>
          <p:nvPr/>
        </p:nvCxnSpPr>
        <p:spPr>
          <a:xfrm flipH="1" flipV="1">
            <a:off x="1814016" y="5329432"/>
            <a:ext cx="3606201" cy="42180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842804" y="3761495"/>
            <a:ext cx="2030095" cy="301625"/>
          </a:xfrm>
          <a:prstGeom prst="rect">
            <a:avLst/>
          </a:prstGeom>
        </p:spPr>
        <p:txBody>
          <a:bodyPr wrap="none">
            <a:spAutoFit/>
          </a:bodyPr>
          <a:lstStyle/>
          <a:p>
            <a:r>
              <a:rPr lang="zh-CN" altLang="en-US" sz="1365" b="1" dirty="0">
                <a:latin typeface="微软雅黑" panose="020B0503020204020204" pitchFamily="34" charset="-122"/>
                <a:ea typeface="微软雅黑" panose="020B0503020204020204" pitchFamily="34" charset="-122"/>
              </a:rPr>
              <a:t>西至茶花路：双向</a:t>
            </a:r>
            <a:r>
              <a:rPr lang="en-US" altLang="zh-CN" sz="1365" b="1" dirty="0">
                <a:latin typeface="微软雅黑" panose="020B0503020204020204" pitchFamily="34" charset="-122"/>
                <a:ea typeface="微软雅黑" panose="020B0503020204020204" pitchFamily="34" charset="-122"/>
              </a:rPr>
              <a:t>4</a:t>
            </a:r>
            <a:r>
              <a:rPr lang="zh-CN" altLang="en-US" sz="1365" b="1" dirty="0">
                <a:latin typeface="微软雅黑" panose="020B0503020204020204" pitchFamily="34" charset="-122"/>
                <a:ea typeface="微软雅黑" panose="020B0503020204020204" pitchFamily="34" charset="-122"/>
              </a:rPr>
              <a:t>车道</a:t>
            </a:r>
            <a:endParaRPr lang="zh-CN" altLang="en-US" sz="1365" dirty="0"/>
          </a:p>
        </p:txBody>
      </p:sp>
      <p:sp>
        <p:nvSpPr>
          <p:cNvPr id="60" name="矩形 59"/>
          <p:cNvSpPr/>
          <p:nvPr/>
        </p:nvSpPr>
        <p:spPr>
          <a:xfrm>
            <a:off x="795539" y="6440281"/>
            <a:ext cx="2030095" cy="301625"/>
          </a:xfrm>
          <a:prstGeom prst="rect">
            <a:avLst/>
          </a:prstGeom>
        </p:spPr>
        <p:txBody>
          <a:bodyPr wrap="none">
            <a:spAutoFit/>
          </a:bodyPr>
          <a:lstStyle/>
          <a:p>
            <a:r>
              <a:rPr lang="zh-CN" altLang="en-US" sz="1365" b="1" dirty="0">
                <a:latin typeface="微软雅黑" panose="020B0503020204020204" pitchFamily="34" charset="-122"/>
                <a:ea typeface="微软雅黑" panose="020B0503020204020204" pitchFamily="34" charset="-122"/>
              </a:rPr>
              <a:t>南至棕榈路：双向</a:t>
            </a:r>
            <a:r>
              <a:rPr lang="en-US" altLang="zh-CN" sz="1365" b="1" dirty="0">
                <a:latin typeface="微软雅黑" panose="020B0503020204020204" pitchFamily="34" charset="-122"/>
                <a:ea typeface="微软雅黑" panose="020B0503020204020204" pitchFamily="34" charset="-122"/>
              </a:rPr>
              <a:t>6</a:t>
            </a:r>
            <a:r>
              <a:rPr lang="zh-CN" altLang="en-US" sz="1365" b="1" dirty="0">
                <a:latin typeface="微软雅黑" panose="020B0503020204020204" pitchFamily="34" charset="-122"/>
                <a:ea typeface="微软雅黑" panose="020B0503020204020204" pitchFamily="34" charset="-122"/>
              </a:rPr>
              <a:t>车道</a:t>
            </a:r>
            <a:endParaRPr lang="zh-CN" altLang="en-US" sz="1365" dirty="0"/>
          </a:p>
        </p:txBody>
      </p:sp>
      <p:sp>
        <p:nvSpPr>
          <p:cNvPr id="61" name="矩形 60"/>
          <p:cNvSpPr/>
          <p:nvPr/>
        </p:nvSpPr>
        <p:spPr>
          <a:xfrm>
            <a:off x="8912669" y="4001975"/>
            <a:ext cx="2030095" cy="301625"/>
          </a:xfrm>
          <a:prstGeom prst="rect">
            <a:avLst/>
          </a:prstGeom>
        </p:spPr>
        <p:txBody>
          <a:bodyPr wrap="none">
            <a:spAutoFit/>
          </a:bodyPr>
          <a:lstStyle/>
          <a:p>
            <a:r>
              <a:rPr lang="zh-CN" altLang="en-US" sz="1365" b="1" dirty="0">
                <a:latin typeface="微软雅黑" panose="020B0503020204020204" pitchFamily="34" charset="-122"/>
                <a:ea typeface="微软雅黑" panose="020B0503020204020204" pitchFamily="34" charset="-122"/>
              </a:rPr>
              <a:t>北至梧桐路：双向</a:t>
            </a:r>
            <a:r>
              <a:rPr lang="en-US" altLang="zh-CN" sz="1365" b="1" dirty="0">
                <a:latin typeface="微软雅黑" panose="020B0503020204020204" pitchFamily="34" charset="-122"/>
                <a:ea typeface="微软雅黑" panose="020B0503020204020204" pitchFamily="34" charset="-122"/>
              </a:rPr>
              <a:t>4</a:t>
            </a:r>
            <a:r>
              <a:rPr lang="zh-CN" altLang="en-US" sz="1365" b="1" dirty="0">
                <a:latin typeface="微软雅黑" panose="020B0503020204020204" pitchFamily="34" charset="-122"/>
                <a:ea typeface="微软雅黑" panose="020B0503020204020204" pitchFamily="34" charset="-122"/>
              </a:rPr>
              <a:t>车道</a:t>
            </a:r>
            <a:endParaRPr lang="zh-CN" altLang="en-US" sz="1365" dirty="0"/>
          </a:p>
        </p:txBody>
      </p:sp>
      <p:pic>
        <p:nvPicPr>
          <p:cNvPr id="59" name="图片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4377" y="4284824"/>
            <a:ext cx="3840461" cy="2176046"/>
          </a:xfrm>
          <a:prstGeom prst="rect">
            <a:avLst/>
          </a:prstGeom>
        </p:spPr>
      </p:pic>
      <p:sp>
        <p:nvSpPr>
          <p:cNvPr id="74" name="矩形 73"/>
          <p:cNvSpPr/>
          <p:nvPr/>
        </p:nvSpPr>
        <p:spPr>
          <a:xfrm>
            <a:off x="8912669" y="6450450"/>
            <a:ext cx="2030095" cy="301625"/>
          </a:xfrm>
          <a:prstGeom prst="rect">
            <a:avLst/>
          </a:prstGeom>
        </p:spPr>
        <p:txBody>
          <a:bodyPr wrap="none">
            <a:spAutoFit/>
          </a:bodyPr>
          <a:lstStyle/>
          <a:p>
            <a:r>
              <a:rPr lang="zh-CN" altLang="en-US" sz="1365" b="1" dirty="0">
                <a:latin typeface="微软雅黑" panose="020B0503020204020204" pitchFamily="34" charset="-122"/>
                <a:ea typeface="微软雅黑" panose="020B0503020204020204" pitchFamily="34" charset="-122"/>
              </a:rPr>
              <a:t>东至月季路：双向</a:t>
            </a:r>
            <a:r>
              <a:rPr lang="en-US" altLang="zh-CN" sz="1365" b="1" dirty="0">
                <a:latin typeface="微软雅黑" panose="020B0503020204020204" pitchFamily="34" charset="-122"/>
                <a:ea typeface="微软雅黑" panose="020B0503020204020204" pitchFamily="34" charset="-122"/>
              </a:rPr>
              <a:t>6</a:t>
            </a:r>
            <a:r>
              <a:rPr lang="zh-CN" altLang="en-US" sz="1365" b="1" dirty="0">
                <a:latin typeface="微软雅黑" panose="020B0503020204020204" pitchFamily="34" charset="-122"/>
                <a:ea typeface="微软雅黑" panose="020B0503020204020204" pitchFamily="34" charset="-122"/>
              </a:rPr>
              <a:t>车道</a:t>
            </a:r>
            <a:endParaRPr lang="zh-CN" altLang="en-US" sz="1365" dirty="0"/>
          </a:p>
        </p:txBody>
      </p:sp>
      <p:sp>
        <p:nvSpPr>
          <p:cNvPr id="62" name="任意多边形: 形状 61"/>
          <p:cNvSpPr/>
          <p:nvPr/>
        </p:nvSpPr>
        <p:spPr>
          <a:xfrm>
            <a:off x="7994530" y="4741643"/>
            <a:ext cx="2470821" cy="1722447"/>
          </a:xfrm>
          <a:custGeom>
            <a:avLst/>
            <a:gdLst>
              <a:gd name="connsiteX0" fmla="*/ 2535936 w 2535936"/>
              <a:gd name="connsiteY0" fmla="*/ 1767840 h 1767840"/>
              <a:gd name="connsiteX1" fmla="*/ 1438656 w 2535936"/>
              <a:gd name="connsiteY1" fmla="*/ 932688 h 1767840"/>
              <a:gd name="connsiteX2" fmla="*/ 243840 w 2535936"/>
              <a:gd name="connsiteY2" fmla="*/ 146304 h 1767840"/>
              <a:gd name="connsiteX3" fmla="*/ 0 w 2535936"/>
              <a:gd name="connsiteY3" fmla="*/ 0 h 1767840"/>
            </a:gdLst>
            <a:ahLst/>
            <a:cxnLst>
              <a:cxn ang="0">
                <a:pos x="connsiteX0" y="connsiteY0"/>
              </a:cxn>
              <a:cxn ang="0">
                <a:pos x="connsiteX1" y="connsiteY1"/>
              </a:cxn>
              <a:cxn ang="0">
                <a:pos x="connsiteX2" y="connsiteY2"/>
              </a:cxn>
              <a:cxn ang="0">
                <a:pos x="connsiteX3" y="connsiteY3"/>
              </a:cxn>
            </a:cxnLst>
            <a:rect l="l" t="t" r="r" b="b"/>
            <a:pathLst>
              <a:path w="2535936" h="1767840">
                <a:moveTo>
                  <a:pt x="2535936" y="1767840"/>
                </a:moveTo>
                <a:lnTo>
                  <a:pt x="1438656" y="932688"/>
                </a:lnTo>
                <a:lnTo>
                  <a:pt x="243840" y="146304"/>
                </a:lnTo>
                <a:lnTo>
                  <a:pt x="0" y="0"/>
                </a:lnTo>
              </a:path>
            </a:pathLst>
          </a:custGeom>
          <a:noFill/>
          <a:ln w="152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092" tIns="44546" rIns="89092" bIns="44546" numCol="1" spcCol="0" rtlCol="0" fromWordArt="0" anchor="ctr" anchorCtr="0" forceAA="0" compatLnSpc="1">
            <a:noAutofit/>
          </a:bodyPr>
          <a:lstStyle/>
          <a:p>
            <a:pPr algn="ctr"/>
            <a:endParaRPr lang="zh-CN" altLang="en-US" sz="1950"/>
          </a:p>
        </p:txBody>
      </p:sp>
      <p:sp>
        <p:nvSpPr>
          <p:cNvPr id="75" name="矩形 74"/>
          <p:cNvSpPr/>
          <p:nvPr/>
        </p:nvSpPr>
        <p:spPr>
          <a:xfrm rot="1834680">
            <a:off x="8942955" y="5474930"/>
            <a:ext cx="569297" cy="91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025" b="1" dirty="0">
                <a:solidFill>
                  <a:schemeClr val="tx1">
                    <a:lumMod val="95000"/>
                    <a:lumOff val="5000"/>
                  </a:schemeClr>
                </a:solidFill>
                <a:latin typeface="微软雅黑" panose="020B0503020204020204" pitchFamily="34" charset="-122"/>
                <a:ea typeface="微软雅黑" panose="020B0503020204020204" pitchFamily="34" charset="-122"/>
              </a:rPr>
              <a:t>月季路</a:t>
            </a:r>
          </a:p>
        </p:txBody>
      </p:sp>
      <p:cxnSp>
        <p:nvCxnSpPr>
          <p:cNvPr id="63" name="直接箭头连接符 62"/>
          <p:cNvCxnSpPr/>
          <p:nvPr/>
        </p:nvCxnSpPr>
        <p:spPr>
          <a:xfrm>
            <a:off x="7048774" y="4800161"/>
            <a:ext cx="2041125" cy="7968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6" name="任意多边形: 形状 65"/>
          <p:cNvSpPr/>
          <p:nvPr/>
        </p:nvSpPr>
        <p:spPr>
          <a:xfrm>
            <a:off x="5783561" y="2889270"/>
            <a:ext cx="1826388" cy="2212454"/>
          </a:xfrm>
          <a:custGeom>
            <a:avLst/>
            <a:gdLst>
              <a:gd name="connsiteX0" fmla="*/ 499110 w 1874520"/>
              <a:gd name="connsiteY0" fmla="*/ 0 h 2270760"/>
              <a:gd name="connsiteX1" fmla="*/ 1874520 w 1874520"/>
              <a:gd name="connsiteY1" fmla="*/ 541020 h 2270760"/>
              <a:gd name="connsiteX2" fmla="*/ 1737360 w 1874520"/>
              <a:gd name="connsiteY2" fmla="*/ 906780 h 2270760"/>
              <a:gd name="connsiteX3" fmla="*/ 1653540 w 1874520"/>
              <a:gd name="connsiteY3" fmla="*/ 1131570 h 2270760"/>
              <a:gd name="connsiteX4" fmla="*/ 1474470 w 1874520"/>
              <a:gd name="connsiteY4" fmla="*/ 1356360 h 2270760"/>
              <a:gd name="connsiteX5" fmla="*/ 1348740 w 1874520"/>
              <a:gd name="connsiteY5" fmla="*/ 1550670 h 2270760"/>
              <a:gd name="connsiteX6" fmla="*/ 1055370 w 1874520"/>
              <a:gd name="connsiteY6" fmla="*/ 1962150 h 2270760"/>
              <a:gd name="connsiteX7" fmla="*/ 876300 w 1874520"/>
              <a:gd name="connsiteY7" fmla="*/ 2270760 h 2270760"/>
              <a:gd name="connsiteX8" fmla="*/ 0 w 1874520"/>
              <a:gd name="connsiteY8" fmla="*/ 1836420 h 2270760"/>
              <a:gd name="connsiteX9" fmla="*/ 163830 w 1874520"/>
              <a:gd name="connsiteY9" fmla="*/ 1379220 h 2270760"/>
              <a:gd name="connsiteX10" fmla="*/ 228600 w 1874520"/>
              <a:gd name="connsiteY10" fmla="*/ 1093470 h 2270760"/>
              <a:gd name="connsiteX11" fmla="*/ 240030 w 1874520"/>
              <a:gd name="connsiteY11" fmla="*/ 586740 h 2270760"/>
              <a:gd name="connsiteX12" fmla="*/ 499110 w 1874520"/>
              <a:gd name="connsiteY12" fmla="*/ 0 h 227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4520" h="2270760">
                <a:moveTo>
                  <a:pt x="499110" y="0"/>
                </a:moveTo>
                <a:lnTo>
                  <a:pt x="1874520" y="541020"/>
                </a:lnTo>
                <a:lnTo>
                  <a:pt x="1737360" y="906780"/>
                </a:lnTo>
                <a:lnTo>
                  <a:pt x="1653540" y="1131570"/>
                </a:lnTo>
                <a:lnTo>
                  <a:pt x="1474470" y="1356360"/>
                </a:lnTo>
                <a:lnTo>
                  <a:pt x="1348740" y="1550670"/>
                </a:lnTo>
                <a:lnTo>
                  <a:pt x="1055370" y="1962150"/>
                </a:lnTo>
                <a:lnTo>
                  <a:pt x="876300" y="2270760"/>
                </a:lnTo>
                <a:lnTo>
                  <a:pt x="0" y="1836420"/>
                </a:lnTo>
                <a:lnTo>
                  <a:pt x="163830" y="1379220"/>
                </a:lnTo>
                <a:lnTo>
                  <a:pt x="228600" y="1093470"/>
                </a:lnTo>
                <a:lnTo>
                  <a:pt x="240030" y="586740"/>
                </a:lnTo>
                <a:lnTo>
                  <a:pt x="499110" y="0"/>
                </a:lnTo>
                <a:close/>
              </a:path>
            </a:pathLst>
          </a:cu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矩形 71"/>
          <p:cNvSpPr/>
          <p:nvPr/>
        </p:nvSpPr>
        <p:spPr>
          <a:xfrm rot="17185428">
            <a:off x="5698645" y="4147360"/>
            <a:ext cx="423174" cy="1276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75" b="1" dirty="0">
                <a:solidFill>
                  <a:schemeClr val="tx1">
                    <a:lumMod val="95000"/>
                    <a:lumOff val="5000"/>
                  </a:schemeClr>
                </a:solidFill>
                <a:latin typeface="微软雅黑" panose="020B0503020204020204" pitchFamily="34" charset="-122"/>
                <a:ea typeface="微软雅黑" panose="020B0503020204020204" pitchFamily="34" charset="-122"/>
              </a:rPr>
              <a:t>牡丹路</a:t>
            </a:r>
          </a:p>
        </p:txBody>
      </p:sp>
      <p:sp>
        <p:nvSpPr>
          <p:cNvPr id="80" name="矩形 79"/>
          <p:cNvSpPr/>
          <p:nvPr/>
        </p:nvSpPr>
        <p:spPr>
          <a:xfrm rot="1427341">
            <a:off x="6119913" y="4306243"/>
            <a:ext cx="423174" cy="1276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75" b="1" dirty="0">
                <a:solidFill>
                  <a:schemeClr val="tx1">
                    <a:lumMod val="95000"/>
                    <a:lumOff val="5000"/>
                  </a:schemeClr>
                </a:solidFill>
                <a:latin typeface="微软雅黑" panose="020B0503020204020204" pitchFamily="34" charset="-122"/>
                <a:ea typeface="微软雅黑" panose="020B0503020204020204" pitchFamily="34" charset="-122"/>
              </a:rPr>
              <a:t>梧桐河</a:t>
            </a:r>
          </a:p>
        </p:txBody>
      </p:sp>
      <p:sp>
        <p:nvSpPr>
          <p:cNvPr id="67" name="矩形 66"/>
          <p:cNvSpPr/>
          <p:nvPr/>
        </p:nvSpPr>
        <p:spPr>
          <a:xfrm>
            <a:off x="6255861" y="3570574"/>
            <a:ext cx="878840" cy="301625"/>
          </a:xfrm>
          <a:prstGeom prst="rect">
            <a:avLst/>
          </a:prstGeom>
        </p:spPr>
        <p:txBody>
          <a:bodyPr wrap="none">
            <a:spAutoFit/>
          </a:bodyPr>
          <a:lstStyle/>
          <a:p>
            <a:pPr algn="ctr"/>
            <a:r>
              <a:rPr lang="zh-CN" altLang="en-US" sz="1365" b="1" dirty="0">
                <a:solidFill>
                  <a:schemeClr val="bg1"/>
                </a:solidFill>
                <a:latin typeface="微软雅黑" panose="020B0503020204020204" pitchFamily="34" charset="-122"/>
                <a:ea typeface="微软雅黑" panose="020B0503020204020204" pitchFamily="34" charset="-122"/>
              </a:rPr>
              <a:t>建行党校</a:t>
            </a:r>
          </a:p>
        </p:txBody>
      </p:sp>
      <p:sp>
        <p:nvSpPr>
          <p:cNvPr id="78" name="任意多边形 13"/>
          <p:cNvSpPr/>
          <p:nvPr/>
        </p:nvSpPr>
        <p:spPr>
          <a:xfrm>
            <a:off x="5345026" y="1854798"/>
            <a:ext cx="1434881" cy="895042"/>
          </a:xfrm>
          <a:custGeom>
            <a:avLst/>
            <a:gdLst>
              <a:gd name="connsiteX0" fmla="*/ 0 w 1696916"/>
              <a:gd name="connsiteY0" fmla="*/ 677008 h 1213338"/>
              <a:gd name="connsiteX1" fmla="*/ 334108 w 1696916"/>
              <a:gd name="connsiteY1" fmla="*/ 17584 h 1213338"/>
              <a:gd name="connsiteX2" fmla="*/ 369277 w 1696916"/>
              <a:gd name="connsiteY2" fmla="*/ 0 h 1213338"/>
              <a:gd name="connsiteX3" fmla="*/ 1696916 w 1696916"/>
              <a:gd name="connsiteY3" fmla="*/ 8792 h 1213338"/>
              <a:gd name="connsiteX4" fmla="*/ 1222131 w 1696916"/>
              <a:gd name="connsiteY4" fmla="*/ 1213338 h 1213338"/>
              <a:gd name="connsiteX5" fmla="*/ 43962 w 1696916"/>
              <a:gd name="connsiteY5" fmla="*/ 729761 h 1213338"/>
              <a:gd name="connsiteX6" fmla="*/ 0 w 1696916"/>
              <a:gd name="connsiteY6" fmla="*/ 677008 h 121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6916" h="1213338">
                <a:moveTo>
                  <a:pt x="0" y="677008"/>
                </a:moveTo>
                <a:lnTo>
                  <a:pt x="334108" y="17584"/>
                </a:lnTo>
                <a:lnTo>
                  <a:pt x="369277" y="0"/>
                </a:lnTo>
                <a:lnTo>
                  <a:pt x="1696916" y="8792"/>
                </a:lnTo>
                <a:lnTo>
                  <a:pt x="1222131" y="1213338"/>
                </a:lnTo>
                <a:lnTo>
                  <a:pt x="43962" y="729761"/>
                </a:lnTo>
                <a:lnTo>
                  <a:pt x="0" y="677008"/>
                </a:lnTo>
                <a:close/>
              </a:path>
            </a:pathLst>
          </a:custGeom>
          <a:solidFill>
            <a:schemeClr val="accent6">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65" b="1" dirty="0">
                <a:latin typeface="微软雅黑" panose="020B0503020204020204" pitchFamily="34" charset="-122"/>
                <a:ea typeface="微软雅黑" panose="020B0503020204020204" pitchFamily="34" charset="-122"/>
              </a:rPr>
              <a:t>宝龙城市广场</a:t>
            </a:r>
          </a:p>
        </p:txBody>
      </p:sp>
      <p:cxnSp>
        <p:nvCxnSpPr>
          <p:cNvPr id="13" name="直接箭头连接符 12"/>
          <p:cNvCxnSpPr/>
          <p:nvPr/>
        </p:nvCxnSpPr>
        <p:spPr>
          <a:xfrm>
            <a:off x="5752239" y="2493267"/>
            <a:ext cx="3025562" cy="81433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3868075" y="2439029"/>
            <a:ext cx="1371600" cy="270510"/>
          </a:xfrm>
          <a:prstGeom prst="rect">
            <a:avLst/>
          </a:prstGeom>
        </p:spPr>
        <p:txBody>
          <a:bodyPr wrap="none">
            <a:spAutoFit/>
          </a:bodyPr>
          <a:lstStyle/>
          <a:p>
            <a:pPr algn="ctr"/>
            <a:r>
              <a:rPr lang="zh-CN" altLang="en-US" sz="1170" b="1">
                <a:solidFill>
                  <a:schemeClr val="bg1"/>
                </a:solidFill>
                <a:latin typeface="微软雅黑" panose="020B0503020204020204" pitchFamily="34" charset="-122"/>
                <a:ea typeface="微软雅黑" panose="020B0503020204020204" pitchFamily="34" charset="-122"/>
              </a:rPr>
              <a:t>梧桐香郡（在建）</a:t>
            </a:r>
            <a:endParaRPr lang="en-US" altLang="zh-CN" sz="1170" b="1" dirty="0">
              <a:solidFill>
                <a:schemeClr val="bg1"/>
              </a:solidFill>
              <a:latin typeface="微软雅黑" panose="020B0503020204020204" pitchFamily="34" charset="-122"/>
              <a:ea typeface="微软雅黑" panose="020B0503020204020204" pitchFamily="34" charset="-122"/>
            </a:endParaRPr>
          </a:p>
        </p:txBody>
      </p:sp>
      <p:sp>
        <p:nvSpPr>
          <p:cNvPr id="81" name="矩形 80"/>
          <p:cNvSpPr/>
          <p:nvPr/>
        </p:nvSpPr>
        <p:spPr>
          <a:xfrm>
            <a:off x="3858136" y="3625509"/>
            <a:ext cx="925830" cy="270510"/>
          </a:xfrm>
          <a:prstGeom prst="rect">
            <a:avLst/>
          </a:prstGeom>
        </p:spPr>
        <p:txBody>
          <a:bodyPr wrap="none">
            <a:spAutoFit/>
          </a:bodyPr>
          <a:lstStyle/>
          <a:p>
            <a:pPr algn="ctr"/>
            <a:r>
              <a:rPr lang="zh-CN" altLang="en-US" sz="1170" b="1" dirty="0">
                <a:solidFill>
                  <a:schemeClr val="bg1"/>
                </a:solidFill>
                <a:latin typeface="微软雅黑" panose="020B0503020204020204" pitchFamily="34" charset="-122"/>
                <a:ea typeface="微软雅黑" panose="020B0503020204020204" pitchFamily="34" charset="-122"/>
              </a:rPr>
              <a:t>梧桐苑东区</a:t>
            </a:r>
            <a:endParaRPr lang="en-US" altLang="zh-CN" sz="1170" b="1" dirty="0">
              <a:solidFill>
                <a:schemeClr val="bg1"/>
              </a:solidFill>
              <a:latin typeface="微软雅黑" panose="020B0503020204020204" pitchFamily="34" charset="-122"/>
              <a:ea typeface="微软雅黑" panose="020B0503020204020204" pitchFamily="34" charset="-122"/>
            </a:endParaRPr>
          </a:p>
        </p:txBody>
      </p:sp>
      <p:sp>
        <p:nvSpPr>
          <p:cNvPr id="69" name="任意多边形: 形状 68"/>
          <p:cNvSpPr/>
          <p:nvPr/>
        </p:nvSpPr>
        <p:spPr>
          <a:xfrm>
            <a:off x="4959460" y="5531592"/>
            <a:ext cx="1300744" cy="784010"/>
          </a:xfrm>
          <a:custGeom>
            <a:avLst/>
            <a:gdLst>
              <a:gd name="connsiteX0" fmla="*/ 323088 w 1335024"/>
              <a:gd name="connsiteY0" fmla="*/ 0 h 804672"/>
              <a:gd name="connsiteX1" fmla="*/ 0 w 1335024"/>
              <a:gd name="connsiteY1" fmla="*/ 737616 h 804672"/>
              <a:gd name="connsiteX2" fmla="*/ 73152 w 1335024"/>
              <a:gd name="connsiteY2" fmla="*/ 804672 h 804672"/>
              <a:gd name="connsiteX3" fmla="*/ 1261872 w 1335024"/>
              <a:gd name="connsiteY3" fmla="*/ 798576 h 804672"/>
              <a:gd name="connsiteX4" fmla="*/ 1335024 w 1335024"/>
              <a:gd name="connsiteY4" fmla="*/ 621792 h 804672"/>
              <a:gd name="connsiteX5" fmla="*/ 1328928 w 1335024"/>
              <a:gd name="connsiteY5" fmla="*/ 579120 h 804672"/>
              <a:gd name="connsiteX6" fmla="*/ 762000 w 1335024"/>
              <a:gd name="connsiteY6" fmla="*/ 329184 h 804672"/>
              <a:gd name="connsiteX7" fmla="*/ 323088 w 1335024"/>
              <a:gd name="connsiteY7" fmla="*/ 0 h 8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5024" h="804672">
                <a:moveTo>
                  <a:pt x="323088" y="0"/>
                </a:moveTo>
                <a:lnTo>
                  <a:pt x="0" y="737616"/>
                </a:lnTo>
                <a:lnTo>
                  <a:pt x="73152" y="804672"/>
                </a:lnTo>
                <a:lnTo>
                  <a:pt x="1261872" y="798576"/>
                </a:lnTo>
                <a:lnTo>
                  <a:pt x="1335024" y="621792"/>
                </a:lnTo>
                <a:lnTo>
                  <a:pt x="1328928" y="579120"/>
                </a:lnTo>
                <a:lnTo>
                  <a:pt x="762000" y="329184"/>
                </a:lnTo>
                <a:lnTo>
                  <a:pt x="323088" y="0"/>
                </a:lnTo>
                <a:close/>
              </a:path>
            </a:pathLst>
          </a:cu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82" name="矩形 81"/>
          <p:cNvSpPr/>
          <p:nvPr/>
        </p:nvSpPr>
        <p:spPr>
          <a:xfrm>
            <a:off x="5003988" y="5891837"/>
            <a:ext cx="1074420" cy="450215"/>
          </a:xfrm>
          <a:prstGeom prst="rect">
            <a:avLst/>
          </a:prstGeom>
        </p:spPr>
        <p:txBody>
          <a:bodyPr wrap="none">
            <a:spAutoFit/>
          </a:bodyPr>
          <a:lstStyle/>
          <a:p>
            <a:pPr algn="ctr"/>
            <a:r>
              <a:rPr lang="zh-CN" altLang="en-US" sz="1170" b="1" dirty="0">
                <a:solidFill>
                  <a:schemeClr val="bg1"/>
                </a:solidFill>
                <a:latin typeface="微软雅黑" panose="020B0503020204020204" pitchFamily="34" charset="-122"/>
                <a:ea typeface="微软雅黑" panose="020B0503020204020204" pitchFamily="34" charset="-122"/>
              </a:rPr>
              <a:t>常州市妇幼</a:t>
            </a:r>
            <a:endParaRPr lang="en-US" altLang="zh-CN" sz="1170" b="1" dirty="0">
              <a:solidFill>
                <a:schemeClr val="bg1"/>
              </a:solidFill>
              <a:latin typeface="微软雅黑" panose="020B0503020204020204" pitchFamily="34" charset="-122"/>
              <a:ea typeface="微软雅黑" panose="020B0503020204020204" pitchFamily="34" charset="-122"/>
            </a:endParaRPr>
          </a:p>
          <a:p>
            <a:pPr algn="ctr"/>
            <a:r>
              <a:rPr lang="zh-CN" altLang="en-US" sz="1170" b="1" dirty="0">
                <a:solidFill>
                  <a:schemeClr val="bg1"/>
                </a:solidFill>
                <a:latin typeface="微软雅黑" panose="020B0503020204020204" pitchFamily="34" charset="-122"/>
                <a:ea typeface="微软雅黑" panose="020B0503020204020204" pitchFamily="34" charset="-122"/>
              </a:rPr>
              <a:t>常州一院分院</a:t>
            </a:r>
            <a:endParaRPr lang="en-US" altLang="zh-CN" sz="117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50108" y="283088"/>
            <a:ext cx="451337" cy="4161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897" t="21997" r="1285" b="25528"/>
          <a:stretch>
            <a:fillRect/>
          </a:stretch>
        </p:blipFill>
        <p:spPr bwMode="auto">
          <a:xfrm>
            <a:off x="9476929" y="180850"/>
            <a:ext cx="2130571" cy="528889"/>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50108" y="180853"/>
            <a:ext cx="451337" cy="4161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3</a:t>
            </a:r>
          </a:p>
        </p:txBody>
      </p:sp>
      <p:sp>
        <p:nvSpPr>
          <p:cNvPr id="20" name="文本框 26"/>
          <p:cNvSpPr txBox="1"/>
          <p:nvPr/>
        </p:nvSpPr>
        <p:spPr>
          <a:xfrm>
            <a:off x="1027837" y="180850"/>
            <a:ext cx="2435191" cy="398780"/>
          </a:xfrm>
          <a:prstGeom prst="rect">
            <a:avLst/>
          </a:prstGeom>
          <a:noFill/>
        </p:spPr>
        <p:txBody>
          <a:bodyPr wrap="square" rtlCol="0">
            <a:spAutoFit/>
          </a:bodyPr>
          <a:lstStyle/>
          <a:p>
            <a:r>
              <a:rPr lang="zh-CN" altLang="en-US" sz="2000" b="1" kern="0" dirty="0">
                <a:solidFill>
                  <a:schemeClr val="tx1"/>
                </a:solidFill>
                <a:latin typeface="微软雅黑" panose="020B0503020204020204" pitchFamily="34" charset="-122"/>
                <a:ea typeface="微软雅黑" panose="020B0503020204020204" pitchFamily="34" charset="-122"/>
                <a:cs typeface="+mn-ea"/>
                <a:sym typeface="+mn-lt"/>
              </a:rPr>
              <a:t>项目规划</a:t>
            </a:r>
          </a:p>
        </p:txBody>
      </p:sp>
      <p:pic>
        <p:nvPicPr>
          <p:cNvPr id="42" name="图片 41"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2811" y="0"/>
            <a:ext cx="2566451" cy="1125415"/>
          </a:xfrm>
          <a:prstGeom prst="rect">
            <a:avLst/>
          </a:prstGeom>
        </p:spPr>
      </p:pic>
      <p:pic>
        <p:nvPicPr>
          <p:cNvPr id="4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7" t="21997" r="1285" b="25528"/>
          <a:stretch>
            <a:fillRect/>
          </a:stretch>
        </p:blipFill>
        <p:spPr bwMode="auto">
          <a:xfrm>
            <a:off x="9466538" y="131688"/>
            <a:ext cx="2130571" cy="528889"/>
          </a:xfrm>
          <a:prstGeom prst="rect">
            <a:avLst/>
          </a:prstGeom>
          <a:noFill/>
          <a:extLst>
            <a:ext uri="{909E8E84-426E-40DD-AFC4-6F175D3DCCD1}">
              <a14:hiddenFill xmlns:a14="http://schemas.microsoft.com/office/drawing/2010/main">
                <a:solidFill>
                  <a:srgbClr val="FFFFFF"/>
                </a:solidFill>
              </a14:hiddenFill>
            </a:ext>
          </a:extLst>
        </p:spPr>
      </p:pic>
      <p:sp>
        <p:nvSpPr>
          <p:cNvPr id="81" name="矩形 80"/>
          <p:cNvSpPr/>
          <p:nvPr/>
        </p:nvSpPr>
        <p:spPr>
          <a:xfrm>
            <a:off x="163064" y="575028"/>
            <a:ext cx="11504739" cy="1138773"/>
          </a:xfrm>
          <a:prstGeom prst="rect">
            <a:avLst/>
          </a:prstGeom>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目前</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D</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地块占地</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71</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亩，为纯住宅用地，已经交付。</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剩余占地</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187</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亩： </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地块用地面积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54305</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平米</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，建筑面积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352791</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平方米，由</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层商业外街、</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栋住宅、</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栋超高层酒店、</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个公交换乘站组成；</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p>
          <a:p>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BC</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地块用地面积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70591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，建筑面积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373140</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平方米，由</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层商业体，另配套</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栋住宅、</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栋商业楼、</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栋办公楼组成</a:t>
            </a:r>
          </a:p>
        </p:txBody>
      </p:sp>
      <p:grpSp>
        <p:nvGrpSpPr>
          <p:cNvPr id="12" name="组合 11">
            <a:extLst>
              <a:ext uri="{FF2B5EF4-FFF2-40B4-BE49-F238E27FC236}">
                <a16:creationId xmlns:a16="http://schemas.microsoft.com/office/drawing/2014/main" id="{80E916C4-F1A6-33F2-AD04-BE91AEB0922B}"/>
              </a:ext>
            </a:extLst>
          </p:cNvPr>
          <p:cNvGrpSpPr/>
          <p:nvPr/>
        </p:nvGrpSpPr>
        <p:grpSpPr>
          <a:xfrm>
            <a:off x="163064" y="1891128"/>
            <a:ext cx="11382542" cy="4798695"/>
            <a:chOff x="138430" y="676910"/>
            <a:chExt cx="11382542" cy="4798695"/>
          </a:xfrm>
        </p:grpSpPr>
        <p:pic>
          <p:nvPicPr>
            <p:cNvPr id="74" name="图片 73" descr="微信截图_20191022144016.png"/>
            <p:cNvPicPr>
              <a:picLocks noChangeAspect="1"/>
            </p:cNvPicPr>
            <p:nvPr/>
          </p:nvPicPr>
          <p:blipFill>
            <a:blip r:embed="rId4" cstate="print"/>
            <a:stretch>
              <a:fillRect/>
            </a:stretch>
          </p:blipFill>
          <p:spPr>
            <a:xfrm>
              <a:off x="138430" y="676910"/>
              <a:ext cx="7795260" cy="4735195"/>
            </a:xfrm>
            <a:prstGeom prst="rect">
              <a:avLst/>
            </a:prstGeom>
          </p:spPr>
        </p:pic>
        <p:pic>
          <p:nvPicPr>
            <p:cNvPr id="63" name="Picture 269"/>
            <p:cNvPicPr>
              <a:picLocks noChangeAspect="1" noChangeArrowheads="1"/>
            </p:cNvPicPr>
            <p:nvPr/>
          </p:nvPicPr>
          <p:blipFill>
            <a:blip r:embed="rId5" cstate="print"/>
            <a:srcRect l="10179" r="20908"/>
            <a:stretch>
              <a:fillRect/>
            </a:stretch>
          </p:blipFill>
          <p:spPr bwMode="auto">
            <a:xfrm>
              <a:off x="8220075" y="709930"/>
              <a:ext cx="3214370" cy="4702175"/>
            </a:xfrm>
            <a:prstGeom prst="rect">
              <a:avLst/>
            </a:prstGeom>
            <a:noFill/>
            <a:ln w="9525">
              <a:noFill/>
              <a:prstDash val="dash"/>
              <a:miter lim="800000"/>
              <a:headEnd/>
              <a:tailEnd/>
            </a:ln>
          </p:spPr>
        </p:pic>
        <p:sp>
          <p:nvSpPr>
            <p:cNvPr id="2" name="矩形 1"/>
            <p:cNvSpPr/>
            <p:nvPr/>
          </p:nvSpPr>
          <p:spPr>
            <a:xfrm>
              <a:off x="8220075" y="676910"/>
              <a:ext cx="598170" cy="922020"/>
            </a:xfrm>
            <a:prstGeom prst="rect">
              <a:avLst/>
            </a:prstGeom>
            <a:noFill/>
            <a:ln>
              <a:noFill/>
            </a:ln>
          </p:spPr>
          <p:txBody>
            <a:bodyPr wrap="none" rtlCol="0" anchor="t">
              <a:spAutoFit/>
            </a:bodyPr>
            <a:lstStyle/>
            <a:p>
              <a:pPr algn="ctr"/>
              <a:r>
                <a:rPr lang="en-US" altLang="zh-CN" sz="5400" b="1">
                  <a:solidFill>
                    <a:schemeClr val="accent1"/>
                  </a:solidFill>
                  <a:effectLst>
                    <a:outerShdw blurRad="38100" dist="25400" dir="5400000" algn="ctr" rotWithShape="0">
                      <a:srgbClr val="6E747A">
                        <a:alpha val="43000"/>
                      </a:srgbClr>
                    </a:outerShdw>
                  </a:effectLst>
                </a:rPr>
                <a:t>A</a:t>
              </a:r>
            </a:p>
          </p:txBody>
        </p:sp>
        <p:sp>
          <p:nvSpPr>
            <p:cNvPr id="3" name="矩形 2"/>
            <p:cNvSpPr/>
            <p:nvPr/>
          </p:nvSpPr>
          <p:spPr>
            <a:xfrm>
              <a:off x="8132763" y="2073275"/>
              <a:ext cx="567055" cy="922020"/>
            </a:xfrm>
            <a:prstGeom prst="rect">
              <a:avLst/>
            </a:prstGeom>
            <a:noFill/>
            <a:ln>
              <a:noFill/>
            </a:ln>
          </p:spPr>
          <p:txBody>
            <a:bodyPr wrap="none" rtlCol="0" anchor="t">
              <a:spAutoFit/>
            </a:bodyPr>
            <a:lstStyle/>
            <a:p>
              <a:pPr algn="ctr"/>
              <a:r>
                <a:rPr lang="en-US" altLang="zh-CN" sz="5400" b="1">
                  <a:solidFill>
                    <a:schemeClr val="accent1"/>
                  </a:solidFill>
                  <a:effectLst>
                    <a:outerShdw blurRad="38100" dist="25400" dir="5400000" algn="ctr" rotWithShape="0">
                      <a:srgbClr val="6E747A">
                        <a:alpha val="43000"/>
                      </a:srgbClr>
                    </a:outerShdw>
                  </a:effectLst>
                </a:rPr>
                <a:t>B</a:t>
              </a:r>
            </a:p>
          </p:txBody>
        </p:sp>
        <p:sp>
          <p:nvSpPr>
            <p:cNvPr id="4" name="矩形 3"/>
            <p:cNvSpPr/>
            <p:nvPr/>
          </p:nvSpPr>
          <p:spPr>
            <a:xfrm>
              <a:off x="7943851" y="3088005"/>
              <a:ext cx="546100" cy="922020"/>
            </a:xfrm>
            <a:prstGeom prst="rect">
              <a:avLst/>
            </a:prstGeom>
            <a:noFill/>
            <a:ln>
              <a:noFill/>
            </a:ln>
          </p:spPr>
          <p:txBody>
            <a:bodyPr wrap="none" rtlCol="0" anchor="t">
              <a:spAutoFit/>
            </a:bodyPr>
            <a:lstStyle/>
            <a:p>
              <a:pPr algn="ctr"/>
              <a:r>
                <a:rPr lang="en-US" altLang="zh-CN" sz="5400" b="1">
                  <a:solidFill>
                    <a:schemeClr val="accent1"/>
                  </a:solidFill>
                  <a:effectLst>
                    <a:outerShdw blurRad="38100" dist="25400" dir="5400000" algn="ctr" rotWithShape="0">
                      <a:srgbClr val="6E747A">
                        <a:alpha val="43000"/>
                      </a:srgbClr>
                    </a:outerShdw>
                  </a:effectLst>
                </a:rPr>
                <a:t>C</a:t>
              </a:r>
            </a:p>
          </p:txBody>
        </p:sp>
        <p:sp>
          <p:nvSpPr>
            <p:cNvPr id="5" name="矩形 4"/>
            <p:cNvSpPr/>
            <p:nvPr/>
          </p:nvSpPr>
          <p:spPr>
            <a:xfrm>
              <a:off x="10905657" y="4553585"/>
              <a:ext cx="615315" cy="922020"/>
            </a:xfrm>
            <a:prstGeom prst="rect">
              <a:avLst/>
            </a:prstGeom>
            <a:noFill/>
            <a:ln>
              <a:noFill/>
            </a:ln>
          </p:spPr>
          <p:txBody>
            <a:bodyPr wrap="none" rtlCol="0" anchor="t">
              <a:spAutoFit/>
            </a:bodyPr>
            <a:lstStyle/>
            <a:p>
              <a:pPr algn="ctr"/>
              <a:r>
                <a:rPr lang="en-US" altLang="zh-CN" sz="5400" b="1" dirty="0">
                  <a:solidFill>
                    <a:schemeClr val="accent1"/>
                  </a:solidFill>
                  <a:effectLst>
                    <a:outerShdw blurRad="38100" dist="25400" dir="5400000" algn="ctr" rotWithShape="0">
                      <a:srgbClr val="6E747A">
                        <a:alpha val="43000"/>
                      </a:srgbClr>
                    </a:outerShdw>
                  </a:effectLst>
                </a:rPr>
                <a:t>D</a:t>
              </a:r>
            </a:p>
          </p:txBody>
        </p:sp>
        <p:sp>
          <p:nvSpPr>
            <p:cNvPr id="6" name="矩形 5"/>
            <p:cNvSpPr/>
            <p:nvPr/>
          </p:nvSpPr>
          <p:spPr>
            <a:xfrm>
              <a:off x="5921693" y="1421448"/>
              <a:ext cx="615315" cy="922020"/>
            </a:xfrm>
            <a:prstGeom prst="rect">
              <a:avLst/>
            </a:prstGeom>
            <a:noFill/>
            <a:ln>
              <a:noFill/>
            </a:ln>
          </p:spPr>
          <p:txBody>
            <a:bodyPr wrap="none" rtlCol="0" anchor="t">
              <a:spAutoFit/>
            </a:bodyPr>
            <a:lstStyle/>
            <a:p>
              <a:pPr algn="ctr"/>
              <a:r>
                <a:rPr lang="en-US" altLang="zh-CN" sz="5400" b="1" dirty="0">
                  <a:solidFill>
                    <a:schemeClr val="accent1"/>
                  </a:solidFill>
                  <a:effectLst>
                    <a:outerShdw blurRad="38100" dist="25400" dir="5400000" algn="ctr" rotWithShape="0">
                      <a:srgbClr val="6E747A">
                        <a:alpha val="43000"/>
                      </a:srgbClr>
                    </a:outerShdw>
                  </a:effectLst>
                </a:rPr>
                <a:t>D</a:t>
              </a:r>
            </a:p>
          </p:txBody>
        </p:sp>
        <p:sp>
          <p:nvSpPr>
            <p:cNvPr id="7" name="矩形 6"/>
            <p:cNvSpPr/>
            <p:nvPr/>
          </p:nvSpPr>
          <p:spPr>
            <a:xfrm>
              <a:off x="6901181" y="3631565"/>
              <a:ext cx="546100" cy="922020"/>
            </a:xfrm>
            <a:prstGeom prst="rect">
              <a:avLst/>
            </a:prstGeom>
            <a:noFill/>
            <a:ln>
              <a:noFill/>
            </a:ln>
          </p:spPr>
          <p:txBody>
            <a:bodyPr wrap="none" rtlCol="0" anchor="t">
              <a:spAutoFit/>
            </a:bodyPr>
            <a:lstStyle/>
            <a:p>
              <a:pPr algn="ctr"/>
              <a:r>
                <a:rPr lang="en-US" altLang="zh-CN" sz="5400" b="1">
                  <a:solidFill>
                    <a:schemeClr val="accent1"/>
                  </a:solidFill>
                  <a:effectLst>
                    <a:outerShdw blurRad="38100" dist="25400" dir="5400000" algn="ctr" rotWithShape="0">
                      <a:srgbClr val="6E747A">
                        <a:alpha val="43000"/>
                      </a:srgbClr>
                    </a:outerShdw>
                  </a:effectLst>
                </a:rPr>
                <a:t>C</a:t>
              </a:r>
            </a:p>
          </p:txBody>
        </p:sp>
        <p:sp>
          <p:nvSpPr>
            <p:cNvPr id="8" name="矩形 7"/>
            <p:cNvSpPr/>
            <p:nvPr/>
          </p:nvSpPr>
          <p:spPr>
            <a:xfrm>
              <a:off x="5354638" y="4010025"/>
              <a:ext cx="567055" cy="922020"/>
            </a:xfrm>
            <a:prstGeom prst="rect">
              <a:avLst/>
            </a:prstGeom>
            <a:noFill/>
            <a:ln>
              <a:noFill/>
            </a:ln>
          </p:spPr>
          <p:txBody>
            <a:bodyPr wrap="none" rtlCol="0" anchor="t">
              <a:spAutoFit/>
            </a:bodyPr>
            <a:lstStyle/>
            <a:p>
              <a:pPr algn="ctr"/>
              <a:r>
                <a:rPr lang="en-US" altLang="zh-CN" sz="5400" b="1">
                  <a:solidFill>
                    <a:schemeClr val="accent1"/>
                  </a:solidFill>
                  <a:effectLst>
                    <a:outerShdw blurRad="38100" dist="25400" dir="5400000" algn="ctr" rotWithShape="0">
                      <a:srgbClr val="6E747A">
                        <a:alpha val="43000"/>
                      </a:srgbClr>
                    </a:outerShdw>
                  </a:effectLst>
                </a:rPr>
                <a:t>B</a:t>
              </a:r>
            </a:p>
          </p:txBody>
        </p:sp>
        <p:sp>
          <p:nvSpPr>
            <p:cNvPr id="11" name="矩形 10"/>
            <p:cNvSpPr/>
            <p:nvPr/>
          </p:nvSpPr>
          <p:spPr>
            <a:xfrm>
              <a:off x="2865120" y="4553585"/>
              <a:ext cx="598170" cy="922020"/>
            </a:xfrm>
            <a:prstGeom prst="rect">
              <a:avLst/>
            </a:prstGeom>
            <a:noFill/>
            <a:ln>
              <a:noFill/>
            </a:ln>
          </p:spPr>
          <p:txBody>
            <a:bodyPr wrap="none" rtlCol="0" anchor="t">
              <a:spAutoFit/>
            </a:bodyPr>
            <a:lstStyle/>
            <a:p>
              <a:pPr algn="ctr"/>
              <a:r>
                <a:rPr lang="en-US" altLang="zh-CN" sz="5400" b="1">
                  <a:solidFill>
                    <a:schemeClr val="accent1"/>
                  </a:solidFill>
                  <a:effectLst>
                    <a:outerShdw blurRad="38100" dist="25400" dir="5400000" algn="ctr" rotWithShape="0">
                      <a:srgbClr val="6E747A">
                        <a:alpha val="43000"/>
                      </a:srgbClr>
                    </a:outerShdw>
                  </a:effectLst>
                </a:rPr>
                <a:t>A</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0108" y="180853"/>
            <a:ext cx="451337" cy="4161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4</a:t>
            </a:r>
          </a:p>
        </p:txBody>
      </p:sp>
      <p:sp>
        <p:nvSpPr>
          <p:cNvPr id="20" name="文本框 26"/>
          <p:cNvSpPr txBox="1"/>
          <p:nvPr/>
        </p:nvSpPr>
        <p:spPr>
          <a:xfrm>
            <a:off x="1027837" y="180850"/>
            <a:ext cx="2435191" cy="400110"/>
          </a:xfrm>
          <a:prstGeom prst="rect">
            <a:avLst/>
          </a:prstGeom>
          <a:noFill/>
        </p:spPr>
        <p:txBody>
          <a:bodyPr wrap="square" rtlCol="0">
            <a:spAutoFit/>
          </a:bodyPr>
          <a:lstStyle/>
          <a:p>
            <a:r>
              <a:rPr lang="zh-CN" altLang="en-US" sz="2000" b="1" kern="0" dirty="0">
                <a:solidFill>
                  <a:schemeClr val="tx1"/>
                </a:solidFill>
                <a:latin typeface="微软雅黑" panose="020B0503020204020204" pitchFamily="34" charset="-122"/>
                <a:ea typeface="微软雅黑" panose="020B0503020204020204" pitchFamily="34" charset="-122"/>
                <a:cs typeface="+mn-ea"/>
                <a:sym typeface="+mn-lt"/>
              </a:rPr>
              <a:t>发展概况</a:t>
            </a:r>
          </a:p>
        </p:txBody>
      </p:sp>
      <p:sp>
        <p:nvSpPr>
          <p:cNvPr id="28" name="矩形 27"/>
          <p:cNvSpPr/>
          <p:nvPr/>
        </p:nvSpPr>
        <p:spPr>
          <a:xfrm>
            <a:off x="416636" y="1307052"/>
            <a:ext cx="2108498" cy="817582"/>
          </a:xfrm>
          <a:prstGeom prst="rect">
            <a:avLst/>
          </a:prstGeom>
          <a:solidFill>
            <a:srgbClr val="31859C"/>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    2012</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12</a:t>
            </a:r>
            <a:r>
              <a:rPr lang="zh-CN" altLang="en-US" b="1" dirty="0">
                <a:latin typeface="微软雅黑" panose="020B0503020204020204" pitchFamily="34" charset="-122"/>
                <a:ea typeface="微软雅黑" panose="020B0503020204020204" pitchFamily="34" charset="-122"/>
              </a:rPr>
              <a:t>月</a:t>
            </a:r>
          </a:p>
        </p:txBody>
      </p:sp>
      <p:sp>
        <p:nvSpPr>
          <p:cNvPr id="29" name="矩形 28"/>
          <p:cNvSpPr/>
          <p:nvPr/>
        </p:nvSpPr>
        <p:spPr>
          <a:xfrm>
            <a:off x="1435815" y="2421072"/>
            <a:ext cx="2108498" cy="817582"/>
          </a:xfrm>
          <a:prstGeom prst="rect">
            <a:avLst/>
          </a:prstGeom>
          <a:solidFill>
            <a:srgbClr val="009DD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      2013</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9</a:t>
            </a:r>
            <a:r>
              <a:rPr lang="zh-CN" altLang="en-US" b="1" dirty="0">
                <a:latin typeface="微软雅黑" panose="020B0503020204020204" pitchFamily="34" charset="-122"/>
                <a:ea typeface="微软雅黑" panose="020B0503020204020204" pitchFamily="34" charset="-122"/>
              </a:rPr>
              <a:t>月</a:t>
            </a:r>
          </a:p>
        </p:txBody>
      </p:sp>
      <p:sp>
        <p:nvSpPr>
          <p:cNvPr id="30" name="矩形 29"/>
          <p:cNvSpPr/>
          <p:nvPr/>
        </p:nvSpPr>
        <p:spPr>
          <a:xfrm>
            <a:off x="2454994" y="3535092"/>
            <a:ext cx="2108498" cy="817582"/>
          </a:xfrm>
          <a:prstGeom prst="rect">
            <a:avLst/>
          </a:prstGeom>
          <a:solidFill>
            <a:srgbClr val="A5B59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       2014</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8</a:t>
            </a:r>
            <a:r>
              <a:rPr lang="zh-CN" altLang="en-US" b="1" dirty="0">
                <a:latin typeface="微软雅黑" panose="020B0503020204020204" pitchFamily="34" charset="-122"/>
                <a:ea typeface="微软雅黑" panose="020B0503020204020204" pitchFamily="34" charset="-122"/>
              </a:rPr>
              <a:t>月</a:t>
            </a:r>
          </a:p>
        </p:txBody>
      </p:sp>
      <p:sp>
        <p:nvSpPr>
          <p:cNvPr id="31" name="矩形 30"/>
          <p:cNvSpPr/>
          <p:nvPr/>
        </p:nvSpPr>
        <p:spPr>
          <a:xfrm>
            <a:off x="3474173" y="4649112"/>
            <a:ext cx="2108498" cy="817582"/>
          </a:xfrm>
          <a:prstGeom prst="rect">
            <a:avLst/>
          </a:prstGeom>
          <a:solidFill>
            <a:srgbClr val="31859C"/>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        2017</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月</a:t>
            </a:r>
          </a:p>
        </p:txBody>
      </p:sp>
      <p:sp>
        <p:nvSpPr>
          <p:cNvPr id="32" name="矩形 31"/>
          <p:cNvSpPr/>
          <p:nvPr/>
        </p:nvSpPr>
        <p:spPr>
          <a:xfrm>
            <a:off x="4493352" y="5763133"/>
            <a:ext cx="2108498" cy="817582"/>
          </a:xfrm>
          <a:prstGeom prst="rect">
            <a:avLst/>
          </a:prstGeom>
          <a:solidFill>
            <a:srgbClr val="009DD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       2019</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月</a:t>
            </a:r>
          </a:p>
        </p:txBody>
      </p:sp>
      <p:sp>
        <p:nvSpPr>
          <p:cNvPr id="39" name="等腰三角形 38"/>
          <p:cNvSpPr/>
          <p:nvPr/>
        </p:nvSpPr>
        <p:spPr>
          <a:xfrm>
            <a:off x="0" y="3452610"/>
            <a:ext cx="3919753" cy="3387928"/>
          </a:xfrm>
          <a:prstGeom prst="triangle">
            <a:avLst>
              <a:gd name="adj" fmla="val 0"/>
            </a:avLst>
          </a:prstGeom>
          <a:solidFill>
            <a:schemeClr val="bg2">
              <a:lumMod val="9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40" name="文本框 39"/>
          <p:cNvSpPr txBox="1"/>
          <p:nvPr/>
        </p:nvSpPr>
        <p:spPr>
          <a:xfrm>
            <a:off x="2777854" y="1176875"/>
            <a:ext cx="9283082" cy="1076325"/>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土地摘牌</a:t>
            </a:r>
            <a:endParaRPr lang="en-US" altLang="zh-CN" sz="2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通过挂牌出让方式取得共计</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258.6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亩土地</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项目位于钟楼区梧桐路南侧，茶花路东侧，牡丹路和月季路西侧，棕榈路北侧，分为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B</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D</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四个地块</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43" name="文本框 42"/>
          <p:cNvSpPr txBox="1"/>
          <p:nvPr/>
        </p:nvSpPr>
        <p:spPr>
          <a:xfrm>
            <a:off x="3919852" y="2220898"/>
            <a:ext cx="6810904" cy="861774"/>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地产开工</a:t>
            </a:r>
            <a:endParaRPr lang="en-US" altLang="zh-CN" sz="2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项目</a:t>
            </a:r>
            <a:r>
              <a:rPr lang="en-US" altLang="zh-CN" sz="1400" dirty="0">
                <a:latin typeface="微软雅黑" panose="020B0503020204020204" pitchFamily="34" charset="-122"/>
                <a:ea typeface="微软雅黑" panose="020B0503020204020204" pitchFamily="34" charset="-122"/>
              </a:rPr>
              <a:t>D</a:t>
            </a:r>
            <a:r>
              <a:rPr lang="zh-CN" altLang="en-US" sz="1400" dirty="0">
                <a:latin typeface="微软雅黑" panose="020B0503020204020204" pitchFamily="34" charset="-122"/>
                <a:ea typeface="微软雅黑" panose="020B0503020204020204" pitchFamily="34" charset="-122"/>
              </a:rPr>
              <a:t>地块</a:t>
            </a:r>
            <a:r>
              <a:rPr lang="en-US" altLang="zh-CN" sz="1400" dirty="0">
                <a:latin typeface="微软雅黑" panose="020B0503020204020204" pitchFamily="34" charset="-122"/>
                <a:ea typeface="微软雅黑" panose="020B0503020204020204" pitchFamily="34" charset="-122"/>
              </a:rPr>
              <a:t>1#-8#</a:t>
            </a:r>
            <a:r>
              <a:rPr lang="zh-CN" altLang="en-US" sz="1400" dirty="0">
                <a:latin typeface="微软雅黑" panose="020B0503020204020204" pitchFamily="34" charset="-122"/>
                <a:ea typeface="微软雅黑" panose="020B0503020204020204" pitchFamily="34" charset="-122"/>
              </a:rPr>
              <a:t>正式开工，总建筑面积</a:t>
            </a:r>
            <a:r>
              <a:rPr lang="en-US" altLang="zh-CN" sz="1400" dirty="0">
                <a:latin typeface="微软雅黑" panose="020B0503020204020204" pitchFamily="34" charset="-122"/>
                <a:ea typeface="微软雅黑" panose="020B0503020204020204" pitchFamily="34" charset="-122"/>
              </a:rPr>
              <a:t>24.67</a:t>
            </a:r>
            <a:r>
              <a:rPr lang="zh-CN" altLang="en-US" sz="1400" dirty="0">
                <a:latin typeface="微软雅黑" panose="020B0503020204020204" pitchFamily="34" charset="-122"/>
                <a:ea typeface="微软雅黑" panose="020B0503020204020204" pitchFamily="34" charset="-122"/>
              </a:rPr>
              <a:t>万平，可售面积</a:t>
            </a:r>
            <a:r>
              <a:rPr lang="en-US" altLang="zh-CN" sz="1400" dirty="0">
                <a:latin typeface="微软雅黑" panose="020B0503020204020204" pitchFamily="34" charset="-122"/>
                <a:ea typeface="微软雅黑" panose="020B0503020204020204" pitchFamily="34" charset="-122"/>
              </a:rPr>
              <a:t>21.2</a:t>
            </a:r>
            <a:r>
              <a:rPr lang="zh-CN" altLang="en-US" sz="1400" dirty="0">
                <a:latin typeface="微软雅黑" panose="020B0503020204020204" pitchFamily="34" charset="-122"/>
                <a:ea typeface="微软雅黑" panose="020B0503020204020204" pitchFamily="34" charset="-122"/>
              </a:rPr>
              <a:t>万平。</a:t>
            </a:r>
          </a:p>
        </p:txBody>
      </p:sp>
      <p:sp>
        <p:nvSpPr>
          <p:cNvPr id="44" name="文本框 43"/>
          <p:cNvSpPr txBox="1"/>
          <p:nvPr/>
        </p:nvSpPr>
        <p:spPr>
          <a:xfrm>
            <a:off x="4972210" y="3323241"/>
            <a:ext cx="6285670" cy="1076325"/>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商业开工</a:t>
            </a:r>
          </a:p>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项目</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BC</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地块取得提前开工手续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，现已完成</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桩基工程</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土方开挖，</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14#</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房</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达</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到正负零。</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因项目</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资金紧缺暂缓施工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45" name="文本框 44"/>
          <p:cNvSpPr txBox="1"/>
          <p:nvPr/>
        </p:nvSpPr>
        <p:spPr>
          <a:xfrm>
            <a:off x="5939631" y="4466921"/>
            <a:ext cx="5612940" cy="830997"/>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地产交付</a:t>
            </a:r>
            <a:endParaRPr lang="en-US" altLang="zh-CN" sz="2400" b="1"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项目</a:t>
            </a:r>
            <a:r>
              <a:rPr lang="en-US" altLang="zh-CN" sz="1200" dirty="0">
                <a:latin typeface="微软雅黑" panose="020B0503020204020204" pitchFamily="34" charset="-122"/>
                <a:ea typeface="微软雅黑" panose="020B0503020204020204" pitchFamily="34" charset="-122"/>
              </a:rPr>
              <a:t>D</a:t>
            </a:r>
            <a:r>
              <a:rPr lang="zh-CN" altLang="en-US" sz="1200" dirty="0">
                <a:latin typeface="微软雅黑" panose="020B0503020204020204" pitchFamily="34" charset="-122"/>
                <a:ea typeface="微软雅黑" panose="020B0503020204020204" pitchFamily="34" charset="-122"/>
              </a:rPr>
              <a:t>地块在政府各部门的协调下办理完成交付手续。</a:t>
            </a:r>
          </a:p>
        </p:txBody>
      </p:sp>
      <p:sp>
        <p:nvSpPr>
          <p:cNvPr id="49" name="文本框 48"/>
          <p:cNvSpPr txBox="1"/>
          <p:nvPr/>
        </p:nvSpPr>
        <p:spPr>
          <a:xfrm>
            <a:off x="6968623" y="5544139"/>
            <a:ext cx="4289257" cy="1077218"/>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地产产证</a:t>
            </a:r>
            <a:endParaRPr lang="en-US" altLang="zh-CN" sz="2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项目因土地抵押查封等问题，与</a:t>
            </a:r>
            <a:r>
              <a:rPr lang="en-US" altLang="zh-CN" sz="1400" dirty="0">
                <a:latin typeface="微软雅黑" panose="020B0503020204020204" pitchFamily="34" charset="-122"/>
                <a:ea typeface="微软雅黑" panose="020B0503020204020204" pitchFamily="34" charset="-122"/>
              </a:rPr>
              <a:t>2019</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月办理完成权属登记手续。</a:t>
            </a:r>
            <a:endParaRPr lang="zh-CN" altLang="en-US" sz="1200" dirty="0">
              <a:latin typeface="微软雅黑" panose="020B0503020204020204" pitchFamily="34" charset="-122"/>
              <a:ea typeface="微软雅黑" panose="020B0503020204020204" pitchFamily="34" charset="-122"/>
            </a:endParaRPr>
          </a:p>
        </p:txBody>
      </p:sp>
      <p:sp>
        <p:nvSpPr>
          <p:cNvPr id="51" name="Freeform 52"/>
          <p:cNvSpPr>
            <a:spLocks noChangeAspect="1" noEditPoints="1"/>
          </p:cNvSpPr>
          <p:nvPr/>
        </p:nvSpPr>
        <p:spPr bwMode="auto">
          <a:xfrm>
            <a:off x="584573" y="1535843"/>
            <a:ext cx="263516" cy="360000"/>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bg1"/>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2" name="Freeform 143"/>
          <p:cNvSpPr>
            <a:spLocks noChangeAspect="1" noEditPoints="1"/>
          </p:cNvSpPr>
          <p:nvPr/>
        </p:nvSpPr>
        <p:spPr bwMode="auto">
          <a:xfrm>
            <a:off x="1574569" y="2622701"/>
            <a:ext cx="350972" cy="360000"/>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53" name="Freeform 95"/>
          <p:cNvSpPr>
            <a:spLocks noChangeAspect="1" noEditPoints="1"/>
          </p:cNvSpPr>
          <p:nvPr/>
        </p:nvSpPr>
        <p:spPr bwMode="auto">
          <a:xfrm>
            <a:off x="2630040" y="3741833"/>
            <a:ext cx="407299" cy="360000"/>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bg1"/>
          </a:solidFill>
          <a:ln w="9525">
            <a:noFill/>
            <a:round/>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55" name="组合 54"/>
          <p:cNvGrpSpPr>
            <a:grpSpLocks noChangeAspect="1"/>
          </p:cNvGrpSpPr>
          <p:nvPr/>
        </p:nvGrpSpPr>
        <p:grpSpPr>
          <a:xfrm>
            <a:off x="3716195" y="4876618"/>
            <a:ext cx="380474" cy="360000"/>
            <a:chOff x="5948999" y="1584325"/>
            <a:chExt cx="354013" cy="334963"/>
          </a:xfrm>
          <a:solidFill>
            <a:schemeClr val="bg1"/>
          </a:solidFill>
        </p:grpSpPr>
        <p:sp>
          <p:nvSpPr>
            <p:cNvPr id="56" name="Freeform 695"/>
            <p:cNvSpPr>
              <a:spLocks noEditPoints="1"/>
            </p:cNvSpPr>
            <p:nvPr/>
          </p:nvSpPr>
          <p:spPr bwMode="auto">
            <a:xfrm>
              <a:off x="6145849" y="1779587"/>
              <a:ext cx="138113" cy="139700"/>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p:spPr>
          <p:txBody>
            <a:bodyPr vert="horz" wrap="square" lIns="91440" tIns="45720" rIns="91440" bIns="45720" numCol="1" anchor="t" anchorCtr="0" compatLnSpc="1"/>
            <a:lstStyle/>
            <a:p>
              <a:endParaRPr lang="zh-CN" altLang="en-US"/>
            </a:p>
          </p:txBody>
        </p:sp>
        <p:sp>
          <p:nvSpPr>
            <p:cNvPr id="57" name="Freeform 696"/>
            <p:cNvSpPr/>
            <p:nvPr/>
          </p:nvSpPr>
          <p:spPr bwMode="auto">
            <a:xfrm>
              <a:off x="5948999" y="1584325"/>
              <a:ext cx="174625" cy="173038"/>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p:spPr>
          <p:txBody>
            <a:bodyPr vert="horz" wrap="square" lIns="91440" tIns="45720" rIns="91440" bIns="45720" numCol="1" anchor="t" anchorCtr="0" compatLnSpc="1"/>
            <a:lstStyle/>
            <a:p>
              <a:endParaRPr lang="zh-CN" altLang="en-US"/>
            </a:p>
          </p:txBody>
        </p:sp>
        <p:sp>
          <p:nvSpPr>
            <p:cNvPr id="58" name="Freeform 697"/>
            <p:cNvSpPr/>
            <p:nvPr/>
          </p:nvSpPr>
          <p:spPr bwMode="auto">
            <a:xfrm>
              <a:off x="5971224" y="1584325"/>
              <a:ext cx="331788" cy="334963"/>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59" name="组合 58"/>
          <p:cNvGrpSpPr>
            <a:grpSpLocks noChangeAspect="1"/>
          </p:cNvGrpSpPr>
          <p:nvPr/>
        </p:nvGrpSpPr>
        <p:grpSpPr>
          <a:xfrm>
            <a:off x="4730712" y="5991924"/>
            <a:ext cx="214053" cy="360000"/>
            <a:chOff x="8339138" y="5637213"/>
            <a:chExt cx="104775" cy="176213"/>
          </a:xfrm>
          <a:solidFill>
            <a:schemeClr val="bg1"/>
          </a:solidFill>
        </p:grpSpPr>
        <p:sp>
          <p:nvSpPr>
            <p:cNvPr id="60" name="Freeform 561"/>
            <p:cNvSpPr>
              <a:spLocks noEditPoints="1"/>
            </p:cNvSpPr>
            <p:nvPr/>
          </p:nvSpPr>
          <p:spPr bwMode="auto">
            <a:xfrm>
              <a:off x="8339138" y="5637213"/>
              <a:ext cx="104775" cy="141288"/>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a:noFill/>
            </a:ln>
          </p:spPr>
          <p:txBody>
            <a:bodyPr vert="horz" wrap="square" lIns="91440" tIns="45720" rIns="91440" bIns="45720" numCol="1" anchor="t" anchorCtr="0" compatLnSpc="1"/>
            <a:lstStyle/>
            <a:p>
              <a:endParaRPr lang="zh-CN" altLang="en-US"/>
            </a:p>
          </p:txBody>
        </p:sp>
        <p:sp>
          <p:nvSpPr>
            <p:cNvPr id="61" name="Rectangle 562"/>
            <p:cNvSpPr>
              <a:spLocks noChangeArrowheads="1"/>
            </p:cNvSpPr>
            <p:nvPr/>
          </p:nvSpPr>
          <p:spPr bwMode="auto">
            <a:xfrm>
              <a:off x="8370888" y="5783263"/>
              <a:ext cx="42863" cy="12700"/>
            </a:xfrm>
            <a:prstGeom prst="rect">
              <a:avLst/>
            </a:prstGeom>
            <a:grpFill/>
            <a:ln>
              <a:noFill/>
            </a:ln>
          </p:spPr>
          <p:txBody>
            <a:bodyPr vert="horz" wrap="square" lIns="91440" tIns="45720" rIns="91440" bIns="45720" numCol="1" anchor="t" anchorCtr="0" compatLnSpc="1"/>
            <a:lstStyle/>
            <a:p>
              <a:endParaRPr lang="zh-CN" altLang="en-US"/>
            </a:p>
          </p:txBody>
        </p:sp>
        <p:sp>
          <p:nvSpPr>
            <p:cNvPr id="62" name="Rectangle 563"/>
            <p:cNvSpPr>
              <a:spLocks noChangeArrowheads="1"/>
            </p:cNvSpPr>
            <p:nvPr/>
          </p:nvSpPr>
          <p:spPr bwMode="auto">
            <a:xfrm>
              <a:off x="8382001" y="5802313"/>
              <a:ext cx="20638" cy="11113"/>
            </a:xfrm>
            <a:prstGeom prst="rect">
              <a:avLst/>
            </a:prstGeom>
            <a:grpFill/>
            <a:ln>
              <a:noFill/>
            </a:ln>
          </p:spPr>
          <p:txBody>
            <a:bodyPr vert="horz" wrap="square" lIns="91440" tIns="45720" rIns="91440" bIns="45720" numCol="1" anchor="t" anchorCtr="0" compatLnSpc="1"/>
            <a:lstStyle/>
            <a:p>
              <a:endParaRPr lang="zh-CN" altLang="en-US"/>
            </a:p>
          </p:txBody>
        </p:sp>
      </p:grpSp>
      <p:pic>
        <p:nvPicPr>
          <p:cNvPr id="3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7" t="21997" r="1285" b="25528"/>
          <a:stretch>
            <a:fillRect/>
          </a:stretch>
        </p:blipFill>
        <p:spPr bwMode="auto">
          <a:xfrm>
            <a:off x="9466538" y="131688"/>
            <a:ext cx="2130571" cy="528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A0C7C40-E83C-5D40-7DD5-17B8900B17D0}"/>
              </a:ext>
            </a:extLst>
          </p:cNvPr>
          <p:cNvPicPr>
            <a:picLocks noChangeAspect="1"/>
          </p:cNvPicPr>
          <p:nvPr/>
        </p:nvPicPr>
        <p:blipFill>
          <a:blip r:embed="rId2"/>
          <a:stretch>
            <a:fillRect/>
          </a:stretch>
        </p:blipFill>
        <p:spPr>
          <a:xfrm>
            <a:off x="2427039" y="1242391"/>
            <a:ext cx="7529051" cy="5089136"/>
          </a:xfrm>
          <a:prstGeom prst="rect">
            <a:avLst/>
          </a:prstGeom>
        </p:spPr>
      </p:pic>
      <p:sp>
        <p:nvSpPr>
          <p:cNvPr id="6" name="任意多边形: 形状 5">
            <a:extLst>
              <a:ext uri="{FF2B5EF4-FFF2-40B4-BE49-F238E27FC236}">
                <a16:creationId xmlns:a16="http://schemas.microsoft.com/office/drawing/2014/main" id="{B55865E5-E4C1-7375-4EE9-67509EEEC4AD}"/>
              </a:ext>
            </a:extLst>
          </p:cNvPr>
          <p:cNvSpPr/>
          <p:nvPr/>
        </p:nvSpPr>
        <p:spPr>
          <a:xfrm>
            <a:off x="5108713" y="3071191"/>
            <a:ext cx="596348" cy="1242392"/>
          </a:xfrm>
          <a:custGeom>
            <a:avLst/>
            <a:gdLst>
              <a:gd name="connsiteX0" fmla="*/ 178904 w 596348"/>
              <a:gd name="connsiteY0" fmla="*/ 0 h 1242392"/>
              <a:gd name="connsiteX1" fmla="*/ 0 w 596348"/>
              <a:gd name="connsiteY1" fmla="*/ 894522 h 1242392"/>
              <a:gd name="connsiteX2" fmla="*/ 437322 w 596348"/>
              <a:gd name="connsiteY2" fmla="*/ 1242392 h 1242392"/>
              <a:gd name="connsiteX3" fmla="*/ 596348 w 596348"/>
              <a:gd name="connsiteY3" fmla="*/ 974035 h 1242392"/>
              <a:gd name="connsiteX4" fmla="*/ 318052 w 596348"/>
              <a:gd name="connsiteY4" fmla="*/ 785192 h 1242392"/>
              <a:gd name="connsiteX5" fmla="*/ 516835 w 596348"/>
              <a:gd name="connsiteY5" fmla="*/ 168966 h 1242392"/>
              <a:gd name="connsiteX6" fmla="*/ 178904 w 596348"/>
              <a:gd name="connsiteY6" fmla="*/ 0 h 12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348" h="1242392">
                <a:moveTo>
                  <a:pt x="178904" y="0"/>
                </a:moveTo>
                <a:lnTo>
                  <a:pt x="0" y="894522"/>
                </a:lnTo>
                <a:lnTo>
                  <a:pt x="437322" y="1242392"/>
                </a:lnTo>
                <a:lnTo>
                  <a:pt x="596348" y="974035"/>
                </a:lnTo>
                <a:lnTo>
                  <a:pt x="318052" y="785192"/>
                </a:lnTo>
                <a:lnTo>
                  <a:pt x="516835" y="168966"/>
                </a:lnTo>
                <a:lnTo>
                  <a:pt x="17890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F30C73E9-4329-03CE-F832-BB7BA85C9C4C}"/>
              </a:ext>
            </a:extLst>
          </p:cNvPr>
          <p:cNvSpPr/>
          <p:nvPr/>
        </p:nvSpPr>
        <p:spPr>
          <a:xfrm>
            <a:off x="350108" y="180853"/>
            <a:ext cx="451337" cy="4161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5</a:t>
            </a:r>
          </a:p>
        </p:txBody>
      </p:sp>
      <p:sp>
        <p:nvSpPr>
          <p:cNvPr id="5" name="文本框 26">
            <a:extLst>
              <a:ext uri="{FF2B5EF4-FFF2-40B4-BE49-F238E27FC236}">
                <a16:creationId xmlns:a16="http://schemas.microsoft.com/office/drawing/2014/main" id="{38ADEC38-65F1-6236-6F66-8B344E0DF38B}"/>
              </a:ext>
            </a:extLst>
          </p:cNvPr>
          <p:cNvSpPr txBox="1"/>
          <p:nvPr/>
        </p:nvSpPr>
        <p:spPr>
          <a:xfrm>
            <a:off x="1027837" y="180850"/>
            <a:ext cx="2435191" cy="400110"/>
          </a:xfrm>
          <a:prstGeom prst="rect">
            <a:avLst/>
          </a:prstGeom>
          <a:noFill/>
        </p:spPr>
        <p:txBody>
          <a:bodyPr wrap="square" rtlCol="0">
            <a:spAutoFit/>
          </a:bodyPr>
          <a:lstStyle/>
          <a:p>
            <a:r>
              <a:rPr lang="zh-CN" altLang="en-US" sz="2000" b="1" kern="0" dirty="0">
                <a:latin typeface="微软雅黑" panose="020B0503020204020204" pitchFamily="34" charset="-122"/>
                <a:ea typeface="微软雅黑" panose="020B0503020204020204" pitchFamily="34" charset="-122"/>
                <a:cs typeface="+mn-ea"/>
                <a:sym typeface="+mn-lt"/>
              </a:rPr>
              <a:t>地价图</a:t>
            </a:r>
            <a:endParaRPr lang="zh-CN" altLang="en-US" sz="2000" b="1" kern="0" dirty="0">
              <a:solidFill>
                <a:schemeClr val="tx1"/>
              </a:solidFill>
              <a:latin typeface="微软雅黑" panose="020B0503020204020204" pitchFamily="34" charset="-122"/>
              <a:ea typeface="微软雅黑" panose="020B0503020204020204" pitchFamily="34" charset="-122"/>
              <a:cs typeface="+mn-ea"/>
              <a:sym typeface="+mn-lt"/>
            </a:endParaRPr>
          </a:p>
        </p:txBody>
      </p:sp>
      <p:pic>
        <p:nvPicPr>
          <p:cNvPr id="7" name="Picture 4">
            <a:extLst>
              <a:ext uri="{FF2B5EF4-FFF2-40B4-BE49-F238E27FC236}">
                <a16:creationId xmlns:a16="http://schemas.microsoft.com/office/drawing/2014/main" id="{012728AA-24BC-8564-2755-9163C07749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7" t="21997" r="1285" b="25528"/>
          <a:stretch>
            <a:fillRect/>
          </a:stretch>
        </p:blipFill>
        <p:spPr bwMode="auto">
          <a:xfrm>
            <a:off x="9466538" y="131688"/>
            <a:ext cx="2130571" cy="528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4" descr="图片1">
            <a:extLst>
              <a:ext uri="{FF2B5EF4-FFF2-40B4-BE49-F238E27FC236}">
                <a16:creationId xmlns:a16="http://schemas.microsoft.com/office/drawing/2014/main" id="{213EE0DE-456F-8072-5A72-695ACAAAAAA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375" y="3637650"/>
            <a:ext cx="149760" cy="14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9686CF93-1461-7FA1-2F5C-065CF0C2ECBF}"/>
              </a:ext>
            </a:extLst>
          </p:cNvPr>
          <p:cNvSpPr txBox="1"/>
          <p:nvPr/>
        </p:nvSpPr>
        <p:spPr>
          <a:xfrm>
            <a:off x="5501049" y="3527638"/>
            <a:ext cx="877163" cy="369332"/>
          </a:xfrm>
          <a:prstGeom prst="rect">
            <a:avLst/>
          </a:prstGeom>
          <a:solidFill>
            <a:srgbClr val="FF0000"/>
          </a:solidFill>
        </p:spPr>
        <p:txBody>
          <a:bodyPr wrap="none" rtlCol="0">
            <a:spAutoFit/>
          </a:bodyPr>
          <a:lstStyle/>
          <a:p>
            <a:r>
              <a:rPr lang="zh-CN" altLang="en-US" b="1" dirty="0">
                <a:solidFill>
                  <a:srgbClr val="FFFF00"/>
                </a:solidFill>
                <a:latin typeface="微软雅黑" panose="020B0503020204020204" pitchFamily="34" charset="-122"/>
                <a:ea typeface="微软雅黑" panose="020B0503020204020204" pitchFamily="34" charset="-122"/>
              </a:rPr>
              <a:t>本地块</a:t>
            </a:r>
          </a:p>
        </p:txBody>
      </p:sp>
      <p:sp>
        <p:nvSpPr>
          <p:cNvPr id="10" name="椭圆 9">
            <a:extLst>
              <a:ext uri="{FF2B5EF4-FFF2-40B4-BE49-F238E27FC236}">
                <a16:creationId xmlns:a16="http://schemas.microsoft.com/office/drawing/2014/main" id="{AEC713E7-2413-DBB7-9D41-28806714E3FF}"/>
              </a:ext>
            </a:extLst>
          </p:cNvPr>
          <p:cNvSpPr/>
          <p:nvPr/>
        </p:nvSpPr>
        <p:spPr>
          <a:xfrm>
            <a:off x="5804452" y="4144617"/>
            <a:ext cx="218661" cy="20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1" name="椭圆 10">
            <a:extLst>
              <a:ext uri="{FF2B5EF4-FFF2-40B4-BE49-F238E27FC236}">
                <a16:creationId xmlns:a16="http://schemas.microsoft.com/office/drawing/2014/main" id="{1C61F6E7-BADC-E44A-849E-F17BC61B621C}"/>
              </a:ext>
            </a:extLst>
          </p:cNvPr>
          <p:cNvSpPr/>
          <p:nvPr/>
        </p:nvSpPr>
        <p:spPr>
          <a:xfrm>
            <a:off x="5764695" y="4726431"/>
            <a:ext cx="218661" cy="20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2" name="椭圆 11">
            <a:extLst>
              <a:ext uri="{FF2B5EF4-FFF2-40B4-BE49-F238E27FC236}">
                <a16:creationId xmlns:a16="http://schemas.microsoft.com/office/drawing/2014/main" id="{9636B5E0-CE08-013D-1AF8-ED0442FC4752}"/>
              </a:ext>
            </a:extLst>
          </p:cNvPr>
          <p:cNvSpPr/>
          <p:nvPr/>
        </p:nvSpPr>
        <p:spPr>
          <a:xfrm>
            <a:off x="6573078" y="4607497"/>
            <a:ext cx="218661" cy="20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3" name="椭圆 12">
            <a:extLst>
              <a:ext uri="{FF2B5EF4-FFF2-40B4-BE49-F238E27FC236}">
                <a16:creationId xmlns:a16="http://schemas.microsoft.com/office/drawing/2014/main" id="{E981235B-BAF1-453C-F5EC-9E2B1C9A0EF2}"/>
              </a:ext>
            </a:extLst>
          </p:cNvPr>
          <p:cNvSpPr/>
          <p:nvPr/>
        </p:nvSpPr>
        <p:spPr>
          <a:xfrm>
            <a:off x="3549215" y="3782442"/>
            <a:ext cx="218661" cy="20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4" name="文本框 13">
            <a:extLst>
              <a:ext uri="{FF2B5EF4-FFF2-40B4-BE49-F238E27FC236}">
                <a16:creationId xmlns:a16="http://schemas.microsoft.com/office/drawing/2014/main" id="{7FBE710D-C4AC-A11C-97FF-2274D7596AA6}"/>
              </a:ext>
            </a:extLst>
          </p:cNvPr>
          <p:cNvSpPr txBox="1"/>
          <p:nvPr/>
        </p:nvSpPr>
        <p:spPr>
          <a:xfrm>
            <a:off x="9482552" y="795753"/>
            <a:ext cx="2415208" cy="2639569"/>
          </a:xfrm>
          <a:prstGeom prst="rect">
            <a:avLst/>
          </a:prstGeom>
          <a:solidFill>
            <a:srgbClr val="FEDC74"/>
          </a:solid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20210902</a:t>
            </a:r>
            <a:r>
              <a:rPr lang="zh-CN" altLang="en-US" sz="1400" dirty="0">
                <a:latin typeface="微软雅黑" panose="020B0503020204020204" pitchFamily="34" charset="-122"/>
                <a:ea typeface="微软雅黑" panose="020B0503020204020204" pitchFamily="34" charset="-122"/>
              </a:rPr>
              <a:t>金隅集团</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占地面积：</a:t>
            </a:r>
            <a:r>
              <a:rPr lang="en-US" altLang="zh-CN" sz="1400" dirty="0">
                <a:latin typeface="微软雅黑" panose="020B0503020204020204" pitchFamily="34" charset="-122"/>
                <a:ea typeface="微软雅黑" panose="020B0503020204020204" pitchFamily="34" charset="-122"/>
              </a:rPr>
              <a:t>58912</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容积率：</a:t>
            </a:r>
            <a:r>
              <a:rPr lang="en-US" altLang="zh-CN" sz="1400" dirty="0">
                <a:latin typeface="微软雅黑" panose="020B0503020204020204" pitchFamily="34" charset="-122"/>
                <a:ea typeface="微软雅黑" panose="020B0503020204020204" pitchFamily="34" charset="-122"/>
              </a:rPr>
              <a:t>1.9</a:t>
            </a:r>
          </a:p>
          <a:p>
            <a:pPr>
              <a:lnSpc>
                <a:spcPct val="150000"/>
              </a:lnSpc>
            </a:pPr>
            <a:r>
              <a:rPr lang="zh-CN" altLang="en-US" sz="1400" dirty="0">
                <a:latin typeface="微软雅黑" panose="020B0503020204020204" pitchFamily="34" charset="-122"/>
                <a:ea typeface="微软雅黑" panose="020B0503020204020204" pitchFamily="34" charset="-122"/>
              </a:rPr>
              <a:t>建筑面积：</a:t>
            </a:r>
            <a:r>
              <a:rPr lang="en-US" altLang="zh-CN" sz="1400" dirty="0">
                <a:latin typeface="微软雅黑" panose="020B0503020204020204" pitchFamily="34" charset="-122"/>
                <a:ea typeface="微软雅黑" panose="020B0503020204020204" pitchFamily="34" charset="-122"/>
              </a:rPr>
              <a:t>117,824</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用地性质：纯住宅</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成交价格：</a:t>
            </a:r>
            <a:r>
              <a:rPr lang="en-US" altLang="zh-CN" sz="1400" dirty="0">
                <a:latin typeface="微软雅黑" panose="020B0503020204020204" pitchFamily="34" charset="-122"/>
                <a:ea typeface="微软雅黑" panose="020B0503020204020204" pitchFamily="34" charset="-122"/>
              </a:rPr>
              <a:t>16.39</a:t>
            </a:r>
            <a:r>
              <a:rPr lang="zh-CN" altLang="en-US" sz="1400" dirty="0">
                <a:latin typeface="微软雅黑" panose="020B0503020204020204" pitchFamily="34" charset="-122"/>
                <a:ea typeface="微软雅黑" panose="020B0503020204020204" pitchFamily="34" charset="-122"/>
              </a:rPr>
              <a:t>亿</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楼板价：</a:t>
            </a:r>
            <a:r>
              <a:rPr lang="en-US" altLang="zh-CN" sz="1400" dirty="0">
                <a:latin typeface="微软雅黑" panose="020B0503020204020204" pitchFamily="34" charset="-122"/>
                <a:ea typeface="微软雅黑" panose="020B0503020204020204" pitchFamily="34" charset="-122"/>
              </a:rPr>
              <a:t>13911</a:t>
            </a:r>
            <a:r>
              <a:rPr lang="zh-CN" altLang="en-US" sz="1400" dirty="0">
                <a:latin typeface="微软雅黑" panose="020B0503020204020204" pitchFamily="34" charset="-122"/>
                <a:ea typeface="微软雅黑" panose="020B0503020204020204" pitchFamily="34" charset="-122"/>
              </a:rPr>
              <a:t>元</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溢价率：</a:t>
            </a:r>
            <a:r>
              <a:rPr lang="en-US" altLang="zh-CN" sz="1400" dirty="0">
                <a:latin typeface="微软雅黑" panose="020B0503020204020204" pitchFamily="34" charset="-122"/>
                <a:ea typeface="微软雅黑" panose="020B0503020204020204" pitchFamily="34" charset="-122"/>
              </a:rPr>
              <a:t>7.9%</a:t>
            </a:r>
            <a:endParaRPr lang="zh-CN" altLang="en-US" sz="1400" dirty="0">
              <a:latin typeface="微软雅黑" panose="020B0503020204020204" pitchFamily="34" charset="-122"/>
              <a:ea typeface="微软雅黑" panose="020B0503020204020204" pitchFamily="34" charset="-122"/>
            </a:endParaRPr>
          </a:p>
        </p:txBody>
      </p:sp>
      <p:cxnSp>
        <p:nvCxnSpPr>
          <p:cNvPr id="16" name="连接符: 肘形 15">
            <a:extLst>
              <a:ext uri="{FF2B5EF4-FFF2-40B4-BE49-F238E27FC236}">
                <a16:creationId xmlns:a16="http://schemas.microsoft.com/office/drawing/2014/main" id="{4FC88AE6-DA00-3480-7E1D-B6AE49CF5A53}"/>
              </a:ext>
            </a:extLst>
          </p:cNvPr>
          <p:cNvCxnSpPr>
            <a:stCxn id="10" idx="6"/>
          </p:cNvCxnSpPr>
          <p:nvPr/>
        </p:nvCxnSpPr>
        <p:spPr>
          <a:xfrm flipV="1">
            <a:off x="6023113" y="1977887"/>
            <a:ext cx="3429111" cy="2271130"/>
          </a:xfrm>
          <a:prstGeom prst="bentConnector3">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文本框 16">
            <a:extLst>
              <a:ext uri="{FF2B5EF4-FFF2-40B4-BE49-F238E27FC236}">
                <a16:creationId xmlns:a16="http://schemas.microsoft.com/office/drawing/2014/main" id="{5B039385-F6FD-7A35-CC09-785E6FFEBB77}"/>
              </a:ext>
            </a:extLst>
          </p:cNvPr>
          <p:cNvSpPr txBox="1"/>
          <p:nvPr/>
        </p:nvSpPr>
        <p:spPr>
          <a:xfrm>
            <a:off x="9321012" y="4170065"/>
            <a:ext cx="2546420" cy="2639569"/>
          </a:xfrm>
          <a:prstGeom prst="rect">
            <a:avLst/>
          </a:prstGeom>
          <a:solidFill>
            <a:srgbClr val="FEDC74"/>
          </a:solid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20220402</a:t>
            </a:r>
            <a:r>
              <a:rPr lang="zh-CN" altLang="en-US" sz="1400" dirty="0">
                <a:latin typeface="微软雅黑" panose="020B0503020204020204" pitchFamily="34" charset="-122"/>
                <a:ea typeface="微软雅黑" panose="020B0503020204020204" pitchFamily="34" charset="-122"/>
              </a:rPr>
              <a:t>国资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晋陵投资集团</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占地面积：</a:t>
            </a:r>
            <a:r>
              <a:rPr lang="en-US" altLang="zh-CN" sz="1400" dirty="0">
                <a:latin typeface="微软雅黑" panose="020B0503020204020204" pitchFamily="34" charset="-122"/>
                <a:ea typeface="微软雅黑" panose="020B0503020204020204" pitchFamily="34" charset="-122"/>
              </a:rPr>
              <a:t>103,390</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容积率：</a:t>
            </a:r>
            <a:r>
              <a:rPr lang="en-US" altLang="zh-CN" sz="1400" dirty="0">
                <a:latin typeface="微软雅黑" panose="020B0503020204020204" pitchFamily="34" charset="-122"/>
                <a:ea typeface="微软雅黑" panose="020B0503020204020204" pitchFamily="34" charset="-122"/>
              </a:rPr>
              <a:t>2.0</a:t>
            </a:r>
          </a:p>
          <a:p>
            <a:pPr>
              <a:lnSpc>
                <a:spcPct val="150000"/>
              </a:lnSpc>
            </a:pPr>
            <a:r>
              <a:rPr lang="zh-CN" altLang="en-US" sz="1400" dirty="0">
                <a:latin typeface="微软雅黑" panose="020B0503020204020204" pitchFamily="34" charset="-122"/>
                <a:ea typeface="微软雅黑" panose="020B0503020204020204" pitchFamily="34" charset="-122"/>
              </a:rPr>
              <a:t>建筑面积：</a:t>
            </a:r>
            <a:r>
              <a:rPr lang="en-US" altLang="zh-CN" sz="1400" dirty="0">
                <a:latin typeface="微软雅黑" panose="020B0503020204020204" pitchFamily="34" charset="-122"/>
                <a:ea typeface="微软雅黑" panose="020B0503020204020204" pitchFamily="34" charset="-122"/>
              </a:rPr>
              <a:t>196,441</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用地性质：商住</a:t>
            </a:r>
            <a:r>
              <a:rPr lang="zh-CN" altLang="en-US" sz="1100" dirty="0">
                <a:solidFill>
                  <a:srgbClr val="C00000"/>
                </a:solidFill>
                <a:latin typeface="微软雅黑" panose="020B0503020204020204" pitchFamily="34" charset="-122"/>
                <a:ea typeface="微软雅黑" panose="020B0503020204020204" pitchFamily="34" charset="-122"/>
              </a:rPr>
              <a:t>（配建安置房）</a:t>
            </a:r>
            <a:endParaRPr lang="en-US" altLang="zh-CN" sz="11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成交价格：</a:t>
            </a:r>
            <a:r>
              <a:rPr lang="en-US" altLang="zh-CN" sz="1400" dirty="0">
                <a:latin typeface="微软雅黑" panose="020B0503020204020204" pitchFamily="34" charset="-122"/>
                <a:ea typeface="微软雅黑" panose="020B0503020204020204" pitchFamily="34" charset="-122"/>
              </a:rPr>
              <a:t>15.62</a:t>
            </a:r>
            <a:r>
              <a:rPr lang="zh-CN" altLang="en-US" sz="1400" dirty="0">
                <a:latin typeface="微软雅黑" panose="020B0503020204020204" pitchFamily="34" charset="-122"/>
                <a:ea typeface="微软雅黑" panose="020B0503020204020204" pitchFamily="34" charset="-122"/>
              </a:rPr>
              <a:t>亿</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楼板价：</a:t>
            </a:r>
            <a:r>
              <a:rPr lang="en-US" altLang="zh-CN" sz="1400" dirty="0">
                <a:latin typeface="微软雅黑" panose="020B0503020204020204" pitchFamily="34" charset="-122"/>
                <a:ea typeface="微软雅黑" panose="020B0503020204020204" pitchFamily="34" charset="-122"/>
              </a:rPr>
              <a:t>7951</a:t>
            </a:r>
            <a:r>
              <a:rPr lang="zh-CN" altLang="en-US" sz="1400" dirty="0">
                <a:latin typeface="微软雅黑" panose="020B0503020204020204" pitchFamily="34" charset="-122"/>
                <a:ea typeface="微软雅黑" panose="020B0503020204020204" pitchFamily="34" charset="-122"/>
              </a:rPr>
              <a:t>元</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溢价率：</a:t>
            </a:r>
            <a:r>
              <a:rPr lang="en-US" altLang="zh-CN" sz="1400" dirty="0">
                <a:latin typeface="微软雅黑" panose="020B0503020204020204" pitchFamily="34" charset="-122"/>
                <a:ea typeface="微软雅黑" panose="020B0503020204020204" pitchFamily="34" charset="-122"/>
              </a:rPr>
              <a:t>0.64%</a:t>
            </a:r>
            <a:endParaRPr lang="zh-CN" altLang="en-US" sz="1400" dirty="0">
              <a:latin typeface="微软雅黑" panose="020B0503020204020204" pitchFamily="34" charset="-122"/>
              <a:ea typeface="微软雅黑" panose="020B0503020204020204" pitchFamily="34" charset="-122"/>
            </a:endParaRPr>
          </a:p>
        </p:txBody>
      </p:sp>
      <p:cxnSp>
        <p:nvCxnSpPr>
          <p:cNvPr id="18" name="连接符: 肘形 17">
            <a:extLst>
              <a:ext uri="{FF2B5EF4-FFF2-40B4-BE49-F238E27FC236}">
                <a16:creationId xmlns:a16="http://schemas.microsoft.com/office/drawing/2014/main" id="{A4D3F5C3-1C5A-D397-6605-2973E6312199}"/>
              </a:ext>
            </a:extLst>
          </p:cNvPr>
          <p:cNvCxnSpPr>
            <a:cxnSpLocks/>
            <a:stCxn id="12" idx="6"/>
            <a:endCxn id="17" idx="1"/>
          </p:cNvCxnSpPr>
          <p:nvPr/>
        </p:nvCxnSpPr>
        <p:spPr>
          <a:xfrm>
            <a:off x="6791739" y="4711897"/>
            <a:ext cx="2529273" cy="777953"/>
          </a:xfrm>
          <a:prstGeom prst="bentConnector3">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22" name="文本框 21">
            <a:extLst>
              <a:ext uri="{FF2B5EF4-FFF2-40B4-BE49-F238E27FC236}">
                <a16:creationId xmlns:a16="http://schemas.microsoft.com/office/drawing/2014/main" id="{8E6AFF80-59EF-4C4F-7957-F3D4739B3480}"/>
              </a:ext>
            </a:extLst>
          </p:cNvPr>
          <p:cNvSpPr txBox="1"/>
          <p:nvPr/>
        </p:nvSpPr>
        <p:spPr>
          <a:xfrm>
            <a:off x="11831" y="4035477"/>
            <a:ext cx="2546420" cy="2639569"/>
          </a:xfrm>
          <a:prstGeom prst="rect">
            <a:avLst/>
          </a:prstGeom>
          <a:solidFill>
            <a:srgbClr val="FEDC74"/>
          </a:solid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20202005</a:t>
            </a:r>
            <a:r>
              <a:rPr lang="zh-CN" altLang="en-US" sz="1400" dirty="0">
                <a:latin typeface="微软雅黑" panose="020B0503020204020204" pitchFamily="34" charset="-122"/>
                <a:ea typeface="微软雅黑" panose="020B0503020204020204" pitchFamily="34" charset="-122"/>
              </a:rPr>
              <a:t>国资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五星投资</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占地面积：</a:t>
            </a:r>
            <a:r>
              <a:rPr lang="en-US" altLang="zh-CN" sz="1400" dirty="0">
                <a:latin typeface="微软雅黑" panose="020B0503020204020204" pitchFamily="34" charset="-122"/>
                <a:ea typeface="微软雅黑" panose="020B0503020204020204" pitchFamily="34" charset="-122"/>
              </a:rPr>
              <a:t>184,458</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容积率：</a:t>
            </a:r>
            <a:r>
              <a:rPr lang="en-US" altLang="zh-CN" sz="1400" dirty="0">
                <a:latin typeface="微软雅黑" panose="020B0503020204020204" pitchFamily="34" charset="-122"/>
                <a:ea typeface="微软雅黑" panose="020B0503020204020204" pitchFamily="34" charset="-122"/>
              </a:rPr>
              <a:t>2.0</a:t>
            </a:r>
          </a:p>
          <a:p>
            <a:pPr>
              <a:lnSpc>
                <a:spcPct val="150000"/>
              </a:lnSpc>
            </a:pPr>
            <a:r>
              <a:rPr lang="zh-CN" altLang="en-US" sz="1400" dirty="0">
                <a:latin typeface="微软雅黑" panose="020B0503020204020204" pitchFamily="34" charset="-122"/>
                <a:ea typeface="微软雅黑" panose="020B0503020204020204" pitchFamily="34" charset="-122"/>
              </a:rPr>
              <a:t>建筑面积：</a:t>
            </a:r>
            <a:r>
              <a:rPr lang="en-US" altLang="zh-CN" sz="1400" dirty="0">
                <a:latin typeface="微软雅黑" panose="020B0503020204020204" pitchFamily="34" charset="-122"/>
                <a:ea typeface="微软雅黑" panose="020B0503020204020204" pitchFamily="34" charset="-122"/>
              </a:rPr>
              <a:t>369,122</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用地性质：商住</a:t>
            </a:r>
            <a:r>
              <a:rPr lang="zh-CN" altLang="en-US" sz="1100" dirty="0">
                <a:solidFill>
                  <a:srgbClr val="C00000"/>
                </a:solidFill>
                <a:latin typeface="微软雅黑" panose="020B0503020204020204" pitchFamily="34" charset="-122"/>
                <a:ea typeface="微软雅黑" panose="020B0503020204020204" pitchFamily="34" charset="-122"/>
              </a:rPr>
              <a:t>（未开盘）</a:t>
            </a:r>
            <a:endParaRPr lang="en-US" altLang="zh-CN" sz="11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成交价格：</a:t>
            </a:r>
            <a:r>
              <a:rPr lang="en-US" altLang="zh-CN" sz="1400" dirty="0">
                <a:latin typeface="微软雅黑" panose="020B0503020204020204" pitchFamily="34" charset="-122"/>
                <a:ea typeface="微软雅黑" panose="020B0503020204020204" pitchFamily="34" charset="-122"/>
              </a:rPr>
              <a:t>32.18</a:t>
            </a:r>
            <a:r>
              <a:rPr lang="zh-CN" altLang="en-US" sz="1400" dirty="0">
                <a:latin typeface="微软雅黑" panose="020B0503020204020204" pitchFamily="34" charset="-122"/>
                <a:ea typeface="微软雅黑" panose="020B0503020204020204" pitchFamily="34" charset="-122"/>
              </a:rPr>
              <a:t>亿</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楼板价：</a:t>
            </a:r>
            <a:r>
              <a:rPr lang="en-US" altLang="zh-CN" sz="1400" dirty="0">
                <a:latin typeface="微软雅黑" panose="020B0503020204020204" pitchFamily="34" charset="-122"/>
                <a:ea typeface="微软雅黑" panose="020B0503020204020204" pitchFamily="34" charset="-122"/>
              </a:rPr>
              <a:t>8718</a:t>
            </a:r>
            <a:r>
              <a:rPr lang="zh-CN" altLang="en-US" sz="1400" dirty="0">
                <a:latin typeface="微软雅黑" panose="020B0503020204020204" pitchFamily="34" charset="-122"/>
                <a:ea typeface="微软雅黑" panose="020B0503020204020204" pitchFamily="34" charset="-122"/>
              </a:rPr>
              <a:t>元</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溢价率：</a:t>
            </a:r>
            <a:r>
              <a:rPr lang="en-US" altLang="zh-CN" sz="1400" dirty="0">
                <a:latin typeface="微软雅黑" panose="020B0503020204020204" pitchFamily="34" charset="-122"/>
                <a:ea typeface="微软雅黑" panose="020B0503020204020204" pitchFamily="34" charset="-122"/>
              </a:rPr>
              <a:t>0.63%</a:t>
            </a:r>
            <a:endParaRPr lang="zh-CN" altLang="en-US" sz="1400" dirty="0">
              <a:latin typeface="微软雅黑" panose="020B0503020204020204" pitchFamily="34" charset="-122"/>
              <a:ea typeface="微软雅黑" panose="020B0503020204020204" pitchFamily="34" charset="-122"/>
            </a:endParaRPr>
          </a:p>
        </p:txBody>
      </p:sp>
      <p:cxnSp>
        <p:nvCxnSpPr>
          <p:cNvPr id="23" name="连接符: 肘形 22">
            <a:extLst>
              <a:ext uri="{FF2B5EF4-FFF2-40B4-BE49-F238E27FC236}">
                <a16:creationId xmlns:a16="http://schemas.microsoft.com/office/drawing/2014/main" id="{9D753676-CDB5-4B8F-CD3D-AEC607DCF856}"/>
              </a:ext>
            </a:extLst>
          </p:cNvPr>
          <p:cNvCxnSpPr>
            <a:cxnSpLocks/>
            <a:stCxn id="11" idx="2"/>
            <a:endCxn id="22" idx="3"/>
          </p:cNvCxnSpPr>
          <p:nvPr/>
        </p:nvCxnSpPr>
        <p:spPr>
          <a:xfrm rot="10800000" flipV="1">
            <a:off x="2558251" y="4830830"/>
            <a:ext cx="3206444" cy="524431"/>
          </a:xfrm>
          <a:prstGeom prst="bentConnector3">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26" name="文本框 25">
            <a:extLst>
              <a:ext uri="{FF2B5EF4-FFF2-40B4-BE49-F238E27FC236}">
                <a16:creationId xmlns:a16="http://schemas.microsoft.com/office/drawing/2014/main" id="{EC6367D5-B769-952F-6CCD-FAEAEF7925A8}"/>
              </a:ext>
            </a:extLst>
          </p:cNvPr>
          <p:cNvSpPr txBox="1"/>
          <p:nvPr/>
        </p:nvSpPr>
        <p:spPr>
          <a:xfrm>
            <a:off x="0" y="726174"/>
            <a:ext cx="3029624" cy="3155607"/>
          </a:xfrm>
          <a:prstGeom prst="rect">
            <a:avLst/>
          </a:prstGeom>
          <a:solidFill>
            <a:srgbClr val="FEDC74"/>
          </a:solidFill>
        </p:spPr>
        <p:txBody>
          <a:bodyPr wrap="square" rtlCol="0">
            <a:spAutoFit/>
          </a:bodyPr>
          <a:lstStyle/>
          <a:p>
            <a:pPr>
              <a:lnSpc>
                <a:spcPct val="150000"/>
              </a:lnSpc>
            </a:pPr>
            <a:r>
              <a:rPr lang="zh-CN" altLang="en-US" sz="1400" b="0" i="0" dirty="0">
                <a:solidFill>
                  <a:srgbClr val="0E1726"/>
                </a:solidFill>
                <a:effectLst/>
                <a:latin typeface="microsoft yahei" panose="020B0503020204020204" pitchFamily="34" charset="-122"/>
                <a:ea typeface="microsoft yahei" panose="020B0503020204020204" pitchFamily="34" charset="-122"/>
              </a:rPr>
              <a:t>璞悦</a:t>
            </a:r>
            <a:r>
              <a:rPr lang="en-US" altLang="zh-CN" sz="1400" b="0" i="0" dirty="0">
                <a:solidFill>
                  <a:srgbClr val="0E1726"/>
                </a:solidFill>
                <a:effectLst/>
                <a:latin typeface="microsoft yahei" panose="020B0503020204020204" pitchFamily="34" charset="-122"/>
                <a:ea typeface="microsoft yahei" panose="020B0503020204020204" pitchFamily="34" charset="-122"/>
              </a:rPr>
              <a:t>·</a:t>
            </a:r>
            <a:r>
              <a:rPr lang="zh-CN" altLang="en-US" sz="1400" b="0" i="0" dirty="0">
                <a:solidFill>
                  <a:srgbClr val="0E1726"/>
                </a:solidFill>
                <a:effectLst/>
                <a:latin typeface="microsoft yahei" panose="020B0503020204020204" pitchFamily="34" charset="-122"/>
                <a:ea typeface="microsoft yahei" panose="020B0503020204020204" pitchFamily="34" charset="-122"/>
              </a:rPr>
              <a:t>缦宸</a:t>
            </a:r>
            <a:r>
              <a:rPr lang="zh-CN" altLang="en-US" sz="1100" b="0" i="0" dirty="0">
                <a:solidFill>
                  <a:srgbClr val="0E1726"/>
                </a:solidFill>
                <a:effectLst/>
                <a:latin typeface="microsoft yahei" panose="020B0503020204020204" pitchFamily="34" charset="-122"/>
                <a:ea typeface="microsoft yahei" panose="020B0503020204020204" pitchFamily="34" charset="-122"/>
              </a:rPr>
              <a:t>（ 中梁</a:t>
            </a:r>
            <a:r>
              <a:rPr lang="en-US" altLang="zh-CN" sz="1100" b="0" i="0" dirty="0">
                <a:solidFill>
                  <a:srgbClr val="0E1726"/>
                </a:solidFill>
                <a:effectLst/>
                <a:latin typeface="microsoft yahei" panose="020B0503020204020204" pitchFamily="34" charset="-122"/>
                <a:ea typeface="microsoft yahei" panose="020B0503020204020204" pitchFamily="34" charset="-122"/>
              </a:rPr>
              <a:t>; </a:t>
            </a:r>
            <a:r>
              <a:rPr lang="zh-CN" altLang="en-US" sz="1100" b="0" i="0" dirty="0">
                <a:solidFill>
                  <a:srgbClr val="0E1726"/>
                </a:solidFill>
                <a:effectLst/>
                <a:latin typeface="microsoft yahei" panose="020B0503020204020204" pitchFamily="34" charset="-122"/>
                <a:ea typeface="microsoft yahei" panose="020B0503020204020204" pitchFamily="34" charset="-122"/>
              </a:rPr>
              <a:t>大发</a:t>
            </a:r>
            <a:r>
              <a:rPr lang="en-US" altLang="zh-CN" sz="1100" b="0" i="0" dirty="0">
                <a:solidFill>
                  <a:srgbClr val="0E1726"/>
                </a:solidFill>
                <a:effectLst/>
                <a:latin typeface="microsoft yahei" panose="020B0503020204020204" pitchFamily="34" charset="-122"/>
                <a:ea typeface="microsoft yahei" panose="020B0503020204020204" pitchFamily="34" charset="-122"/>
              </a:rPr>
              <a:t>; </a:t>
            </a:r>
            <a:r>
              <a:rPr lang="zh-CN" altLang="en-US" sz="1100" b="0" i="0" dirty="0">
                <a:solidFill>
                  <a:srgbClr val="0E1726"/>
                </a:solidFill>
                <a:effectLst/>
                <a:latin typeface="microsoft yahei" panose="020B0503020204020204" pitchFamily="34" charset="-122"/>
                <a:ea typeface="microsoft yahei" panose="020B0503020204020204" pitchFamily="34" charset="-122"/>
              </a:rPr>
              <a:t>德商</a:t>
            </a:r>
            <a:r>
              <a:rPr lang="en-US" altLang="zh-CN" sz="1100" dirty="0">
                <a:solidFill>
                  <a:srgbClr val="0E1726"/>
                </a:solidFill>
                <a:latin typeface="microsoft yahei" panose="020B0503020204020204" pitchFamily="34" charset="-122"/>
                <a:ea typeface="microsoft yahei" panose="020B0503020204020204" pitchFamily="34" charset="-122"/>
              </a:rPr>
              <a:t>2020</a:t>
            </a:r>
            <a:r>
              <a:rPr lang="zh-CN" altLang="en-US" sz="1100" dirty="0">
                <a:solidFill>
                  <a:srgbClr val="0E1726"/>
                </a:solidFill>
                <a:latin typeface="microsoft yahei" panose="020B0503020204020204" pitchFamily="34" charset="-122"/>
                <a:ea typeface="microsoft yahei" panose="020B0503020204020204" pitchFamily="34" charset="-122"/>
              </a:rPr>
              <a:t>年</a:t>
            </a:r>
            <a:r>
              <a:rPr lang="en-US" altLang="zh-CN" sz="1100" dirty="0">
                <a:solidFill>
                  <a:srgbClr val="0E1726"/>
                </a:solidFill>
                <a:latin typeface="microsoft yahei" panose="020B0503020204020204" pitchFamily="34" charset="-122"/>
                <a:ea typeface="microsoft yahei" panose="020B0503020204020204" pitchFamily="34" charset="-122"/>
              </a:rPr>
              <a:t>7</a:t>
            </a:r>
            <a:r>
              <a:rPr lang="zh-CN" altLang="en-US" sz="1100" dirty="0">
                <a:solidFill>
                  <a:srgbClr val="0E1726"/>
                </a:solidFill>
                <a:latin typeface="microsoft yahei" panose="020B0503020204020204" pitchFamily="34" charset="-122"/>
                <a:ea typeface="microsoft yahei" panose="020B0503020204020204" pitchFamily="34" charset="-122"/>
              </a:rPr>
              <a:t>月）</a:t>
            </a:r>
            <a:endParaRPr lang="en-US" altLang="zh-CN" sz="1100" b="0" i="0" dirty="0">
              <a:solidFill>
                <a:srgbClr val="0E1726"/>
              </a:solidFill>
              <a:effectLst/>
              <a:latin typeface="microsoft yahei" panose="020B0503020204020204" pitchFamily="34" charset="-122"/>
              <a:ea typeface="microsoft yahei"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占地面积：</a:t>
            </a:r>
            <a:r>
              <a:rPr lang="en-US" altLang="zh-CN" sz="1400" dirty="0">
                <a:latin typeface="微软雅黑" panose="020B0503020204020204" pitchFamily="34" charset="-122"/>
                <a:ea typeface="微软雅黑" panose="020B0503020204020204" pitchFamily="34" charset="-122"/>
              </a:rPr>
              <a:t>49,911</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容积率：</a:t>
            </a:r>
            <a:r>
              <a:rPr lang="en-US" altLang="zh-CN" sz="1400" dirty="0">
                <a:latin typeface="微软雅黑" panose="020B0503020204020204" pitchFamily="34" charset="-122"/>
                <a:ea typeface="微软雅黑" panose="020B0503020204020204" pitchFamily="34" charset="-122"/>
              </a:rPr>
              <a:t>2.0</a:t>
            </a:r>
          </a:p>
          <a:p>
            <a:pPr>
              <a:lnSpc>
                <a:spcPct val="150000"/>
              </a:lnSpc>
            </a:pPr>
            <a:r>
              <a:rPr lang="zh-CN" altLang="en-US" sz="1400" dirty="0">
                <a:latin typeface="微软雅黑" panose="020B0503020204020204" pitchFamily="34" charset="-122"/>
                <a:ea typeface="微软雅黑" panose="020B0503020204020204" pitchFamily="34" charset="-122"/>
              </a:rPr>
              <a:t>建筑面积：</a:t>
            </a:r>
            <a:r>
              <a:rPr lang="en-US" altLang="zh-CN" sz="1400" dirty="0">
                <a:latin typeface="微软雅黑" panose="020B0503020204020204" pitchFamily="34" charset="-122"/>
                <a:ea typeface="微软雅黑" panose="020B0503020204020204" pitchFamily="34" charset="-122"/>
              </a:rPr>
              <a:t>99,822</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用地性质：商住</a:t>
            </a:r>
            <a:r>
              <a:rPr lang="zh-CN" altLang="en-US" sz="1100" dirty="0">
                <a:solidFill>
                  <a:srgbClr val="C00000"/>
                </a:solidFill>
                <a:latin typeface="微软雅黑" panose="020B0503020204020204" pitchFamily="34" charset="-122"/>
                <a:ea typeface="微软雅黑" panose="020B0503020204020204" pitchFamily="34" charset="-122"/>
              </a:rPr>
              <a:t>（未开盘）</a:t>
            </a:r>
            <a:endParaRPr lang="en-US" altLang="zh-CN" sz="11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成交价格：</a:t>
            </a:r>
            <a:r>
              <a:rPr lang="en-US" altLang="zh-CN" sz="1400" dirty="0">
                <a:latin typeface="微软雅黑" panose="020B0503020204020204" pitchFamily="34" charset="-122"/>
                <a:ea typeface="微软雅黑" panose="020B0503020204020204" pitchFamily="34" charset="-122"/>
              </a:rPr>
              <a:t>10.19</a:t>
            </a:r>
            <a:r>
              <a:rPr lang="zh-CN" altLang="en-US" sz="1400" dirty="0">
                <a:latin typeface="微软雅黑" panose="020B0503020204020204" pitchFamily="34" charset="-122"/>
                <a:ea typeface="微软雅黑" panose="020B0503020204020204" pitchFamily="34" charset="-122"/>
              </a:rPr>
              <a:t>亿</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楼板价：</a:t>
            </a:r>
            <a:r>
              <a:rPr lang="en-US" altLang="zh-CN" sz="1400" dirty="0">
                <a:latin typeface="微软雅黑" panose="020B0503020204020204" pitchFamily="34" charset="-122"/>
                <a:ea typeface="微软雅黑" panose="020B0503020204020204" pitchFamily="34" charset="-122"/>
              </a:rPr>
              <a:t>10,208</a:t>
            </a:r>
            <a:r>
              <a:rPr lang="zh-CN" altLang="en-US" sz="1400" dirty="0">
                <a:latin typeface="微软雅黑" panose="020B0503020204020204" pitchFamily="34" charset="-122"/>
                <a:ea typeface="微软雅黑" panose="020B0503020204020204" pitchFamily="34" charset="-122"/>
              </a:rPr>
              <a:t>元</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溢价率：</a:t>
            </a:r>
            <a:r>
              <a:rPr lang="en-US" altLang="zh-CN" sz="1400" dirty="0">
                <a:latin typeface="微软雅黑" panose="020B0503020204020204" pitchFamily="34" charset="-122"/>
                <a:ea typeface="微软雅黑" panose="020B0503020204020204" pitchFamily="34" charset="-122"/>
              </a:rPr>
              <a:t>36.05%</a:t>
            </a:r>
          </a:p>
          <a:p>
            <a:pPr>
              <a:lnSpc>
                <a:spcPct val="150000"/>
              </a:lnSpc>
            </a:pPr>
            <a:r>
              <a:rPr lang="en-US" altLang="zh-CN" sz="1100" dirty="0">
                <a:latin typeface="微软雅黑" panose="020B0503020204020204" pitchFamily="34" charset="-122"/>
                <a:ea typeface="微软雅黑" panose="020B0503020204020204" pitchFamily="34" charset="-122"/>
              </a:rPr>
              <a:t>1</a:t>
            </a:r>
            <a:r>
              <a:rPr lang="zh-CN" altLang="en-US" sz="1100">
                <a:latin typeface="微软雅黑" panose="020B0503020204020204" pitchFamily="34" charset="-122"/>
                <a:ea typeface="微软雅黑" panose="020B0503020204020204" pitchFamily="34" charset="-122"/>
              </a:rPr>
              <a:t>年内累计</a:t>
            </a:r>
            <a:r>
              <a:rPr lang="zh-CN" altLang="en-US" sz="1100" dirty="0">
                <a:latin typeface="微软雅黑" panose="020B0503020204020204" pitchFamily="34" charset="-122"/>
                <a:ea typeface="微软雅黑" panose="020B0503020204020204" pitchFamily="34" charset="-122"/>
              </a:rPr>
              <a:t>供应</a:t>
            </a:r>
            <a:r>
              <a:rPr lang="en-US" altLang="zh-CN" sz="1100" dirty="0">
                <a:latin typeface="微软雅黑" panose="020B0503020204020204" pitchFamily="34" charset="-122"/>
                <a:ea typeface="微软雅黑" panose="020B0503020204020204" pitchFamily="34" charset="-122"/>
              </a:rPr>
              <a:t>1255</a:t>
            </a:r>
            <a:r>
              <a:rPr lang="zh-CN" altLang="en-US" sz="1100" dirty="0">
                <a:latin typeface="微软雅黑" panose="020B0503020204020204" pitchFamily="34" charset="-122"/>
                <a:ea typeface="微软雅黑" panose="020B0503020204020204" pitchFamily="34" charset="-122"/>
              </a:rPr>
              <a:t>套，累计去化</a:t>
            </a:r>
            <a:r>
              <a:rPr lang="en-US" altLang="zh-CN" sz="1100" dirty="0">
                <a:latin typeface="微软雅黑" panose="020B0503020204020204" pitchFamily="34" charset="-122"/>
                <a:ea typeface="微软雅黑" panose="020B0503020204020204" pitchFamily="34" charset="-122"/>
              </a:rPr>
              <a:t>606</a:t>
            </a:r>
            <a:r>
              <a:rPr lang="zh-CN" altLang="en-US" sz="1100" dirty="0">
                <a:latin typeface="微软雅黑" panose="020B0503020204020204" pitchFamily="34" charset="-122"/>
                <a:ea typeface="微软雅黑" panose="020B0503020204020204" pitchFamily="34" charset="-122"/>
              </a:rPr>
              <a:t>套。去化率</a:t>
            </a:r>
            <a:r>
              <a:rPr lang="en-US" altLang="zh-CN" sz="1100" dirty="0">
                <a:latin typeface="微软雅黑" panose="020B0503020204020204" pitchFamily="34" charset="-122"/>
                <a:ea typeface="微软雅黑" panose="020B0503020204020204" pitchFamily="34" charset="-122"/>
              </a:rPr>
              <a:t>48%</a:t>
            </a:r>
            <a:endParaRPr lang="zh-CN" altLang="en-US" sz="1100" dirty="0">
              <a:latin typeface="微软雅黑" panose="020B0503020204020204" pitchFamily="34" charset="-122"/>
              <a:ea typeface="微软雅黑" panose="020B0503020204020204" pitchFamily="34" charset="-122"/>
            </a:endParaRPr>
          </a:p>
        </p:txBody>
      </p:sp>
      <p:cxnSp>
        <p:nvCxnSpPr>
          <p:cNvPr id="27" name="连接符: 肘形 26">
            <a:extLst>
              <a:ext uri="{FF2B5EF4-FFF2-40B4-BE49-F238E27FC236}">
                <a16:creationId xmlns:a16="http://schemas.microsoft.com/office/drawing/2014/main" id="{B2CEA95F-A62E-BCFC-9298-A20A29D5F2DD}"/>
              </a:ext>
            </a:extLst>
          </p:cNvPr>
          <p:cNvCxnSpPr>
            <a:cxnSpLocks/>
            <a:stCxn id="13" idx="2"/>
            <a:endCxn id="26" idx="3"/>
          </p:cNvCxnSpPr>
          <p:nvPr/>
        </p:nvCxnSpPr>
        <p:spPr>
          <a:xfrm rot="10800000">
            <a:off x="3029625" y="2303978"/>
            <a:ext cx="519591" cy="1582864"/>
          </a:xfrm>
          <a:prstGeom prst="bentConnector3">
            <a:avLst>
              <a:gd name="adj1" fmla="val 50000"/>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7792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897" t="21997" r="1285" b="25528"/>
          <a:stretch>
            <a:fillRect/>
          </a:stretch>
        </p:blipFill>
        <p:spPr bwMode="auto">
          <a:xfrm>
            <a:off x="9476929" y="180850"/>
            <a:ext cx="2130571" cy="5288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矩形 9"/>
          <p:cNvSpPr/>
          <p:nvPr/>
        </p:nvSpPr>
        <p:spPr>
          <a:xfrm>
            <a:off x="350108" y="180853"/>
            <a:ext cx="451337" cy="4161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5</a:t>
            </a:r>
          </a:p>
        </p:txBody>
      </p:sp>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7" t="21997" r="1285" b="25528"/>
          <a:stretch>
            <a:fillRect/>
          </a:stretch>
        </p:blipFill>
        <p:spPr bwMode="auto">
          <a:xfrm>
            <a:off x="9466538" y="131688"/>
            <a:ext cx="2130571" cy="528889"/>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26"/>
          <p:cNvSpPr txBox="1"/>
          <p:nvPr/>
        </p:nvSpPr>
        <p:spPr>
          <a:xfrm>
            <a:off x="1089024" y="186690"/>
            <a:ext cx="5225715" cy="398780"/>
          </a:xfrm>
          <a:prstGeom prst="rect">
            <a:avLst/>
          </a:prstGeom>
          <a:noFill/>
          <a:ln>
            <a:noFill/>
          </a:ln>
        </p:spPr>
        <p:txBody>
          <a:bodyPr wrap="square" rtlCol="0">
            <a:spAutoFit/>
          </a:bodyPr>
          <a:lstStyle/>
          <a:p>
            <a:r>
              <a:rPr lang="zh-CN" altLang="en-US" sz="2000" b="1" kern="0" dirty="0">
                <a:solidFill>
                  <a:schemeClr val="tx1"/>
                </a:solidFill>
                <a:latin typeface="微软雅黑" panose="020B0503020204020204" pitchFamily="34" charset="-122"/>
                <a:ea typeface="微软雅黑" panose="020B0503020204020204" pitchFamily="34" charset="-122"/>
                <a:cs typeface="+mn-ea"/>
                <a:sym typeface="+mn-lt"/>
              </a:rPr>
              <a:t>雨润</a:t>
            </a:r>
            <a:r>
              <a:rPr lang="zh-CN" altLang="en-US" sz="2000" b="1" kern="0" dirty="0">
                <a:latin typeface="微软雅黑" panose="020B0503020204020204" pitchFamily="34" charset="-122"/>
                <a:ea typeface="微软雅黑" panose="020B0503020204020204" pitchFamily="34" charset="-122"/>
                <a:cs typeface="+mn-ea"/>
                <a:sym typeface="+mn-lt"/>
              </a:rPr>
              <a:t>第三方评估价格说明</a:t>
            </a:r>
            <a:endParaRPr lang="en-US" altLang="zh-CN" sz="2000" b="1" kern="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3EB842F1-E277-4E04-3F28-8FB5131F744B}"/>
              </a:ext>
            </a:extLst>
          </p:cNvPr>
          <p:cNvSpPr txBox="1"/>
          <p:nvPr/>
        </p:nvSpPr>
        <p:spPr>
          <a:xfrm>
            <a:off x="238539" y="974036"/>
            <a:ext cx="11499574" cy="5207259"/>
          </a:xfrm>
          <a:prstGeom prst="rect">
            <a:avLst/>
          </a:prstGeom>
          <a:noFill/>
        </p:spPr>
        <p:txBody>
          <a:bodyPr wrap="square">
            <a:spAutoFit/>
          </a:bodyPr>
          <a:lstStyle/>
          <a:p>
            <a:pPr algn="just">
              <a:lnSpc>
                <a:spcPct val="200000"/>
              </a:lnSpc>
            </a:pPr>
            <a:r>
              <a:rPr lang="zh-CN" altLang="zh-CN" sz="1200" b="1" kern="100" dirty="0">
                <a:effectLst/>
                <a:latin typeface="微软雅黑" panose="020B0503020204020204" pitchFamily="34" charset="-122"/>
                <a:ea typeface="微软雅黑" panose="020B0503020204020204" pitchFamily="34" charset="-122"/>
              </a:rPr>
              <a:t>地价内涵：</a:t>
            </a:r>
            <a:endParaRPr lang="zh-CN" altLang="zh-CN" sz="1200" kern="100" dirty="0">
              <a:effectLst/>
              <a:latin typeface="微软雅黑" panose="020B0503020204020204" pitchFamily="34" charset="-122"/>
              <a:ea typeface="微软雅黑" panose="020B0503020204020204" pitchFamily="34" charset="-122"/>
            </a:endParaRPr>
          </a:p>
          <a:p>
            <a:pPr indent="355600" algn="just">
              <a:lnSpc>
                <a:spcPct val="200000"/>
              </a:lnSpc>
            </a:pPr>
            <a:r>
              <a:rPr lang="zh-CN" altLang="zh-CN" sz="1200" kern="100" dirty="0">
                <a:effectLst/>
                <a:latin typeface="微软雅黑" panose="020B0503020204020204" pitchFamily="34" charset="-122"/>
                <a:ea typeface="微软雅黑" panose="020B0503020204020204" pitchFamily="34" charset="-122"/>
              </a:rPr>
              <a:t>本项目测算的地价为待估宗地在估价期日为</a:t>
            </a:r>
            <a:r>
              <a:rPr lang="zh-CN" altLang="zh-CN" sz="1200" kern="100" spc="20" dirty="0">
                <a:effectLst/>
                <a:latin typeface="微软雅黑" panose="020B0503020204020204" pitchFamily="34" charset="-122"/>
                <a:ea typeface="微软雅黑" panose="020B0503020204020204" pitchFamily="34" charset="-122"/>
              </a:rPr>
              <a:t>二</a:t>
            </a:r>
            <a:r>
              <a:rPr lang="zh-CN" altLang="zh-CN" sz="1200" kern="100" spc="20" dirty="0">
                <a:effectLst/>
                <a:latin typeface="微软雅黑" panose="020B0503020204020204" pitchFamily="34" charset="-122"/>
                <a:ea typeface="微软雅黑" panose="020B0503020204020204" pitchFamily="34" charset="-122"/>
                <a:cs typeface="微软雅黑" panose="020B0503020204020204" pitchFamily="34" charset="-122"/>
              </a:rPr>
              <a:t>〇</a:t>
            </a:r>
            <a:r>
              <a:rPr lang="zh-CN" altLang="zh-CN" sz="1200" kern="100" spc="20" dirty="0">
                <a:effectLst/>
                <a:latin typeface="微软雅黑" panose="020B0503020204020204" pitchFamily="34" charset="-122"/>
                <a:ea typeface="微软雅黑" panose="020B0503020204020204" pitchFamily="34" charset="-122"/>
                <a:cs typeface="仿宋_GB2312"/>
              </a:rPr>
              <a:t>二二年三月十五日</a:t>
            </a:r>
            <a:r>
              <a:rPr lang="zh-CN" altLang="zh-CN" sz="1200" kern="100" dirty="0">
                <a:effectLst/>
                <a:latin typeface="微软雅黑" panose="020B0503020204020204" pitchFamily="34" charset="-122"/>
                <a:ea typeface="微软雅黑" panose="020B0503020204020204" pitchFamily="34" charset="-122"/>
              </a:rPr>
              <a:t>，评估设定用途为商业、住宅、酒店、公建配套、车库，设定土地使用权类型为出让，设定土地出让年期为住宅</a:t>
            </a:r>
            <a:r>
              <a:rPr lang="en-US" altLang="zh-CN" sz="1200" kern="100" dirty="0">
                <a:effectLst/>
                <a:latin typeface="微软雅黑" panose="020B0503020204020204" pitchFamily="34" charset="-122"/>
                <a:ea typeface="微软雅黑" panose="020B0503020204020204" pitchFamily="34" charset="-122"/>
              </a:rPr>
              <a:t>60.76</a:t>
            </a:r>
            <a:r>
              <a:rPr lang="zh-CN" altLang="zh-CN" sz="1200" kern="100" dirty="0">
                <a:effectLst/>
                <a:latin typeface="微软雅黑" panose="020B0503020204020204" pitchFamily="34" charset="-122"/>
                <a:ea typeface="微软雅黑" panose="020B0503020204020204" pitchFamily="34" charset="-122"/>
              </a:rPr>
              <a:t>年、商业、商务金融</a:t>
            </a:r>
            <a:r>
              <a:rPr lang="en-US" altLang="zh-CN" sz="1200" kern="100" dirty="0">
                <a:effectLst/>
                <a:latin typeface="微软雅黑" panose="020B0503020204020204" pitchFamily="34" charset="-122"/>
                <a:ea typeface="微软雅黑" panose="020B0503020204020204" pitchFamily="34" charset="-122"/>
              </a:rPr>
              <a:t>30.76</a:t>
            </a:r>
            <a:r>
              <a:rPr lang="zh-CN" altLang="zh-CN" sz="1200" kern="100" dirty="0">
                <a:effectLst/>
                <a:latin typeface="微软雅黑" panose="020B0503020204020204" pitchFamily="34" charset="-122"/>
                <a:ea typeface="微软雅黑" panose="020B0503020204020204" pitchFamily="34" charset="-122"/>
              </a:rPr>
              <a:t>年，其余用途按法定最高使用年期扣减已使用年期。评估土地面积为</a:t>
            </a:r>
            <a:r>
              <a:rPr lang="en-US" altLang="zh-CN" sz="1200" kern="100" dirty="0">
                <a:effectLst/>
                <a:latin typeface="微软雅黑" panose="020B0503020204020204" pitchFamily="34" charset="-122"/>
                <a:ea typeface="微软雅黑" panose="020B0503020204020204" pitchFamily="34" charset="-122"/>
              </a:rPr>
              <a:t>124896</a:t>
            </a:r>
            <a:r>
              <a:rPr lang="zh-CN" altLang="zh-CN" sz="1200" kern="100" dirty="0">
                <a:effectLst/>
                <a:latin typeface="微软雅黑" panose="020B0503020204020204" pitchFamily="34" charset="-122"/>
                <a:ea typeface="微软雅黑" panose="020B0503020204020204" pitchFamily="34" charset="-122"/>
              </a:rPr>
              <a:t>平方米，设定开发程度为宗地红线外达到“六通”（即通路、通电、通上水、通下水、通讯、通气），红线内达到“一平”</a:t>
            </a:r>
            <a:r>
              <a:rPr lang="en-US" altLang="zh-CN" sz="1200" kern="100" dirty="0">
                <a:effectLst/>
                <a:latin typeface="微软雅黑" panose="020B0503020204020204" pitchFamily="34" charset="-122"/>
                <a:ea typeface="微软雅黑" panose="020B0503020204020204" pitchFamily="34" charset="-122"/>
              </a:rPr>
              <a:t>(</a:t>
            </a:r>
            <a:r>
              <a:rPr lang="zh-CN" altLang="zh-CN" sz="1200" kern="100" dirty="0">
                <a:effectLst/>
                <a:latin typeface="微软雅黑" panose="020B0503020204020204" pitchFamily="34" charset="-122"/>
                <a:ea typeface="微软雅黑" panose="020B0503020204020204" pitchFamily="34" charset="-122"/>
              </a:rPr>
              <a:t>场地平整</a:t>
            </a:r>
            <a:r>
              <a:rPr lang="en-US" altLang="zh-CN" sz="1200" kern="100" dirty="0">
                <a:effectLst/>
                <a:latin typeface="微软雅黑" panose="020B0503020204020204" pitchFamily="34" charset="-122"/>
                <a:ea typeface="微软雅黑" panose="020B0503020204020204" pitchFamily="34" charset="-122"/>
              </a:rPr>
              <a:t>)</a:t>
            </a:r>
            <a:r>
              <a:rPr lang="zh-CN" altLang="zh-CN" sz="1200" kern="100" dirty="0">
                <a:effectLst/>
                <a:latin typeface="微软雅黑" panose="020B0503020204020204" pitchFamily="34" charset="-122"/>
                <a:ea typeface="微软雅黑" panose="020B0503020204020204" pitchFamily="34" charset="-122"/>
              </a:rPr>
              <a:t>开发条件下的国有建设用地土地使用权市场价值。</a:t>
            </a:r>
          </a:p>
          <a:p>
            <a:pPr algn="just">
              <a:lnSpc>
                <a:spcPct val="200000"/>
              </a:lnSpc>
            </a:pPr>
            <a:r>
              <a:rPr lang="zh-CN" altLang="zh-CN" sz="1200" b="1" kern="100" dirty="0">
                <a:effectLst/>
                <a:latin typeface="微软雅黑" panose="020B0503020204020204" pitchFamily="34" charset="-122"/>
                <a:ea typeface="微软雅黑" panose="020B0503020204020204" pitchFamily="34" charset="-122"/>
              </a:rPr>
              <a:t>测算结果：</a:t>
            </a:r>
            <a:endParaRPr lang="zh-CN" altLang="zh-CN" sz="1200" kern="100" dirty="0">
              <a:effectLst/>
              <a:latin typeface="微软雅黑" panose="020B0503020204020204" pitchFamily="34" charset="-122"/>
              <a:ea typeface="微软雅黑" panose="020B0503020204020204" pitchFamily="34" charset="-122"/>
            </a:endParaRPr>
          </a:p>
          <a:p>
            <a:pPr indent="355600" algn="just">
              <a:lnSpc>
                <a:spcPct val="200000"/>
              </a:lnSpc>
            </a:pPr>
            <a:r>
              <a:rPr lang="zh-CN" altLang="zh-CN" sz="1200" kern="100" dirty="0">
                <a:solidFill>
                  <a:srgbClr val="FF0000"/>
                </a:solidFill>
                <a:effectLst/>
                <a:latin typeface="微软雅黑" panose="020B0503020204020204" pitchFamily="34" charset="-122"/>
                <a:ea typeface="微软雅黑" panose="020B0503020204020204" pitchFamily="34" charset="-122"/>
              </a:rPr>
              <a:t>本次测算土地总价取整为</a:t>
            </a:r>
            <a:r>
              <a:rPr lang="en-US" altLang="zh-CN" sz="1200" kern="100" dirty="0">
                <a:solidFill>
                  <a:srgbClr val="FF0000"/>
                </a:solidFill>
                <a:effectLst/>
                <a:latin typeface="微软雅黑" panose="020B0503020204020204" pitchFamily="34" charset="-122"/>
                <a:ea typeface="微软雅黑" panose="020B0503020204020204" pitchFamily="34" charset="-122"/>
              </a:rPr>
              <a:t>20.7</a:t>
            </a:r>
            <a:r>
              <a:rPr lang="zh-CN" altLang="zh-CN" sz="1200" kern="100" dirty="0">
                <a:solidFill>
                  <a:srgbClr val="FF0000"/>
                </a:solidFill>
                <a:effectLst/>
                <a:latin typeface="微软雅黑" panose="020B0503020204020204" pitchFamily="34" charset="-122"/>
                <a:ea typeface="微软雅黑" panose="020B0503020204020204" pitchFamily="34" charset="-122"/>
              </a:rPr>
              <a:t>亿元，人民币大写为贰拾亿零柒仟万元整</a:t>
            </a:r>
            <a:r>
              <a:rPr lang="zh-CN" altLang="zh-CN" sz="1200" kern="100" dirty="0">
                <a:effectLst/>
                <a:latin typeface="微软雅黑" panose="020B0503020204020204" pitchFamily="34" charset="-122"/>
                <a:ea typeface="微软雅黑" panose="020B0503020204020204" pitchFamily="34" charset="-122"/>
              </a:rPr>
              <a:t>。</a:t>
            </a:r>
          </a:p>
          <a:p>
            <a:pPr indent="355600" algn="just">
              <a:lnSpc>
                <a:spcPct val="200000"/>
              </a:lnSpc>
            </a:pPr>
            <a:r>
              <a:rPr lang="zh-CN" altLang="zh-CN" sz="1200" kern="100" dirty="0">
                <a:effectLst/>
                <a:latin typeface="微软雅黑" panose="020B0503020204020204" pitchFamily="34" charset="-122"/>
                <a:ea typeface="微软雅黑" panose="020B0503020204020204" pitchFamily="34" charset="-122"/>
              </a:rPr>
              <a:t>备注：</a:t>
            </a:r>
          </a:p>
          <a:p>
            <a:pPr indent="355600" algn="just">
              <a:lnSpc>
                <a:spcPct val="200000"/>
              </a:lnSpc>
            </a:pPr>
            <a:r>
              <a:rPr lang="en-US" altLang="zh-CN" sz="1200" kern="100" dirty="0">
                <a:effectLst/>
                <a:latin typeface="微软雅黑" panose="020B0503020204020204" pitchFamily="34" charset="-122"/>
                <a:ea typeface="微软雅黑" panose="020B0503020204020204" pitchFamily="34" charset="-122"/>
              </a:rPr>
              <a:t>1</a:t>
            </a:r>
            <a:r>
              <a:rPr lang="zh-CN" altLang="zh-CN" sz="1200" kern="100" dirty="0">
                <a:effectLst/>
                <a:latin typeface="微软雅黑" panose="020B0503020204020204" pitchFamily="34" charset="-122"/>
                <a:ea typeface="微软雅黑" panose="020B0503020204020204" pitchFamily="34" charset="-122"/>
              </a:rPr>
              <a:t>、因疫情原因，估价人员未能对估价对象地块及周边情况进行现场勘查，暂按委托方提供的资料进行测算，以上价格为初步测算价格，最终评估价格以南京大陆土地房地产评估有限公司出具的正式评估报告为准。如规划指标或设定条件发生改变则估价结果应相应调整；</a:t>
            </a:r>
          </a:p>
          <a:p>
            <a:pPr indent="361950" algn="just">
              <a:lnSpc>
                <a:spcPct val="200000"/>
              </a:lnSpc>
            </a:pPr>
            <a:r>
              <a:rPr lang="en-US" altLang="zh-CN" sz="1200" kern="100" dirty="0">
                <a:effectLst/>
                <a:latin typeface="微软雅黑" panose="020B0503020204020204" pitchFamily="34" charset="-122"/>
                <a:ea typeface="微软雅黑" panose="020B0503020204020204" pitchFamily="34" charset="-122"/>
              </a:rPr>
              <a:t>2</a:t>
            </a:r>
            <a:r>
              <a:rPr lang="zh-CN" altLang="zh-CN" sz="1200" kern="100" dirty="0">
                <a:effectLst/>
                <a:latin typeface="微软雅黑" panose="020B0503020204020204" pitchFamily="34" charset="-122"/>
                <a:ea typeface="微软雅黑" panose="020B0503020204020204" pitchFamily="34" charset="-122"/>
              </a:rPr>
              <a:t>、《国有土地使用证》登记用途为住宅、商务金融用地，根据委托方提供的</a:t>
            </a:r>
            <a:r>
              <a:rPr lang="en-US" altLang="zh-CN" sz="1200" kern="100" dirty="0">
                <a:effectLst/>
                <a:latin typeface="微软雅黑" panose="020B0503020204020204" pitchFamily="34" charset="-122"/>
                <a:ea typeface="微软雅黑" panose="020B0503020204020204" pitchFamily="34" charset="-122"/>
              </a:rPr>
              <a:t>2014</a:t>
            </a:r>
            <a:r>
              <a:rPr lang="zh-CN" altLang="zh-CN" sz="1200" kern="100" dirty="0">
                <a:effectLst/>
                <a:latin typeface="微软雅黑" panose="020B0503020204020204" pitchFamily="34" charset="-122"/>
                <a:ea typeface="微软雅黑" panose="020B0503020204020204" pitchFamily="34" charset="-122"/>
              </a:rPr>
              <a:t>年</a:t>
            </a:r>
            <a:r>
              <a:rPr lang="en-US" altLang="zh-CN" sz="1200" kern="100" dirty="0">
                <a:effectLst/>
                <a:latin typeface="微软雅黑" panose="020B0503020204020204" pitchFamily="34" charset="-122"/>
                <a:ea typeface="微软雅黑" panose="020B0503020204020204" pitchFamily="34" charset="-122"/>
              </a:rPr>
              <a:t>7</a:t>
            </a:r>
            <a:r>
              <a:rPr lang="zh-CN" altLang="zh-CN" sz="1200" kern="100" dirty="0">
                <a:effectLst/>
                <a:latin typeface="微软雅黑" panose="020B0503020204020204" pitchFamily="34" charset="-122"/>
                <a:ea typeface="微软雅黑" panose="020B0503020204020204" pitchFamily="34" charset="-122"/>
              </a:rPr>
              <a:t>月核准的“规划总平面图”，规划用途为住宅、商业、酒店、办公等用途，根据委托，评估用途以“规划总平面图”及配套经济指标为准；</a:t>
            </a:r>
          </a:p>
          <a:p>
            <a:pPr indent="361950" algn="just">
              <a:lnSpc>
                <a:spcPct val="200000"/>
              </a:lnSpc>
            </a:pPr>
            <a:r>
              <a:rPr lang="en-US" altLang="zh-CN" sz="1200" kern="100" dirty="0">
                <a:effectLst/>
                <a:latin typeface="微软雅黑" panose="020B0503020204020204" pitchFamily="34" charset="-122"/>
                <a:ea typeface="微软雅黑" panose="020B0503020204020204" pitchFamily="34" charset="-122"/>
              </a:rPr>
              <a:t>3</a:t>
            </a:r>
            <a:r>
              <a:rPr lang="zh-CN" altLang="zh-CN" sz="1200" kern="100" dirty="0">
                <a:effectLst/>
                <a:latin typeface="微软雅黑" panose="020B0503020204020204" pitchFamily="34" charset="-122"/>
                <a:ea typeface="微软雅黑" panose="020B0503020204020204" pitchFamily="34" charset="-122"/>
              </a:rPr>
              <a:t>、根据委托方提供的“关于棕榈路北侧、茶花路东侧地块上市出让有关事宜的请示”，对出让合同中要求配建的安置房、廉租房、公共租赁住房同意予以免除，评估中住宅用地均按规划建设商品房进行计算，若涉及补交土地出让金，需另行扣除；</a:t>
            </a:r>
          </a:p>
          <a:p>
            <a:pPr indent="361950" algn="just">
              <a:lnSpc>
                <a:spcPct val="200000"/>
              </a:lnSpc>
            </a:pPr>
            <a:r>
              <a:rPr lang="en-US" altLang="zh-CN" sz="1200" kern="100" dirty="0">
                <a:effectLst/>
                <a:latin typeface="微软雅黑" panose="020B0503020204020204" pitchFamily="34" charset="-122"/>
                <a:ea typeface="微软雅黑" panose="020B0503020204020204" pitchFamily="34" charset="-122"/>
              </a:rPr>
              <a:t>4</a:t>
            </a:r>
            <a:r>
              <a:rPr lang="zh-CN" altLang="zh-CN" sz="1200" kern="100" dirty="0">
                <a:effectLst/>
                <a:latin typeface="微软雅黑" panose="020B0503020204020204" pitchFamily="34" charset="-122"/>
                <a:ea typeface="微软雅黑" panose="020B0503020204020204" pitchFamily="34" charset="-122"/>
              </a:rPr>
              <a:t>、评估结果未包含地块内已投入的基础工程费用。</a:t>
            </a: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1541</TotalTime>
  <Words>1223</Words>
  <Application>Microsoft Office PowerPoint</Application>
  <PresentationFormat>自定义</PresentationFormat>
  <Paragraphs>152</Paragraphs>
  <Slides>7</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等线</vt:lpstr>
      <vt:lpstr>微软雅黑</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雷鸣 王</dc:creator>
  <cp:lastModifiedBy>贾 志勇</cp:lastModifiedBy>
  <cp:revision>294</cp:revision>
  <dcterms:created xsi:type="dcterms:W3CDTF">2020-03-02T05:06:00Z</dcterms:created>
  <dcterms:modified xsi:type="dcterms:W3CDTF">2022-05-19T09:11:10Z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21FC4EA05A9448C1AB64FDA2700BDF5C</vt:lpwstr>
  </property>
</Properties>
</file>