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0" r:id="rId1"/>
    <p:sldMasterId id="2147483776" r:id="rId2"/>
    <p:sldMasterId id="2147483788" r:id="rId3"/>
    <p:sldMasterId id="2147483800" r:id="rId4"/>
  </p:sldMasterIdLst>
  <p:notesMasterIdLst>
    <p:notesMasterId r:id="rId17"/>
  </p:notesMasterIdLst>
  <p:handoutMasterIdLst>
    <p:handoutMasterId r:id="rId18"/>
  </p:handoutMasterIdLst>
  <p:sldIdLst>
    <p:sldId id="2731" r:id="rId5"/>
    <p:sldId id="2745" r:id="rId6"/>
    <p:sldId id="2756" r:id="rId7"/>
    <p:sldId id="2736" r:id="rId8"/>
    <p:sldId id="2769" r:id="rId9"/>
    <p:sldId id="2760" r:id="rId10"/>
    <p:sldId id="2763" r:id="rId11"/>
    <p:sldId id="2765" r:id="rId12"/>
    <p:sldId id="2767" r:id="rId13"/>
    <p:sldId id="2766" r:id="rId14"/>
    <p:sldId id="2768" r:id="rId15"/>
    <p:sldId id="310" r:id="rId16"/>
  </p:sldIdLst>
  <p:sldSz cx="12192000" cy="6858000"/>
  <p:notesSz cx="9926638" cy="67976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7408" userDrawn="1">
          <p15:clr>
            <a:srgbClr val="A4A3A4"/>
          </p15:clr>
        </p15:guide>
        <p15:guide id="4" orient="horz" pos="41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D7A"/>
    <a:srgbClr val="FFFFFF"/>
    <a:srgbClr val="2E75B6"/>
    <a:srgbClr val="A31F25"/>
    <a:srgbClr val="FFAEC3"/>
    <a:srgbClr val="252CAD"/>
    <a:srgbClr val="87C683"/>
    <a:srgbClr val="29A9A7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5" autoAdjust="0"/>
    <p:restoredTop sz="95488" autoAdjust="0"/>
  </p:normalViewPr>
  <p:slideViewPr>
    <p:cSldViewPr>
      <p:cViewPr>
        <p:scale>
          <a:sx n="150" d="100"/>
          <a:sy n="150" d="100"/>
        </p:scale>
        <p:origin x="108" y="-864"/>
      </p:cViewPr>
      <p:guideLst>
        <p:guide orient="horz" pos="1434"/>
        <p:guide pos="332"/>
        <p:guide pos="7408"/>
        <p:guide orient="horz" pos="41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24"/>
    </p:cViewPr>
  </p:sorterViewPr>
  <p:notesViewPr>
    <p:cSldViewPr showGuides="1">
      <p:cViewPr varScale="1">
        <p:scale>
          <a:sx n="72" d="100"/>
          <a:sy n="72" d="100"/>
        </p:scale>
        <p:origin x="171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325"/>
            <a:ext cx="4302625" cy="3402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1696" y="6456325"/>
            <a:ext cx="4302625" cy="3402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A387AE49-85CB-47A7-8250-DF92906211F2}" type="slidenum">
              <a:rPr lang="zh-CN" altLang="en-US">
                <a:ea typeface="微软雅黑" panose="020B0503020204020204" pitchFamily="34" charset="-122"/>
              </a:rPr>
              <a:pPr>
                <a:defRPr/>
              </a:p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4076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0A776CB-60ED-4392-9A9C-8BDC0BE97CCE}" type="datetimeFigureOut">
              <a:rPr lang="zh-CN" altLang="en-US" smtClean="0"/>
              <a:pPr>
                <a:defRPr/>
              </a:pPr>
              <a:t>2022/12/20</a:t>
            </a:fld>
            <a:endParaRPr lang="zh-HK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11175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zh-HK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201" y="3228706"/>
            <a:ext cx="7942238" cy="305911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HK" altLang="en-US" noProof="0"/>
              <a:t>单击此处编辑母版文本样式</a:t>
            </a:r>
          </a:p>
          <a:p>
            <a:pPr lvl="1"/>
            <a:r>
              <a:rPr lang="zh-HK" altLang="en-US" noProof="0"/>
              <a:t>第二级</a:t>
            </a:r>
          </a:p>
          <a:p>
            <a:pPr lvl="2"/>
            <a:r>
              <a:rPr lang="zh-HK" altLang="en-US" noProof="0"/>
              <a:t>第三级</a:t>
            </a:r>
          </a:p>
          <a:p>
            <a:pPr lvl="3"/>
            <a:r>
              <a:rPr lang="zh-HK" altLang="en-US" noProof="0"/>
              <a:t>第四级</a:t>
            </a:r>
          </a:p>
          <a:p>
            <a:pPr lvl="4"/>
            <a:r>
              <a:rPr lang="zh-HK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325"/>
            <a:ext cx="4302625" cy="3402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696" y="6456325"/>
            <a:ext cx="4302625" cy="3402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885BFE0-C55F-474A-A7B9-609391512B3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947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fld id="{9A0DB2DC-4C9A-4742-B13C-FB6460FD3503}" type="slidenum">
              <a:rPr lang="zh-HK" altLang="en-US" dirty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t>1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8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11175"/>
            <a:ext cx="4532312" cy="254952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848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85BFE0-C55F-474A-A7B9-609391512B3E}" type="slidenum">
              <a:rPr lang="zh-HK" altLang="en-US" smtClean="0"/>
              <a:pPr>
                <a:defRPr/>
              </a:pPr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438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4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40418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406168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695733" y="6492879"/>
            <a:ext cx="2844800" cy="365125"/>
          </a:xfrm>
        </p:spPr>
        <p:txBody>
          <a:bodyPr/>
          <a:lstStyle/>
          <a:p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4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69900"/>
            <a:ext cx="10515600" cy="444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7933" y="64960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latin typeface="宋体" panose="02010600030101010101" pitchFamily="2" charset="-122"/>
              </a:defRPr>
            </a:lvl1pPr>
          </a:lstStyle>
          <a:p>
            <a:pPr>
              <a:buFont typeface="Arial" panose="020B0604020202020204" pitchFamily="34" charset="0"/>
              <a:buNone/>
              <a:defRPr/>
            </a:pPr>
            <a:fld id="{6312CF63-EDC8-439D-8129-7E5655E5190A}" type="slidenum">
              <a:rPr lang="zh-CN" altLang="en-US">
                <a:solidFill>
                  <a:srgbClr val="898989"/>
                </a:solidFill>
                <a:ea typeface="PMingLiU" pitchFamily="18" charset="-120"/>
              </a:rPr>
              <a:pPr>
                <a:buFont typeface="Arial" panose="020B0604020202020204" pitchFamily="34" charset="0"/>
                <a:buNone/>
                <a:defRPr/>
              </a:pPr>
              <a:t>‹#›</a:t>
            </a:fld>
            <a:endParaRPr lang="zh-CN" altLang="en-US">
              <a:solidFill>
                <a:srgbClr val="898989"/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036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746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6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17884-FFF4-40C9-9636-CED64F3CA7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2022/12/20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6CFC8-0498-4BE0-9299-D660A2F2E4F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9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697750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82410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40378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17884-FFF4-40C9-9636-CED64F3CA7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2022/12/20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6CFC8-0498-4BE0-9299-D660A2F2E4F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331375" y="127077"/>
            <a:ext cx="7776542" cy="389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zh-CN" altLang="en-US" sz="20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560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741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4198151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53730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495578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590626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629030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695733" y="6492879"/>
            <a:ext cx="2844800" cy="365125"/>
          </a:xfrm>
        </p:spPr>
        <p:txBody>
          <a:bodyPr/>
          <a:lstStyle/>
          <a:p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05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69900"/>
            <a:ext cx="10515600" cy="444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7933" y="64960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latin typeface="宋体" panose="02010600030101010101" pitchFamily="2" charset="-122"/>
              </a:defRPr>
            </a:lvl1pPr>
          </a:lstStyle>
          <a:p>
            <a:pPr>
              <a:buFont typeface="Arial" panose="020B0604020202020204" pitchFamily="34" charset="0"/>
              <a:buNone/>
              <a:defRPr/>
            </a:pPr>
            <a:fld id="{6312CF63-EDC8-439D-8129-7E5655E5190A}" type="slidenum">
              <a:rPr lang="zh-CN" altLang="en-US">
                <a:solidFill>
                  <a:srgbClr val="898989"/>
                </a:solidFill>
                <a:ea typeface="PMingLiU" pitchFamily="18" charset="-120"/>
              </a:rPr>
              <a:pPr>
                <a:buFont typeface="Arial" panose="020B0604020202020204" pitchFamily="34" charset="0"/>
                <a:buNone/>
                <a:defRPr/>
              </a:pPr>
              <a:t>‹#›</a:t>
            </a:fld>
            <a:endParaRPr lang="zh-CN" altLang="en-US">
              <a:solidFill>
                <a:srgbClr val="898989"/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3755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757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4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4230906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17884-FFF4-40C9-9636-CED64F3CA7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2022/12/20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6CFC8-0498-4BE0-9299-D660A2F2E4F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06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552900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709834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689575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47225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965596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740844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933261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166987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420497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4243770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695733" y="6492879"/>
            <a:ext cx="2844800" cy="365125"/>
          </a:xfrm>
        </p:spPr>
        <p:txBody>
          <a:bodyPr/>
          <a:lstStyle/>
          <a:p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0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69900"/>
            <a:ext cx="10515600" cy="444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7933" y="64960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latin typeface="宋体" panose="02010600030101010101" pitchFamily="2" charset="-122"/>
              </a:defRPr>
            </a:lvl1pPr>
          </a:lstStyle>
          <a:p>
            <a:pPr>
              <a:buFont typeface="Arial" panose="020B0604020202020204" pitchFamily="34" charset="0"/>
              <a:buNone/>
              <a:defRPr/>
            </a:pPr>
            <a:fld id="{6312CF63-EDC8-439D-8129-7E5655E5190A}" type="slidenum">
              <a:rPr lang="zh-CN" altLang="en-US">
                <a:solidFill>
                  <a:srgbClr val="898989"/>
                </a:solidFill>
                <a:ea typeface="PMingLiU" pitchFamily="18" charset="-120"/>
              </a:rPr>
              <a:pPr>
                <a:buFont typeface="Arial" panose="020B0604020202020204" pitchFamily="34" charset="0"/>
                <a:buNone/>
                <a:defRPr/>
              </a:pPr>
              <a:t>‹#›</a:t>
            </a:fld>
            <a:endParaRPr lang="zh-CN" altLang="en-US">
              <a:solidFill>
                <a:srgbClr val="898989"/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3441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4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18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17884-FFF4-40C9-9636-CED64F3CA7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2022/12/20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6CFC8-0498-4BE0-9299-D660A2F2E4F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54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749606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487742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338735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094868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98797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9040024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4322601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80561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406763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723063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695733" y="6492879"/>
            <a:ext cx="2844800" cy="365125"/>
          </a:xfrm>
        </p:spPr>
        <p:txBody>
          <a:bodyPr/>
          <a:lstStyle/>
          <a:p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30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69900"/>
            <a:ext cx="10515600" cy="444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7933" y="64960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latin typeface="宋体" panose="02010600030101010101" pitchFamily="2" charset="-122"/>
              </a:defRPr>
            </a:lvl1pPr>
          </a:lstStyle>
          <a:p>
            <a:pPr>
              <a:buFont typeface="Arial" panose="020B0604020202020204" pitchFamily="34" charset="0"/>
              <a:buNone/>
              <a:defRPr/>
            </a:pPr>
            <a:fld id="{6312CF63-EDC8-439D-8129-7E5655E5190A}" type="slidenum">
              <a:rPr lang="zh-CN" altLang="en-US">
                <a:solidFill>
                  <a:srgbClr val="898989"/>
                </a:solidFill>
                <a:ea typeface="PMingLiU" pitchFamily="18" charset="-120"/>
              </a:rPr>
              <a:pPr>
                <a:buFont typeface="Arial" panose="020B0604020202020204" pitchFamily="34" charset="0"/>
                <a:buNone/>
                <a:defRPr/>
              </a:pPr>
              <a:t>‹#›</a:t>
            </a:fld>
            <a:endParaRPr lang="zh-CN" altLang="en-US">
              <a:solidFill>
                <a:srgbClr val="898989"/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7811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7148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788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53682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5322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29521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31015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4578FA7-C8EE-F741-9DFA-D7F40E63E14B}"/>
              </a:ext>
            </a:extLst>
          </p:cNvPr>
          <p:cNvSpPr/>
          <p:nvPr userDrawn="1"/>
        </p:nvSpPr>
        <p:spPr>
          <a:xfrm>
            <a:off x="431371" y="136522"/>
            <a:ext cx="3648405" cy="412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9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681" r:id="rId12"/>
    <p:sldLayoutId id="2147483683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4578FA7-C8EE-F741-9DFA-D7F40E63E14B}"/>
              </a:ext>
            </a:extLst>
          </p:cNvPr>
          <p:cNvSpPr/>
          <p:nvPr userDrawn="1"/>
        </p:nvSpPr>
        <p:spPr>
          <a:xfrm>
            <a:off x="431371" y="136522"/>
            <a:ext cx="3648405" cy="412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7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699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4578FA7-C8EE-F741-9DFA-D7F40E63E14B}"/>
              </a:ext>
            </a:extLst>
          </p:cNvPr>
          <p:cNvSpPr/>
          <p:nvPr userDrawn="1"/>
        </p:nvSpPr>
        <p:spPr>
          <a:xfrm>
            <a:off x="431371" y="136522"/>
            <a:ext cx="3648405" cy="412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2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705" r:id="rId12"/>
    <p:sldLayoutId id="2147483707" r:id="rId13"/>
    <p:sldLayoutId id="21474837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036FDF-ED11-40C5-8905-D6474F71AE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B5A512-63FA-4484-89AF-95B715C61DE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幼圆"/>
                <a:ea typeface="幼圆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幼圆"/>
              <a:ea typeface="幼圆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4578FA7-C8EE-F741-9DFA-D7F40E63E14B}"/>
              </a:ext>
            </a:extLst>
          </p:cNvPr>
          <p:cNvSpPr/>
          <p:nvPr userDrawn="1"/>
        </p:nvSpPr>
        <p:spPr>
          <a:xfrm>
            <a:off x="431371" y="136522"/>
            <a:ext cx="3648405" cy="412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7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711" r:id="rId12"/>
    <p:sldLayoutId id="2147483713" r:id="rId13"/>
    <p:sldLayoutId id="2147483714" r:id="rId14"/>
    <p:sldLayoutId id="214748383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2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92B3FF14-FEF1-E6C3-478B-AB29A1A19E48}"/>
              </a:ext>
            </a:extLst>
          </p:cNvPr>
          <p:cNvSpPr/>
          <p:nvPr/>
        </p:nvSpPr>
        <p:spPr>
          <a:xfrm>
            <a:off x="0" y="-315416"/>
            <a:ext cx="12455352" cy="719852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122" name="矩形 4"/>
          <p:cNvSpPr/>
          <p:nvPr/>
        </p:nvSpPr>
        <p:spPr>
          <a:xfrm>
            <a:off x="1415480" y="1196752"/>
            <a:ext cx="9433048" cy="46437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海南万宁杨梅国际度假酒店公寓（产权式）</a:t>
            </a:r>
            <a:endParaRPr lang="en-US" altLang="zh-CN" sz="4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zh-CN" sz="4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项目简报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2022/12/19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47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>
            <a:extLst>
              <a:ext uri="{FF2B5EF4-FFF2-40B4-BE49-F238E27FC236}">
                <a16:creationId xmlns:a16="http://schemas.microsoft.com/office/drawing/2014/main" id="{D558C746-8070-91D2-7FD5-3FE693C2F1F0}"/>
              </a:ext>
            </a:extLst>
          </p:cNvPr>
          <p:cNvSpPr/>
          <p:nvPr/>
        </p:nvSpPr>
        <p:spPr>
          <a:xfrm>
            <a:off x="0" y="-23798"/>
            <a:ext cx="12537066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911424" y="3941254"/>
            <a:ext cx="11389848" cy="222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一、土地成本：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按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150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万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/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亩，总土地款为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4.25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亿元。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>
              <a:lnSpc>
                <a:spcPct val="20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二、建安成本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：按建筑面积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4000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元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/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㎡，总工程成本约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6.0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亿元。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>
              <a:lnSpc>
                <a:spcPct val="20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三、销售价格：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洋房均价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20000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元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/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㎡，车位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10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万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/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个，整盘货值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23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亿元。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>
              <a:lnSpc>
                <a:spcPct val="20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四、测算结果：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项目净利润为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4.5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亿元，净利润率</a:t>
            </a:r>
            <a:r>
              <a:rPr lang="en-US" altLang="zh-CN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21.4%</a:t>
            </a:r>
            <a:r>
              <a:rPr lang="zh-CN" altLang="en-US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。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63352" y="602665"/>
            <a:ext cx="7776542" cy="4072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静态测算</a:t>
            </a:r>
            <a:endParaRPr lang="zh-CN" altLang="en-US" sz="2000" b="1" dirty="0">
              <a:solidFill>
                <a:srgbClr val="C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30611"/>
              </p:ext>
            </p:extLst>
          </p:nvPr>
        </p:nvGraphicFramePr>
        <p:xfrm>
          <a:off x="911424" y="1157692"/>
          <a:ext cx="10585177" cy="2631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3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9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产品类型</a:t>
                      </a:r>
                      <a:endParaRPr lang="zh-CN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建筑面积（㎡）</a:t>
                      </a:r>
                      <a:endParaRPr lang="zh-CN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入市价</a:t>
                      </a:r>
                      <a:endParaRPr lang="zh-CN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（元</a:t>
                      </a:r>
                      <a:r>
                        <a:rPr lang="en-US" altLang="zh-CN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/㎡</a:t>
                      </a:r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，元</a:t>
                      </a:r>
                      <a:r>
                        <a:rPr lang="en-US" altLang="zh-CN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</a:t>
                      </a:r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个）</a:t>
                      </a:r>
                      <a:endParaRPr lang="zh-CN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产权式酒店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112438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20000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车位（元</a:t>
                      </a:r>
                      <a:r>
                        <a:rPr lang="en-US" altLang="zh-CN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</a:t>
                      </a:r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个）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645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100000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8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总货值（亿元）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23.1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8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整盘均价（元</a:t>
                      </a:r>
                      <a:r>
                        <a:rPr lang="en-US" altLang="zh-CN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/㎡</a:t>
                      </a:r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）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20574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8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楼面地价（元</a:t>
                      </a:r>
                      <a:r>
                        <a:rPr lang="en-US" altLang="zh-CN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/㎡</a:t>
                      </a:r>
                      <a:r>
                        <a:rPr lang="zh-CN" altLang="en-US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）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3750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98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项目净利润（亿元）</a:t>
                      </a:r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4.5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8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项目销售净利率</a:t>
                      </a:r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21.4%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63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>
            <a:extLst>
              <a:ext uri="{FF2B5EF4-FFF2-40B4-BE49-F238E27FC236}">
                <a16:creationId xmlns:a16="http://schemas.microsoft.com/office/drawing/2014/main" id="{D558C746-8070-91D2-7FD5-3FE693C2F1F0}"/>
              </a:ext>
            </a:extLst>
          </p:cNvPr>
          <p:cNvSpPr/>
          <p:nvPr/>
        </p:nvSpPr>
        <p:spPr>
          <a:xfrm>
            <a:off x="0" y="-23798"/>
            <a:ext cx="12537066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8460269" y="1254563"/>
            <a:ext cx="3709672" cy="10400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一、土地成本：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按</a:t>
            </a:r>
            <a:r>
              <a:rPr lang="en-US" altLang="zh-CN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150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万</a:t>
            </a:r>
            <a:r>
              <a:rPr lang="en-US" altLang="zh-CN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/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亩，总土地款为</a:t>
            </a:r>
            <a:r>
              <a:rPr lang="en-US" altLang="zh-CN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4.25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亿元。</a:t>
            </a:r>
            <a:endParaRPr lang="en-US" altLang="zh-CN" sz="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>
              <a:lnSpc>
                <a:spcPct val="200000"/>
              </a:lnSpc>
            </a:pPr>
            <a:r>
              <a:rPr lang="zh-CN" altLang="en-US" sz="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二、建安成本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：按建筑面积</a:t>
            </a:r>
            <a:r>
              <a:rPr lang="en-US" altLang="zh-CN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4000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元</a:t>
            </a:r>
            <a:r>
              <a:rPr lang="en-US" altLang="zh-CN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/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㎡，总工程成本约</a:t>
            </a:r>
            <a:r>
              <a:rPr lang="en-US" altLang="zh-CN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6.0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亿元。</a:t>
            </a:r>
            <a:endParaRPr lang="en-US" altLang="zh-CN" sz="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>
              <a:lnSpc>
                <a:spcPct val="200000"/>
              </a:lnSpc>
            </a:pPr>
            <a:r>
              <a:rPr lang="zh-CN" altLang="en-US" sz="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三、销售价格：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洋房均价</a:t>
            </a:r>
            <a:r>
              <a:rPr lang="en-US" altLang="zh-CN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20000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元</a:t>
            </a:r>
            <a:r>
              <a:rPr lang="en-US" altLang="zh-CN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/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㎡，车位</a:t>
            </a:r>
            <a:r>
              <a:rPr lang="en-US" altLang="zh-CN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10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万</a:t>
            </a:r>
            <a:r>
              <a:rPr lang="en-US" altLang="zh-CN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/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个，整盘货值</a:t>
            </a:r>
            <a:r>
              <a:rPr lang="en-US" altLang="zh-CN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23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亿元。</a:t>
            </a:r>
            <a:endParaRPr lang="en-US" altLang="zh-CN" sz="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>
              <a:lnSpc>
                <a:spcPct val="200000"/>
              </a:lnSpc>
            </a:pPr>
            <a:r>
              <a:rPr lang="zh-CN" altLang="en-US" sz="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四、测算结果：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项目净利润为</a:t>
            </a:r>
            <a:r>
              <a:rPr lang="en-US" altLang="zh-CN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4.5</a:t>
            </a:r>
            <a:r>
              <a:rPr lang="zh-CN" altLang="en-US" sz="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亿元，净利润率</a:t>
            </a:r>
            <a:r>
              <a:rPr lang="en-US" altLang="zh-CN" sz="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21.4%</a:t>
            </a:r>
            <a:r>
              <a:rPr lang="zh-CN" altLang="en-US" sz="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。</a:t>
            </a:r>
            <a:endParaRPr lang="en-US" altLang="zh-CN" sz="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63352" y="602665"/>
            <a:ext cx="7776542" cy="4072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静态测算明细</a:t>
            </a:r>
            <a:endParaRPr lang="zh-CN" altLang="en-US" sz="2000" b="1" dirty="0">
              <a:solidFill>
                <a:srgbClr val="C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583832" y="5716096"/>
          <a:ext cx="6768752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8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6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产品类型</a:t>
                      </a:r>
                      <a:endParaRPr lang="zh-CN" alt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建筑面积（㎡）</a:t>
                      </a:r>
                      <a:endParaRPr lang="zh-CN" alt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入市价</a:t>
                      </a:r>
                      <a:endParaRPr lang="zh-CN" alt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（元</a:t>
                      </a:r>
                      <a:r>
                        <a:rPr lang="en-US" altLang="zh-CN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/㎡</a:t>
                      </a:r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，元</a:t>
                      </a:r>
                      <a:r>
                        <a:rPr lang="en-US" altLang="zh-CN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</a:t>
                      </a:r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个）</a:t>
                      </a:r>
                      <a:endParaRPr lang="zh-CN" alt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产权式酒店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u="none" strike="noStrike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112438</a:t>
                      </a:r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20000</a:t>
                      </a:r>
                      <a:endParaRPr lang="en-US" alt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车位（元</a:t>
                      </a:r>
                      <a:r>
                        <a:rPr lang="en-US" altLang="zh-CN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</a:t>
                      </a:r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个）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u="none" strike="noStrike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645</a:t>
                      </a:r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100000</a:t>
                      </a:r>
                      <a:endParaRPr lang="en-US" alt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总货值（亿元）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23.1</a:t>
                      </a:r>
                      <a:endParaRPr lang="en-US" alt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整盘均价（元</a:t>
                      </a:r>
                      <a:r>
                        <a:rPr lang="en-US" altLang="zh-CN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/㎡</a:t>
                      </a:r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）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20574</a:t>
                      </a:r>
                      <a:endParaRPr lang="en-US" alt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6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楼面地价（元</a:t>
                      </a:r>
                      <a:r>
                        <a:rPr lang="en-US" altLang="zh-CN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/㎡</a:t>
                      </a:r>
                      <a:r>
                        <a:rPr lang="zh-CN" altLang="en-US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）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u="none" strike="noStrike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3750</a:t>
                      </a:r>
                      <a:endParaRPr lang="en-US" alt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6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u="none" strike="noStrike" dirty="0">
                          <a:solidFill>
                            <a:srgbClr val="FF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项目净利润（亿元）</a:t>
                      </a:r>
                      <a:endParaRPr lang="zh-CN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u="none" strike="noStrike" dirty="0">
                          <a:solidFill>
                            <a:srgbClr val="FF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4.5</a:t>
                      </a:r>
                      <a:endParaRPr lang="en-US" altLang="zh-CN" sz="800" b="1" i="0" u="none" strike="noStrike" dirty="0">
                        <a:solidFill>
                          <a:srgbClr val="FF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6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u="none" strike="noStrike" dirty="0">
                          <a:solidFill>
                            <a:srgbClr val="FF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项目销售净利率</a:t>
                      </a:r>
                      <a:endParaRPr lang="zh-CN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u="none" strike="noStrike" dirty="0">
                          <a:solidFill>
                            <a:srgbClr val="FF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21.4%</a:t>
                      </a:r>
                      <a:endParaRPr lang="en-US" altLang="zh-CN" sz="800" b="1" i="0" u="none" strike="noStrike" dirty="0">
                        <a:solidFill>
                          <a:srgbClr val="FF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859C021-CB44-F750-D56C-2634212DBDD4}"/>
              </a:ext>
            </a:extLst>
          </p:cNvPr>
          <p:cNvGraphicFramePr>
            <a:graphicFrameLocks noGrp="1"/>
          </p:cNvGraphicFramePr>
          <p:nvPr/>
        </p:nvGraphicFramePr>
        <p:xfrm>
          <a:off x="245758" y="1186272"/>
          <a:ext cx="4266066" cy="5605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2128">
                  <a:extLst>
                    <a:ext uri="{9D8B030D-6E8A-4147-A177-3AD203B41FA5}">
                      <a16:colId xmlns:a16="http://schemas.microsoft.com/office/drawing/2014/main" val="948236470"/>
                    </a:ext>
                  </a:extLst>
                </a:gridCol>
                <a:gridCol w="896535">
                  <a:extLst>
                    <a:ext uri="{9D8B030D-6E8A-4147-A177-3AD203B41FA5}">
                      <a16:colId xmlns:a16="http://schemas.microsoft.com/office/drawing/2014/main" val="2061206071"/>
                    </a:ext>
                  </a:extLst>
                </a:gridCol>
                <a:gridCol w="950689">
                  <a:extLst>
                    <a:ext uri="{9D8B030D-6E8A-4147-A177-3AD203B41FA5}">
                      <a16:colId xmlns:a16="http://schemas.microsoft.com/office/drawing/2014/main" val="2472142038"/>
                    </a:ext>
                  </a:extLst>
                </a:gridCol>
                <a:gridCol w="559583">
                  <a:extLst>
                    <a:ext uri="{9D8B030D-6E8A-4147-A177-3AD203B41FA5}">
                      <a16:colId xmlns:a16="http://schemas.microsoft.com/office/drawing/2014/main" val="534273564"/>
                    </a:ext>
                  </a:extLst>
                </a:gridCol>
                <a:gridCol w="1107131">
                  <a:extLst>
                    <a:ext uri="{9D8B030D-6E8A-4147-A177-3AD203B41FA5}">
                      <a16:colId xmlns:a16="http://schemas.microsoft.com/office/drawing/2014/main" val="3383223382"/>
                    </a:ext>
                  </a:extLst>
                </a:gridCol>
              </a:tblGrid>
              <a:tr h="13212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技术经济指标</a:t>
                      </a:r>
                      <a:endParaRPr lang="zh-CN" altLang="en-US" sz="800" b="1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595175"/>
                  </a:ext>
                </a:extLst>
              </a:tr>
              <a:tr h="1321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项目</a:t>
                      </a:r>
                      <a:endParaRPr lang="zh-CN" altLang="en-US" sz="800" b="1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数值</a:t>
                      </a:r>
                      <a:endParaRPr lang="zh-CN" altLang="en-US" sz="800" b="1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单位</a:t>
                      </a:r>
                      <a:endParaRPr lang="zh-CN" altLang="en-US" sz="800" b="1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备注</a:t>
                      </a:r>
                      <a:endParaRPr lang="zh-CN" altLang="en-US" sz="800" b="1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075943"/>
                  </a:ext>
                </a:extLst>
              </a:tr>
              <a:tr h="1321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净用地面积</a:t>
                      </a:r>
                      <a:r>
                        <a:rPr lang="en-US" altLang="zh-CN" sz="800" u="none" strike="noStrike">
                          <a:effectLst/>
                        </a:rPr>
                        <a:t>(㎡)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189096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u="none" strike="noStrike">
                          <a:effectLst/>
                        </a:rPr>
                        <a:t>284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0678078"/>
                  </a:ext>
                </a:extLst>
              </a:tr>
              <a:tr h="1321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 总建筑面积</a:t>
                      </a:r>
                      <a:r>
                        <a:rPr lang="en-US" altLang="zh-CN" sz="800" u="none" strike="noStrike">
                          <a:effectLst/>
                        </a:rPr>
                        <a:t>(㎡)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154960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u="none" strike="noStrike">
                          <a:effectLst/>
                        </a:rPr>
                        <a:t>79814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3360339"/>
                  </a:ext>
                </a:extLst>
              </a:tr>
              <a:tr h="1321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计容建筑面积</a:t>
                      </a:r>
                      <a:r>
                        <a:rPr lang="en-US" altLang="zh-CN" sz="800" u="none" strike="noStrike">
                          <a:effectLst/>
                        </a:rPr>
                        <a:t>(㎡)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113458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u="none" strike="noStrike">
                          <a:effectLst/>
                        </a:rPr>
                        <a:t>608891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0886452"/>
                  </a:ext>
                </a:extLst>
              </a:tr>
              <a:tr h="1321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可售建筑面积</a:t>
                      </a:r>
                      <a:r>
                        <a:rPr lang="en-US" altLang="zh-CN" sz="800" u="none" strike="noStrike">
                          <a:effectLst/>
                        </a:rPr>
                        <a:t>(㎡)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112438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5221840"/>
                  </a:ext>
                </a:extLst>
              </a:tr>
              <a:tr h="1321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住宅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112438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u="none" strike="noStrike">
                          <a:effectLst/>
                        </a:rPr>
                        <a:t>100.00%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9440796"/>
                  </a:ext>
                </a:extLst>
              </a:tr>
              <a:tr h="13212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其中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产权式酒店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112438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u="none" strike="noStrike">
                          <a:effectLst/>
                        </a:rPr>
                        <a:t>0.184660049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2708758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u="none" strike="noStrike">
                          <a:effectLst/>
                        </a:rPr>
                        <a:t>0.00 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6986940"/>
                  </a:ext>
                </a:extLst>
              </a:tr>
              <a:tr h="1351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4348536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289554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1176538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7424263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9553336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1824659"/>
                  </a:ext>
                </a:extLst>
              </a:tr>
              <a:tr h="1321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商业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u="none" strike="noStrike">
                          <a:effectLst/>
                        </a:rPr>
                        <a:t>0.00%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736181"/>
                  </a:ext>
                </a:extLst>
              </a:tr>
              <a:tr h="13212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其中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社区商业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u="none" strike="noStrike">
                          <a:effectLst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485792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9516512"/>
                  </a:ext>
                </a:extLst>
              </a:tr>
              <a:tr h="1351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3391554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0981423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4598262"/>
                  </a:ext>
                </a:extLst>
              </a:tr>
              <a:tr h="1822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978193"/>
                  </a:ext>
                </a:extLst>
              </a:tr>
              <a:tr h="1321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配套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1020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6414625"/>
                  </a:ext>
                </a:extLst>
              </a:tr>
              <a:tr h="13212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其中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物业管理用房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1020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总建筑面积的</a:t>
                      </a:r>
                      <a:r>
                        <a:rPr lang="en-US" altLang="zh-CN" sz="800" u="none" strike="noStrike">
                          <a:effectLst/>
                        </a:rPr>
                        <a:t>0.2%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8372351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社区工作服务用房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5324963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养老服务用房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每百户</a:t>
                      </a:r>
                      <a:r>
                        <a:rPr lang="en-US" altLang="zh-CN" sz="800" u="none" strike="noStrike">
                          <a:effectLst/>
                        </a:rPr>
                        <a:t>20㎡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2842854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幼儿园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0046182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其他配套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8209160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2850373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0730157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7000544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1745851"/>
                  </a:ext>
                </a:extLst>
              </a:tr>
              <a:tr h="1321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不计容建筑面积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41503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㎡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u="none" strike="noStrike">
                          <a:effectLst/>
                        </a:rPr>
                        <a:t>36.5㎡/</a:t>
                      </a:r>
                      <a:r>
                        <a:rPr lang="zh-CN" altLang="en-US" sz="800" u="none" strike="noStrike">
                          <a:effectLst/>
                        </a:rPr>
                        <a:t>个车位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2686201"/>
                  </a:ext>
                </a:extLst>
              </a:tr>
              <a:tr h="132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其中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非人防地下室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41503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4837644"/>
                  </a:ext>
                </a:extLst>
              </a:tr>
              <a:tr h="1321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人防地下室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计容面积的</a:t>
                      </a:r>
                      <a:r>
                        <a:rPr lang="en-US" altLang="zh-CN" sz="800" u="none" strike="noStrike">
                          <a:effectLst/>
                        </a:rPr>
                        <a:t>5%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7653085"/>
                  </a:ext>
                </a:extLst>
              </a:tr>
              <a:tr h="1321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车位数量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1613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6894247"/>
                  </a:ext>
                </a:extLst>
              </a:tr>
              <a:tr h="1321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建筑密度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30.0%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0071358"/>
                  </a:ext>
                </a:extLst>
              </a:tr>
              <a:tr h="1321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容积率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0.6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u="none" strike="noStrike">
                          <a:effectLst/>
                        </a:rPr>
                        <a:t>-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全项目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0780384"/>
                  </a:ext>
                </a:extLst>
              </a:tr>
              <a:tr h="1321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绿地率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u="none" strike="noStrike">
                          <a:effectLst/>
                        </a:rPr>
                        <a:t>%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7132475"/>
                  </a:ext>
                </a:extLst>
              </a:tr>
              <a:tr h="1321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总户数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1080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6105711"/>
                  </a:ext>
                </a:extLst>
              </a:tr>
              <a:tr h="1321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6032308"/>
                  </a:ext>
                </a:extLst>
              </a:tr>
              <a:tr h="1321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u="none" strike="noStrike">
                          <a:effectLst/>
                        </a:rPr>
                        <a:t>特殊要求</a:t>
                      </a:r>
                      <a:endParaRPr lang="zh-CN" altLang="en-US" sz="800" b="1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u="none" strike="noStrike">
                          <a:effectLst/>
                        </a:rPr>
                        <a:t>商住比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800" u="none" strike="noStrike">
                          <a:effectLst/>
                        </a:rPr>
                        <a:t>73%</a:t>
                      </a:r>
                      <a:endParaRPr lang="en-US" altLang="zh-CN" sz="800" b="0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0916403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B6934B23-853A-BF78-6BB9-8F2EFAD33B85}"/>
              </a:ext>
            </a:extLst>
          </p:cNvPr>
          <p:cNvGraphicFramePr>
            <a:graphicFrameLocks noGrp="1"/>
          </p:cNvGraphicFramePr>
          <p:nvPr/>
        </p:nvGraphicFramePr>
        <p:xfrm>
          <a:off x="4573290" y="1186272"/>
          <a:ext cx="3695700" cy="134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220">
                  <a:extLst>
                    <a:ext uri="{9D8B030D-6E8A-4147-A177-3AD203B41FA5}">
                      <a16:colId xmlns:a16="http://schemas.microsoft.com/office/drawing/2014/main" val="1372836272"/>
                    </a:ext>
                  </a:extLst>
                </a:gridCol>
                <a:gridCol w="1728480">
                  <a:extLst>
                    <a:ext uri="{9D8B030D-6E8A-4147-A177-3AD203B41FA5}">
                      <a16:colId xmlns:a16="http://schemas.microsoft.com/office/drawing/2014/main" val="620711623"/>
                    </a:ext>
                  </a:extLst>
                </a:gridCol>
              </a:tblGrid>
              <a:tr h="171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土地成本假设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9486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指标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942219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楼面地价（元</a:t>
                      </a:r>
                      <a:r>
                        <a:rPr lang="en-US" altLang="zh-CN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/㎡</a:t>
                      </a:r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3750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12591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土地总价（万元）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42546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7332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原始土地总价（万元）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42546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672448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土地溢价（万元）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152336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可抵扣土地成本（万元）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44248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454896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4430F51-0A7F-F549-0D49-5BDA53E9E8D6}"/>
              </a:ext>
            </a:extLst>
          </p:cNvPr>
          <p:cNvGraphicFramePr>
            <a:graphicFrameLocks noGrp="1"/>
          </p:cNvGraphicFramePr>
          <p:nvPr/>
        </p:nvGraphicFramePr>
        <p:xfrm>
          <a:off x="4578568" y="2544316"/>
          <a:ext cx="3695700" cy="1028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220">
                  <a:extLst>
                    <a:ext uri="{9D8B030D-6E8A-4147-A177-3AD203B41FA5}">
                      <a16:colId xmlns:a16="http://schemas.microsoft.com/office/drawing/2014/main" val="1131096765"/>
                    </a:ext>
                  </a:extLst>
                </a:gridCol>
                <a:gridCol w="1728480">
                  <a:extLst>
                    <a:ext uri="{9D8B030D-6E8A-4147-A177-3AD203B41FA5}">
                      <a16:colId xmlns:a16="http://schemas.microsoft.com/office/drawing/2014/main" val="2788729805"/>
                    </a:ext>
                  </a:extLst>
                </a:gridCol>
              </a:tblGrid>
              <a:tr h="171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测算结果明细表</a:t>
                      </a:r>
                      <a:endParaRPr lang="zh-CN" altLang="en-US" sz="900" b="1" i="0" u="none" strike="noStrike">
                        <a:solidFill>
                          <a:srgbClr val="FF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891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项目净利润（万元）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45419 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721384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项目销售净利率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21.40%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689777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股权数额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100.00%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87914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股东净利润（万元）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45419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12274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股东销售净利率</a:t>
                      </a:r>
                      <a:endParaRPr lang="zh-CN" altLang="en-US" sz="900" b="1" i="0" u="none" strike="noStrike">
                        <a:solidFill>
                          <a:srgbClr val="FF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21.40%</a:t>
                      </a:r>
                      <a:endParaRPr lang="en-US" altLang="zh-CN" sz="900" b="1" i="0" u="none" strike="noStrike" dirty="0">
                        <a:solidFill>
                          <a:srgbClr val="FF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519574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8F1FC17F-75B2-CF95-13AB-19A174CF426F}"/>
              </a:ext>
            </a:extLst>
          </p:cNvPr>
          <p:cNvGraphicFramePr>
            <a:graphicFrameLocks noGrp="1"/>
          </p:cNvGraphicFramePr>
          <p:nvPr/>
        </p:nvGraphicFramePr>
        <p:xfrm>
          <a:off x="4573290" y="3573016"/>
          <a:ext cx="7267504" cy="2148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606">
                  <a:extLst>
                    <a:ext uri="{9D8B030D-6E8A-4147-A177-3AD203B41FA5}">
                      <a16:colId xmlns:a16="http://schemas.microsoft.com/office/drawing/2014/main" val="3021518855"/>
                    </a:ext>
                  </a:extLst>
                </a:gridCol>
                <a:gridCol w="694901">
                  <a:extLst>
                    <a:ext uri="{9D8B030D-6E8A-4147-A177-3AD203B41FA5}">
                      <a16:colId xmlns:a16="http://schemas.microsoft.com/office/drawing/2014/main" val="1615681373"/>
                    </a:ext>
                  </a:extLst>
                </a:gridCol>
                <a:gridCol w="868625">
                  <a:extLst>
                    <a:ext uri="{9D8B030D-6E8A-4147-A177-3AD203B41FA5}">
                      <a16:colId xmlns:a16="http://schemas.microsoft.com/office/drawing/2014/main" val="3722809216"/>
                    </a:ext>
                  </a:extLst>
                </a:gridCol>
                <a:gridCol w="547234">
                  <a:extLst>
                    <a:ext uri="{9D8B030D-6E8A-4147-A177-3AD203B41FA5}">
                      <a16:colId xmlns:a16="http://schemas.microsoft.com/office/drawing/2014/main" val="1784252979"/>
                    </a:ext>
                  </a:extLst>
                </a:gridCol>
                <a:gridCol w="787554">
                  <a:extLst>
                    <a:ext uri="{9D8B030D-6E8A-4147-A177-3AD203B41FA5}">
                      <a16:colId xmlns:a16="http://schemas.microsoft.com/office/drawing/2014/main" val="1357533076"/>
                    </a:ext>
                  </a:extLst>
                </a:gridCol>
                <a:gridCol w="625411">
                  <a:extLst>
                    <a:ext uri="{9D8B030D-6E8A-4147-A177-3AD203B41FA5}">
                      <a16:colId xmlns:a16="http://schemas.microsoft.com/office/drawing/2014/main" val="2473073887"/>
                    </a:ext>
                  </a:extLst>
                </a:gridCol>
                <a:gridCol w="625411">
                  <a:extLst>
                    <a:ext uri="{9D8B030D-6E8A-4147-A177-3AD203B41FA5}">
                      <a16:colId xmlns:a16="http://schemas.microsoft.com/office/drawing/2014/main" val="1453956279"/>
                    </a:ext>
                  </a:extLst>
                </a:gridCol>
                <a:gridCol w="625411">
                  <a:extLst>
                    <a:ext uri="{9D8B030D-6E8A-4147-A177-3AD203B41FA5}">
                      <a16:colId xmlns:a16="http://schemas.microsoft.com/office/drawing/2014/main" val="958981914"/>
                    </a:ext>
                  </a:extLst>
                </a:gridCol>
                <a:gridCol w="625411">
                  <a:extLst>
                    <a:ext uri="{9D8B030D-6E8A-4147-A177-3AD203B41FA5}">
                      <a16:colId xmlns:a16="http://schemas.microsoft.com/office/drawing/2014/main" val="3983745523"/>
                    </a:ext>
                  </a:extLst>
                </a:gridCol>
                <a:gridCol w="859940">
                  <a:extLst>
                    <a:ext uri="{9D8B030D-6E8A-4147-A177-3AD203B41FA5}">
                      <a16:colId xmlns:a16="http://schemas.microsoft.com/office/drawing/2014/main" val="604288057"/>
                    </a:ext>
                  </a:extLst>
                </a:gridCol>
              </a:tblGrid>
              <a:tr h="14427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销售策略假设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年销售面积占比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货值（亿元）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5118588"/>
                  </a:ext>
                </a:extLst>
              </a:tr>
              <a:tr h="2644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业态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总建筑面积</a:t>
                      </a:r>
                      <a:b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</a:br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（㎡）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2023</a:t>
                      </a:r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年入市价</a:t>
                      </a:r>
                      <a:b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</a:br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（元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/㎡</a:t>
                      </a:r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）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年增长率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全周期均价（元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/㎡</a:t>
                      </a:r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）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2023</a:t>
                      </a:r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年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2024</a:t>
                      </a:r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年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2025</a:t>
                      </a:r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年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合计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合计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386160"/>
                  </a:ext>
                </a:extLst>
              </a:tr>
              <a:tr h="1442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产权式酒店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112438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22.5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9401597"/>
                  </a:ext>
                </a:extLst>
              </a:tr>
              <a:tr h="1442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 </a:t>
                      </a:r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8397161"/>
                  </a:ext>
                </a:extLst>
              </a:tr>
              <a:tr h="1442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 </a:t>
                      </a:r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0949448"/>
                  </a:ext>
                </a:extLst>
              </a:tr>
              <a:tr h="1442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 </a:t>
                      </a:r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8105811"/>
                  </a:ext>
                </a:extLst>
              </a:tr>
              <a:tr h="1442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 </a:t>
                      </a:r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7394095"/>
                  </a:ext>
                </a:extLst>
              </a:tr>
              <a:tr h="1442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社区商业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28000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3342994"/>
                  </a:ext>
                </a:extLst>
              </a:tr>
              <a:tr h="1442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 </a:t>
                      </a:r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16000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606666"/>
                  </a:ext>
                </a:extLst>
              </a:tr>
              <a:tr h="1442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 </a:t>
                      </a:r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0439584"/>
                  </a:ext>
                </a:extLst>
              </a:tr>
              <a:tr h="1522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 </a:t>
                      </a:r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6158691"/>
                  </a:ext>
                </a:extLst>
              </a:tr>
              <a:tr h="1442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车位（元</a:t>
                      </a:r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</a:t>
                      </a:r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个）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100000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100000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0.6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6918513"/>
                  </a:ext>
                </a:extLst>
              </a:tr>
              <a:tr h="1442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车位可售比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645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40%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-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3128967"/>
                  </a:ext>
                </a:extLst>
              </a:tr>
              <a:tr h="14427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当年货值（亿元）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23.1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23.13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 dirty="0"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23.13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727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90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84618" y="1144178"/>
            <a:ext cx="2719577" cy="188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83"/>
              </a:lnSpc>
            </a:pPr>
            <a:r>
              <a:rPr sz="1200">
                <a:solidFill>
                  <a:srgbClr val="000000"/>
                </a:solidFill>
                <a:latin typeface="Microsoft YaHei"/>
                <a:cs typeface="Microsoft YaHei"/>
              </a:rPr>
              <a:t>立</a:t>
            </a:r>
            <a:r>
              <a:rPr sz="12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Microsoft YaHei"/>
                <a:cs typeface="Microsoft YaHei"/>
              </a:rPr>
              <a:t>足</a:t>
            </a:r>
            <a:r>
              <a:rPr sz="12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Microsoft YaHei"/>
                <a:cs typeface="Microsoft YaHei"/>
              </a:rPr>
              <a:t>诚</a:t>
            </a:r>
            <a:r>
              <a:rPr sz="12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Microsoft YaHei"/>
                <a:cs typeface="Microsoft YaHei"/>
              </a:rPr>
              <a:t>信</a:t>
            </a:r>
            <a:r>
              <a:rPr sz="12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GAHJVS+Tw Cen MT Condensed Extra Bold"/>
                <a:cs typeface="GAHJVS+Tw Cen MT Condensed Extra Bold"/>
              </a:rPr>
              <a:t>•</a:t>
            </a:r>
            <a:r>
              <a:rPr sz="1200" spc="408">
                <a:solidFill>
                  <a:srgbClr val="000000"/>
                </a:solidFill>
                <a:latin typeface="GAHJVS+Tw Cen MT Condensed Extra Bold"/>
                <a:cs typeface="GAHJVS+Tw Cen MT Condensed Extra Bold"/>
              </a:rPr>
              <a:t> </a:t>
            </a:r>
            <a:r>
              <a:rPr sz="1200">
                <a:solidFill>
                  <a:srgbClr val="000000"/>
                </a:solidFill>
                <a:latin typeface="Microsoft YaHei"/>
                <a:cs typeface="Microsoft YaHei"/>
              </a:rPr>
              <a:t>创</a:t>
            </a:r>
            <a:r>
              <a:rPr sz="12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Microsoft YaHei"/>
                <a:cs typeface="Microsoft YaHei"/>
              </a:rPr>
              <a:t>造</a:t>
            </a:r>
            <a:r>
              <a:rPr sz="12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Microsoft YaHei"/>
                <a:cs typeface="Microsoft YaHei"/>
              </a:rPr>
              <a:t>价</a:t>
            </a:r>
            <a:r>
              <a:rPr sz="12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Microsoft YaHei"/>
                <a:cs typeface="Microsoft YaHei"/>
              </a:rPr>
              <a:t>值</a:t>
            </a:r>
            <a:r>
              <a:rPr sz="12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GAHJVS+Tw Cen MT Condensed Extra Bold"/>
                <a:cs typeface="GAHJVS+Tw Cen MT Condensed Extra Bold"/>
              </a:rPr>
              <a:t>•</a:t>
            </a:r>
            <a:r>
              <a:rPr sz="1200" spc="396">
                <a:solidFill>
                  <a:srgbClr val="000000"/>
                </a:solidFill>
                <a:latin typeface="GAHJVS+Tw Cen MT Condensed Extra Bold"/>
                <a:cs typeface="GAHJVS+Tw Cen MT Condensed Extra Bold"/>
              </a:rPr>
              <a:t> </a:t>
            </a:r>
            <a:r>
              <a:rPr sz="1200">
                <a:solidFill>
                  <a:srgbClr val="000000"/>
                </a:solidFill>
                <a:latin typeface="Microsoft YaHei"/>
                <a:cs typeface="Microsoft YaHei"/>
              </a:rPr>
              <a:t>追</a:t>
            </a:r>
            <a:r>
              <a:rPr sz="12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Microsoft YaHei"/>
                <a:cs typeface="Microsoft YaHei"/>
              </a:rPr>
              <a:t>求</a:t>
            </a:r>
            <a:r>
              <a:rPr sz="12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Microsoft YaHei"/>
                <a:cs typeface="Microsoft YaHei"/>
              </a:rPr>
              <a:t>卓</a:t>
            </a:r>
            <a:r>
              <a:rPr sz="12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Microsoft YaHei"/>
                <a:cs typeface="Microsoft YaHei"/>
              </a:rPr>
              <a:t>越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4923" y="3024068"/>
            <a:ext cx="1170432" cy="311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44"/>
              </a:lnSpc>
            </a:pPr>
            <a:r>
              <a:rPr sz="2000">
                <a:solidFill>
                  <a:srgbClr val="000000"/>
                </a:solidFill>
                <a:latin typeface="Microsoft YaHei"/>
                <a:cs typeface="Microsoft YaHei"/>
              </a:rPr>
              <a:t>联系我们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82924" y="3085794"/>
            <a:ext cx="405993" cy="15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7"/>
              </a:lnSpc>
            </a:pPr>
            <a:r>
              <a:rPr sz="1000">
                <a:solidFill>
                  <a:srgbClr val="000000"/>
                </a:solidFill>
                <a:latin typeface="Microsoft YaHei"/>
                <a:cs typeface="Microsoft YaHei"/>
              </a:rPr>
              <a:t>北京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92346" y="3085794"/>
            <a:ext cx="405993" cy="15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7"/>
              </a:lnSpc>
            </a:pPr>
            <a:r>
              <a:rPr sz="1000">
                <a:solidFill>
                  <a:srgbClr val="000000"/>
                </a:solidFill>
                <a:latin typeface="Microsoft YaHei"/>
                <a:cs typeface="Microsoft YaHei"/>
              </a:rPr>
              <a:t>上海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20079" y="3085794"/>
            <a:ext cx="405993" cy="15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7"/>
              </a:lnSpc>
            </a:pPr>
            <a:r>
              <a:rPr sz="1000">
                <a:solidFill>
                  <a:srgbClr val="000000"/>
                </a:solidFill>
                <a:latin typeface="Microsoft YaHei"/>
                <a:cs typeface="Microsoft YaHei"/>
              </a:rPr>
              <a:t>深圳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38568" y="3085794"/>
            <a:ext cx="405993" cy="15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7"/>
              </a:lnSpc>
            </a:pPr>
            <a:r>
              <a:rPr sz="1000">
                <a:solidFill>
                  <a:srgbClr val="000000"/>
                </a:solidFill>
                <a:latin typeface="Microsoft YaHei"/>
                <a:cs typeface="Microsoft YaHei"/>
              </a:rPr>
              <a:t>成都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88144" y="3099016"/>
            <a:ext cx="381000" cy="14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珠海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82923" y="3309582"/>
            <a:ext cx="495300" cy="14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朝阳区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92345" y="3309582"/>
            <a:ext cx="495300" cy="14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静安区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20078" y="3309582"/>
            <a:ext cx="495300" cy="14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福田区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38567" y="3309582"/>
            <a:ext cx="495300" cy="14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锦江区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88144" y="3304756"/>
            <a:ext cx="495300" cy="14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香洲区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82923" y="3515323"/>
            <a:ext cx="665988" cy="14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光华路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5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号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92346" y="3515323"/>
            <a:ext cx="123634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南京西路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1539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号</a:t>
            </a:r>
          </a:p>
          <a:p>
            <a:pPr>
              <a:lnSpc>
                <a:spcPts val="1187"/>
              </a:lnSpc>
              <a:spcBef>
                <a:spcPts val="432"/>
              </a:spcBef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静安嘉里中心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2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座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31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层</a:t>
            </a:r>
          </a:p>
          <a:p>
            <a:pPr>
              <a:lnSpc>
                <a:spcPts val="1187"/>
              </a:lnSpc>
              <a:spcBef>
                <a:spcPts val="432"/>
              </a:spcBef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3104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室</a:t>
            </a:r>
            <a:r>
              <a:rPr sz="900" spc="6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200040</a:t>
            </a:r>
          </a:p>
          <a:p>
            <a:pPr>
              <a:lnSpc>
                <a:spcPts val="974"/>
              </a:lnSpc>
              <a:spcBef>
                <a:spcPts val="598"/>
              </a:spcBef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+8621-80176588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220078" y="3515323"/>
            <a:ext cx="120055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 dirty="0">
                <a:solidFill>
                  <a:srgbClr val="000000"/>
                </a:solidFill>
                <a:latin typeface="Microsoft YaHei"/>
                <a:cs typeface="Microsoft YaHei"/>
              </a:rPr>
              <a:t>益田中路</a:t>
            </a:r>
            <a:r>
              <a:rPr sz="900" dirty="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4068</a:t>
            </a:r>
            <a:r>
              <a:rPr sz="900" dirty="0">
                <a:solidFill>
                  <a:srgbClr val="000000"/>
                </a:solidFill>
                <a:latin typeface="Microsoft YaHei"/>
                <a:cs typeface="Microsoft YaHei"/>
              </a:rPr>
              <a:t>号</a:t>
            </a:r>
          </a:p>
          <a:p>
            <a:pPr>
              <a:lnSpc>
                <a:spcPts val="1187"/>
              </a:lnSpc>
              <a:spcBef>
                <a:spcPts val="432"/>
              </a:spcBef>
            </a:pPr>
            <a:r>
              <a:rPr sz="900" dirty="0" err="1">
                <a:solidFill>
                  <a:srgbClr val="000000"/>
                </a:solidFill>
                <a:latin typeface="Microsoft YaHei"/>
                <a:cs typeface="Microsoft YaHei"/>
              </a:rPr>
              <a:t>卓越时代广场一期</a:t>
            </a:r>
            <a:endParaRPr sz="900" dirty="0">
              <a:solidFill>
                <a:srgbClr val="000000"/>
              </a:solidFill>
              <a:latin typeface="Microsoft YaHei"/>
              <a:cs typeface="Microsoft YaHei"/>
            </a:endParaRPr>
          </a:p>
          <a:p>
            <a:pPr>
              <a:lnSpc>
                <a:spcPts val="1187"/>
              </a:lnSpc>
              <a:spcBef>
                <a:spcPts val="432"/>
              </a:spcBef>
            </a:pPr>
            <a:r>
              <a:rPr sz="900" dirty="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2005-2006</a:t>
            </a:r>
            <a:r>
              <a:rPr sz="900" dirty="0">
                <a:solidFill>
                  <a:srgbClr val="000000"/>
                </a:solidFill>
                <a:latin typeface="Microsoft YaHei"/>
                <a:cs typeface="Microsoft YaHei"/>
              </a:rPr>
              <a:t>室</a:t>
            </a:r>
            <a:r>
              <a:rPr sz="900" spc="6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518017</a:t>
            </a:r>
          </a:p>
          <a:p>
            <a:pPr>
              <a:lnSpc>
                <a:spcPts val="974"/>
              </a:lnSpc>
              <a:spcBef>
                <a:spcPts val="598"/>
              </a:spcBef>
            </a:pPr>
            <a:r>
              <a:rPr sz="900" dirty="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+86755-82555170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838567" y="3515323"/>
            <a:ext cx="112318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红星路三段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1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号</a:t>
            </a:r>
          </a:p>
          <a:p>
            <a:pPr>
              <a:lnSpc>
                <a:spcPts val="1187"/>
              </a:lnSpc>
              <a:spcBef>
                <a:spcPts val="432"/>
              </a:spcBef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国际金融中心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2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号楼</a:t>
            </a:r>
          </a:p>
          <a:p>
            <a:pPr>
              <a:lnSpc>
                <a:spcPts val="1187"/>
              </a:lnSpc>
              <a:spcBef>
                <a:spcPts val="432"/>
              </a:spcBef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3212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室</a:t>
            </a:r>
            <a:r>
              <a:rPr sz="900" spc="6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610000</a:t>
            </a:r>
          </a:p>
          <a:p>
            <a:pPr>
              <a:lnSpc>
                <a:spcPts val="974"/>
              </a:lnSpc>
              <a:spcBef>
                <a:spcPts val="598"/>
              </a:spcBef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+8628-86154369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88144" y="3510496"/>
            <a:ext cx="1295400" cy="34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吉大九洲大道东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1199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号</a:t>
            </a:r>
          </a:p>
          <a:p>
            <a:pPr>
              <a:lnSpc>
                <a:spcPts val="1187"/>
              </a:lnSpc>
              <a:spcBef>
                <a:spcPts val="432"/>
              </a:spcBef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珠海泰福国际金融大厦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82923" y="3721063"/>
            <a:ext cx="106680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世纪财富中心西座</a:t>
            </a:r>
          </a:p>
          <a:p>
            <a:pPr>
              <a:lnSpc>
                <a:spcPts val="1187"/>
              </a:lnSpc>
              <a:spcBef>
                <a:spcPts val="432"/>
              </a:spcBef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22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层</a:t>
            </a:r>
            <a:r>
              <a:rPr sz="900" spc="6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100020</a:t>
            </a:r>
          </a:p>
          <a:p>
            <a:pPr>
              <a:lnSpc>
                <a:spcPts val="974"/>
              </a:lnSpc>
              <a:spcBef>
                <a:spcPts val="598"/>
              </a:spcBef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+8610-65847588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288145" y="3943128"/>
            <a:ext cx="264821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18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400920" y="3921977"/>
            <a:ext cx="608380" cy="14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楼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02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单元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288145" y="4148868"/>
            <a:ext cx="936817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+86756-3292001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588385" y="4674379"/>
            <a:ext cx="405384" cy="15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4"/>
              </a:lnSpc>
            </a:pPr>
            <a:r>
              <a:rPr sz="1000">
                <a:solidFill>
                  <a:srgbClr val="000000"/>
                </a:solidFill>
                <a:latin typeface="Microsoft YaHei"/>
                <a:cs typeface="Microsoft YaHei"/>
              </a:rPr>
              <a:t>香港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816094" y="4674379"/>
            <a:ext cx="405384" cy="15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4"/>
              </a:lnSpc>
            </a:pPr>
            <a:r>
              <a:rPr sz="1000">
                <a:solidFill>
                  <a:srgbClr val="000000"/>
                </a:solidFill>
                <a:latin typeface="Microsoft YaHei"/>
                <a:cs typeface="Microsoft YaHei"/>
              </a:rPr>
              <a:t>美国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588385" y="4897590"/>
            <a:ext cx="609600" cy="14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香港中环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816094" y="4918742"/>
            <a:ext cx="1108442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Desco Plaza</a:t>
            </a:r>
            <a:r>
              <a:rPr sz="900" spc="23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 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1,</a:t>
            </a:r>
          </a:p>
          <a:p>
            <a:pPr>
              <a:lnSpc>
                <a:spcPts val="974"/>
              </a:lnSpc>
              <a:spcBef>
                <a:spcPts val="647"/>
              </a:spcBef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3685</a:t>
            </a:r>
            <a:r>
              <a:rPr sz="900" spc="-2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 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Mt. Diablo</a:t>
            </a:r>
            <a:r>
              <a:rPr sz="900" spc="14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 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Blvd.</a:t>
            </a:r>
          </a:p>
          <a:p>
            <a:pPr>
              <a:lnSpc>
                <a:spcPts val="974"/>
              </a:lnSpc>
              <a:spcBef>
                <a:spcPts val="645"/>
              </a:spcBef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Suite</a:t>
            </a:r>
            <a:r>
              <a:rPr sz="900" spc="13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 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398,</a:t>
            </a:r>
            <a:r>
              <a:rPr sz="900" spc="-14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 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Lafayette</a:t>
            </a:r>
          </a:p>
          <a:p>
            <a:pPr>
              <a:lnSpc>
                <a:spcPts val="974"/>
              </a:lnSpc>
              <a:spcBef>
                <a:spcPts val="645"/>
              </a:spcBef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CA 94549,</a:t>
            </a:r>
            <a:r>
              <a:rPr sz="900" spc="-25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 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USA</a:t>
            </a:r>
          </a:p>
          <a:p>
            <a:pPr>
              <a:lnSpc>
                <a:spcPts val="974"/>
              </a:lnSpc>
              <a:spcBef>
                <a:spcPts val="695"/>
              </a:spcBef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+1 925</a:t>
            </a:r>
            <a:r>
              <a:rPr sz="900" spc="-2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 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310</a:t>
            </a:r>
            <a:r>
              <a:rPr sz="900" spc="-2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 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4111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588386" y="5103584"/>
            <a:ext cx="1007363" cy="551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87"/>
              </a:lnSpc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康乐广场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8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号</a:t>
            </a:r>
          </a:p>
          <a:p>
            <a:pPr>
              <a:lnSpc>
                <a:spcPts val="1187"/>
              </a:lnSpc>
              <a:spcBef>
                <a:spcPts val="432"/>
              </a:spcBef>
            </a:pP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交易广场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1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座</a:t>
            </a: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11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楼</a:t>
            </a:r>
          </a:p>
          <a:p>
            <a:pPr>
              <a:lnSpc>
                <a:spcPts val="1187"/>
              </a:lnSpc>
              <a:spcBef>
                <a:spcPts val="432"/>
              </a:spcBef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08</a:t>
            </a:r>
            <a:r>
              <a:rPr sz="900">
                <a:solidFill>
                  <a:srgbClr val="000000"/>
                </a:solidFill>
                <a:latin typeface="Microsoft YaHei"/>
                <a:cs typeface="Microsoft YaHei"/>
              </a:rPr>
              <a:t>室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588386" y="5742007"/>
            <a:ext cx="881127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sz="900">
                <a:solidFill>
                  <a:srgbClr val="000000"/>
                </a:solidFill>
                <a:latin typeface="VWCDEG+Tw Cen MT Condensed Extra Bold"/>
                <a:cs typeface="VWCDEG+Tw Cen MT Condensed Extra Bold"/>
              </a:rPr>
              <a:t>+852-37002988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324210" y="6383626"/>
            <a:ext cx="25289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73"/>
              </a:lnSpc>
            </a:pPr>
            <a:r>
              <a:rPr sz="800">
                <a:solidFill>
                  <a:srgbClr val="898989"/>
                </a:solidFill>
                <a:latin typeface="VWCDEG+Tw Cen MT Condensed Extra Bold"/>
                <a:cs typeface="VWCDEG+Tw Cen MT Condensed Extra Bold"/>
              </a:rPr>
              <a:t>17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BC32C83-2863-08BF-BCED-996FE546E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14B41FB-F935-2A2E-D181-E63C061B2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487" y="6327024"/>
            <a:ext cx="899829" cy="200258"/>
          </a:xfrm>
          <a:prstGeom prst="rect">
            <a:avLst/>
          </a:prstGeom>
        </p:spPr>
      </p:pic>
      <p:sp>
        <p:nvSpPr>
          <p:cNvPr id="4" name="object 1">
            <a:extLst>
              <a:ext uri="{FF2B5EF4-FFF2-40B4-BE49-F238E27FC236}">
                <a16:creationId xmlns:a16="http://schemas.microsoft.com/office/drawing/2014/main" id="{11AC5502-483A-71A1-EA6B-5D5F95DF3F9D}"/>
              </a:ext>
            </a:extLst>
          </p:cNvPr>
          <p:cNvSpPr/>
          <p:nvPr/>
        </p:nvSpPr>
        <p:spPr>
          <a:xfrm>
            <a:off x="0" y="1"/>
            <a:ext cx="12228926" cy="6857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7586387D-1B10-A893-C018-8066BA2BA3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23" t="7957" b="10962"/>
          <a:stretch/>
        </p:blipFill>
        <p:spPr>
          <a:xfrm>
            <a:off x="6352062" y="2342229"/>
            <a:ext cx="4746224" cy="4320480"/>
          </a:xfrm>
          <a:prstGeom prst="rect">
            <a:avLst/>
          </a:prstGeom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2836" y="566786"/>
            <a:ext cx="7776542" cy="4072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项目位置 城市发展规划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31375" y="1052736"/>
            <a:ext cx="11669281" cy="1185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项目位于海南省万宁市。</a:t>
            </a:r>
            <a:r>
              <a:rPr lang="zh-CN" altLang="en-US" sz="14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海南是中国的经济特区、自由贸易试验区；万宁市，位于海南岛东南部沿海，南距三亚海棠湾</a:t>
            </a:r>
            <a:r>
              <a:rPr lang="en-US" altLang="zh-CN" sz="14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68</a:t>
            </a:r>
            <a:r>
              <a:rPr lang="zh-CN" altLang="en-US" sz="14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公里，北离海口市</a:t>
            </a:r>
            <a:r>
              <a:rPr lang="en-US" altLang="zh-CN" sz="14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139</a:t>
            </a:r>
            <a:r>
              <a:rPr lang="zh-CN" altLang="en-US" sz="14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公里。项目用地位于万宁市南部礼纪镇新梅乡杨梅村，距兴隆直线距离</a:t>
            </a:r>
            <a:r>
              <a:rPr lang="en-US" altLang="zh-CN" sz="14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15</a:t>
            </a:r>
            <a:r>
              <a:rPr lang="zh-CN" altLang="en-US" sz="14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公里，距万宁市区直线距离</a:t>
            </a:r>
            <a:r>
              <a:rPr lang="en-US" altLang="zh-CN" sz="14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25</a:t>
            </a:r>
            <a:r>
              <a:rPr lang="zh-CN" altLang="en-US" sz="14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公里。</a:t>
            </a:r>
            <a:r>
              <a:rPr lang="zh-CN" altLang="en-US" sz="1400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项目用地背靠山脉望海，沿海青皮林保护地一侧，属国家海岸线、国家级冲浪圣地的规划范围，有日月湾、石梅湾、神州半岛，海岸景观，优势明显。临三亚国家级海岸海棠湾，</a:t>
            </a:r>
            <a:r>
              <a:rPr lang="en-US" altLang="zh-CN" sz="1400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20</a:t>
            </a:r>
            <a:r>
              <a:rPr lang="zh-CN" altLang="en-US" sz="1400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分钟车程，衔接三亚万宁，规划日月湾高铁站。</a:t>
            </a:r>
            <a:endParaRPr lang="en-US" altLang="zh-CN" sz="1400" dirty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84486" y="2585463"/>
            <a:ext cx="7677908" cy="4214684"/>
            <a:chOff x="6168007" y="2664122"/>
            <a:chExt cx="7677908" cy="4214684"/>
          </a:xfrm>
        </p:grpSpPr>
        <p:grpSp>
          <p:nvGrpSpPr>
            <p:cNvPr id="69" name="组合 68"/>
            <p:cNvGrpSpPr/>
            <p:nvPr/>
          </p:nvGrpSpPr>
          <p:grpSpPr>
            <a:xfrm>
              <a:off x="13247673" y="6195298"/>
              <a:ext cx="598242" cy="683508"/>
              <a:chOff x="11767329" y="6205938"/>
              <a:chExt cx="533113" cy="609096"/>
            </a:xfrm>
          </p:grpSpPr>
          <p:pic>
            <p:nvPicPr>
              <p:cNvPr id="26" name="Picture 19" descr="9">
                <a:extLst>
                  <a:ext uri="{FF2B5EF4-FFF2-40B4-BE49-F238E27FC236}">
                    <a16:creationId xmlns:a16="http://schemas.microsoft.com/office/drawing/2014/main" id="{3FE62F52-486B-4217-8224-611BC57FA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883985" y="6205938"/>
                <a:ext cx="284686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11767329" y="6513338"/>
                <a:ext cx="533113" cy="30169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本案</a:t>
                </a:r>
                <a:endParaRPr lang="en-US" altLang="zh-CN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6168007" y="2664122"/>
              <a:ext cx="5660533" cy="4077246"/>
              <a:chOff x="5661072" y="1983878"/>
              <a:chExt cx="6205050" cy="4469458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1F23194A-E9C1-56C5-2EF1-869F7945E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1072" y="1983878"/>
                <a:ext cx="6205050" cy="446945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5" name="Picture 19" descr="9">
                <a:extLst>
                  <a:ext uri="{FF2B5EF4-FFF2-40B4-BE49-F238E27FC236}">
                    <a16:creationId xmlns:a16="http://schemas.microsoft.com/office/drawing/2014/main" id="{3FE62F52-486B-4217-8224-611BC57FA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04112" y="4365104"/>
                <a:ext cx="284686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文本框 15"/>
              <p:cNvSpPr txBox="1"/>
              <p:nvPr/>
            </p:nvSpPr>
            <p:spPr>
              <a:xfrm>
                <a:off x="7158554" y="4682552"/>
                <a:ext cx="646331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</a:rPr>
                  <a:t>本案</a:t>
                </a:r>
                <a:endParaRPr lang="en-US" altLang="zh-CN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9840416" y="4748472"/>
                <a:ext cx="2025706" cy="17048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" name="直接箭头连接符 17"/>
              <p:cNvCxnSpPr/>
              <p:nvPr/>
            </p:nvCxnSpPr>
            <p:spPr>
              <a:xfrm flipH="1">
                <a:off x="6528048" y="4653136"/>
                <a:ext cx="576064" cy="72008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/>
            </p:nvSpPr>
            <p:spPr>
              <a:xfrm>
                <a:off x="5967295" y="5402632"/>
                <a:ext cx="1287532" cy="338554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/>
                  <a:t>三亚</a:t>
                </a:r>
                <a:r>
                  <a:rPr lang="en-US" altLang="zh-CN" sz="1600" b="1" dirty="0"/>
                  <a:t>·</a:t>
                </a:r>
                <a:r>
                  <a:rPr lang="zh-CN" altLang="en-US" sz="1600" b="1" dirty="0"/>
                  <a:t>海棠湾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 rot="18536441">
                <a:off x="6447164" y="4736727"/>
                <a:ext cx="622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20km</a:t>
                </a:r>
                <a:endParaRPr lang="zh-CN" altLang="en-US" sz="1400" dirty="0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9336360" y="2276872"/>
                <a:ext cx="805029" cy="338554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/>
                  <a:t>万宁市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134604" y="2007297"/>
                <a:ext cx="655789" cy="371121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/>
                  <a:t>兴隆</a:t>
                </a:r>
              </a:p>
            </p:txBody>
          </p:sp>
          <p:cxnSp>
            <p:nvCxnSpPr>
              <p:cNvPr id="30" name="直接箭头连接符 29"/>
              <p:cNvCxnSpPr/>
              <p:nvPr/>
            </p:nvCxnSpPr>
            <p:spPr>
              <a:xfrm flipV="1">
                <a:off x="7388798" y="2615426"/>
                <a:ext cx="1947562" cy="174967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 rot="19005087">
                <a:off x="7736184" y="3397815"/>
                <a:ext cx="622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25km</a:t>
                </a:r>
                <a:endParaRPr lang="zh-CN" altLang="en-US" sz="1400" dirty="0"/>
              </a:p>
            </p:txBody>
          </p:sp>
          <p:cxnSp>
            <p:nvCxnSpPr>
              <p:cNvPr id="34" name="直接箭头连接符 33"/>
              <p:cNvCxnSpPr>
                <a:endCxn id="29" idx="2"/>
              </p:cNvCxnSpPr>
              <p:nvPr/>
            </p:nvCxnSpPr>
            <p:spPr>
              <a:xfrm flipH="1" flipV="1">
                <a:off x="6462499" y="2378418"/>
                <a:ext cx="717937" cy="1929385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 rot="4264946">
                <a:off x="6709685" y="3237096"/>
                <a:ext cx="622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15km</a:t>
                </a:r>
                <a:endParaRPr lang="zh-CN" altLang="en-US" sz="1400" dirty="0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9680905">
                <a:off x="8242240" y="4648510"/>
                <a:ext cx="1011815" cy="338554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/>
                  <a:t>冲浪沙滩</a:t>
                </a: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4471638" y="5190666"/>
            <a:ext cx="1331492" cy="1351802"/>
            <a:chOff x="10271221" y="5184093"/>
            <a:chExt cx="1331492" cy="1351802"/>
          </a:xfrm>
        </p:grpSpPr>
        <p:sp>
          <p:nvSpPr>
            <p:cNvPr id="71" name="文本框 70"/>
            <p:cNvSpPr txBox="1"/>
            <p:nvPr/>
          </p:nvSpPr>
          <p:spPr>
            <a:xfrm>
              <a:off x="10869327" y="518409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/>
                <a:t>海口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1058974" y="592255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/>
                <a:t>万宁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271221" y="6320451"/>
              <a:ext cx="818678" cy="21544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b="1" dirty="0"/>
                <a:t>三亚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FBE882C-10D4-6AD7-F06D-16D048349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317" y="6265228"/>
            <a:ext cx="683583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8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774FBAA9-40E7-BF2B-11C6-A22DF4E3B7C2}"/>
              </a:ext>
            </a:extLst>
          </p:cNvPr>
          <p:cNvSpPr/>
          <p:nvPr/>
        </p:nvSpPr>
        <p:spPr>
          <a:xfrm>
            <a:off x="0" y="31709"/>
            <a:ext cx="12537066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Rectangle 73">
            <a:extLst>
              <a:ext uri="{FF2B5EF4-FFF2-40B4-BE49-F238E27FC236}">
                <a16:creationId xmlns:a16="http://schemas.microsoft.com/office/drawing/2014/main" id="{A7E4BBB0-3109-1948-A2E5-03166BABB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980728"/>
            <a:ext cx="12233006" cy="10237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项目地块紧邻</a:t>
            </a:r>
            <a:r>
              <a:rPr lang="en-US" altLang="zh-CN" sz="14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G98</a:t>
            </a:r>
            <a:r>
              <a:rPr lang="zh-CN" altLang="en-US" sz="14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东线高速，交通便利，条件得天独厚；</a:t>
            </a:r>
            <a:r>
              <a:rPr lang="zh-CN" altLang="en-US" sz="1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地块紧邻万宁日月湾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，是继三亚湾、亚龙湾、海棠湾（国家级海岸线）新开发起步的的一个</a:t>
            </a:r>
            <a:r>
              <a:rPr lang="zh-CN" altLang="en-US" sz="1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核心湾区，国家级冲浪地，</a:t>
            </a:r>
            <a:r>
              <a:rPr lang="zh-CN" altLang="en-US" sz="1400" b="1" dirty="0">
                <a:latin typeface="幼圆" panose="02010509060101010101" pitchFamily="49" charset="-122"/>
                <a:ea typeface="幼圆" panose="02010509060101010101" pitchFamily="49" charset="-122"/>
              </a:rPr>
              <a:t>属国家级海岸线地块。</a:t>
            </a:r>
            <a:r>
              <a:rPr lang="zh-CN" altLang="en-US" sz="14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周边现有青皮林自然保护区，石梅湾，冲浪沙滩等，</a:t>
            </a:r>
            <a:r>
              <a:rPr lang="zh-CN" altLang="en-US" sz="1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旅游资源丰富</a:t>
            </a:r>
            <a:r>
              <a:rPr lang="zh-CN" altLang="en-US" sz="14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en-US" altLang="zh-CN" sz="14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项目用地需下穿地块高速涵洞，距海岸线约计</a:t>
            </a:r>
            <a:r>
              <a:rPr lang="en-US" altLang="zh-CN" sz="1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550</a:t>
            </a:r>
            <a:r>
              <a:rPr lang="zh-CN" altLang="en-US" sz="1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米，距离最近高速口</a:t>
            </a:r>
            <a:r>
              <a:rPr lang="en-US" altLang="zh-CN" sz="1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4KM</a:t>
            </a:r>
            <a:r>
              <a:rPr lang="zh-CN" altLang="en-US" sz="14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en-US" altLang="zh-CN" sz="1400" b="1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57096" y="611951"/>
            <a:ext cx="7776542" cy="389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周边资源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7731" y="2011456"/>
            <a:ext cx="12133317" cy="4777410"/>
            <a:chOff x="-757350" y="1641427"/>
            <a:chExt cx="12897562" cy="5078327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E707E19-E746-80C3-F05C-A2E091BEB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0696" y="1641427"/>
              <a:ext cx="7274218" cy="507832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4468" y="2037160"/>
              <a:ext cx="1778456" cy="84059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C190B54-791A-516D-7995-E0F090049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7350" y="1665079"/>
              <a:ext cx="1894666" cy="1251009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020F807-D40C-16B3-D9FB-1BD5D7451DE3}"/>
                </a:ext>
              </a:extLst>
            </p:cNvPr>
            <p:cNvSpPr txBox="1"/>
            <p:nvPr/>
          </p:nvSpPr>
          <p:spPr>
            <a:xfrm>
              <a:off x="275207" y="1702114"/>
              <a:ext cx="855757" cy="26173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1</a:t>
              </a:r>
              <a:r>
                <a:rPr lang="zh-CN" altLang="en-US" sz="1000" dirty="0"/>
                <a:t>号拍摄点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1C362B0-B648-E1D4-DDEE-0B4E4A542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8686" y="1647403"/>
              <a:ext cx="3641424" cy="2151783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528EA6C-F459-E717-E15E-F6149B1EBB87}"/>
                </a:ext>
              </a:extLst>
            </p:cNvPr>
            <p:cNvSpPr txBox="1"/>
            <p:nvPr/>
          </p:nvSpPr>
          <p:spPr>
            <a:xfrm>
              <a:off x="8474519" y="1664099"/>
              <a:ext cx="875437" cy="24537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2</a:t>
              </a:r>
              <a:r>
                <a:rPr lang="zh-CN" altLang="en-US" sz="900" dirty="0"/>
                <a:t>号拍摄点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6A92585-B25C-68D7-DC37-147C6C007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780" y="3849539"/>
              <a:ext cx="3675432" cy="166411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079861" y="1664025"/>
              <a:ext cx="1800493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92D050"/>
                  </a:solidFill>
                </a:rPr>
                <a:t>兴隆温泉旅游区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425379" y="2025820"/>
              <a:ext cx="1579278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92D050"/>
                  </a:solidFill>
                </a:rPr>
                <a:t>兴隆热带花园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98570" y="3799186"/>
              <a:ext cx="932413" cy="2453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900" b="1" dirty="0">
                  <a:solidFill>
                    <a:srgbClr val="92D050"/>
                  </a:solidFill>
                </a:rPr>
                <a:t>七仙岭风景区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-310281" y="6376037"/>
              <a:ext cx="1545843" cy="2453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900" b="1" dirty="0">
                  <a:solidFill>
                    <a:srgbClr val="92D050"/>
                  </a:solidFill>
                </a:rPr>
                <a:t>清水湾高尔夫球会、住区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42483" y="5472176"/>
              <a:ext cx="1177786" cy="2453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900" b="1" dirty="0">
                  <a:solidFill>
                    <a:srgbClr val="92D050"/>
                  </a:solidFill>
                </a:rPr>
                <a:t>干什岭高尔夫球会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12494" y="6371274"/>
              <a:ext cx="564356" cy="2453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900" b="1" dirty="0">
                  <a:solidFill>
                    <a:srgbClr val="92D050"/>
                  </a:solidFill>
                </a:rPr>
                <a:t>日月湾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80354" y="2772219"/>
              <a:ext cx="2419981" cy="3925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92D050"/>
                  </a:solidFill>
                </a:rPr>
                <a:t>石梅湾高端已建住区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3020F807-D40C-16B3-D9FB-1BD5D7451DE3}"/>
              </a:ext>
            </a:extLst>
          </p:cNvPr>
          <p:cNvSpPr txBox="1"/>
          <p:nvPr/>
        </p:nvSpPr>
        <p:spPr>
          <a:xfrm>
            <a:off x="3968397" y="5173733"/>
            <a:ext cx="27935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</a:t>
            </a:r>
            <a:endParaRPr lang="zh-CN" altLang="en-US" sz="12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020F807-D40C-16B3-D9FB-1BD5D7451DE3}"/>
              </a:ext>
            </a:extLst>
          </p:cNvPr>
          <p:cNvSpPr txBox="1"/>
          <p:nvPr/>
        </p:nvSpPr>
        <p:spPr>
          <a:xfrm>
            <a:off x="4070391" y="4386444"/>
            <a:ext cx="31809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2</a:t>
            </a:r>
            <a:endParaRPr lang="zh-CN" altLang="en-US" sz="1000" dirty="0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4439816" y="5013176"/>
            <a:ext cx="435111" cy="457935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 rot="2984832">
            <a:off x="4545111" y="5021186"/>
            <a:ext cx="56137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050" b="1" dirty="0"/>
              <a:t>550</a:t>
            </a:r>
            <a:r>
              <a:rPr lang="zh-CN" altLang="en-US" sz="1050" b="1" dirty="0"/>
              <a:t>米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657272" y="5479407"/>
            <a:ext cx="881973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92D050"/>
                </a:solidFill>
              </a:rPr>
              <a:t>海岸线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FBEEC15-2414-AFDD-E009-6B09A41359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972" y="5733256"/>
            <a:ext cx="1363564" cy="102267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FCBF3DA-79AE-0B0B-5A8D-9EB7A5870F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218" y="5722535"/>
            <a:ext cx="1383251" cy="103743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6FB68E6-CAAF-915D-7C46-6BC2AFDE660E}"/>
              </a:ext>
            </a:extLst>
          </p:cNvPr>
          <p:cNvSpPr txBox="1"/>
          <p:nvPr/>
        </p:nvSpPr>
        <p:spPr>
          <a:xfrm>
            <a:off x="3194819" y="5894084"/>
            <a:ext cx="31809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3</a:t>
            </a:r>
            <a:endParaRPr lang="zh-CN" altLang="en-US" sz="10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669BE83-44F3-BB93-8C6B-25C7850E5A75}"/>
              </a:ext>
            </a:extLst>
          </p:cNvPr>
          <p:cNvSpPr txBox="1"/>
          <p:nvPr/>
        </p:nvSpPr>
        <p:spPr>
          <a:xfrm>
            <a:off x="4145367" y="5722934"/>
            <a:ext cx="31809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4</a:t>
            </a:r>
            <a:endParaRPr lang="zh-CN" altLang="en-US" sz="1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69C39F6-789C-6908-B45A-612F3A8F5632}"/>
              </a:ext>
            </a:extLst>
          </p:cNvPr>
          <p:cNvSpPr txBox="1"/>
          <p:nvPr/>
        </p:nvSpPr>
        <p:spPr>
          <a:xfrm>
            <a:off x="8832304" y="4077072"/>
            <a:ext cx="823563" cy="2308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4</a:t>
            </a:r>
            <a:r>
              <a:rPr lang="zh-CN" altLang="en-US" sz="900" dirty="0"/>
              <a:t>号拍摄点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8CDEC47-ED4B-03F8-3567-9EEBF8A6F8B6}"/>
              </a:ext>
            </a:extLst>
          </p:cNvPr>
          <p:cNvSpPr txBox="1"/>
          <p:nvPr/>
        </p:nvSpPr>
        <p:spPr>
          <a:xfrm>
            <a:off x="9856022" y="6338654"/>
            <a:ext cx="82971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3</a:t>
            </a:r>
            <a:r>
              <a:rPr lang="zh-CN" altLang="en-US" sz="900" dirty="0"/>
              <a:t>号拍摄点</a:t>
            </a:r>
            <a:endParaRPr lang="en-US" altLang="zh-CN" sz="900" dirty="0"/>
          </a:p>
          <a:p>
            <a:r>
              <a:rPr lang="zh-CN" altLang="en-US" sz="900" dirty="0"/>
              <a:t>日月湾商业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CAE38AB-EFCC-3841-43D6-BE401FD7A584}"/>
              </a:ext>
            </a:extLst>
          </p:cNvPr>
          <p:cNvSpPr txBox="1"/>
          <p:nvPr/>
        </p:nvSpPr>
        <p:spPr>
          <a:xfrm>
            <a:off x="8202646" y="2648672"/>
            <a:ext cx="1224137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92D050"/>
                </a:solidFill>
              </a:rPr>
              <a:t>神州半岛成型住区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DD30909-D5AC-A52D-CBA5-0D11538CE022}"/>
              </a:ext>
            </a:extLst>
          </p:cNvPr>
          <p:cNvSpPr txBox="1"/>
          <p:nvPr/>
        </p:nvSpPr>
        <p:spPr>
          <a:xfrm>
            <a:off x="5921857" y="2372772"/>
            <a:ext cx="112402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高速出入口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兴隆互通距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4KM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5C5BB30-3D9A-D6E2-9698-2182A593522C}"/>
              </a:ext>
            </a:extLst>
          </p:cNvPr>
          <p:cNvSpPr txBox="1"/>
          <p:nvPr/>
        </p:nvSpPr>
        <p:spPr>
          <a:xfrm>
            <a:off x="1284437" y="5962072"/>
            <a:ext cx="825867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高速出入口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日月湾互通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0DF345E-4327-17F8-6090-FD1B9F98DC29}"/>
              </a:ext>
            </a:extLst>
          </p:cNvPr>
          <p:cNvSpPr txBox="1"/>
          <p:nvPr/>
        </p:nvSpPr>
        <p:spPr>
          <a:xfrm rot="2984832">
            <a:off x="4955057" y="4648384"/>
            <a:ext cx="59503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800" b="1" dirty="0"/>
              <a:t>下穿高速</a:t>
            </a:r>
            <a:endParaRPr lang="en-US" altLang="zh-CN" sz="800" b="1" dirty="0"/>
          </a:p>
          <a:p>
            <a:r>
              <a:rPr lang="zh-CN" altLang="en-US" sz="800" b="1" dirty="0"/>
              <a:t>涵洞人行</a:t>
            </a:r>
            <a:endParaRPr lang="en-US" altLang="zh-CN" sz="800" b="1" dirty="0"/>
          </a:p>
          <a:p>
            <a:r>
              <a:rPr lang="zh-CN" altLang="en-US" sz="800" b="1" dirty="0"/>
              <a:t>栈道至</a:t>
            </a:r>
            <a:endParaRPr lang="en-US" altLang="zh-CN" sz="800" b="1" dirty="0"/>
          </a:p>
          <a:p>
            <a:r>
              <a:rPr lang="zh-CN" altLang="en-US" sz="800" b="1" dirty="0"/>
              <a:t>冲浪沙滩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4C0E724D-BB11-FBB4-B609-A1B737227D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755" y="3281543"/>
            <a:ext cx="1782398" cy="940857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3357F85C-5AB5-3E7F-7DF8-231AB9AA3777}"/>
              </a:ext>
            </a:extLst>
          </p:cNvPr>
          <p:cNvSpPr txBox="1"/>
          <p:nvPr/>
        </p:nvSpPr>
        <p:spPr>
          <a:xfrm>
            <a:off x="2746681" y="6277099"/>
            <a:ext cx="286306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5</a:t>
            </a:r>
            <a:endParaRPr lang="zh-CN" altLang="en-US" sz="10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987D487-D40A-1E7D-702E-2EDEBB63553A}"/>
              </a:ext>
            </a:extLst>
          </p:cNvPr>
          <p:cNvSpPr txBox="1"/>
          <p:nvPr/>
        </p:nvSpPr>
        <p:spPr>
          <a:xfrm>
            <a:off x="1129104" y="3282997"/>
            <a:ext cx="80504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5</a:t>
            </a:r>
            <a:r>
              <a:rPr lang="zh-CN" altLang="en-US" sz="1000" dirty="0"/>
              <a:t>规划日月湾高铁站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3137174-B64B-3DD2-EEEF-54BE0D9F7265}"/>
              </a:ext>
            </a:extLst>
          </p:cNvPr>
          <p:cNvSpPr txBox="1"/>
          <p:nvPr/>
        </p:nvSpPr>
        <p:spPr>
          <a:xfrm>
            <a:off x="2815758" y="4905871"/>
            <a:ext cx="286306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6</a:t>
            </a:r>
            <a:endParaRPr lang="zh-CN" altLang="en-US" sz="1000" dirty="0"/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853C75BC-C395-2120-A4BB-9CD32D8C64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336" y="4307903"/>
            <a:ext cx="1805321" cy="111487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0651E14-F6FB-852F-CC4C-835AF57367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832" y="5528492"/>
            <a:ext cx="1042534" cy="810162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3C252F06-C7F0-288A-B238-55678A2888AB}"/>
              </a:ext>
            </a:extLst>
          </p:cNvPr>
          <p:cNvSpPr txBox="1"/>
          <p:nvPr/>
        </p:nvSpPr>
        <p:spPr>
          <a:xfrm>
            <a:off x="1074070" y="5022743"/>
            <a:ext cx="80504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6</a:t>
            </a:r>
            <a:r>
              <a:rPr lang="zh-CN" altLang="en-US" sz="1000" dirty="0"/>
              <a:t>规划中</a:t>
            </a:r>
            <a:endParaRPr lang="en-US" altLang="zh-CN" sz="1000" dirty="0"/>
          </a:p>
          <a:p>
            <a:pPr algn="ctr"/>
            <a:r>
              <a:rPr lang="zh-CN" altLang="en-US" sz="1000" dirty="0"/>
              <a:t>日月湾国家运动员</a:t>
            </a:r>
            <a:endParaRPr lang="en-US" altLang="zh-CN" sz="1000" dirty="0"/>
          </a:p>
          <a:p>
            <a:pPr algn="ctr"/>
            <a:r>
              <a:rPr lang="zh-CN" altLang="en-US" sz="1000" dirty="0"/>
              <a:t>冲浪小镇</a:t>
            </a: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883D7E69-B46E-8B6C-DDE0-39697E57AA92}"/>
              </a:ext>
            </a:extLst>
          </p:cNvPr>
          <p:cNvSpPr/>
          <p:nvPr/>
        </p:nvSpPr>
        <p:spPr>
          <a:xfrm>
            <a:off x="8163697" y="486032"/>
            <a:ext cx="675503" cy="378941"/>
          </a:xfrm>
          <a:custGeom>
            <a:avLst/>
            <a:gdLst>
              <a:gd name="connsiteX0" fmla="*/ 329514 w 675503"/>
              <a:gd name="connsiteY0" fmla="*/ 24714 h 378941"/>
              <a:gd name="connsiteX1" fmla="*/ 675503 w 675503"/>
              <a:gd name="connsiteY1" fmla="*/ 263611 h 378941"/>
              <a:gd name="connsiteX2" fmla="*/ 428368 w 675503"/>
              <a:gd name="connsiteY2" fmla="*/ 378941 h 378941"/>
              <a:gd name="connsiteX3" fmla="*/ 107092 w 675503"/>
              <a:gd name="connsiteY3" fmla="*/ 230660 h 378941"/>
              <a:gd name="connsiteX4" fmla="*/ 0 w 675503"/>
              <a:gd name="connsiteY4" fmla="*/ 49427 h 378941"/>
              <a:gd name="connsiteX5" fmla="*/ 181233 w 675503"/>
              <a:gd name="connsiteY5" fmla="*/ 0 h 378941"/>
              <a:gd name="connsiteX6" fmla="*/ 181233 w 675503"/>
              <a:gd name="connsiteY6" fmla="*/ 0 h 378941"/>
              <a:gd name="connsiteX7" fmla="*/ 609600 w 675503"/>
              <a:gd name="connsiteY7" fmla="*/ 181233 h 378941"/>
              <a:gd name="connsiteX8" fmla="*/ 123568 w 675503"/>
              <a:gd name="connsiteY8" fmla="*/ 214184 h 378941"/>
              <a:gd name="connsiteX9" fmla="*/ 107092 w 675503"/>
              <a:gd name="connsiteY9" fmla="*/ 222422 h 3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5503" h="378941">
                <a:moveTo>
                  <a:pt x="329514" y="24714"/>
                </a:moveTo>
                <a:lnTo>
                  <a:pt x="675503" y="263611"/>
                </a:lnTo>
                <a:lnTo>
                  <a:pt x="428368" y="378941"/>
                </a:lnTo>
                <a:lnTo>
                  <a:pt x="107092" y="230660"/>
                </a:lnTo>
                <a:lnTo>
                  <a:pt x="0" y="49427"/>
                </a:lnTo>
                <a:lnTo>
                  <a:pt x="181233" y="0"/>
                </a:lnTo>
                <a:lnTo>
                  <a:pt x="181233" y="0"/>
                </a:lnTo>
                <a:lnTo>
                  <a:pt x="609600" y="181233"/>
                </a:lnTo>
                <a:lnTo>
                  <a:pt x="123568" y="214184"/>
                </a:lnTo>
                <a:lnTo>
                  <a:pt x="107092" y="2224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085BD379-66A5-3F14-8B58-559990F9360D}"/>
              </a:ext>
            </a:extLst>
          </p:cNvPr>
          <p:cNvSpPr/>
          <p:nvPr/>
        </p:nvSpPr>
        <p:spPr>
          <a:xfrm>
            <a:off x="2529016" y="4390768"/>
            <a:ext cx="947352" cy="1474573"/>
          </a:xfrm>
          <a:custGeom>
            <a:avLst/>
            <a:gdLst>
              <a:gd name="connsiteX0" fmla="*/ 49427 w 947352"/>
              <a:gd name="connsiteY0" fmla="*/ 98854 h 1474573"/>
              <a:gd name="connsiteX1" fmla="*/ 0 w 947352"/>
              <a:gd name="connsiteY1" fmla="*/ 271848 h 1474573"/>
              <a:gd name="connsiteX2" fmla="*/ 0 w 947352"/>
              <a:gd name="connsiteY2" fmla="*/ 420129 h 1474573"/>
              <a:gd name="connsiteX3" fmla="*/ 82379 w 947352"/>
              <a:gd name="connsiteY3" fmla="*/ 576648 h 1474573"/>
              <a:gd name="connsiteX4" fmla="*/ 313038 w 947352"/>
              <a:gd name="connsiteY4" fmla="*/ 996778 h 1474573"/>
              <a:gd name="connsiteX5" fmla="*/ 477795 w 947352"/>
              <a:gd name="connsiteY5" fmla="*/ 1252151 h 1474573"/>
              <a:gd name="connsiteX6" fmla="*/ 584887 w 947352"/>
              <a:gd name="connsiteY6" fmla="*/ 1334529 h 1474573"/>
              <a:gd name="connsiteX7" fmla="*/ 617838 w 947352"/>
              <a:gd name="connsiteY7" fmla="*/ 1433383 h 1474573"/>
              <a:gd name="connsiteX8" fmla="*/ 634314 w 947352"/>
              <a:gd name="connsiteY8" fmla="*/ 1474573 h 1474573"/>
              <a:gd name="connsiteX9" fmla="*/ 947352 w 947352"/>
              <a:gd name="connsiteY9" fmla="*/ 1285102 h 1474573"/>
              <a:gd name="connsiteX10" fmla="*/ 864973 w 947352"/>
              <a:gd name="connsiteY10" fmla="*/ 1153297 h 1474573"/>
              <a:gd name="connsiteX11" fmla="*/ 815546 w 947352"/>
              <a:gd name="connsiteY11" fmla="*/ 1095632 h 1474573"/>
              <a:gd name="connsiteX12" fmla="*/ 650789 w 947352"/>
              <a:gd name="connsiteY12" fmla="*/ 774356 h 1474573"/>
              <a:gd name="connsiteX13" fmla="*/ 617838 w 947352"/>
              <a:gd name="connsiteY13" fmla="*/ 683740 h 1474573"/>
              <a:gd name="connsiteX14" fmla="*/ 551935 w 947352"/>
              <a:gd name="connsiteY14" fmla="*/ 370702 h 1474573"/>
              <a:gd name="connsiteX15" fmla="*/ 650789 w 947352"/>
              <a:gd name="connsiteY15" fmla="*/ 263610 h 1474573"/>
              <a:gd name="connsiteX16" fmla="*/ 576649 w 947352"/>
              <a:gd name="connsiteY16" fmla="*/ 74140 h 1474573"/>
              <a:gd name="connsiteX17" fmla="*/ 543698 w 947352"/>
              <a:gd name="connsiteY17" fmla="*/ 32951 h 1474573"/>
              <a:gd name="connsiteX18" fmla="*/ 477795 w 947352"/>
              <a:gd name="connsiteY18" fmla="*/ 0 h 1474573"/>
              <a:gd name="connsiteX19" fmla="*/ 313038 w 947352"/>
              <a:gd name="connsiteY19" fmla="*/ 41189 h 1474573"/>
              <a:gd name="connsiteX20" fmla="*/ 148281 w 947352"/>
              <a:gd name="connsiteY20" fmla="*/ 49427 h 1474573"/>
              <a:gd name="connsiteX21" fmla="*/ 16476 w 947352"/>
              <a:gd name="connsiteY21" fmla="*/ 49427 h 1474573"/>
              <a:gd name="connsiteX22" fmla="*/ 65903 w 947352"/>
              <a:gd name="connsiteY22" fmla="*/ 156518 h 1474573"/>
              <a:gd name="connsiteX23" fmla="*/ 65903 w 947352"/>
              <a:gd name="connsiteY23" fmla="*/ 156518 h 147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47352" h="1474573">
                <a:moveTo>
                  <a:pt x="49427" y="98854"/>
                </a:moveTo>
                <a:lnTo>
                  <a:pt x="0" y="271848"/>
                </a:lnTo>
                <a:lnTo>
                  <a:pt x="0" y="420129"/>
                </a:lnTo>
                <a:lnTo>
                  <a:pt x="82379" y="576648"/>
                </a:lnTo>
                <a:lnTo>
                  <a:pt x="313038" y="996778"/>
                </a:lnTo>
                <a:lnTo>
                  <a:pt x="477795" y="1252151"/>
                </a:lnTo>
                <a:lnTo>
                  <a:pt x="584887" y="1334529"/>
                </a:lnTo>
                <a:lnTo>
                  <a:pt x="617838" y="1433383"/>
                </a:lnTo>
                <a:lnTo>
                  <a:pt x="634314" y="1474573"/>
                </a:lnTo>
                <a:lnTo>
                  <a:pt x="947352" y="1285102"/>
                </a:lnTo>
                <a:lnTo>
                  <a:pt x="864973" y="1153297"/>
                </a:lnTo>
                <a:lnTo>
                  <a:pt x="815546" y="1095632"/>
                </a:lnTo>
                <a:lnTo>
                  <a:pt x="650789" y="774356"/>
                </a:lnTo>
                <a:lnTo>
                  <a:pt x="617838" y="683740"/>
                </a:lnTo>
                <a:lnTo>
                  <a:pt x="551935" y="370702"/>
                </a:lnTo>
                <a:lnTo>
                  <a:pt x="650789" y="263610"/>
                </a:lnTo>
                <a:lnTo>
                  <a:pt x="576649" y="74140"/>
                </a:lnTo>
                <a:lnTo>
                  <a:pt x="543698" y="32951"/>
                </a:lnTo>
                <a:lnTo>
                  <a:pt x="477795" y="0"/>
                </a:lnTo>
                <a:lnTo>
                  <a:pt x="313038" y="41189"/>
                </a:lnTo>
                <a:lnTo>
                  <a:pt x="148281" y="49427"/>
                </a:lnTo>
                <a:lnTo>
                  <a:pt x="16476" y="49427"/>
                </a:lnTo>
                <a:lnTo>
                  <a:pt x="65903" y="156518"/>
                </a:lnTo>
                <a:lnTo>
                  <a:pt x="65903" y="15651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90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CF8CF0B7-604C-6DF0-0A80-0459790B2CAB}"/>
              </a:ext>
            </a:extLst>
          </p:cNvPr>
          <p:cNvSpPr/>
          <p:nvPr/>
        </p:nvSpPr>
        <p:spPr>
          <a:xfrm>
            <a:off x="0" y="1"/>
            <a:ext cx="12537066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7694" y="633973"/>
            <a:ext cx="7776542" cy="4092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周边现状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7F4B528-BA81-4C69-A2DC-6A2C3912920D}"/>
              </a:ext>
            </a:extLst>
          </p:cNvPr>
          <p:cNvSpPr txBox="1"/>
          <p:nvPr/>
        </p:nvSpPr>
        <p:spPr>
          <a:xfrm>
            <a:off x="6528048" y="1311660"/>
            <a:ext cx="595496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dirty="0"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1100" b="1" dirty="0">
                <a:latin typeface="幼圆" panose="02010509060101010101" pitchFamily="49" charset="-122"/>
                <a:ea typeface="幼圆" panose="02010509060101010101" pitchFamily="49" charset="-122"/>
              </a:rPr>
              <a:t>、地块现状建设概况</a:t>
            </a:r>
            <a:endParaRPr lang="en-US" altLang="zh-CN" sz="11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1100" b="1" dirty="0"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zh-CN" altLang="en-US" sz="1100" dirty="0">
                <a:latin typeface="幼圆" panose="02010509060101010101" pitchFamily="49" charset="-122"/>
                <a:ea typeface="幼圆" panose="02010509060101010101" pitchFamily="49" charset="-122"/>
              </a:rPr>
              <a:t>项目地块由大量植被覆盖，多为槟榔树，背山靠海，生态环境十分优越，场地内无建筑物。</a:t>
            </a:r>
            <a:endParaRPr lang="en-US" altLang="zh-CN" sz="11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55" y="3309826"/>
            <a:ext cx="3603920" cy="3499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4" y="1311660"/>
            <a:ext cx="2736304" cy="194546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2343" y="1311660"/>
            <a:ext cx="2725224" cy="194546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1513" y="5158625"/>
            <a:ext cx="2226054" cy="166969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17F4B528-BA81-4C69-A2DC-6A2C3912920D}"/>
              </a:ext>
            </a:extLst>
          </p:cNvPr>
          <p:cNvSpPr txBox="1"/>
          <p:nvPr/>
        </p:nvSpPr>
        <p:spPr>
          <a:xfrm>
            <a:off x="6582104" y="2132856"/>
            <a:ext cx="5900905" cy="2263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、周边道路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项目地块南侧有东线高速公路（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G98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），红线宽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米，双向四车道，道路横断面形式为：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米（路肩）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+7.5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米（机动车道）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+1.5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米（中央隔离带）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+7.5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米（机动车道）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+3.25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米（路肩）。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场地外围有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2.5m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宽的环形土路，地块南侧有一处人行下山道</a:t>
            </a: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（高速下穿涵洞）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，可通过下山道直接步行穿过高速公路到达海边青皮林自然保护区。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场地外交通可通过地块南侧规划的市政道路（规划红线宽度为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20m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）连接至石梅湾互通</a:t>
            </a: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（高速出入口）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及日月湾互通</a:t>
            </a: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（高速出入口）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与外部联系。现由于石梅湾基础设施配备较为完善，场地对外交通可着重考虑通过石梅湾互通对外联系。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4FDE3E-2F33-3E06-67F7-F9048A78A8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77" y="4395911"/>
            <a:ext cx="3216976" cy="2413675"/>
          </a:xfrm>
          <a:prstGeom prst="rect">
            <a:avLst/>
          </a:prstGeom>
        </p:spPr>
      </p:pic>
      <p:sp>
        <p:nvSpPr>
          <p:cNvPr id="11" name="Rectangle 73">
            <a:extLst>
              <a:ext uri="{FF2B5EF4-FFF2-40B4-BE49-F238E27FC236}">
                <a16:creationId xmlns:a16="http://schemas.microsoft.com/office/drawing/2014/main" id="{CD9D076A-DF96-7F86-C4E7-2938CC851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150" y="5778252"/>
            <a:ext cx="1671842" cy="43992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下穿高速涵洞通往海边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涵洞至海岸线约</a:t>
            </a:r>
            <a:r>
              <a: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100-200</a:t>
            </a: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FFFC8D2-81B2-788D-84EE-8C4D9045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21" y="3300054"/>
            <a:ext cx="1031768" cy="180961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0B99C58-889E-E2B7-56CE-260C06CCD9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74" y="3294982"/>
            <a:ext cx="1033948" cy="1809612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547E9F34-5C30-CA62-3A47-BAC60BD76CDA}"/>
              </a:ext>
            </a:extLst>
          </p:cNvPr>
          <p:cNvSpPr/>
          <p:nvPr/>
        </p:nvSpPr>
        <p:spPr>
          <a:xfrm>
            <a:off x="4897955" y="3306083"/>
            <a:ext cx="399716" cy="3493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6B2DC31-93E0-F91C-7A27-A4B7D0347BE1}"/>
              </a:ext>
            </a:extLst>
          </p:cNvPr>
          <p:cNvCxnSpPr>
            <a:cxnSpLocks/>
          </p:cNvCxnSpPr>
          <p:nvPr/>
        </p:nvCxnSpPr>
        <p:spPr>
          <a:xfrm>
            <a:off x="2114478" y="5649522"/>
            <a:ext cx="525138" cy="515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D3E9BC11-40E6-F3A4-A347-5394CB76BA88}"/>
              </a:ext>
            </a:extLst>
          </p:cNvPr>
          <p:cNvSpPr txBox="1"/>
          <p:nvPr/>
        </p:nvSpPr>
        <p:spPr>
          <a:xfrm rot="18861452">
            <a:off x="1652452" y="5785977"/>
            <a:ext cx="1557981" cy="338554"/>
          </a:xfrm>
          <a:prstGeom prst="rect">
            <a:avLst/>
          </a:prstGeom>
          <a:solidFill>
            <a:schemeClr val="accent2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bg1"/>
                </a:solidFill>
              </a:rPr>
              <a:t>下穿高速路涵洞通往海边</a:t>
            </a:r>
            <a:endParaRPr lang="en-US" altLang="zh-CN" sz="8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800" b="1" dirty="0">
                <a:solidFill>
                  <a:schemeClr val="bg1"/>
                </a:solidFill>
              </a:rPr>
              <a:t>人行栈道（需修整）</a:t>
            </a: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D996EE9F-309C-BE82-8169-860D1A8B0580}"/>
              </a:ext>
            </a:extLst>
          </p:cNvPr>
          <p:cNvSpPr/>
          <p:nvPr/>
        </p:nvSpPr>
        <p:spPr>
          <a:xfrm rot="2494588">
            <a:off x="2543458" y="6098844"/>
            <a:ext cx="168166" cy="115551"/>
          </a:xfrm>
          <a:prstGeom prst="righ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2DBF3F91-4974-41E5-06AF-A5A1FA93464F}"/>
              </a:ext>
            </a:extLst>
          </p:cNvPr>
          <p:cNvSpPr/>
          <p:nvPr/>
        </p:nvSpPr>
        <p:spPr>
          <a:xfrm rot="2494588">
            <a:off x="2166260" y="5720477"/>
            <a:ext cx="168166" cy="115551"/>
          </a:xfrm>
          <a:prstGeom prst="righ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9A2AE80A-3B01-8773-9476-0E7FE77B2287}"/>
              </a:ext>
            </a:extLst>
          </p:cNvPr>
          <p:cNvSpPr/>
          <p:nvPr/>
        </p:nvSpPr>
        <p:spPr>
          <a:xfrm>
            <a:off x="6413155" y="6165304"/>
            <a:ext cx="661832" cy="5594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277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7184C15C-163C-B52B-5C79-DEA0987C4226}"/>
              </a:ext>
            </a:extLst>
          </p:cNvPr>
          <p:cNvSpPr/>
          <p:nvPr/>
        </p:nvSpPr>
        <p:spPr>
          <a:xfrm>
            <a:off x="0" y="1"/>
            <a:ext cx="12537066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35682" y="548680"/>
            <a:ext cx="7776542" cy="881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土地供求</a:t>
            </a:r>
            <a:endParaRPr lang="zh-CN" altLang="en-US" sz="2000" dirty="0">
              <a:solidFill>
                <a:srgbClr val="AF1E23"/>
              </a:solidFill>
              <a:latin typeface="IVJVJH+MicrosoftYaHei-Bold"/>
              <a:cs typeface="IVJVJH+MicrosoftYaHei-Bold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000" b="1" dirty="0">
              <a:solidFill>
                <a:srgbClr val="C00000"/>
              </a:solidFill>
              <a:highlight>
                <a:srgbClr val="FFFF00"/>
              </a:highligh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3352" y="1010345"/>
            <a:ext cx="1227371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PRSDQ+MicrosoftYaHei-Bold"/>
              </a:rPr>
              <a:t>2022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PRSDQ+MicrosoftYaHei-Bold"/>
              </a:rPr>
              <a:t>年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PRSDQ+MicrosoftYaHei-Bold"/>
              </a:rPr>
              <a:t>1-10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PRSDQ+MicrosoftYaHei-Bold"/>
              </a:rPr>
              <a:t>月万宁累计供应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PRSDQ+MicrosoftYaHei-Bold"/>
              </a:rPr>
              <a:t>21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PRSDQ+MicrosoftYaHei-Bold"/>
              </a:rPr>
              <a:t>宗用地，占地面积合计为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PRSDQ+MicrosoftYaHei-Bold"/>
              </a:rPr>
              <a:t>773.00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PRSDQ+MicrosoftYaHei-Bold"/>
              </a:rPr>
              <a:t>亩，建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SDVAF+MicrosoftYaHei-Bold"/>
              </a:rPr>
              <a:t>筑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PRSDQ+MicrosoftYaHei-Bold"/>
              </a:rPr>
              <a:t>面积合计为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PRSDQ+MicrosoftYaHei-Bold"/>
              </a:rPr>
              <a:t>80.59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PRSDQ+MicrosoftYaHei-Bold"/>
              </a:rPr>
              <a:t>万㎡；成交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PRSDQ+MicrosoftYaHei-Bold"/>
              </a:rPr>
              <a:t>16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PRSDQ+MicrosoftYaHei-Bold"/>
              </a:rPr>
              <a:t>宗用地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15B0F23-FE17-7E4F-9E79-3CD206E66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490472"/>
            <a:ext cx="8116313" cy="503814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7368" y="4653136"/>
            <a:ext cx="7992888" cy="40213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F307D13-FF62-EBCB-9F61-1939D3960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673" y="1490472"/>
            <a:ext cx="3823647" cy="50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7184C15C-163C-B52B-5C79-DEA0987C4226}"/>
              </a:ext>
            </a:extLst>
          </p:cNvPr>
          <p:cNvSpPr/>
          <p:nvPr/>
        </p:nvSpPr>
        <p:spPr>
          <a:xfrm>
            <a:off x="0" y="1"/>
            <a:ext cx="12537066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63352" y="548680"/>
            <a:ext cx="777654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商品房排行榜</a:t>
            </a:r>
            <a:endParaRPr lang="zh-CN" altLang="en-US" sz="2000" b="1" dirty="0">
              <a:solidFill>
                <a:srgbClr val="C00000"/>
              </a:solidFill>
              <a:highlight>
                <a:srgbClr val="FFFF00"/>
              </a:highligh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3352" y="1010345"/>
            <a:ext cx="12273714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2022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年</a:t>
            </a: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1-10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月，</a:t>
            </a: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TOP10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项目合计备案</a:t>
            </a: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19.12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万㎡，合计金额</a:t>
            </a: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38.76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亿元，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中海神州半岛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以</a:t>
            </a: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6.18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万㎡占据榜首，成交</a:t>
            </a: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13.01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亿元。非商品住宅备案面积</a:t>
            </a: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TOP10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合计为</a:t>
            </a: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4.19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万㎡，成交金额合计</a:t>
            </a: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6.87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亿元，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融创日月湾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以</a:t>
            </a: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1.48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万㎡的备案面积位居榜首</a:t>
            </a:r>
          </a:p>
          <a:p>
            <a:pPr>
              <a:lnSpc>
                <a:spcPct val="150000"/>
              </a:lnSpc>
            </a:pP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50224" t="16852" r="2368" b="3704"/>
          <a:stretch/>
        </p:blipFill>
        <p:spPr>
          <a:xfrm>
            <a:off x="6184482" y="1970483"/>
            <a:ext cx="5976664" cy="475252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43D5499-1BEE-90AC-A543-EDC02DDD8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939" y="1859335"/>
            <a:ext cx="3720922" cy="52284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D75A5DD-040C-775E-0E9A-E2C40301A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557" y="2340169"/>
            <a:ext cx="5892569" cy="451782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337522" y="3140968"/>
            <a:ext cx="5735142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B893FCC-78E2-2C1F-1BAB-5AD261AD8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642" y="1970483"/>
            <a:ext cx="3848901" cy="3334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B6AED89-DEA6-D69A-D0CB-D63595DEB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4" y="2377113"/>
            <a:ext cx="5587520" cy="449739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95400" y="3198163"/>
            <a:ext cx="5472608" cy="30284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72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CDA4983B-9C84-CFE9-E7C1-171D0DFD5DD9}"/>
              </a:ext>
            </a:extLst>
          </p:cNvPr>
          <p:cNvSpPr/>
          <p:nvPr/>
        </p:nvSpPr>
        <p:spPr>
          <a:xfrm>
            <a:off x="0" y="1"/>
            <a:ext cx="12537066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63352" y="650045"/>
            <a:ext cx="7776542" cy="389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竞品地图</a:t>
            </a:r>
            <a:endParaRPr lang="zh-CN" altLang="en-US" sz="2000" b="1" dirty="0">
              <a:solidFill>
                <a:srgbClr val="C00000"/>
              </a:solidFill>
              <a:highlight>
                <a:srgbClr val="FFFF00"/>
              </a:highligh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B61B675-76E1-83C5-B826-9E5F1A57F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8" y="1858380"/>
            <a:ext cx="5811428" cy="49996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55438" y="6429879"/>
            <a:ext cx="662597" cy="379245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439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10" b="1" kern="0" dirty="0">
                <a:solidFill>
                  <a:sysClr val="window" lastClr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本案</a:t>
            </a:r>
          </a:p>
        </p:txBody>
      </p:sp>
      <p:pic>
        <p:nvPicPr>
          <p:cNvPr id="5" name="Picture 19" descr="9">
            <a:extLst>
              <a:ext uri="{FF2B5EF4-FFF2-40B4-BE49-F238E27FC236}">
                <a16:creationId xmlns:a16="http://schemas.microsoft.com/office/drawing/2014/main" id="{3FE62F52-486B-4217-8224-611BC57FA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811" y="6224565"/>
            <a:ext cx="347853" cy="35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73B0E8D-AA42-4BAE-84FA-8EFC15704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860" y="2106785"/>
            <a:ext cx="6528844" cy="4613458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531794C5-ADD7-E17A-7F32-D586A5EE789A}"/>
              </a:ext>
            </a:extLst>
          </p:cNvPr>
          <p:cNvSpPr txBox="1"/>
          <p:nvPr/>
        </p:nvSpPr>
        <p:spPr>
          <a:xfrm>
            <a:off x="263352" y="1050105"/>
            <a:ext cx="12025336" cy="773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QHHUJ+MicrosoftYaHei-Bold"/>
              </a:rPr>
              <a:t>万宁相对成熟的板块市神州半岛、石梅湾及兴隆，中海、华润、融创、碧桂园等名企开发，度假氛围浓厚。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QHHUJ+MicrosoftYaHei-Bold"/>
              </a:rPr>
              <a:t>项目用地位于日月湾与石梅湾之间，借势国家冲浪基地规划，链接三亚海棠湾、陵水清水湾，属核心湾区起步点，未来优势明显</a:t>
            </a:r>
            <a:endParaRPr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CILTE+MicrosoftYaHei-Bold"/>
            </a:endParaRPr>
          </a:p>
        </p:txBody>
      </p:sp>
    </p:spTree>
    <p:extLst>
      <p:ext uri="{BB962C8B-B14F-4D97-AF65-F5344CB8AC3E}">
        <p14:creationId xmlns:p14="http://schemas.microsoft.com/office/powerpoint/2010/main" val="282144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E4917F29-785D-B21C-1551-59DFA111DCC6}"/>
              </a:ext>
            </a:extLst>
          </p:cNvPr>
          <p:cNvSpPr/>
          <p:nvPr/>
        </p:nvSpPr>
        <p:spPr>
          <a:xfrm>
            <a:off x="0" y="1"/>
            <a:ext cx="12537066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7368" y="663203"/>
            <a:ext cx="7776542" cy="389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方案指标</a:t>
            </a:r>
            <a:endParaRPr lang="zh-CN" altLang="en-US" sz="2000" b="1" dirty="0">
              <a:solidFill>
                <a:srgbClr val="C00000"/>
              </a:solidFill>
              <a:highlight>
                <a:srgbClr val="FFFF00"/>
              </a:highligh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36315" y="2231350"/>
            <a:ext cx="8640961" cy="4601354"/>
            <a:chOff x="767407" y="1052736"/>
            <a:chExt cx="10657184" cy="567500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/>
            <a:srcRect b="1760"/>
            <a:stretch/>
          </p:blipFill>
          <p:spPr>
            <a:xfrm>
              <a:off x="767407" y="1268760"/>
              <a:ext cx="7340509" cy="54006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/>
            <a:srcRect l="60221"/>
            <a:stretch/>
          </p:blipFill>
          <p:spPr>
            <a:xfrm>
              <a:off x="8430268" y="1052736"/>
              <a:ext cx="2994323" cy="5675002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911424" y="1776845"/>
              <a:ext cx="3715383" cy="4384429"/>
              <a:chOff x="904721" y="1636859"/>
              <a:chExt cx="3715383" cy="4384429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1227073" y="1636859"/>
                <a:ext cx="3393031" cy="3798491"/>
              </a:xfrm>
              <a:custGeom>
                <a:avLst/>
                <a:gdLst>
                  <a:gd name="connsiteX0" fmla="*/ 1828800 w 3747752"/>
                  <a:gd name="connsiteY0" fmla="*/ 4378817 h 4378817"/>
                  <a:gd name="connsiteX1" fmla="*/ 3503054 w 3747752"/>
                  <a:gd name="connsiteY1" fmla="*/ 2910626 h 4378817"/>
                  <a:gd name="connsiteX2" fmla="*/ 3232597 w 3747752"/>
                  <a:gd name="connsiteY2" fmla="*/ 2537138 h 4378817"/>
                  <a:gd name="connsiteX3" fmla="*/ 3747752 w 3747752"/>
                  <a:gd name="connsiteY3" fmla="*/ 1983347 h 4378817"/>
                  <a:gd name="connsiteX4" fmla="*/ 3322749 w 3747752"/>
                  <a:gd name="connsiteY4" fmla="*/ 1352282 h 4378817"/>
                  <a:gd name="connsiteX5" fmla="*/ 3000778 w 3747752"/>
                  <a:gd name="connsiteY5" fmla="*/ 1390919 h 4378817"/>
                  <a:gd name="connsiteX6" fmla="*/ 2962141 w 3747752"/>
                  <a:gd name="connsiteY6" fmla="*/ 656823 h 4378817"/>
                  <a:gd name="connsiteX7" fmla="*/ 3026535 w 3747752"/>
                  <a:gd name="connsiteY7" fmla="*/ 193183 h 4378817"/>
                  <a:gd name="connsiteX8" fmla="*/ 2678806 w 3747752"/>
                  <a:gd name="connsiteY8" fmla="*/ 12879 h 4378817"/>
                  <a:gd name="connsiteX9" fmla="*/ 2369713 w 3747752"/>
                  <a:gd name="connsiteY9" fmla="*/ 0 h 4378817"/>
                  <a:gd name="connsiteX10" fmla="*/ 1777285 w 3747752"/>
                  <a:gd name="connsiteY10" fmla="*/ 579550 h 4378817"/>
                  <a:gd name="connsiteX11" fmla="*/ 386366 w 3747752"/>
                  <a:gd name="connsiteY11" fmla="*/ 1880316 h 4378817"/>
                  <a:gd name="connsiteX12" fmla="*/ 734096 w 3747752"/>
                  <a:gd name="connsiteY12" fmla="*/ 2009104 h 4378817"/>
                  <a:gd name="connsiteX13" fmla="*/ 450761 w 3747752"/>
                  <a:gd name="connsiteY13" fmla="*/ 2833352 h 4378817"/>
                  <a:gd name="connsiteX14" fmla="*/ 77273 w 3747752"/>
                  <a:gd name="connsiteY14" fmla="*/ 3065172 h 4378817"/>
                  <a:gd name="connsiteX15" fmla="*/ 0 w 3747752"/>
                  <a:gd name="connsiteY15" fmla="*/ 3387144 h 4378817"/>
                  <a:gd name="connsiteX16" fmla="*/ 515155 w 3747752"/>
                  <a:gd name="connsiteY16" fmla="*/ 3786389 h 4378817"/>
                  <a:gd name="connsiteX17" fmla="*/ 1300766 w 3747752"/>
                  <a:gd name="connsiteY17" fmla="*/ 4031088 h 4378817"/>
                  <a:gd name="connsiteX18" fmla="*/ 1648496 w 3747752"/>
                  <a:gd name="connsiteY18" fmla="*/ 4056845 h 4378817"/>
                  <a:gd name="connsiteX19" fmla="*/ 1828800 w 3747752"/>
                  <a:gd name="connsiteY19" fmla="*/ 4378817 h 437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47752" h="4378817">
                    <a:moveTo>
                      <a:pt x="1828800" y="4378817"/>
                    </a:moveTo>
                    <a:lnTo>
                      <a:pt x="3503054" y="2910626"/>
                    </a:lnTo>
                    <a:lnTo>
                      <a:pt x="3232597" y="2537138"/>
                    </a:lnTo>
                    <a:lnTo>
                      <a:pt x="3747752" y="1983347"/>
                    </a:lnTo>
                    <a:lnTo>
                      <a:pt x="3322749" y="1352282"/>
                    </a:lnTo>
                    <a:lnTo>
                      <a:pt x="3000778" y="1390919"/>
                    </a:lnTo>
                    <a:lnTo>
                      <a:pt x="2962141" y="656823"/>
                    </a:lnTo>
                    <a:lnTo>
                      <a:pt x="3026535" y="193183"/>
                    </a:lnTo>
                    <a:lnTo>
                      <a:pt x="2678806" y="12879"/>
                    </a:lnTo>
                    <a:lnTo>
                      <a:pt x="2369713" y="0"/>
                    </a:lnTo>
                    <a:lnTo>
                      <a:pt x="1777285" y="579550"/>
                    </a:lnTo>
                    <a:lnTo>
                      <a:pt x="386366" y="1880316"/>
                    </a:lnTo>
                    <a:lnTo>
                      <a:pt x="734096" y="2009104"/>
                    </a:lnTo>
                    <a:lnTo>
                      <a:pt x="450761" y="2833352"/>
                    </a:lnTo>
                    <a:lnTo>
                      <a:pt x="77273" y="3065172"/>
                    </a:lnTo>
                    <a:lnTo>
                      <a:pt x="0" y="3387144"/>
                    </a:lnTo>
                    <a:lnTo>
                      <a:pt x="515155" y="3786389"/>
                    </a:lnTo>
                    <a:lnTo>
                      <a:pt x="1300766" y="4031088"/>
                    </a:lnTo>
                    <a:lnTo>
                      <a:pt x="1648496" y="4056845"/>
                    </a:lnTo>
                    <a:lnTo>
                      <a:pt x="1828800" y="4378817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/>
                  <a:t>计划一期</a:t>
                </a: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904721" y="3212976"/>
                <a:ext cx="1966972" cy="2808312"/>
              </a:xfrm>
              <a:custGeom>
                <a:avLst/>
                <a:gdLst>
                  <a:gd name="connsiteX0" fmla="*/ 798285 w 2264228"/>
                  <a:gd name="connsiteY0" fmla="*/ 0 h 3077029"/>
                  <a:gd name="connsiteX1" fmla="*/ 1161143 w 2264228"/>
                  <a:gd name="connsiteY1" fmla="*/ 101600 h 3077029"/>
                  <a:gd name="connsiteX2" fmla="*/ 841828 w 2264228"/>
                  <a:gd name="connsiteY2" fmla="*/ 943429 h 3077029"/>
                  <a:gd name="connsiteX3" fmla="*/ 478971 w 2264228"/>
                  <a:gd name="connsiteY3" fmla="*/ 1175658 h 3077029"/>
                  <a:gd name="connsiteX4" fmla="*/ 406400 w 2264228"/>
                  <a:gd name="connsiteY4" fmla="*/ 1465943 h 3077029"/>
                  <a:gd name="connsiteX5" fmla="*/ 856343 w 2264228"/>
                  <a:gd name="connsiteY5" fmla="*/ 1915886 h 3077029"/>
                  <a:gd name="connsiteX6" fmla="*/ 1756228 w 2264228"/>
                  <a:gd name="connsiteY6" fmla="*/ 2104572 h 3077029"/>
                  <a:gd name="connsiteX7" fmla="*/ 2061028 w 2264228"/>
                  <a:gd name="connsiteY7" fmla="*/ 2104572 h 3077029"/>
                  <a:gd name="connsiteX8" fmla="*/ 2264228 w 2264228"/>
                  <a:gd name="connsiteY8" fmla="*/ 2481943 h 3077029"/>
                  <a:gd name="connsiteX9" fmla="*/ 1611085 w 2264228"/>
                  <a:gd name="connsiteY9" fmla="*/ 3077029 h 3077029"/>
                  <a:gd name="connsiteX10" fmla="*/ 1161143 w 2264228"/>
                  <a:gd name="connsiteY10" fmla="*/ 2656115 h 3077029"/>
                  <a:gd name="connsiteX11" fmla="*/ 856343 w 2264228"/>
                  <a:gd name="connsiteY11" fmla="*/ 2989943 h 3077029"/>
                  <a:gd name="connsiteX12" fmla="*/ 653143 w 2264228"/>
                  <a:gd name="connsiteY12" fmla="*/ 2743200 h 3077029"/>
                  <a:gd name="connsiteX13" fmla="*/ 812800 w 2264228"/>
                  <a:gd name="connsiteY13" fmla="*/ 2191658 h 3077029"/>
                  <a:gd name="connsiteX14" fmla="*/ 0 w 2264228"/>
                  <a:gd name="connsiteY14" fmla="*/ 841829 h 3077029"/>
                  <a:gd name="connsiteX15" fmla="*/ 856343 w 2264228"/>
                  <a:gd name="connsiteY15" fmla="*/ 0 h 3077029"/>
                  <a:gd name="connsiteX16" fmla="*/ 1132114 w 2264228"/>
                  <a:gd name="connsiteY16" fmla="*/ 116115 h 307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64228" h="3077029">
                    <a:moveTo>
                      <a:pt x="798285" y="0"/>
                    </a:moveTo>
                    <a:lnTo>
                      <a:pt x="1161143" y="101600"/>
                    </a:lnTo>
                    <a:lnTo>
                      <a:pt x="841828" y="943429"/>
                    </a:lnTo>
                    <a:lnTo>
                      <a:pt x="478971" y="1175658"/>
                    </a:lnTo>
                    <a:lnTo>
                      <a:pt x="406400" y="1465943"/>
                    </a:lnTo>
                    <a:lnTo>
                      <a:pt x="856343" y="1915886"/>
                    </a:lnTo>
                    <a:lnTo>
                      <a:pt x="1756228" y="2104572"/>
                    </a:lnTo>
                    <a:lnTo>
                      <a:pt x="2061028" y="2104572"/>
                    </a:lnTo>
                    <a:lnTo>
                      <a:pt x="2264228" y="2481943"/>
                    </a:lnTo>
                    <a:lnTo>
                      <a:pt x="1611085" y="3077029"/>
                    </a:lnTo>
                    <a:lnTo>
                      <a:pt x="1161143" y="2656115"/>
                    </a:lnTo>
                    <a:lnTo>
                      <a:pt x="856343" y="2989943"/>
                    </a:lnTo>
                    <a:lnTo>
                      <a:pt x="653143" y="2743200"/>
                    </a:lnTo>
                    <a:lnTo>
                      <a:pt x="812800" y="2191658"/>
                    </a:lnTo>
                    <a:lnTo>
                      <a:pt x="0" y="841829"/>
                    </a:lnTo>
                    <a:lnTo>
                      <a:pt x="856343" y="0"/>
                    </a:lnTo>
                    <a:lnTo>
                      <a:pt x="1132114" y="116115"/>
                    </a:lnTo>
                  </a:path>
                </a:pathLst>
              </a:cu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sz="2800" b="1" dirty="0"/>
                  <a:t>       </a:t>
                </a:r>
                <a:r>
                  <a:rPr lang="zh-CN" altLang="en-US" sz="1600" b="1" dirty="0">
                    <a:solidFill>
                      <a:schemeClr val="tx1"/>
                    </a:solidFill>
                  </a:rPr>
                  <a:t>计划二期</a:t>
                </a:r>
                <a:r>
                  <a:rPr lang="zh-CN" altLang="en-US" sz="1600" b="1" dirty="0"/>
                  <a:t>                </a:t>
                </a:r>
                <a:endParaRPr lang="en-US" altLang="zh-CN" sz="1600" b="1" dirty="0"/>
              </a:p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1" name="Rectangle 73">
            <a:extLst>
              <a:ext uri="{FF2B5EF4-FFF2-40B4-BE49-F238E27FC236}">
                <a16:creationId xmlns:a16="http://schemas.microsoft.com/office/drawing/2014/main" id="{A7E4BBB0-3109-1948-A2E5-03166BABB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12" y="1052736"/>
            <a:ext cx="11944974" cy="12899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项目总用地面积</a:t>
            </a:r>
            <a:r>
              <a:rPr lang="en-US" altLang="zh-CN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189096.48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㎡（约</a:t>
            </a:r>
            <a:r>
              <a:rPr lang="en-US" altLang="zh-CN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283.6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亩），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一期</a:t>
            </a:r>
            <a:r>
              <a:rPr lang="en-US" altLang="zh-CN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148034.62</a:t>
            </a:r>
            <a:r>
              <a:rPr lang="zh-CN" altLang="en-US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㎡（约</a:t>
            </a:r>
            <a:r>
              <a:rPr lang="en-US" altLang="zh-CN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222.1</a:t>
            </a:r>
            <a:r>
              <a:rPr lang="zh-CN" altLang="en-US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亩），二期</a:t>
            </a:r>
            <a:r>
              <a:rPr lang="en-US" altLang="zh-CN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41061.86</a:t>
            </a:r>
            <a:r>
              <a:rPr lang="zh-CN" altLang="en-US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㎡（约</a:t>
            </a:r>
            <a:r>
              <a:rPr lang="en-US" altLang="zh-CN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61.6</a:t>
            </a:r>
            <a:r>
              <a:rPr lang="zh-CN" altLang="en-US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亩），为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酒店旅馆用地，均未动工。三证齐全，无债务纠纷，近期拟办施工许可证。（业主原计划一期未散售型产权式公寓、二期为经营性酒店，视我司研判，可全部设计为散售型物业）。</a:t>
            </a:r>
            <a:endParaRPr lang="en-US" altLang="zh-CN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37036"/>
              </p:ext>
            </p:extLst>
          </p:nvPr>
        </p:nvGraphicFramePr>
        <p:xfrm>
          <a:off x="263352" y="2430110"/>
          <a:ext cx="3502532" cy="4355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宗地名称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一期</a:t>
                      </a: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二期</a:t>
                      </a:r>
                    </a:p>
                  </a:txBody>
                  <a:tcPr marL="8179" marR="8179" marT="817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合计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土地用途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酒店旅馆用地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酒店旅馆用地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净用地面积</a:t>
                      </a:r>
                      <a:endParaRPr lang="en-US" altLang="zh-CN" sz="1200" b="1" u="none" strike="noStrike" dirty="0">
                        <a:effectLst/>
                      </a:endParaRPr>
                    </a:p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（㎡）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148034.62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41061.86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189096.5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净用地面积</a:t>
                      </a:r>
                      <a:endParaRPr lang="en-US" altLang="zh-CN" sz="1200" b="1" u="none" strike="noStrike" dirty="0">
                        <a:effectLst/>
                      </a:endParaRPr>
                    </a:p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（亩）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222.1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283.6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容积率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计容建面</a:t>
                      </a:r>
                      <a:endParaRPr lang="en-US" altLang="zh-CN" sz="1200" b="1" u="none" strike="noStrike" dirty="0">
                        <a:effectLst/>
                      </a:endParaRPr>
                    </a:p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（㎡）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88820.68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24637.1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113457.8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5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dirty="0">
                          <a:effectLst/>
                        </a:rPr>
                        <a:t>亩单价</a:t>
                      </a:r>
                      <a:endParaRPr lang="en-US" altLang="zh-CN" sz="1200" b="1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dirty="0">
                          <a:effectLst/>
                        </a:rPr>
                        <a:t>（万元）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150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5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dirty="0">
                          <a:effectLst/>
                        </a:rPr>
                        <a:t>楼板价</a:t>
                      </a:r>
                      <a:endParaRPr lang="en-US" altLang="zh-CN" sz="1200" b="1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dirty="0">
                          <a:effectLst/>
                        </a:rPr>
                        <a:t>（元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/㎡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3751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3750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3749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5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dirty="0">
                          <a:effectLst/>
                        </a:rPr>
                        <a:t>地价</a:t>
                      </a:r>
                      <a:endParaRPr lang="en-US" altLang="zh-CN" sz="1200" b="1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dirty="0">
                          <a:effectLst/>
                        </a:rPr>
                        <a:t>（万元）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33315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9240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42555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备注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-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-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64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92501F27-982A-467C-F713-A4B9318D85BA}"/>
              </a:ext>
            </a:extLst>
          </p:cNvPr>
          <p:cNvSpPr/>
          <p:nvPr/>
        </p:nvSpPr>
        <p:spPr>
          <a:xfrm>
            <a:off x="0" y="1"/>
            <a:ext cx="12537066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71889" y="548680"/>
            <a:ext cx="7776542" cy="4072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初步沟通</a:t>
            </a:r>
            <a:endParaRPr lang="zh-CN" altLang="en-US" sz="2000" b="1" dirty="0">
              <a:solidFill>
                <a:srgbClr val="C00000"/>
              </a:solidFill>
              <a:highlight>
                <a:srgbClr val="FFFF00"/>
              </a:highligh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889" y="1340768"/>
            <a:ext cx="11593288" cy="4850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合作方式：可融资代建，纯代建，收并购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1、融资代建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，资金需求要保证一期预计销售的货值满足施工方付款；担保方式，建议股权质押担保；还款来源建议销售回款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2、代建：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需我司提供回款计划；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3、收购：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满足业主方这几年资金成本后，双方就利润测算共同商议，由我司提出收购方式和价格；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项目现状情况：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1、项目现状为净地；无债务纠纷；设计方案确定后即可颁发施工证；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2、土地已摘地；土地款已全额付清。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预售条件：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1、原则是封顶颁发预售许可证，与政府沟通后，可协调优惠政策办理，具体越证办理事宜待沟通；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2、该物业可散售，政府无产业要求：较于常规住宅类销售更有优势（无限购政策，宽松）；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、车位解决：车位可全地上解决，不做地下室</a:t>
            </a:r>
          </a:p>
        </p:txBody>
      </p:sp>
    </p:spTree>
    <p:extLst>
      <p:ext uri="{BB962C8B-B14F-4D97-AF65-F5344CB8AC3E}">
        <p14:creationId xmlns:p14="http://schemas.microsoft.com/office/powerpoint/2010/main" val="1715584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4"/>
  <p:tag name="KSO_WM_TEMPLATE_SCENE_ID" val="1"/>
  <p:tag name="KSO_WM_TEMPLATE_JOB_ID" val="14"/>
  <p:tag name="KSO_WM_TEMPLATE_TOPIC_DEFAUL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taQGRF1k6KVRbgcUb2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taQGRF1k6KVRbgcUb2gQ"/>
</p:tagLst>
</file>

<file path=ppt/theme/theme1.xml><?xml version="1.0" encoding="utf-8"?>
<a:theme xmlns:a="http://schemas.openxmlformats.org/drawingml/2006/main" name="2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 w="285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57412</TotalTime>
  <Words>2096</Words>
  <Application>Microsoft Office PowerPoint</Application>
  <PresentationFormat>宽屏</PresentationFormat>
  <Paragraphs>575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GAHJVS+Tw Cen MT Condensed Extra Bold</vt:lpstr>
      <vt:lpstr>IVJVJH+MicrosoftYaHei-Bold</vt:lpstr>
      <vt:lpstr>Microsoft YaHei Light</vt:lpstr>
      <vt:lpstr>VWCDEG+Tw Cen MT Condensed Extra Bold</vt:lpstr>
      <vt:lpstr>宋体</vt:lpstr>
      <vt:lpstr>微软雅黑</vt:lpstr>
      <vt:lpstr>微软雅黑</vt:lpstr>
      <vt:lpstr>幼圆</vt:lpstr>
      <vt:lpstr>Arial</vt:lpstr>
      <vt:lpstr>Calibri</vt:lpstr>
      <vt:lpstr>Calibri Light</vt:lpstr>
      <vt:lpstr>Times New Roman</vt:lpstr>
      <vt:lpstr>2_Office 主题</vt:lpstr>
      <vt:lpstr>5_Office 主题</vt:lpstr>
      <vt:lpstr>6_Office 主题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徐 振钧</cp:lastModifiedBy>
  <cp:revision>7412</cp:revision>
  <cp:lastPrinted>2020-07-22T00:46:37Z</cp:lastPrinted>
  <dcterms:created xsi:type="dcterms:W3CDTF">2013-06-20T19:56:00Z</dcterms:created>
  <dcterms:modified xsi:type="dcterms:W3CDTF">2022-12-19T16:03:14Z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