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rawings/drawing1.xml" ContentType="application/vnd.openxmlformats-officedocument.drawingml.chartshap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257" r:id="rId3"/>
    <p:sldId id="765" r:id="rId5"/>
    <p:sldId id="475" r:id="rId6"/>
    <p:sldId id="767" r:id="rId7"/>
    <p:sldId id="768" r:id="rId8"/>
    <p:sldId id="766" r:id="rId9"/>
    <p:sldId id="769" r:id="rId10"/>
    <p:sldId id="770" r:id="rId11"/>
    <p:sldId id="771" r:id="rId12"/>
    <p:sldId id="774" r:id="rId13"/>
    <p:sldId id="748" r:id="rId14"/>
    <p:sldId id="775" r:id="rId15"/>
    <p:sldId id="776" r:id="rId16"/>
    <p:sldId id="777" r:id="rId17"/>
    <p:sldId id="778" r:id="rId18"/>
    <p:sldId id="614" r:id="rId19"/>
    <p:sldId id="780" r:id="rId20"/>
    <p:sldId id="781" r:id="rId21"/>
    <p:sldId id="792" r:id="rId22"/>
    <p:sldId id="782" r:id="rId23"/>
    <p:sldId id="784" r:id="rId24"/>
    <p:sldId id="785" r:id="rId25"/>
    <p:sldId id="793" r:id="rId26"/>
    <p:sldId id="783" r:id="rId27"/>
    <p:sldId id="787" r:id="rId28"/>
    <p:sldId id="788" r:id="rId29"/>
    <p:sldId id="789" r:id="rId30"/>
    <p:sldId id="790" r:id="rId31"/>
    <p:sldId id="794" r:id="rId32"/>
    <p:sldId id="791" r:id="rId33"/>
  </p:sldIdLst>
  <p:sldSz cx="12192000" cy="6858000"/>
  <p:notesSz cx="6797675" cy="9926320"/>
  <p:embeddedFontLst>
    <p:embeddedFont>
      <p:font typeface="微软雅黑" panose="020B0503020204020204" pitchFamily="34" charset="-122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黑体" panose="02010609060101010101" charset="-122"/>
      <p:regular r:id="rId43"/>
    </p:embeddedFont>
    <p:embeddedFont>
      <p:font typeface="幼圆" panose="02010509060101010101" pitchFamily="49" charset="-122"/>
      <p:regular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  <p:embeddedFont>
      <p:font typeface="仿宋_GB2312" panose="02010609030101010101" pitchFamily="49" charset="-122"/>
      <p:regular r:id="rId4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E527B3"/>
    <a:srgbClr val="4F81BD"/>
    <a:srgbClr val="FFCC99"/>
    <a:srgbClr val="6600FF"/>
    <a:srgbClr val="F4E9E9"/>
    <a:srgbClr val="00FFFF"/>
    <a:srgbClr val="7FCCE7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84" autoAdjust="0"/>
    <p:restoredTop sz="94513" autoAdjust="0"/>
  </p:normalViewPr>
  <p:slideViewPr>
    <p:cSldViewPr showGuides="1">
      <p:cViewPr varScale="1">
        <p:scale>
          <a:sx n="46" d="100"/>
          <a:sy n="46" d="100"/>
        </p:scale>
        <p:origin x="-77" y="-523"/>
      </p:cViewPr>
      <p:guideLst>
        <p:guide orient="horz" pos="419"/>
        <p:guide orient="horz" pos="1312"/>
        <p:guide orient="horz" pos="3793"/>
        <p:guide orient="horz" pos="3113"/>
        <p:guide orient="horz" pos="2704"/>
        <p:guide orient="horz" pos="3294"/>
        <p:guide pos="3845"/>
        <p:guide pos="892"/>
        <p:guide pos="7650"/>
        <p:guide pos="7015"/>
        <p:guide pos="1269"/>
        <p:guide pos="6335"/>
      </p:guideLst>
    </p:cSldViewPr>
  </p:slideViewPr>
  <p:outlineViewPr>
    <p:cViewPr>
      <p:scale>
        <a:sx n="33" d="100"/>
        <a:sy n="33" d="100"/>
      </p:scale>
      <p:origin x="0" y="164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21612"/>
    </p:cViewPr>
  </p:sorterViewPr>
  <p:notesViewPr>
    <p:cSldViewPr>
      <p:cViewPr varScale="1">
        <p:scale>
          <a:sx n="59" d="100"/>
          <a:sy n="59" d="100"/>
        </p:scale>
        <p:origin x="-2428" y="-68"/>
      </p:cViewPr>
      <p:guideLst>
        <p:guide orient="horz" pos="3258"/>
        <p:guide orient="horz" pos="3133"/>
        <p:guide orient="horz" pos="3259"/>
        <p:guide orient="horz" pos="3127"/>
        <p:guide pos="2238"/>
        <p:guide pos="2174"/>
        <p:guide pos="2218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26700;&#38754;&#25991;&#20214;\&#65288;18&#32593;&#31614;&#65289;&#24180;&#20852;&#38534;&#25151;&#20135;&#25104;&#20132;&#25968;&#25454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26700;&#38754;&#25991;&#20214;\&#65288;18&#32593;&#31614;&#65289;&#24180;&#20852;&#38534;&#25151;&#20135;&#25104;&#20132;&#25968;&#25454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b="1" dirty="0"/>
              <a:t>兴隆新建商品住宅市场供需成交比</a:t>
            </a:r>
            <a:endParaRPr lang="zh-CN" b="1" dirty="0"/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Sheet2!$O$19</c:f>
              <c:strCache>
                <c:ptCount val="1"/>
                <c:pt idx="0">
                  <c:v>批准预售面积（万㎡）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05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Sheet2!$P$18:$S$18</c:f>
              <c:strCache>
                <c:ptCount val="4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  <c:pt idx="3">
                  <c:v>2019年</c:v>
                </c:pt>
              </c:strCache>
            </c:strRef>
          </c:cat>
          <c:val>
            <c:numRef>
              <c:f>Sheet2!$P$19:$S$19</c:f>
              <c:numCache>
                <c:formatCode>General</c:formatCode>
                <c:ptCount val="4"/>
                <c:pt idx="0">
                  <c:v>15.8</c:v>
                </c:pt>
                <c:pt idx="1">
                  <c:v>28.2</c:v>
                </c:pt>
                <c:pt idx="2">
                  <c:v>39.33</c:v>
                </c:pt>
                <c:pt idx="3">
                  <c:v>19.81</c:v>
                </c:pt>
              </c:numCache>
            </c:numRef>
          </c:val>
        </c:ser>
        <c:ser>
          <c:idx val="1"/>
          <c:order val="1"/>
          <c:tx>
            <c:strRef>
              <c:f>Sheet2!$O$20</c:f>
              <c:strCache>
                <c:ptCount val="1"/>
                <c:pt idx="0">
                  <c:v>签约面积（万㎡）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00" b="1" i="0" u="none" strike="noStrike" kern="1200" baseline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Sheet2!$P$18:$S$18</c:f>
              <c:strCache>
                <c:ptCount val="4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  <c:pt idx="3">
                  <c:v>2019年</c:v>
                </c:pt>
              </c:strCache>
            </c:strRef>
          </c:cat>
          <c:val>
            <c:numRef>
              <c:f>Sheet2!$P$20:$S$20</c:f>
              <c:numCache>
                <c:formatCode>General</c:formatCode>
                <c:ptCount val="4"/>
                <c:pt idx="0">
                  <c:v>37.6</c:v>
                </c:pt>
                <c:pt idx="1">
                  <c:v>8.47</c:v>
                </c:pt>
                <c:pt idx="2">
                  <c:v>16.19</c:v>
                </c:pt>
                <c:pt idx="3">
                  <c:v>22.72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960576"/>
        <c:axId val="173982848"/>
      </c:barChart>
      <c:lineChart>
        <c:grouping val="standard"/>
        <c:varyColors val="0"/>
        <c:ser>
          <c:idx val="2"/>
          <c:order val="2"/>
          <c:tx>
            <c:strRef>
              <c:f>Sheet2!$O$21</c:f>
              <c:strCache>
                <c:ptCount val="1"/>
                <c:pt idx="0">
                  <c:v>签约均价（元/㎡）</c:v>
                </c:pt>
              </c:strCache>
            </c:strRef>
          </c:tx>
          <c:spPr>
            <a:ln w="28575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81287037651082"/>
                  <c:y val="-0.03490401396160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203217594127705"/>
                  <c:y val="-0.055846422338568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203217594127705"/>
                  <c:y val="-0.03839441535776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00" b="0" i="0" u="none" strike="noStrike" kern="1200" baseline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Sheet2!$P$18:$S$18</c:f>
              <c:strCache>
                <c:ptCount val="4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  <c:pt idx="3">
                  <c:v>2019年</c:v>
                </c:pt>
              </c:strCache>
            </c:strRef>
          </c:cat>
          <c:val>
            <c:numRef>
              <c:f>Sheet2!$P$21:$S$21</c:f>
              <c:numCache>
                <c:formatCode>General</c:formatCode>
                <c:ptCount val="4"/>
                <c:pt idx="0">
                  <c:v>5187</c:v>
                </c:pt>
                <c:pt idx="1">
                  <c:v>6883</c:v>
                </c:pt>
                <c:pt idx="2">
                  <c:v>8575</c:v>
                </c:pt>
                <c:pt idx="3">
                  <c:v>8131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173984384"/>
        <c:axId val="173801856"/>
      </c:lineChart>
      <c:catAx>
        <c:axId val="17396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73982848"/>
        <c:crosses val="autoZero"/>
        <c:auto val="1"/>
        <c:lblAlgn val="ctr"/>
        <c:lblOffset val="100"/>
        <c:noMultiLvlLbl val="0"/>
      </c:catAx>
      <c:valAx>
        <c:axId val="17398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 cap="flat" cmpd="sng" algn="ctr">
            <a:noFill/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73960576"/>
        <c:crosses val="autoZero"/>
        <c:crossBetween val="between"/>
      </c:valAx>
      <c:catAx>
        <c:axId val="173984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73801856"/>
        <c:crosses val="autoZero"/>
        <c:auto val="1"/>
        <c:lblAlgn val="ctr"/>
        <c:lblOffset val="100"/>
        <c:noMultiLvlLbl val="0"/>
      </c:catAx>
      <c:valAx>
        <c:axId val="173801856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ln w="9525" cap="flat" cmpd="sng" algn="ctr">
            <a:noFill/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73984384"/>
        <c:crosses val="max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rgbClr val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>
          <a:latin typeface="微软雅黑" panose="020B0503020204020204" pitchFamily="34" charset="-122"/>
          <a:ea typeface="微软雅黑" panose="020B0503020204020204" pitchFamily="34" charset="-122"/>
        </a:defRPr>
      </a:pPr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altLang="zh-CN" sz="1200" b="1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b="1" dirty="0"/>
              <a:t>兴隆县</a:t>
            </a:r>
            <a:r>
              <a:rPr lang="en-US" b="1" dirty="0" smtClean="0"/>
              <a:t>2020</a:t>
            </a:r>
            <a:r>
              <a:rPr lang="zh-CN" b="1" dirty="0" smtClean="0"/>
              <a:t>年</a:t>
            </a:r>
            <a:r>
              <a:rPr lang="zh-CN" altLang="en-US" b="1" dirty="0"/>
              <a:t>商品住宅月度网签数据</a:t>
            </a:r>
            <a:endParaRPr lang="zh-CN" b="1" dirty="0"/>
          </a:p>
        </c:rich>
      </c:tx>
      <c:layout>
        <c:manualLayout>
          <c:xMode val="edge"/>
          <c:yMode val="edge"/>
          <c:x val="0.27696682068964"/>
          <c:y val="0.027777799904783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Sheet2!$W$37</c:f>
              <c:strCache>
                <c:ptCount val="1"/>
                <c:pt idx="0">
                  <c:v>网签面积（万㎡）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alt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Sheet2!$V$38:$V$49</c:f>
              <c:strCache>
                <c:ptCount val="12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  <c:pt idx="5">
                  <c:v>六月</c:v>
                </c:pt>
                <c:pt idx="6">
                  <c:v>七月</c:v>
                </c:pt>
                <c:pt idx="7">
                  <c:v>八月</c:v>
                </c:pt>
                <c:pt idx="8">
                  <c:v>九月</c:v>
                </c:pt>
                <c:pt idx="9">
                  <c:v>十月</c:v>
                </c:pt>
                <c:pt idx="10">
                  <c:v>十一月</c:v>
                </c:pt>
                <c:pt idx="11">
                  <c:v>十二月</c:v>
                </c:pt>
              </c:strCache>
            </c:strRef>
          </c:cat>
          <c:val>
            <c:numRef>
              <c:f>Sheet2!$W$38:$W$49</c:f>
              <c:numCache>
                <c:formatCode>General</c:formatCode>
                <c:ptCount val="12"/>
                <c:pt idx="0">
                  <c:v>1.08</c:v>
                </c:pt>
                <c:pt idx="1">
                  <c:v>0.84</c:v>
                </c:pt>
                <c:pt idx="2">
                  <c:v>1.24</c:v>
                </c:pt>
                <c:pt idx="3">
                  <c:v>1.62</c:v>
                </c:pt>
                <c:pt idx="4">
                  <c:v>2.56</c:v>
                </c:pt>
                <c:pt idx="5">
                  <c:v>2.4</c:v>
                </c:pt>
                <c:pt idx="6">
                  <c:v>2.59</c:v>
                </c:pt>
                <c:pt idx="7">
                  <c:v>2.35</c:v>
                </c:pt>
                <c:pt idx="8">
                  <c:v>2.28</c:v>
                </c:pt>
                <c:pt idx="9">
                  <c:v>1.42</c:v>
                </c:pt>
                <c:pt idx="10">
                  <c:v>2.17</c:v>
                </c:pt>
                <c:pt idx="11">
                  <c:v>2.17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3833600"/>
        <c:axId val="173836544"/>
      </c:barChart>
      <c:lineChart>
        <c:grouping val="standard"/>
        <c:varyColors val="0"/>
        <c:ser>
          <c:idx val="1"/>
          <c:order val="1"/>
          <c:tx>
            <c:strRef>
              <c:f>Sheet2!$X$37</c:f>
              <c:strCache>
                <c:ptCount val="1"/>
                <c:pt idx="0">
                  <c:v>网签均价（元/㎡）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altLang="zh-CN" sz="10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Sheet2!$V$38:$V$49</c:f>
              <c:strCache>
                <c:ptCount val="12"/>
                <c:pt idx="0">
                  <c:v>一月</c:v>
                </c:pt>
                <c:pt idx="1">
                  <c:v>二月</c:v>
                </c:pt>
                <c:pt idx="2">
                  <c:v>三月</c:v>
                </c:pt>
                <c:pt idx="3">
                  <c:v>四月</c:v>
                </c:pt>
                <c:pt idx="4">
                  <c:v>五月</c:v>
                </c:pt>
                <c:pt idx="5">
                  <c:v>六月</c:v>
                </c:pt>
                <c:pt idx="6">
                  <c:v>七月</c:v>
                </c:pt>
                <c:pt idx="7">
                  <c:v>八月</c:v>
                </c:pt>
                <c:pt idx="8">
                  <c:v>九月</c:v>
                </c:pt>
                <c:pt idx="9">
                  <c:v>十月</c:v>
                </c:pt>
                <c:pt idx="10">
                  <c:v>十一月</c:v>
                </c:pt>
                <c:pt idx="11">
                  <c:v>十二月</c:v>
                </c:pt>
              </c:strCache>
            </c:strRef>
          </c:cat>
          <c:val>
            <c:numRef>
              <c:f>Sheet2!$X$38:$X$49</c:f>
              <c:numCache>
                <c:formatCode>General</c:formatCode>
                <c:ptCount val="12"/>
                <c:pt idx="0">
                  <c:v>8488</c:v>
                </c:pt>
                <c:pt idx="1">
                  <c:v>8815</c:v>
                </c:pt>
                <c:pt idx="2">
                  <c:v>8812</c:v>
                </c:pt>
                <c:pt idx="3">
                  <c:v>8567</c:v>
                </c:pt>
                <c:pt idx="4">
                  <c:v>8279</c:v>
                </c:pt>
                <c:pt idx="5">
                  <c:v>8302</c:v>
                </c:pt>
                <c:pt idx="6">
                  <c:v>7827</c:v>
                </c:pt>
                <c:pt idx="7">
                  <c:v>8069</c:v>
                </c:pt>
                <c:pt idx="8">
                  <c:v>8181</c:v>
                </c:pt>
                <c:pt idx="9">
                  <c:v>8304</c:v>
                </c:pt>
                <c:pt idx="10">
                  <c:v>7555</c:v>
                </c:pt>
                <c:pt idx="11">
                  <c:v>7446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73846528"/>
        <c:axId val="173848064"/>
      </c:lineChart>
      <c:catAx>
        <c:axId val="17383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altLang="zh-CN" sz="10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73836544"/>
        <c:crosses val="autoZero"/>
        <c:auto val="1"/>
        <c:lblAlgn val="ctr"/>
        <c:lblOffset val="100"/>
        <c:noMultiLvlLbl val="0"/>
      </c:catAx>
      <c:valAx>
        <c:axId val="17383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altLang="zh-CN" sz="10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73833600"/>
        <c:crosses val="autoZero"/>
        <c:crossBetween val="between"/>
      </c:valAx>
      <c:catAx>
        <c:axId val="173846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altLang="zh-CN" sz="10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73848064"/>
        <c:crosses val="autoZero"/>
        <c:auto val="1"/>
        <c:lblAlgn val="ctr"/>
        <c:lblOffset val="100"/>
        <c:noMultiLvlLbl val="0"/>
      </c:catAx>
      <c:valAx>
        <c:axId val="1738480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en-US" altLang="zh-CN" sz="10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73846528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en-US" altLang="zh-CN" sz="10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altLang="zh-CN" sz="1000" b="0" i="0" u="none" strike="noStrike" kern="1200" baseline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EC3FA-B77E-414D-BD14-A804EF45A4E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E11D7FD0-F407-4A63-BC5D-85EFE699F6AF}">
      <dgm:prSet phldrT="[文本]" custT="1"/>
      <dgm:spPr/>
      <dgm:t>
        <a:bodyPr/>
        <a:lstStyle/>
        <a:p>
          <a:r>
            <a:rPr lang="zh-CN" altLang="en-US" sz="1200" b="1" dirty="0">
              <a:latin typeface="+mn-ea"/>
              <a:ea typeface="+mn-ea"/>
            </a:rPr>
            <a:t>雾灵新城板块</a:t>
          </a:r>
        </a:p>
      </dgm:t>
    </dgm:pt>
    <dgm:pt modelId="{F502A116-9DF0-4F25-A3D7-CAE68B69266C}" cxnId="{C6F7DF12-2713-470F-B251-DA5425BEB1E9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4E1C787E-BC11-42B1-B2F3-4FBA5D1EE496}" cxnId="{C6F7DF12-2713-470F-B251-DA5425BEB1E9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426924CF-3E45-40E9-B4ED-7E3FD9379087}">
      <dgm:prSet phldrT="[文本]" custT="1"/>
      <dgm:spPr/>
      <dgm:t>
        <a:bodyPr/>
        <a:lstStyle/>
        <a:p>
          <a:r>
            <a:rPr lang="zh-CN" altLang="en-US" sz="1200" b="1" dirty="0">
              <a:latin typeface="+mn-ea"/>
              <a:ea typeface="+mn-ea"/>
            </a:rPr>
            <a:t>老城区</a:t>
          </a:r>
        </a:p>
      </dgm:t>
    </dgm:pt>
    <dgm:pt modelId="{DE798036-C9B5-4B82-B539-FA28ADC19F34}" cxnId="{195361A3-20F3-4FC4-B48C-87140A1A58C7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0080B4F3-C088-43FD-B4BF-5BD957B7B3CB}" cxnId="{195361A3-20F3-4FC4-B48C-87140A1A58C7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BC88A533-356A-41AD-987E-509D5B6B0673}">
      <dgm:prSet phldrT="[文本]" custT="1"/>
      <dgm:spPr/>
      <dgm:t>
        <a:bodyPr/>
        <a:lstStyle/>
        <a:p>
          <a:r>
            <a:rPr lang="zh-CN" altLang="en-US" sz="1200" b="1" dirty="0">
              <a:latin typeface="+mn-ea"/>
              <a:ea typeface="+mn-ea"/>
            </a:rPr>
            <a:t>现有县中心</a:t>
          </a:r>
        </a:p>
      </dgm:t>
    </dgm:pt>
    <dgm:pt modelId="{015A8961-3D54-4A67-9872-1249A6CC6DD4}" cxnId="{3328C351-316F-4668-BC4E-22764313F3D3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938FC8AA-7ACE-4ABC-B1D3-8A28D27F8CC8}" cxnId="{3328C351-316F-4668-BC4E-22764313F3D3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7BBF1F2E-B419-4FD2-82CC-09F389A8A716}">
      <dgm:prSet phldrT="[文本]" custT="1"/>
      <dgm:spPr/>
      <dgm:t>
        <a:bodyPr/>
        <a:lstStyle/>
        <a:p>
          <a:r>
            <a:rPr lang="zh-CN" altLang="en-US" sz="1200" b="1" dirty="0">
              <a:latin typeface="+mn-ea"/>
              <a:ea typeface="+mn-ea"/>
            </a:rPr>
            <a:t>兴隆新城板块</a:t>
          </a:r>
        </a:p>
      </dgm:t>
    </dgm:pt>
    <dgm:pt modelId="{D8D45A88-77D5-4381-9641-E192E8B79A47}" cxnId="{23B1D72E-A5BB-4D0B-BAEC-23B256470295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DCF41158-6C4A-46FD-99AD-BB127F3C5296}" cxnId="{23B1D72E-A5BB-4D0B-BAEC-23B256470295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07277C4A-BB41-4238-8FAF-A2A03B3D7330}">
      <dgm:prSet phldrT="[文本]" custT="1"/>
      <dgm:spPr/>
      <dgm:t>
        <a:bodyPr/>
        <a:lstStyle/>
        <a:p>
          <a:r>
            <a:rPr lang="zh-CN" altLang="en-US" sz="1200" b="1" dirty="0">
              <a:latin typeface="+mn-ea"/>
              <a:ea typeface="+mn-ea"/>
            </a:rPr>
            <a:t>高铁新城板块</a:t>
          </a:r>
        </a:p>
      </dgm:t>
    </dgm:pt>
    <dgm:pt modelId="{E6B9AD7F-C1AA-4474-9EDD-49874FE4D82F}" cxnId="{0CAED032-55E5-4DC9-B654-6D6A9D1D5872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7A185127-5238-4D5C-B55B-35479DBD77EE}" cxnId="{0CAED032-55E5-4DC9-B654-6D6A9D1D5872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0A4E73CB-4E1F-4296-9D5A-EC793D07852C}">
      <dgm:prSet custT="1"/>
      <dgm:spPr/>
      <dgm:t>
        <a:bodyPr/>
        <a:lstStyle/>
        <a:p>
          <a:r>
            <a:rPr lang="zh-CN" altLang="en-US" sz="1200" b="1" dirty="0">
              <a:latin typeface="+mn-ea"/>
              <a:ea typeface="+mn-ea"/>
            </a:rPr>
            <a:t>位于</a:t>
          </a:r>
          <a:r>
            <a:rPr lang="zh-CN" altLang="en-US" sz="1200" b="1" dirty="0" smtClean="0">
              <a:latin typeface="+mn-ea"/>
              <a:ea typeface="+mn-ea"/>
            </a:rPr>
            <a:t>城区东北角</a:t>
          </a:r>
          <a:r>
            <a:rPr lang="zh-CN" altLang="en-US" sz="1200" b="1" dirty="0" smtClean="0">
              <a:solidFill>
                <a:schemeClr val="tx1"/>
              </a:solidFill>
              <a:latin typeface="+mn-ea"/>
              <a:ea typeface="+mn-ea"/>
            </a:rPr>
            <a:t>、</a:t>
          </a:r>
          <a:r>
            <a:rPr lang="zh-CN" altLang="en-US" sz="1200" b="1" dirty="0">
              <a:solidFill>
                <a:srgbClr val="FF0000"/>
              </a:solidFill>
              <a:latin typeface="+mn-ea"/>
              <a:ea typeface="+mn-ea"/>
            </a:rPr>
            <a:t>毗邻雾灵山景区，周边自然环境优美，土地资源充裕，是城市未来发展的重点区域，将成为兴隆的标志和名片。</a:t>
          </a:r>
        </a:p>
      </dgm:t>
    </dgm:pt>
    <dgm:pt modelId="{15B400BA-C281-4EEF-AB39-25C72C581EF1}" cxnId="{F0922B06-F8F4-4440-957F-FF56D390757D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D534167F-58E2-45E1-9ED5-F8A781E3463F}" cxnId="{F0922B06-F8F4-4440-957F-FF56D390757D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AB24F95A-4A48-45D0-B483-19118ACE0360}">
      <dgm:prSet custT="1"/>
      <dgm:spPr/>
      <dgm:t>
        <a:bodyPr/>
        <a:lstStyle/>
        <a:p>
          <a:r>
            <a:rPr lang="zh-CN" altLang="en-US" sz="1200" b="1" dirty="0">
              <a:latin typeface="+mn-ea"/>
              <a:ea typeface="+mn-ea"/>
            </a:rPr>
            <a:t>土地规划基本成型，城市发展达到瓶颈，可建设区域少，未来发展空间有限。</a:t>
          </a:r>
        </a:p>
      </dgm:t>
    </dgm:pt>
    <dgm:pt modelId="{890F5B7B-6A7A-4465-9C80-20BF92521542}" cxnId="{5E7AAB5B-1068-415F-8742-9376FEBDFF42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0BC14022-1DDA-4B1F-BABF-0DB61B269654}" cxnId="{5E7AAB5B-1068-415F-8742-9376FEBDFF42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3D09239E-3ADA-4808-AF6D-02FEE0245F92}">
      <dgm:prSet custT="1"/>
      <dgm:spPr/>
      <dgm:t>
        <a:bodyPr/>
        <a:lstStyle/>
        <a:p>
          <a:r>
            <a:rPr lang="zh-CN" altLang="en-US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ea"/>
              <a:ea typeface="+mn-ea"/>
              <a:cs typeface="+mn-cs"/>
            </a:rPr>
            <a:t>高铁正在建设，众多小区和高铁站的修建占用了大量土地资源，可用规划用地非常少，土地成本较高</a:t>
          </a:r>
          <a:r>
            <a:rPr lang="zh-CN" altLang="en-US" sz="1200" b="1" kern="1200" dirty="0">
              <a:latin typeface="+mn-ea"/>
              <a:ea typeface="+mn-ea"/>
            </a:rPr>
            <a:t>。</a:t>
          </a:r>
        </a:p>
      </dgm:t>
    </dgm:pt>
    <dgm:pt modelId="{22996519-1AE5-4E6B-B3A7-ACEA8A2B1ABB}" cxnId="{52C8B4FA-B853-49C2-AB1C-14914C9963C0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00EF0A46-07CB-4924-A1F0-63E3F64CF5C4}" cxnId="{52C8B4FA-B853-49C2-AB1C-14914C9963C0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D6CDA3E2-9EF3-47AF-B95B-BE447CDFEBCF}">
      <dgm:prSet custT="1"/>
      <dgm:spPr/>
      <dgm:t>
        <a:bodyPr/>
        <a:lstStyle/>
        <a:p>
          <a:r>
            <a:rPr lang="zh-CN" altLang="en-US" sz="1200" b="1" dirty="0">
              <a:latin typeface="+mn-ea"/>
              <a:ea typeface="+mn-ea"/>
            </a:rPr>
            <a:t>建设条件较好的地块已被中冶占据，可用土地资源非常稀少。</a:t>
          </a:r>
        </a:p>
      </dgm:t>
    </dgm:pt>
    <dgm:pt modelId="{60A0ADEF-779E-4918-87AE-1E7BC0F9DCCB}" cxnId="{19C8F7B5-6A29-47AB-84A8-FB21CEE36C74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29C18CEA-E86F-45A3-80ED-920717A4F043}" cxnId="{19C8F7B5-6A29-47AB-84A8-FB21CEE36C74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E2BDB430-67BA-4651-9747-6B744A68208B}">
      <dgm:prSet custT="1"/>
      <dgm:spPr/>
      <dgm:t>
        <a:bodyPr/>
        <a:lstStyle/>
        <a:p>
          <a:r>
            <a:rPr lang="zh-CN" altLang="en-US" sz="1200" b="1" dirty="0">
              <a:solidFill>
                <a:schemeClr val="tx1"/>
              </a:solidFill>
              <a:latin typeface="+mn-ea"/>
              <a:ea typeface="+mn-ea"/>
            </a:rPr>
            <a:t>人口密度较大，市容落后，经济发展相对滞后，现有土地资源已被首开集团占据，已无多余土地资源。</a:t>
          </a:r>
        </a:p>
      </dgm:t>
    </dgm:pt>
    <dgm:pt modelId="{AD0BD7D9-EEC6-4714-A959-3A5A749FD633}" cxnId="{645698BA-C624-4A54-B840-7903F14188D2}" type="par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BAE7D073-9C91-4FA8-88D3-0C9C14D6EDE7}" cxnId="{645698BA-C624-4A54-B840-7903F14188D2}" type="sibTrans">
      <dgm:prSet/>
      <dgm:spPr/>
      <dgm:t>
        <a:bodyPr/>
        <a:lstStyle/>
        <a:p>
          <a:endParaRPr lang="zh-CN" altLang="en-US" sz="1200" b="1">
            <a:latin typeface="+mn-ea"/>
            <a:ea typeface="+mn-ea"/>
          </a:endParaRPr>
        </a:p>
      </dgm:t>
    </dgm:pt>
    <dgm:pt modelId="{6814ED51-9A50-4EAE-9CD6-ED60AC4F592E}" type="pres">
      <dgm:prSet presAssocID="{F28EC3FA-B77E-414D-BD14-A804EF45A4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8B3AD15-A257-4A7B-B69B-8FB9BD5627AC}" type="pres">
      <dgm:prSet presAssocID="{E11D7FD0-F407-4A63-BC5D-85EFE699F6AF}" presName="linNode" presStyleCnt="0"/>
      <dgm:spPr/>
    </dgm:pt>
    <dgm:pt modelId="{20C03ACF-4E4F-40F2-ACD1-BB31BD4A3332}" type="pres">
      <dgm:prSet presAssocID="{E11D7FD0-F407-4A63-BC5D-85EFE699F6AF}" presName="parentText" presStyleLbl="node1" presStyleIdx="0" presStyleCnt="5" custScaleY="12894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CB7872E-BF32-4827-A5FA-70925D9950B4}" type="pres">
      <dgm:prSet presAssocID="{E11D7FD0-F407-4A63-BC5D-85EFE699F6AF}" presName="descendantText" presStyleLbl="alignAccFollowNode1" presStyleIdx="0" presStyleCnt="5" custScaleX="293451" custScaleY="14076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ACD3C2F-8122-43B5-918A-68012AEACBF7}" type="pres">
      <dgm:prSet presAssocID="{4E1C787E-BC11-42B1-B2F3-4FBA5D1EE496}" presName="sp" presStyleCnt="0"/>
      <dgm:spPr/>
    </dgm:pt>
    <dgm:pt modelId="{583F0855-7799-4E1A-A1E8-26C4A661F16D}" type="pres">
      <dgm:prSet presAssocID="{426924CF-3E45-40E9-B4ED-7E3FD9379087}" presName="linNode" presStyleCnt="0"/>
      <dgm:spPr/>
    </dgm:pt>
    <dgm:pt modelId="{2791FF1D-D5DA-42D9-ADC4-CB4FF5750E2E}" type="pres">
      <dgm:prSet presAssocID="{426924CF-3E45-40E9-B4ED-7E3FD9379087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12578EE-B449-43DC-8AAB-C1795EEA28EC}" type="pres">
      <dgm:prSet presAssocID="{426924CF-3E45-40E9-B4ED-7E3FD9379087}" presName="descendantText" presStyleLbl="alignAccFollowNode1" presStyleIdx="1" presStyleCnt="5" custScaleX="30289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C7B6AC-6324-4FC5-A124-87CA290A15A9}" type="pres">
      <dgm:prSet presAssocID="{0080B4F3-C088-43FD-B4BF-5BD957B7B3CB}" presName="sp" presStyleCnt="0"/>
      <dgm:spPr/>
    </dgm:pt>
    <dgm:pt modelId="{25D94F36-2DDE-4355-B3D7-FC1CAC93711B}" type="pres">
      <dgm:prSet presAssocID="{BC88A533-356A-41AD-987E-509D5B6B0673}" presName="linNode" presStyleCnt="0"/>
      <dgm:spPr/>
    </dgm:pt>
    <dgm:pt modelId="{CD3EFAC8-8D63-483F-9E04-ADD8DABEDD1F}" type="pres">
      <dgm:prSet presAssocID="{BC88A533-356A-41AD-987E-509D5B6B0673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97AB1B2-6257-4439-9E61-E120EFC85213}" type="pres">
      <dgm:prSet presAssocID="{BC88A533-356A-41AD-987E-509D5B6B0673}" presName="descendantText" presStyleLbl="alignAccFollowNode1" presStyleIdx="2" presStyleCnt="5" custScaleX="301256" custLinFactNeighborX="490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2A00D4-6D3A-4E2C-B845-92385FCC18C0}" type="pres">
      <dgm:prSet presAssocID="{938FC8AA-7ACE-4ABC-B1D3-8A28D27F8CC8}" presName="sp" presStyleCnt="0"/>
      <dgm:spPr/>
    </dgm:pt>
    <dgm:pt modelId="{B5384BB9-0057-408D-96A2-46EBAC3E6D21}" type="pres">
      <dgm:prSet presAssocID="{7BBF1F2E-B419-4FD2-82CC-09F389A8A716}" presName="linNode" presStyleCnt="0"/>
      <dgm:spPr/>
    </dgm:pt>
    <dgm:pt modelId="{660CE28B-B51B-4783-A42F-B320D8F191E3}" type="pres">
      <dgm:prSet presAssocID="{7BBF1F2E-B419-4FD2-82CC-09F389A8A716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7DCAFA3-89E7-4610-B3B1-A76118C221E5}" type="pres">
      <dgm:prSet presAssocID="{7BBF1F2E-B419-4FD2-82CC-09F389A8A716}" presName="descendantText" presStyleLbl="alignAccFollowNode1" presStyleIdx="3" presStyleCnt="5" custScaleX="30125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FA3A75-44B9-4E3C-8876-A65B6AE4C7D2}" type="pres">
      <dgm:prSet presAssocID="{DCF41158-6C4A-46FD-99AD-BB127F3C5296}" presName="sp" presStyleCnt="0"/>
      <dgm:spPr/>
    </dgm:pt>
    <dgm:pt modelId="{812DCA62-AAD1-4B59-85B2-061BDAD6CA2A}" type="pres">
      <dgm:prSet presAssocID="{07277C4A-BB41-4238-8FAF-A2A03B3D7330}" presName="linNode" presStyleCnt="0"/>
      <dgm:spPr/>
    </dgm:pt>
    <dgm:pt modelId="{C27330DC-9D41-4997-A8CC-799950CF35B0}" type="pres">
      <dgm:prSet presAssocID="{07277C4A-BB41-4238-8FAF-A2A03B3D7330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1E0866-C4B9-4769-83D7-A30A59C68D9D}" type="pres">
      <dgm:prSet presAssocID="{07277C4A-BB41-4238-8FAF-A2A03B3D7330}" presName="descendantText" presStyleLbl="alignAccFollowNode1" presStyleIdx="4" presStyleCnt="5" custScaleX="29347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3B1D72E-A5BB-4D0B-BAEC-23B256470295}" srcId="{F28EC3FA-B77E-414D-BD14-A804EF45A4E9}" destId="{7BBF1F2E-B419-4FD2-82CC-09F389A8A716}" srcOrd="3" destOrd="0" parTransId="{D8D45A88-77D5-4381-9641-E192E8B79A47}" sibTransId="{DCF41158-6C4A-46FD-99AD-BB127F3C5296}"/>
    <dgm:cxn modelId="{5E7AAB5B-1068-415F-8742-9376FEBDFF42}" srcId="{BC88A533-356A-41AD-987E-509D5B6B0673}" destId="{AB24F95A-4A48-45D0-B483-19118ACE0360}" srcOrd="0" destOrd="0" parTransId="{890F5B7B-6A7A-4465-9C80-20BF92521542}" sibTransId="{0BC14022-1DDA-4B1F-BABF-0DB61B269654}"/>
    <dgm:cxn modelId="{DEC52621-59CA-46F1-AB6B-33B6BEAD541D}" type="presOf" srcId="{7BBF1F2E-B419-4FD2-82CC-09F389A8A716}" destId="{660CE28B-B51B-4783-A42F-B320D8F191E3}" srcOrd="0" destOrd="0" presId="urn:microsoft.com/office/officeart/2005/8/layout/vList5"/>
    <dgm:cxn modelId="{3328C351-316F-4668-BC4E-22764313F3D3}" srcId="{F28EC3FA-B77E-414D-BD14-A804EF45A4E9}" destId="{BC88A533-356A-41AD-987E-509D5B6B0673}" srcOrd="2" destOrd="0" parTransId="{015A8961-3D54-4A67-9872-1249A6CC6DD4}" sibTransId="{938FC8AA-7ACE-4ABC-B1D3-8A28D27F8CC8}"/>
    <dgm:cxn modelId="{F0922B06-F8F4-4440-957F-FF56D390757D}" srcId="{E11D7FD0-F407-4A63-BC5D-85EFE699F6AF}" destId="{0A4E73CB-4E1F-4296-9D5A-EC793D07852C}" srcOrd="0" destOrd="0" parTransId="{15B400BA-C281-4EEF-AB39-25C72C581EF1}" sibTransId="{D534167F-58E2-45E1-9ED5-F8A781E3463F}"/>
    <dgm:cxn modelId="{C6F7DF12-2713-470F-B251-DA5425BEB1E9}" srcId="{F28EC3FA-B77E-414D-BD14-A804EF45A4E9}" destId="{E11D7FD0-F407-4A63-BC5D-85EFE699F6AF}" srcOrd="0" destOrd="0" parTransId="{F502A116-9DF0-4F25-A3D7-CAE68B69266C}" sibTransId="{4E1C787E-BC11-42B1-B2F3-4FBA5D1EE496}"/>
    <dgm:cxn modelId="{FCE805FA-5503-4DA2-B786-58FB93CEF545}" type="presOf" srcId="{3D09239E-3ADA-4808-AF6D-02FEE0245F92}" destId="{B41E0866-C4B9-4769-83D7-A30A59C68D9D}" srcOrd="0" destOrd="0" presId="urn:microsoft.com/office/officeart/2005/8/layout/vList5"/>
    <dgm:cxn modelId="{FB86C84F-DC91-4314-ACC5-803450D81AED}" type="presOf" srcId="{F28EC3FA-B77E-414D-BD14-A804EF45A4E9}" destId="{6814ED51-9A50-4EAE-9CD6-ED60AC4F592E}" srcOrd="0" destOrd="0" presId="urn:microsoft.com/office/officeart/2005/8/layout/vList5"/>
    <dgm:cxn modelId="{B7E45FC5-9FA9-419E-8FA1-750BEF8C03B2}" type="presOf" srcId="{AB24F95A-4A48-45D0-B483-19118ACE0360}" destId="{097AB1B2-6257-4439-9E61-E120EFC85213}" srcOrd="0" destOrd="0" presId="urn:microsoft.com/office/officeart/2005/8/layout/vList5"/>
    <dgm:cxn modelId="{195361A3-20F3-4FC4-B48C-87140A1A58C7}" srcId="{F28EC3FA-B77E-414D-BD14-A804EF45A4E9}" destId="{426924CF-3E45-40E9-B4ED-7E3FD9379087}" srcOrd="1" destOrd="0" parTransId="{DE798036-C9B5-4B82-B539-FA28ADC19F34}" sibTransId="{0080B4F3-C088-43FD-B4BF-5BD957B7B3CB}"/>
    <dgm:cxn modelId="{BCCC8A4E-801B-432F-A0D2-41933F01F4CA}" type="presOf" srcId="{E11D7FD0-F407-4A63-BC5D-85EFE699F6AF}" destId="{20C03ACF-4E4F-40F2-ACD1-BB31BD4A3332}" srcOrd="0" destOrd="0" presId="urn:microsoft.com/office/officeart/2005/8/layout/vList5"/>
    <dgm:cxn modelId="{0CAED032-55E5-4DC9-B654-6D6A9D1D5872}" srcId="{F28EC3FA-B77E-414D-BD14-A804EF45A4E9}" destId="{07277C4A-BB41-4238-8FAF-A2A03B3D7330}" srcOrd="4" destOrd="0" parTransId="{E6B9AD7F-C1AA-4474-9EDD-49874FE4D82F}" sibTransId="{7A185127-5238-4D5C-B55B-35479DBD77EE}"/>
    <dgm:cxn modelId="{55C39384-718E-40FF-BFE4-519B9234208D}" type="presOf" srcId="{07277C4A-BB41-4238-8FAF-A2A03B3D7330}" destId="{C27330DC-9D41-4997-A8CC-799950CF35B0}" srcOrd="0" destOrd="0" presId="urn:microsoft.com/office/officeart/2005/8/layout/vList5"/>
    <dgm:cxn modelId="{8855B96F-575B-47A9-AD54-5C070AF0F01C}" type="presOf" srcId="{426924CF-3E45-40E9-B4ED-7E3FD9379087}" destId="{2791FF1D-D5DA-42D9-ADC4-CB4FF5750E2E}" srcOrd="0" destOrd="0" presId="urn:microsoft.com/office/officeart/2005/8/layout/vList5"/>
    <dgm:cxn modelId="{89C59F5E-CAB4-4389-B54F-8EFF8D4ADF41}" type="presOf" srcId="{BC88A533-356A-41AD-987E-509D5B6B0673}" destId="{CD3EFAC8-8D63-483F-9E04-ADD8DABEDD1F}" srcOrd="0" destOrd="0" presId="urn:microsoft.com/office/officeart/2005/8/layout/vList5"/>
    <dgm:cxn modelId="{645698BA-C624-4A54-B840-7903F14188D2}" srcId="{426924CF-3E45-40E9-B4ED-7E3FD9379087}" destId="{E2BDB430-67BA-4651-9747-6B744A68208B}" srcOrd="0" destOrd="0" parTransId="{AD0BD7D9-EEC6-4714-A959-3A5A749FD633}" sibTransId="{BAE7D073-9C91-4FA8-88D3-0C9C14D6EDE7}"/>
    <dgm:cxn modelId="{3D36D1CA-F003-44CE-BB62-630D61071E51}" type="presOf" srcId="{E2BDB430-67BA-4651-9747-6B744A68208B}" destId="{612578EE-B449-43DC-8AAB-C1795EEA28EC}" srcOrd="0" destOrd="0" presId="urn:microsoft.com/office/officeart/2005/8/layout/vList5"/>
    <dgm:cxn modelId="{19C8F7B5-6A29-47AB-84A8-FB21CEE36C74}" srcId="{7BBF1F2E-B419-4FD2-82CC-09F389A8A716}" destId="{D6CDA3E2-9EF3-47AF-B95B-BE447CDFEBCF}" srcOrd="0" destOrd="0" parTransId="{60A0ADEF-779E-4918-87AE-1E7BC0F9DCCB}" sibTransId="{29C18CEA-E86F-45A3-80ED-920717A4F043}"/>
    <dgm:cxn modelId="{9245097B-67C1-4D62-86B9-A527226EAF9B}" type="presOf" srcId="{0A4E73CB-4E1F-4296-9D5A-EC793D07852C}" destId="{0CB7872E-BF32-4827-A5FA-70925D9950B4}" srcOrd="0" destOrd="0" presId="urn:microsoft.com/office/officeart/2005/8/layout/vList5"/>
    <dgm:cxn modelId="{52C8B4FA-B853-49C2-AB1C-14914C9963C0}" srcId="{07277C4A-BB41-4238-8FAF-A2A03B3D7330}" destId="{3D09239E-3ADA-4808-AF6D-02FEE0245F92}" srcOrd="0" destOrd="0" parTransId="{22996519-1AE5-4E6B-B3A7-ACEA8A2B1ABB}" sibTransId="{00EF0A46-07CB-4924-A1F0-63E3F64CF5C4}"/>
    <dgm:cxn modelId="{8C291028-3ADB-43D9-A38B-54405A1156EA}" type="presOf" srcId="{D6CDA3E2-9EF3-47AF-B95B-BE447CDFEBCF}" destId="{77DCAFA3-89E7-4610-B3B1-A76118C221E5}" srcOrd="0" destOrd="0" presId="urn:microsoft.com/office/officeart/2005/8/layout/vList5"/>
    <dgm:cxn modelId="{55E36E43-52DC-47B8-9A25-75E8336BD327}" type="presParOf" srcId="{6814ED51-9A50-4EAE-9CD6-ED60AC4F592E}" destId="{98B3AD15-A257-4A7B-B69B-8FB9BD5627AC}" srcOrd="0" destOrd="0" presId="urn:microsoft.com/office/officeart/2005/8/layout/vList5"/>
    <dgm:cxn modelId="{07E121C5-EBBA-4DE6-BAC7-14C3E020B7DF}" type="presParOf" srcId="{98B3AD15-A257-4A7B-B69B-8FB9BD5627AC}" destId="{20C03ACF-4E4F-40F2-ACD1-BB31BD4A3332}" srcOrd="0" destOrd="0" presId="urn:microsoft.com/office/officeart/2005/8/layout/vList5"/>
    <dgm:cxn modelId="{99A9B558-407A-4171-978C-0F07EBD58EC3}" type="presParOf" srcId="{98B3AD15-A257-4A7B-B69B-8FB9BD5627AC}" destId="{0CB7872E-BF32-4827-A5FA-70925D9950B4}" srcOrd="1" destOrd="0" presId="urn:microsoft.com/office/officeart/2005/8/layout/vList5"/>
    <dgm:cxn modelId="{87AF8871-6D29-4E0C-80C6-0B930321C66E}" type="presParOf" srcId="{6814ED51-9A50-4EAE-9CD6-ED60AC4F592E}" destId="{DACD3C2F-8122-43B5-918A-68012AEACBF7}" srcOrd="1" destOrd="0" presId="urn:microsoft.com/office/officeart/2005/8/layout/vList5"/>
    <dgm:cxn modelId="{3F4E118A-A625-42D0-930E-74AA004901F7}" type="presParOf" srcId="{6814ED51-9A50-4EAE-9CD6-ED60AC4F592E}" destId="{583F0855-7799-4E1A-A1E8-26C4A661F16D}" srcOrd="2" destOrd="0" presId="urn:microsoft.com/office/officeart/2005/8/layout/vList5"/>
    <dgm:cxn modelId="{886C2FB5-2AE4-47C2-A995-506F065126CD}" type="presParOf" srcId="{583F0855-7799-4E1A-A1E8-26C4A661F16D}" destId="{2791FF1D-D5DA-42D9-ADC4-CB4FF5750E2E}" srcOrd="0" destOrd="0" presId="urn:microsoft.com/office/officeart/2005/8/layout/vList5"/>
    <dgm:cxn modelId="{8DAADF68-E2A2-4B3F-AF28-18DBA319E49F}" type="presParOf" srcId="{583F0855-7799-4E1A-A1E8-26C4A661F16D}" destId="{612578EE-B449-43DC-8AAB-C1795EEA28EC}" srcOrd="1" destOrd="0" presId="urn:microsoft.com/office/officeart/2005/8/layout/vList5"/>
    <dgm:cxn modelId="{8AF701AF-DAEC-4D4E-BBB2-6F29E2F26765}" type="presParOf" srcId="{6814ED51-9A50-4EAE-9CD6-ED60AC4F592E}" destId="{9FC7B6AC-6324-4FC5-A124-87CA290A15A9}" srcOrd="3" destOrd="0" presId="urn:microsoft.com/office/officeart/2005/8/layout/vList5"/>
    <dgm:cxn modelId="{82E970AD-35C3-44E0-8AB0-6A811F24673F}" type="presParOf" srcId="{6814ED51-9A50-4EAE-9CD6-ED60AC4F592E}" destId="{25D94F36-2DDE-4355-B3D7-FC1CAC93711B}" srcOrd="4" destOrd="0" presId="urn:microsoft.com/office/officeart/2005/8/layout/vList5"/>
    <dgm:cxn modelId="{A1E53AC1-6855-438A-B649-34629FE66F7D}" type="presParOf" srcId="{25D94F36-2DDE-4355-B3D7-FC1CAC93711B}" destId="{CD3EFAC8-8D63-483F-9E04-ADD8DABEDD1F}" srcOrd="0" destOrd="0" presId="urn:microsoft.com/office/officeart/2005/8/layout/vList5"/>
    <dgm:cxn modelId="{7BDE90A2-2F28-4012-A05A-79D29EE8A451}" type="presParOf" srcId="{25D94F36-2DDE-4355-B3D7-FC1CAC93711B}" destId="{097AB1B2-6257-4439-9E61-E120EFC85213}" srcOrd="1" destOrd="0" presId="urn:microsoft.com/office/officeart/2005/8/layout/vList5"/>
    <dgm:cxn modelId="{4C4B140D-A83A-4A88-B329-FA0BC3B6194A}" type="presParOf" srcId="{6814ED51-9A50-4EAE-9CD6-ED60AC4F592E}" destId="{4B2A00D4-6D3A-4E2C-B845-92385FCC18C0}" srcOrd="5" destOrd="0" presId="urn:microsoft.com/office/officeart/2005/8/layout/vList5"/>
    <dgm:cxn modelId="{E3E571F1-33B6-4E1C-A2EF-CC3D93D23A80}" type="presParOf" srcId="{6814ED51-9A50-4EAE-9CD6-ED60AC4F592E}" destId="{B5384BB9-0057-408D-96A2-46EBAC3E6D21}" srcOrd="6" destOrd="0" presId="urn:microsoft.com/office/officeart/2005/8/layout/vList5"/>
    <dgm:cxn modelId="{D735DA0C-6B4A-4EBE-A2EC-642ADD83A2E3}" type="presParOf" srcId="{B5384BB9-0057-408D-96A2-46EBAC3E6D21}" destId="{660CE28B-B51B-4783-A42F-B320D8F191E3}" srcOrd="0" destOrd="0" presId="urn:microsoft.com/office/officeart/2005/8/layout/vList5"/>
    <dgm:cxn modelId="{8553713B-5F21-47AC-BCD1-7B9B132F6C11}" type="presParOf" srcId="{B5384BB9-0057-408D-96A2-46EBAC3E6D21}" destId="{77DCAFA3-89E7-4610-B3B1-A76118C221E5}" srcOrd="1" destOrd="0" presId="urn:microsoft.com/office/officeart/2005/8/layout/vList5"/>
    <dgm:cxn modelId="{44858D37-5620-4059-AA9C-EFE1EDB37F52}" type="presParOf" srcId="{6814ED51-9A50-4EAE-9CD6-ED60AC4F592E}" destId="{4CFA3A75-44B9-4E3C-8876-A65B6AE4C7D2}" srcOrd="7" destOrd="0" presId="urn:microsoft.com/office/officeart/2005/8/layout/vList5"/>
    <dgm:cxn modelId="{55030218-6091-4E0C-9F3A-11688C7B21A0}" type="presParOf" srcId="{6814ED51-9A50-4EAE-9CD6-ED60AC4F592E}" destId="{812DCA62-AAD1-4B59-85B2-061BDAD6CA2A}" srcOrd="8" destOrd="0" presId="urn:microsoft.com/office/officeart/2005/8/layout/vList5"/>
    <dgm:cxn modelId="{0F810660-BAFB-4376-837B-C01818CF469B}" type="presParOf" srcId="{812DCA62-AAD1-4B59-85B2-061BDAD6CA2A}" destId="{C27330DC-9D41-4997-A8CC-799950CF35B0}" srcOrd="0" destOrd="0" presId="urn:microsoft.com/office/officeart/2005/8/layout/vList5"/>
    <dgm:cxn modelId="{81D5D761-B975-4D94-B996-C216F5B7F487}" type="presParOf" srcId="{812DCA62-AAD1-4B59-85B2-061BDAD6CA2A}" destId="{B41E0866-C4B9-4769-83D7-A30A59C68D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7872E-BF32-4827-A5FA-70925D9950B4}">
      <dsp:nvSpPr>
        <dsp:cNvPr id="0" name=""/>
        <dsp:cNvSpPr/>
      </dsp:nvSpPr>
      <dsp:spPr>
        <a:xfrm rot="5400000">
          <a:off x="3003618" y="-2027425"/>
          <a:ext cx="679562" cy="48336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>
              <a:latin typeface="+mn-ea"/>
              <a:ea typeface="+mn-ea"/>
            </a:rPr>
            <a:t>位于</a:t>
          </a:r>
          <a:r>
            <a:rPr lang="zh-CN" altLang="en-US" sz="1200" b="1" kern="1200" dirty="0" smtClean="0">
              <a:latin typeface="+mn-ea"/>
              <a:ea typeface="+mn-ea"/>
            </a:rPr>
            <a:t>城区东北角</a:t>
          </a:r>
          <a:r>
            <a:rPr lang="zh-CN" altLang="en-US" sz="1200" b="1" kern="1200" dirty="0" smtClean="0">
              <a:solidFill>
                <a:schemeClr val="tx1"/>
              </a:solidFill>
              <a:latin typeface="+mn-ea"/>
              <a:ea typeface="+mn-ea"/>
            </a:rPr>
            <a:t>、</a:t>
          </a:r>
          <a:r>
            <a:rPr lang="zh-CN" altLang="en-US" sz="1200" b="1" kern="1200" dirty="0">
              <a:solidFill>
                <a:srgbClr val="FF0000"/>
              </a:solidFill>
              <a:latin typeface="+mn-ea"/>
              <a:ea typeface="+mn-ea"/>
            </a:rPr>
            <a:t>毗邻雾灵山景区，周边自然环境优美，土地资源充裕，是城市未来发展的重点区域，将成为兴隆的标志和名片。</a:t>
          </a:r>
        </a:p>
      </dsp:txBody>
      <dsp:txXfrm rot="-5400000">
        <a:off x="926563" y="82803"/>
        <a:ext cx="4800501" cy="613216"/>
      </dsp:txXfrm>
    </dsp:sp>
    <dsp:sp modelId="{20C03ACF-4E4F-40F2-ACD1-BB31BD4A3332}">
      <dsp:nvSpPr>
        <dsp:cNvPr id="0" name=""/>
        <dsp:cNvSpPr/>
      </dsp:nvSpPr>
      <dsp:spPr>
        <a:xfrm>
          <a:off x="22" y="361"/>
          <a:ext cx="926540" cy="778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+mn-ea"/>
              <a:ea typeface="+mn-ea"/>
            </a:rPr>
            <a:t>雾灵新城板块</a:t>
          </a:r>
        </a:p>
      </dsp:txBody>
      <dsp:txXfrm>
        <a:off x="38006" y="38345"/>
        <a:ext cx="850572" cy="702133"/>
      </dsp:txXfrm>
    </dsp:sp>
    <dsp:sp modelId="{612578EE-B449-43DC-8AAB-C1795EEA28EC}">
      <dsp:nvSpPr>
        <dsp:cNvPr id="0" name=""/>
        <dsp:cNvSpPr/>
      </dsp:nvSpPr>
      <dsp:spPr>
        <a:xfrm rot="5400000">
          <a:off x="3090056" y="-1318816"/>
          <a:ext cx="482760" cy="48583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>
              <a:solidFill>
                <a:schemeClr val="tx1"/>
              </a:solidFill>
              <a:latin typeface="+mn-ea"/>
              <a:ea typeface="+mn-ea"/>
            </a:rPr>
            <a:t>人口密度较大，市容落后，经济发展相对滞后，现有土地资源已被首开集团占据，已无多余土地资源。</a:t>
          </a:r>
        </a:p>
      </dsp:txBody>
      <dsp:txXfrm rot="-5400000">
        <a:off x="902260" y="892546"/>
        <a:ext cx="4834786" cy="435628"/>
      </dsp:txXfrm>
    </dsp:sp>
    <dsp:sp modelId="{2791FF1D-D5DA-42D9-ADC4-CB4FF5750E2E}">
      <dsp:nvSpPr>
        <dsp:cNvPr id="0" name=""/>
        <dsp:cNvSpPr/>
      </dsp:nvSpPr>
      <dsp:spPr>
        <a:xfrm>
          <a:off x="22" y="808634"/>
          <a:ext cx="902237" cy="603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+mn-ea"/>
              <a:ea typeface="+mn-ea"/>
            </a:rPr>
            <a:t>老城区</a:t>
          </a:r>
        </a:p>
      </dsp:txBody>
      <dsp:txXfrm>
        <a:off x="29480" y="838092"/>
        <a:ext cx="843321" cy="544534"/>
      </dsp:txXfrm>
    </dsp:sp>
    <dsp:sp modelId="{097AB1B2-6257-4439-9E61-E120EFC85213}">
      <dsp:nvSpPr>
        <dsp:cNvPr id="0" name=""/>
        <dsp:cNvSpPr/>
      </dsp:nvSpPr>
      <dsp:spPr>
        <a:xfrm rot="5400000">
          <a:off x="3092372" y="-682903"/>
          <a:ext cx="482760" cy="48537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>
              <a:latin typeface="+mn-ea"/>
              <a:ea typeface="+mn-ea"/>
            </a:rPr>
            <a:t>土地规划基本成型，城市发展达到瓶颈，可建设区域少，未来发展空间有限。</a:t>
          </a:r>
        </a:p>
      </dsp:txBody>
      <dsp:txXfrm rot="-5400000">
        <a:off x="906866" y="1526169"/>
        <a:ext cx="4830206" cy="435628"/>
      </dsp:txXfrm>
    </dsp:sp>
    <dsp:sp modelId="{CD3EFAC8-8D63-483F-9E04-ADD8DABEDD1F}">
      <dsp:nvSpPr>
        <dsp:cNvPr id="0" name=""/>
        <dsp:cNvSpPr/>
      </dsp:nvSpPr>
      <dsp:spPr>
        <a:xfrm>
          <a:off x="22" y="1442257"/>
          <a:ext cx="906288" cy="603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+mn-ea"/>
              <a:ea typeface="+mn-ea"/>
            </a:rPr>
            <a:t>现有县中心</a:t>
          </a:r>
        </a:p>
      </dsp:txBody>
      <dsp:txXfrm>
        <a:off x="29480" y="1471715"/>
        <a:ext cx="847372" cy="544534"/>
      </dsp:txXfrm>
    </dsp:sp>
    <dsp:sp modelId="{77DCAFA3-89E7-4610-B3B1-A76118C221E5}">
      <dsp:nvSpPr>
        <dsp:cNvPr id="0" name=""/>
        <dsp:cNvSpPr/>
      </dsp:nvSpPr>
      <dsp:spPr>
        <a:xfrm rot="5400000">
          <a:off x="3091817" y="-49280"/>
          <a:ext cx="482760" cy="48537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>
              <a:latin typeface="+mn-ea"/>
              <a:ea typeface="+mn-ea"/>
            </a:rPr>
            <a:t>建设条件较好的地块已被中冶占据，可用土地资源非常稀少。</a:t>
          </a:r>
        </a:p>
      </dsp:txBody>
      <dsp:txXfrm rot="-5400000">
        <a:off x="906311" y="2159792"/>
        <a:ext cx="4830206" cy="435628"/>
      </dsp:txXfrm>
    </dsp:sp>
    <dsp:sp modelId="{660CE28B-B51B-4783-A42F-B320D8F191E3}">
      <dsp:nvSpPr>
        <dsp:cNvPr id="0" name=""/>
        <dsp:cNvSpPr/>
      </dsp:nvSpPr>
      <dsp:spPr>
        <a:xfrm>
          <a:off x="22" y="2075880"/>
          <a:ext cx="906288" cy="603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+mn-ea"/>
              <a:ea typeface="+mn-ea"/>
            </a:rPr>
            <a:t>兴隆新城板块</a:t>
          </a:r>
        </a:p>
      </dsp:txBody>
      <dsp:txXfrm>
        <a:off x="29480" y="2105338"/>
        <a:ext cx="847372" cy="544534"/>
      </dsp:txXfrm>
    </dsp:sp>
    <dsp:sp modelId="{B41E0866-C4B9-4769-83D7-A30A59C68D9D}">
      <dsp:nvSpPr>
        <dsp:cNvPr id="0" name=""/>
        <dsp:cNvSpPr/>
      </dsp:nvSpPr>
      <dsp:spPr>
        <a:xfrm rot="5400000">
          <a:off x="3102209" y="594202"/>
          <a:ext cx="482760" cy="483405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ea"/>
              <a:ea typeface="+mn-ea"/>
              <a:cs typeface="+mn-cs"/>
            </a:rPr>
            <a:t>高铁正在建设，众多小区和高铁站的修建占用了大量土地资源，可用规划用地非常少，土地成本较高</a:t>
          </a:r>
          <a:r>
            <a:rPr lang="zh-CN" altLang="en-US" sz="1200" b="1" kern="1200" dirty="0">
              <a:latin typeface="+mn-ea"/>
              <a:ea typeface="+mn-ea"/>
            </a:rPr>
            <a:t>。</a:t>
          </a:r>
        </a:p>
      </dsp:txBody>
      <dsp:txXfrm rot="-5400000">
        <a:off x="926563" y="2793414"/>
        <a:ext cx="4810486" cy="435628"/>
      </dsp:txXfrm>
    </dsp:sp>
    <dsp:sp modelId="{C27330DC-9D41-4997-A8CC-799950CF35B0}">
      <dsp:nvSpPr>
        <dsp:cNvPr id="0" name=""/>
        <dsp:cNvSpPr/>
      </dsp:nvSpPr>
      <dsp:spPr>
        <a:xfrm>
          <a:off x="22" y="2709503"/>
          <a:ext cx="926540" cy="603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+mn-ea"/>
              <a:ea typeface="+mn-ea"/>
            </a:rPr>
            <a:t>高铁新城板块</a:t>
          </a:r>
        </a:p>
      </dsp:txBody>
      <dsp:txXfrm>
        <a:off x="29480" y="2738961"/>
        <a:ext cx="867624" cy="544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0.0611</cdr:x>
      <cdr:y>0.82042</cdr:y>
    </cdr:from>
    <cdr:to>
      <cdr:x>0.91465</cdr:x>
      <cdr:y>0.9174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360819" y="3046057"/>
          <a:ext cx="5040560" cy="36004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endParaRPr lang="zh-CN" altLang="en-US" sz="1100" dirty="0"/>
        </a:p>
      </cdr:txBody>
    </cdr:sp>
  </cdr:relSizeAnchor>
  <cdr:relSizeAnchor xmlns:cdr="http://schemas.openxmlformats.org/drawingml/2006/chartDrawing">
    <cdr:from>
      <cdr:x>0.12207</cdr:x>
      <cdr:y>0.83982</cdr:y>
    </cdr:from>
    <cdr:to>
      <cdr:x>0.98781</cdr:x>
      <cdr:y>0.898</cdr:y>
    </cdr:to>
    <cdr:sp>
      <cdr:nvSpPr>
        <cdr:cNvPr id="3" name="矩形 2"/>
        <cdr:cNvSpPr/>
      </cdr:nvSpPr>
      <cdr:spPr xmlns:a="http://schemas.openxmlformats.org/drawingml/2006/main">
        <a:xfrm xmlns:a="http://schemas.openxmlformats.org/drawingml/2006/main">
          <a:off x="720859" y="3118065"/>
          <a:ext cx="5112568" cy="216024"/>
        </a:xfrm>
        <a:prstGeom xmlns:a="http://schemas.openxmlformats.org/drawingml/2006/main" prst="rect">
          <a:avLst/>
        </a:prstGeom>
        <a:solidFill>
          <a:srgbClr val="FFFFFF"/>
        </a:solidFill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r>
            <a: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2017</a:t>
          </a:r>
          <a:r>
            <a: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年                    </a:t>
          </a:r>
          <a:r>
            <a: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2018</a:t>
          </a:r>
          <a:r>
            <a: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年                     </a:t>
          </a:r>
          <a:r>
            <a: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2019</a:t>
          </a:r>
          <a:r>
            <a: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年                   </a:t>
          </a:r>
          <a:r>
            <a: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2020</a:t>
          </a:r>
          <a:r>
            <a: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</a:rPr>
            <a:t>年</a:t>
          </a:r>
          <a:endParaRPr lang="zh-CN" altLang="en-US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4" y="6"/>
            <a:ext cx="2945659" cy="496331"/>
          </a:xfrm>
          <a:prstGeom prst="rect">
            <a:avLst/>
          </a:prstGeom>
        </p:spPr>
        <p:txBody>
          <a:bodyPr vert="horz" lIns="91361" tIns="45681" rIns="91361" bIns="45681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7" y="6"/>
            <a:ext cx="2945659" cy="496331"/>
          </a:xfrm>
          <a:prstGeom prst="rect">
            <a:avLst/>
          </a:prstGeom>
        </p:spPr>
        <p:txBody>
          <a:bodyPr vert="horz" lIns="91361" tIns="45681" rIns="91361" bIns="45681" rtlCol="0"/>
          <a:lstStyle>
            <a:lvl1pPr algn="r">
              <a:defRPr sz="1300"/>
            </a:lvl1pPr>
          </a:lstStyle>
          <a:p>
            <a:fld id="{41BEB7F1-B021-4C1E-B7A5-2BF3AC9602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4" y="9428589"/>
            <a:ext cx="2945659" cy="496331"/>
          </a:xfrm>
          <a:prstGeom prst="rect">
            <a:avLst/>
          </a:prstGeom>
        </p:spPr>
        <p:txBody>
          <a:bodyPr vert="horz" lIns="91361" tIns="45681" rIns="91361" bIns="45681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7" y="9428589"/>
            <a:ext cx="2945659" cy="496331"/>
          </a:xfrm>
          <a:prstGeom prst="rect">
            <a:avLst/>
          </a:prstGeom>
        </p:spPr>
        <p:txBody>
          <a:bodyPr vert="horz" lIns="91361" tIns="45681" rIns="91361" bIns="45681" rtlCol="0" anchor="b"/>
          <a:lstStyle>
            <a:lvl1pPr algn="r">
              <a:defRPr sz="1300"/>
            </a:lvl1pPr>
          </a:lstStyle>
          <a:p>
            <a:fld id="{6A8DC678-DB50-4F2D-949E-977B2FC7A7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8056"/>
          </a:xfrm>
          <a:prstGeom prst="rect">
            <a:avLst/>
          </a:prstGeom>
        </p:spPr>
        <p:txBody>
          <a:bodyPr vert="horz" lIns="91361" tIns="45681" rIns="91361" bIns="45681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9" cy="498056"/>
          </a:xfrm>
          <a:prstGeom prst="rect">
            <a:avLst/>
          </a:prstGeom>
        </p:spPr>
        <p:txBody>
          <a:bodyPr vert="horz" lIns="91361" tIns="45681" rIns="91361" bIns="45681" rtlCol="0"/>
          <a:lstStyle>
            <a:lvl1pPr algn="r">
              <a:defRPr sz="1300"/>
            </a:lvl1pPr>
          </a:lstStyle>
          <a:p>
            <a:fld id="{A5BD7BAD-2227-4ED9-976D-74FC1DE8D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1" tIns="45681" rIns="91361" bIns="45681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9"/>
            <a:ext cx="5438140" cy="3908614"/>
          </a:xfrm>
          <a:prstGeom prst="rect">
            <a:avLst/>
          </a:prstGeom>
        </p:spPr>
        <p:txBody>
          <a:bodyPr vert="horz" lIns="91361" tIns="45681" rIns="91361" bIns="45681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8055"/>
          </a:xfrm>
          <a:prstGeom prst="rect">
            <a:avLst/>
          </a:prstGeom>
        </p:spPr>
        <p:txBody>
          <a:bodyPr vert="horz" lIns="91361" tIns="45681" rIns="91361" bIns="45681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8055"/>
          </a:xfrm>
          <a:prstGeom prst="rect">
            <a:avLst/>
          </a:prstGeom>
        </p:spPr>
        <p:txBody>
          <a:bodyPr vert="horz" lIns="91361" tIns="45681" rIns="91361" bIns="45681" rtlCol="0" anchor="b"/>
          <a:lstStyle>
            <a:lvl1pPr algn="r">
              <a:defRPr sz="1300"/>
            </a:lvl1pPr>
          </a:lstStyle>
          <a:p>
            <a:fld id="{7502BD0B-23ED-4A76-9C99-2E249C5C7E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【】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16700" cy="37226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16700" cy="37226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1525" y="1816100"/>
            <a:ext cx="8723313" cy="49069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【】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046288" y="1827213"/>
            <a:ext cx="8777288" cy="49387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emf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0" Type="http://schemas.openxmlformats.org/officeDocument/2006/relationships/vmlDrawing" Target="../drawings/vmlDrawing1.v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8.bin"/><Relationship Id="rId2" Type="http://schemas.openxmlformats.org/officeDocument/2006/relationships/tags" Target="../tags/tag38.xml"/><Relationship Id="rId10" Type="http://schemas.openxmlformats.org/officeDocument/2006/relationships/vmlDrawing" Target="../drawings/vmlDrawing8.v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2.bin"/><Relationship Id="rId2" Type="http://schemas.openxmlformats.org/officeDocument/2006/relationships/tags" Target="../tags/tag6.xml"/><Relationship Id="rId11" Type="http://schemas.openxmlformats.org/officeDocument/2006/relationships/vmlDrawing" Target="../drawings/vmlDrawing2.vml"/><Relationship Id="rId10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emf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3.bin"/><Relationship Id="rId2" Type="http://schemas.openxmlformats.org/officeDocument/2006/relationships/tags" Target="../tags/tag12.xml"/><Relationship Id="rId11" Type="http://schemas.openxmlformats.org/officeDocument/2006/relationships/vmlDrawing" Target="../drawings/vmlDrawing3.v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4.bin"/><Relationship Id="rId2" Type="http://schemas.openxmlformats.org/officeDocument/2006/relationships/tags" Target="../tags/tag18.xml"/><Relationship Id="rId10" Type="http://schemas.openxmlformats.org/officeDocument/2006/relationships/vmlDrawing" Target="../drawings/vmlDrawing4.v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5.v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3.emf"/><Relationship Id="rId3" Type="http://schemas.openxmlformats.org/officeDocument/2006/relationships/oleObject" Target="../embeddings/oleObject5.bin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emf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6.bin"/><Relationship Id="rId2" Type="http://schemas.openxmlformats.org/officeDocument/2006/relationships/tags" Target="../tags/tag27.xml"/><Relationship Id="rId10" Type="http://schemas.openxmlformats.org/officeDocument/2006/relationships/vmlDrawing" Target="../drawings/vmlDrawing6.v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7.bin"/><Relationship Id="rId2" Type="http://schemas.openxmlformats.org/officeDocument/2006/relationships/tags" Target="../tags/tag32.xml"/><Relationship Id="rId11" Type="http://schemas.openxmlformats.org/officeDocument/2006/relationships/vmlDrawing" Target="../drawings/vmlDrawing7.vml"/><Relationship Id="rId10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件主页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2" name="think-cell Slide" r:id="rId3" imgW="12700" imgH="12700" progId="TCLayout.ActiveDocument.1">
                  <p:embed/>
                </p:oleObj>
              </mc:Choice>
              <mc:Fallback>
                <p:oleObj name="think-cell Slide" r:id="rId3" imgW="12700" imgH="12700" progId="TCLayout.ActiveDocument.1">
                  <p:embed/>
                  <p:pic>
                    <p:nvPicPr>
                      <p:cNvPr id="0" name="图片 174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线连接符 7"/>
          <p:cNvCxnSpPr/>
          <p:nvPr userDrawn="1">
            <p:custDataLst>
              <p:tags r:id="rId5"/>
            </p:custDataLst>
          </p:nvPr>
        </p:nvCxnSpPr>
        <p:spPr>
          <a:xfrm>
            <a:off x="4110756" y="4118225"/>
            <a:ext cx="7440000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4104000" y="3532359"/>
            <a:ext cx="7440000" cy="585866"/>
          </a:xfrm>
        </p:spPr>
        <p:txBody>
          <a:bodyPr rIns="90000" bIns="46800" anchor="b">
            <a:spAutoFit/>
          </a:bodyPr>
          <a:lstStyle>
            <a:lvl1pPr marL="0" indent="0" algn="l">
              <a:buNone/>
              <a:defRPr sz="3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文件主标题（必选）</a:t>
            </a:r>
            <a:endParaRPr lang="zh-CN" alt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04000" y="5062442"/>
            <a:ext cx="7440000" cy="323165"/>
          </a:xfrm>
        </p:spPr>
        <p:txBody>
          <a:bodyPr rIns="90000" anchor="b"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zh-CN" dirty="0"/>
              <a:t>20xx</a:t>
            </a:r>
            <a:r>
              <a:rPr kumimoji="1" lang="zh-CN" altLang="en-US" dirty="0"/>
              <a:t>年</a:t>
            </a:r>
            <a:r>
              <a:rPr kumimoji="1" lang="en-US" altLang="zh-CN" dirty="0"/>
              <a:t>xx</a:t>
            </a:r>
            <a:r>
              <a:rPr kumimoji="1" lang="zh-CN" altLang="en-US" dirty="0"/>
              <a:t>月</a:t>
            </a:r>
            <a:r>
              <a:rPr kumimoji="1" lang="en-US" altLang="zh-CN" dirty="0"/>
              <a:t>xx</a:t>
            </a:r>
            <a:r>
              <a:rPr kumimoji="1" lang="zh-CN" altLang="en-US" dirty="0"/>
              <a:t>日</a:t>
            </a:r>
            <a:endParaRPr kumimoji="1" lang="zh-CN" altLang="en-US" dirty="0"/>
          </a:p>
        </p:txBody>
      </p:sp>
      <p:pic>
        <p:nvPicPr>
          <p:cNvPr id="12" name="Picture 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192001" y="0"/>
            <a:ext cx="1625600" cy="594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0" name="think-cell Slide" r:id="rId3" imgW="12700" imgH="12700" progId="TCLayout.ActiveDocument.1">
                  <p:embed/>
                </p:oleObj>
              </mc:Choice>
              <mc:Fallback>
                <p:oleObj name="think-cell Slide" r:id="rId3" imgW="12700" imgH="12700" progId="TCLayout.ActiveDocument.1">
                  <p:embed/>
                  <p:pic>
                    <p:nvPicPr>
                      <p:cNvPr id="0" name="图片 246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65171" y="176400"/>
            <a:ext cx="10236072" cy="1072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1465175" y="1616261"/>
            <a:ext cx="10236073" cy="2968120"/>
          </a:xfrm>
          <a:prstGeom prst="rect">
            <a:avLst/>
          </a:prstGeom>
        </p:spPr>
        <p:txBody>
          <a:bodyPr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GB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246770" y="6495308"/>
            <a:ext cx="1215176" cy="180000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1461947" y="6495308"/>
            <a:ext cx="8348669" cy="180000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0" name="直线连接符 8"/>
          <p:cNvCxnSpPr/>
          <p:nvPr userDrawn="1"/>
        </p:nvCxnSpPr>
        <p:spPr>
          <a:xfrm>
            <a:off x="1474127" y="1269348"/>
            <a:ext cx="1023929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"/>
          <p:cNvSpPr txBox="1"/>
          <p:nvPr userDrawn="1">
            <p:custDataLst>
              <p:tags r:id="rId9"/>
            </p:custDataLst>
          </p:nvPr>
        </p:nvSpPr>
        <p:spPr>
          <a:xfrm>
            <a:off x="10992000" y="6494400"/>
            <a:ext cx="724800" cy="180000"/>
          </a:xfrm>
          <a:prstGeom prst="rect">
            <a:avLst/>
          </a:prstGeom>
        </p:spPr>
        <p:txBody>
          <a:bodyPr vert="horz" wrap="square" lIns="0" tIns="46800" rIns="0" bIns="4680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defTabSz="457200"/>
            <a:fld id="{42C328C1-A84F-4A39-A664-DBA00541A8C6}" type="slidenum">
              <a:rPr lang="en-US" sz="800" smtClean="0">
                <a:solidFill>
                  <a:srgbClr val="898989"/>
                </a:solidFill>
                <a:latin typeface="微软雅黑" panose="020B0503020204020204" pitchFamily="34" charset="-122"/>
              </a:rPr>
            </a:fld>
            <a:endParaRPr lang="en-US" sz="800" dirty="0">
              <a:solidFill>
                <a:srgbClr val="898989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DE4252D-5FF7-4593-8B79-B613BB17C6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43264" y="6338268"/>
            <a:ext cx="540987" cy="283147"/>
          </a:xfrm>
          <a:prstGeom prst="rect">
            <a:avLst/>
          </a:prstGeom>
        </p:spPr>
        <p:txBody>
          <a:bodyPr/>
          <a:lstStyle/>
          <a:p>
            <a:fld id="{BB966032-3601-4C78-9891-2E282BED2A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件主页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think-cell Slide" r:id="rId3" imgW="12700" imgH="12700" progId="TCLayout.ActiveDocument.1">
                  <p:embed/>
                </p:oleObj>
              </mc:Choice>
              <mc:Fallback>
                <p:oleObj name="think-cell Slide" r:id="rId3" imgW="12700" imgH="12700" progId="TCLayout.ActiveDocument.1">
                  <p:embed/>
                  <p:pic>
                    <p:nvPicPr>
                      <p:cNvPr id="0" name="图片 184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线连接符 8"/>
          <p:cNvCxnSpPr/>
          <p:nvPr userDrawn="1">
            <p:custDataLst>
              <p:tags r:id="rId5"/>
            </p:custDataLst>
          </p:nvPr>
        </p:nvCxnSpPr>
        <p:spPr>
          <a:xfrm>
            <a:off x="4110756" y="4118225"/>
            <a:ext cx="7440000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4104000" y="2801083"/>
            <a:ext cx="7440000" cy="630942"/>
          </a:xfrm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zh-CN" altLang="en-US" dirty="0"/>
              <a:t>文件主标题（必选）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4104000" y="3430801"/>
            <a:ext cx="7440000" cy="687600"/>
          </a:xfrm>
        </p:spPr>
        <p:txBody>
          <a:bodyPr rIns="90000" bIns="46800" anchor="b">
            <a:normAutofit/>
          </a:bodyPr>
          <a:lstStyle>
            <a:lvl1pPr marL="0" indent="0" algn="l">
              <a:buNone/>
              <a:defRPr sz="35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文件副标题（可选）</a:t>
            </a:r>
            <a:endParaRPr lang="zh-CN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4104000" y="5062442"/>
            <a:ext cx="7440000" cy="323165"/>
          </a:xfrm>
        </p:spPr>
        <p:txBody>
          <a:bodyPr rIns="90000" anchor="b"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zh-CN" dirty="0"/>
              <a:t>20xx</a:t>
            </a:r>
            <a:r>
              <a:rPr kumimoji="1" lang="zh-CN" altLang="en-US" dirty="0"/>
              <a:t>年</a:t>
            </a:r>
            <a:r>
              <a:rPr kumimoji="1" lang="en-US" altLang="zh-CN" dirty="0"/>
              <a:t>xx</a:t>
            </a:r>
            <a:r>
              <a:rPr kumimoji="1" lang="zh-CN" altLang="en-US" dirty="0"/>
              <a:t>月</a:t>
            </a:r>
            <a:r>
              <a:rPr kumimoji="1" lang="en-US" altLang="zh-CN" dirty="0"/>
              <a:t>xx</a:t>
            </a:r>
            <a:r>
              <a:rPr kumimoji="1" lang="zh-CN" altLang="en-US" dirty="0"/>
              <a:t>日</a:t>
            </a:r>
            <a:endParaRPr kumimoji="1" lang="zh-CN" altLang="en-US" dirty="0"/>
          </a:p>
        </p:txBody>
      </p:sp>
      <p:pic>
        <p:nvPicPr>
          <p:cNvPr id="11" name="Picture 3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192001" y="0"/>
            <a:ext cx="1625600" cy="594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0" name="think-cell Slide" r:id="rId3" imgW="12700" imgH="12700" progId="TCLayout.ActiveDocument.1">
                  <p:embed/>
                </p:oleObj>
              </mc:Choice>
              <mc:Fallback>
                <p:oleObj name="think-cell Slide" r:id="rId3" imgW="12700" imgH="12700" progId="TCLayout.ActiveDocument.1">
                  <p:embed/>
                  <p:pic>
                    <p:nvPicPr>
                      <p:cNvPr id="0" name="图片 195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707065" y="374848"/>
            <a:ext cx="9771317" cy="690818"/>
          </a:xfrm>
        </p:spPr>
        <p:txBody>
          <a:bodyPr anchor="ctr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kumimoji="1" lang="zh-CN" altLang="en-US" dirty="0"/>
              <a:t>目录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1707065" y="1514936"/>
            <a:ext cx="9771317" cy="276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kumimoji="1"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kumimoji="1"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192001" y="0"/>
            <a:ext cx="1625600" cy="5943600"/>
          </a:xfrm>
          <a:prstGeom prst="rect">
            <a:avLst/>
          </a:prstGeom>
        </p:spPr>
      </p:pic>
      <p:sp>
        <p:nvSpPr>
          <p:cNvPr id="11" name="Slide Number"/>
          <p:cNvSpPr txBox="1"/>
          <p:nvPr userDrawn="1">
            <p:custDataLst>
              <p:tags r:id="rId10"/>
            </p:custDataLst>
          </p:nvPr>
        </p:nvSpPr>
        <p:spPr>
          <a:xfrm>
            <a:off x="10992000" y="6494400"/>
            <a:ext cx="724800" cy="180000"/>
          </a:xfrm>
          <a:prstGeom prst="rect">
            <a:avLst/>
          </a:prstGeom>
        </p:spPr>
        <p:txBody>
          <a:bodyPr vert="horz" wrap="square" lIns="0" tIns="46800" rIns="0" bIns="4680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defTabSz="457200"/>
            <a:fld id="{42C328C1-A84F-4A39-A664-DBA00541A8C6}" type="slidenum">
              <a:rPr lang="en-US" sz="800" smtClean="0">
                <a:solidFill>
                  <a:srgbClr val="898989"/>
                </a:solidFill>
                <a:latin typeface="微软雅黑" panose="020B0503020204020204" pitchFamily="34" charset="-122"/>
              </a:rPr>
            </a:fld>
            <a:endParaRPr lang="en-US" sz="800" dirty="0">
              <a:solidFill>
                <a:srgbClr val="898989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4" name="think-cell Slide" r:id="rId3" imgW="12700" imgH="12700" progId="TCLayout.ActiveDocument.1">
                  <p:embed/>
                </p:oleObj>
              </mc:Choice>
              <mc:Fallback>
                <p:oleObj name="think-cell Slide" r:id="rId3" imgW="12700" imgH="12700" progId="TCLayout.ActiveDocument.1">
                  <p:embed/>
                  <p:pic>
                    <p:nvPicPr>
                      <p:cNvPr id="0" name="图片 205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65171" y="176400"/>
            <a:ext cx="10236072" cy="107280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1465175" y="1616263"/>
            <a:ext cx="10236073" cy="1384995"/>
          </a:xfrm>
        </p:spPr>
        <p:txBody>
          <a:bodyPr rIns="0" bIns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GB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endParaRPr kumimoji="1"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kumimoji="1"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0" name="直线连接符 8"/>
          <p:cNvCxnSpPr/>
          <p:nvPr userDrawn="1"/>
        </p:nvCxnSpPr>
        <p:spPr>
          <a:xfrm>
            <a:off x="1474127" y="1269348"/>
            <a:ext cx="10239299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"/>
          <p:cNvSpPr txBox="1"/>
          <p:nvPr userDrawn="1">
            <p:custDataLst>
              <p:tags r:id="rId9"/>
            </p:custDataLst>
          </p:nvPr>
        </p:nvSpPr>
        <p:spPr>
          <a:xfrm>
            <a:off x="10992000" y="6494400"/>
            <a:ext cx="724800" cy="180000"/>
          </a:xfrm>
          <a:prstGeom prst="rect">
            <a:avLst/>
          </a:prstGeom>
        </p:spPr>
        <p:txBody>
          <a:bodyPr vert="horz" wrap="square" lIns="0" tIns="46800" rIns="0" bIns="4680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algn="r" defTabSz="457200"/>
            <a:fld id="{42C328C1-A84F-4A39-A664-DBA00541A8C6}" type="slidenum">
              <a:rPr lang="en-US" sz="800" smtClean="0">
                <a:solidFill>
                  <a:srgbClr val="898989"/>
                </a:solidFill>
                <a:latin typeface="微软雅黑" panose="020B0503020204020204" pitchFamily="34" charset="-122"/>
              </a:rPr>
            </a:fld>
            <a:endParaRPr lang="en-US" sz="800" dirty="0">
              <a:solidFill>
                <a:srgbClr val="898989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、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4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8" name="think-cell Slide" r:id="rId3" imgW="12700" imgH="12700" progId="TCLayout.ActiveDocument.1">
                  <p:embed/>
                </p:oleObj>
              </mc:Choice>
              <mc:Fallback>
                <p:oleObj name="think-cell Slide" r:id="rId3" imgW="12700" imgH="12700" progId="TCLayout.ActiveDocument.1">
                  <p:embed/>
                  <p:pic>
                    <p:nvPicPr>
                      <p:cNvPr id="0" name="图片 215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" y="0"/>
                        <a:ext cx="215979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oc id"/>
          <p:cNvSpPr>
            <a:spLocks noChangeArrowheads="1"/>
          </p:cNvSpPr>
          <p:nvPr/>
        </p:nvSpPr>
        <p:spPr bwMode="auto">
          <a:xfrm>
            <a:off x="10995488" y="37255"/>
            <a:ext cx="894152" cy="1247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/>
          <a:lstStyle/>
          <a:p>
            <a:pPr algn="r" defTabSz="884555">
              <a:defRPr/>
            </a:pPr>
            <a:endParaRPr lang="en-US" altLang="zh-CN" sz="800" dirty="0">
              <a:solidFill>
                <a:srgbClr val="000000"/>
              </a:solidFill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/>
        </p:nvSpPr>
        <p:spPr bwMode="auto">
          <a:xfrm rot="5400000">
            <a:off x="11111154" y="1981782"/>
            <a:ext cx="1971694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1860" eaLnBrk="1" hangingPunct="1">
              <a:defRPr/>
            </a:pPr>
            <a:r>
              <a:rPr lang="en-US" altLang="zh-CN" sz="600" dirty="0">
                <a:solidFill>
                  <a:srgbClr val="000000"/>
                </a:solidFill>
              </a:rPr>
              <a:t>Last Modified 12/30/2013 11:43 AM China Standard Time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/>
        </p:nvSpPr>
        <p:spPr bwMode="auto">
          <a:xfrm rot="5400000">
            <a:off x="11240200" y="4199215"/>
            <a:ext cx="1713611" cy="9233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1860" eaLnBrk="1" hangingPunct="1">
              <a:defRPr/>
            </a:pPr>
            <a:r>
              <a:rPr lang="en-US" altLang="zh-CN" sz="600" dirty="0">
                <a:solidFill>
                  <a:srgbClr val="000000"/>
                </a:solidFill>
              </a:rPr>
              <a:t>Printed 10/30/2013 7:20 PM China Standard Time</a:t>
            </a: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079971" y="6567250"/>
            <a:ext cx="1256754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pPr algn="r" defTabSz="884555">
              <a:defRPr/>
            </a:pPr>
            <a:r>
              <a:rPr lang="en-US" sz="1000" dirty="0">
                <a:solidFill>
                  <a:srgbClr val="000000"/>
                </a:solidFill>
              </a:rPr>
              <a:t>McKinsey &amp; Company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SlideLogoSeparator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453360" y="6534081"/>
            <a:ext cx="56155" cy="18627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/>
          <a:lstStyle/>
          <a:p>
            <a:pPr algn="r" defTabSz="884555">
              <a:defRPr/>
            </a:pPr>
            <a:r>
              <a:rPr lang="en-US" sz="1200" dirty="0">
                <a:solidFill>
                  <a:srgbClr val="000000"/>
                </a:solidFill>
              </a:rPr>
              <a:t>|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2017" y="27537"/>
            <a:ext cx="85921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defTabSz="911860">
              <a:defRPr/>
            </a:pPr>
            <a:r>
              <a:rPr lang="en-US" altLang="zh-CN" sz="1400" dirty="0">
                <a:solidFill>
                  <a:srgbClr val="808080"/>
                </a:solidFill>
              </a:rPr>
              <a:t>TRACKER</a:t>
            </a:r>
            <a:endParaRPr lang="en-US" altLang="zh-CN" sz="1400" dirty="0">
              <a:solidFill>
                <a:srgbClr val="808080"/>
              </a:solidFill>
            </a:endParaRPr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2020" y="542616"/>
            <a:ext cx="11725484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4930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92605" defTabSz="8953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498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070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42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21405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1600" dirty="0">
                <a:solidFill>
                  <a:srgbClr val="808080"/>
                </a:solidFill>
              </a:rPr>
              <a:t>Unit of measure</a:t>
            </a:r>
            <a:endParaRPr lang="en-US" altLang="zh-CN" sz="1600" dirty="0">
              <a:solidFill>
                <a:srgbClr val="808080"/>
              </a:solidFill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1990" y="6205256"/>
            <a:ext cx="11630453" cy="515080"/>
            <a:chOff x="75" y="3831"/>
            <a:chExt cx="5385" cy="318"/>
          </a:xfrm>
        </p:grpSpPr>
        <p:sp>
          <p:nvSpPr>
            <p:cNvPr id="14" name="McK 4. Footnote"/>
            <p:cNvSpPr txBox="1">
              <a:spLocks noChangeArrowheads="1"/>
            </p:cNvSpPr>
            <p:nvPr/>
          </p:nvSpPr>
          <p:spPr bwMode="auto">
            <a:xfrm>
              <a:off x="75" y="3831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17930" defTabSz="8953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05255" defTabSz="8953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792605" defTabSz="8953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49805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07005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164205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21405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zh-CN" sz="1000" dirty="0">
                  <a:solidFill>
                    <a:srgbClr val="000000"/>
                  </a:solidFill>
                  <a:latin typeface="Arial" panose="020B0604020202020204"/>
                </a:rPr>
                <a:t>1 </a:t>
              </a:r>
              <a:r>
                <a:rPr lang="zh-CN" altLang="en-US" sz="1000" dirty="0">
                  <a:solidFill>
                    <a:srgbClr val="000000"/>
                  </a:solidFill>
                  <a:latin typeface="Arial" panose="020B0604020202020204"/>
                </a:rPr>
                <a:t>注</a:t>
              </a:r>
              <a:endParaRPr lang="en-US" altLang="zh-CN" sz="100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5" name="McK 5. Source"/>
            <p:cNvSpPr>
              <a:spLocks noChangeArrowheads="1"/>
            </p:cNvSpPr>
            <p:nvPr/>
          </p:nvSpPr>
          <p:spPr bwMode="auto">
            <a:xfrm>
              <a:off x="75" y="4054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marL="602615" indent="-602615" defTabSz="884555">
                <a:tabLst>
                  <a:tab pos="605155" algn="l"/>
                </a:tabLst>
                <a:defRPr/>
              </a:pPr>
              <a:r>
                <a:rPr lang="zh-CN" altLang="en-US" sz="1000" dirty="0">
                  <a:solidFill>
                    <a:srgbClr val="000000"/>
                  </a:solidFill>
                </a:rPr>
                <a:t>资料来源：</a:t>
              </a:r>
              <a:endParaRPr lang="en-US" altLang="zh-CN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ACET" hidden="1"/>
          <p:cNvGrpSpPr/>
          <p:nvPr/>
        </p:nvGrpSpPr>
        <p:grpSpPr bwMode="auto">
          <a:xfrm>
            <a:off x="1976224" y="1096567"/>
            <a:ext cx="5801189" cy="571770"/>
            <a:chOff x="915" y="677"/>
            <a:chExt cx="2686" cy="353"/>
          </a:xfrm>
        </p:grpSpPr>
        <p:cxnSp>
          <p:nvCxnSpPr>
            <p:cNvPr id="17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</a:ln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77"/>
              <a:ext cx="2686" cy="35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defTabSz="911860">
                <a:defRPr/>
              </a:pPr>
              <a:r>
                <a:rPr lang="en-US" altLang="zh-CN" b="1" dirty="0">
                  <a:solidFill>
                    <a:srgbClr val="000000"/>
                  </a:solidFill>
                </a:rPr>
                <a:t>Title</a:t>
              </a:r>
              <a:endParaRPr lang="en-US" altLang="zh-CN" b="1" dirty="0">
                <a:solidFill>
                  <a:srgbClr val="000000"/>
                </a:solidFill>
              </a:endParaRPr>
            </a:p>
            <a:p>
              <a:pPr defTabSz="911860">
                <a:defRPr/>
              </a:pPr>
              <a:r>
                <a:rPr lang="en-US" altLang="zh-CN" dirty="0">
                  <a:solidFill>
                    <a:srgbClr val="808080"/>
                  </a:solidFill>
                </a:rPr>
                <a:t>Unit of measure</a:t>
              </a:r>
              <a:endParaRPr lang="en-US" altLang="zh-CN" dirty="0">
                <a:solidFill>
                  <a:srgbClr val="80808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7" y="218352"/>
            <a:ext cx="10258096" cy="406273"/>
          </a:xfrm>
          <a:prstGeom prst="rect">
            <a:avLst/>
          </a:prstGeom>
        </p:spPr>
        <p:txBody>
          <a:bodyPr lIns="88248" tIns="44135" rIns="88248" bIns="44135" anchor="b"/>
          <a:lstStyle>
            <a:lvl1pPr>
              <a:defRPr sz="2000" b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idx="1"/>
          </p:nvPr>
        </p:nvSpPr>
        <p:spPr>
          <a:xfrm>
            <a:off x="1199459" y="1628990"/>
            <a:ext cx="11466653" cy="13849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GB" alt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5"/>
          <p:cNvSpPr>
            <a:spLocks noEditPoints="1"/>
          </p:cNvSpPr>
          <p:nvPr userDrawn="1"/>
        </p:nvSpPr>
        <p:spPr bwMode="auto">
          <a:xfrm>
            <a:off x="7608168" y="5661248"/>
            <a:ext cx="4253066" cy="821142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67000">
                  <a:srgbClr val="C00000"/>
                </a:gs>
                <a:gs pos="100000">
                  <a:schemeClr val="accent1">
                    <a:tint val="44500"/>
                    <a:satMod val="160000"/>
                  </a:schemeClr>
                </a:gs>
              </a:gsLst>
              <a:lin ang="5400000" scaled="0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035974" y="6334899"/>
            <a:ext cx="292061" cy="283147"/>
          </a:xfrm>
          <a:prstGeom prst="rect">
            <a:avLst/>
          </a:prstGeom>
        </p:spPr>
        <p:txBody>
          <a:bodyPr wrap="square" lIns="0" tIns="0" rIns="0" bIns="0" anchor="ctr" anchorCtr="1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55183D58-648D-4475-BEF8-624F48514A30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 flipH="1">
            <a:off x="1430458" y="6479836"/>
            <a:ext cx="10620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H="1">
            <a:off x="141544" y="6479836"/>
            <a:ext cx="79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 userDrawn="1"/>
        </p:nvGrpSpPr>
        <p:grpSpPr>
          <a:xfrm flipH="1">
            <a:off x="992776" y="6268899"/>
            <a:ext cx="412970" cy="421874"/>
            <a:chOff x="7019085" y="157473"/>
            <a:chExt cx="3868830" cy="3952255"/>
          </a:xfrm>
          <a:solidFill>
            <a:srgbClr val="C00000"/>
          </a:solidFill>
        </p:grpSpPr>
        <p:sp>
          <p:nvSpPr>
            <p:cNvPr id="8" name="椭圆 7"/>
            <p:cNvSpPr/>
            <p:nvPr/>
          </p:nvSpPr>
          <p:spPr>
            <a:xfrm>
              <a:off x="8641073" y="157473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 rot="1542857">
              <a:off x="9362925" y="322231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3085714">
              <a:off x="9941806" y="783873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 rot="7714286">
              <a:off x="9941806" y="2858472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 rot="4628572">
              <a:off x="10263060" y="1450964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 rot="9257143">
              <a:off x="9362925" y="3320114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 rot="6171428">
              <a:off x="10263060" y="2191381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 rot="10800000">
              <a:off x="8641073" y="3484873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 rot="12342857">
              <a:off x="7919220" y="3320114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rot="13885714">
              <a:off x="7340340" y="2858472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 rot="20057142">
              <a:off x="7919220" y="322231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 rot="15428571">
              <a:off x="7019085" y="2191381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 rot="16971429">
              <a:off x="7019085" y="1450964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 rot="18514286">
              <a:off x="7340340" y="783873"/>
              <a:ext cx="624855" cy="624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4" name="直接连接符 23" hidden="1"/>
          <p:cNvCxnSpPr/>
          <p:nvPr userDrawn="1"/>
        </p:nvCxnSpPr>
        <p:spPr>
          <a:xfrm>
            <a:off x="3181635" y="431856"/>
            <a:ext cx="0" cy="524933"/>
          </a:xfrm>
          <a:prstGeom prst="line">
            <a:avLst/>
          </a:prstGeom>
          <a:ln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任意多边形 28"/>
          <p:cNvSpPr/>
          <p:nvPr userDrawn="1"/>
        </p:nvSpPr>
        <p:spPr>
          <a:xfrm flipV="1">
            <a:off x="174172" y="423706"/>
            <a:ext cx="1386789" cy="4320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86790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386790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文件主页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2" name="think-cell Slide" r:id="rId3" imgW="12700" imgH="12700" progId="TCLayout.ActiveDocument.1">
                  <p:embed/>
                </p:oleObj>
              </mc:Choice>
              <mc:Fallback>
                <p:oleObj name="think-cell Slide" r:id="rId3" imgW="12700" imgH="12700" progId="TCLayout.ActiveDocument.1">
                  <p:embed/>
                  <p:pic>
                    <p:nvPicPr>
                      <p:cNvPr id="0" name="图片 225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线连接符 7"/>
          <p:cNvCxnSpPr/>
          <p:nvPr userDrawn="1">
            <p:custDataLst>
              <p:tags r:id="rId5"/>
            </p:custDataLst>
          </p:nvPr>
        </p:nvCxnSpPr>
        <p:spPr>
          <a:xfrm>
            <a:off x="4110756" y="4118225"/>
            <a:ext cx="7440000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4104000" y="3486195"/>
            <a:ext cx="7440000" cy="632033"/>
          </a:xfrm>
          <a:prstGeom prst="rect">
            <a:avLst/>
          </a:prstGeom>
        </p:spPr>
        <p:txBody>
          <a:bodyPr rIns="90000" bIns="46800" anchor="b">
            <a:spAutoFit/>
          </a:bodyPr>
          <a:lstStyle>
            <a:lvl1pPr marL="0" indent="0" algn="l">
              <a:buNone/>
              <a:defRPr sz="35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文件主标题（必选）</a:t>
            </a:r>
            <a:endParaRPr lang="zh-CN" alt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4104000" y="5062442"/>
            <a:ext cx="7440000" cy="323165"/>
          </a:xfrm>
          <a:prstGeom prst="rect">
            <a:avLst/>
          </a:prstGeom>
        </p:spPr>
        <p:txBody>
          <a:bodyPr rIns="90000" anchor="b"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zh-CN" dirty="0"/>
              <a:t>20xx</a:t>
            </a:r>
            <a:r>
              <a:rPr kumimoji="1" lang="zh-CN" altLang="en-US" dirty="0"/>
              <a:t>年</a:t>
            </a:r>
            <a:r>
              <a:rPr kumimoji="1" lang="en-US" altLang="zh-CN" dirty="0"/>
              <a:t>xx</a:t>
            </a:r>
            <a:r>
              <a:rPr kumimoji="1" lang="zh-CN" altLang="en-US" dirty="0"/>
              <a:t>月</a:t>
            </a:r>
            <a:r>
              <a:rPr kumimoji="1" lang="en-US" altLang="zh-CN" dirty="0"/>
              <a:t>xx</a:t>
            </a:r>
            <a:r>
              <a:rPr kumimoji="1" lang="zh-CN" altLang="en-US" dirty="0"/>
              <a:t>日</a:t>
            </a:r>
            <a:endParaRPr kumimoji="1" lang="zh-CN" altLang="en-US" dirty="0"/>
          </a:p>
        </p:txBody>
      </p:sp>
      <p:pic>
        <p:nvPicPr>
          <p:cNvPr id="12" name="Picture 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192001" y="0"/>
            <a:ext cx="1625600" cy="594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文件主页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6" name="think-cell Slide" r:id="rId3" imgW="12700" imgH="12700" progId="TCLayout.ActiveDocument.1">
                  <p:embed/>
                </p:oleObj>
              </mc:Choice>
              <mc:Fallback>
                <p:oleObj name="think-cell Slide" r:id="rId3" imgW="12700" imgH="12700" progId="TCLayout.ActiveDocument.1">
                  <p:embed/>
                  <p:pic>
                    <p:nvPicPr>
                      <p:cNvPr id="0" name="图片 236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线连接符 8"/>
          <p:cNvCxnSpPr/>
          <p:nvPr userDrawn="1">
            <p:custDataLst>
              <p:tags r:id="rId5"/>
            </p:custDataLst>
          </p:nvPr>
        </p:nvCxnSpPr>
        <p:spPr>
          <a:xfrm>
            <a:off x="4110756" y="4118225"/>
            <a:ext cx="7440000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4104000" y="2801085"/>
            <a:ext cx="7440000" cy="99520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zh-CN" altLang="en-US" dirty="0"/>
              <a:t>文件主标题（必选）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4104000" y="3430801"/>
            <a:ext cx="7440000" cy="687600"/>
          </a:xfrm>
          <a:prstGeom prst="rect">
            <a:avLst/>
          </a:prstGeom>
        </p:spPr>
        <p:txBody>
          <a:bodyPr rIns="90000" bIns="46800" anchor="b">
            <a:normAutofit/>
          </a:bodyPr>
          <a:lstStyle>
            <a:lvl1pPr marL="0" indent="0" algn="l">
              <a:buNone/>
              <a:defRPr sz="35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文件副标题（可选）</a:t>
            </a:r>
            <a:endParaRPr lang="zh-CN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4104000" y="5062442"/>
            <a:ext cx="7440000" cy="323165"/>
          </a:xfrm>
          <a:prstGeom prst="rect">
            <a:avLst/>
          </a:prstGeom>
        </p:spPr>
        <p:txBody>
          <a:bodyPr rIns="90000" anchor="b"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zh-CN" dirty="0"/>
              <a:t>20xx</a:t>
            </a:r>
            <a:r>
              <a:rPr kumimoji="1" lang="zh-CN" altLang="en-US" dirty="0"/>
              <a:t>年</a:t>
            </a:r>
            <a:r>
              <a:rPr kumimoji="1" lang="en-US" altLang="zh-CN" dirty="0"/>
              <a:t>xx</a:t>
            </a:r>
            <a:r>
              <a:rPr kumimoji="1" lang="zh-CN" altLang="en-US" dirty="0"/>
              <a:t>月</a:t>
            </a:r>
            <a:r>
              <a:rPr kumimoji="1" lang="en-US" altLang="zh-CN" dirty="0"/>
              <a:t>xx</a:t>
            </a:r>
            <a:r>
              <a:rPr kumimoji="1" lang="zh-CN" altLang="en-US" dirty="0"/>
              <a:t>日</a:t>
            </a:r>
            <a:endParaRPr kumimoji="1" lang="zh-CN" altLang="en-US" dirty="0"/>
          </a:p>
        </p:txBody>
      </p:sp>
      <p:pic>
        <p:nvPicPr>
          <p:cNvPr id="11" name="Picture 3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192001" y="0"/>
            <a:ext cx="1625600" cy="5943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vmlDrawing" Target="../drawings/vmlDrawing9.vml"/><Relationship Id="rId14" Type="http://schemas.openxmlformats.org/officeDocument/2006/relationships/image" Target="../media/image1.emf"/><Relationship Id="rId13" Type="http://schemas.openxmlformats.org/officeDocument/2006/relationships/oleObject" Target="../embeddings/oleObject9.bin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 userDrawn="1">
            <p:custDataLst>
              <p:tags r:id="rId12"/>
            </p:custDataLst>
          </p:nvPr>
        </p:nvGraphicFramePr>
        <p:xfrm>
          <a:off x="2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think-cell Slide" r:id="rId13" imgW="12700" imgH="12700" progId="TCLayout.ActiveDocument.1">
                  <p:embed/>
                </p:oleObj>
              </mc:Choice>
              <mc:Fallback>
                <p:oleObj name="think-cell Slide" r:id="rId13" imgW="12700" imgH="12700" progId="TCLayout.ActiveDocument.1">
                  <p:embed/>
                  <p:pic>
                    <p:nvPicPr>
                      <p:cNvPr id="0" name="图片 164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773" y="360301"/>
            <a:ext cx="11466653" cy="1078571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773" y="1628990"/>
            <a:ext cx="11466653" cy="13849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GB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770" y="6495308"/>
            <a:ext cx="1215176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457200"/>
            <a:endParaRPr kumimoji="1"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1947" y="6495308"/>
            <a:ext cx="8348669" cy="18000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defTabSz="457200"/>
            <a:endParaRPr kumimoji="1"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500" b="0" i="0" kern="1200" cap="small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 typeface="Arial" panose="020B0604020202020204"/>
        <a:buNone/>
        <a:defRPr sz="1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174625" indent="-174625" algn="l" defTabSz="457200" rtl="0" eaLnBrk="1" latinLnBrk="0" hangingPunct="1">
        <a:spcBef>
          <a:spcPts val="0"/>
        </a:spcBef>
        <a:buClr>
          <a:schemeClr val="tx2"/>
        </a:buClr>
        <a:buSzPct val="125000"/>
        <a:buFont typeface="Arial" panose="020B0604020202020204" pitchFamily="34" charset="0"/>
        <a:buChar char="▪"/>
        <a:defRPr sz="1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marL="361950" indent="-180975" algn="l" defTabSz="457200" rtl="0" eaLnBrk="1" latinLnBrk="0" hangingPunct="1">
        <a:spcBef>
          <a:spcPts val="0"/>
        </a:spcBef>
        <a:buClr>
          <a:schemeClr val="tx2"/>
        </a:buClr>
        <a:buSzPct val="120000"/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marL="542925" indent="-180975" algn="l" defTabSz="457200" rtl="0" eaLnBrk="1" latinLnBrk="0" hangingPunct="1">
        <a:spcBef>
          <a:spcPts val="0"/>
        </a:spcBef>
        <a:buClr>
          <a:schemeClr val="tx2"/>
        </a:buClr>
        <a:buSzPct val="120000"/>
        <a:buFont typeface="Arial" panose="020B0604020202020204" pitchFamily="34" charset="0"/>
        <a:buChar char="▫"/>
        <a:defRPr sz="1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4pPr>
      <a:lvl5pPr marL="714375" indent="-171450" algn="l" defTabSz="457200" rtl="0" eaLnBrk="1" latinLnBrk="0" hangingPunct="1">
        <a:spcBef>
          <a:spcPts val="0"/>
        </a:spcBef>
        <a:buClr>
          <a:schemeClr val="tx2"/>
        </a:buClr>
        <a:buSzPct val="89000"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1" Type="http://schemas.openxmlformats.org/officeDocument/2006/relationships/tags" Target="../tags/tag4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4.jpeg"/><Relationship Id="rId1" Type="http://schemas.openxmlformats.org/officeDocument/2006/relationships/tags" Target="../tags/tag45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tags" Target="../tags/tag4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0" y="263187"/>
            <a:ext cx="12192000" cy="2353917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00000"/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0" y="2626518"/>
            <a:ext cx="12192000" cy="171458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437361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0" y="4795477"/>
            <a:ext cx="12192000" cy="34621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0" y="4867122"/>
            <a:ext cx="12192000" cy="66733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0" y="4928494"/>
            <a:ext cx="12192000" cy="84682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3"/>
          <p:cNvSpPr txBox="1"/>
          <p:nvPr/>
        </p:nvSpPr>
        <p:spPr>
          <a:xfrm>
            <a:off x="0" y="2924944"/>
            <a:ext cx="12192000" cy="1059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42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承德市</a:t>
            </a:r>
            <a:r>
              <a:rPr sz="42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兴隆</a:t>
            </a:r>
            <a:r>
              <a:rPr lang="zh-CN" sz="42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县</a:t>
            </a:r>
            <a:r>
              <a:rPr sz="42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雾灵新城140住宅项目推介材料</a:t>
            </a:r>
            <a:endParaRPr sz="42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微软雅黑" panose="020B0503020204020204" pitchFamily="34" charset="-122"/>
              </a:rPr>
              <a:t>小结</a:t>
            </a:r>
            <a:endParaRPr lang="zh-CN" altLang="en-US" sz="2400" b="1" dirty="0">
              <a:latin typeface="微软雅黑" panose="020B0503020204020204" pitchFamily="34" charset="-122"/>
            </a:endParaRPr>
          </a:p>
        </p:txBody>
      </p:sp>
      <p:sp>
        <p:nvSpPr>
          <p:cNvPr id="69" name="矩形 4"/>
          <p:cNvSpPr>
            <a:spLocks noChangeArrowheads="1"/>
          </p:cNvSpPr>
          <p:nvPr/>
        </p:nvSpPr>
        <p:spPr bwMode="auto">
          <a:xfrm>
            <a:off x="695400" y="1988840"/>
            <a:ext cx="10872788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微软雅黑" panose="020B0503020204020204" pitchFamily="34" charset="-122"/>
              </a:rPr>
              <a:t>随着高铁开通以及大</a:t>
            </a:r>
            <a:r>
              <a:rPr lang="zh-CN" altLang="en-US" sz="2400" b="1" dirty="0">
                <a:latin typeface="微软雅黑" panose="020B0503020204020204" pitchFamily="34" charset="-122"/>
              </a:rPr>
              <a:t>七</a:t>
            </a:r>
            <a:r>
              <a:rPr lang="zh-CN" altLang="en-US" sz="2400" b="1" dirty="0" smtClean="0">
                <a:latin typeface="微软雅黑" panose="020B0503020204020204" pitchFamily="34" charset="-122"/>
              </a:rPr>
              <a:t>环之承平高速的形成，</a:t>
            </a:r>
            <a:r>
              <a:rPr lang="zh-CN" altLang="en-US" sz="2400" b="1" dirty="0">
                <a:latin typeface="微软雅黑" panose="020B0503020204020204" pitchFamily="34" charset="-122"/>
              </a:rPr>
              <a:t>兴隆</a:t>
            </a:r>
            <a:r>
              <a:rPr lang="zh-CN" altLang="en-US" sz="2400" b="1" dirty="0" smtClean="0">
                <a:latin typeface="微软雅黑" panose="020B0503020204020204" pitchFamily="34" charset="-122"/>
              </a:rPr>
              <a:t>县正式迈入首都绿色经济圈</a:t>
            </a:r>
            <a:r>
              <a:rPr lang="zh-CN" altLang="en-US" sz="2400" b="1" dirty="0" smtClean="0">
                <a:latin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2400" b="1" dirty="0">
                <a:latin typeface="微软雅黑" panose="020B0503020204020204" pitchFamily="34" charset="-122"/>
                <a:sym typeface="微软雅黑" panose="020B0503020204020204" pitchFamily="34" charset="-122"/>
              </a:rPr>
              <a:t>依托自身环境优势和区位优势，旅游业和服务业将迅猛</a:t>
            </a:r>
            <a:r>
              <a:rPr lang="zh-CN" altLang="en-US" sz="2400" b="1" dirty="0" smtClean="0">
                <a:latin typeface="微软雅黑" panose="020B0503020204020204" pitchFamily="34" charset="-122"/>
                <a:sym typeface="微软雅黑" panose="020B0503020204020204" pitchFamily="34" charset="-122"/>
              </a:rPr>
              <a:t>发展，人口大规模流入将成为必然趋势；</a:t>
            </a:r>
            <a:endParaRPr lang="en-US" altLang="zh-CN" sz="2400" b="1" dirty="0"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400" b="1" dirty="0">
              <a:latin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latin typeface="微软雅黑" panose="020B0503020204020204" pitchFamily="34" charset="-122"/>
                <a:sym typeface="微软雅黑" panose="020B0503020204020204" pitchFamily="34" charset="-122"/>
              </a:rPr>
              <a:t>兴隆山地资源丰富，平地资源紧张，适合开发的土地资源更加稀缺。</a:t>
            </a:r>
            <a:endParaRPr lang="en-US" altLang="zh-CN" sz="2400" b="1" dirty="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duotone>
              <a:srgbClr val="9B9EA4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>
          <a:xfrm>
            <a:off x="4" y="2302748"/>
            <a:ext cx="8235991" cy="4510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248" y="2852936"/>
            <a:ext cx="261908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+mj-ea"/>
                <a:ea typeface="+mj-ea"/>
              </a:rPr>
              <a:t>1</a:t>
            </a:r>
            <a:r>
              <a:rPr lang="zh-CN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、商品房市场</a:t>
            </a:r>
            <a:endParaRPr lang="en-US" altLang="zh-CN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+mj-ea"/>
                <a:ea typeface="+mj-ea"/>
              </a:rPr>
              <a:t>2</a:t>
            </a:r>
            <a:r>
              <a:rPr lang="zh-CN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、小结</a:t>
            </a:r>
            <a:endParaRPr lang="en-US" altLang="zh-CN" sz="2400" b="1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592264" y="2395906"/>
            <a:ext cx="5904388" cy="15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 bwMode="auto">
          <a:xfrm>
            <a:off x="5640816" y="1844825"/>
            <a:ext cx="639859" cy="498327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3" rIns="91307" bIns="45653" anchor="ctr"/>
          <a:lstStyle/>
          <a:p>
            <a:pPr algn="ctr" defTabSz="931545">
              <a:defRPr/>
            </a:pPr>
            <a:endParaRPr lang="zh-CN" altLang="en-US" sz="2535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29803" y="1844825"/>
            <a:ext cx="4969744" cy="498327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3" rIns="91307" bIns="45653" anchor="ctr"/>
          <a:lstStyle>
            <a:defPPr>
              <a:defRPr lang="zh-CN"/>
            </a:defPPr>
            <a:lvl1pPr algn="ctr" defTabSz="931545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zh-CN" altLang="en-US" sz="2400" dirty="0" smtClean="0"/>
              <a:t>市场分析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 bwMode="auto">
          <a:xfrm>
            <a:off x="5592264" y="1737225"/>
            <a:ext cx="590627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400" b="1" i="1" dirty="0" smtClean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4400" b="1" i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第二部分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入驻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企业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Picture 4" descr="C:\Users\12998\Desktop\0007019989990938_b.jp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10344472" y="2219194"/>
            <a:ext cx="1307117" cy="2313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5"/>
          <p:cNvSpPr txBox="1">
            <a:spLocks noChangeArrowheads="1"/>
          </p:cNvSpPr>
          <p:nvPr/>
        </p:nvSpPr>
        <p:spPr bwMode="auto">
          <a:xfrm>
            <a:off x="4295800" y="4924442"/>
            <a:ext cx="7056784" cy="133882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目前已有多家地产龙头和上市房企将目光汇聚兴隆，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积极抢占兴隆土地资源，已有碧桂园、中冶、荣盛、首开天鸿、融创、阳光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、泰禾、绿地等企业入驻兴隆。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5360" y="2219194"/>
            <a:ext cx="2800478" cy="88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 descr="图片包含 剪贴画&#10;&#10;已生成极高可信度的说明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647728" y="2228940"/>
            <a:ext cx="2875326" cy="884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944081" y="2212909"/>
            <a:ext cx="3040351" cy="900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75907" y="5099478"/>
            <a:ext cx="3374406" cy="88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040216" y="3635904"/>
            <a:ext cx="2080195" cy="897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16" descr="图片包含 剪贴画&#10;&#10;已生成极高可信度的说明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482900" y="3642989"/>
            <a:ext cx="4341292" cy="88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335360" y="3642989"/>
            <a:ext cx="2873043" cy="88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55"/>
          <p:cNvSpPr txBox="1">
            <a:spLocks noChangeArrowheads="1"/>
          </p:cNvSpPr>
          <p:nvPr/>
        </p:nvSpPr>
        <p:spPr bwMode="auto">
          <a:xfrm>
            <a:off x="2124402" y="1052736"/>
            <a:ext cx="7860030" cy="8050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5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央企、上市公司开辟的全新投资洼地</a:t>
            </a:r>
            <a:endParaRPr lang="zh-CN" altLang="en-US" sz="3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微软雅黑" panose="020B0503020204020204" pitchFamily="34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第二部分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商品房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object 6"/>
          <p:cNvSpPr txBox="1">
            <a:spLocks noGrp="1"/>
          </p:cNvSpPr>
          <p:nvPr/>
        </p:nvSpPr>
        <p:spPr>
          <a:xfrm>
            <a:off x="623393" y="5229200"/>
            <a:ext cx="10903372" cy="94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Noto Sans CJK JP Regular"/>
                <a:ea typeface="+mj-ea"/>
                <a:cs typeface="Noto Sans CJK JP Regular"/>
              </a:defRPr>
            </a:lvl1pPr>
          </a:lstStyle>
          <a:p>
            <a:pPr marL="184150" indent="-171450">
              <a:lnSpc>
                <a:spcPct val="150000"/>
              </a:lnSpc>
              <a:spcBef>
                <a:spcPts val="100"/>
              </a:spcBef>
              <a:buFont typeface="Wingdings" panose="05000000000000000000" charset="0"/>
              <a:buChar char="u"/>
            </a:pPr>
            <a:r>
              <a:rPr lang="en-US" altLang="zh-CN" sz="2000" b="1" spc="4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000" b="1" spc="4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全年兴隆县商品住宅共成交约</a:t>
            </a:r>
            <a:r>
              <a:rPr lang="en-US" altLang="zh-CN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22.72</a:t>
            </a:r>
            <a:r>
              <a:rPr lang="zh-CN" altLang="en-US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万平方米，成交均价</a:t>
            </a:r>
            <a:r>
              <a:rPr lang="en-US" altLang="zh-CN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8131</a:t>
            </a:r>
            <a:r>
              <a:rPr lang="zh-CN" altLang="en-US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平方米。</a:t>
            </a:r>
            <a:endParaRPr lang="zh-CN" altLang="en-US" sz="2000" b="1" spc="4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>
              <a:lnSpc>
                <a:spcPct val="150000"/>
              </a:lnSpc>
              <a:spcBef>
                <a:spcPts val="100"/>
              </a:spcBef>
              <a:buFont typeface="Wingdings" panose="05000000000000000000" charset="0"/>
              <a:buChar char="u"/>
            </a:pPr>
            <a:r>
              <a:rPr lang="en-US" altLang="zh-CN" sz="2000" b="1" spc="4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000" b="1" spc="4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</a:t>
            </a:r>
            <a:r>
              <a:rPr lang="zh-CN" altLang="en-US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品牌开发商月均成交</a:t>
            </a:r>
            <a:r>
              <a:rPr lang="en-US" altLang="zh-CN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r>
              <a:rPr lang="zh-CN" altLang="en-US" sz="2000" b="1" spc="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套。</a:t>
            </a:r>
            <a:endParaRPr lang="zh-CN" altLang="en-US" sz="2000" spc="4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图表 7"/>
          <p:cNvGraphicFramePr/>
          <p:nvPr/>
        </p:nvGraphicFramePr>
        <p:xfrm>
          <a:off x="118557" y="1175031"/>
          <a:ext cx="5905425" cy="371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9" name="图表 8"/>
          <p:cNvGraphicFramePr/>
          <p:nvPr/>
        </p:nvGraphicFramePr>
        <p:xfrm>
          <a:off x="6053818" y="1175031"/>
          <a:ext cx="6011057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第二部分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区域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房地产市场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" y="817827"/>
            <a:ext cx="12072663" cy="5949281"/>
            <a:chOff x="0" y="1"/>
            <a:chExt cx="12192000" cy="6858000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1"/>
              <a:ext cx="12192000" cy="6858000"/>
              <a:chOff x="1487487" y="-1035496"/>
              <a:chExt cx="10441160" cy="7362507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1" cstate="email"/>
              <a:srcRect/>
              <a:stretch>
                <a:fillRect/>
              </a:stretch>
            </p:blipFill>
            <p:spPr>
              <a:xfrm rot="5400000">
                <a:off x="468471" y="-16480"/>
                <a:ext cx="7362507" cy="5324475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2" cstate="email"/>
              <a:srcRect r="14035" b="5296"/>
              <a:stretch>
                <a:fillRect/>
              </a:stretch>
            </p:blipFill>
            <p:spPr>
              <a:xfrm rot="5400000">
                <a:off x="5680868" y="61541"/>
                <a:ext cx="7344816" cy="5150743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 rot="4751086">
              <a:off x="9066236" y="3937701"/>
              <a:ext cx="608034" cy="783122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8924291" y="4250713"/>
              <a:ext cx="8760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  <a:latin typeface="+mn-ea"/>
                </a:rPr>
                <a:t>143</a:t>
              </a:r>
              <a:r>
                <a:rPr lang="zh-CN" altLang="en-US" sz="1200" b="1" dirty="0">
                  <a:solidFill>
                    <a:srgbClr val="FF0000"/>
                  </a:solidFill>
                  <a:latin typeface="+mn-ea"/>
                </a:rPr>
                <a:t>项目</a:t>
              </a:r>
              <a:endParaRPr lang="zh-CN" altLang="en-US" sz="1200" b="1" dirty="0">
                <a:solidFill>
                  <a:srgbClr val="FF0000"/>
                </a:solidFill>
                <a:latin typeface="+mn-ea"/>
              </a:endParaRPr>
            </a:p>
          </p:txBody>
        </p:sp>
      </p:grpSp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-28678" y="4029533"/>
          <a:ext cx="5822422" cy="271183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052064"/>
                <a:gridCol w="1413439"/>
                <a:gridCol w="998375"/>
                <a:gridCol w="763403"/>
                <a:gridCol w="657817"/>
                <a:gridCol w="937324"/>
              </a:tblGrid>
              <a:tr h="23893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兴隆区域各项目成交情况及销售政策汇总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cPr/>
                </a:tc>
                <a:tc hMerge="1">
                  <a:tcPr marL="5373" marR="5373" marT="5373" marB="0" anchor="ctr"/>
                </a:tc>
              </a:tr>
              <a:tr h="28731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altLang="en-US" sz="10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销售均价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特价房源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累计去化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累计金额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外地与本地购房比例</a:t>
                      </a:r>
                      <a:endParaRPr lang="zh-CN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374" marR="5374" marT="5373" marB="0" anchor="ctr"/>
                </a:tc>
              </a:tr>
              <a:tr h="2873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兴隆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·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融创城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毛坯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8200-8500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en-US" altLang="zh-CN" sz="100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精装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9200-9500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三期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2#7500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712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7.25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6:4</a:t>
                      </a:r>
                      <a:endParaRPr lang="zh-CN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5374" marR="5374" marT="5373" marB="0" anchor="ctr"/>
                </a:tc>
              </a:tr>
              <a:tr h="2873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兴隆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·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碧桂园一期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二期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二期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8100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，毛坯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6980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㎡起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622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7.96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3:7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</a:tr>
              <a:tr h="2873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中冶兴隆新城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高层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，精装</a:t>
                      </a:r>
                      <a:b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洋房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，精装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24#7500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1479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19.38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8:2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</a:tr>
              <a:tr h="2873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荣丰华府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，毛坯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工抵房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558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4.08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3:7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</a:tr>
              <a:tr h="2991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天瑞城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，毛坯送车位储藏间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一口价房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7100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㎡送车位储藏间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452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3.21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1:9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</a:tr>
              <a:tr h="33552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塞外江南水镇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洋房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，精装</a:t>
                      </a:r>
                      <a:b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别墅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13000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，毛坯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全款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折，贷款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折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393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3.59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9:1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</a:tr>
              <a:tr h="29919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旭阳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·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北国森林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高层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㎡，毛坯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内部房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㎡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230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6:4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374" marR="5374" marT="5373" marB="0" anchor="ctr"/>
                </a:tc>
              </a:tr>
            </a:tbl>
          </a:graphicData>
        </a:graphic>
      </p:graphicFrame>
      <p:sp>
        <p:nvSpPr>
          <p:cNvPr id="20" name="任意多边形 19"/>
          <p:cNvSpPr/>
          <p:nvPr/>
        </p:nvSpPr>
        <p:spPr>
          <a:xfrm>
            <a:off x="594525" y="2852936"/>
            <a:ext cx="565023" cy="720080"/>
          </a:xfrm>
          <a:custGeom>
            <a:avLst/>
            <a:gdLst>
              <a:gd name="connsiteX0" fmla="*/ 203200 w 596900"/>
              <a:gd name="connsiteY0" fmla="*/ 0 h 863600"/>
              <a:gd name="connsiteX1" fmla="*/ 596900 w 596900"/>
              <a:gd name="connsiteY1" fmla="*/ 76200 h 863600"/>
              <a:gd name="connsiteX2" fmla="*/ 266700 w 596900"/>
              <a:gd name="connsiteY2" fmla="*/ 863600 h 863600"/>
              <a:gd name="connsiteX3" fmla="*/ 0 w 596900"/>
              <a:gd name="connsiteY3" fmla="*/ 800100 h 863600"/>
              <a:gd name="connsiteX4" fmla="*/ 203200 w 596900"/>
              <a:gd name="connsiteY4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900" h="863600">
                <a:moveTo>
                  <a:pt x="203200" y="0"/>
                </a:moveTo>
                <a:lnTo>
                  <a:pt x="596900" y="76200"/>
                </a:lnTo>
                <a:lnTo>
                  <a:pt x="266700" y="863600"/>
                </a:lnTo>
                <a:lnTo>
                  <a:pt x="0" y="800100"/>
                </a:lnTo>
                <a:lnTo>
                  <a:pt x="203200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标注 20"/>
          <p:cNvSpPr/>
          <p:nvPr/>
        </p:nvSpPr>
        <p:spPr>
          <a:xfrm>
            <a:off x="384844" y="2045699"/>
            <a:ext cx="774704" cy="411008"/>
          </a:xfrm>
          <a:prstGeom prst="wedgeRectCallout">
            <a:avLst>
              <a:gd name="adj1" fmla="val 13548"/>
              <a:gd name="adj2" fmla="val 177696"/>
            </a:avLst>
          </a:prstGeom>
          <a:solidFill>
            <a:srgbClr val="00B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bg1"/>
                </a:solidFill>
              </a:rPr>
              <a:t>中冶红石郡兴隆新城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399066" y="3472234"/>
            <a:ext cx="477970" cy="531875"/>
          </a:xfrm>
          <a:custGeom>
            <a:avLst/>
            <a:gdLst>
              <a:gd name="connsiteX0" fmla="*/ 203200 w 533400"/>
              <a:gd name="connsiteY0" fmla="*/ 0 h 635000"/>
              <a:gd name="connsiteX1" fmla="*/ 533400 w 533400"/>
              <a:gd name="connsiteY1" fmla="*/ 63500 h 635000"/>
              <a:gd name="connsiteX2" fmla="*/ 317500 w 533400"/>
              <a:gd name="connsiteY2" fmla="*/ 635000 h 635000"/>
              <a:gd name="connsiteX3" fmla="*/ 0 w 533400"/>
              <a:gd name="connsiteY3" fmla="*/ 609600 h 635000"/>
              <a:gd name="connsiteX4" fmla="*/ 203200 w 533400"/>
              <a:gd name="connsiteY4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635000">
                <a:moveTo>
                  <a:pt x="203200" y="0"/>
                </a:moveTo>
                <a:lnTo>
                  <a:pt x="533400" y="63500"/>
                </a:lnTo>
                <a:lnTo>
                  <a:pt x="317500" y="635000"/>
                </a:lnTo>
                <a:lnTo>
                  <a:pt x="0" y="609600"/>
                </a:lnTo>
                <a:lnTo>
                  <a:pt x="203200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1847529" y="1897907"/>
            <a:ext cx="482600" cy="558800"/>
          </a:xfrm>
          <a:custGeom>
            <a:avLst/>
            <a:gdLst>
              <a:gd name="connsiteX0" fmla="*/ 215900 w 482600"/>
              <a:gd name="connsiteY0" fmla="*/ 0 h 558800"/>
              <a:gd name="connsiteX1" fmla="*/ 482600 w 482600"/>
              <a:gd name="connsiteY1" fmla="*/ 139700 h 558800"/>
              <a:gd name="connsiteX2" fmla="*/ 127000 w 482600"/>
              <a:gd name="connsiteY2" fmla="*/ 558800 h 558800"/>
              <a:gd name="connsiteX3" fmla="*/ 0 w 482600"/>
              <a:gd name="connsiteY3" fmla="*/ 393700 h 558800"/>
              <a:gd name="connsiteX4" fmla="*/ 215900 w 482600"/>
              <a:gd name="connsiteY4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00" h="558800">
                <a:moveTo>
                  <a:pt x="215900" y="0"/>
                </a:moveTo>
                <a:lnTo>
                  <a:pt x="482600" y="139700"/>
                </a:lnTo>
                <a:lnTo>
                  <a:pt x="127000" y="558800"/>
                </a:lnTo>
                <a:lnTo>
                  <a:pt x="0" y="393700"/>
                </a:lnTo>
                <a:lnTo>
                  <a:pt x="215900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标注 23"/>
          <p:cNvSpPr/>
          <p:nvPr/>
        </p:nvSpPr>
        <p:spPr>
          <a:xfrm>
            <a:off x="1598018" y="2509407"/>
            <a:ext cx="934520" cy="228600"/>
          </a:xfrm>
          <a:prstGeom prst="wedgeRectCallout">
            <a:avLst>
              <a:gd name="adj1" fmla="val -1926"/>
              <a:gd name="adj2" fmla="val -128185"/>
            </a:avLst>
          </a:prstGeom>
          <a:solidFill>
            <a:srgbClr val="00B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bg1"/>
                </a:solidFill>
              </a:rPr>
              <a:t>兴隆</a:t>
            </a:r>
            <a:r>
              <a:rPr lang="en-US" altLang="zh-CN" sz="1050" b="1" dirty="0">
                <a:solidFill>
                  <a:schemeClr val="bg1"/>
                </a:solidFill>
              </a:rPr>
              <a:t>·</a:t>
            </a:r>
            <a:r>
              <a:rPr lang="zh-CN" altLang="en-US" sz="1050" b="1" dirty="0">
                <a:solidFill>
                  <a:schemeClr val="bg1"/>
                </a:solidFill>
              </a:rPr>
              <a:t>碧桂园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2550180" y="2766445"/>
            <a:ext cx="528051" cy="575135"/>
          </a:xfrm>
          <a:custGeom>
            <a:avLst/>
            <a:gdLst>
              <a:gd name="connsiteX0" fmla="*/ 0 w 447675"/>
              <a:gd name="connsiteY0" fmla="*/ 47625 h 257175"/>
              <a:gd name="connsiteX1" fmla="*/ 57150 w 447675"/>
              <a:gd name="connsiteY1" fmla="*/ 0 h 257175"/>
              <a:gd name="connsiteX2" fmla="*/ 447675 w 447675"/>
              <a:gd name="connsiteY2" fmla="*/ 142875 h 257175"/>
              <a:gd name="connsiteX3" fmla="*/ 381000 w 447675"/>
              <a:gd name="connsiteY3" fmla="*/ 257175 h 257175"/>
              <a:gd name="connsiteX4" fmla="*/ 0 w 447675"/>
              <a:gd name="connsiteY4" fmla="*/ 4762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675" h="257175">
                <a:moveTo>
                  <a:pt x="0" y="47625"/>
                </a:moveTo>
                <a:lnTo>
                  <a:pt x="57150" y="0"/>
                </a:lnTo>
                <a:lnTo>
                  <a:pt x="447675" y="142875"/>
                </a:lnTo>
                <a:lnTo>
                  <a:pt x="381000" y="257175"/>
                </a:lnTo>
                <a:lnTo>
                  <a:pt x="0" y="4762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 rot="20906891">
            <a:off x="3048731" y="3186133"/>
            <a:ext cx="605119" cy="551329"/>
          </a:xfrm>
          <a:custGeom>
            <a:avLst/>
            <a:gdLst>
              <a:gd name="connsiteX0" fmla="*/ 0 w 605118"/>
              <a:gd name="connsiteY0" fmla="*/ 147917 h 551329"/>
              <a:gd name="connsiteX1" fmla="*/ 268942 w 605118"/>
              <a:gd name="connsiteY1" fmla="*/ 0 h 551329"/>
              <a:gd name="connsiteX2" fmla="*/ 605118 w 605118"/>
              <a:gd name="connsiteY2" fmla="*/ 376517 h 551329"/>
              <a:gd name="connsiteX3" fmla="*/ 295836 w 605118"/>
              <a:gd name="connsiteY3" fmla="*/ 551329 h 551329"/>
              <a:gd name="connsiteX4" fmla="*/ 0 w 605118"/>
              <a:gd name="connsiteY4" fmla="*/ 147917 h 55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118" h="551329">
                <a:moveTo>
                  <a:pt x="0" y="147917"/>
                </a:moveTo>
                <a:lnTo>
                  <a:pt x="268942" y="0"/>
                </a:lnTo>
                <a:lnTo>
                  <a:pt x="605118" y="376517"/>
                </a:lnTo>
                <a:lnTo>
                  <a:pt x="295836" y="551329"/>
                </a:lnTo>
                <a:lnTo>
                  <a:pt x="0" y="147917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标注 26"/>
          <p:cNvSpPr/>
          <p:nvPr/>
        </p:nvSpPr>
        <p:spPr>
          <a:xfrm>
            <a:off x="2034257" y="3198842"/>
            <a:ext cx="782116" cy="228600"/>
          </a:xfrm>
          <a:prstGeom prst="wedgeRectCallout">
            <a:avLst>
              <a:gd name="adj1" fmla="val 29022"/>
              <a:gd name="adj2" fmla="val -145833"/>
            </a:avLst>
          </a:prstGeom>
          <a:solidFill>
            <a:srgbClr val="00B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bg1"/>
                </a:solidFill>
              </a:rPr>
              <a:t>荣丰华府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2687173" y="3777160"/>
            <a:ext cx="782116" cy="228600"/>
          </a:xfrm>
          <a:prstGeom prst="wedgeRectCallout">
            <a:avLst>
              <a:gd name="adj1" fmla="val 29022"/>
              <a:gd name="adj2" fmla="val -145833"/>
            </a:avLst>
          </a:prstGeom>
          <a:solidFill>
            <a:srgbClr val="00B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bg1"/>
                </a:solidFill>
              </a:rPr>
              <a:t>天瑞城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11185163" y="817827"/>
            <a:ext cx="792088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北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10622927" y="3978895"/>
            <a:ext cx="1308100" cy="876300"/>
          </a:xfrm>
          <a:custGeom>
            <a:avLst/>
            <a:gdLst>
              <a:gd name="connsiteX0" fmla="*/ 101600 w 1308100"/>
              <a:gd name="connsiteY0" fmla="*/ 596900 h 876300"/>
              <a:gd name="connsiteX1" fmla="*/ 342900 w 1308100"/>
              <a:gd name="connsiteY1" fmla="*/ 393700 h 876300"/>
              <a:gd name="connsiteX2" fmla="*/ 419100 w 1308100"/>
              <a:gd name="connsiteY2" fmla="*/ 241300 h 876300"/>
              <a:gd name="connsiteX3" fmla="*/ 749300 w 1308100"/>
              <a:gd name="connsiteY3" fmla="*/ 152400 h 876300"/>
              <a:gd name="connsiteX4" fmla="*/ 1003300 w 1308100"/>
              <a:gd name="connsiteY4" fmla="*/ 12700 h 876300"/>
              <a:gd name="connsiteX5" fmla="*/ 1308100 w 1308100"/>
              <a:gd name="connsiteY5" fmla="*/ 0 h 876300"/>
              <a:gd name="connsiteX6" fmla="*/ 1104900 w 1308100"/>
              <a:gd name="connsiteY6" fmla="*/ 76200 h 876300"/>
              <a:gd name="connsiteX7" fmla="*/ 889000 w 1308100"/>
              <a:gd name="connsiteY7" fmla="*/ 228600 h 876300"/>
              <a:gd name="connsiteX8" fmla="*/ 647700 w 1308100"/>
              <a:gd name="connsiteY8" fmla="*/ 381000 h 876300"/>
              <a:gd name="connsiteX9" fmla="*/ 406400 w 1308100"/>
              <a:gd name="connsiteY9" fmla="*/ 533400 h 876300"/>
              <a:gd name="connsiteX10" fmla="*/ 292100 w 1308100"/>
              <a:gd name="connsiteY10" fmla="*/ 762000 h 876300"/>
              <a:gd name="connsiteX11" fmla="*/ 190500 w 1308100"/>
              <a:gd name="connsiteY11" fmla="*/ 876300 h 876300"/>
              <a:gd name="connsiteX12" fmla="*/ 0 w 1308100"/>
              <a:gd name="connsiteY12" fmla="*/ 723900 h 876300"/>
              <a:gd name="connsiteX13" fmla="*/ 101600 w 1308100"/>
              <a:gd name="connsiteY13" fmla="*/ 5969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8100" h="876300">
                <a:moveTo>
                  <a:pt x="101600" y="596900"/>
                </a:moveTo>
                <a:lnTo>
                  <a:pt x="342900" y="393700"/>
                </a:lnTo>
                <a:lnTo>
                  <a:pt x="419100" y="241300"/>
                </a:lnTo>
                <a:lnTo>
                  <a:pt x="749300" y="152400"/>
                </a:lnTo>
                <a:lnTo>
                  <a:pt x="1003300" y="12700"/>
                </a:lnTo>
                <a:lnTo>
                  <a:pt x="1308100" y="0"/>
                </a:lnTo>
                <a:lnTo>
                  <a:pt x="1104900" y="76200"/>
                </a:lnTo>
                <a:lnTo>
                  <a:pt x="889000" y="228600"/>
                </a:lnTo>
                <a:lnTo>
                  <a:pt x="647700" y="381000"/>
                </a:lnTo>
                <a:lnTo>
                  <a:pt x="406400" y="533400"/>
                </a:lnTo>
                <a:lnTo>
                  <a:pt x="292100" y="762000"/>
                </a:lnTo>
                <a:lnTo>
                  <a:pt x="190500" y="876300"/>
                </a:lnTo>
                <a:lnTo>
                  <a:pt x="0" y="723900"/>
                </a:lnTo>
                <a:lnTo>
                  <a:pt x="101600" y="59690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标注 31"/>
          <p:cNvSpPr/>
          <p:nvPr/>
        </p:nvSpPr>
        <p:spPr>
          <a:xfrm>
            <a:off x="10763086" y="3768973"/>
            <a:ext cx="1027783" cy="228600"/>
          </a:xfrm>
          <a:prstGeom prst="wedgeRectCallout">
            <a:avLst>
              <a:gd name="adj1" fmla="val -17256"/>
              <a:gd name="adj2" fmla="val 212500"/>
            </a:avLst>
          </a:prstGeom>
          <a:solidFill>
            <a:srgbClr val="00B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bg1"/>
                </a:solidFill>
              </a:rPr>
              <a:t>旭阳</a:t>
            </a:r>
            <a:r>
              <a:rPr lang="en-US" altLang="zh-CN" sz="1050" b="1" dirty="0">
                <a:solidFill>
                  <a:schemeClr val="bg1"/>
                </a:solidFill>
              </a:rPr>
              <a:t>·</a:t>
            </a:r>
            <a:r>
              <a:rPr lang="zh-CN" altLang="en-US" sz="1050" b="1" dirty="0">
                <a:solidFill>
                  <a:schemeClr val="bg1"/>
                </a:solidFill>
              </a:rPr>
              <a:t>北国森林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7156287" y="3591173"/>
            <a:ext cx="2012652" cy="825872"/>
          </a:xfrm>
          <a:custGeom>
            <a:avLst/>
            <a:gdLst>
              <a:gd name="connsiteX0" fmla="*/ 76200 w 2032000"/>
              <a:gd name="connsiteY0" fmla="*/ 0 h 901700"/>
              <a:gd name="connsiteX1" fmla="*/ 0 w 2032000"/>
              <a:gd name="connsiteY1" fmla="*/ 584200 h 901700"/>
              <a:gd name="connsiteX2" fmla="*/ 1346200 w 2032000"/>
              <a:gd name="connsiteY2" fmla="*/ 901700 h 901700"/>
              <a:gd name="connsiteX3" fmla="*/ 2032000 w 2032000"/>
              <a:gd name="connsiteY3" fmla="*/ 812800 h 901700"/>
              <a:gd name="connsiteX4" fmla="*/ 1663700 w 2032000"/>
              <a:gd name="connsiteY4" fmla="*/ 177800 h 901700"/>
              <a:gd name="connsiteX5" fmla="*/ 1206500 w 2032000"/>
              <a:gd name="connsiteY5" fmla="*/ 63500 h 901700"/>
              <a:gd name="connsiteX6" fmla="*/ 76200 w 2032000"/>
              <a:gd name="connsiteY6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2000" h="901700">
                <a:moveTo>
                  <a:pt x="76200" y="0"/>
                </a:moveTo>
                <a:lnTo>
                  <a:pt x="0" y="584200"/>
                </a:lnTo>
                <a:lnTo>
                  <a:pt x="1346200" y="901700"/>
                </a:lnTo>
                <a:lnTo>
                  <a:pt x="2032000" y="812800"/>
                </a:lnTo>
                <a:lnTo>
                  <a:pt x="1663700" y="177800"/>
                </a:lnTo>
                <a:lnTo>
                  <a:pt x="1206500" y="635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4" name="五角星 33"/>
          <p:cNvSpPr/>
          <p:nvPr/>
        </p:nvSpPr>
        <p:spPr>
          <a:xfrm>
            <a:off x="3921568" y="2893046"/>
            <a:ext cx="328799" cy="265055"/>
          </a:xfrm>
          <a:prstGeom prst="star5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5" name="流程图: 可选过程 34"/>
          <p:cNvSpPr/>
          <p:nvPr/>
        </p:nvSpPr>
        <p:spPr>
          <a:xfrm>
            <a:off x="3759735" y="2479463"/>
            <a:ext cx="778054" cy="353406"/>
          </a:xfrm>
          <a:prstGeom prst="flowChartAlternateProces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+mn-ea"/>
              </a:rPr>
              <a:t>兴隆县政府</a:t>
            </a:r>
            <a:endParaRPr lang="zh-CN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矩形标注 35"/>
          <p:cNvSpPr/>
          <p:nvPr/>
        </p:nvSpPr>
        <p:spPr>
          <a:xfrm>
            <a:off x="7357634" y="3227280"/>
            <a:ext cx="972496" cy="228600"/>
          </a:xfrm>
          <a:prstGeom prst="wedgeRectCallout">
            <a:avLst>
              <a:gd name="adj1" fmla="val 6671"/>
              <a:gd name="adj2" fmla="val 160049"/>
            </a:avLst>
          </a:prstGeom>
          <a:solidFill>
            <a:srgbClr val="00B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bg1"/>
                </a:solidFill>
              </a:rPr>
              <a:t>兴隆</a:t>
            </a:r>
            <a:r>
              <a:rPr lang="en-US" altLang="zh-CN" sz="1050" b="1" dirty="0">
                <a:solidFill>
                  <a:schemeClr val="bg1"/>
                </a:solidFill>
              </a:rPr>
              <a:t>·</a:t>
            </a:r>
            <a:r>
              <a:rPr lang="zh-CN" altLang="en-US" sz="1050" b="1" dirty="0">
                <a:solidFill>
                  <a:schemeClr val="bg1"/>
                </a:solidFill>
              </a:rPr>
              <a:t>融创城</a:t>
            </a:r>
            <a:endParaRPr lang="zh-CN" altLang="en-US" sz="1050" b="1" dirty="0">
              <a:solidFill>
                <a:schemeClr val="bg1"/>
              </a:solidFill>
            </a:endParaRPr>
          </a:p>
        </p:txBody>
      </p:sp>
      <p:cxnSp>
        <p:nvCxnSpPr>
          <p:cNvPr id="37" name="直接箭头连接符 36"/>
          <p:cNvCxnSpPr>
            <a:endCxn id="34" idx="3"/>
          </p:cNvCxnSpPr>
          <p:nvPr/>
        </p:nvCxnSpPr>
        <p:spPr>
          <a:xfrm flipH="1" flipV="1">
            <a:off x="4187572" y="3158097"/>
            <a:ext cx="4607823" cy="1407752"/>
          </a:xfrm>
          <a:prstGeom prst="straightConnector1">
            <a:avLst/>
          </a:prstGeom>
          <a:ln w="22225">
            <a:solidFill>
              <a:schemeClr val="accent3">
                <a:lumMod val="20000"/>
                <a:lumOff val="80000"/>
              </a:schemeClr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 rot="790483">
            <a:off x="5807968" y="3620509"/>
            <a:ext cx="504056" cy="1551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tx1"/>
                </a:solidFill>
              </a:rPr>
              <a:t>4KM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第二部分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小结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9493" y="943893"/>
            <a:ext cx="943304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、市场高层产品去化较好为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80-120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平米户型，成交均价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8000-10000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43932" y="1422695"/>
            <a:ext cx="9217024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根据分析，主流成交面积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80-120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平米，主要满足外地旅游度假型客户的小面积需求，总价低；成交均价毛坯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8000-9000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平米，精装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9000-9500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平米。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1029335" y="2348865"/>
            <a:ext cx="971423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、竞品市场客户外地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60%-90%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，本地客户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10%-40%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，客户关注品牌和项目品质</a:t>
            </a:r>
            <a:endParaRPr lang="zh-CN" altLang="en-US" sz="2000" dirty="0"/>
          </a:p>
        </p:txBody>
      </p:sp>
      <p:sp>
        <p:nvSpPr>
          <p:cNvPr id="23" name="矩形 22"/>
          <p:cNvSpPr/>
          <p:nvPr/>
        </p:nvSpPr>
        <p:spPr>
          <a:xfrm>
            <a:off x="1317261" y="2811145"/>
            <a:ext cx="9062731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根据分析，距离本项目较近融创客户占比，外地约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，本地约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，中冶外地客户占比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，本地约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；主要成交客户基本多为外地北京、天津客户，关注开发商品牌及项目品质。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69010" y="4149090"/>
            <a:ext cx="966660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、受限于兴隆土地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度坡建设用地无法批复的政策影响，兴隆整体市场未来潜力大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17071" y="4653137"/>
            <a:ext cx="9145016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</a:pP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兴隆土地多为坡地，受土地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度坡政策影响，兴隆土地供应量今年之后会急剧减少，品牌房企无法获取新增土地。随着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年京沈高铁开通，北京、天津等养老养生置业需求的大幅增加。土地供应的减少，置业需求的增加，供需之间的反转，兴隆整体市场未来发展潜力大。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duotone>
              <a:srgbClr val="9B9EA4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>
          <a:xfrm>
            <a:off x="2" y="2302748"/>
            <a:ext cx="8235991" cy="45106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72064" y="3147330"/>
            <a:ext cx="4970214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j-ea"/>
                <a:ea typeface="+mj-ea"/>
              </a:rPr>
              <a:t>1</a:t>
            </a:r>
            <a:r>
              <a:rPr lang="zh-CN" altLang="en-US" sz="2400" b="1" dirty="0">
                <a:latin typeface="+mj-ea"/>
                <a:ea typeface="+mj-ea"/>
              </a:rPr>
              <a:t>、项目区位</a:t>
            </a:r>
            <a:endParaRPr lang="en-US" altLang="zh-CN" sz="2400" b="1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+mj-ea"/>
                <a:ea typeface="+mj-ea"/>
              </a:rPr>
              <a:t>2</a:t>
            </a:r>
            <a:r>
              <a:rPr lang="zh-CN" altLang="en-US" sz="2400" b="1" dirty="0">
                <a:latin typeface="+mj-ea"/>
                <a:ea typeface="+mj-ea"/>
              </a:rPr>
              <a:t>、</a:t>
            </a:r>
            <a:r>
              <a:rPr lang="zh-CN" altLang="en-US" sz="2400" b="1" dirty="0" smtClean="0">
                <a:latin typeface="+mj-ea"/>
                <a:ea typeface="+mj-ea"/>
              </a:rPr>
              <a:t>项目配套</a:t>
            </a:r>
            <a:endParaRPr lang="en-US" altLang="zh-CN" sz="2400" b="1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+mj-ea"/>
                <a:ea typeface="+mj-ea"/>
              </a:rPr>
              <a:t>3</a:t>
            </a:r>
            <a:r>
              <a:rPr lang="zh-CN" altLang="en-US" sz="2400" b="1" dirty="0" smtClean="0">
                <a:latin typeface="+mj-ea"/>
                <a:ea typeface="+mj-ea"/>
              </a:rPr>
              <a:t>、项目现状</a:t>
            </a:r>
            <a:endParaRPr lang="en-US" altLang="zh-CN" sz="2400" b="1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+mj-ea"/>
                <a:ea typeface="+mj-ea"/>
              </a:rPr>
              <a:t>4</a:t>
            </a:r>
            <a:r>
              <a:rPr lang="zh-CN" altLang="en-US" sz="2400" b="1" dirty="0" smtClean="0">
                <a:latin typeface="+mj-ea"/>
                <a:ea typeface="+mj-ea"/>
              </a:rPr>
              <a:t>、规划设计条件</a:t>
            </a:r>
            <a:endParaRPr lang="en-US" altLang="zh-CN" sz="2400" b="1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+mj-ea"/>
                <a:ea typeface="+mj-ea"/>
              </a:rPr>
              <a:t>5</a:t>
            </a:r>
            <a:r>
              <a:rPr lang="zh-CN" altLang="en-US" sz="2400" b="1" dirty="0" smtClean="0">
                <a:latin typeface="+mj-ea"/>
                <a:ea typeface="+mj-ea"/>
              </a:rPr>
              <a:t>、出让概况</a:t>
            </a:r>
            <a:endParaRPr lang="en-US" altLang="zh-CN" sz="2400" b="1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+mj-ea"/>
                <a:ea typeface="+mj-ea"/>
              </a:rPr>
              <a:t>6</a:t>
            </a:r>
            <a:r>
              <a:rPr lang="zh-CN" altLang="en-US" sz="2400" b="1" dirty="0" smtClean="0">
                <a:latin typeface="+mj-ea"/>
                <a:ea typeface="+mj-ea"/>
              </a:rPr>
              <a:t>、小结</a:t>
            </a:r>
            <a:endParaRPr lang="en-US" altLang="zh-CN" sz="2400" b="1" dirty="0"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592264" y="2395906"/>
            <a:ext cx="5904388" cy="15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 bwMode="auto">
          <a:xfrm>
            <a:off x="5640816" y="1844825"/>
            <a:ext cx="639859" cy="498327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3" rIns="91307" bIns="45653" anchor="ctr"/>
          <a:lstStyle/>
          <a:p>
            <a:pPr algn="ctr" defTabSz="931545">
              <a:defRPr/>
            </a:pPr>
            <a:endParaRPr lang="zh-CN" altLang="en-US" sz="2535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29803" y="1844825"/>
            <a:ext cx="4969744" cy="498327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3" rIns="91307" bIns="45653" anchor="ctr"/>
          <a:lstStyle>
            <a:defPPr>
              <a:defRPr lang="zh-CN"/>
            </a:defPPr>
            <a:lvl1pPr algn="ctr" defTabSz="931545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zh-CN" altLang="en-US" sz="2400" dirty="0" smtClean="0"/>
              <a:t>项目分析</a:t>
            </a:r>
            <a:endParaRPr lang="zh-CN" altLang="en-US" sz="2400" dirty="0"/>
          </a:p>
        </p:txBody>
      </p:sp>
      <p:sp>
        <p:nvSpPr>
          <p:cNvPr id="15" name="矩形 14"/>
          <p:cNvSpPr/>
          <p:nvPr/>
        </p:nvSpPr>
        <p:spPr bwMode="auto">
          <a:xfrm>
            <a:off x="5592264" y="1737225"/>
            <a:ext cx="590627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400" b="1" i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4400" b="1" i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项目区位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b="1" dirty="0" smtClean="0">
                <a:latin typeface="+mj-ea"/>
              </a:rPr>
              <a:t>雾</a:t>
            </a:r>
            <a:r>
              <a:rPr lang="zh-CN" altLang="en-US" sz="2400" b="1" dirty="0">
                <a:latin typeface="+mj-ea"/>
              </a:rPr>
              <a:t>灵新城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7" name="图示 6"/>
          <p:cNvGraphicFramePr/>
          <p:nvPr/>
        </p:nvGraphicFramePr>
        <p:xfrm>
          <a:off x="191344" y="3276370"/>
          <a:ext cx="5760639" cy="3313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8" name="TextBox 59"/>
          <p:cNvSpPr txBox="1"/>
          <p:nvPr/>
        </p:nvSpPr>
        <p:spPr>
          <a:xfrm>
            <a:off x="221878" y="1117077"/>
            <a:ext cx="5730105" cy="17995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项目地块位于兴隆</a:t>
            </a:r>
            <a:r>
              <a:rPr lang="zh-CN" altLang="en-US" b="1" dirty="0" smtClean="0">
                <a:solidFill>
                  <a:srgbClr val="FF0000"/>
                </a:solidFill>
                <a:latin typeface="+mn-ea"/>
              </a:rPr>
              <a:t>县东部新城雾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灵新城板块        </a:t>
            </a:r>
            <a:endParaRPr lang="en-US" altLang="zh-CN" b="1" dirty="0">
              <a:solidFill>
                <a:srgbClr val="FF00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n-ea"/>
              </a:rPr>
              <a:t>兴隆县近年来发展迅速，对接京津、服务京津，已成为京北地区又一新兴城市。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雾灵新城板块土地储备充足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</a:rPr>
              <a:t>，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自然环境优美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</a:rPr>
              <a:t>，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现在已成为兴隆重点建设区域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</a:rPr>
              <a:t>，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引得各央企、上市公司青睐，具有很高的发展潜力和投资价值</a:t>
            </a:r>
            <a:r>
              <a:rPr lang="zh-CN" altLang="en-US" sz="1400" b="1" dirty="0">
                <a:solidFill>
                  <a:schemeClr val="tx1"/>
                </a:solidFill>
                <a:latin typeface="+mn-ea"/>
              </a:rPr>
              <a:t>。</a:t>
            </a:r>
            <a:endParaRPr lang="zh-CN" altLang="en-US" sz="1400" b="1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50754" y="1117077"/>
            <a:ext cx="6023992" cy="5472608"/>
            <a:chOff x="7149373" y="17636"/>
            <a:chExt cx="5032655" cy="6391109"/>
          </a:xfrm>
        </p:grpSpPr>
        <p:grpSp>
          <p:nvGrpSpPr>
            <p:cNvPr id="11" name="组合 10"/>
            <p:cNvGrpSpPr/>
            <p:nvPr/>
          </p:nvGrpSpPr>
          <p:grpSpPr>
            <a:xfrm>
              <a:off x="7149373" y="17636"/>
              <a:ext cx="5032655" cy="6391109"/>
              <a:chOff x="6780410" y="863912"/>
              <a:chExt cx="5204222" cy="6017708"/>
            </a:xfrm>
          </p:grpSpPr>
          <p:pic>
            <p:nvPicPr>
              <p:cNvPr id="17" name="图片 16" descr="图片包含 文字, 地图&#10;&#10;已生成极高可信度的说明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0410" y="863912"/>
                <a:ext cx="5204222" cy="6017708"/>
              </a:xfrm>
              <a:prstGeom prst="rect">
                <a:avLst/>
              </a:prstGeom>
            </p:spPr>
          </p:pic>
          <p:sp>
            <p:nvSpPr>
              <p:cNvPr id="18" name="椭圆 17"/>
              <p:cNvSpPr/>
              <p:nvPr/>
            </p:nvSpPr>
            <p:spPr>
              <a:xfrm rot="1542862">
                <a:off x="10099253" y="5343232"/>
                <a:ext cx="1332152" cy="807415"/>
              </a:xfrm>
              <a:prstGeom prst="ellipse">
                <a:avLst/>
              </a:prstGeom>
              <a:solidFill>
                <a:schemeClr val="accent1">
                  <a:tint val="100000"/>
                  <a:shade val="100000"/>
                  <a:hueMod val="100000"/>
                  <a:satMod val="100000"/>
                  <a:alpha val="4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>
                    <a:solidFill>
                      <a:srgbClr val="FF0000"/>
                    </a:solidFill>
                    <a:latin typeface="+mn-ea"/>
                  </a:rPr>
                  <a:t>兴隆新</a:t>
                </a:r>
                <a:endParaRPr lang="en-US" altLang="zh-CN" sz="1400" dirty="0">
                  <a:solidFill>
                    <a:srgbClr val="FF0000"/>
                  </a:solidFill>
                  <a:latin typeface="+mn-ea"/>
                </a:endParaRPr>
              </a:p>
              <a:p>
                <a:pPr algn="ctr"/>
                <a:r>
                  <a:rPr lang="zh-CN" altLang="en-US" sz="1400" dirty="0">
                    <a:solidFill>
                      <a:srgbClr val="FF0000"/>
                    </a:solidFill>
                    <a:latin typeface="+mn-ea"/>
                  </a:rPr>
                  <a:t>城板块</a:t>
                </a:r>
                <a:endParaRPr lang="zh-CN" altLang="en-US" sz="1400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 rot="19761674">
                <a:off x="7917852" y="5172276"/>
                <a:ext cx="1324228" cy="807415"/>
              </a:xfrm>
              <a:prstGeom prst="ellipse">
                <a:avLst/>
              </a:prstGeom>
              <a:solidFill>
                <a:schemeClr val="accent1">
                  <a:tint val="100000"/>
                  <a:shade val="100000"/>
                  <a:hueMod val="100000"/>
                  <a:satMod val="100000"/>
                  <a:alpha val="4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>
                    <a:solidFill>
                      <a:srgbClr val="FF0000"/>
                    </a:solidFill>
                    <a:latin typeface="+mn-ea"/>
                  </a:rPr>
                  <a:t>高铁新</a:t>
                </a:r>
                <a:endParaRPr lang="en-US" altLang="zh-CN" sz="1400" dirty="0">
                  <a:solidFill>
                    <a:srgbClr val="FF0000"/>
                  </a:solidFill>
                  <a:latin typeface="+mn-ea"/>
                </a:endParaRPr>
              </a:p>
              <a:p>
                <a:pPr algn="ctr"/>
                <a:r>
                  <a:rPr lang="zh-CN" altLang="en-US" sz="1400" dirty="0">
                    <a:solidFill>
                      <a:srgbClr val="FF0000"/>
                    </a:solidFill>
                    <a:latin typeface="+mn-ea"/>
                  </a:rPr>
                  <a:t>城板块</a:t>
                </a:r>
                <a:endParaRPr lang="zh-CN" altLang="en-US" sz="1400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9145676" y="4457111"/>
                <a:ext cx="1354633" cy="679748"/>
              </a:xfrm>
              <a:prstGeom prst="ellipse">
                <a:avLst/>
              </a:prstGeom>
              <a:solidFill>
                <a:schemeClr val="accent1">
                  <a:tint val="100000"/>
                  <a:shade val="100000"/>
                  <a:hueMod val="100000"/>
                  <a:satMod val="100000"/>
                  <a:alpha val="4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>
                    <a:solidFill>
                      <a:srgbClr val="FF0000"/>
                    </a:solidFill>
                    <a:latin typeface="+mn-ea"/>
                  </a:rPr>
                  <a:t>现有县中心</a:t>
                </a:r>
                <a:endParaRPr lang="zh-CN" altLang="en-US" sz="1400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 rot="17731219">
                <a:off x="9903436" y="3547230"/>
                <a:ext cx="1229761" cy="580876"/>
              </a:xfrm>
              <a:prstGeom prst="ellipse">
                <a:avLst/>
              </a:prstGeom>
              <a:solidFill>
                <a:schemeClr val="accent1">
                  <a:tint val="100000"/>
                  <a:shade val="100000"/>
                  <a:hueMod val="100000"/>
                  <a:satMod val="100000"/>
                  <a:alpha val="4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>
                    <a:solidFill>
                      <a:srgbClr val="FF0000"/>
                    </a:solidFill>
                    <a:latin typeface="+mn-ea"/>
                  </a:rPr>
                  <a:t>老城区</a:t>
                </a:r>
                <a:endParaRPr lang="zh-CN" altLang="en-US" sz="1400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8660132">
                <a:off x="8620588" y="3579783"/>
                <a:ext cx="1176690" cy="37184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</a:rPr>
                  <a:t>京沈客专</a:t>
                </a:r>
                <a:endParaRPr lang="zh-CN" altLang="en-US" sz="16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cxnSp>
            <p:nvCxnSpPr>
              <p:cNvPr id="23" name="直接箭头连接符 22"/>
              <p:cNvCxnSpPr/>
              <p:nvPr/>
            </p:nvCxnSpPr>
            <p:spPr>
              <a:xfrm flipV="1">
                <a:off x="7680176" y="1687037"/>
                <a:ext cx="3735453" cy="4231843"/>
              </a:xfrm>
              <a:prstGeom prst="straightConnector1">
                <a:avLst/>
              </a:prstGeom>
              <a:ln w="101600" cmpd="dbl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矩形 23"/>
              <p:cNvSpPr/>
              <p:nvPr/>
            </p:nvSpPr>
            <p:spPr>
              <a:xfrm rot="18752745">
                <a:off x="8049460" y="2963701"/>
                <a:ext cx="1193096" cy="37184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</a:rPr>
                  <a:t>承平高速</a:t>
                </a:r>
                <a:endParaRPr lang="zh-CN" altLang="en-US" sz="16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cxnSp>
            <p:nvCxnSpPr>
              <p:cNvPr id="25" name="直接箭头连接符 24"/>
              <p:cNvCxnSpPr/>
              <p:nvPr/>
            </p:nvCxnSpPr>
            <p:spPr>
              <a:xfrm flipV="1">
                <a:off x="7044998" y="1121416"/>
                <a:ext cx="3866640" cy="4233729"/>
              </a:xfrm>
              <a:prstGeom prst="straightConnector1">
                <a:avLst/>
              </a:prstGeom>
              <a:ln w="101600" cmpd="dbl">
                <a:solidFill>
                  <a:schemeClr val="tx2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椭圆 25"/>
              <p:cNvSpPr/>
              <p:nvPr/>
            </p:nvSpPr>
            <p:spPr>
              <a:xfrm rot="20283141">
                <a:off x="9504001" y="1377696"/>
                <a:ext cx="1726081" cy="1741154"/>
              </a:xfrm>
              <a:prstGeom prst="ellipse">
                <a:avLst/>
              </a:prstGeom>
              <a:solidFill>
                <a:schemeClr val="accent1">
                  <a:tint val="100000"/>
                  <a:shade val="100000"/>
                  <a:hueMod val="100000"/>
                  <a:satMod val="100000"/>
                  <a:alpha val="4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solidFill>
                      <a:srgbClr val="FF0000"/>
                    </a:solidFill>
                    <a:latin typeface="+mn-ea"/>
                  </a:rPr>
                  <a:t>雾灵新城板块</a:t>
                </a:r>
                <a:endParaRPr lang="zh-CN" altLang="en-US" sz="1400" b="1" dirty="0">
                  <a:solidFill>
                    <a:srgbClr val="FF0000"/>
                  </a:solidFill>
                  <a:latin typeface="+mn-ea"/>
                </a:endParaRPr>
              </a:p>
            </p:txBody>
          </p:sp>
        </p:grpSp>
        <p:sp>
          <p:nvSpPr>
            <p:cNvPr id="12" name="五角星 11"/>
            <p:cNvSpPr/>
            <p:nvPr/>
          </p:nvSpPr>
          <p:spPr>
            <a:xfrm>
              <a:off x="10505896" y="2132856"/>
              <a:ext cx="334733" cy="24989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+mn-ea"/>
              </a:endParaRPr>
            </a:p>
          </p:txBody>
        </p:sp>
        <p:sp>
          <p:nvSpPr>
            <p:cNvPr id="13" name="矩形标注 12"/>
            <p:cNvSpPr/>
            <p:nvPr/>
          </p:nvSpPr>
          <p:spPr>
            <a:xfrm>
              <a:off x="10505896" y="2555612"/>
              <a:ext cx="918697" cy="290155"/>
            </a:xfrm>
            <a:prstGeom prst="wedgeRectCallout">
              <a:avLst>
                <a:gd name="adj1" fmla="val -21369"/>
                <a:gd name="adj2" fmla="val -91402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latin typeface="+mn-ea"/>
                </a:rPr>
                <a:t>目标地块</a:t>
              </a:r>
              <a:endParaRPr lang="zh-CN" altLang="en-US" sz="1200" b="1" dirty="0"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项目区位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b="1" dirty="0" smtClean="0">
                <a:latin typeface="+mj-ea"/>
              </a:rPr>
              <a:t>雾</a:t>
            </a:r>
            <a:r>
              <a:rPr lang="zh-CN" altLang="en-US" sz="2400" b="1" dirty="0">
                <a:latin typeface="+mj-ea"/>
              </a:rPr>
              <a:t>灵新城</a:t>
            </a:r>
            <a:endParaRPr lang="zh-CN" altLang="en-US" sz="2400" b="1" dirty="0">
              <a:latin typeface="+mj-ea"/>
            </a:endParaRPr>
          </a:p>
          <a:p>
            <a:pPr defTabSz="91440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230000" y="1350512"/>
            <a:ext cx="6370056" cy="1706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雾灵新城与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承平高速无缝衔接（内部规划道路向北与承平高速引线连接）</a:t>
            </a:r>
            <a:r>
              <a:rPr lang="zh-CN" altLang="en-US" sz="1400" dirty="0">
                <a:latin typeface="+mn-ea"/>
              </a:rPr>
              <a:t>，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距离高铁站</a:t>
            </a:r>
            <a:r>
              <a:rPr lang="zh-CN" altLang="en-US" sz="1400" dirty="0" smtClean="0">
                <a:solidFill>
                  <a:srgbClr val="FF0000"/>
                </a:solidFill>
                <a:latin typeface="+mn-ea"/>
              </a:rPr>
              <a:t>仅</a:t>
            </a:r>
            <a:r>
              <a:rPr lang="en-US" altLang="zh-CN" sz="1400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CN" altLang="en-US" sz="1400" dirty="0" smtClean="0">
                <a:solidFill>
                  <a:srgbClr val="FF0000"/>
                </a:solidFill>
                <a:latin typeface="+mn-ea"/>
              </a:rPr>
              <a:t>公里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，</a:t>
            </a:r>
            <a:r>
              <a:rPr lang="zh-CN" altLang="en-US" sz="1400" dirty="0">
                <a:latin typeface="+mn-ea"/>
              </a:rPr>
              <a:t>毗邻老城区和“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5A</a:t>
            </a:r>
            <a:r>
              <a:rPr lang="zh-CN" altLang="en-US" sz="1400" dirty="0">
                <a:latin typeface="+mn-ea"/>
              </a:rPr>
              <a:t>”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级景区雾灵山</a:t>
            </a:r>
            <a:r>
              <a:rPr lang="zh-CN" altLang="zh-CN" sz="1400" dirty="0">
                <a:latin typeface="+mn-ea"/>
              </a:rPr>
              <a:t>，</a:t>
            </a:r>
            <a:r>
              <a:rPr lang="zh-CN" altLang="en-US" sz="1400" dirty="0">
                <a:latin typeface="+mn-ea"/>
              </a:rPr>
              <a:t>周边自然环境优美，现有配套及未来规划设施成熟</a:t>
            </a:r>
            <a:r>
              <a:rPr lang="zh-CN" altLang="zh-CN" sz="1400" dirty="0">
                <a:latin typeface="+mn-ea"/>
              </a:rPr>
              <a:t>，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内部规划有娱乐休闲中心、滨水生态社区、教育技术中心、医疗康复中心、风情休闲小镇和大片绿地公园</a:t>
            </a:r>
            <a:r>
              <a:rPr lang="zh-CN" altLang="en-US" sz="1400" dirty="0">
                <a:latin typeface="+mn-ea"/>
              </a:rPr>
              <a:t>；</a:t>
            </a:r>
            <a:endParaRPr lang="en-US" altLang="zh-CN" sz="1400" dirty="0">
              <a:latin typeface="+mn-ea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400" dirty="0">
                <a:latin typeface="+mn-ea"/>
              </a:rPr>
              <a:t>目标地块在规划上属滨水生态社区，南邻柳河，生态环境优美。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6816080" y="814128"/>
            <a:ext cx="504056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8" descr="http://www.rscity.cn/Upload/image/20180417/20180417183341_0631.jpe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0000" y="3573016"/>
            <a:ext cx="6370056" cy="32183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731137"/>
            <a:ext cx="504056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项目区位</a:t>
            </a:r>
            <a:r>
              <a:rPr lang="en-US" altLang="zh-CN" sz="2400" b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b="1" smtClean="0">
                <a:latin typeface="+mj-ea"/>
              </a:rPr>
              <a:t>雾</a:t>
            </a:r>
            <a:r>
              <a:rPr lang="zh-CN" altLang="en-US" sz="2400" b="1" dirty="0">
                <a:latin typeface="+mj-ea"/>
              </a:rPr>
              <a:t>灵新城</a:t>
            </a:r>
            <a:endParaRPr lang="zh-CN" altLang="en-US" sz="2400" b="1" dirty="0">
              <a:latin typeface="+mj-ea"/>
            </a:endParaRPr>
          </a:p>
          <a:p>
            <a:pPr defTabSz="91440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8409" y="-1755577"/>
            <a:ext cx="12315664" cy="8524232"/>
            <a:chOff x="-102051" y="-2097548"/>
            <a:chExt cx="11967184" cy="9182356"/>
          </a:xfrm>
        </p:grpSpPr>
        <p:grpSp>
          <p:nvGrpSpPr>
            <p:cNvPr id="11" name="组合 10"/>
            <p:cNvGrpSpPr/>
            <p:nvPr/>
          </p:nvGrpSpPr>
          <p:grpSpPr>
            <a:xfrm>
              <a:off x="25401" y="102630"/>
              <a:ext cx="11529042" cy="6982177"/>
              <a:chOff x="269660" y="528769"/>
              <a:chExt cx="7574716" cy="5690588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1" cstate="email"/>
              <a:srcRect/>
              <a:stretch>
                <a:fillRect/>
              </a:stretch>
            </p:blipFill>
            <p:spPr bwMode="auto">
              <a:xfrm>
                <a:off x="269660" y="1042737"/>
                <a:ext cx="7413935" cy="5176620"/>
              </a:xfrm>
              <a:prstGeom prst="rect">
                <a:avLst/>
              </a:prstGeom>
              <a:noFill/>
              <a:ln w="28575"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4" name="五角星 23"/>
              <p:cNvSpPr/>
              <p:nvPr/>
            </p:nvSpPr>
            <p:spPr>
              <a:xfrm>
                <a:off x="476864" y="4939897"/>
                <a:ext cx="451240" cy="397620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25" name="流程图: 可选过程 24"/>
              <p:cNvSpPr/>
              <p:nvPr/>
            </p:nvSpPr>
            <p:spPr>
              <a:xfrm>
                <a:off x="498929" y="4651865"/>
                <a:ext cx="429175" cy="288032"/>
              </a:xfrm>
              <a:prstGeom prst="flowChartAlternateProcess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b="1" dirty="0">
                    <a:solidFill>
                      <a:schemeClr val="bg1"/>
                    </a:solidFill>
                    <a:latin typeface="+mn-ea"/>
                  </a:rPr>
                  <a:t>兴隆县政府</a:t>
                </a:r>
                <a:endParaRPr lang="zh-CN" altLang="en-US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6" name="流程图: 可选过程 25"/>
              <p:cNvSpPr/>
              <p:nvPr/>
            </p:nvSpPr>
            <p:spPr>
              <a:xfrm rot="768493">
                <a:off x="5072641" y="1892227"/>
                <a:ext cx="537276" cy="164991"/>
              </a:xfrm>
              <a:prstGeom prst="flowChartAlternateProcess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900" b="1" dirty="0">
                    <a:solidFill>
                      <a:schemeClr val="bg1"/>
                    </a:solidFill>
                    <a:latin typeface="+mn-ea"/>
                  </a:rPr>
                  <a:t>融创城一期</a:t>
                </a:r>
                <a:endParaRPr lang="zh-CN" altLang="en-US" sz="9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5291513" y="1460361"/>
                <a:ext cx="973122" cy="411060"/>
              </a:xfrm>
              <a:custGeom>
                <a:avLst/>
                <a:gdLst>
                  <a:gd name="connsiteX0" fmla="*/ 637564 w 973123"/>
                  <a:gd name="connsiteY0" fmla="*/ 411060 h 411060"/>
                  <a:gd name="connsiteX1" fmla="*/ 973123 w 973123"/>
                  <a:gd name="connsiteY1" fmla="*/ 142613 h 411060"/>
                  <a:gd name="connsiteX2" fmla="*/ 956345 w 973123"/>
                  <a:gd name="connsiteY2" fmla="*/ 58723 h 411060"/>
                  <a:gd name="connsiteX3" fmla="*/ 159391 w 973123"/>
                  <a:gd name="connsiteY3" fmla="*/ 0 h 411060"/>
                  <a:gd name="connsiteX4" fmla="*/ 0 w 973123"/>
                  <a:gd name="connsiteY4" fmla="*/ 184558 h 411060"/>
                  <a:gd name="connsiteX5" fmla="*/ 637564 w 973123"/>
                  <a:gd name="connsiteY5" fmla="*/ 411060 h 411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3123" h="411060">
                    <a:moveTo>
                      <a:pt x="637564" y="411060"/>
                    </a:moveTo>
                    <a:lnTo>
                      <a:pt x="973123" y="142613"/>
                    </a:lnTo>
                    <a:lnTo>
                      <a:pt x="956345" y="58723"/>
                    </a:lnTo>
                    <a:lnTo>
                      <a:pt x="159391" y="0"/>
                    </a:lnTo>
                    <a:lnTo>
                      <a:pt x="0" y="184558"/>
                    </a:lnTo>
                    <a:lnTo>
                      <a:pt x="637564" y="411060"/>
                    </a:lnTo>
                    <a:close/>
                  </a:path>
                </a:pathLst>
              </a:custGeom>
              <a:noFill/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cxnSp>
            <p:nvCxnSpPr>
              <p:cNvPr id="32" name="直接箭头连接符 31"/>
              <p:cNvCxnSpPr/>
              <p:nvPr/>
            </p:nvCxnSpPr>
            <p:spPr>
              <a:xfrm flipV="1">
                <a:off x="6875109" y="2354152"/>
                <a:ext cx="377302" cy="186305"/>
              </a:xfrm>
              <a:prstGeom prst="straightConnector1">
                <a:avLst/>
              </a:prstGeom>
              <a:ln w="9525">
                <a:noFill/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 rot="19963197">
                <a:off x="6264515" y="2128751"/>
                <a:ext cx="517513" cy="163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 b="1" dirty="0">
                    <a:solidFill>
                      <a:srgbClr val="FFFF00"/>
                    </a:solidFill>
                    <a:latin typeface="+mn-ea"/>
                  </a:rPr>
                  <a:t>480</a:t>
                </a:r>
                <a:r>
                  <a:rPr lang="zh-CN" altLang="en-US" sz="700" b="1" dirty="0">
                    <a:solidFill>
                      <a:srgbClr val="FFFF00"/>
                    </a:solidFill>
                    <a:latin typeface="+mn-ea"/>
                  </a:rPr>
                  <a:t>米</a:t>
                </a:r>
                <a:endParaRPr lang="zh-CN" altLang="en-US" sz="700" b="1" dirty="0">
                  <a:solidFill>
                    <a:srgbClr val="FFFF00"/>
                  </a:solidFill>
                  <a:latin typeface="+mn-ea"/>
                </a:endParaRPr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>
                <a:off x="3603727" y="3994276"/>
                <a:ext cx="657225" cy="450495"/>
              </a:xfrm>
              <a:custGeom>
                <a:avLst/>
                <a:gdLst>
                  <a:gd name="connsiteX0" fmla="*/ 0 w 657225"/>
                  <a:gd name="connsiteY0" fmla="*/ 219075 h 442913"/>
                  <a:gd name="connsiteX1" fmla="*/ 342900 w 657225"/>
                  <a:gd name="connsiteY1" fmla="*/ 0 h 442913"/>
                  <a:gd name="connsiteX2" fmla="*/ 657225 w 657225"/>
                  <a:gd name="connsiteY2" fmla="*/ 238125 h 442913"/>
                  <a:gd name="connsiteX3" fmla="*/ 509588 w 657225"/>
                  <a:gd name="connsiteY3" fmla="*/ 366713 h 442913"/>
                  <a:gd name="connsiteX4" fmla="*/ 142875 w 657225"/>
                  <a:gd name="connsiteY4" fmla="*/ 442913 h 442913"/>
                  <a:gd name="connsiteX5" fmla="*/ 0 w 657225"/>
                  <a:gd name="connsiteY5" fmla="*/ 219075 h 442913"/>
                  <a:gd name="connsiteX0-1" fmla="*/ 0 w 657225"/>
                  <a:gd name="connsiteY0-2" fmla="*/ 219075 h 438150"/>
                  <a:gd name="connsiteX1-3" fmla="*/ 342900 w 657225"/>
                  <a:gd name="connsiteY1-4" fmla="*/ 0 h 438150"/>
                  <a:gd name="connsiteX2-5" fmla="*/ 657225 w 657225"/>
                  <a:gd name="connsiteY2-6" fmla="*/ 238125 h 438150"/>
                  <a:gd name="connsiteX3-7" fmla="*/ 509588 w 657225"/>
                  <a:gd name="connsiteY3-8" fmla="*/ 366713 h 438150"/>
                  <a:gd name="connsiteX4-9" fmla="*/ 166687 w 657225"/>
                  <a:gd name="connsiteY4-10" fmla="*/ 438150 h 438150"/>
                  <a:gd name="connsiteX5-11" fmla="*/ 0 w 657225"/>
                  <a:gd name="connsiteY5-12" fmla="*/ 219075 h 4381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657225" h="438150">
                    <a:moveTo>
                      <a:pt x="0" y="219075"/>
                    </a:moveTo>
                    <a:lnTo>
                      <a:pt x="342900" y="0"/>
                    </a:lnTo>
                    <a:lnTo>
                      <a:pt x="657225" y="238125"/>
                    </a:lnTo>
                    <a:lnTo>
                      <a:pt x="509588" y="366713"/>
                    </a:lnTo>
                    <a:lnTo>
                      <a:pt x="166687" y="438150"/>
                    </a:lnTo>
                    <a:lnTo>
                      <a:pt x="0" y="219075"/>
                    </a:lnTo>
                    <a:close/>
                  </a:path>
                </a:pathLst>
              </a:custGeom>
              <a:noFill/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35" name="任意多边形 34"/>
              <p:cNvSpPr/>
              <p:nvPr/>
            </p:nvSpPr>
            <p:spPr>
              <a:xfrm>
                <a:off x="6922542" y="528769"/>
                <a:ext cx="921834" cy="498088"/>
              </a:xfrm>
              <a:custGeom>
                <a:avLst/>
                <a:gdLst>
                  <a:gd name="connsiteX0" fmla="*/ 356839 w 921834"/>
                  <a:gd name="connsiteY0" fmla="*/ 0 h 498088"/>
                  <a:gd name="connsiteX1" fmla="*/ 278780 w 921834"/>
                  <a:gd name="connsiteY1" fmla="*/ 96644 h 498088"/>
                  <a:gd name="connsiteX2" fmla="*/ 0 w 921834"/>
                  <a:gd name="connsiteY2" fmla="*/ 219308 h 498088"/>
                  <a:gd name="connsiteX3" fmla="*/ 85493 w 921834"/>
                  <a:gd name="connsiteY3" fmla="*/ 267630 h 498088"/>
                  <a:gd name="connsiteX4" fmla="*/ 85493 w 921834"/>
                  <a:gd name="connsiteY4" fmla="*/ 267630 h 498088"/>
                  <a:gd name="connsiteX5" fmla="*/ 85493 w 921834"/>
                  <a:gd name="connsiteY5" fmla="*/ 267630 h 498088"/>
                  <a:gd name="connsiteX6" fmla="*/ 144966 w 921834"/>
                  <a:gd name="connsiteY6" fmla="*/ 360556 h 498088"/>
                  <a:gd name="connsiteX7" fmla="*/ 104078 w 921834"/>
                  <a:gd name="connsiteY7" fmla="*/ 420030 h 498088"/>
                  <a:gd name="connsiteX8" fmla="*/ 137532 w 921834"/>
                  <a:gd name="connsiteY8" fmla="*/ 449766 h 498088"/>
                  <a:gd name="connsiteX9" fmla="*/ 219307 w 921834"/>
                  <a:gd name="connsiteY9" fmla="*/ 460917 h 498088"/>
                  <a:gd name="connsiteX10" fmla="*/ 256478 w 921834"/>
                  <a:gd name="connsiteY10" fmla="*/ 498088 h 498088"/>
                  <a:gd name="connsiteX11" fmla="*/ 382858 w 921834"/>
                  <a:gd name="connsiteY11" fmla="*/ 416313 h 498088"/>
                  <a:gd name="connsiteX12" fmla="*/ 479502 w 921834"/>
                  <a:gd name="connsiteY12" fmla="*/ 319669 h 498088"/>
                  <a:gd name="connsiteX13" fmla="*/ 550127 w 921834"/>
                  <a:gd name="connsiteY13" fmla="*/ 260195 h 498088"/>
                  <a:gd name="connsiteX14" fmla="*/ 654205 w 921834"/>
                  <a:gd name="connsiteY14" fmla="*/ 241610 h 498088"/>
                  <a:gd name="connsiteX15" fmla="*/ 866078 w 921834"/>
                  <a:gd name="connsiteY15" fmla="*/ 193288 h 498088"/>
                  <a:gd name="connsiteX16" fmla="*/ 921834 w 921834"/>
                  <a:gd name="connsiteY16" fmla="*/ 118947 h 498088"/>
                  <a:gd name="connsiteX17" fmla="*/ 576146 w 921834"/>
                  <a:gd name="connsiteY17" fmla="*/ 0 h 498088"/>
                  <a:gd name="connsiteX18" fmla="*/ 356839 w 921834"/>
                  <a:gd name="connsiteY18" fmla="*/ 0 h 498088"/>
                  <a:gd name="connsiteX0-1" fmla="*/ 356839 w 921834"/>
                  <a:gd name="connsiteY0-2" fmla="*/ 0 h 498088"/>
                  <a:gd name="connsiteX1-3" fmla="*/ 278780 w 921834"/>
                  <a:gd name="connsiteY1-4" fmla="*/ 96644 h 498088"/>
                  <a:gd name="connsiteX2-5" fmla="*/ 0 w 921834"/>
                  <a:gd name="connsiteY2-6" fmla="*/ 219308 h 498088"/>
                  <a:gd name="connsiteX3-7" fmla="*/ 85493 w 921834"/>
                  <a:gd name="connsiteY3-8" fmla="*/ 267630 h 498088"/>
                  <a:gd name="connsiteX4-9" fmla="*/ 85493 w 921834"/>
                  <a:gd name="connsiteY4-10" fmla="*/ 267630 h 498088"/>
                  <a:gd name="connsiteX5-11" fmla="*/ 85493 w 921834"/>
                  <a:gd name="connsiteY5-12" fmla="*/ 267630 h 498088"/>
                  <a:gd name="connsiteX6-13" fmla="*/ 144966 w 921834"/>
                  <a:gd name="connsiteY6-14" fmla="*/ 360556 h 498088"/>
                  <a:gd name="connsiteX7-15" fmla="*/ 92927 w 921834"/>
                  <a:gd name="connsiteY7-16" fmla="*/ 412596 h 498088"/>
                  <a:gd name="connsiteX8-17" fmla="*/ 137532 w 921834"/>
                  <a:gd name="connsiteY8-18" fmla="*/ 449766 h 498088"/>
                  <a:gd name="connsiteX9-19" fmla="*/ 219307 w 921834"/>
                  <a:gd name="connsiteY9-20" fmla="*/ 460917 h 498088"/>
                  <a:gd name="connsiteX10-21" fmla="*/ 256478 w 921834"/>
                  <a:gd name="connsiteY10-22" fmla="*/ 498088 h 498088"/>
                  <a:gd name="connsiteX11-23" fmla="*/ 382858 w 921834"/>
                  <a:gd name="connsiteY11-24" fmla="*/ 416313 h 498088"/>
                  <a:gd name="connsiteX12-25" fmla="*/ 479502 w 921834"/>
                  <a:gd name="connsiteY12-26" fmla="*/ 319669 h 498088"/>
                  <a:gd name="connsiteX13-27" fmla="*/ 550127 w 921834"/>
                  <a:gd name="connsiteY13-28" fmla="*/ 260195 h 498088"/>
                  <a:gd name="connsiteX14-29" fmla="*/ 654205 w 921834"/>
                  <a:gd name="connsiteY14-30" fmla="*/ 241610 h 498088"/>
                  <a:gd name="connsiteX15-31" fmla="*/ 866078 w 921834"/>
                  <a:gd name="connsiteY15-32" fmla="*/ 193288 h 498088"/>
                  <a:gd name="connsiteX16-33" fmla="*/ 921834 w 921834"/>
                  <a:gd name="connsiteY16-34" fmla="*/ 118947 h 498088"/>
                  <a:gd name="connsiteX17-35" fmla="*/ 576146 w 921834"/>
                  <a:gd name="connsiteY17-36" fmla="*/ 0 h 498088"/>
                  <a:gd name="connsiteX18-37" fmla="*/ 356839 w 921834"/>
                  <a:gd name="connsiteY18-38" fmla="*/ 0 h 498088"/>
                  <a:gd name="connsiteX0-39" fmla="*/ 356839 w 921834"/>
                  <a:gd name="connsiteY0-40" fmla="*/ 0 h 498088"/>
                  <a:gd name="connsiteX1-41" fmla="*/ 278780 w 921834"/>
                  <a:gd name="connsiteY1-42" fmla="*/ 96644 h 498088"/>
                  <a:gd name="connsiteX2-43" fmla="*/ 0 w 921834"/>
                  <a:gd name="connsiteY2-44" fmla="*/ 219308 h 498088"/>
                  <a:gd name="connsiteX3-45" fmla="*/ 85493 w 921834"/>
                  <a:gd name="connsiteY3-46" fmla="*/ 267630 h 498088"/>
                  <a:gd name="connsiteX4-47" fmla="*/ 85493 w 921834"/>
                  <a:gd name="connsiteY4-48" fmla="*/ 267630 h 498088"/>
                  <a:gd name="connsiteX5-49" fmla="*/ 85493 w 921834"/>
                  <a:gd name="connsiteY5-50" fmla="*/ 267630 h 498088"/>
                  <a:gd name="connsiteX6-51" fmla="*/ 144966 w 921834"/>
                  <a:gd name="connsiteY6-52" fmla="*/ 360556 h 498088"/>
                  <a:gd name="connsiteX7-53" fmla="*/ 92927 w 921834"/>
                  <a:gd name="connsiteY7-54" fmla="*/ 412596 h 498088"/>
                  <a:gd name="connsiteX8-55" fmla="*/ 137532 w 921834"/>
                  <a:gd name="connsiteY8-56" fmla="*/ 449766 h 498088"/>
                  <a:gd name="connsiteX9-57" fmla="*/ 219307 w 921834"/>
                  <a:gd name="connsiteY9-58" fmla="*/ 449766 h 498088"/>
                  <a:gd name="connsiteX10-59" fmla="*/ 256478 w 921834"/>
                  <a:gd name="connsiteY10-60" fmla="*/ 498088 h 498088"/>
                  <a:gd name="connsiteX11-61" fmla="*/ 382858 w 921834"/>
                  <a:gd name="connsiteY11-62" fmla="*/ 416313 h 498088"/>
                  <a:gd name="connsiteX12-63" fmla="*/ 479502 w 921834"/>
                  <a:gd name="connsiteY12-64" fmla="*/ 319669 h 498088"/>
                  <a:gd name="connsiteX13-65" fmla="*/ 550127 w 921834"/>
                  <a:gd name="connsiteY13-66" fmla="*/ 260195 h 498088"/>
                  <a:gd name="connsiteX14-67" fmla="*/ 654205 w 921834"/>
                  <a:gd name="connsiteY14-68" fmla="*/ 241610 h 498088"/>
                  <a:gd name="connsiteX15-69" fmla="*/ 866078 w 921834"/>
                  <a:gd name="connsiteY15-70" fmla="*/ 193288 h 498088"/>
                  <a:gd name="connsiteX16-71" fmla="*/ 921834 w 921834"/>
                  <a:gd name="connsiteY16-72" fmla="*/ 118947 h 498088"/>
                  <a:gd name="connsiteX17-73" fmla="*/ 576146 w 921834"/>
                  <a:gd name="connsiteY17-74" fmla="*/ 0 h 498088"/>
                  <a:gd name="connsiteX18-75" fmla="*/ 356839 w 921834"/>
                  <a:gd name="connsiteY18-76" fmla="*/ 0 h 4980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</a:cxnLst>
                <a:rect l="l" t="t" r="r" b="b"/>
                <a:pathLst>
                  <a:path w="921834" h="498088">
                    <a:moveTo>
                      <a:pt x="356839" y="0"/>
                    </a:moveTo>
                    <a:lnTo>
                      <a:pt x="278780" y="96644"/>
                    </a:lnTo>
                    <a:lnTo>
                      <a:pt x="0" y="219308"/>
                    </a:lnTo>
                    <a:lnTo>
                      <a:pt x="85493" y="267630"/>
                    </a:lnTo>
                    <a:lnTo>
                      <a:pt x="85493" y="267630"/>
                    </a:lnTo>
                    <a:lnTo>
                      <a:pt x="85493" y="267630"/>
                    </a:lnTo>
                    <a:lnTo>
                      <a:pt x="144966" y="360556"/>
                    </a:lnTo>
                    <a:lnTo>
                      <a:pt x="92927" y="412596"/>
                    </a:lnTo>
                    <a:lnTo>
                      <a:pt x="137532" y="449766"/>
                    </a:lnTo>
                    <a:lnTo>
                      <a:pt x="219307" y="449766"/>
                    </a:lnTo>
                    <a:lnTo>
                      <a:pt x="256478" y="498088"/>
                    </a:lnTo>
                    <a:lnTo>
                      <a:pt x="382858" y="416313"/>
                    </a:lnTo>
                    <a:lnTo>
                      <a:pt x="479502" y="319669"/>
                    </a:lnTo>
                    <a:lnTo>
                      <a:pt x="550127" y="260195"/>
                    </a:lnTo>
                    <a:lnTo>
                      <a:pt x="654205" y="241610"/>
                    </a:lnTo>
                    <a:lnTo>
                      <a:pt x="866078" y="193288"/>
                    </a:lnTo>
                    <a:lnTo>
                      <a:pt x="921834" y="118947"/>
                    </a:lnTo>
                    <a:lnTo>
                      <a:pt x="576146" y="0"/>
                    </a:lnTo>
                    <a:lnTo>
                      <a:pt x="356839" y="0"/>
                    </a:lnTo>
                    <a:close/>
                  </a:path>
                </a:pathLst>
              </a:custGeom>
              <a:noFill/>
              <a:ln w="19050">
                <a:noFill/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36" name="圆角矩形标注 35"/>
              <p:cNvSpPr/>
              <p:nvPr/>
            </p:nvSpPr>
            <p:spPr>
              <a:xfrm>
                <a:off x="6359059" y="1654762"/>
                <a:ext cx="648072" cy="319960"/>
              </a:xfrm>
              <a:prstGeom prst="wedgeRoundRectCallout">
                <a:avLst>
                  <a:gd name="adj1" fmla="val -9235"/>
                  <a:gd name="adj2" fmla="val -138716"/>
                  <a:gd name="adj3" fmla="val 16667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b="1" dirty="0">
                    <a:solidFill>
                      <a:schemeClr val="tx1"/>
                    </a:solidFill>
                    <a:latin typeface="+mn-ea"/>
                  </a:rPr>
                  <a:t>180</a:t>
                </a:r>
                <a:r>
                  <a:rPr lang="zh-CN" altLang="en-US" sz="900" b="1" dirty="0">
                    <a:solidFill>
                      <a:schemeClr val="tx1"/>
                    </a:solidFill>
                    <a:latin typeface="+mn-ea"/>
                  </a:rPr>
                  <a:t>商住用地</a:t>
                </a:r>
                <a:endParaRPr lang="en-US" altLang="zh-CN" sz="900" b="1" dirty="0">
                  <a:solidFill>
                    <a:schemeClr val="tx1"/>
                  </a:solidFill>
                  <a:latin typeface="+mn-ea"/>
                </a:endParaRPr>
              </a:p>
              <a:p>
                <a:pPr algn="ctr"/>
                <a:r>
                  <a:rPr lang="zh-CN" altLang="en-US" sz="900" b="1" dirty="0">
                    <a:solidFill>
                      <a:schemeClr val="tx1"/>
                    </a:solidFill>
                    <a:latin typeface="+mn-ea"/>
                  </a:rPr>
                  <a:t>明年获取</a:t>
                </a:r>
                <a:endParaRPr lang="zh-CN" altLang="en-US" sz="9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20199706">
                <a:off x="3455085" y="2036429"/>
                <a:ext cx="448589" cy="1881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900" b="1" dirty="0">
                    <a:solidFill>
                      <a:srgbClr val="FF0000"/>
                    </a:solidFill>
                    <a:latin typeface="+mn-ea"/>
                  </a:rPr>
                  <a:t>京沈客专</a:t>
                </a:r>
                <a:endParaRPr lang="zh-CN" altLang="en-US" sz="900" b="1" dirty="0">
                  <a:solidFill>
                    <a:srgbClr val="FF0000"/>
                  </a:solidFill>
                  <a:latin typeface="+mn-ea"/>
                </a:endParaRPr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>
                <a:off x="5066026" y="1684767"/>
                <a:ext cx="854075" cy="479425"/>
              </a:xfrm>
              <a:custGeom>
                <a:avLst/>
                <a:gdLst>
                  <a:gd name="connsiteX0" fmla="*/ 200025 w 854075"/>
                  <a:gd name="connsiteY0" fmla="*/ 0 h 479425"/>
                  <a:gd name="connsiteX1" fmla="*/ 854075 w 854075"/>
                  <a:gd name="connsiteY1" fmla="*/ 228600 h 479425"/>
                  <a:gd name="connsiteX2" fmla="*/ 682625 w 854075"/>
                  <a:gd name="connsiteY2" fmla="*/ 479425 h 479425"/>
                  <a:gd name="connsiteX3" fmla="*/ 0 w 854075"/>
                  <a:gd name="connsiteY3" fmla="*/ 247650 h 479425"/>
                  <a:gd name="connsiteX4" fmla="*/ 200025 w 854075"/>
                  <a:gd name="connsiteY4" fmla="*/ 0 h 479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075" h="479425">
                    <a:moveTo>
                      <a:pt x="200025" y="0"/>
                    </a:moveTo>
                    <a:lnTo>
                      <a:pt x="854075" y="228600"/>
                    </a:lnTo>
                    <a:lnTo>
                      <a:pt x="682625" y="479425"/>
                    </a:lnTo>
                    <a:lnTo>
                      <a:pt x="0" y="247650"/>
                    </a:lnTo>
                    <a:lnTo>
                      <a:pt x="200025" y="0"/>
                    </a:lnTo>
                    <a:close/>
                  </a:path>
                </a:pathLst>
              </a:custGeom>
              <a:noFill/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39" name="流程图: 可选过程 38"/>
              <p:cNvSpPr/>
              <p:nvPr/>
            </p:nvSpPr>
            <p:spPr>
              <a:xfrm rot="972045">
                <a:off x="4771394" y="2282716"/>
                <a:ext cx="533093" cy="171854"/>
              </a:xfrm>
              <a:prstGeom prst="flowChartAlternateProcess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900" b="1" dirty="0">
                    <a:solidFill>
                      <a:schemeClr val="bg1"/>
                    </a:solidFill>
                    <a:latin typeface="+mn-ea"/>
                  </a:rPr>
                  <a:t>融创城二期</a:t>
                </a:r>
                <a:endParaRPr lang="zh-CN" altLang="en-US" sz="9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40" name="任意多边形 39"/>
              <p:cNvSpPr/>
              <p:nvPr/>
            </p:nvSpPr>
            <p:spPr>
              <a:xfrm>
                <a:off x="5576593" y="894950"/>
                <a:ext cx="850598" cy="432867"/>
              </a:xfrm>
              <a:custGeom>
                <a:avLst/>
                <a:gdLst>
                  <a:gd name="connsiteX0" fmla="*/ 12700 w 1152525"/>
                  <a:gd name="connsiteY0" fmla="*/ 352425 h 361950"/>
                  <a:gd name="connsiteX1" fmla="*/ 228600 w 1152525"/>
                  <a:gd name="connsiteY1" fmla="*/ 361950 h 361950"/>
                  <a:gd name="connsiteX2" fmla="*/ 590550 w 1152525"/>
                  <a:gd name="connsiteY2" fmla="*/ 314325 h 361950"/>
                  <a:gd name="connsiteX3" fmla="*/ 1108075 w 1152525"/>
                  <a:gd name="connsiteY3" fmla="*/ 333375 h 361950"/>
                  <a:gd name="connsiteX4" fmla="*/ 1152525 w 1152525"/>
                  <a:gd name="connsiteY4" fmla="*/ 333375 h 361950"/>
                  <a:gd name="connsiteX5" fmla="*/ 1120775 w 1152525"/>
                  <a:gd name="connsiteY5" fmla="*/ 0 h 361950"/>
                  <a:gd name="connsiteX6" fmla="*/ 765175 w 1152525"/>
                  <a:gd name="connsiteY6" fmla="*/ 38100 h 361950"/>
                  <a:gd name="connsiteX7" fmla="*/ 527050 w 1152525"/>
                  <a:gd name="connsiteY7" fmla="*/ 31750 h 361950"/>
                  <a:gd name="connsiteX8" fmla="*/ 314325 w 1152525"/>
                  <a:gd name="connsiteY8" fmla="*/ 31750 h 361950"/>
                  <a:gd name="connsiteX9" fmla="*/ 180975 w 1152525"/>
                  <a:gd name="connsiteY9" fmla="*/ 53975 h 361950"/>
                  <a:gd name="connsiteX10" fmla="*/ 53975 w 1152525"/>
                  <a:gd name="connsiteY10" fmla="*/ 161925 h 361950"/>
                  <a:gd name="connsiteX11" fmla="*/ 0 w 1152525"/>
                  <a:gd name="connsiteY11" fmla="*/ 250825 h 361950"/>
                  <a:gd name="connsiteX12" fmla="*/ 12700 w 1152525"/>
                  <a:gd name="connsiteY12" fmla="*/ 352425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525" h="361950">
                    <a:moveTo>
                      <a:pt x="12700" y="352425"/>
                    </a:moveTo>
                    <a:lnTo>
                      <a:pt x="228600" y="361950"/>
                    </a:lnTo>
                    <a:lnTo>
                      <a:pt x="590550" y="314325"/>
                    </a:lnTo>
                    <a:lnTo>
                      <a:pt x="1108075" y="333375"/>
                    </a:lnTo>
                    <a:lnTo>
                      <a:pt x="1152525" y="333375"/>
                    </a:lnTo>
                    <a:lnTo>
                      <a:pt x="1120775" y="0"/>
                    </a:lnTo>
                    <a:lnTo>
                      <a:pt x="765175" y="38100"/>
                    </a:lnTo>
                    <a:lnTo>
                      <a:pt x="527050" y="31750"/>
                    </a:lnTo>
                    <a:lnTo>
                      <a:pt x="314325" y="31750"/>
                    </a:lnTo>
                    <a:lnTo>
                      <a:pt x="180975" y="53975"/>
                    </a:lnTo>
                    <a:lnTo>
                      <a:pt x="53975" y="161925"/>
                    </a:lnTo>
                    <a:lnTo>
                      <a:pt x="0" y="250825"/>
                    </a:lnTo>
                    <a:lnTo>
                      <a:pt x="12700" y="352425"/>
                    </a:lnTo>
                    <a:close/>
                  </a:path>
                </a:pathLst>
              </a:custGeom>
              <a:noFill/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</a:endParaRPr>
              </a:p>
            </p:txBody>
          </p:sp>
          <p:sp>
            <p:nvSpPr>
              <p:cNvPr id="41" name="流程图: 可选过程 40"/>
              <p:cNvSpPr/>
              <p:nvPr/>
            </p:nvSpPr>
            <p:spPr>
              <a:xfrm rot="162065">
                <a:off x="5241640" y="1510323"/>
                <a:ext cx="528126" cy="199465"/>
              </a:xfrm>
              <a:prstGeom prst="flowChartAlternateProcess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900" b="1" dirty="0">
                    <a:solidFill>
                      <a:schemeClr val="bg1"/>
                    </a:solidFill>
                    <a:latin typeface="+mn-ea"/>
                  </a:rPr>
                  <a:t>融创城三期</a:t>
                </a:r>
                <a:endParaRPr lang="zh-CN" altLang="en-US" sz="9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42" name="流程图: 可选过程 41"/>
              <p:cNvSpPr/>
              <p:nvPr/>
            </p:nvSpPr>
            <p:spPr>
              <a:xfrm rot="18363819">
                <a:off x="3961800" y="2562655"/>
                <a:ext cx="806024" cy="141857"/>
              </a:xfrm>
              <a:prstGeom prst="flowChartAlternateProcess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900" b="1" dirty="0">
                    <a:solidFill>
                      <a:schemeClr val="tx1"/>
                    </a:solidFill>
                    <a:latin typeface="+mn-ea"/>
                  </a:rPr>
                  <a:t>兴隆火车站</a:t>
                </a:r>
                <a:endParaRPr lang="zh-CN" altLang="en-US" sz="9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43" name="流程图: 可选过程 42"/>
              <p:cNvSpPr/>
              <p:nvPr/>
            </p:nvSpPr>
            <p:spPr>
              <a:xfrm rot="19643766">
                <a:off x="3551536" y="4195284"/>
                <a:ext cx="452039" cy="288032"/>
              </a:xfrm>
              <a:prstGeom prst="flowChartAlternateProcess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900" b="1" dirty="0">
                    <a:solidFill>
                      <a:schemeClr val="tx1"/>
                    </a:solidFill>
                    <a:latin typeface="+mn-ea"/>
                  </a:rPr>
                  <a:t>兴隆县第一中学</a:t>
                </a:r>
                <a:endParaRPr lang="zh-CN" altLang="en-US" sz="9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p:sp>
          <p:nvSpPr>
            <p:cNvPr id="12" name="任意多边形 11"/>
            <p:cNvSpPr/>
            <p:nvPr/>
          </p:nvSpPr>
          <p:spPr>
            <a:xfrm rot="1351855">
              <a:off x="8585766" y="915527"/>
              <a:ext cx="727587" cy="757376"/>
            </a:xfrm>
            <a:custGeom>
              <a:avLst/>
              <a:gdLst>
                <a:gd name="connsiteX0" fmla="*/ 815975 w 1111250"/>
                <a:gd name="connsiteY0" fmla="*/ 0 h 1504950"/>
                <a:gd name="connsiteX1" fmla="*/ 0 w 1111250"/>
                <a:gd name="connsiteY1" fmla="*/ 825500 h 1504950"/>
                <a:gd name="connsiteX2" fmla="*/ 82550 w 1111250"/>
                <a:gd name="connsiteY2" fmla="*/ 911225 h 1504950"/>
                <a:gd name="connsiteX3" fmla="*/ 152400 w 1111250"/>
                <a:gd name="connsiteY3" fmla="*/ 984250 h 1504950"/>
                <a:gd name="connsiteX4" fmla="*/ 219075 w 1111250"/>
                <a:gd name="connsiteY4" fmla="*/ 1054100 h 1504950"/>
                <a:gd name="connsiteX5" fmla="*/ 254000 w 1111250"/>
                <a:gd name="connsiteY5" fmla="*/ 1123950 h 1504950"/>
                <a:gd name="connsiteX6" fmla="*/ 307975 w 1111250"/>
                <a:gd name="connsiteY6" fmla="*/ 1203325 h 1504950"/>
                <a:gd name="connsiteX7" fmla="*/ 352425 w 1111250"/>
                <a:gd name="connsiteY7" fmla="*/ 1295400 h 1504950"/>
                <a:gd name="connsiteX8" fmla="*/ 387350 w 1111250"/>
                <a:gd name="connsiteY8" fmla="*/ 1371600 h 1504950"/>
                <a:gd name="connsiteX9" fmla="*/ 419100 w 1111250"/>
                <a:gd name="connsiteY9" fmla="*/ 1504950 h 1504950"/>
                <a:gd name="connsiteX10" fmla="*/ 730250 w 1111250"/>
                <a:gd name="connsiteY10" fmla="*/ 1216025 h 1504950"/>
                <a:gd name="connsiteX11" fmla="*/ 1111250 w 1111250"/>
                <a:gd name="connsiteY11" fmla="*/ 717550 h 1504950"/>
                <a:gd name="connsiteX12" fmla="*/ 1076325 w 1111250"/>
                <a:gd name="connsiteY12" fmla="*/ 688975 h 1504950"/>
                <a:gd name="connsiteX13" fmla="*/ 1041400 w 1111250"/>
                <a:gd name="connsiteY13" fmla="*/ 733425 h 1504950"/>
                <a:gd name="connsiteX14" fmla="*/ 1000125 w 1111250"/>
                <a:gd name="connsiteY14" fmla="*/ 663575 h 1504950"/>
                <a:gd name="connsiteX15" fmla="*/ 1012825 w 1111250"/>
                <a:gd name="connsiteY15" fmla="*/ 628650 h 1504950"/>
                <a:gd name="connsiteX16" fmla="*/ 933450 w 1111250"/>
                <a:gd name="connsiteY16" fmla="*/ 546100 h 1504950"/>
                <a:gd name="connsiteX17" fmla="*/ 1031875 w 1111250"/>
                <a:gd name="connsiteY17" fmla="*/ 298450 h 1504950"/>
                <a:gd name="connsiteX18" fmla="*/ 930275 w 1111250"/>
                <a:gd name="connsiteY18" fmla="*/ 123825 h 1504950"/>
                <a:gd name="connsiteX19" fmla="*/ 923925 w 1111250"/>
                <a:gd name="connsiteY19" fmla="*/ 50800 h 1504950"/>
                <a:gd name="connsiteX20" fmla="*/ 815975 w 1111250"/>
                <a:gd name="connsiteY20" fmla="*/ 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11250" h="1504950">
                  <a:moveTo>
                    <a:pt x="815975" y="0"/>
                  </a:moveTo>
                  <a:lnTo>
                    <a:pt x="0" y="825500"/>
                  </a:lnTo>
                  <a:lnTo>
                    <a:pt x="82550" y="911225"/>
                  </a:lnTo>
                  <a:lnTo>
                    <a:pt x="152400" y="984250"/>
                  </a:lnTo>
                  <a:lnTo>
                    <a:pt x="219075" y="1054100"/>
                  </a:lnTo>
                  <a:lnTo>
                    <a:pt x="254000" y="1123950"/>
                  </a:lnTo>
                  <a:lnTo>
                    <a:pt x="307975" y="1203325"/>
                  </a:lnTo>
                  <a:lnTo>
                    <a:pt x="352425" y="1295400"/>
                  </a:lnTo>
                  <a:lnTo>
                    <a:pt x="387350" y="1371600"/>
                  </a:lnTo>
                  <a:lnTo>
                    <a:pt x="419100" y="1504950"/>
                  </a:lnTo>
                  <a:lnTo>
                    <a:pt x="730250" y="1216025"/>
                  </a:lnTo>
                  <a:lnTo>
                    <a:pt x="1111250" y="717550"/>
                  </a:lnTo>
                  <a:lnTo>
                    <a:pt x="1076325" y="688975"/>
                  </a:lnTo>
                  <a:lnTo>
                    <a:pt x="1041400" y="733425"/>
                  </a:lnTo>
                  <a:lnTo>
                    <a:pt x="1000125" y="663575"/>
                  </a:lnTo>
                  <a:lnTo>
                    <a:pt x="1012825" y="628650"/>
                  </a:lnTo>
                  <a:lnTo>
                    <a:pt x="933450" y="546100"/>
                  </a:lnTo>
                  <a:lnTo>
                    <a:pt x="1031875" y="298450"/>
                  </a:lnTo>
                  <a:lnTo>
                    <a:pt x="930275" y="123825"/>
                  </a:lnTo>
                  <a:lnTo>
                    <a:pt x="923925" y="50800"/>
                  </a:lnTo>
                  <a:lnTo>
                    <a:pt x="815975" y="0"/>
                  </a:lnTo>
                  <a:close/>
                </a:path>
              </a:pathLst>
            </a:custGeom>
            <a:noFill/>
            <a:ln w="412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+mn-ea"/>
                </a:rPr>
                <a:t>143</a:t>
              </a:r>
              <a:endParaRPr lang="en-US" altLang="zh-CN" sz="1200" b="1" dirty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+mn-ea"/>
                </a:rPr>
                <a:t>项目</a:t>
              </a:r>
              <a:endParaRPr lang="zh-CN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642572" y="2807958"/>
              <a:ext cx="2512152" cy="42768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 defTabSz="1475105">
                <a:lnSpc>
                  <a:spcPct val="150000"/>
                </a:lnSpc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地块处于兴隆中心位置：</a:t>
              </a:r>
              <a:endParaRPr lang="en-US" altLang="zh-CN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兴隆西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高铁站</a:t>
              </a:r>
              <a:r>
                <a:rPr lang="en-US" altLang="zh-CN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兴隆火车站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2.8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>
                <a:lnSpc>
                  <a:spcPct val="150000"/>
                </a:lnSpc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县政府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3.6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承平高速收费站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融创城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0.5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中冶红石郡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6.5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距离“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5A</a:t>
              </a: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级景区离雾灵山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兴隆一中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1.6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县医院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在建中医院</a:t>
              </a:r>
              <a:r>
                <a:rPr lang="en-US" altLang="zh-CN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中学</a:t>
              </a:r>
              <a:r>
                <a:rPr lang="en-US" altLang="zh-CN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05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小学</a:t>
              </a:r>
              <a:r>
                <a:rPr lang="en-US" altLang="zh-CN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0.5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</a:t>
              </a:r>
              <a:endPara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defTabSz="1475105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5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2</a:t>
              </a: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分钟到达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承平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高速口（正在建设中，计划</a:t>
              </a:r>
              <a:r>
                <a:rPr lang="en-US" altLang="zh-CN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2024</a:t>
              </a:r>
              <a:r>
                <a:rPr lang="zh-CN" altLang="en-US" sz="105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年完工）</a:t>
              </a:r>
              <a:r>
                <a:rPr lang="zh-CN" altLang="en-US" sz="105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分钟到达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兴隆西高铁站</a:t>
              </a:r>
              <a:r>
                <a:rPr lang="zh-CN" altLang="en-US" sz="105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分钟到达</a:t>
              </a:r>
              <a:r>
                <a:rPr lang="zh-CN" altLang="en-US" sz="105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雾灵山景区</a:t>
              </a:r>
              <a:r>
                <a:rPr lang="zh-CN" altLang="en-US" sz="105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25401" y="713767"/>
              <a:ext cx="8600213" cy="3134331"/>
            </a:xfrm>
            <a:custGeom>
              <a:avLst/>
              <a:gdLst>
                <a:gd name="connsiteX0" fmla="*/ 9029700 w 9029700"/>
                <a:gd name="connsiteY0" fmla="*/ 0 h 3619500"/>
                <a:gd name="connsiteX1" fmla="*/ 7327900 w 9029700"/>
                <a:gd name="connsiteY1" fmla="*/ 914400 h 3619500"/>
                <a:gd name="connsiteX2" fmla="*/ 6299200 w 9029700"/>
                <a:gd name="connsiteY2" fmla="*/ 1333500 h 3619500"/>
                <a:gd name="connsiteX3" fmla="*/ 5067300 w 9029700"/>
                <a:gd name="connsiteY3" fmla="*/ 1905000 h 3619500"/>
                <a:gd name="connsiteX4" fmla="*/ 3263900 w 9029700"/>
                <a:gd name="connsiteY4" fmla="*/ 2501900 h 3619500"/>
                <a:gd name="connsiteX5" fmla="*/ 1485900 w 9029700"/>
                <a:gd name="connsiteY5" fmla="*/ 3022600 h 3619500"/>
                <a:gd name="connsiteX6" fmla="*/ 647700 w 9029700"/>
                <a:gd name="connsiteY6" fmla="*/ 3263900 h 3619500"/>
                <a:gd name="connsiteX7" fmla="*/ 0 w 9029700"/>
                <a:gd name="connsiteY7" fmla="*/ 3619500 h 361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29700" h="3619500">
                  <a:moveTo>
                    <a:pt x="9029700" y="0"/>
                  </a:moveTo>
                  <a:cubicBezTo>
                    <a:pt x="8406341" y="346075"/>
                    <a:pt x="7782983" y="692150"/>
                    <a:pt x="7327900" y="914400"/>
                  </a:cubicBezTo>
                  <a:cubicBezTo>
                    <a:pt x="6872817" y="1136650"/>
                    <a:pt x="6675967" y="1168400"/>
                    <a:pt x="6299200" y="1333500"/>
                  </a:cubicBezTo>
                  <a:cubicBezTo>
                    <a:pt x="5922433" y="1498600"/>
                    <a:pt x="5573183" y="1710267"/>
                    <a:pt x="5067300" y="1905000"/>
                  </a:cubicBezTo>
                  <a:cubicBezTo>
                    <a:pt x="4561417" y="2099733"/>
                    <a:pt x="3860800" y="2315633"/>
                    <a:pt x="3263900" y="2501900"/>
                  </a:cubicBezTo>
                  <a:cubicBezTo>
                    <a:pt x="2667000" y="2688167"/>
                    <a:pt x="1485900" y="3022600"/>
                    <a:pt x="1485900" y="3022600"/>
                  </a:cubicBezTo>
                  <a:cubicBezTo>
                    <a:pt x="1049867" y="3149600"/>
                    <a:pt x="895350" y="3164417"/>
                    <a:pt x="647700" y="3263900"/>
                  </a:cubicBezTo>
                  <a:cubicBezTo>
                    <a:pt x="400050" y="3363383"/>
                    <a:pt x="200025" y="3491441"/>
                    <a:pt x="0" y="361950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-102051" y="733253"/>
              <a:ext cx="10000699" cy="2963490"/>
            </a:xfrm>
            <a:custGeom>
              <a:avLst/>
              <a:gdLst>
                <a:gd name="connsiteX0" fmla="*/ 10467975 w 10467975"/>
                <a:gd name="connsiteY0" fmla="*/ 0 h 3162300"/>
                <a:gd name="connsiteX1" fmla="*/ 10029825 w 10467975"/>
                <a:gd name="connsiteY1" fmla="*/ 228600 h 3162300"/>
                <a:gd name="connsiteX2" fmla="*/ 9258300 w 10467975"/>
                <a:gd name="connsiteY2" fmla="*/ 400050 h 3162300"/>
                <a:gd name="connsiteX3" fmla="*/ 8667750 w 10467975"/>
                <a:gd name="connsiteY3" fmla="*/ 514350 h 3162300"/>
                <a:gd name="connsiteX4" fmla="*/ 8372475 w 10467975"/>
                <a:gd name="connsiteY4" fmla="*/ 523875 h 3162300"/>
                <a:gd name="connsiteX5" fmla="*/ 7810500 w 10467975"/>
                <a:gd name="connsiteY5" fmla="*/ 495300 h 3162300"/>
                <a:gd name="connsiteX6" fmla="*/ 7486650 w 10467975"/>
                <a:gd name="connsiteY6" fmla="*/ 676275 h 3162300"/>
                <a:gd name="connsiteX7" fmla="*/ 7362825 w 10467975"/>
                <a:gd name="connsiteY7" fmla="*/ 1047750 h 3162300"/>
                <a:gd name="connsiteX8" fmla="*/ 7353300 w 10467975"/>
                <a:gd name="connsiteY8" fmla="*/ 1295400 h 3162300"/>
                <a:gd name="connsiteX9" fmla="*/ 7086600 w 10467975"/>
                <a:gd name="connsiteY9" fmla="*/ 1838325 h 3162300"/>
                <a:gd name="connsiteX10" fmla="*/ 6467475 w 10467975"/>
                <a:gd name="connsiteY10" fmla="*/ 2667000 h 3162300"/>
                <a:gd name="connsiteX11" fmla="*/ 6172200 w 10467975"/>
                <a:gd name="connsiteY11" fmla="*/ 2905125 h 3162300"/>
                <a:gd name="connsiteX12" fmla="*/ 5419725 w 10467975"/>
                <a:gd name="connsiteY12" fmla="*/ 2943225 h 3162300"/>
                <a:gd name="connsiteX13" fmla="*/ 4371975 w 10467975"/>
                <a:gd name="connsiteY13" fmla="*/ 2733675 h 3162300"/>
                <a:gd name="connsiteX14" fmla="*/ 3438525 w 10467975"/>
                <a:gd name="connsiteY14" fmla="*/ 2705100 h 3162300"/>
                <a:gd name="connsiteX15" fmla="*/ 2476500 w 10467975"/>
                <a:gd name="connsiteY15" fmla="*/ 2752725 h 3162300"/>
                <a:gd name="connsiteX16" fmla="*/ 1323975 w 10467975"/>
                <a:gd name="connsiteY16" fmla="*/ 2943225 h 3162300"/>
                <a:gd name="connsiteX17" fmla="*/ 0 w 10467975"/>
                <a:gd name="connsiteY17" fmla="*/ 3162300 h 316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67975" h="3162300">
                  <a:moveTo>
                    <a:pt x="10467975" y="0"/>
                  </a:moveTo>
                  <a:cubicBezTo>
                    <a:pt x="10349706" y="80962"/>
                    <a:pt x="10231437" y="161925"/>
                    <a:pt x="10029825" y="228600"/>
                  </a:cubicBezTo>
                  <a:cubicBezTo>
                    <a:pt x="9828212" y="295275"/>
                    <a:pt x="9485312" y="352425"/>
                    <a:pt x="9258300" y="400050"/>
                  </a:cubicBezTo>
                  <a:cubicBezTo>
                    <a:pt x="9031288" y="447675"/>
                    <a:pt x="8815387" y="493713"/>
                    <a:pt x="8667750" y="514350"/>
                  </a:cubicBezTo>
                  <a:cubicBezTo>
                    <a:pt x="8520112" y="534988"/>
                    <a:pt x="8515350" y="527050"/>
                    <a:pt x="8372475" y="523875"/>
                  </a:cubicBezTo>
                  <a:cubicBezTo>
                    <a:pt x="8229600" y="520700"/>
                    <a:pt x="7958137" y="469900"/>
                    <a:pt x="7810500" y="495300"/>
                  </a:cubicBezTo>
                  <a:cubicBezTo>
                    <a:pt x="7662863" y="520700"/>
                    <a:pt x="7561262" y="584200"/>
                    <a:pt x="7486650" y="676275"/>
                  </a:cubicBezTo>
                  <a:cubicBezTo>
                    <a:pt x="7412038" y="768350"/>
                    <a:pt x="7385050" y="944563"/>
                    <a:pt x="7362825" y="1047750"/>
                  </a:cubicBezTo>
                  <a:cubicBezTo>
                    <a:pt x="7340600" y="1150937"/>
                    <a:pt x="7399337" y="1163638"/>
                    <a:pt x="7353300" y="1295400"/>
                  </a:cubicBezTo>
                  <a:cubicBezTo>
                    <a:pt x="7307262" y="1427163"/>
                    <a:pt x="7234237" y="1609725"/>
                    <a:pt x="7086600" y="1838325"/>
                  </a:cubicBezTo>
                  <a:cubicBezTo>
                    <a:pt x="6938963" y="2066925"/>
                    <a:pt x="6619875" y="2489200"/>
                    <a:pt x="6467475" y="2667000"/>
                  </a:cubicBezTo>
                  <a:cubicBezTo>
                    <a:pt x="6315075" y="2844800"/>
                    <a:pt x="6346825" y="2859088"/>
                    <a:pt x="6172200" y="2905125"/>
                  </a:cubicBezTo>
                  <a:cubicBezTo>
                    <a:pt x="5997575" y="2951162"/>
                    <a:pt x="5719762" y="2971800"/>
                    <a:pt x="5419725" y="2943225"/>
                  </a:cubicBezTo>
                  <a:cubicBezTo>
                    <a:pt x="5119688" y="2914650"/>
                    <a:pt x="4702175" y="2773363"/>
                    <a:pt x="4371975" y="2733675"/>
                  </a:cubicBezTo>
                  <a:cubicBezTo>
                    <a:pt x="4041775" y="2693987"/>
                    <a:pt x="3754437" y="2701925"/>
                    <a:pt x="3438525" y="2705100"/>
                  </a:cubicBezTo>
                  <a:cubicBezTo>
                    <a:pt x="3122613" y="2708275"/>
                    <a:pt x="2828925" y="2713038"/>
                    <a:pt x="2476500" y="2752725"/>
                  </a:cubicBezTo>
                  <a:cubicBezTo>
                    <a:pt x="2124075" y="2792412"/>
                    <a:pt x="1323975" y="2943225"/>
                    <a:pt x="1323975" y="2943225"/>
                  </a:cubicBezTo>
                  <a:lnTo>
                    <a:pt x="0" y="3162300"/>
                  </a:lnTo>
                </a:path>
              </a:pathLst>
            </a:custGeom>
            <a:noFill/>
            <a:ln w="41275">
              <a:solidFill>
                <a:srgbClr val="FFCC99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4509136" y="1750022"/>
              <a:ext cx="6437286" cy="5227825"/>
            </a:xfrm>
            <a:custGeom>
              <a:avLst/>
              <a:gdLst>
                <a:gd name="connsiteX0" fmla="*/ 7378700 w 7378700"/>
                <a:gd name="connsiteY0" fmla="*/ 0 h 5753100"/>
                <a:gd name="connsiteX1" fmla="*/ 6350000 w 7378700"/>
                <a:gd name="connsiteY1" fmla="*/ 393700 h 5753100"/>
                <a:gd name="connsiteX2" fmla="*/ 5435600 w 7378700"/>
                <a:gd name="connsiteY2" fmla="*/ 355600 h 5753100"/>
                <a:gd name="connsiteX3" fmla="*/ 4940300 w 7378700"/>
                <a:gd name="connsiteY3" fmla="*/ 431800 h 5753100"/>
                <a:gd name="connsiteX4" fmla="*/ 4826000 w 7378700"/>
                <a:gd name="connsiteY4" fmla="*/ 863600 h 5753100"/>
                <a:gd name="connsiteX5" fmla="*/ 4203700 w 7378700"/>
                <a:gd name="connsiteY5" fmla="*/ 1206500 h 5753100"/>
                <a:gd name="connsiteX6" fmla="*/ 3771900 w 7378700"/>
                <a:gd name="connsiteY6" fmla="*/ 1371600 h 5753100"/>
                <a:gd name="connsiteX7" fmla="*/ 3581400 w 7378700"/>
                <a:gd name="connsiteY7" fmla="*/ 1600200 h 5753100"/>
                <a:gd name="connsiteX8" fmla="*/ 3594100 w 7378700"/>
                <a:gd name="connsiteY8" fmla="*/ 2120900 h 5753100"/>
                <a:gd name="connsiteX9" fmla="*/ 3670300 w 7378700"/>
                <a:gd name="connsiteY9" fmla="*/ 2565400 h 5753100"/>
                <a:gd name="connsiteX10" fmla="*/ 3594100 w 7378700"/>
                <a:gd name="connsiteY10" fmla="*/ 2908300 h 5753100"/>
                <a:gd name="connsiteX11" fmla="*/ 2882900 w 7378700"/>
                <a:gd name="connsiteY11" fmla="*/ 3644900 h 5753100"/>
                <a:gd name="connsiteX12" fmla="*/ 1841500 w 7378700"/>
                <a:gd name="connsiteY12" fmla="*/ 4495800 h 5753100"/>
                <a:gd name="connsiteX13" fmla="*/ 0 w 7378700"/>
                <a:gd name="connsiteY13" fmla="*/ 5753100 h 575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78700" h="5753100">
                  <a:moveTo>
                    <a:pt x="7378700" y="0"/>
                  </a:moveTo>
                  <a:cubicBezTo>
                    <a:pt x="7026275" y="167216"/>
                    <a:pt x="6673850" y="334433"/>
                    <a:pt x="6350000" y="393700"/>
                  </a:cubicBezTo>
                  <a:cubicBezTo>
                    <a:pt x="6026150" y="452967"/>
                    <a:pt x="5670550" y="349250"/>
                    <a:pt x="5435600" y="355600"/>
                  </a:cubicBezTo>
                  <a:cubicBezTo>
                    <a:pt x="5200650" y="361950"/>
                    <a:pt x="5041900" y="347133"/>
                    <a:pt x="4940300" y="431800"/>
                  </a:cubicBezTo>
                  <a:cubicBezTo>
                    <a:pt x="4838700" y="516467"/>
                    <a:pt x="4948766" y="734484"/>
                    <a:pt x="4826000" y="863600"/>
                  </a:cubicBezTo>
                  <a:cubicBezTo>
                    <a:pt x="4703234" y="992716"/>
                    <a:pt x="4379383" y="1121833"/>
                    <a:pt x="4203700" y="1206500"/>
                  </a:cubicBezTo>
                  <a:cubicBezTo>
                    <a:pt x="4028017" y="1291167"/>
                    <a:pt x="3875617" y="1305983"/>
                    <a:pt x="3771900" y="1371600"/>
                  </a:cubicBezTo>
                  <a:cubicBezTo>
                    <a:pt x="3668183" y="1437217"/>
                    <a:pt x="3611033" y="1475317"/>
                    <a:pt x="3581400" y="1600200"/>
                  </a:cubicBezTo>
                  <a:cubicBezTo>
                    <a:pt x="3551767" y="1725083"/>
                    <a:pt x="3579283" y="1960033"/>
                    <a:pt x="3594100" y="2120900"/>
                  </a:cubicBezTo>
                  <a:cubicBezTo>
                    <a:pt x="3608917" y="2281767"/>
                    <a:pt x="3670300" y="2434167"/>
                    <a:pt x="3670300" y="2565400"/>
                  </a:cubicBezTo>
                  <a:cubicBezTo>
                    <a:pt x="3670300" y="2696633"/>
                    <a:pt x="3725333" y="2728383"/>
                    <a:pt x="3594100" y="2908300"/>
                  </a:cubicBezTo>
                  <a:cubicBezTo>
                    <a:pt x="3462867" y="3088217"/>
                    <a:pt x="3175000" y="3380317"/>
                    <a:pt x="2882900" y="3644900"/>
                  </a:cubicBezTo>
                  <a:cubicBezTo>
                    <a:pt x="2590800" y="3909483"/>
                    <a:pt x="2321983" y="4144433"/>
                    <a:pt x="1841500" y="4495800"/>
                  </a:cubicBezTo>
                  <a:cubicBezTo>
                    <a:pt x="1361017" y="4847167"/>
                    <a:pt x="680508" y="5300133"/>
                    <a:pt x="0" y="5753100"/>
                  </a:cubicBezTo>
                </a:path>
              </a:pathLst>
            </a:custGeom>
            <a:noFill/>
            <a:ln w="50800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弧形 19"/>
            <p:cNvSpPr/>
            <p:nvPr/>
          </p:nvSpPr>
          <p:spPr>
            <a:xfrm flipH="1" flipV="1">
              <a:off x="3319638" y="-2097548"/>
              <a:ext cx="8545495" cy="7856429"/>
            </a:xfrm>
            <a:prstGeom prst="arc">
              <a:avLst>
                <a:gd name="adj1" fmla="val 15550919"/>
                <a:gd name="adj2" fmla="val 21454568"/>
              </a:avLst>
            </a:prstGeom>
            <a:ln w="3492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流程图: 可选过程 20"/>
            <p:cNvSpPr/>
            <p:nvPr/>
          </p:nvSpPr>
          <p:spPr>
            <a:xfrm rot="18363819">
              <a:off x="7628862" y="3191042"/>
              <a:ext cx="693566" cy="222863"/>
            </a:xfrm>
            <a:prstGeom prst="flowChartAlternateProcess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>
                  <a:solidFill>
                    <a:schemeClr val="tx1"/>
                  </a:solidFill>
                  <a:latin typeface="+mn-ea"/>
                </a:rPr>
                <a:t>G112</a:t>
              </a:r>
              <a:endParaRPr lang="zh-CN" altLang="en-US" sz="9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3582821" y="3721147"/>
              <a:ext cx="648072" cy="37576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+mn-ea"/>
                </a:rPr>
                <a:t>1.6km</a:t>
              </a:r>
              <a:endParaRPr lang="en-US" altLang="zh-CN" sz="1200" dirty="0">
                <a:latin typeface="+mn-ea"/>
              </a:endParaRPr>
            </a:p>
            <a:p>
              <a:pPr algn="ctr"/>
              <a:r>
                <a:rPr lang="zh-CN" altLang="en-US" sz="1200" dirty="0">
                  <a:latin typeface="+mn-ea"/>
                </a:rPr>
                <a:t>半径</a:t>
              </a:r>
              <a:endParaRPr lang="zh-CN" altLang="en-US" sz="1200" dirty="0">
                <a:latin typeface="+mn-ea"/>
              </a:endParaRPr>
            </a:p>
          </p:txBody>
        </p:sp>
      </p:grpSp>
      <p:sp>
        <p:nvSpPr>
          <p:cNvPr id="44" name="任意多边形 43"/>
          <p:cNvSpPr/>
          <p:nvPr/>
        </p:nvSpPr>
        <p:spPr>
          <a:xfrm rot="376789">
            <a:off x="9756123" y="900431"/>
            <a:ext cx="1238449" cy="687892"/>
          </a:xfrm>
          <a:custGeom>
            <a:avLst/>
            <a:gdLst>
              <a:gd name="connsiteX0" fmla="*/ 356839 w 921834"/>
              <a:gd name="connsiteY0" fmla="*/ 0 h 498088"/>
              <a:gd name="connsiteX1" fmla="*/ 278780 w 921834"/>
              <a:gd name="connsiteY1" fmla="*/ 96644 h 498088"/>
              <a:gd name="connsiteX2" fmla="*/ 0 w 921834"/>
              <a:gd name="connsiteY2" fmla="*/ 219308 h 498088"/>
              <a:gd name="connsiteX3" fmla="*/ 85493 w 921834"/>
              <a:gd name="connsiteY3" fmla="*/ 267630 h 498088"/>
              <a:gd name="connsiteX4" fmla="*/ 85493 w 921834"/>
              <a:gd name="connsiteY4" fmla="*/ 267630 h 498088"/>
              <a:gd name="connsiteX5" fmla="*/ 85493 w 921834"/>
              <a:gd name="connsiteY5" fmla="*/ 267630 h 498088"/>
              <a:gd name="connsiteX6" fmla="*/ 144966 w 921834"/>
              <a:gd name="connsiteY6" fmla="*/ 360556 h 498088"/>
              <a:gd name="connsiteX7" fmla="*/ 104078 w 921834"/>
              <a:gd name="connsiteY7" fmla="*/ 420030 h 498088"/>
              <a:gd name="connsiteX8" fmla="*/ 137532 w 921834"/>
              <a:gd name="connsiteY8" fmla="*/ 449766 h 498088"/>
              <a:gd name="connsiteX9" fmla="*/ 219307 w 921834"/>
              <a:gd name="connsiteY9" fmla="*/ 460917 h 498088"/>
              <a:gd name="connsiteX10" fmla="*/ 256478 w 921834"/>
              <a:gd name="connsiteY10" fmla="*/ 498088 h 498088"/>
              <a:gd name="connsiteX11" fmla="*/ 382858 w 921834"/>
              <a:gd name="connsiteY11" fmla="*/ 416313 h 498088"/>
              <a:gd name="connsiteX12" fmla="*/ 479502 w 921834"/>
              <a:gd name="connsiteY12" fmla="*/ 319669 h 498088"/>
              <a:gd name="connsiteX13" fmla="*/ 550127 w 921834"/>
              <a:gd name="connsiteY13" fmla="*/ 260195 h 498088"/>
              <a:gd name="connsiteX14" fmla="*/ 654205 w 921834"/>
              <a:gd name="connsiteY14" fmla="*/ 241610 h 498088"/>
              <a:gd name="connsiteX15" fmla="*/ 866078 w 921834"/>
              <a:gd name="connsiteY15" fmla="*/ 193288 h 498088"/>
              <a:gd name="connsiteX16" fmla="*/ 921834 w 921834"/>
              <a:gd name="connsiteY16" fmla="*/ 118947 h 498088"/>
              <a:gd name="connsiteX17" fmla="*/ 576146 w 921834"/>
              <a:gd name="connsiteY17" fmla="*/ 0 h 498088"/>
              <a:gd name="connsiteX18" fmla="*/ 356839 w 921834"/>
              <a:gd name="connsiteY18" fmla="*/ 0 h 498088"/>
              <a:gd name="connsiteX0-1" fmla="*/ 356839 w 921834"/>
              <a:gd name="connsiteY0-2" fmla="*/ 0 h 498088"/>
              <a:gd name="connsiteX1-3" fmla="*/ 278780 w 921834"/>
              <a:gd name="connsiteY1-4" fmla="*/ 96644 h 498088"/>
              <a:gd name="connsiteX2-5" fmla="*/ 0 w 921834"/>
              <a:gd name="connsiteY2-6" fmla="*/ 219308 h 498088"/>
              <a:gd name="connsiteX3-7" fmla="*/ 85493 w 921834"/>
              <a:gd name="connsiteY3-8" fmla="*/ 267630 h 498088"/>
              <a:gd name="connsiteX4-9" fmla="*/ 85493 w 921834"/>
              <a:gd name="connsiteY4-10" fmla="*/ 267630 h 498088"/>
              <a:gd name="connsiteX5-11" fmla="*/ 85493 w 921834"/>
              <a:gd name="connsiteY5-12" fmla="*/ 267630 h 498088"/>
              <a:gd name="connsiteX6-13" fmla="*/ 144966 w 921834"/>
              <a:gd name="connsiteY6-14" fmla="*/ 360556 h 498088"/>
              <a:gd name="connsiteX7-15" fmla="*/ 92927 w 921834"/>
              <a:gd name="connsiteY7-16" fmla="*/ 412596 h 498088"/>
              <a:gd name="connsiteX8-17" fmla="*/ 137532 w 921834"/>
              <a:gd name="connsiteY8-18" fmla="*/ 449766 h 498088"/>
              <a:gd name="connsiteX9-19" fmla="*/ 219307 w 921834"/>
              <a:gd name="connsiteY9-20" fmla="*/ 460917 h 498088"/>
              <a:gd name="connsiteX10-21" fmla="*/ 256478 w 921834"/>
              <a:gd name="connsiteY10-22" fmla="*/ 498088 h 498088"/>
              <a:gd name="connsiteX11-23" fmla="*/ 382858 w 921834"/>
              <a:gd name="connsiteY11-24" fmla="*/ 416313 h 498088"/>
              <a:gd name="connsiteX12-25" fmla="*/ 479502 w 921834"/>
              <a:gd name="connsiteY12-26" fmla="*/ 319669 h 498088"/>
              <a:gd name="connsiteX13-27" fmla="*/ 550127 w 921834"/>
              <a:gd name="connsiteY13-28" fmla="*/ 260195 h 498088"/>
              <a:gd name="connsiteX14-29" fmla="*/ 654205 w 921834"/>
              <a:gd name="connsiteY14-30" fmla="*/ 241610 h 498088"/>
              <a:gd name="connsiteX15-31" fmla="*/ 866078 w 921834"/>
              <a:gd name="connsiteY15-32" fmla="*/ 193288 h 498088"/>
              <a:gd name="connsiteX16-33" fmla="*/ 921834 w 921834"/>
              <a:gd name="connsiteY16-34" fmla="*/ 118947 h 498088"/>
              <a:gd name="connsiteX17-35" fmla="*/ 576146 w 921834"/>
              <a:gd name="connsiteY17-36" fmla="*/ 0 h 498088"/>
              <a:gd name="connsiteX18-37" fmla="*/ 356839 w 921834"/>
              <a:gd name="connsiteY18-38" fmla="*/ 0 h 498088"/>
              <a:gd name="connsiteX0-39" fmla="*/ 356839 w 921834"/>
              <a:gd name="connsiteY0-40" fmla="*/ 0 h 498088"/>
              <a:gd name="connsiteX1-41" fmla="*/ 278780 w 921834"/>
              <a:gd name="connsiteY1-42" fmla="*/ 96644 h 498088"/>
              <a:gd name="connsiteX2-43" fmla="*/ 0 w 921834"/>
              <a:gd name="connsiteY2-44" fmla="*/ 219308 h 498088"/>
              <a:gd name="connsiteX3-45" fmla="*/ 85493 w 921834"/>
              <a:gd name="connsiteY3-46" fmla="*/ 267630 h 498088"/>
              <a:gd name="connsiteX4-47" fmla="*/ 85493 w 921834"/>
              <a:gd name="connsiteY4-48" fmla="*/ 267630 h 498088"/>
              <a:gd name="connsiteX5-49" fmla="*/ 85493 w 921834"/>
              <a:gd name="connsiteY5-50" fmla="*/ 267630 h 498088"/>
              <a:gd name="connsiteX6-51" fmla="*/ 144966 w 921834"/>
              <a:gd name="connsiteY6-52" fmla="*/ 360556 h 498088"/>
              <a:gd name="connsiteX7-53" fmla="*/ 92927 w 921834"/>
              <a:gd name="connsiteY7-54" fmla="*/ 412596 h 498088"/>
              <a:gd name="connsiteX8-55" fmla="*/ 137532 w 921834"/>
              <a:gd name="connsiteY8-56" fmla="*/ 449766 h 498088"/>
              <a:gd name="connsiteX9-57" fmla="*/ 219307 w 921834"/>
              <a:gd name="connsiteY9-58" fmla="*/ 449766 h 498088"/>
              <a:gd name="connsiteX10-59" fmla="*/ 256478 w 921834"/>
              <a:gd name="connsiteY10-60" fmla="*/ 498088 h 498088"/>
              <a:gd name="connsiteX11-61" fmla="*/ 382858 w 921834"/>
              <a:gd name="connsiteY11-62" fmla="*/ 416313 h 498088"/>
              <a:gd name="connsiteX12-63" fmla="*/ 479502 w 921834"/>
              <a:gd name="connsiteY12-64" fmla="*/ 319669 h 498088"/>
              <a:gd name="connsiteX13-65" fmla="*/ 550127 w 921834"/>
              <a:gd name="connsiteY13-66" fmla="*/ 260195 h 498088"/>
              <a:gd name="connsiteX14-67" fmla="*/ 654205 w 921834"/>
              <a:gd name="connsiteY14-68" fmla="*/ 241610 h 498088"/>
              <a:gd name="connsiteX15-69" fmla="*/ 866078 w 921834"/>
              <a:gd name="connsiteY15-70" fmla="*/ 193288 h 498088"/>
              <a:gd name="connsiteX16-71" fmla="*/ 921834 w 921834"/>
              <a:gd name="connsiteY16-72" fmla="*/ 118947 h 498088"/>
              <a:gd name="connsiteX17-73" fmla="*/ 576146 w 921834"/>
              <a:gd name="connsiteY17-74" fmla="*/ 0 h 498088"/>
              <a:gd name="connsiteX18-75" fmla="*/ 356839 w 921834"/>
              <a:gd name="connsiteY18-76" fmla="*/ 0 h 4980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</a:cxnLst>
            <a:rect l="l" t="t" r="r" b="b"/>
            <a:pathLst>
              <a:path w="921834" h="498088">
                <a:moveTo>
                  <a:pt x="356839" y="0"/>
                </a:moveTo>
                <a:lnTo>
                  <a:pt x="278780" y="96644"/>
                </a:lnTo>
                <a:lnTo>
                  <a:pt x="0" y="219308"/>
                </a:lnTo>
                <a:lnTo>
                  <a:pt x="85493" y="267630"/>
                </a:lnTo>
                <a:lnTo>
                  <a:pt x="85493" y="267630"/>
                </a:lnTo>
                <a:lnTo>
                  <a:pt x="85493" y="267630"/>
                </a:lnTo>
                <a:lnTo>
                  <a:pt x="144966" y="360556"/>
                </a:lnTo>
                <a:lnTo>
                  <a:pt x="92927" y="412596"/>
                </a:lnTo>
                <a:lnTo>
                  <a:pt x="137532" y="449766"/>
                </a:lnTo>
                <a:lnTo>
                  <a:pt x="219307" y="449766"/>
                </a:lnTo>
                <a:lnTo>
                  <a:pt x="256478" y="498088"/>
                </a:lnTo>
                <a:lnTo>
                  <a:pt x="382858" y="416313"/>
                </a:lnTo>
                <a:lnTo>
                  <a:pt x="479502" y="319669"/>
                </a:lnTo>
                <a:lnTo>
                  <a:pt x="550127" y="260195"/>
                </a:lnTo>
                <a:lnTo>
                  <a:pt x="654205" y="241610"/>
                </a:lnTo>
                <a:lnTo>
                  <a:pt x="866078" y="193288"/>
                </a:lnTo>
                <a:lnTo>
                  <a:pt x="921834" y="118947"/>
                </a:lnTo>
                <a:lnTo>
                  <a:pt x="576146" y="0"/>
                </a:lnTo>
                <a:lnTo>
                  <a:pt x="356839" y="0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75" name="任意多边形 74"/>
          <p:cNvSpPr/>
          <p:nvPr/>
        </p:nvSpPr>
        <p:spPr>
          <a:xfrm>
            <a:off x="7129925" y="2404586"/>
            <a:ext cx="516638" cy="325925"/>
          </a:xfrm>
          <a:custGeom>
            <a:avLst/>
            <a:gdLst>
              <a:gd name="connsiteX0" fmla="*/ 99588 w 597528"/>
              <a:gd name="connsiteY0" fmla="*/ 0 h 325925"/>
              <a:gd name="connsiteX1" fmla="*/ 0 w 597528"/>
              <a:gd name="connsiteY1" fmla="*/ 244444 h 325925"/>
              <a:gd name="connsiteX2" fmla="*/ 407406 w 597528"/>
              <a:gd name="connsiteY2" fmla="*/ 325925 h 325925"/>
              <a:gd name="connsiteX3" fmla="*/ 597528 w 597528"/>
              <a:gd name="connsiteY3" fmla="*/ 135802 h 325925"/>
              <a:gd name="connsiteX4" fmla="*/ 99588 w 597528"/>
              <a:gd name="connsiteY4" fmla="*/ 0 h 32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528" h="325925">
                <a:moveTo>
                  <a:pt x="99588" y="0"/>
                </a:moveTo>
                <a:lnTo>
                  <a:pt x="0" y="244444"/>
                </a:lnTo>
                <a:lnTo>
                  <a:pt x="407406" y="325925"/>
                </a:lnTo>
                <a:lnTo>
                  <a:pt x="597528" y="135802"/>
                </a:lnTo>
                <a:lnTo>
                  <a:pt x="99588" y="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TextBox 75"/>
          <p:cNvSpPr txBox="1"/>
          <p:nvPr/>
        </p:nvSpPr>
        <p:spPr>
          <a:xfrm rot="1301664">
            <a:off x="6907315" y="2894331"/>
            <a:ext cx="930565" cy="2308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兴隆县</a:t>
            </a:r>
            <a:r>
              <a:rPr lang="zh-CN" altLang="en-US" sz="900" b="1" dirty="0" smtClean="0">
                <a:solidFill>
                  <a:schemeClr val="bg1"/>
                </a:solidFill>
                <a:latin typeface="+mn-ea"/>
              </a:rPr>
              <a:t>中医院</a:t>
            </a:r>
            <a:endParaRPr lang="zh-CN" altLang="en-US" sz="9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7" name="任意多边形 76"/>
          <p:cNvSpPr/>
          <p:nvPr/>
        </p:nvSpPr>
        <p:spPr>
          <a:xfrm>
            <a:off x="7148467" y="2111321"/>
            <a:ext cx="1299939" cy="588240"/>
          </a:xfrm>
          <a:custGeom>
            <a:avLst/>
            <a:gdLst>
              <a:gd name="connsiteX0" fmla="*/ 200025 w 854075"/>
              <a:gd name="connsiteY0" fmla="*/ 0 h 479425"/>
              <a:gd name="connsiteX1" fmla="*/ 854075 w 854075"/>
              <a:gd name="connsiteY1" fmla="*/ 228600 h 479425"/>
              <a:gd name="connsiteX2" fmla="*/ 682625 w 854075"/>
              <a:gd name="connsiteY2" fmla="*/ 479425 h 479425"/>
              <a:gd name="connsiteX3" fmla="*/ 0 w 854075"/>
              <a:gd name="connsiteY3" fmla="*/ 247650 h 479425"/>
              <a:gd name="connsiteX4" fmla="*/ 200025 w 854075"/>
              <a:gd name="connsiteY4" fmla="*/ 0 h 47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075" h="479425">
                <a:moveTo>
                  <a:pt x="200025" y="0"/>
                </a:moveTo>
                <a:lnTo>
                  <a:pt x="854075" y="228600"/>
                </a:lnTo>
                <a:lnTo>
                  <a:pt x="682625" y="479425"/>
                </a:lnTo>
                <a:lnTo>
                  <a:pt x="0" y="247650"/>
                </a:lnTo>
                <a:lnTo>
                  <a:pt x="200025" y="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78" name="任意多边形 77"/>
          <p:cNvSpPr/>
          <p:nvPr/>
        </p:nvSpPr>
        <p:spPr>
          <a:xfrm>
            <a:off x="7478095" y="1732325"/>
            <a:ext cx="1479659" cy="616555"/>
          </a:xfrm>
          <a:custGeom>
            <a:avLst/>
            <a:gdLst>
              <a:gd name="connsiteX0" fmla="*/ 637564 w 973123"/>
              <a:gd name="connsiteY0" fmla="*/ 411060 h 411060"/>
              <a:gd name="connsiteX1" fmla="*/ 973123 w 973123"/>
              <a:gd name="connsiteY1" fmla="*/ 142613 h 411060"/>
              <a:gd name="connsiteX2" fmla="*/ 956345 w 973123"/>
              <a:gd name="connsiteY2" fmla="*/ 58723 h 411060"/>
              <a:gd name="connsiteX3" fmla="*/ 159391 w 973123"/>
              <a:gd name="connsiteY3" fmla="*/ 0 h 411060"/>
              <a:gd name="connsiteX4" fmla="*/ 0 w 973123"/>
              <a:gd name="connsiteY4" fmla="*/ 184558 h 411060"/>
              <a:gd name="connsiteX5" fmla="*/ 637564 w 973123"/>
              <a:gd name="connsiteY5" fmla="*/ 411060 h 41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3123" h="411060">
                <a:moveTo>
                  <a:pt x="637564" y="411060"/>
                </a:moveTo>
                <a:lnTo>
                  <a:pt x="973123" y="142613"/>
                </a:lnTo>
                <a:lnTo>
                  <a:pt x="956345" y="58723"/>
                </a:lnTo>
                <a:lnTo>
                  <a:pt x="159391" y="0"/>
                </a:lnTo>
                <a:lnTo>
                  <a:pt x="0" y="184558"/>
                </a:lnTo>
                <a:lnTo>
                  <a:pt x="637564" y="411060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7798436" y="1304952"/>
            <a:ext cx="1399236" cy="427373"/>
          </a:xfrm>
          <a:custGeom>
            <a:avLst/>
            <a:gdLst>
              <a:gd name="connsiteX0" fmla="*/ 12700 w 1152525"/>
              <a:gd name="connsiteY0" fmla="*/ 352425 h 361950"/>
              <a:gd name="connsiteX1" fmla="*/ 228600 w 1152525"/>
              <a:gd name="connsiteY1" fmla="*/ 361950 h 361950"/>
              <a:gd name="connsiteX2" fmla="*/ 590550 w 1152525"/>
              <a:gd name="connsiteY2" fmla="*/ 314325 h 361950"/>
              <a:gd name="connsiteX3" fmla="*/ 1108075 w 1152525"/>
              <a:gd name="connsiteY3" fmla="*/ 333375 h 361950"/>
              <a:gd name="connsiteX4" fmla="*/ 1152525 w 1152525"/>
              <a:gd name="connsiteY4" fmla="*/ 333375 h 361950"/>
              <a:gd name="connsiteX5" fmla="*/ 1120775 w 1152525"/>
              <a:gd name="connsiteY5" fmla="*/ 0 h 361950"/>
              <a:gd name="connsiteX6" fmla="*/ 765175 w 1152525"/>
              <a:gd name="connsiteY6" fmla="*/ 38100 h 361950"/>
              <a:gd name="connsiteX7" fmla="*/ 527050 w 1152525"/>
              <a:gd name="connsiteY7" fmla="*/ 31750 h 361950"/>
              <a:gd name="connsiteX8" fmla="*/ 314325 w 1152525"/>
              <a:gd name="connsiteY8" fmla="*/ 31750 h 361950"/>
              <a:gd name="connsiteX9" fmla="*/ 180975 w 1152525"/>
              <a:gd name="connsiteY9" fmla="*/ 53975 h 361950"/>
              <a:gd name="connsiteX10" fmla="*/ 53975 w 1152525"/>
              <a:gd name="connsiteY10" fmla="*/ 161925 h 361950"/>
              <a:gd name="connsiteX11" fmla="*/ 0 w 1152525"/>
              <a:gd name="connsiteY11" fmla="*/ 250825 h 361950"/>
              <a:gd name="connsiteX12" fmla="*/ 12700 w 1152525"/>
              <a:gd name="connsiteY12" fmla="*/ 352425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2525" h="361950">
                <a:moveTo>
                  <a:pt x="12700" y="352425"/>
                </a:moveTo>
                <a:lnTo>
                  <a:pt x="228600" y="361950"/>
                </a:lnTo>
                <a:lnTo>
                  <a:pt x="590550" y="314325"/>
                </a:lnTo>
                <a:lnTo>
                  <a:pt x="1108075" y="333375"/>
                </a:lnTo>
                <a:lnTo>
                  <a:pt x="1152525" y="333375"/>
                </a:lnTo>
                <a:lnTo>
                  <a:pt x="1120775" y="0"/>
                </a:lnTo>
                <a:lnTo>
                  <a:pt x="765175" y="38100"/>
                </a:lnTo>
                <a:lnTo>
                  <a:pt x="527050" y="31750"/>
                </a:lnTo>
                <a:lnTo>
                  <a:pt x="314325" y="31750"/>
                </a:lnTo>
                <a:lnTo>
                  <a:pt x="180975" y="53975"/>
                </a:lnTo>
                <a:lnTo>
                  <a:pt x="53975" y="161925"/>
                </a:lnTo>
                <a:lnTo>
                  <a:pt x="0" y="250825"/>
                </a:lnTo>
                <a:lnTo>
                  <a:pt x="12700" y="352425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82" name="圆角矩形 81"/>
          <p:cNvSpPr/>
          <p:nvPr/>
        </p:nvSpPr>
        <p:spPr>
          <a:xfrm>
            <a:off x="10968316" y="1421554"/>
            <a:ext cx="504056" cy="310771"/>
          </a:xfrm>
          <a:prstGeom prst="roundRect">
            <a:avLst/>
          </a:prstGeom>
          <a:solidFill>
            <a:srgbClr val="E527B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圆角矩形 82"/>
          <p:cNvSpPr/>
          <p:nvPr/>
        </p:nvSpPr>
        <p:spPr>
          <a:xfrm>
            <a:off x="9056307" y="1741421"/>
            <a:ext cx="504056" cy="310771"/>
          </a:xfrm>
          <a:prstGeom prst="roundRect">
            <a:avLst/>
          </a:prstGeom>
          <a:solidFill>
            <a:srgbClr val="E527B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TextBox 83"/>
          <p:cNvSpPr txBox="1"/>
          <p:nvPr/>
        </p:nvSpPr>
        <p:spPr>
          <a:xfrm>
            <a:off x="10957022" y="1413115"/>
            <a:ext cx="728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中学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85169" y="171214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小学</a:t>
            </a:r>
            <a:endParaRPr lang="zh-CN" altLang="en-US" dirty="0"/>
          </a:p>
        </p:txBody>
      </p:sp>
      <p:sp>
        <p:nvSpPr>
          <p:cNvPr id="85" name="圆角矩形 84"/>
          <p:cNvSpPr/>
          <p:nvPr/>
        </p:nvSpPr>
        <p:spPr>
          <a:xfrm>
            <a:off x="8895256" y="1334099"/>
            <a:ext cx="309777" cy="24802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TextBox 85"/>
          <p:cNvSpPr txBox="1"/>
          <p:nvPr/>
        </p:nvSpPr>
        <p:spPr>
          <a:xfrm>
            <a:off x="8840633" y="1299940"/>
            <a:ext cx="728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商业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4"/>
          <p:cNvSpPr/>
          <p:nvPr/>
        </p:nvSpPr>
        <p:spPr bwMode="auto">
          <a:xfrm rot="5400000">
            <a:off x="-4054272" y="428625"/>
            <a:ext cx="6104063" cy="6678084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304 w 21600"/>
              <a:gd name="T22" fmla="*/ 0 h 21600"/>
              <a:gd name="T23" fmla="*/ 21296 w 21600"/>
              <a:gd name="T24" fmla="*/ 8319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1471" y="5907"/>
                </a:moveTo>
                <a:cubicBezTo>
                  <a:pt x="3290" y="2438"/>
                  <a:pt x="6883" y="265"/>
                  <a:pt x="10800" y="266"/>
                </a:cubicBezTo>
                <a:cubicBezTo>
                  <a:pt x="14716" y="266"/>
                  <a:pt x="18309" y="2438"/>
                  <a:pt x="20128" y="5907"/>
                </a:cubicBezTo>
                <a:lnTo>
                  <a:pt x="20364" y="5783"/>
                </a:lnTo>
                <a:cubicBezTo>
                  <a:pt x="18499" y="2227"/>
                  <a:pt x="14815" y="-1"/>
                  <a:pt x="10799" y="0"/>
                </a:cubicBezTo>
                <a:cubicBezTo>
                  <a:pt x="6784" y="0"/>
                  <a:pt x="3100" y="2227"/>
                  <a:pt x="1235" y="5783"/>
                </a:cubicBezTo>
                <a:lnTo>
                  <a:pt x="1471" y="5907"/>
                </a:lnTo>
                <a:close/>
              </a:path>
            </a:pathLst>
          </a:custGeom>
          <a:solidFill>
            <a:srgbClr val="C00000"/>
          </a:solidFill>
          <a:ln w="9525">
            <a:noFill/>
            <a:round/>
          </a:ln>
        </p:spPr>
        <p:txBody>
          <a:bodyPr wrap="none" lIns="122338" tIns="61169" rIns="122338" bIns="61169" anchor="ctr"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911424" y="2110619"/>
            <a:ext cx="677930" cy="2435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lIns="122327" tIns="61163" rIns="122327" bIns="61163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zh-CN" altLang="en-US" sz="28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 容 纲 要</a:t>
            </a:r>
            <a:endParaRPr lang="zh-CN" altLang="en-US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774105" y="4171317"/>
            <a:ext cx="8280920" cy="76985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square" lIns="264904" tIns="61163" rIns="122327" bIns="61163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：项目分析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777859" y="1901660"/>
            <a:ext cx="8280920" cy="76985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square" lIns="264904" tIns="61163" rIns="122327" bIns="61163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一部分：兴隆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县概况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774105" y="3040562"/>
            <a:ext cx="8280920" cy="76985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</a:ln>
        </p:spPr>
        <p:txBody>
          <a:bodyPr wrap="square" lIns="264904" tIns="61163" rIns="122327" bIns="61163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：市场分析</a:t>
            </a:r>
            <a:endParaRPr lang="zh-CN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配套</a:t>
            </a:r>
            <a:endParaRPr lang="zh-CN" altLang="en-US" sz="2400" b="1" dirty="0">
              <a:latin typeface="+mj-ea"/>
            </a:endParaRPr>
          </a:p>
          <a:p>
            <a:pPr defTabSz="91440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191344" y="1099020"/>
            <a:ext cx="8280920" cy="4942539"/>
            <a:chOff x="695400" y="1196752"/>
            <a:chExt cx="8280920" cy="4942539"/>
          </a:xfrm>
        </p:grpSpPr>
        <p:pic>
          <p:nvPicPr>
            <p:cNvPr id="91" name="图片 90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695400" y="1196752"/>
              <a:ext cx="8280920" cy="4942539"/>
            </a:xfrm>
            <a:prstGeom prst="rect">
              <a:avLst/>
            </a:prstGeom>
          </p:spPr>
        </p:pic>
        <p:sp>
          <p:nvSpPr>
            <p:cNvPr id="92" name="矩形 91"/>
            <p:cNvSpPr/>
            <p:nvPr/>
          </p:nvSpPr>
          <p:spPr>
            <a:xfrm rot="18835845">
              <a:off x="3611815" y="2540882"/>
              <a:ext cx="1207624" cy="5057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西外环路通往中心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 rot="688120">
              <a:off x="1884444" y="2741005"/>
              <a:ext cx="1229209" cy="4947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景观路</a:t>
              </a:r>
              <a:endParaRPr lang="en-US" altLang="zh-CN" sz="1400" dirty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接高速引线</a:t>
              </a:r>
              <a:endParaRPr lang="en-US" altLang="zh-CN" sz="1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4" name="TextBox 2"/>
            <p:cNvSpPr txBox="1"/>
            <p:nvPr/>
          </p:nvSpPr>
          <p:spPr>
            <a:xfrm rot="19437487">
              <a:off x="4073101" y="3395840"/>
              <a:ext cx="9526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目标地块</a:t>
              </a:r>
              <a:endParaRPr lang="zh-CN" altLang="en-US" sz="1400" dirty="0"/>
            </a:p>
          </p:txBody>
        </p:sp>
        <p:sp>
          <p:nvSpPr>
            <p:cNvPr id="95" name="矩形 94"/>
            <p:cNvSpPr/>
            <p:nvPr/>
          </p:nvSpPr>
          <p:spPr>
            <a:xfrm rot="18597908">
              <a:off x="4904322" y="3149318"/>
              <a:ext cx="752726" cy="2803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tx1"/>
                  </a:solidFill>
                  <a:latin typeface="+mn-ea"/>
                </a:rPr>
                <a:t>滨河路</a:t>
              </a:r>
              <a:endParaRPr lang="zh-CN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 rot="19181927">
              <a:off x="4868239" y="4145946"/>
              <a:ext cx="832098" cy="405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tx1"/>
                  </a:solidFill>
                  <a:latin typeface="+mn-ea"/>
                </a:rPr>
                <a:t>北石路</a:t>
              </a:r>
              <a:endParaRPr lang="zh-CN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97" name="TextBox 20"/>
            <p:cNvSpPr txBox="1"/>
            <p:nvPr/>
          </p:nvSpPr>
          <p:spPr>
            <a:xfrm>
              <a:off x="7032104" y="2541672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大片绿地</a:t>
              </a:r>
              <a:endParaRPr lang="zh-CN" altLang="en-US" sz="1400" dirty="0"/>
            </a:p>
          </p:txBody>
        </p:sp>
        <p:sp>
          <p:nvSpPr>
            <p:cNvPr id="98" name="TextBox 20"/>
            <p:cNvSpPr txBox="1"/>
            <p:nvPr/>
          </p:nvSpPr>
          <p:spPr>
            <a:xfrm>
              <a:off x="6391680" y="3378718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中学</a:t>
              </a:r>
              <a:endParaRPr lang="zh-CN" altLang="en-US" sz="1400" dirty="0"/>
            </a:p>
          </p:txBody>
        </p:sp>
        <p:sp>
          <p:nvSpPr>
            <p:cNvPr id="99" name="矩形 98"/>
            <p:cNvSpPr/>
            <p:nvPr/>
          </p:nvSpPr>
          <p:spPr>
            <a:xfrm rot="19486698">
              <a:off x="7163516" y="4184197"/>
              <a:ext cx="904600" cy="328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G112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线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 rot="17874850">
              <a:off x="2959358" y="2109826"/>
              <a:ext cx="1207624" cy="1855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京沈客专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01" name="文本框 17"/>
          <p:cNvSpPr txBox="1"/>
          <p:nvPr/>
        </p:nvSpPr>
        <p:spPr>
          <a:xfrm>
            <a:off x="8610862" y="1283509"/>
            <a:ext cx="3486385" cy="457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目标地块除了可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共享融创城资源</a:t>
            </a:r>
            <a:r>
              <a: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外，未来周边还将配有：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小学</a:t>
            </a:r>
            <a:endParaRPr lang="en-US" altLang="zh-CN" sz="1600" b="1" dirty="0">
              <a:solidFill>
                <a:srgbClr val="FF0000"/>
              </a:solidFill>
              <a:latin typeface="+mn-ea"/>
            </a:endParaRP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 smtClean="0">
                <a:solidFill>
                  <a:srgbClr val="FF0000"/>
                </a:solidFill>
                <a:latin typeface="+mn-ea"/>
              </a:rPr>
              <a:t>中学</a:t>
            </a:r>
            <a:endParaRPr lang="en-US" altLang="zh-CN" sz="1600" b="1" dirty="0" smtClean="0">
              <a:solidFill>
                <a:srgbClr val="FF0000"/>
              </a:solidFill>
              <a:latin typeface="+mn-ea"/>
            </a:endParaRP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医院</a:t>
            </a:r>
            <a:endParaRPr lang="en-US" altLang="zh-CN" sz="1600" b="1" dirty="0">
              <a:solidFill>
                <a:srgbClr val="FF0000"/>
              </a:solidFill>
              <a:latin typeface="+mn-ea"/>
            </a:endParaRP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商业</a:t>
            </a:r>
            <a:endParaRPr lang="en-US" altLang="zh-CN" sz="1600" b="1" dirty="0">
              <a:solidFill>
                <a:srgbClr val="FF0000"/>
              </a:solidFill>
              <a:latin typeface="+mn-ea"/>
            </a:endParaRP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大片生态绿地；</a:t>
            </a:r>
            <a:endParaRPr lang="en-US" altLang="zh-CN" sz="1600" b="1" dirty="0">
              <a:solidFill>
                <a:srgbClr val="FF0000"/>
              </a:solidFill>
              <a:latin typeface="+mn-ea"/>
            </a:endParaRPr>
          </a:p>
          <a:p>
            <a:pPr indent="457200" algn="just">
              <a:lnSpc>
                <a:spcPct val="13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属“一站式”生活、教育配套</a:t>
            </a:r>
            <a:r>
              <a:rPr lang="zh-CN" altLang="en-US" sz="1600" b="1" dirty="0" smtClean="0">
                <a:solidFill>
                  <a:srgbClr val="FF0000"/>
                </a:solidFill>
                <a:latin typeface="+mn-ea"/>
              </a:rPr>
              <a:t>；</a:t>
            </a:r>
            <a:endParaRPr lang="en-US" altLang="zh-CN" sz="1600" b="1" dirty="0" smtClean="0">
              <a:solidFill>
                <a:srgbClr val="FF0000"/>
              </a:solidFill>
              <a:latin typeface="+mn-ea"/>
            </a:endParaRPr>
          </a:p>
          <a:p>
            <a:pPr indent="457200" algn="just">
              <a:lnSpc>
                <a:spcPct val="130000"/>
              </a:lnSpc>
            </a:pPr>
            <a:r>
              <a:rPr lang="zh-CN" altLang="en-US" sz="1600" b="1" dirty="0" smtClean="0">
                <a:solidFill>
                  <a:srgbClr val="FF0000"/>
                </a:solidFill>
                <a:latin typeface="+mn-ea"/>
              </a:rPr>
              <a:t>周边有影院、文化馆、图书馆等配套齐全的商业场所；</a:t>
            </a:r>
            <a:endParaRPr lang="en-US" altLang="zh-CN" sz="1600" b="1" dirty="0">
              <a:solidFill>
                <a:srgbClr val="FF0000"/>
              </a:solidFill>
              <a:latin typeface="+mn-ea"/>
            </a:endParaRPr>
          </a:p>
          <a:p>
            <a:pPr indent="457200" algn="just">
              <a:lnSpc>
                <a:spcPct val="13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+mn-ea"/>
              </a:rPr>
              <a:t>地块南贴柳河生态带，北靠西外环（通往县城中心）与群山，西侧景观路向北与承平引线连接，区位和环境条件优越</a:t>
            </a:r>
            <a:r>
              <a:rPr lang="zh-CN" altLang="en-US" sz="1600" b="1" dirty="0" smtClean="0">
                <a:solidFill>
                  <a:srgbClr val="FF0000"/>
                </a:solidFill>
                <a:latin typeface="+mn-ea"/>
              </a:rPr>
              <a:t>。</a:t>
            </a:r>
            <a:endParaRPr lang="en-US" altLang="zh-CN" sz="16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2" name="任意多边形 101"/>
          <p:cNvSpPr/>
          <p:nvPr/>
        </p:nvSpPr>
        <p:spPr>
          <a:xfrm>
            <a:off x="3569676" y="2829409"/>
            <a:ext cx="1002506" cy="1359693"/>
          </a:xfrm>
          <a:custGeom>
            <a:avLst/>
            <a:gdLst>
              <a:gd name="connsiteX0" fmla="*/ 1002506 w 1002506"/>
              <a:gd name="connsiteY0" fmla="*/ 666750 h 1359693"/>
              <a:gd name="connsiteX1" fmla="*/ 866775 w 1002506"/>
              <a:gd name="connsiteY1" fmla="*/ 869156 h 1359693"/>
              <a:gd name="connsiteX2" fmla="*/ 723900 w 1002506"/>
              <a:gd name="connsiteY2" fmla="*/ 1064418 h 1359693"/>
              <a:gd name="connsiteX3" fmla="*/ 673894 w 1002506"/>
              <a:gd name="connsiteY3" fmla="*/ 1112043 h 1359693"/>
              <a:gd name="connsiteX4" fmla="*/ 588169 w 1002506"/>
              <a:gd name="connsiteY4" fmla="*/ 1202531 h 1359693"/>
              <a:gd name="connsiteX5" fmla="*/ 392906 w 1002506"/>
              <a:gd name="connsiteY5" fmla="*/ 1359693 h 1359693"/>
              <a:gd name="connsiteX6" fmla="*/ 378619 w 1002506"/>
              <a:gd name="connsiteY6" fmla="*/ 1302543 h 1359693"/>
              <a:gd name="connsiteX7" fmla="*/ 273844 w 1002506"/>
              <a:gd name="connsiteY7" fmla="*/ 1095375 h 1359693"/>
              <a:gd name="connsiteX8" fmla="*/ 166687 w 1002506"/>
              <a:gd name="connsiteY8" fmla="*/ 931068 h 1359693"/>
              <a:gd name="connsiteX9" fmla="*/ 100012 w 1002506"/>
              <a:gd name="connsiteY9" fmla="*/ 857250 h 1359693"/>
              <a:gd name="connsiteX10" fmla="*/ 0 w 1002506"/>
              <a:gd name="connsiteY10" fmla="*/ 762000 h 1359693"/>
              <a:gd name="connsiteX11" fmla="*/ 750094 w 1002506"/>
              <a:gd name="connsiteY11" fmla="*/ 0 h 1359693"/>
              <a:gd name="connsiteX12" fmla="*/ 850106 w 1002506"/>
              <a:gd name="connsiteY12" fmla="*/ 40481 h 1359693"/>
              <a:gd name="connsiteX13" fmla="*/ 845344 w 1002506"/>
              <a:gd name="connsiteY13" fmla="*/ 102393 h 1359693"/>
              <a:gd name="connsiteX14" fmla="*/ 942975 w 1002506"/>
              <a:gd name="connsiteY14" fmla="*/ 276225 h 1359693"/>
              <a:gd name="connsiteX15" fmla="*/ 854869 w 1002506"/>
              <a:gd name="connsiteY15" fmla="*/ 502443 h 1359693"/>
              <a:gd name="connsiteX16" fmla="*/ 923925 w 1002506"/>
              <a:gd name="connsiteY16" fmla="*/ 573881 h 1359693"/>
              <a:gd name="connsiteX17" fmla="*/ 907256 w 1002506"/>
              <a:gd name="connsiteY17" fmla="*/ 621506 h 1359693"/>
              <a:gd name="connsiteX18" fmla="*/ 1002506 w 1002506"/>
              <a:gd name="connsiteY18" fmla="*/ 666750 h 135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2506" h="1359693">
                <a:moveTo>
                  <a:pt x="1002506" y="666750"/>
                </a:moveTo>
                <a:lnTo>
                  <a:pt x="866775" y="869156"/>
                </a:lnTo>
                <a:lnTo>
                  <a:pt x="723900" y="1064418"/>
                </a:lnTo>
                <a:lnTo>
                  <a:pt x="673894" y="1112043"/>
                </a:lnTo>
                <a:lnTo>
                  <a:pt x="588169" y="1202531"/>
                </a:lnTo>
                <a:lnTo>
                  <a:pt x="392906" y="1359693"/>
                </a:lnTo>
                <a:lnTo>
                  <a:pt x="378619" y="1302543"/>
                </a:lnTo>
                <a:lnTo>
                  <a:pt x="273844" y="1095375"/>
                </a:lnTo>
                <a:lnTo>
                  <a:pt x="166687" y="931068"/>
                </a:lnTo>
                <a:lnTo>
                  <a:pt x="100012" y="857250"/>
                </a:lnTo>
                <a:lnTo>
                  <a:pt x="0" y="762000"/>
                </a:lnTo>
                <a:lnTo>
                  <a:pt x="750094" y="0"/>
                </a:lnTo>
                <a:lnTo>
                  <a:pt x="850106" y="40481"/>
                </a:lnTo>
                <a:lnTo>
                  <a:pt x="845344" y="102393"/>
                </a:lnTo>
                <a:lnTo>
                  <a:pt x="942975" y="276225"/>
                </a:lnTo>
                <a:lnTo>
                  <a:pt x="854869" y="502443"/>
                </a:lnTo>
                <a:lnTo>
                  <a:pt x="923925" y="573881"/>
                </a:lnTo>
                <a:lnTo>
                  <a:pt x="907256" y="621506"/>
                </a:lnTo>
                <a:lnTo>
                  <a:pt x="1002506" y="66675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任意多边形 102"/>
          <p:cNvSpPr/>
          <p:nvPr/>
        </p:nvSpPr>
        <p:spPr>
          <a:xfrm>
            <a:off x="4324350" y="1701800"/>
            <a:ext cx="1174750" cy="1752600"/>
          </a:xfrm>
          <a:custGeom>
            <a:avLst/>
            <a:gdLst>
              <a:gd name="connsiteX0" fmla="*/ 1174750 w 1174750"/>
              <a:gd name="connsiteY0" fmla="*/ 438150 h 1752600"/>
              <a:gd name="connsiteX1" fmla="*/ 542925 w 1174750"/>
              <a:gd name="connsiteY1" fmla="*/ 0 h 1752600"/>
              <a:gd name="connsiteX2" fmla="*/ 552450 w 1174750"/>
              <a:gd name="connsiteY2" fmla="*/ 98425 h 1752600"/>
              <a:gd name="connsiteX3" fmla="*/ 514350 w 1174750"/>
              <a:gd name="connsiteY3" fmla="*/ 288925 h 1752600"/>
              <a:gd name="connsiteX4" fmla="*/ 441325 w 1174750"/>
              <a:gd name="connsiteY4" fmla="*/ 523875 h 1752600"/>
              <a:gd name="connsiteX5" fmla="*/ 346075 w 1174750"/>
              <a:gd name="connsiteY5" fmla="*/ 711200 h 1752600"/>
              <a:gd name="connsiteX6" fmla="*/ 257175 w 1174750"/>
              <a:gd name="connsiteY6" fmla="*/ 844550 h 1752600"/>
              <a:gd name="connsiteX7" fmla="*/ 63500 w 1174750"/>
              <a:gd name="connsiteY7" fmla="*/ 1038225 h 1752600"/>
              <a:gd name="connsiteX8" fmla="*/ 0 w 1174750"/>
              <a:gd name="connsiteY8" fmla="*/ 1095375 h 1752600"/>
              <a:gd name="connsiteX9" fmla="*/ 114300 w 1174750"/>
              <a:gd name="connsiteY9" fmla="*/ 1139825 h 1752600"/>
              <a:gd name="connsiteX10" fmla="*/ 114300 w 1174750"/>
              <a:gd name="connsiteY10" fmla="*/ 1228725 h 1752600"/>
              <a:gd name="connsiteX11" fmla="*/ 219075 w 1174750"/>
              <a:gd name="connsiteY11" fmla="*/ 1384300 h 1752600"/>
              <a:gd name="connsiteX12" fmla="*/ 127000 w 1174750"/>
              <a:gd name="connsiteY12" fmla="*/ 1616075 h 1752600"/>
              <a:gd name="connsiteX13" fmla="*/ 206375 w 1174750"/>
              <a:gd name="connsiteY13" fmla="*/ 1695450 h 1752600"/>
              <a:gd name="connsiteX14" fmla="*/ 190500 w 1174750"/>
              <a:gd name="connsiteY14" fmla="*/ 1739900 h 1752600"/>
              <a:gd name="connsiteX15" fmla="*/ 206375 w 1174750"/>
              <a:gd name="connsiteY15" fmla="*/ 1746250 h 1752600"/>
              <a:gd name="connsiteX16" fmla="*/ 222250 w 1174750"/>
              <a:gd name="connsiteY16" fmla="*/ 1739900 h 1752600"/>
              <a:gd name="connsiteX17" fmla="*/ 279400 w 1174750"/>
              <a:gd name="connsiteY17" fmla="*/ 1752600 h 1752600"/>
              <a:gd name="connsiteX18" fmla="*/ 603250 w 1174750"/>
              <a:gd name="connsiteY18" fmla="*/ 1193800 h 1752600"/>
              <a:gd name="connsiteX19" fmla="*/ 733425 w 1174750"/>
              <a:gd name="connsiteY19" fmla="*/ 949325 h 1752600"/>
              <a:gd name="connsiteX20" fmla="*/ 863600 w 1174750"/>
              <a:gd name="connsiteY20" fmla="*/ 793750 h 1752600"/>
              <a:gd name="connsiteX21" fmla="*/ 930275 w 1174750"/>
              <a:gd name="connsiteY21" fmla="*/ 720725 h 1752600"/>
              <a:gd name="connsiteX22" fmla="*/ 1006475 w 1174750"/>
              <a:gd name="connsiteY22" fmla="*/ 619125 h 1752600"/>
              <a:gd name="connsiteX23" fmla="*/ 1108075 w 1174750"/>
              <a:gd name="connsiteY23" fmla="*/ 511175 h 1752600"/>
              <a:gd name="connsiteX24" fmla="*/ 1174750 w 1174750"/>
              <a:gd name="connsiteY24" fmla="*/ 43815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4750" h="1752600">
                <a:moveTo>
                  <a:pt x="1174750" y="438150"/>
                </a:moveTo>
                <a:lnTo>
                  <a:pt x="542925" y="0"/>
                </a:lnTo>
                <a:lnTo>
                  <a:pt x="552450" y="98425"/>
                </a:lnTo>
                <a:lnTo>
                  <a:pt x="514350" y="288925"/>
                </a:lnTo>
                <a:lnTo>
                  <a:pt x="441325" y="523875"/>
                </a:lnTo>
                <a:lnTo>
                  <a:pt x="346075" y="711200"/>
                </a:lnTo>
                <a:lnTo>
                  <a:pt x="257175" y="844550"/>
                </a:lnTo>
                <a:lnTo>
                  <a:pt x="63500" y="1038225"/>
                </a:lnTo>
                <a:lnTo>
                  <a:pt x="0" y="1095375"/>
                </a:lnTo>
                <a:lnTo>
                  <a:pt x="114300" y="1139825"/>
                </a:lnTo>
                <a:lnTo>
                  <a:pt x="114300" y="1228725"/>
                </a:lnTo>
                <a:lnTo>
                  <a:pt x="219075" y="1384300"/>
                </a:lnTo>
                <a:lnTo>
                  <a:pt x="127000" y="1616075"/>
                </a:lnTo>
                <a:lnTo>
                  <a:pt x="206375" y="1695450"/>
                </a:lnTo>
                <a:lnTo>
                  <a:pt x="190500" y="1739900"/>
                </a:lnTo>
                <a:lnTo>
                  <a:pt x="206375" y="1746250"/>
                </a:lnTo>
                <a:lnTo>
                  <a:pt x="222250" y="1739900"/>
                </a:lnTo>
                <a:lnTo>
                  <a:pt x="279400" y="1752600"/>
                </a:lnTo>
                <a:lnTo>
                  <a:pt x="603250" y="1193800"/>
                </a:lnTo>
                <a:lnTo>
                  <a:pt x="733425" y="949325"/>
                </a:lnTo>
                <a:lnTo>
                  <a:pt x="863600" y="793750"/>
                </a:lnTo>
                <a:lnTo>
                  <a:pt x="930275" y="720725"/>
                </a:lnTo>
                <a:lnTo>
                  <a:pt x="1006475" y="619125"/>
                </a:lnTo>
                <a:lnTo>
                  <a:pt x="1108075" y="511175"/>
                </a:lnTo>
                <a:lnTo>
                  <a:pt x="1174750" y="438150"/>
                </a:lnTo>
                <a:close/>
              </a:path>
            </a:pathLst>
          </a:custGeom>
          <a:solidFill>
            <a:srgbClr val="4F81BD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TextBox 103"/>
          <p:cNvSpPr txBox="1"/>
          <p:nvPr/>
        </p:nvSpPr>
        <p:spPr>
          <a:xfrm rot="18497295">
            <a:off x="4339486" y="2182330"/>
            <a:ext cx="1184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bg1"/>
                </a:solidFill>
              </a:rPr>
              <a:t>180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亩规划住宅用地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配套</a:t>
            </a:r>
            <a:endParaRPr lang="zh-CN" altLang="en-US" sz="2400" b="1" dirty="0">
              <a:latin typeface="+mj-ea"/>
            </a:endParaRPr>
          </a:p>
          <a:p>
            <a:pPr defTabSz="91440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2318790" y="928730"/>
            <a:ext cx="7447392" cy="549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9" descr="9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4530" y="3450201"/>
            <a:ext cx="136076" cy="122326"/>
          </a:xfrm>
          <a:prstGeom prst="rect">
            <a:avLst/>
          </a:prstGeom>
          <a:ln w="1905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AutoShape 44"/>
          <p:cNvSpPr/>
          <p:nvPr/>
        </p:nvSpPr>
        <p:spPr bwMode="auto">
          <a:xfrm>
            <a:off x="6133026" y="3645401"/>
            <a:ext cx="781693" cy="192716"/>
          </a:xfrm>
          <a:prstGeom prst="wedgeRectCallout">
            <a:avLst>
              <a:gd name="adj1" fmla="val 62583"/>
              <a:gd name="adj2" fmla="val 64839"/>
            </a:avLst>
          </a:prstGeom>
          <a:solidFill>
            <a:srgbClr val="FF0000"/>
          </a:solidFill>
          <a:ln w="12700">
            <a:solidFill>
              <a:srgbClr val="FFFFFF"/>
            </a:solidFill>
            <a:miter lim="800000"/>
          </a:ln>
        </p:spPr>
        <p:txBody>
          <a:bodyPr lIns="86675" tIns="43338" rIns="86675" bIns="43338" anchor="ctr"/>
          <a:lstStyle/>
          <a:p>
            <a:pPr algn="ctr" eaLnBrk="0" hangingPunct="0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目标地块</a:t>
            </a:r>
            <a:endParaRPr lang="en-US" altLang="zh-CN" sz="9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9" name="椭圆 58"/>
          <p:cNvSpPr/>
          <p:nvPr/>
        </p:nvSpPr>
        <p:spPr bwMode="auto">
          <a:xfrm>
            <a:off x="3571723" y="1287007"/>
            <a:ext cx="4873080" cy="4562422"/>
          </a:xfrm>
          <a:prstGeom prst="ellipse">
            <a:avLst/>
          </a:prstGeom>
          <a:noFill/>
          <a:ln w="3175" cap="flat" cmpd="sng" algn="ctr">
            <a:solidFill>
              <a:srgbClr val="C0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234315" indent="-234315" eaLnBrk="0" hangingPunct="0">
              <a:spcBef>
                <a:spcPct val="20000"/>
              </a:spcBef>
              <a:buSzPct val="100000"/>
              <a:buFont typeface="微软雅黑" panose="020B0503020204020204" pitchFamily="34" charset="-122"/>
              <a:buChar char="￭"/>
              <a:defRPr/>
            </a:pPr>
            <a:endParaRPr lang="zh-CN" altLang="en-US" sz="12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60" name="椭圆 59"/>
          <p:cNvSpPr/>
          <p:nvPr/>
        </p:nvSpPr>
        <p:spPr bwMode="auto">
          <a:xfrm>
            <a:off x="5099532" y="2565523"/>
            <a:ext cx="1886026" cy="188437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234315" indent="-234315" eaLnBrk="0" hangingPunct="0">
              <a:spcBef>
                <a:spcPct val="20000"/>
              </a:spcBef>
              <a:buSzPct val="100000"/>
              <a:buFont typeface="微软雅黑" panose="020B0503020204020204" pitchFamily="34" charset="-122"/>
              <a:buChar char="￭"/>
              <a:defRPr/>
            </a:pPr>
            <a:endParaRPr lang="zh-CN" altLang="en-US" sz="1200" b="1">
              <a:latin typeface="+mn-ea"/>
            </a:endParaRPr>
          </a:p>
        </p:txBody>
      </p:sp>
      <p:sp>
        <p:nvSpPr>
          <p:cNvPr id="61" name="TextBox 18"/>
          <p:cNvSpPr txBox="1">
            <a:spLocks noChangeArrowheads="1"/>
          </p:cNvSpPr>
          <p:nvPr/>
        </p:nvSpPr>
        <p:spPr bwMode="auto">
          <a:xfrm rot="5400000">
            <a:off x="8018867" y="3566015"/>
            <a:ext cx="801244" cy="2170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540"/>
              </a:spcBef>
              <a:buSzPct val="50000"/>
            </a:pP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3KM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生活圈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2" name="TextBox 18"/>
          <p:cNvSpPr txBox="1">
            <a:spLocks noChangeArrowheads="1"/>
          </p:cNvSpPr>
          <p:nvPr/>
        </p:nvSpPr>
        <p:spPr bwMode="auto">
          <a:xfrm rot="1968276">
            <a:off x="6219174" y="2729327"/>
            <a:ext cx="802573" cy="216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1540"/>
              </a:spcBef>
              <a:buSzPct val="50000"/>
            </a:pPr>
            <a:r>
              <a:rPr lang="en-US" altLang="zh-CN" sz="1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1KM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生活圈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3" name="文本框 118"/>
          <p:cNvSpPr txBox="1"/>
          <p:nvPr/>
        </p:nvSpPr>
        <p:spPr bwMode="auto">
          <a:xfrm>
            <a:off x="6708867" y="3300148"/>
            <a:ext cx="1094328" cy="211215"/>
          </a:xfrm>
          <a:prstGeom prst="wedgeRectCallout">
            <a:avLst>
              <a:gd name="adj1" fmla="val -65382"/>
              <a:gd name="adj2" fmla="val 6972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兴隆镇小东区中学</a:t>
            </a:r>
            <a:endParaRPr lang="zh-CN" altLang="en-US" sz="900" dirty="0"/>
          </a:p>
        </p:txBody>
      </p:sp>
      <p:sp>
        <p:nvSpPr>
          <p:cNvPr id="64" name="文本框 118"/>
          <p:cNvSpPr txBox="1"/>
          <p:nvPr/>
        </p:nvSpPr>
        <p:spPr bwMode="auto">
          <a:xfrm>
            <a:off x="5904789" y="4666579"/>
            <a:ext cx="967482" cy="205933"/>
          </a:xfrm>
          <a:prstGeom prst="wedgeRectCallout">
            <a:avLst>
              <a:gd name="adj1" fmla="val -84441"/>
              <a:gd name="adj2" fmla="val -125029"/>
            </a:avLst>
          </a:prstGeom>
          <a:solidFill>
            <a:srgbClr val="FFFF00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兴隆骨伤医院</a:t>
            </a:r>
            <a:endParaRPr lang="zh-CN" altLang="en-US" sz="900" dirty="0"/>
          </a:p>
        </p:txBody>
      </p:sp>
      <p:sp>
        <p:nvSpPr>
          <p:cNvPr id="65" name="文本框 153"/>
          <p:cNvSpPr txBox="1"/>
          <p:nvPr/>
        </p:nvSpPr>
        <p:spPr>
          <a:xfrm>
            <a:off x="4502647" y="4413111"/>
            <a:ext cx="578430" cy="216736"/>
          </a:xfrm>
          <a:prstGeom prst="wedgeRectCallout">
            <a:avLst>
              <a:gd name="adj1" fmla="val 95695"/>
              <a:gd name="adj2" fmla="val 1932"/>
            </a:avLst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兴隆县站</a:t>
            </a:r>
            <a:endParaRPr lang="zh-CN" altLang="en-US" sz="900" dirty="0"/>
          </a:p>
        </p:txBody>
      </p:sp>
      <p:sp>
        <p:nvSpPr>
          <p:cNvPr id="66" name="文本框 118"/>
          <p:cNvSpPr txBox="1"/>
          <p:nvPr/>
        </p:nvSpPr>
        <p:spPr bwMode="auto">
          <a:xfrm>
            <a:off x="7132427" y="2334407"/>
            <a:ext cx="840027" cy="195150"/>
          </a:xfrm>
          <a:prstGeom prst="wedgeRectCallout">
            <a:avLst>
              <a:gd name="adj1" fmla="val -70713"/>
              <a:gd name="adj2" fmla="val 6972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大河南小学</a:t>
            </a:r>
            <a:endParaRPr lang="zh-CN" altLang="en-US" sz="900" dirty="0"/>
          </a:p>
        </p:txBody>
      </p:sp>
      <p:sp>
        <p:nvSpPr>
          <p:cNvPr id="67" name="文本框 118"/>
          <p:cNvSpPr txBox="1"/>
          <p:nvPr/>
        </p:nvSpPr>
        <p:spPr bwMode="auto">
          <a:xfrm>
            <a:off x="8023500" y="1985274"/>
            <a:ext cx="840027" cy="195150"/>
          </a:xfrm>
          <a:prstGeom prst="wedgeRectCallout">
            <a:avLst>
              <a:gd name="adj1" fmla="val -70713"/>
              <a:gd name="adj2" fmla="val 6972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/>
              <a:t>小</a:t>
            </a:r>
            <a:r>
              <a:rPr lang="zh-CN" altLang="en-US" sz="900" dirty="0" smtClean="0"/>
              <a:t>河南小学</a:t>
            </a:r>
            <a:endParaRPr lang="zh-CN" altLang="en-US" sz="900" dirty="0"/>
          </a:p>
        </p:txBody>
      </p:sp>
      <p:sp>
        <p:nvSpPr>
          <p:cNvPr id="68" name="文本框 153"/>
          <p:cNvSpPr txBox="1"/>
          <p:nvPr/>
        </p:nvSpPr>
        <p:spPr>
          <a:xfrm>
            <a:off x="3770566" y="5741062"/>
            <a:ext cx="747689" cy="216736"/>
          </a:xfrm>
          <a:prstGeom prst="wedgeRectCallout">
            <a:avLst>
              <a:gd name="adj1" fmla="val 47784"/>
              <a:gd name="adj2" fmla="val 89593"/>
            </a:avLst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兴隆县政府</a:t>
            </a:r>
            <a:endParaRPr lang="zh-CN" altLang="en-US" sz="900" dirty="0"/>
          </a:p>
        </p:txBody>
      </p:sp>
      <p:sp>
        <p:nvSpPr>
          <p:cNvPr id="69" name="文本框 153"/>
          <p:cNvSpPr txBox="1"/>
          <p:nvPr/>
        </p:nvSpPr>
        <p:spPr>
          <a:xfrm>
            <a:off x="3571723" y="2638836"/>
            <a:ext cx="846294" cy="216736"/>
          </a:xfrm>
          <a:prstGeom prst="wedgeRectCallout">
            <a:avLst>
              <a:gd name="adj1" fmla="val 83717"/>
              <a:gd name="adj2" fmla="val -13537"/>
            </a:avLst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/>
              <a:t>雾灵</a:t>
            </a:r>
            <a:r>
              <a:rPr lang="zh-CN" altLang="en-US" sz="900" dirty="0" smtClean="0"/>
              <a:t>山乡政府</a:t>
            </a:r>
            <a:endParaRPr lang="zh-CN" altLang="en-US" sz="900" dirty="0"/>
          </a:p>
        </p:txBody>
      </p:sp>
      <p:sp>
        <p:nvSpPr>
          <p:cNvPr id="70" name="文本框 118"/>
          <p:cNvSpPr txBox="1"/>
          <p:nvPr/>
        </p:nvSpPr>
        <p:spPr bwMode="auto">
          <a:xfrm>
            <a:off x="4017259" y="1176740"/>
            <a:ext cx="852555" cy="205933"/>
          </a:xfrm>
          <a:prstGeom prst="wedgeRectCallout">
            <a:avLst>
              <a:gd name="adj1" fmla="val -5264"/>
              <a:gd name="adj2" fmla="val 119186"/>
            </a:avLst>
          </a:prstGeom>
          <a:solidFill>
            <a:srgbClr val="92D050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水泉植物园</a:t>
            </a:r>
            <a:endParaRPr lang="zh-CN" altLang="en-US" sz="900" dirty="0"/>
          </a:p>
        </p:txBody>
      </p:sp>
      <p:sp>
        <p:nvSpPr>
          <p:cNvPr id="71" name="文本框 118"/>
          <p:cNvSpPr txBox="1"/>
          <p:nvPr/>
        </p:nvSpPr>
        <p:spPr bwMode="auto">
          <a:xfrm>
            <a:off x="3687618" y="3483737"/>
            <a:ext cx="1094328" cy="211215"/>
          </a:xfrm>
          <a:prstGeom prst="wedgeRectCallout">
            <a:avLst>
              <a:gd name="adj1" fmla="val 64534"/>
              <a:gd name="adj2" fmla="val -14193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兴隆县职教中心</a:t>
            </a:r>
            <a:endParaRPr lang="zh-CN" altLang="en-US" sz="900" dirty="0"/>
          </a:p>
        </p:txBody>
      </p:sp>
      <p:sp>
        <p:nvSpPr>
          <p:cNvPr id="72" name="文本框 118"/>
          <p:cNvSpPr txBox="1"/>
          <p:nvPr/>
        </p:nvSpPr>
        <p:spPr bwMode="auto">
          <a:xfrm>
            <a:off x="3740982" y="4177525"/>
            <a:ext cx="1269442" cy="205933"/>
          </a:xfrm>
          <a:prstGeom prst="wedgeRectCallout">
            <a:avLst>
              <a:gd name="adj1" fmla="val 28576"/>
              <a:gd name="adj2" fmla="val -120687"/>
            </a:avLst>
          </a:prstGeom>
          <a:solidFill>
            <a:srgbClr val="FFFF00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兴隆县北水泉乡医院</a:t>
            </a:r>
            <a:endParaRPr lang="zh-CN" altLang="en-US" sz="900" dirty="0"/>
          </a:p>
        </p:txBody>
      </p:sp>
      <p:sp>
        <p:nvSpPr>
          <p:cNvPr id="73" name="文本框 118"/>
          <p:cNvSpPr txBox="1"/>
          <p:nvPr/>
        </p:nvSpPr>
        <p:spPr bwMode="auto">
          <a:xfrm>
            <a:off x="4375702" y="5089026"/>
            <a:ext cx="851268" cy="205933"/>
          </a:xfrm>
          <a:prstGeom prst="wedgeRectCallout">
            <a:avLst>
              <a:gd name="adj1" fmla="val 69452"/>
              <a:gd name="adj2" fmla="val -37111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华然生活超市</a:t>
            </a:r>
            <a:endParaRPr lang="zh-CN" altLang="en-US" sz="900" dirty="0"/>
          </a:p>
        </p:txBody>
      </p:sp>
      <p:sp>
        <p:nvSpPr>
          <p:cNvPr id="74" name="文本框 118"/>
          <p:cNvSpPr txBox="1"/>
          <p:nvPr/>
        </p:nvSpPr>
        <p:spPr bwMode="auto">
          <a:xfrm>
            <a:off x="4916838" y="6018408"/>
            <a:ext cx="727455" cy="205933"/>
          </a:xfrm>
          <a:prstGeom prst="wedgeRectCallout">
            <a:avLst>
              <a:gd name="adj1" fmla="val -71520"/>
              <a:gd name="adj2" fmla="val -37111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京鹰超市</a:t>
            </a:r>
            <a:endParaRPr lang="zh-CN" altLang="en-US" sz="900" dirty="0"/>
          </a:p>
        </p:txBody>
      </p:sp>
      <p:sp>
        <p:nvSpPr>
          <p:cNvPr id="75" name="文本框 118"/>
          <p:cNvSpPr txBox="1"/>
          <p:nvPr/>
        </p:nvSpPr>
        <p:spPr bwMode="auto">
          <a:xfrm>
            <a:off x="3487093" y="6028800"/>
            <a:ext cx="727455" cy="205933"/>
          </a:xfrm>
          <a:prstGeom prst="wedgeRectCallout">
            <a:avLst>
              <a:gd name="adj1" fmla="val 65131"/>
              <a:gd name="adj2" fmla="val -24086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家乐福超市</a:t>
            </a:r>
            <a:endParaRPr lang="zh-CN" altLang="en-US" sz="900" dirty="0"/>
          </a:p>
        </p:txBody>
      </p:sp>
      <p:sp>
        <p:nvSpPr>
          <p:cNvPr id="76" name="文本框 118"/>
          <p:cNvSpPr txBox="1"/>
          <p:nvPr/>
        </p:nvSpPr>
        <p:spPr bwMode="auto">
          <a:xfrm>
            <a:off x="4925794" y="6229640"/>
            <a:ext cx="1294621" cy="211215"/>
          </a:xfrm>
          <a:prstGeom prst="wedgeRectCallout">
            <a:avLst>
              <a:gd name="adj1" fmla="val -59653"/>
              <a:gd name="adj2" fmla="val -56523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兴隆县第一中心小学</a:t>
            </a:r>
            <a:endParaRPr lang="zh-CN" altLang="en-US" sz="900" dirty="0"/>
          </a:p>
        </p:txBody>
      </p:sp>
      <p:sp>
        <p:nvSpPr>
          <p:cNvPr id="77" name="矩形 12"/>
          <p:cNvSpPr>
            <a:spLocks noChangeArrowheads="1"/>
          </p:cNvSpPr>
          <p:nvPr/>
        </p:nvSpPr>
        <p:spPr bwMode="auto">
          <a:xfrm>
            <a:off x="9932360" y="1643268"/>
            <a:ext cx="1453561" cy="415480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50000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区域配套：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地块</a:t>
            </a: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位于兴隆县雾灵新区，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半径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公里范围内商业、学校、医疗</a:t>
            </a:r>
            <a:r>
              <a:rPr lang="zh-CN" alt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、景区配套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成熟，可以全方位满足各项生活需求。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8" name="文本框 118"/>
          <p:cNvSpPr txBox="1"/>
          <p:nvPr/>
        </p:nvSpPr>
        <p:spPr bwMode="auto">
          <a:xfrm>
            <a:off x="5408391" y="5631725"/>
            <a:ext cx="812023" cy="211215"/>
          </a:xfrm>
          <a:prstGeom prst="wedgeRectCallout">
            <a:avLst>
              <a:gd name="adj1" fmla="val -62962"/>
              <a:gd name="adj2" fmla="val -60756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兴隆一</a:t>
            </a:r>
            <a:r>
              <a:rPr lang="zh-CN" altLang="en-US" sz="900" dirty="0"/>
              <a:t>中</a:t>
            </a:r>
            <a:endParaRPr lang="zh-CN" altLang="en-US" sz="900" dirty="0"/>
          </a:p>
        </p:txBody>
      </p:sp>
      <p:sp>
        <p:nvSpPr>
          <p:cNvPr id="79" name="文本框 118"/>
          <p:cNvSpPr txBox="1"/>
          <p:nvPr/>
        </p:nvSpPr>
        <p:spPr bwMode="auto">
          <a:xfrm>
            <a:off x="4394729" y="5416226"/>
            <a:ext cx="812023" cy="211215"/>
          </a:xfrm>
          <a:prstGeom prst="wedgeRectCallout">
            <a:avLst>
              <a:gd name="adj1" fmla="val 58355"/>
              <a:gd name="adj2" fmla="val -5727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兴隆镇中学</a:t>
            </a:r>
            <a:endParaRPr lang="zh-CN" altLang="en-US" sz="900" dirty="0"/>
          </a:p>
        </p:txBody>
      </p:sp>
      <p:sp>
        <p:nvSpPr>
          <p:cNvPr id="80" name="文本框 118"/>
          <p:cNvSpPr txBox="1"/>
          <p:nvPr/>
        </p:nvSpPr>
        <p:spPr bwMode="auto">
          <a:xfrm>
            <a:off x="5498776" y="5384730"/>
            <a:ext cx="950348" cy="211215"/>
          </a:xfrm>
          <a:prstGeom prst="wedgeRectCallout">
            <a:avLst>
              <a:gd name="adj1" fmla="val -62962"/>
              <a:gd name="adj2" fmla="val -5727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兴隆镇东区小学</a:t>
            </a:r>
            <a:endParaRPr lang="zh-CN" altLang="en-US" sz="900" dirty="0"/>
          </a:p>
        </p:txBody>
      </p:sp>
      <p:sp>
        <p:nvSpPr>
          <p:cNvPr id="81" name="文本框 118"/>
          <p:cNvSpPr txBox="1"/>
          <p:nvPr/>
        </p:nvSpPr>
        <p:spPr bwMode="auto">
          <a:xfrm>
            <a:off x="4869813" y="3652708"/>
            <a:ext cx="727160" cy="211215"/>
          </a:xfrm>
          <a:prstGeom prst="wedgeRectCallout">
            <a:avLst>
              <a:gd name="adj1" fmla="val 64534"/>
              <a:gd name="adj2" fmla="val -14193"/>
            </a:avLst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规划小学</a:t>
            </a:r>
            <a:endParaRPr lang="zh-CN" altLang="en-US" sz="900" dirty="0"/>
          </a:p>
        </p:txBody>
      </p:sp>
      <p:sp>
        <p:nvSpPr>
          <p:cNvPr id="82" name="矩形 81"/>
          <p:cNvSpPr/>
          <p:nvPr/>
        </p:nvSpPr>
        <p:spPr>
          <a:xfrm>
            <a:off x="812019" y="2850386"/>
            <a:ext cx="2376890" cy="650622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wrap="square" lIns="117218" tIns="58608" rIns="117218" bIns="586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雾灵山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海拔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2188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米，为燕山山脉主峰，主峰周围山高谷深，地形地貌奇特，素有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北方黄山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之称，被认为是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京东第一山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  <a:r>
              <a:rPr lang="zh-CN" altLang="en-US" sz="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1863" y="1271547"/>
            <a:ext cx="2367046" cy="156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矩形 83"/>
          <p:cNvSpPr/>
          <p:nvPr/>
        </p:nvSpPr>
        <p:spPr>
          <a:xfrm>
            <a:off x="805818" y="5517679"/>
            <a:ext cx="2376890" cy="650622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wrap="square" lIns="117218" tIns="58608" rIns="117218" bIns="586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兴隆西站</a:t>
            </a:r>
            <a:r>
              <a:rPr lang="zh-CN" altLang="en-US" sz="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京沈高铁的一个</a:t>
            </a:r>
            <a:r>
              <a:rPr lang="zh-CN" altLang="en-US" sz="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中间站，出京第一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站，开通后会将现有一个半小时交通距离缩短为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zh-CN" altLang="en-US" sz="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197" y="3717032"/>
            <a:ext cx="2338534" cy="180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文本框 118"/>
          <p:cNvSpPr txBox="1"/>
          <p:nvPr/>
        </p:nvSpPr>
        <p:spPr bwMode="auto">
          <a:xfrm>
            <a:off x="3233205" y="6319411"/>
            <a:ext cx="727455" cy="205933"/>
          </a:xfrm>
          <a:prstGeom prst="wedgeRectCallout">
            <a:avLst>
              <a:gd name="adj1" fmla="val 65131"/>
              <a:gd name="adj2" fmla="val -24086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财富广场</a:t>
            </a:r>
            <a:endParaRPr lang="zh-CN" altLang="en-US" sz="900" dirty="0"/>
          </a:p>
        </p:txBody>
      </p:sp>
      <p:sp>
        <p:nvSpPr>
          <p:cNvPr id="87" name="文本框 118"/>
          <p:cNvSpPr txBox="1"/>
          <p:nvPr/>
        </p:nvSpPr>
        <p:spPr bwMode="auto">
          <a:xfrm>
            <a:off x="6228305" y="4253252"/>
            <a:ext cx="967482" cy="205933"/>
          </a:xfrm>
          <a:prstGeom prst="wedgeRectCallout">
            <a:avLst>
              <a:gd name="adj1" fmla="val -121872"/>
              <a:gd name="adj2" fmla="val -125029"/>
            </a:avLst>
          </a:prstGeom>
          <a:solidFill>
            <a:srgbClr val="FFFF00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兴隆中医院</a:t>
            </a:r>
            <a:endParaRPr lang="zh-CN" altLang="en-US" sz="900" dirty="0"/>
          </a:p>
        </p:txBody>
      </p:sp>
      <p:sp>
        <p:nvSpPr>
          <p:cNvPr id="88" name="矩形 87"/>
          <p:cNvSpPr/>
          <p:nvPr/>
        </p:nvSpPr>
        <p:spPr>
          <a:xfrm>
            <a:off x="9749672" y="949050"/>
            <a:ext cx="1818936" cy="549180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18" tIns="58608" rIns="117218" bIns="58608" rtlCol="0" anchor="ctr"/>
          <a:lstStyle/>
          <a:p>
            <a:pPr algn="ctr"/>
            <a:endParaRPr kumimoji="1" lang="zh-CN" altLang="en-US" sz="1100"/>
          </a:p>
        </p:txBody>
      </p:sp>
      <p:sp>
        <p:nvSpPr>
          <p:cNvPr id="89" name="文本框 118"/>
          <p:cNvSpPr txBox="1"/>
          <p:nvPr/>
        </p:nvSpPr>
        <p:spPr bwMode="auto">
          <a:xfrm>
            <a:off x="4800694" y="1055891"/>
            <a:ext cx="852555" cy="205933"/>
          </a:xfrm>
          <a:prstGeom prst="wedgeRectCallout">
            <a:avLst>
              <a:gd name="adj1" fmla="val -5264"/>
              <a:gd name="adj2" fmla="val 119186"/>
            </a:avLst>
          </a:prstGeom>
          <a:solidFill>
            <a:srgbClr val="92D050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>
            <a:defPPr>
              <a:defRPr lang="en-US"/>
            </a:defPPr>
            <a:lvl1pPr algn="ctr" eaLnBrk="0" hangingPunct="0">
              <a:spcBef>
                <a:spcPct val="20000"/>
              </a:spcBef>
              <a:buClrTx/>
              <a:buFontTx/>
              <a:defRPr sz="1100" b="1">
                <a:ln>
                  <a:noFill/>
                </a:ln>
                <a:effectLst/>
                <a:uLnTx/>
                <a:uFillTx/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zh-CN" altLang="en-US" sz="900" dirty="0" smtClean="0"/>
              <a:t>马蹄沟景区</a:t>
            </a:r>
            <a:endParaRPr lang="zh-CN" altLang="en-US" sz="9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设计条件</a:t>
            </a:r>
            <a:endParaRPr lang="zh-CN" altLang="en-US" sz="2400" b="1" dirty="0">
              <a:latin typeface="+mj-ea"/>
            </a:endParaRPr>
          </a:p>
          <a:p>
            <a:pPr defTabSz="91440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0903" y="1226076"/>
            <a:ext cx="7259672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just" defTabSz="1475105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 defTabSz="1475105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目标地块计划转让面积约</a:t>
            </a:r>
            <a:r>
              <a:rPr lang="en-US" alt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140</a:t>
            </a: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亩；目标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地块符合城规和土</a:t>
            </a: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规，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为二类住宅用</a:t>
            </a: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</a:t>
            </a:r>
            <a:endParaRPr lang="en-US" altLang="zh-CN" sz="16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 defTabSz="1475105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8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2" descr="F:\2项目文件\5、143地块\14、规划设计条件\北区规划设计条件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7896200" y="1027962"/>
            <a:ext cx="4122975" cy="522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12998\Desktop\143立项\143位置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5909" y="2492896"/>
            <a:ext cx="4108873" cy="35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4655840" y="3256317"/>
            <a:ext cx="3096344" cy="216852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71450" indent="-171450" algn="just" defTabSz="1475105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控规规划：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>
              <a:lnSpc>
                <a:spcPct val="150000"/>
              </a:lnSpc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容积率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≤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>
              <a:lnSpc>
                <a:spcPct val="150000"/>
              </a:lnSpc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限高≤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80m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>
              <a:lnSpc>
                <a:spcPct val="150000"/>
              </a:lnSpc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绿地率≥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>
              <a:lnSpc>
                <a:spcPct val="150000"/>
              </a:lnSpc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建筑密度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≤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项目现状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248" y="1412776"/>
            <a:ext cx="11280576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为平衡开发区一级开发投资，</a:t>
            </a:r>
            <a:r>
              <a:rPr lang="en-US" altLang="zh-CN" dirty="0"/>
              <a:t>2019</a:t>
            </a:r>
            <a:r>
              <a:rPr lang="zh-CN" altLang="en-US" dirty="0"/>
              <a:t>年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/>
              <a:t>日由荣盛兴城（兴隆）园区建设发展有限公司全资子公司兴隆县盛远房地产开发有限公司、兴隆县荣恒房地产开发有限公司分别摘得</a:t>
            </a:r>
            <a:r>
              <a:rPr lang="en-US" altLang="zh-CN" dirty="0"/>
              <a:t>【2019-53】</a:t>
            </a:r>
            <a:r>
              <a:rPr lang="zh-CN" altLang="en-US" dirty="0"/>
              <a:t>、</a:t>
            </a:r>
            <a:r>
              <a:rPr lang="en-US" altLang="zh-CN" dirty="0"/>
              <a:t>【2019-54】</a:t>
            </a:r>
            <a:r>
              <a:rPr lang="zh-CN" altLang="en-US" dirty="0"/>
              <a:t>两宗士地，签订成交确认书，并取得不动产权证。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2020</a:t>
            </a:r>
            <a:r>
              <a:rPr lang="zh-CN" altLang="en-US" dirty="0"/>
              <a:t>年疫情影响未做开发，</a:t>
            </a:r>
            <a:r>
              <a:rPr lang="en-US" altLang="zh-CN" dirty="0"/>
              <a:t>2021</a:t>
            </a:r>
            <a:r>
              <a:rPr lang="zh-CN" altLang="en-US" dirty="0"/>
              <a:t>年园区战略调整，专注于开发区一级开发建设，为盘活资金拟将项目转让。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由于是开发区内部投资平衡项目，地价优惠，平均成交价为</a:t>
            </a:r>
            <a:r>
              <a:rPr lang="en-US" altLang="zh-CN" dirty="0"/>
              <a:t>232.92</a:t>
            </a:r>
            <a:r>
              <a:rPr lang="zh-CN" altLang="en-US" dirty="0"/>
              <a:t>万</a:t>
            </a:r>
            <a:r>
              <a:rPr lang="en-US" altLang="zh-CN" dirty="0"/>
              <a:t>/</a:t>
            </a:r>
            <a:r>
              <a:rPr lang="zh-CN" altLang="en-US" dirty="0"/>
              <a:t>亩；地块一河之隔的融创项目，土地价格为</a:t>
            </a:r>
            <a:r>
              <a:rPr lang="en-US" altLang="zh-CN" dirty="0"/>
              <a:t>395</a:t>
            </a:r>
            <a:r>
              <a:rPr lang="zh-CN" altLang="en-US" dirty="0"/>
              <a:t>万</a:t>
            </a:r>
            <a:r>
              <a:rPr lang="en-US" altLang="zh-CN" dirty="0"/>
              <a:t>/</a:t>
            </a:r>
            <a:r>
              <a:rPr lang="zh-CN" altLang="en-US" dirty="0"/>
              <a:t>亩，高铁站对面阳光</a:t>
            </a:r>
            <a:r>
              <a:rPr lang="en-US" altLang="zh-CN" dirty="0"/>
              <a:t>100</a:t>
            </a:r>
            <a:r>
              <a:rPr lang="zh-CN" altLang="en-US" dirty="0"/>
              <a:t>项目</a:t>
            </a:r>
            <a:r>
              <a:rPr lang="en-US" altLang="zh-CN" dirty="0"/>
              <a:t>600</a:t>
            </a:r>
            <a:r>
              <a:rPr lang="zh-CN" altLang="en-US" dirty="0"/>
              <a:t>万</a:t>
            </a:r>
            <a:r>
              <a:rPr lang="en-US" altLang="zh-CN" dirty="0"/>
              <a:t>/</a:t>
            </a:r>
            <a:r>
              <a:rPr lang="zh-CN" altLang="en-US" dirty="0"/>
              <a:t>亩，地价优势明显</a:t>
            </a:r>
            <a:r>
              <a:rPr lang="zh-CN" altLang="en-US" dirty="0"/>
              <a:t>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现状</a:t>
            </a:r>
            <a:endParaRPr lang="zh-CN" altLang="en-US" sz="2400" b="1" dirty="0">
              <a:latin typeface="+mj-ea"/>
            </a:endParaRPr>
          </a:p>
          <a:p>
            <a:pPr defTabSz="914400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518756" y="1628800"/>
            <a:ext cx="4497443" cy="4032447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9048328" y="2477546"/>
            <a:ext cx="2520280" cy="21698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defTabSz="1475105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/>
              <a:t>目标地块地势平坦，区位优良。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dirty="0" smtClean="0"/>
              <a:t>北面</a:t>
            </a:r>
            <a:r>
              <a:rPr lang="zh-CN" altLang="en-US" dirty="0"/>
              <a:t>西外</a:t>
            </a:r>
            <a:r>
              <a:rPr lang="zh-CN" altLang="en-US" dirty="0" smtClean="0"/>
              <a:t>环路</a:t>
            </a:r>
            <a:endParaRPr lang="en-US" altLang="zh-CN" dirty="0" smtClean="0"/>
          </a:p>
          <a:p>
            <a:pPr marL="171450" indent="-171450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dirty="0" smtClean="0"/>
              <a:t>南</a:t>
            </a:r>
            <a:r>
              <a:rPr lang="zh-CN" altLang="en-US" dirty="0"/>
              <a:t>面临</a:t>
            </a:r>
            <a:r>
              <a:rPr lang="zh-CN" altLang="en-US" dirty="0" smtClean="0"/>
              <a:t>河</a:t>
            </a:r>
            <a:endParaRPr lang="en-US" altLang="zh-CN" dirty="0" smtClean="0"/>
          </a:p>
          <a:p>
            <a:pPr marL="171450" indent="-171450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dirty="0" smtClean="0"/>
              <a:t>西</a:t>
            </a:r>
            <a:r>
              <a:rPr lang="zh-CN" altLang="en-US" dirty="0"/>
              <a:t>邻兴隆</a:t>
            </a:r>
            <a:r>
              <a:rPr lang="en-US" altLang="zh-CN" dirty="0"/>
              <a:t>.</a:t>
            </a:r>
            <a:r>
              <a:rPr lang="zh-CN" altLang="en-US" dirty="0"/>
              <a:t>融创</a:t>
            </a:r>
            <a:r>
              <a:rPr lang="zh-CN" altLang="en-US" dirty="0" smtClean="0"/>
              <a:t>城</a:t>
            </a:r>
            <a:endParaRPr lang="en-US" altLang="zh-CN" dirty="0" smtClean="0"/>
          </a:p>
        </p:txBody>
      </p:sp>
      <p:pic>
        <p:nvPicPr>
          <p:cNvPr id="31" name="Picture 2" descr="D:\征占工作\2、征占图\3、现状照片\3、143及新民居\微信图片_20190306184707.jpg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5182711" y="1268760"/>
            <a:ext cx="3577585" cy="22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直接箭头连接符 31"/>
          <p:cNvCxnSpPr/>
          <p:nvPr/>
        </p:nvCxnSpPr>
        <p:spPr>
          <a:xfrm>
            <a:off x="2767477" y="3026373"/>
            <a:ext cx="259580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2502915" y="4248652"/>
            <a:ext cx="2945013" cy="47649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82711" y="3584409"/>
            <a:ext cx="3577585" cy="228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椭圆 11"/>
          <p:cNvSpPr/>
          <p:nvPr/>
        </p:nvSpPr>
        <p:spPr>
          <a:xfrm>
            <a:off x="2554434" y="2912955"/>
            <a:ext cx="205420" cy="22683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286891" y="4144068"/>
            <a:ext cx="216024" cy="20403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出让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概况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7808" y="1308863"/>
            <a:ext cx="3816424" cy="55154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1308863"/>
            <a:ext cx="3607136" cy="55240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矩形 8"/>
          <p:cNvSpPr/>
          <p:nvPr/>
        </p:nvSpPr>
        <p:spPr>
          <a:xfrm>
            <a:off x="5375920" y="808258"/>
            <a:ext cx="2294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【</a:t>
            </a:r>
            <a:r>
              <a:rPr lang="en-US" altLang="zh-CN" dirty="0" smtClean="0"/>
              <a:t>2019-53】35.18</a:t>
            </a:r>
            <a:r>
              <a:rPr lang="zh-CN" altLang="en-US" dirty="0" smtClean="0"/>
              <a:t>亩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8911934" y="836493"/>
            <a:ext cx="2421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【2019-54】104.77</a:t>
            </a:r>
            <a:r>
              <a:rPr lang="zh-CN" altLang="en-US" dirty="0" smtClean="0"/>
              <a:t>亩</a:t>
            </a:r>
            <a:endParaRPr lang="zh-CN" altLang="en-US" dirty="0"/>
          </a:p>
        </p:txBody>
      </p:sp>
      <p:sp>
        <p:nvSpPr>
          <p:cNvPr id="12" name="文本框 7"/>
          <p:cNvSpPr txBox="1"/>
          <p:nvPr/>
        </p:nvSpPr>
        <p:spPr>
          <a:xfrm>
            <a:off x="241502" y="1556792"/>
            <a:ext cx="38773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 smtClean="0"/>
              <a:t>2019-53</a:t>
            </a:r>
            <a:r>
              <a:rPr lang="zh-CN" altLang="en-US" sz="1600" b="1" dirty="0" smtClean="0"/>
              <a:t>地块（</a:t>
            </a:r>
            <a:r>
              <a:rPr lang="en-US" altLang="zh-CN" sz="1600" b="1" dirty="0" smtClean="0"/>
              <a:t>35.18</a:t>
            </a:r>
            <a:r>
              <a:rPr lang="zh-CN" altLang="en-US" sz="1600" b="1" dirty="0" smtClean="0"/>
              <a:t>亩）</a:t>
            </a:r>
            <a:endParaRPr lang="en-US" altLang="zh-CN" sz="1600" b="1" dirty="0" smtClean="0"/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/>
              <a:t>地块于</a:t>
            </a:r>
            <a:r>
              <a:rPr lang="en-US" altLang="zh-CN" sz="1600" dirty="0" smtClean="0"/>
              <a:t>11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21</a:t>
            </a:r>
            <a:r>
              <a:rPr lang="zh-CN" altLang="en-US" sz="1600" dirty="0" smtClean="0"/>
              <a:t>日成交，成交价格为</a:t>
            </a:r>
            <a:r>
              <a:rPr lang="en-US" altLang="zh-CN" sz="1600" dirty="0" smtClean="0"/>
              <a:t>8261</a:t>
            </a:r>
            <a:r>
              <a:rPr lang="zh-CN" altLang="en-US" sz="1600" dirty="0" smtClean="0"/>
              <a:t>万元，合</a:t>
            </a:r>
            <a:r>
              <a:rPr lang="en-US" altLang="zh-CN" sz="1600" dirty="0" smtClean="0"/>
              <a:t>234.82</a:t>
            </a:r>
            <a:r>
              <a:rPr lang="zh-CN" altLang="en-US" sz="1600" dirty="0" smtClean="0"/>
              <a:t>万</a:t>
            </a:r>
            <a:r>
              <a:rPr lang="en-US" altLang="zh-CN" sz="1600" dirty="0" smtClean="0"/>
              <a:t>/</a:t>
            </a:r>
            <a:r>
              <a:rPr lang="zh-CN" altLang="en-US" sz="1600" dirty="0" smtClean="0"/>
              <a:t>亩，摘牌公司为兴隆县盛远房地产开发有限公司。</a:t>
            </a:r>
            <a:endParaRPr lang="en-US" altLang="zh-CN" sz="1600" dirty="0" smtClean="0"/>
          </a:p>
          <a:p>
            <a:pPr indent="457200">
              <a:lnSpc>
                <a:spcPct val="150000"/>
              </a:lnSpc>
            </a:pP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 smtClean="0"/>
              <a:t>2019-54</a:t>
            </a:r>
            <a:r>
              <a:rPr lang="zh-CN" altLang="en-US" sz="1600" b="1" dirty="0" smtClean="0"/>
              <a:t>地块（</a:t>
            </a:r>
            <a:r>
              <a:rPr lang="en-US" altLang="zh-CN" sz="1600" b="1" dirty="0" smtClean="0"/>
              <a:t>104.77</a:t>
            </a:r>
            <a:r>
              <a:rPr lang="zh-CN" altLang="en-US" sz="1600" b="1" dirty="0" smtClean="0"/>
              <a:t>亩</a:t>
            </a:r>
            <a:r>
              <a:rPr lang="zh-CN" altLang="en-US" sz="1600" b="1" dirty="0"/>
              <a:t>）</a:t>
            </a:r>
            <a:endParaRPr lang="en-US" altLang="zh-CN" sz="1600" b="1" dirty="0"/>
          </a:p>
          <a:p>
            <a:pPr indent="457200">
              <a:lnSpc>
                <a:spcPct val="150000"/>
              </a:lnSpc>
            </a:pPr>
            <a:r>
              <a:rPr lang="zh-CN" altLang="en-US" sz="1600" dirty="0"/>
              <a:t>地块于</a:t>
            </a:r>
            <a:r>
              <a:rPr lang="en-US" altLang="zh-CN" sz="1600" dirty="0"/>
              <a:t>11</a:t>
            </a:r>
            <a:r>
              <a:rPr lang="zh-CN" altLang="en-US" sz="1600" dirty="0"/>
              <a:t>月</a:t>
            </a:r>
            <a:r>
              <a:rPr lang="en-US" altLang="zh-CN" sz="1600" dirty="0"/>
              <a:t>21</a:t>
            </a:r>
            <a:r>
              <a:rPr lang="zh-CN" altLang="en-US" sz="1600" dirty="0"/>
              <a:t>日成交，成交价格</a:t>
            </a:r>
            <a:r>
              <a:rPr lang="zh-CN" altLang="en-US" sz="1600" dirty="0" smtClean="0"/>
              <a:t>为</a:t>
            </a:r>
            <a:r>
              <a:rPr lang="en-US" altLang="zh-CN" sz="1600" dirty="0" smtClean="0"/>
              <a:t>24336</a:t>
            </a:r>
            <a:r>
              <a:rPr lang="zh-CN" altLang="en-US" sz="1600" dirty="0" smtClean="0"/>
              <a:t>万</a:t>
            </a:r>
            <a:r>
              <a:rPr lang="zh-CN" altLang="en-US" sz="1600" dirty="0"/>
              <a:t>元，合</a:t>
            </a:r>
            <a:r>
              <a:rPr lang="en-US" altLang="zh-CN" sz="1600" dirty="0" smtClean="0"/>
              <a:t>232.28</a:t>
            </a:r>
            <a:r>
              <a:rPr lang="zh-CN" altLang="en-US" sz="1600" dirty="0" smtClean="0"/>
              <a:t>万</a:t>
            </a:r>
            <a:r>
              <a:rPr lang="en-US" altLang="zh-CN" sz="1600" dirty="0"/>
              <a:t>/</a:t>
            </a:r>
            <a:r>
              <a:rPr lang="zh-CN" altLang="en-US" sz="1600" dirty="0"/>
              <a:t>亩，摘牌公司为兴隆</a:t>
            </a:r>
            <a:r>
              <a:rPr lang="zh-CN" altLang="en-US" sz="1600" dirty="0" smtClean="0"/>
              <a:t>县荣恒房地产</a:t>
            </a:r>
            <a:r>
              <a:rPr lang="zh-CN" altLang="en-US" sz="1600" dirty="0"/>
              <a:t>开发有限公司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  <a:p>
            <a:pPr indent="457200">
              <a:lnSpc>
                <a:spcPct val="150000"/>
              </a:lnSpc>
            </a:pPr>
            <a:endParaRPr lang="en-US" altLang="zh-CN" sz="1600" dirty="0"/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/>
              <a:t>两宗地块共</a:t>
            </a:r>
            <a:r>
              <a:rPr lang="en-US" altLang="zh-CN" sz="1600" dirty="0" smtClean="0"/>
              <a:t>139.95</a:t>
            </a:r>
            <a:r>
              <a:rPr lang="zh-CN" altLang="en-US" sz="1600" dirty="0" smtClean="0"/>
              <a:t>亩，成交价合计</a:t>
            </a:r>
            <a:r>
              <a:rPr lang="en-US" altLang="zh-CN" sz="1600" dirty="0" smtClean="0"/>
              <a:t>32597</a:t>
            </a:r>
            <a:r>
              <a:rPr lang="zh-CN" altLang="en-US" sz="1600" dirty="0" smtClean="0"/>
              <a:t>万元，合</a:t>
            </a:r>
            <a:r>
              <a:rPr lang="en-US" altLang="zh-CN" sz="1600" dirty="0" smtClean="0"/>
              <a:t>232.92</a:t>
            </a:r>
            <a:r>
              <a:rPr lang="zh-CN" altLang="en-US" sz="1600" dirty="0" smtClean="0"/>
              <a:t>万</a:t>
            </a:r>
            <a:r>
              <a:rPr lang="en-US" altLang="zh-CN" sz="1600" dirty="0" smtClean="0"/>
              <a:t>/</a:t>
            </a:r>
            <a:r>
              <a:rPr lang="zh-CN" altLang="en-US" sz="1600" dirty="0" smtClean="0"/>
              <a:t>亩。</a:t>
            </a:r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出让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概况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37477" y="787955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【2019-54】104.77</a:t>
            </a:r>
            <a:r>
              <a:rPr lang="zh-CN" altLang="en-US" dirty="0" smtClean="0"/>
              <a:t>亩</a:t>
            </a:r>
            <a:endParaRPr lang="zh-CN" altLang="en-US" dirty="0"/>
          </a:p>
        </p:txBody>
      </p:sp>
      <p:sp>
        <p:nvSpPr>
          <p:cNvPr id="17" name="文本框 7"/>
          <p:cNvSpPr txBox="1"/>
          <p:nvPr/>
        </p:nvSpPr>
        <p:spPr>
          <a:xfrm>
            <a:off x="123334" y="1440859"/>
            <a:ext cx="359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altLang="zh-CN" sz="1600" dirty="0" smtClean="0"/>
              <a:t>2020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3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6</a:t>
            </a:r>
            <a:r>
              <a:rPr lang="zh-CN" altLang="en-US" sz="1600" dirty="0" smtClean="0"/>
              <a:t>日，</a:t>
            </a:r>
            <a:r>
              <a:rPr lang="en-US" altLang="zh-CN" sz="1600" dirty="0" smtClean="0"/>
              <a:t>2019-54</a:t>
            </a:r>
            <a:r>
              <a:rPr lang="zh-CN" altLang="en-US" sz="1600" dirty="0" smtClean="0"/>
              <a:t>地块（</a:t>
            </a:r>
            <a:r>
              <a:rPr lang="en-US" altLang="zh-CN" sz="1600" dirty="0" smtClean="0"/>
              <a:t>104.77</a:t>
            </a:r>
            <a:r>
              <a:rPr lang="zh-CN" altLang="en-US" sz="1600" dirty="0" smtClean="0"/>
              <a:t>亩）已取得不动产权证。</a:t>
            </a:r>
            <a:endParaRPr lang="zh-CN" altLang="en-US" sz="16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7768" y="1216384"/>
            <a:ext cx="7960298" cy="55974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5" y="2545080"/>
            <a:ext cx="3024336" cy="4113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出让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概况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37478" y="739408"/>
            <a:ext cx="2958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【</a:t>
            </a:r>
            <a:r>
              <a:rPr lang="en-US" altLang="zh-CN" dirty="0"/>
              <a:t>2019-53】35.18</a:t>
            </a:r>
            <a:r>
              <a:rPr lang="zh-CN" altLang="en-US" dirty="0" smtClean="0"/>
              <a:t>亩</a:t>
            </a:r>
            <a:endParaRPr lang="zh-CN" altLang="en-US" dirty="0"/>
          </a:p>
        </p:txBody>
      </p:sp>
      <p:sp>
        <p:nvSpPr>
          <p:cNvPr id="11" name="文本框 7"/>
          <p:cNvSpPr txBox="1"/>
          <p:nvPr/>
        </p:nvSpPr>
        <p:spPr>
          <a:xfrm>
            <a:off x="123336" y="1428130"/>
            <a:ext cx="3533796" cy="8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altLang="zh-CN" sz="1600" dirty="0" smtClean="0"/>
              <a:t>2020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7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7</a:t>
            </a:r>
            <a:r>
              <a:rPr lang="zh-CN" altLang="en-US" sz="1600" dirty="0" smtClean="0"/>
              <a:t>日，</a:t>
            </a:r>
            <a:r>
              <a:rPr lang="en-US" altLang="zh-CN" sz="1600" dirty="0" smtClean="0"/>
              <a:t>2019-53</a:t>
            </a:r>
            <a:r>
              <a:rPr lang="zh-CN" altLang="en-US" sz="1600" dirty="0" smtClean="0"/>
              <a:t>地块（</a:t>
            </a:r>
            <a:r>
              <a:rPr lang="en-US" altLang="zh-CN" sz="1600" dirty="0"/>
              <a:t>35.18</a:t>
            </a:r>
            <a:r>
              <a:rPr lang="zh-CN" altLang="en-US" sz="1600" dirty="0" smtClean="0"/>
              <a:t>亩）已取得不动产权证。</a:t>
            </a:r>
            <a:endParaRPr lang="zh-CN" altLang="en-US" sz="16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1743" y="1098522"/>
            <a:ext cx="8138145" cy="57369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44086" y="3049976"/>
            <a:ext cx="4505464" cy="298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小结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690" y="1196231"/>
            <a:ext cx="10009112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n-ea"/>
              </a:rPr>
              <a:t>1</a:t>
            </a:r>
            <a:r>
              <a:rPr lang="zh-CN" altLang="en-US" sz="2400" dirty="0" smtClean="0">
                <a:latin typeface="+mn-ea"/>
              </a:rPr>
              <a:t>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目标地块属雾灵新城板块，毗邻雾灵山景区，周边自然环境优美，是城市未来发展的重点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区域。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pitchFamily="49" charset="-122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+mn-ea"/>
              </a:rPr>
              <a:t>2</a:t>
            </a:r>
            <a:r>
              <a:rPr lang="zh-CN" altLang="en-US" sz="2400" dirty="0" smtClean="0">
                <a:latin typeface="+mn-ea"/>
              </a:rPr>
              <a:t>、承德地区受山地环境及河北</a:t>
            </a:r>
            <a:r>
              <a:rPr lang="en-US" altLang="zh-CN" sz="2400" dirty="0" smtClean="0">
                <a:latin typeface="+mn-ea"/>
              </a:rPr>
              <a:t>15</a:t>
            </a:r>
            <a:r>
              <a:rPr lang="zh-CN" altLang="en-US" sz="2400" dirty="0" smtClean="0">
                <a:latin typeface="+mn-ea"/>
              </a:rPr>
              <a:t>度坡限制开发政策的影响，住宅土地资源稀缺。</a:t>
            </a:r>
            <a:endParaRPr lang="en-US" altLang="zh-CN" sz="2400" dirty="0" smtClean="0">
              <a:latin typeface="+mn-ea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、项目位于兴隆城区，距承平高速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公里，距兴隆西高铁站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公里，乘坐高铁</a:t>
            </a:r>
            <a:r>
              <a:rPr 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分钟直达北京朝阳站，与北京通勤便捷，未来可期。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4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pitchFamily="49" charset="-122"/>
              </a:rPr>
              <a:t>、该地块地价在竞品区域地价优势明显，项目未来有较高的溢价空间。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转让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5400" y="2132856"/>
            <a:ext cx="10009112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sz="2400" dirty="0" smtClean="0">
                <a:latin typeface="+mn-ea"/>
              </a:rPr>
              <a:t>1</a:t>
            </a:r>
            <a:r>
              <a:rPr lang="zh-CN" altLang="en-US" sz="2400" dirty="0" smtClean="0">
                <a:latin typeface="+mn-ea"/>
              </a:rPr>
              <a:t>、受让方直接收购项目公司股权，方便快捷。</a:t>
            </a:r>
            <a:endParaRPr lang="en-US" altLang="zh-CN" sz="2400" dirty="0" smtClean="0">
              <a:latin typeface="+mn-ea"/>
            </a:endParaRPr>
          </a:p>
          <a:p>
            <a:pPr lvl="0" algn="just">
              <a:lnSpc>
                <a:spcPct val="200000"/>
              </a:lnSpc>
            </a:pPr>
            <a:r>
              <a:rPr lang="en-US" sz="2400" dirty="0" smtClean="0">
                <a:latin typeface="+mn-ea"/>
              </a:rPr>
              <a:t>2</a:t>
            </a:r>
            <a:r>
              <a:rPr lang="zh-CN" altLang="en-US" sz="2400" dirty="0" smtClean="0">
                <a:latin typeface="+mn-ea"/>
              </a:rPr>
              <a:t>、转让价格为</a:t>
            </a:r>
            <a:r>
              <a:rPr lang="en-US" altLang="zh-CN" sz="2400" dirty="0" smtClean="0">
                <a:latin typeface="+mn-ea"/>
              </a:rPr>
              <a:t>260</a:t>
            </a:r>
            <a:r>
              <a:rPr lang="zh-CN" altLang="en-US" sz="2400" dirty="0" smtClean="0">
                <a:latin typeface="+mn-ea"/>
              </a:rPr>
              <a:t>万元</a:t>
            </a:r>
            <a:r>
              <a:rPr lang="en-US" altLang="zh-CN" sz="2400" dirty="0" smtClean="0">
                <a:latin typeface="+mn-ea"/>
              </a:rPr>
              <a:t>/</a:t>
            </a:r>
            <a:r>
              <a:rPr lang="zh-CN" altLang="en-US" sz="2400" dirty="0" smtClean="0">
                <a:latin typeface="+mn-ea"/>
              </a:rPr>
              <a:t>亩（总价</a:t>
            </a:r>
            <a:r>
              <a:rPr lang="en-US" altLang="zh-CN" sz="2400" dirty="0" smtClean="0">
                <a:latin typeface="+mn-ea"/>
              </a:rPr>
              <a:t>3.64</a:t>
            </a:r>
            <a:r>
              <a:rPr lang="zh-CN" altLang="en-US" sz="2400" dirty="0" smtClean="0">
                <a:latin typeface="+mn-ea"/>
              </a:rPr>
              <a:t>亿元），根据付款方式价格可议。</a:t>
            </a:r>
            <a:endParaRPr lang="en-US" altLang="zh-CN" sz="2400" dirty="0" smtClean="0">
              <a:latin typeface="+mn-ea"/>
            </a:endParaRPr>
          </a:p>
          <a:p>
            <a:pPr lvl="0" algn="just">
              <a:lnSpc>
                <a:spcPct val="200000"/>
              </a:lnSpc>
            </a:pPr>
            <a:r>
              <a:rPr lang="en-US" sz="2400" dirty="0" smtClean="0">
                <a:latin typeface="+mn-ea"/>
              </a:rPr>
              <a:t>3</a:t>
            </a:r>
            <a:r>
              <a:rPr lang="zh-CN" altLang="en-US" sz="2400" dirty="0" smtClean="0">
                <a:latin typeface="+mn-ea"/>
              </a:rPr>
              <a:t>、地块目前有抵押融资</a:t>
            </a:r>
            <a:r>
              <a:rPr lang="en-US" altLang="zh-CN" sz="2400" dirty="0" smtClean="0">
                <a:latin typeface="+mn-ea"/>
              </a:rPr>
              <a:t>2</a:t>
            </a:r>
            <a:r>
              <a:rPr lang="zh-CN" altLang="en-US" sz="2400" dirty="0" smtClean="0">
                <a:latin typeface="+mn-ea"/>
              </a:rPr>
              <a:t>亿元人民币，受让方除全资收购该项目方式外，也可选择首期支付扣除抵押金额</a:t>
            </a:r>
            <a:r>
              <a:rPr lang="en-US" altLang="zh-CN" sz="2400" dirty="0" smtClean="0">
                <a:latin typeface="+mn-ea"/>
              </a:rPr>
              <a:t>2</a:t>
            </a:r>
            <a:r>
              <a:rPr lang="zh-CN" altLang="en-US" sz="2400" dirty="0" smtClean="0">
                <a:latin typeface="+mn-ea"/>
              </a:rPr>
              <a:t>亿元后的余款，以承担</a:t>
            </a:r>
            <a:r>
              <a:rPr lang="en-US" altLang="zh-CN" sz="2400" dirty="0" smtClean="0">
                <a:latin typeface="+mn-ea"/>
              </a:rPr>
              <a:t>2</a:t>
            </a:r>
            <a:r>
              <a:rPr lang="zh-CN" altLang="en-US" sz="2400" dirty="0" smtClean="0">
                <a:latin typeface="+mn-ea"/>
              </a:rPr>
              <a:t>亿元抵押融资义务的方式收购（需根据受让方资质条件和放款银行沟通）。</a:t>
            </a:r>
            <a:endParaRPr lang="en-US" altLang="zh-CN" sz="2400" dirty="0" smtClean="0"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5400" y="1749910"/>
            <a:ext cx="199263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+mn-ea"/>
                <a:sym typeface="+mn-ea"/>
              </a:rPr>
              <a:t>转让</a:t>
            </a:r>
            <a:r>
              <a:rPr lang="zh-CN" altLang="en-US" sz="2400" dirty="0" smtClean="0">
                <a:latin typeface="+mn-ea"/>
                <a:sym typeface="+mn-ea"/>
              </a:rPr>
              <a:t>方式：</a:t>
            </a:r>
            <a:endParaRPr lang="en-US" altLang="zh-CN" sz="2400" dirty="0">
              <a:latin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duotone>
              <a:srgbClr val="9B9EA4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>
          <a:xfrm>
            <a:off x="4" y="2302748"/>
            <a:ext cx="8235991" cy="4510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248" y="2852936"/>
            <a:ext cx="348317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+mj-ea"/>
                <a:ea typeface="+mj-ea"/>
              </a:rPr>
              <a:t>1</a:t>
            </a:r>
            <a:r>
              <a:rPr lang="zh-CN" altLang="en-US" sz="2400" b="1" dirty="0">
                <a:solidFill>
                  <a:srgbClr val="000000"/>
                </a:solidFill>
                <a:latin typeface="+mj-ea"/>
                <a:ea typeface="+mj-ea"/>
              </a:rPr>
              <a:t>、兴隆</a:t>
            </a:r>
            <a:r>
              <a:rPr lang="zh-CN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区位交通</a:t>
            </a:r>
            <a:endParaRPr lang="en-US" altLang="zh-CN" sz="2400" b="1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 smtClean="0">
                <a:solidFill>
                  <a:srgbClr val="000000"/>
                </a:solidFill>
                <a:latin typeface="+mj-ea"/>
                <a:ea typeface="+mj-ea"/>
              </a:rPr>
              <a:t>2</a:t>
            </a:r>
            <a:r>
              <a:rPr lang="zh-CN" altLang="en-US" sz="2400" b="1" dirty="0" smtClean="0">
                <a:solidFill>
                  <a:srgbClr val="000000"/>
                </a:solidFill>
                <a:latin typeface="+mj-ea"/>
                <a:ea typeface="+mj-ea"/>
              </a:rPr>
              <a:t>、</a:t>
            </a:r>
            <a:r>
              <a:rPr lang="zh-CN" altLang="en-US" sz="2400" b="1" dirty="0" smtClean="0">
                <a:solidFill>
                  <a:srgbClr val="000000"/>
                </a:solidFill>
                <a:latin typeface="+mj-ea"/>
              </a:rPr>
              <a:t>小结</a:t>
            </a:r>
            <a:endParaRPr lang="en-US" altLang="zh-CN" sz="2400" b="1" dirty="0">
              <a:solidFill>
                <a:srgbClr val="000000"/>
              </a:solidFill>
              <a:latin typeface="+mj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592264" y="2395906"/>
            <a:ext cx="5904388" cy="15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 bwMode="auto">
          <a:xfrm>
            <a:off x="5640816" y="1844825"/>
            <a:ext cx="639859" cy="498327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3" rIns="91307" bIns="45653" anchor="ctr"/>
          <a:lstStyle/>
          <a:p>
            <a:pPr algn="ctr" defTabSz="931545">
              <a:defRPr/>
            </a:pPr>
            <a:endParaRPr lang="zh-CN" altLang="en-US" sz="2535" b="1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29803" y="1844825"/>
            <a:ext cx="4969744" cy="498327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7" tIns="45653" rIns="91307" bIns="45653" anchor="ctr"/>
          <a:lstStyle>
            <a:defPPr>
              <a:defRPr lang="zh-CN"/>
            </a:defPPr>
            <a:lvl1pPr algn="ctr" defTabSz="931545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微软雅黑" panose="020B0503020204020204" pitchFamily="34" charset="-122"/>
              </a:defRPr>
            </a:lvl1pPr>
          </a:lstStyle>
          <a:p>
            <a:pPr algn="l">
              <a:defRPr/>
            </a:pPr>
            <a:r>
              <a:rPr lang="zh-CN" altLang="en-US" sz="2400" dirty="0" smtClean="0"/>
              <a:t>兴隆概况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 bwMode="auto">
          <a:xfrm>
            <a:off x="5592264" y="1737225"/>
            <a:ext cx="590627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400" b="1" i="1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4400" b="1" i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0" y="263187"/>
            <a:ext cx="12192000" cy="2353917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00000"/>
                </a:gs>
              </a:gsLst>
              <a:lin ang="5400000" scaled="1"/>
            </a:gradFill>
          </a:ln>
          <a:effectLst/>
        </p:spPr>
        <p:txBody>
          <a:bodyPr vert="horz" wrap="square" lIns="121917" tIns="60958" rIns="121917" bIns="60958" numCol="1" anchor="t" anchorCtr="0" compatLnSpc="1"/>
          <a:lstStyle/>
          <a:p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0" y="2626518"/>
            <a:ext cx="12192000" cy="171458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121917" tIns="60958" rIns="121917" bIns="60958" numCol="1" anchor="t" anchorCtr="0" compatLnSpc="1"/>
          <a:lstStyle/>
          <a:p>
            <a:endParaRPr lang="zh-CN" altLang="en-US" sz="2400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4373612"/>
            <a:ext cx="12192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0" y="4795482"/>
            <a:ext cx="12192000" cy="34621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0" y="4867127"/>
            <a:ext cx="12192000" cy="66733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0" y="4928493"/>
            <a:ext cx="12192000" cy="84683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63775" y="2837580"/>
            <a:ext cx="4618121" cy="1737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180167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兴隆区位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0" name="图片 7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48610" y="829336"/>
            <a:ext cx="4456430" cy="382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52"/>
          <p:cNvSpPr txBox="1">
            <a:spLocks noChangeArrowheads="1"/>
          </p:cNvSpPr>
          <p:nvPr/>
        </p:nvSpPr>
        <p:spPr bwMode="auto">
          <a:xfrm>
            <a:off x="209479" y="1916832"/>
            <a:ext cx="3051175" cy="18148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47510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承德兴隆区位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47510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京津冀都市圈重要城市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475105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京津冀度假圈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55"/>
          <p:cNvSpPr txBox="1">
            <a:spLocks noChangeArrowheads="1"/>
          </p:cNvSpPr>
          <p:nvPr/>
        </p:nvSpPr>
        <p:spPr bwMode="auto">
          <a:xfrm>
            <a:off x="119633" y="3996680"/>
            <a:ext cx="5633508" cy="2861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兴隆县位于河北省东北部，隶属承德市，西接北京密云和平谷，南连天津蓟县和河北唐山，北与承德市区相连，地理位置优越，距离北京市六环、天津市、承德市均为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小时车程，位于北京高铁半小时交通范围之内。区位优势明显，交通便利。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5641" y="836712"/>
            <a:ext cx="6057900" cy="5911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563521" y="5413956"/>
            <a:ext cx="1550293" cy="1334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180167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兴隆区位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91344" y="1052903"/>
            <a:ext cx="4489726" cy="558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城市定位为首都卫星城，山水生态休闲旅游城市。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形成一核、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一区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、四片、七基地的结构。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“一区”指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兴隆经济开发区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，规划建设用地面积</a:t>
            </a:r>
            <a:r>
              <a:rPr lang="en-US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13.68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重点发展新能源、装备制造、绿色食品加工、新型建材、现代物流等产业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“七基地”指围绕对接京津、服务京津，县域内打造的健身康复基地、养老基地、休闲度假基地、观光农业基地、特色蔬菜基地、宜居生活基地和绿色果品供应基地等七种类型的产业基地。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休闲度假基地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围绕首都地区日益增长的休闲旅游消费需求，以与北京接壤的</a:t>
            </a:r>
            <a:r>
              <a:rPr lang="en-US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个乡镇为主体，依托雾灵山国家级自然保护区、六里坪国家级森林公园，打造集休闲、度假、娱乐于一体的休闲度假基地，发展集休闲健身、会议会展、餐饮娱乐、生态观光于一体的休闲旅游产业。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宜居生活基地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14751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针对京津生活成本高、住房紧张的状况，以兴隆中心城区为主，建设环境优美、舒适便利的宜居生活基地。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879437" y="817919"/>
            <a:ext cx="7265235" cy="5995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兴隆概况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TextBox 55"/>
          <p:cNvSpPr txBox="1">
            <a:spLocks noChangeArrowheads="1"/>
          </p:cNvSpPr>
          <p:nvPr/>
        </p:nvSpPr>
        <p:spPr bwMode="auto">
          <a:xfrm>
            <a:off x="141275" y="1018109"/>
            <a:ext cx="5633508" cy="2031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兴隆县地处河北省承德市最南端，总面积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3123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平方公里，山场面积占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84%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，是“九山半水半分田”的深山区县。全县辖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乡、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290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个行政村，总人口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是全国的“山楂之乡”、“板栗之乡”。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兴隆县地势西北高，东南低，境内山峦起伏，沟壑纵横。以丘陵地带为主，形成了西北向东南倾斜的塔形地势。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54236" y="3563621"/>
            <a:ext cx="1925442" cy="2850477"/>
            <a:chOff x="983432" y="445731"/>
            <a:chExt cx="4116685" cy="6094452"/>
          </a:xfrm>
        </p:grpSpPr>
        <p:grpSp>
          <p:nvGrpSpPr>
            <p:cNvPr id="9" name="组合 8"/>
            <p:cNvGrpSpPr/>
            <p:nvPr/>
          </p:nvGrpSpPr>
          <p:grpSpPr>
            <a:xfrm>
              <a:off x="983432" y="445731"/>
              <a:ext cx="4116685" cy="6094452"/>
              <a:chOff x="983432" y="445731"/>
              <a:chExt cx="4116685" cy="6094452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1" cstate="email"/>
              <a:srcRect/>
              <a:stretch>
                <a:fillRect/>
              </a:stretch>
            </p:blipFill>
            <p:spPr bwMode="auto">
              <a:xfrm>
                <a:off x="983432" y="445731"/>
                <a:ext cx="4116685" cy="60944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任意多边形 11"/>
              <p:cNvSpPr/>
              <p:nvPr/>
            </p:nvSpPr>
            <p:spPr>
              <a:xfrm>
                <a:off x="2190541" y="653143"/>
                <a:ext cx="1989573" cy="1728316"/>
              </a:xfrm>
              <a:custGeom>
                <a:avLst/>
                <a:gdLst>
                  <a:gd name="connsiteX0" fmla="*/ 1045028 w 1989573"/>
                  <a:gd name="connsiteY0" fmla="*/ 452176 h 1728316"/>
                  <a:gd name="connsiteX1" fmla="*/ 1115367 w 1989573"/>
                  <a:gd name="connsiteY1" fmla="*/ 391886 h 1728316"/>
                  <a:gd name="connsiteX2" fmla="*/ 1075173 w 1989573"/>
                  <a:gd name="connsiteY2" fmla="*/ 321547 h 1728316"/>
                  <a:gd name="connsiteX3" fmla="*/ 1034980 w 1989573"/>
                  <a:gd name="connsiteY3" fmla="*/ 281354 h 1728316"/>
                  <a:gd name="connsiteX4" fmla="*/ 994786 w 1989573"/>
                  <a:gd name="connsiteY4" fmla="*/ 180870 h 1728316"/>
                  <a:gd name="connsiteX5" fmla="*/ 954593 w 1989573"/>
                  <a:gd name="connsiteY5" fmla="*/ 271305 h 1728316"/>
                  <a:gd name="connsiteX6" fmla="*/ 904351 w 1989573"/>
                  <a:gd name="connsiteY6" fmla="*/ 200967 h 1728316"/>
                  <a:gd name="connsiteX7" fmla="*/ 793819 w 1989573"/>
                  <a:gd name="connsiteY7" fmla="*/ 190919 h 1728316"/>
                  <a:gd name="connsiteX8" fmla="*/ 763674 w 1989573"/>
                  <a:gd name="connsiteY8" fmla="*/ 150725 h 1728316"/>
                  <a:gd name="connsiteX9" fmla="*/ 693336 w 1989573"/>
                  <a:gd name="connsiteY9" fmla="*/ 70338 h 1728316"/>
                  <a:gd name="connsiteX10" fmla="*/ 602901 w 1989573"/>
                  <a:gd name="connsiteY10" fmla="*/ 30145 h 1728316"/>
                  <a:gd name="connsiteX11" fmla="*/ 522514 w 1989573"/>
                  <a:gd name="connsiteY11" fmla="*/ 0 h 1728316"/>
                  <a:gd name="connsiteX12" fmla="*/ 462224 w 1989573"/>
                  <a:gd name="connsiteY12" fmla="*/ 50242 h 1728316"/>
                  <a:gd name="connsiteX13" fmla="*/ 401934 w 1989573"/>
                  <a:gd name="connsiteY13" fmla="*/ 90435 h 1728316"/>
                  <a:gd name="connsiteX14" fmla="*/ 391885 w 1989573"/>
                  <a:gd name="connsiteY14" fmla="*/ 221064 h 1728316"/>
                  <a:gd name="connsiteX15" fmla="*/ 221063 w 1989573"/>
                  <a:gd name="connsiteY15" fmla="*/ 261257 h 1728316"/>
                  <a:gd name="connsiteX16" fmla="*/ 200967 w 1989573"/>
                  <a:gd name="connsiteY16" fmla="*/ 351692 h 1728316"/>
                  <a:gd name="connsiteX17" fmla="*/ 190918 w 1989573"/>
                  <a:gd name="connsiteY17" fmla="*/ 411982 h 1728316"/>
                  <a:gd name="connsiteX18" fmla="*/ 251208 w 1989573"/>
                  <a:gd name="connsiteY18" fmla="*/ 472272 h 1728316"/>
                  <a:gd name="connsiteX19" fmla="*/ 251208 w 1989573"/>
                  <a:gd name="connsiteY19" fmla="*/ 532562 h 1728316"/>
                  <a:gd name="connsiteX20" fmla="*/ 231112 w 1989573"/>
                  <a:gd name="connsiteY20" fmla="*/ 542611 h 1728316"/>
                  <a:gd name="connsiteX21" fmla="*/ 271305 w 1989573"/>
                  <a:gd name="connsiteY21" fmla="*/ 582804 h 1728316"/>
                  <a:gd name="connsiteX22" fmla="*/ 291402 w 1989573"/>
                  <a:gd name="connsiteY22" fmla="*/ 622998 h 1728316"/>
                  <a:gd name="connsiteX23" fmla="*/ 291402 w 1989573"/>
                  <a:gd name="connsiteY23" fmla="*/ 673239 h 1728316"/>
                  <a:gd name="connsiteX24" fmla="*/ 261257 w 1989573"/>
                  <a:gd name="connsiteY24" fmla="*/ 743578 h 1728316"/>
                  <a:gd name="connsiteX25" fmla="*/ 180870 w 1989573"/>
                  <a:gd name="connsiteY25" fmla="*/ 803868 h 1728316"/>
                  <a:gd name="connsiteX26" fmla="*/ 110532 w 1989573"/>
                  <a:gd name="connsiteY26" fmla="*/ 834013 h 1728316"/>
                  <a:gd name="connsiteX27" fmla="*/ 110532 w 1989573"/>
                  <a:gd name="connsiteY27" fmla="*/ 834013 h 1728316"/>
                  <a:gd name="connsiteX28" fmla="*/ 70338 w 1989573"/>
                  <a:gd name="connsiteY28" fmla="*/ 864158 h 1728316"/>
                  <a:gd name="connsiteX29" fmla="*/ 30145 w 1989573"/>
                  <a:gd name="connsiteY29" fmla="*/ 964642 h 1728316"/>
                  <a:gd name="connsiteX30" fmla="*/ 30145 w 1989573"/>
                  <a:gd name="connsiteY30" fmla="*/ 1085222 h 1728316"/>
                  <a:gd name="connsiteX31" fmla="*/ 0 w 1989573"/>
                  <a:gd name="connsiteY31" fmla="*/ 1195754 h 1728316"/>
                  <a:gd name="connsiteX32" fmla="*/ 40193 w 1989573"/>
                  <a:gd name="connsiteY32" fmla="*/ 1276141 h 1728316"/>
                  <a:gd name="connsiteX33" fmla="*/ 160773 w 1989573"/>
                  <a:gd name="connsiteY33" fmla="*/ 1366576 h 1728316"/>
                  <a:gd name="connsiteX34" fmla="*/ 231112 w 1989573"/>
                  <a:gd name="connsiteY34" fmla="*/ 1346479 h 1728316"/>
                  <a:gd name="connsiteX35" fmla="*/ 331595 w 1989573"/>
                  <a:gd name="connsiteY35" fmla="*/ 1457011 h 1728316"/>
                  <a:gd name="connsiteX36" fmla="*/ 381837 w 1989573"/>
                  <a:gd name="connsiteY36" fmla="*/ 1507253 h 1728316"/>
                  <a:gd name="connsiteX37" fmla="*/ 482321 w 1989573"/>
                  <a:gd name="connsiteY37" fmla="*/ 1557494 h 1728316"/>
                  <a:gd name="connsiteX38" fmla="*/ 512466 w 1989573"/>
                  <a:gd name="connsiteY38" fmla="*/ 1547446 h 1728316"/>
                  <a:gd name="connsiteX39" fmla="*/ 522514 w 1989573"/>
                  <a:gd name="connsiteY39" fmla="*/ 1497204 h 1728316"/>
                  <a:gd name="connsiteX40" fmla="*/ 542611 w 1989573"/>
                  <a:gd name="connsiteY40" fmla="*/ 1467059 h 1728316"/>
                  <a:gd name="connsiteX41" fmla="*/ 582804 w 1989573"/>
                  <a:gd name="connsiteY41" fmla="*/ 1416817 h 1728316"/>
                  <a:gd name="connsiteX42" fmla="*/ 633046 w 1989573"/>
                  <a:gd name="connsiteY42" fmla="*/ 1436914 h 1728316"/>
                  <a:gd name="connsiteX43" fmla="*/ 673239 w 1989573"/>
                  <a:gd name="connsiteY43" fmla="*/ 1477108 h 1728316"/>
                  <a:gd name="connsiteX44" fmla="*/ 793819 w 1989573"/>
                  <a:gd name="connsiteY44" fmla="*/ 1507253 h 1728316"/>
                  <a:gd name="connsiteX45" fmla="*/ 864158 w 1989573"/>
                  <a:gd name="connsiteY45" fmla="*/ 1547446 h 1728316"/>
                  <a:gd name="connsiteX46" fmla="*/ 944545 w 1989573"/>
                  <a:gd name="connsiteY46" fmla="*/ 1537398 h 1728316"/>
                  <a:gd name="connsiteX47" fmla="*/ 1004835 w 1989573"/>
                  <a:gd name="connsiteY47" fmla="*/ 1487156 h 1728316"/>
                  <a:gd name="connsiteX48" fmla="*/ 1135463 w 1989573"/>
                  <a:gd name="connsiteY48" fmla="*/ 1457011 h 1728316"/>
                  <a:gd name="connsiteX49" fmla="*/ 1135463 w 1989573"/>
                  <a:gd name="connsiteY49" fmla="*/ 1457011 h 1728316"/>
                  <a:gd name="connsiteX50" fmla="*/ 1135463 w 1989573"/>
                  <a:gd name="connsiteY50" fmla="*/ 1457011 h 1728316"/>
                  <a:gd name="connsiteX51" fmla="*/ 1085222 w 1989573"/>
                  <a:gd name="connsiteY51" fmla="*/ 1547446 h 1728316"/>
                  <a:gd name="connsiteX52" fmla="*/ 1125415 w 1989573"/>
                  <a:gd name="connsiteY52" fmla="*/ 1637881 h 1728316"/>
                  <a:gd name="connsiteX53" fmla="*/ 1235947 w 1989573"/>
                  <a:gd name="connsiteY53" fmla="*/ 1708220 h 1728316"/>
                  <a:gd name="connsiteX54" fmla="*/ 1336430 w 1989573"/>
                  <a:gd name="connsiteY54" fmla="*/ 1728316 h 1728316"/>
                  <a:gd name="connsiteX55" fmla="*/ 1356527 w 1989573"/>
                  <a:gd name="connsiteY55" fmla="*/ 1688123 h 1728316"/>
                  <a:gd name="connsiteX56" fmla="*/ 1557494 w 1989573"/>
                  <a:gd name="connsiteY56" fmla="*/ 1477108 h 1728316"/>
                  <a:gd name="connsiteX57" fmla="*/ 1557494 w 1989573"/>
                  <a:gd name="connsiteY57" fmla="*/ 1376624 h 1728316"/>
                  <a:gd name="connsiteX58" fmla="*/ 1637881 w 1989573"/>
                  <a:gd name="connsiteY58" fmla="*/ 1286189 h 1728316"/>
                  <a:gd name="connsiteX59" fmla="*/ 1738364 w 1989573"/>
                  <a:gd name="connsiteY59" fmla="*/ 1245995 h 1728316"/>
                  <a:gd name="connsiteX60" fmla="*/ 1788606 w 1989573"/>
                  <a:gd name="connsiteY60" fmla="*/ 1276141 h 1728316"/>
                  <a:gd name="connsiteX61" fmla="*/ 1788606 w 1989573"/>
                  <a:gd name="connsiteY61" fmla="*/ 1276141 h 1728316"/>
                  <a:gd name="connsiteX62" fmla="*/ 1818751 w 1989573"/>
                  <a:gd name="connsiteY62" fmla="*/ 1225899 h 1728316"/>
                  <a:gd name="connsiteX63" fmla="*/ 1889090 w 1989573"/>
                  <a:gd name="connsiteY63" fmla="*/ 1095270 h 1728316"/>
                  <a:gd name="connsiteX64" fmla="*/ 1929283 w 1989573"/>
                  <a:gd name="connsiteY64" fmla="*/ 994787 h 1728316"/>
                  <a:gd name="connsiteX65" fmla="*/ 1989573 w 1989573"/>
                  <a:gd name="connsiteY65" fmla="*/ 894303 h 1728316"/>
                  <a:gd name="connsiteX66" fmla="*/ 1929283 w 1989573"/>
                  <a:gd name="connsiteY66" fmla="*/ 934497 h 1728316"/>
                  <a:gd name="connsiteX67" fmla="*/ 1848896 w 1989573"/>
                  <a:gd name="connsiteY67" fmla="*/ 934497 h 1728316"/>
                  <a:gd name="connsiteX68" fmla="*/ 1748413 w 1989573"/>
                  <a:gd name="connsiteY68" fmla="*/ 894303 h 1728316"/>
                  <a:gd name="connsiteX69" fmla="*/ 1748413 w 1989573"/>
                  <a:gd name="connsiteY69" fmla="*/ 823965 h 1728316"/>
                  <a:gd name="connsiteX70" fmla="*/ 1748413 w 1989573"/>
                  <a:gd name="connsiteY70" fmla="*/ 733530 h 1728316"/>
                  <a:gd name="connsiteX71" fmla="*/ 1728316 w 1989573"/>
                  <a:gd name="connsiteY71" fmla="*/ 703384 h 1728316"/>
                  <a:gd name="connsiteX72" fmla="*/ 1768510 w 1989573"/>
                  <a:gd name="connsiteY72" fmla="*/ 602901 h 1728316"/>
                  <a:gd name="connsiteX73" fmla="*/ 1728316 w 1989573"/>
                  <a:gd name="connsiteY73" fmla="*/ 442127 h 1728316"/>
                  <a:gd name="connsiteX74" fmla="*/ 1647929 w 1989573"/>
                  <a:gd name="connsiteY74" fmla="*/ 512466 h 1728316"/>
                  <a:gd name="connsiteX75" fmla="*/ 1567543 w 1989573"/>
                  <a:gd name="connsiteY75" fmla="*/ 522514 h 1728316"/>
                  <a:gd name="connsiteX76" fmla="*/ 1477107 w 1989573"/>
                  <a:gd name="connsiteY76" fmla="*/ 582804 h 1728316"/>
                  <a:gd name="connsiteX77" fmla="*/ 1356527 w 1989573"/>
                  <a:gd name="connsiteY77" fmla="*/ 653143 h 1728316"/>
                  <a:gd name="connsiteX78" fmla="*/ 1356527 w 1989573"/>
                  <a:gd name="connsiteY78" fmla="*/ 693336 h 1728316"/>
                  <a:gd name="connsiteX79" fmla="*/ 1286189 w 1989573"/>
                  <a:gd name="connsiteY79" fmla="*/ 653143 h 1728316"/>
                  <a:gd name="connsiteX80" fmla="*/ 1256044 w 1989573"/>
                  <a:gd name="connsiteY80" fmla="*/ 622998 h 1728316"/>
                  <a:gd name="connsiteX81" fmla="*/ 1225899 w 1989573"/>
                  <a:gd name="connsiteY81" fmla="*/ 592853 h 1728316"/>
                  <a:gd name="connsiteX82" fmla="*/ 1205802 w 1989573"/>
                  <a:gd name="connsiteY82" fmla="*/ 542611 h 1728316"/>
                  <a:gd name="connsiteX83" fmla="*/ 1165608 w 1989573"/>
                  <a:gd name="connsiteY83" fmla="*/ 542611 h 1728316"/>
                  <a:gd name="connsiteX84" fmla="*/ 1145512 w 1989573"/>
                  <a:gd name="connsiteY84" fmla="*/ 542611 h 1728316"/>
                  <a:gd name="connsiteX85" fmla="*/ 1105318 w 1989573"/>
                  <a:gd name="connsiteY85" fmla="*/ 492369 h 1728316"/>
                  <a:gd name="connsiteX86" fmla="*/ 1045028 w 1989573"/>
                  <a:gd name="connsiteY86" fmla="*/ 452176 h 1728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989573" h="1728316">
                    <a:moveTo>
                      <a:pt x="1045028" y="452176"/>
                    </a:moveTo>
                    <a:lnTo>
                      <a:pt x="1115367" y="391886"/>
                    </a:lnTo>
                    <a:lnTo>
                      <a:pt x="1075173" y="321547"/>
                    </a:lnTo>
                    <a:lnTo>
                      <a:pt x="1034980" y="281354"/>
                    </a:lnTo>
                    <a:lnTo>
                      <a:pt x="994786" y="180870"/>
                    </a:lnTo>
                    <a:lnTo>
                      <a:pt x="954593" y="271305"/>
                    </a:lnTo>
                    <a:lnTo>
                      <a:pt x="904351" y="200967"/>
                    </a:lnTo>
                    <a:lnTo>
                      <a:pt x="793819" y="190919"/>
                    </a:lnTo>
                    <a:lnTo>
                      <a:pt x="763674" y="150725"/>
                    </a:lnTo>
                    <a:lnTo>
                      <a:pt x="693336" y="70338"/>
                    </a:lnTo>
                    <a:lnTo>
                      <a:pt x="602901" y="30145"/>
                    </a:lnTo>
                    <a:lnTo>
                      <a:pt x="522514" y="0"/>
                    </a:lnTo>
                    <a:lnTo>
                      <a:pt x="462224" y="50242"/>
                    </a:lnTo>
                    <a:lnTo>
                      <a:pt x="401934" y="90435"/>
                    </a:lnTo>
                    <a:lnTo>
                      <a:pt x="391885" y="221064"/>
                    </a:lnTo>
                    <a:lnTo>
                      <a:pt x="221063" y="261257"/>
                    </a:lnTo>
                    <a:lnTo>
                      <a:pt x="200967" y="351692"/>
                    </a:lnTo>
                    <a:lnTo>
                      <a:pt x="190918" y="411982"/>
                    </a:lnTo>
                    <a:lnTo>
                      <a:pt x="251208" y="472272"/>
                    </a:lnTo>
                    <a:lnTo>
                      <a:pt x="251208" y="532562"/>
                    </a:lnTo>
                    <a:lnTo>
                      <a:pt x="231112" y="542611"/>
                    </a:lnTo>
                    <a:lnTo>
                      <a:pt x="271305" y="582804"/>
                    </a:lnTo>
                    <a:lnTo>
                      <a:pt x="291402" y="622998"/>
                    </a:lnTo>
                    <a:lnTo>
                      <a:pt x="291402" y="673239"/>
                    </a:lnTo>
                    <a:lnTo>
                      <a:pt x="261257" y="743578"/>
                    </a:lnTo>
                    <a:lnTo>
                      <a:pt x="180870" y="803868"/>
                    </a:lnTo>
                    <a:lnTo>
                      <a:pt x="110532" y="834013"/>
                    </a:lnTo>
                    <a:lnTo>
                      <a:pt x="110532" y="834013"/>
                    </a:lnTo>
                    <a:lnTo>
                      <a:pt x="70338" y="864158"/>
                    </a:lnTo>
                    <a:lnTo>
                      <a:pt x="30145" y="964642"/>
                    </a:lnTo>
                    <a:lnTo>
                      <a:pt x="30145" y="1085222"/>
                    </a:lnTo>
                    <a:lnTo>
                      <a:pt x="0" y="1195754"/>
                    </a:lnTo>
                    <a:lnTo>
                      <a:pt x="40193" y="1276141"/>
                    </a:lnTo>
                    <a:lnTo>
                      <a:pt x="160773" y="1366576"/>
                    </a:lnTo>
                    <a:lnTo>
                      <a:pt x="231112" y="1346479"/>
                    </a:lnTo>
                    <a:lnTo>
                      <a:pt x="331595" y="1457011"/>
                    </a:lnTo>
                    <a:lnTo>
                      <a:pt x="381837" y="1507253"/>
                    </a:lnTo>
                    <a:lnTo>
                      <a:pt x="482321" y="1557494"/>
                    </a:lnTo>
                    <a:lnTo>
                      <a:pt x="512466" y="1547446"/>
                    </a:lnTo>
                    <a:lnTo>
                      <a:pt x="522514" y="1497204"/>
                    </a:lnTo>
                    <a:lnTo>
                      <a:pt x="542611" y="1467059"/>
                    </a:lnTo>
                    <a:lnTo>
                      <a:pt x="582804" y="1416817"/>
                    </a:lnTo>
                    <a:lnTo>
                      <a:pt x="633046" y="1436914"/>
                    </a:lnTo>
                    <a:lnTo>
                      <a:pt x="673239" y="1477108"/>
                    </a:lnTo>
                    <a:lnTo>
                      <a:pt x="793819" y="1507253"/>
                    </a:lnTo>
                    <a:lnTo>
                      <a:pt x="864158" y="1547446"/>
                    </a:lnTo>
                    <a:lnTo>
                      <a:pt x="944545" y="1537398"/>
                    </a:lnTo>
                    <a:lnTo>
                      <a:pt x="1004835" y="1487156"/>
                    </a:lnTo>
                    <a:lnTo>
                      <a:pt x="1135463" y="1457011"/>
                    </a:lnTo>
                    <a:lnTo>
                      <a:pt x="1135463" y="1457011"/>
                    </a:lnTo>
                    <a:lnTo>
                      <a:pt x="1135463" y="1457011"/>
                    </a:lnTo>
                    <a:lnTo>
                      <a:pt x="1085222" y="1547446"/>
                    </a:lnTo>
                    <a:lnTo>
                      <a:pt x="1125415" y="1637881"/>
                    </a:lnTo>
                    <a:lnTo>
                      <a:pt x="1235947" y="1708220"/>
                    </a:lnTo>
                    <a:lnTo>
                      <a:pt x="1336430" y="1728316"/>
                    </a:lnTo>
                    <a:lnTo>
                      <a:pt x="1356527" y="1688123"/>
                    </a:lnTo>
                    <a:lnTo>
                      <a:pt x="1557494" y="1477108"/>
                    </a:lnTo>
                    <a:lnTo>
                      <a:pt x="1557494" y="1376624"/>
                    </a:lnTo>
                    <a:lnTo>
                      <a:pt x="1637881" y="1286189"/>
                    </a:lnTo>
                    <a:lnTo>
                      <a:pt x="1738364" y="1245995"/>
                    </a:lnTo>
                    <a:lnTo>
                      <a:pt x="1788606" y="1276141"/>
                    </a:lnTo>
                    <a:lnTo>
                      <a:pt x="1788606" y="1276141"/>
                    </a:lnTo>
                    <a:lnTo>
                      <a:pt x="1818751" y="1225899"/>
                    </a:lnTo>
                    <a:lnTo>
                      <a:pt x="1889090" y="1095270"/>
                    </a:lnTo>
                    <a:lnTo>
                      <a:pt x="1929283" y="994787"/>
                    </a:lnTo>
                    <a:lnTo>
                      <a:pt x="1989573" y="894303"/>
                    </a:lnTo>
                    <a:lnTo>
                      <a:pt x="1929283" y="934497"/>
                    </a:lnTo>
                    <a:lnTo>
                      <a:pt x="1848896" y="934497"/>
                    </a:lnTo>
                    <a:lnTo>
                      <a:pt x="1748413" y="894303"/>
                    </a:lnTo>
                    <a:lnTo>
                      <a:pt x="1748413" y="823965"/>
                    </a:lnTo>
                    <a:lnTo>
                      <a:pt x="1748413" y="733530"/>
                    </a:lnTo>
                    <a:lnTo>
                      <a:pt x="1728316" y="703384"/>
                    </a:lnTo>
                    <a:lnTo>
                      <a:pt x="1768510" y="602901"/>
                    </a:lnTo>
                    <a:lnTo>
                      <a:pt x="1728316" y="442127"/>
                    </a:lnTo>
                    <a:lnTo>
                      <a:pt x="1647929" y="512466"/>
                    </a:lnTo>
                    <a:lnTo>
                      <a:pt x="1567543" y="522514"/>
                    </a:lnTo>
                    <a:lnTo>
                      <a:pt x="1477107" y="582804"/>
                    </a:lnTo>
                    <a:lnTo>
                      <a:pt x="1356527" y="653143"/>
                    </a:lnTo>
                    <a:lnTo>
                      <a:pt x="1356527" y="693336"/>
                    </a:lnTo>
                    <a:lnTo>
                      <a:pt x="1286189" y="653143"/>
                    </a:lnTo>
                    <a:lnTo>
                      <a:pt x="1256044" y="622998"/>
                    </a:lnTo>
                    <a:lnTo>
                      <a:pt x="1225899" y="592853"/>
                    </a:lnTo>
                    <a:lnTo>
                      <a:pt x="1205802" y="542611"/>
                    </a:lnTo>
                    <a:lnTo>
                      <a:pt x="1165608" y="542611"/>
                    </a:lnTo>
                    <a:lnTo>
                      <a:pt x="1145512" y="542611"/>
                    </a:lnTo>
                    <a:lnTo>
                      <a:pt x="1105318" y="492369"/>
                    </a:lnTo>
                    <a:lnTo>
                      <a:pt x="1045028" y="452176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635413" y="1155093"/>
              <a:ext cx="895963" cy="99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承德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30684" y="3573016"/>
            <a:ext cx="3192075" cy="2715646"/>
            <a:chOff x="-2977008" y="913955"/>
            <a:chExt cx="6384150" cy="5431292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2977008" y="913955"/>
              <a:ext cx="6384150" cy="5431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任意多边形 17"/>
            <p:cNvSpPr/>
            <p:nvPr/>
          </p:nvSpPr>
          <p:spPr>
            <a:xfrm rot="999441">
              <a:off x="811428" y="3267125"/>
              <a:ext cx="492056" cy="793330"/>
            </a:xfrm>
            <a:custGeom>
              <a:avLst/>
              <a:gdLst>
                <a:gd name="connsiteX0" fmla="*/ 1530850 w 1825010"/>
                <a:gd name="connsiteY0" fmla="*/ 444035 h 2942424"/>
                <a:gd name="connsiteX1" fmla="*/ 1428108 w 1825010"/>
                <a:gd name="connsiteY1" fmla="*/ 454309 h 2942424"/>
                <a:gd name="connsiteX2" fmla="*/ 1407560 w 1825010"/>
                <a:gd name="connsiteY2" fmla="*/ 392664 h 2942424"/>
                <a:gd name="connsiteX3" fmla="*/ 1407560 w 1825010"/>
                <a:gd name="connsiteY3" fmla="*/ 289922 h 2942424"/>
                <a:gd name="connsiteX4" fmla="*/ 1376737 w 1825010"/>
                <a:gd name="connsiteY4" fmla="*/ 207729 h 2942424"/>
                <a:gd name="connsiteX5" fmla="*/ 1243173 w 1825010"/>
                <a:gd name="connsiteY5" fmla="*/ 289922 h 2942424"/>
                <a:gd name="connsiteX6" fmla="*/ 1202077 w 1825010"/>
                <a:gd name="connsiteY6" fmla="*/ 341293 h 2942424"/>
                <a:gd name="connsiteX7" fmla="*/ 1119884 w 1825010"/>
                <a:gd name="connsiteY7" fmla="*/ 300197 h 2942424"/>
                <a:gd name="connsiteX8" fmla="*/ 1037690 w 1825010"/>
                <a:gd name="connsiteY8" fmla="*/ 238552 h 2942424"/>
                <a:gd name="connsiteX9" fmla="*/ 1037690 w 1825010"/>
                <a:gd name="connsiteY9" fmla="*/ 187181 h 2942424"/>
                <a:gd name="connsiteX10" fmla="*/ 965771 w 1825010"/>
                <a:gd name="connsiteY10" fmla="*/ 84439 h 2942424"/>
                <a:gd name="connsiteX11" fmla="*/ 934949 w 1825010"/>
                <a:gd name="connsiteY11" fmla="*/ 84439 h 2942424"/>
                <a:gd name="connsiteX12" fmla="*/ 791111 w 1825010"/>
                <a:gd name="connsiteY12" fmla="*/ 2246 h 2942424"/>
                <a:gd name="connsiteX13" fmla="*/ 739740 w 1825010"/>
                <a:gd name="connsiteY13" fmla="*/ 33068 h 2942424"/>
                <a:gd name="connsiteX14" fmla="*/ 647272 w 1825010"/>
                <a:gd name="connsiteY14" fmla="*/ 135810 h 2942424"/>
                <a:gd name="connsiteX15" fmla="*/ 575353 w 1825010"/>
                <a:gd name="connsiteY15" fmla="*/ 197455 h 2942424"/>
                <a:gd name="connsiteX16" fmla="*/ 616450 w 1825010"/>
                <a:gd name="connsiteY16" fmla="*/ 259100 h 2942424"/>
                <a:gd name="connsiteX17" fmla="*/ 575353 w 1825010"/>
                <a:gd name="connsiteY17" fmla="*/ 382390 h 2942424"/>
                <a:gd name="connsiteX18" fmla="*/ 513708 w 1825010"/>
                <a:gd name="connsiteY18" fmla="*/ 433761 h 2942424"/>
                <a:gd name="connsiteX19" fmla="*/ 482886 w 1825010"/>
                <a:gd name="connsiteY19" fmla="*/ 577599 h 2942424"/>
                <a:gd name="connsiteX20" fmla="*/ 410967 w 1825010"/>
                <a:gd name="connsiteY20" fmla="*/ 485131 h 2942424"/>
                <a:gd name="connsiteX21" fmla="*/ 318499 w 1825010"/>
                <a:gd name="connsiteY21" fmla="*/ 670066 h 2942424"/>
                <a:gd name="connsiteX22" fmla="*/ 308225 w 1825010"/>
                <a:gd name="connsiteY22" fmla="*/ 700889 h 2942424"/>
                <a:gd name="connsiteX23" fmla="*/ 236306 w 1825010"/>
                <a:gd name="connsiteY23" fmla="*/ 752259 h 2942424"/>
                <a:gd name="connsiteX24" fmla="*/ 143839 w 1825010"/>
                <a:gd name="connsiteY24" fmla="*/ 608421 h 2942424"/>
                <a:gd name="connsiteX25" fmla="*/ 61645 w 1825010"/>
                <a:gd name="connsiteY25" fmla="*/ 618695 h 2942424"/>
                <a:gd name="connsiteX26" fmla="*/ 20549 w 1825010"/>
                <a:gd name="connsiteY26" fmla="*/ 670066 h 2942424"/>
                <a:gd name="connsiteX27" fmla="*/ 0 w 1825010"/>
                <a:gd name="connsiteY27" fmla="*/ 813904 h 2942424"/>
                <a:gd name="connsiteX28" fmla="*/ 20549 w 1825010"/>
                <a:gd name="connsiteY28" fmla="*/ 875549 h 2942424"/>
                <a:gd name="connsiteX29" fmla="*/ 0 w 1825010"/>
                <a:gd name="connsiteY29" fmla="*/ 947468 h 2942424"/>
                <a:gd name="connsiteX30" fmla="*/ 10275 w 1825010"/>
                <a:gd name="connsiteY30" fmla="*/ 1050210 h 2942424"/>
                <a:gd name="connsiteX31" fmla="*/ 51371 w 1825010"/>
                <a:gd name="connsiteY31" fmla="*/ 1050210 h 2942424"/>
                <a:gd name="connsiteX32" fmla="*/ 113016 w 1825010"/>
                <a:gd name="connsiteY32" fmla="*/ 1163226 h 2942424"/>
                <a:gd name="connsiteX33" fmla="*/ 195209 w 1825010"/>
                <a:gd name="connsiteY33" fmla="*/ 1214597 h 2942424"/>
                <a:gd name="connsiteX34" fmla="*/ 339048 w 1825010"/>
                <a:gd name="connsiteY34" fmla="*/ 1317338 h 2942424"/>
                <a:gd name="connsiteX35" fmla="*/ 328773 w 1825010"/>
                <a:gd name="connsiteY35" fmla="*/ 1327612 h 2942424"/>
                <a:gd name="connsiteX36" fmla="*/ 308225 w 1825010"/>
                <a:gd name="connsiteY36" fmla="*/ 1409806 h 2942424"/>
                <a:gd name="connsiteX37" fmla="*/ 308225 w 1825010"/>
                <a:gd name="connsiteY37" fmla="*/ 1512547 h 2942424"/>
                <a:gd name="connsiteX38" fmla="*/ 287677 w 1825010"/>
                <a:gd name="connsiteY38" fmla="*/ 1584466 h 2942424"/>
                <a:gd name="connsiteX39" fmla="*/ 349322 w 1825010"/>
                <a:gd name="connsiteY39" fmla="*/ 1625563 h 2942424"/>
                <a:gd name="connsiteX40" fmla="*/ 421241 w 1825010"/>
                <a:gd name="connsiteY40" fmla="*/ 1594740 h 2942424"/>
                <a:gd name="connsiteX41" fmla="*/ 513708 w 1825010"/>
                <a:gd name="connsiteY41" fmla="*/ 1676934 h 2942424"/>
                <a:gd name="connsiteX42" fmla="*/ 544531 w 1825010"/>
                <a:gd name="connsiteY42" fmla="*/ 1748853 h 2942424"/>
                <a:gd name="connsiteX43" fmla="*/ 544531 w 1825010"/>
                <a:gd name="connsiteY43" fmla="*/ 1851594 h 2942424"/>
                <a:gd name="connsiteX44" fmla="*/ 441789 w 1825010"/>
                <a:gd name="connsiteY44" fmla="*/ 1923513 h 2942424"/>
                <a:gd name="connsiteX45" fmla="*/ 462337 w 1825010"/>
                <a:gd name="connsiteY45" fmla="*/ 2005707 h 2942424"/>
                <a:gd name="connsiteX46" fmla="*/ 493160 w 1825010"/>
                <a:gd name="connsiteY46" fmla="*/ 2087900 h 2942424"/>
                <a:gd name="connsiteX47" fmla="*/ 503434 w 1825010"/>
                <a:gd name="connsiteY47" fmla="*/ 2139271 h 2942424"/>
                <a:gd name="connsiteX48" fmla="*/ 513708 w 1825010"/>
                <a:gd name="connsiteY48" fmla="*/ 2231738 h 2942424"/>
                <a:gd name="connsiteX49" fmla="*/ 688369 w 1825010"/>
                <a:gd name="connsiteY49" fmla="*/ 2293383 h 2942424"/>
                <a:gd name="connsiteX50" fmla="*/ 719191 w 1825010"/>
                <a:gd name="connsiteY50" fmla="*/ 2344754 h 2942424"/>
                <a:gd name="connsiteX51" fmla="*/ 739740 w 1825010"/>
                <a:gd name="connsiteY51" fmla="*/ 2396125 h 2942424"/>
                <a:gd name="connsiteX52" fmla="*/ 842481 w 1825010"/>
                <a:gd name="connsiteY52" fmla="*/ 2468044 h 2942424"/>
                <a:gd name="connsiteX53" fmla="*/ 863030 w 1825010"/>
                <a:gd name="connsiteY53" fmla="*/ 2642704 h 2942424"/>
                <a:gd name="connsiteX54" fmla="*/ 893852 w 1825010"/>
                <a:gd name="connsiteY54" fmla="*/ 2735172 h 2942424"/>
                <a:gd name="connsiteX55" fmla="*/ 863030 w 1825010"/>
                <a:gd name="connsiteY55" fmla="*/ 2827639 h 2942424"/>
                <a:gd name="connsiteX56" fmla="*/ 863030 w 1825010"/>
                <a:gd name="connsiteY56" fmla="*/ 2899558 h 2942424"/>
                <a:gd name="connsiteX57" fmla="*/ 945223 w 1825010"/>
                <a:gd name="connsiteY57" fmla="*/ 2940655 h 2942424"/>
                <a:gd name="connsiteX58" fmla="*/ 1109609 w 1825010"/>
                <a:gd name="connsiteY58" fmla="*/ 2930381 h 2942424"/>
                <a:gd name="connsiteX59" fmla="*/ 1222625 w 1825010"/>
                <a:gd name="connsiteY59" fmla="*/ 2889284 h 2942424"/>
                <a:gd name="connsiteX60" fmla="*/ 1335641 w 1825010"/>
                <a:gd name="connsiteY60" fmla="*/ 2848188 h 2942424"/>
                <a:gd name="connsiteX61" fmla="*/ 1448657 w 1825010"/>
                <a:gd name="connsiteY61" fmla="*/ 2765994 h 2942424"/>
                <a:gd name="connsiteX62" fmla="*/ 1469205 w 1825010"/>
                <a:gd name="connsiteY62" fmla="*/ 2765994 h 2942424"/>
                <a:gd name="connsiteX63" fmla="*/ 1489753 w 1825010"/>
                <a:gd name="connsiteY63" fmla="*/ 2714623 h 2942424"/>
                <a:gd name="connsiteX64" fmla="*/ 1448657 w 1825010"/>
                <a:gd name="connsiteY64" fmla="*/ 2673527 h 2942424"/>
                <a:gd name="connsiteX65" fmla="*/ 1387012 w 1825010"/>
                <a:gd name="connsiteY65" fmla="*/ 2570785 h 2942424"/>
                <a:gd name="connsiteX66" fmla="*/ 1397286 w 1825010"/>
                <a:gd name="connsiteY66" fmla="*/ 2519415 h 2942424"/>
                <a:gd name="connsiteX67" fmla="*/ 1428108 w 1825010"/>
                <a:gd name="connsiteY67" fmla="*/ 2457770 h 2942424"/>
                <a:gd name="connsiteX68" fmla="*/ 1407560 w 1825010"/>
                <a:gd name="connsiteY68" fmla="*/ 2313931 h 2942424"/>
                <a:gd name="connsiteX69" fmla="*/ 1417834 w 1825010"/>
                <a:gd name="connsiteY69" fmla="*/ 2221464 h 2942424"/>
                <a:gd name="connsiteX70" fmla="*/ 1448657 w 1825010"/>
                <a:gd name="connsiteY70" fmla="*/ 2170093 h 2942424"/>
                <a:gd name="connsiteX71" fmla="*/ 1469205 w 1825010"/>
                <a:gd name="connsiteY71" fmla="*/ 2098174 h 2942424"/>
                <a:gd name="connsiteX72" fmla="*/ 1469205 w 1825010"/>
                <a:gd name="connsiteY72" fmla="*/ 2057077 h 2942424"/>
                <a:gd name="connsiteX73" fmla="*/ 1541124 w 1825010"/>
                <a:gd name="connsiteY73" fmla="*/ 1913239 h 2942424"/>
                <a:gd name="connsiteX74" fmla="*/ 1654140 w 1825010"/>
                <a:gd name="connsiteY74" fmla="*/ 1769401 h 2942424"/>
                <a:gd name="connsiteX75" fmla="*/ 1664414 w 1825010"/>
                <a:gd name="connsiteY75" fmla="*/ 1707756 h 2942424"/>
                <a:gd name="connsiteX76" fmla="*/ 1674688 w 1825010"/>
                <a:gd name="connsiteY76" fmla="*/ 1615289 h 2942424"/>
                <a:gd name="connsiteX77" fmla="*/ 1602769 w 1825010"/>
                <a:gd name="connsiteY77" fmla="*/ 1502273 h 2942424"/>
                <a:gd name="connsiteX78" fmla="*/ 1438382 w 1825010"/>
                <a:gd name="connsiteY78" fmla="*/ 1533095 h 2942424"/>
                <a:gd name="connsiteX79" fmla="*/ 1428108 w 1825010"/>
                <a:gd name="connsiteY79" fmla="*/ 1543370 h 2942424"/>
                <a:gd name="connsiteX80" fmla="*/ 1315093 w 1825010"/>
                <a:gd name="connsiteY80" fmla="*/ 1563918 h 2942424"/>
                <a:gd name="connsiteX81" fmla="*/ 1243173 w 1825010"/>
                <a:gd name="connsiteY81" fmla="*/ 1522821 h 2942424"/>
                <a:gd name="connsiteX82" fmla="*/ 1232899 w 1825010"/>
                <a:gd name="connsiteY82" fmla="*/ 1471450 h 2942424"/>
                <a:gd name="connsiteX83" fmla="*/ 1222625 w 1825010"/>
                <a:gd name="connsiteY83" fmla="*/ 1399531 h 2942424"/>
                <a:gd name="connsiteX84" fmla="*/ 1181528 w 1825010"/>
                <a:gd name="connsiteY84" fmla="*/ 1317338 h 2942424"/>
                <a:gd name="connsiteX85" fmla="*/ 1140432 w 1825010"/>
                <a:gd name="connsiteY85" fmla="*/ 1245419 h 2942424"/>
                <a:gd name="connsiteX86" fmla="*/ 1171254 w 1825010"/>
                <a:gd name="connsiteY86" fmla="*/ 1173500 h 2942424"/>
                <a:gd name="connsiteX87" fmla="*/ 1181528 w 1825010"/>
                <a:gd name="connsiteY87" fmla="*/ 1122129 h 2942424"/>
                <a:gd name="connsiteX88" fmla="*/ 1171254 w 1825010"/>
                <a:gd name="connsiteY88" fmla="*/ 1060484 h 2942424"/>
                <a:gd name="connsiteX89" fmla="*/ 1099335 w 1825010"/>
                <a:gd name="connsiteY89" fmla="*/ 1009113 h 2942424"/>
                <a:gd name="connsiteX90" fmla="*/ 1058239 w 1825010"/>
                <a:gd name="connsiteY90" fmla="*/ 1091307 h 2942424"/>
                <a:gd name="connsiteX91" fmla="*/ 1078787 w 1825010"/>
                <a:gd name="connsiteY91" fmla="*/ 1111855 h 2942424"/>
                <a:gd name="connsiteX92" fmla="*/ 1109609 w 1825010"/>
                <a:gd name="connsiteY92" fmla="*/ 1132403 h 2942424"/>
                <a:gd name="connsiteX93" fmla="*/ 1109609 w 1825010"/>
                <a:gd name="connsiteY93" fmla="*/ 1204322 h 2942424"/>
                <a:gd name="connsiteX94" fmla="*/ 1068513 w 1825010"/>
                <a:gd name="connsiteY94" fmla="*/ 1265967 h 2942424"/>
                <a:gd name="connsiteX95" fmla="*/ 1047964 w 1825010"/>
                <a:gd name="connsiteY95" fmla="*/ 1317338 h 2942424"/>
                <a:gd name="connsiteX96" fmla="*/ 986320 w 1825010"/>
                <a:gd name="connsiteY96" fmla="*/ 1317338 h 2942424"/>
                <a:gd name="connsiteX97" fmla="*/ 904126 w 1825010"/>
                <a:gd name="connsiteY97" fmla="*/ 1337886 h 2942424"/>
                <a:gd name="connsiteX98" fmla="*/ 883578 w 1825010"/>
                <a:gd name="connsiteY98" fmla="*/ 1409806 h 2942424"/>
                <a:gd name="connsiteX99" fmla="*/ 883578 w 1825010"/>
                <a:gd name="connsiteY99" fmla="*/ 1461176 h 2942424"/>
                <a:gd name="connsiteX100" fmla="*/ 821933 w 1825010"/>
                <a:gd name="connsiteY100" fmla="*/ 1450902 h 2942424"/>
                <a:gd name="connsiteX101" fmla="*/ 791111 w 1825010"/>
                <a:gd name="connsiteY101" fmla="*/ 1378983 h 2942424"/>
                <a:gd name="connsiteX102" fmla="*/ 729466 w 1825010"/>
                <a:gd name="connsiteY102" fmla="*/ 1317338 h 2942424"/>
                <a:gd name="connsiteX103" fmla="*/ 719191 w 1825010"/>
                <a:gd name="connsiteY103" fmla="*/ 1224871 h 2942424"/>
                <a:gd name="connsiteX104" fmla="*/ 739740 w 1825010"/>
                <a:gd name="connsiteY104" fmla="*/ 1142677 h 2942424"/>
                <a:gd name="connsiteX105" fmla="*/ 719191 w 1825010"/>
                <a:gd name="connsiteY105" fmla="*/ 1070758 h 2942424"/>
                <a:gd name="connsiteX106" fmla="*/ 688369 w 1825010"/>
                <a:gd name="connsiteY106" fmla="*/ 1019388 h 2942424"/>
                <a:gd name="connsiteX107" fmla="*/ 750014 w 1825010"/>
                <a:gd name="connsiteY107" fmla="*/ 937194 h 2942424"/>
                <a:gd name="connsiteX108" fmla="*/ 780836 w 1825010"/>
                <a:gd name="connsiteY108" fmla="*/ 855001 h 2942424"/>
                <a:gd name="connsiteX109" fmla="*/ 750014 w 1825010"/>
                <a:gd name="connsiteY109" fmla="*/ 803630 h 2942424"/>
                <a:gd name="connsiteX110" fmla="*/ 750014 w 1825010"/>
                <a:gd name="connsiteY110" fmla="*/ 772808 h 2942424"/>
                <a:gd name="connsiteX111" fmla="*/ 811659 w 1825010"/>
                <a:gd name="connsiteY111" fmla="*/ 741985 h 2942424"/>
                <a:gd name="connsiteX112" fmla="*/ 893852 w 1825010"/>
                <a:gd name="connsiteY112" fmla="*/ 783082 h 2942424"/>
                <a:gd name="connsiteX113" fmla="*/ 945223 w 1825010"/>
                <a:gd name="connsiteY113" fmla="*/ 793356 h 2942424"/>
                <a:gd name="connsiteX114" fmla="*/ 1047964 w 1825010"/>
                <a:gd name="connsiteY114" fmla="*/ 772808 h 2942424"/>
                <a:gd name="connsiteX115" fmla="*/ 1109609 w 1825010"/>
                <a:gd name="connsiteY115" fmla="*/ 885823 h 2942424"/>
                <a:gd name="connsiteX116" fmla="*/ 1181528 w 1825010"/>
                <a:gd name="connsiteY116" fmla="*/ 916646 h 2942424"/>
                <a:gd name="connsiteX117" fmla="*/ 1263722 w 1825010"/>
                <a:gd name="connsiteY117" fmla="*/ 916646 h 2942424"/>
                <a:gd name="connsiteX118" fmla="*/ 1263722 w 1825010"/>
                <a:gd name="connsiteY118" fmla="*/ 988565 h 2942424"/>
                <a:gd name="connsiteX119" fmla="*/ 1315093 w 1825010"/>
                <a:gd name="connsiteY119" fmla="*/ 1050210 h 2942424"/>
                <a:gd name="connsiteX120" fmla="*/ 1345915 w 1825010"/>
                <a:gd name="connsiteY120" fmla="*/ 1060484 h 2942424"/>
                <a:gd name="connsiteX121" fmla="*/ 1417834 w 1825010"/>
                <a:gd name="connsiteY121" fmla="*/ 1060484 h 2942424"/>
                <a:gd name="connsiteX122" fmla="*/ 1438382 w 1825010"/>
                <a:gd name="connsiteY122" fmla="*/ 1081032 h 2942424"/>
                <a:gd name="connsiteX123" fmla="*/ 1469205 w 1825010"/>
                <a:gd name="connsiteY123" fmla="*/ 1091307 h 2942424"/>
                <a:gd name="connsiteX124" fmla="*/ 1561672 w 1825010"/>
                <a:gd name="connsiteY124" fmla="*/ 1152952 h 2942424"/>
                <a:gd name="connsiteX125" fmla="*/ 1592495 w 1825010"/>
                <a:gd name="connsiteY125" fmla="*/ 1152952 h 2942424"/>
                <a:gd name="connsiteX126" fmla="*/ 1633591 w 1825010"/>
                <a:gd name="connsiteY126" fmla="*/ 1111855 h 2942424"/>
                <a:gd name="connsiteX127" fmla="*/ 1684962 w 1825010"/>
                <a:gd name="connsiteY127" fmla="*/ 1070758 h 2942424"/>
                <a:gd name="connsiteX128" fmla="*/ 1736333 w 1825010"/>
                <a:gd name="connsiteY128" fmla="*/ 1019388 h 2942424"/>
                <a:gd name="connsiteX129" fmla="*/ 1777430 w 1825010"/>
                <a:gd name="connsiteY129" fmla="*/ 885823 h 2942424"/>
                <a:gd name="connsiteX130" fmla="*/ 1777430 w 1825010"/>
                <a:gd name="connsiteY130" fmla="*/ 741985 h 2942424"/>
                <a:gd name="connsiteX131" fmla="*/ 1818526 w 1825010"/>
                <a:gd name="connsiteY131" fmla="*/ 608421 h 2942424"/>
                <a:gd name="connsiteX132" fmla="*/ 1818526 w 1825010"/>
                <a:gd name="connsiteY132" fmla="*/ 567325 h 2942424"/>
                <a:gd name="connsiteX133" fmla="*/ 1756881 w 1825010"/>
                <a:gd name="connsiteY133" fmla="*/ 515954 h 2942424"/>
                <a:gd name="connsiteX134" fmla="*/ 1726059 w 1825010"/>
                <a:gd name="connsiteY134" fmla="*/ 515954 h 2942424"/>
                <a:gd name="connsiteX135" fmla="*/ 1643866 w 1825010"/>
                <a:gd name="connsiteY135" fmla="*/ 433761 h 2942424"/>
                <a:gd name="connsiteX136" fmla="*/ 1530850 w 1825010"/>
                <a:gd name="connsiteY136" fmla="*/ 444035 h 294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1825010" h="2942424">
                  <a:moveTo>
                    <a:pt x="1530850" y="444035"/>
                  </a:moveTo>
                  <a:cubicBezTo>
                    <a:pt x="1494890" y="447460"/>
                    <a:pt x="1448656" y="462871"/>
                    <a:pt x="1428108" y="454309"/>
                  </a:cubicBezTo>
                  <a:cubicBezTo>
                    <a:pt x="1407560" y="445747"/>
                    <a:pt x="1410985" y="420062"/>
                    <a:pt x="1407560" y="392664"/>
                  </a:cubicBezTo>
                  <a:cubicBezTo>
                    <a:pt x="1404135" y="365266"/>
                    <a:pt x="1412697" y="320744"/>
                    <a:pt x="1407560" y="289922"/>
                  </a:cubicBezTo>
                  <a:cubicBezTo>
                    <a:pt x="1402423" y="259100"/>
                    <a:pt x="1404135" y="207729"/>
                    <a:pt x="1376737" y="207729"/>
                  </a:cubicBezTo>
                  <a:cubicBezTo>
                    <a:pt x="1349339" y="207729"/>
                    <a:pt x="1272283" y="267661"/>
                    <a:pt x="1243173" y="289922"/>
                  </a:cubicBezTo>
                  <a:cubicBezTo>
                    <a:pt x="1214063" y="312183"/>
                    <a:pt x="1222625" y="339581"/>
                    <a:pt x="1202077" y="341293"/>
                  </a:cubicBezTo>
                  <a:cubicBezTo>
                    <a:pt x="1181529" y="343005"/>
                    <a:pt x="1147282" y="317320"/>
                    <a:pt x="1119884" y="300197"/>
                  </a:cubicBezTo>
                  <a:cubicBezTo>
                    <a:pt x="1092486" y="283073"/>
                    <a:pt x="1051389" y="257388"/>
                    <a:pt x="1037690" y="238552"/>
                  </a:cubicBezTo>
                  <a:cubicBezTo>
                    <a:pt x="1023991" y="219716"/>
                    <a:pt x="1049676" y="212866"/>
                    <a:pt x="1037690" y="187181"/>
                  </a:cubicBezTo>
                  <a:cubicBezTo>
                    <a:pt x="1025704" y="161496"/>
                    <a:pt x="982894" y="101563"/>
                    <a:pt x="965771" y="84439"/>
                  </a:cubicBezTo>
                  <a:cubicBezTo>
                    <a:pt x="948648" y="67315"/>
                    <a:pt x="964059" y="98138"/>
                    <a:pt x="934949" y="84439"/>
                  </a:cubicBezTo>
                  <a:cubicBezTo>
                    <a:pt x="905839" y="70740"/>
                    <a:pt x="823646" y="10808"/>
                    <a:pt x="791111" y="2246"/>
                  </a:cubicBezTo>
                  <a:cubicBezTo>
                    <a:pt x="758576" y="-6316"/>
                    <a:pt x="763713" y="10807"/>
                    <a:pt x="739740" y="33068"/>
                  </a:cubicBezTo>
                  <a:cubicBezTo>
                    <a:pt x="715767" y="55329"/>
                    <a:pt x="674670" y="108412"/>
                    <a:pt x="647272" y="135810"/>
                  </a:cubicBezTo>
                  <a:cubicBezTo>
                    <a:pt x="619874" y="163208"/>
                    <a:pt x="580490" y="176907"/>
                    <a:pt x="575353" y="197455"/>
                  </a:cubicBezTo>
                  <a:cubicBezTo>
                    <a:pt x="570216" y="218003"/>
                    <a:pt x="616450" y="228278"/>
                    <a:pt x="616450" y="259100"/>
                  </a:cubicBezTo>
                  <a:cubicBezTo>
                    <a:pt x="616450" y="289922"/>
                    <a:pt x="592477" y="353280"/>
                    <a:pt x="575353" y="382390"/>
                  </a:cubicBezTo>
                  <a:cubicBezTo>
                    <a:pt x="558229" y="411500"/>
                    <a:pt x="529119" y="401226"/>
                    <a:pt x="513708" y="433761"/>
                  </a:cubicBezTo>
                  <a:cubicBezTo>
                    <a:pt x="498297" y="466296"/>
                    <a:pt x="500009" y="569037"/>
                    <a:pt x="482886" y="577599"/>
                  </a:cubicBezTo>
                  <a:cubicBezTo>
                    <a:pt x="465763" y="586161"/>
                    <a:pt x="438365" y="469720"/>
                    <a:pt x="410967" y="485131"/>
                  </a:cubicBezTo>
                  <a:cubicBezTo>
                    <a:pt x="383569" y="500542"/>
                    <a:pt x="335623" y="634106"/>
                    <a:pt x="318499" y="670066"/>
                  </a:cubicBezTo>
                  <a:cubicBezTo>
                    <a:pt x="301375" y="706026"/>
                    <a:pt x="321924" y="687190"/>
                    <a:pt x="308225" y="700889"/>
                  </a:cubicBezTo>
                  <a:cubicBezTo>
                    <a:pt x="294526" y="714588"/>
                    <a:pt x="263703" y="767670"/>
                    <a:pt x="236306" y="752259"/>
                  </a:cubicBezTo>
                  <a:cubicBezTo>
                    <a:pt x="208909" y="736848"/>
                    <a:pt x="172949" y="630682"/>
                    <a:pt x="143839" y="608421"/>
                  </a:cubicBezTo>
                  <a:cubicBezTo>
                    <a:pt x="114729" y="586160"/>
                    <a:pt x="82193" y="608421"/>
                    <a:pt x="61645" y="618695"/>
                  </a:cubicBezTo>
                  <a:cubicBezTo>
                    <a:pt x="41097" y="628969"/>
                    <a:pt x="30823" y="637531"/>
                    <a:pt x="20549" y="670066"/>
                  </a:cubicBezTo>
                  <a:cubicBezTo>
                    <a:pt x="10275" y="702601"/>
                    <a:pt x="0" y="779657"/>
                    <a:pt x="0" y="813904"/>
                  </a:cubicBezTo>
                  <a:cubicBezTo>
                    <a:pt x="0" y="848151"/>
                    <a:pt x="20549" y="853288"/>
                    <a:pt x="20549" y="875549"/>
                  </a:cubicBezTo>
                  <a:cubicBezTo>
                    <a:pt x="20549" y="897810"/>
                    <a:pt x="1712" y="918358"/>
                    <a:pt x="0" y="947468"/>
                  </a:cubicBezTo>
                  <a:cubicBezTo>
                    <a:pt x="-1712" y="976578"/>
                    <a:pt x="1713" y="1033086"/>
                    <a:pt x="10275" y="1050210"/>
                  </a:cubicBezTo>
                  <a:cubicBezTo>
                    <a:pt x="18837" y="1067334"/>
                    <a:pt x="34248" y="1031374"/>
                    <a:pt x="51371" y="1050210"/>
                  </a:cubicBezTo>
                  <a:cubicBezTo>
                    <a:pt x="68494" y="1069046"/>
                    <a:pt x="89043" y="1135828"/>
                    <a:pt x="113016" y="1163226"/>
                  </a:cubicBezTo>
                  <a:cubicBezTo>
                    <a:pt x="136989" y="1190624"/>
                    <a:pt x="157537" y="1188912"/>
                    <a:pt x="195209" y="1214597"/>
                  </a:cubicBezTo>
                  <a:cubicBezTo>
                    <a:pt x="232881" y="1240282"/>
                    <a:pt x="316788" y="1298502"/>
                    <a:pt x="339048" y="1317338"/>
                  </a:cubicBezTo>
                  <a:cubicBezTo>
                    <a:pt x="361308" y="1336174"/>
                    <a:pt x="333910" y="1312201"/>
                    <a:pt x="328773" y="1327612"/>
                  </a:cubicBezTo>
                  <a:cubicBezTo>
                    <a:pt x="323636" y="1343023"/>
                    <a:pt x="311650" y="1378984"/>
                    <a:pt x="308225" y="1409806"/>
                  </a:cubicBezTo>
                  <a:cubicBezTo>
                    <a:pt x="304800" y="1440628"/>
                    <a:pt x="311650" y="1483437"/>
                    <a:pt x="308225" y="1512547"/>
                  </a:cubicBezTo>
                  <a:cubicBezTo>
                    <a:pt x="304800" y="1541657"/>
                    <a:pt x="280827" y="1565630"/>
                    <a:pt x="287677" y="1584466"/>
                  </a:cubicBezTo>
                  <a:cubicBezTo>
                    <a:pt x="294526" y="1603302"/>
                    <a:pt x="327061" y="1623851"/>
                    <a:pt x="349322" y="1625563"/>
                  </a:cubicBezTo>
                  <a:cubicBezTo>
                    <a:pt x="371583" y="1627275"/>
                    <a:pt x="393843" y="1586178"/>
                    <a:pt x="421241" y="1594740"/>
                  </a:cubicBezTo>
                  <a:cubicBezTo>
                    <a:pt x="448639" y="1603302"/>
                    <a:pt x="493160" y="1651249"/>
                    <a:pt x="513708" y="1676934"/>
                  </a:cubicBezTo>
                  <a:cubicBezTo>
                    <a:pt x="534256" y="1702619"/>
                    <a:pt x="539394" y="1719743"/>
                    <a:pt x="544531" y="1748853"/>
                  </a:cubicBezTo>
                  <a:cubicBezTo>
                    <a:pt x="549668" y="1777963"/>
                    <a:pt x="561655" y="1822484"/>
                    <a:pt x="544531" y="1851594"/>
                  </a:cubicBezTo>
                  <a:cubicBezTo>
                    <a:pt x="527407" y="1880704"/>
                    <a:pt x="455488" y="1897828"/>
                    <a:pt x="441789" y="1923513"/>
                  </a:cubicBezTo>
                  <a:cubicBezTo>
                    <a:pt x="428090" y="1949199"/>
                    <a:pt x="453775" y="1978309"/>
                    <a:pt x="462337" y="2005707"/>
                  </a:cubicBezTo>
                  <a:cubicBezTo>
                    <a:pt x="470899" y="2033105"/>
                    <a:pt x="486310" y="2065639"/>
                    <a:pt x="493160" y="2087900"/>
                  </a:cubicBezTo>
                  <a:cubicBezTo>
                    <a:pt x="500010" y="2110161"/>
                    <a:pt x="500009" y="2115298"/>
                    <a:pt x="503434" y="2139271"/>
                  </a:cubicBezTo>
                  <a:cubicBezTo>
                    <a:pt x="506859" y="2163244"/>
                    <a:pt x="482886" y="2206053"/>
                    <a:pt x="513708" y="2231738"/>
                  </a:cubicBezTo>
                  <a:cubicBezTo>
                    <a:pt x="544530" y="2257423"/>
                    <a:pt x="654122" y="2274547"/>
                    <a:pt x="688369" y="2293383"/>
                  </a:cubicBezTo>
                  <a:cubicBezTo>
                    <a:pt x="722616" y="2312219"/>
                    <a:pt x="710629" y="2327630"/>
                    <a:pt x="719191" y="2344754"/>
                  </a:cubicBezTo>
                  <a:cubicBezTo>
                    <a:pt x="727753" y="2361878"/>
                    <a:pt x="719192" y="2375577"/>
                    <a:pt x="739740" y="2396125"/>
                  </a:cubicBezTo>
                  <a:cubicBezTo>
                    <a:pt x="760288" y="2416673"/>
                    <a:pt x="821933" y="2426948"/>
                    <a:pt x="842481" y="2468044"/>
                  </a:cubicBezTo>
                  <a:cubicBezTo>
                    <a:pt x="863029" y="2509141"/>
                    <a:pt x="854468" y="2598183"/>
                    <a:pt x="863030" y="2642704"/>
                  </a:cubicBezTo>
                  <a:cubicBezTo>
                    <a:pt x="871592" y="2687225"/>
                    <a:pt x="893852" y="2704350"/>
                    <a:pt x="893852" y="2735172"/>
                  </a:cubicBezTo>
                  <a:cubicBezTo>
                    <a:pt x="893852" y="2765994"/>
                    <a:pt x="868167" y="2800241"/>
                    <a:pt x="863030" y="2827639"/>
                  </a:cubicBezTo>
                  <a:cubicBezTo>
                    <a:pt x="857893" y="2855037"/>
                    <a:pt x="849331" y="2880722"/>
                    <a:pt x="863030" y="2899558"/>
                  </a:cubicBezTo>
                  <a:cubicBezTo>
                    <a:pt x="876729" y="2918394"/>
                    <a:pt x="904127" y="2935518"/>
                    <a:pt x="945223" y="2940655"/>
                  </a:cubicBezTo>
                  <a:cubicBezTo>
                    <a:pt x="986319" y="2945792"/>
                    <a:pt x="1063375" y="2938943"/>
                    <a:pt x="1109609" y="2930381"/>
                  </a:cubicBezTo>
                  <a:cubicBezTo>
                    <a:pt x="1155843" y="2921819"/>
                    <a:pt x="1222625" y="2889284"/>
                    <a:pt x="1222625" y="2889284"/>
                  </a:cubicBezTo>
                  <a:cubicBezTo>
                    <a:pt x="1260297" y="2875585"/>
                    <a:pt x="1297969" y="2868736"/>
                    <a:pt x="1335641" y="2848188"/>
                  </a:cubicBezTo>
                  <a:cubicBezTo>
                    <a:pt x="1373313" y="2827640"/>
                    <a:pt x="1426396" y="2779693"/>
                    <a:pt x="1448657" y="2765994"/>
                  </a:cubicBezTo>
                  <a:cubicBezTo>
                    <a:pt x="1470918" y="2752295"/>
                    <a:pt x="1462356" y="2774556"/>
                    <a:pt x="1469205" y="2765994"/>
                  </a:cubicBezTo>
                  <a:cubicBezTo>
                    <a:pt x="1476054" y="2757432"/>
                    <a:pt x="1493178" y="2730034"/>
                    <a:pt x="1489753" y="2714623"/>
                  </a:cubicBezTo>
                  <a:cubicBezTo>
                    <a:pt x="1486328" y="2699212"/>
                    <a:pt x="1465780" y="2697500"/>
                    <a:pt x="1448657" y="2673527"/>
                  </a:cubicBezTo>
                  <a:cubicBezTo>
                    <a:pt x="1431534" y="2649554"/>
                    <a:pt x="1395574" y="2596470"/>
                    <a:pt x="1387012" y="2570785"/>
                  </a:cubicBezTo>
                  <a:cubicBezTo>
                    <a:pt x="1378450" y="2545100"/>
                    <a:pt x="1390437" y="2538251"/>
                    <a:pt x="1397286" y="2519415"/>
                  </a:cubicBezTo>
                  <a:cubicBezTo>
                    <a:pt x="1404135" y="2500579"/>
                    <a:pt x="1426396" y="2492017"/>
                    <a:pt x="1428108" y="2457770"/>
                  </a:cubicBezTo>
                  <a:cubicBezTo>
                    <a:pt x="1429820" y="2423523"/>
                    <a:pt x="1409272" y="2353315"/>
                    <a:pt x="1407560" y="2313931"/>
                  </a:cubicBezTo>
                  <a:cubicBezTo>
                    <a:pt x="1405848" y="2274547"/>
                    <a:pt x="1410985" y="2245437"/>
                    <a:pt x="1417834" y="2221464"/>
                  </a:cubicBezTo>
                  <a:cubicBezTo>
                    <a:pt x="1424683" y="2197491"/>
                    <a:pt x="1440095" y="2190641"/>
                    <a:pt x="1448657" y="2170093"/>
                  </a:cubicBezTo>
                  <a:cubicBezTo>
                    <a:pt x="1457219" y="2149545"/>
                    <a:pt x="1465780" y="2117010"/>
                    <a:pt x="1469205" y="2098174"/>
                  </a:cubicBezTo>
                  <a:cubicBezTo>
                    <a:pt x="1472630" y="2079338"/>
                    <a:pt x="1457219" y="2087899"/>
                    <a:pt x="1469205" y="2057077"/>
                  </a:cubicBezTo>
                  <a:cubicBezTo>
                    <a:pt x="1481191" y="2026255"/>
                    <a:pt x="1510302" y="1961185"/>
                    <a:pt x="1541124" y="1913239"/>
                  </a:cubicBezTo>
                  <a:cubicBezTo>
                    <a:pt x="1571946" y="1865293"/>
                    <a:pt x="1633592" y="1803648"/>
                    <a:pt x="1654140" y="1769401"/>
                  </a:cubicBezTo>
                  <a:cubicBezTo>
                    <a:pt x="1674688" y="1735154"/>
                    <a:pt x="1660989" y="1733441"/>
                    <a:pt x="1664414" y="1707756"/>
                  </a:cubicBezTo>
                  <a:cubicBezTo>
                    <a:pt x="1667839" y="1682071"/>
                    <a:pt x="1684962" y="1649536"/>
                    <a:pt x="1674688" y="1615289"/>
                  </a:cubicBezTo>
                  <a:cubicBezTo>
                    <a:pt x="1664414" y="1581042"/>
                    <a:pt x="1642153" y="1515972"/>
                    <a:pt x="1602769" y="1502273"/>
                  </a:cubicBezTo>
                  <a:cubicBezTo>
                    <a:pt x="1563385" y="1488574"/>
                    <a:pt x="1467492" y="1526246"/>
                    <a:pt x="1438382" y="1533095"/>
                  </a:cubicBezTo>
                  <a:cubicBezTo>
                    <a:pt x="1409272" y="1539944"/>
                    <a:pt x="1448656" y="1538233"/>
                    <a:pt x="1428108" y="1543370"/>
                  </a:cubicBezTo>
                  <a:cubicBezTo>
                    <a:pt x="1407560" y="1548507"/>
                    <a:pt x="1345915" y="1567343"/>
                    <a:pt x="1315093" y="1563918"/>
                  </a:cubicBezTo>
                  <a:cubicBezTo>
                    <a:pt x="1284271" y="1560493"/>
                    <a:pt x="1256872" y="1538232"/>
                    <a:pt x="1243173" y="1522821"/>
                  </a:cubicBezTo>
                  <a:cubicBezTo>
                    <a:pt x="1229474" y="1507410"/>
                    <a:pt x="1236324" y="1491998"/>
                    <a:pt x="1232899" y="1471450"/>
                  </a:cubicBezTo>
                  <a:cubicBezTo>
                    <a:pt x="1229474" y="1450902"/>
                    <a:pt x="1231187" y="1425216"/>
                    <a:pt x="1222625" y="1399531"/>
                  </a:cubicBezTo>
                  <a:cubicBezTo>
                    <a:pt x="1214063" y="1373846"/>
                    <a:pt x="1195227" y="1343023"/>
                    <a:pt x="1181528" y="1317338"/>
                  </a:cubicBezTo>
                  <a:cubicBezTo>
                    <a:pt x="1167829" y="1291653"/>
                    <a:pt x="1142144" y="1269392"/>
                    <a:pt x="1140432" y="1245419"/>
                  </a:cubicBezTo>
                  <a:cubicBezTo>
                    <a:pt x="1138720" y="1221446"/>
                    <a:pt x="1164405" y="1194048"/>
                    <a:pt x="1171254" y="1173500"/>
                  </a:cubicBezTo>
                  <a:cubicBezTo>
                    <a:pt x="1178103" y="1152952"/>
                    <a:pt x="1181528" y="1140965"/>
                    <a:pt x="1181528" y="1122129"/>
                  </a:cubicBezTo>
                  <a:cubicBezTo>
                    <a:pt x="1181528" y="1103293"/>
                    <a:pt x="1184953" y="1079320"/>
                    <a:pt x="1171254" y="1060484"/>
                  </a:cubicBezTo>
                  <a:cubicBezTo>
                    <a:pt x="1157555" y="1041648"/>
                    <a:pt x="1118171" y="1003976"/>
                    <a:pt x="1099335" y="1009113"/>
                  </a:cubicBezTo>
                  <a:cubicBezTo>
                    <a:pt x="1080499" y="1014250"/>
                    <a:pt x="1061664" y="1074184"/>
                    <a:pt x="1058239" y="1091307"/>
                  </a:cubicBezTo>
                  <a:cubicBezTo>
                    <a:pt x="1054814" y="1108430"/>
                    <a:pt x="1070225" y="1105006"/>
                    <a:pt x="1078787" y="1111855"/>
                  </a:cubicBezTo>
                  <a:cubicBezTo>
                    <a:pt x="1087349" y="1118704"/>
                    <a:pt x="1104472" y="1116992"/>
                    <a:pt x="1109609" y="1132403"/>
                  </a:cubicBezTo>
                  <a:cubicBezTo>
                    <a:pt x="1114746" y="1147814"/>
                    <a:pt x="1116458" y="1182061"/>
                    <a:pt x="1109609" y="1204322"/>
                  </a:cubicBezTo>
                  <a:cubicBezTo>
                    <a:pt x="1102760" y="1226583"/>
                    <a:pt x="1078787" y="1247131"/>
                    <a:pt x="1068513" y="1265967"/>
                  </a:cubicBezTo>
                  <a:cubicBezTo>
                    <a:pt x="1058239" y="1284803"/>
                    <a:pt x="1061663" y="1308776"/>
                    <a:pt x="1047964" y="1317338"/>
                  </a:cubicBezTo>
                  <a:cubicBezTo>
                    <a:pt x="1034265" y="1325900"/>
                    <a:pt x="1010293" y="1313913"/>
                    <a:pt x="986320" y="1317338"/>
                  </a:cubicBezTo>
                  <a:cubicBezTo>
                    <a:pt x="962347" y="1320763"/>
                    <a:pt x="921250" y="1322475"/>
                    <a:pt x="904126" y="1337886"/>
                  </a:cubicBezTo>
                  <a:cubicBezTo>
                    <a:pt x="887002" y="1353297"/>
                    <a:pt x="887003" y="1389258"/>
                    <a:pt x="883578" y="1409806"/>
                  </a:cubicBezTo>
                  <a:cubicBezTo>
                    <a:pt x="880153" y="1430354"/>
                    <a:pt x="893852" y="1454327"/>
                    <a:pt x="883578" y="1461176"/>
                  </a:cubicBezTo>
                  <a:cubicBezTo>
                    <a:pt x="873304" y="1468025"/>
                    <a:pt x="837344" y="1464601"/>
                    <a:pt x="821933" y="1450902"/>
                  </a:cubicBezTo>
                  <a:cubicBezTo>
                    <a:pt x="806522" y="1437203"/>
                    <a:pt x="806522" y="1401244"/>
                    <a:pt x="791111" y="1378983"/>
                  </a:cubicBezTo>
                  <a:cubicBezTo>
                    <a:pt x="775700" y="1356722"/>
                    <a:pt x="741453" y="1343023"/>
                    <a:pt x="729466" y="1317338"/>
                  </a:cubicBezTo>
                  <a:cubicBezTo>
                    <a:pt x="717479" y="1291653"/>
                    <a:pt x="717479" y="1253981"/>
                    <a:pt x="719191" y="1224871"/>
                  </a:cubicBezTo>
                  <a:cubicBezTo>
                    <a:pt x="720903" y="1195761"/>
                    <a:pt x="739740" y="1168362"/>
                    <a:pt x="739740" y="1142677"/>
                  </a:cubicBezTo>
                  <a:cubicBezTo>
                    <a:pt x="739740" y="1116992"/>
                    <a:pt x="727753" y="1091306"/>
                    <a:pt x="719191" y="1070758"/>
                  </a:cubicBezTo>
                  <a:cubicBezTo>
                    <a:pt x="710629" y="1050210"/>
                    <a:pt x="683232" y="1041649"/>
                    <a:pt x="688369" y="1019388"/>
                  </a:cubicBezTo>
                  <a:cubicBezTo>
                    <a:pt x="693506" y="997127"/>
                    <a:pt x="734603" y="964592"/>
                    <a:pt x="750014" y="937194"/>
                  </a:cubicBezTo>
                  <a:cubicBezTo>
                    <a:pt x="765425" y="909796"/>
                    <a:pt x="780836" y="877262"/>
                    <a:pt x="780836" y="855001"/>
                  </a:cubicBezTo>
                  <a:cubicBezTo>
                    <a:pt x="780836" y="832740"/>
                    <a:pt x="755151" y="817329"/>
                    <a:pt x="750014" y="803630"/>
                  </a:cubicBezTo>
                  <a:cubicBezTo>
                    <a:pt x="744877" y="789931"/>
                    <a:pt x="739740" y="783082"/>
                    <a:pt x="750014" y="772808"/>
                  </a:cubicBezTo>
                  <a:cubicBezTo>
                    <a:pt x="760288" y="762534"/>
                    <a:pt x="787686" y="740273"/>
                    <a:pt x="811659" y="741985"/>
                  </a:cubicBezTo>
                  <a:cubicBezTo>
                    <a:pt x="835632" y="743697"/>
                    <a:pt x="871592" y="774520"/>
                    <a:pt x="893852" y="783082"/>
                  </a:cubicBezTo>
                  <a:cubicBezTo>
                    <a:pt x="916112" y="791644"/>
                    <a:pt x="919538" y="795068"/>
                    <a:pt x="945223" y="793356"/>
                  </a:cubicBezTo>
                  <a:cubicBezTo>
                    <a:pt x="970908" y="791644"/>
                    <a:pt x="1020566" y="757397"/>
                    <a:pt x="1047964" y="772808"/>
                  </a:cubicBezTo>
                  <a:cubicBezTo>
                    <a:pt x="1075362" y="788219"/>
                    <a:pt x="1087348" y="861850"/>
                    <a:pt x="1109609" y="885823"/>
                  </a:cubicBezTo>
                  <a:cubicBezTo>
                    <a:pt x="1131870" y="909796"/>
                    <a:pt x="1155842" y="911509"/>
                    <a:pt x="1181528" y="916646"/>
                  </a:cubicBezTo>
                  <a:cubicBezTo>
                    <a:pt x="1207213" y="921783"/>
                    <a:pt x="1250023" y="904660"/>
                    <a:pt x="1263722" y="916646"/>
                  </a:cubicBezTo>
                  <a:cubicBezTo>
                    <a:pt x="1277421" y="928633"/>
                    <a:pt x="1255160" y="966305"/>
                    <a:pt x="1263722" y="988565"/>
                  </a:cubicBezTo>
                  <a:cubicBezTo>
                    <a:pt x="1272284" y="1010825"/>
                    <a:pt x="1301394" y="1038224"/>
                    <a:pt x="1315093" y="1050210"/>
                  </a:cubicBezTo>
                  <a:cubicBezTo>
                    <a:pt x="1328792" y="1062197"/>
                    <a:pt x="1328791" y="1058772"/>
                    <a:pt x="1345915" y="1060484"/>
                  </a:cubicBezTo>
                  <a:cubicBezTo>
                    <a:pt x="1363038" y="1062196"/>
                    <a:pt x="1402423" y="1057059"/>
                    <a:pt x="1417834" y="1060484"/>
                  </a:cubicBezTo>
                  <a:cubicBezTo>
                    <a:pt x="1433245" y="1063909"/>
                    <a:pt x="1429820" y="1075895"/>
                    <a:pt x="1438382" y="1081032"/>
                  </a:cubicBezTo>
                  <a:cubicBezTo>
                    <a:pt x="1446944" y="1086169"/>
                    <a:pt x="1448657" y="1079320"/>
                    <a:pt x="1469205" y="1091307"/>
                  </a:cubicBezTo>
                  <a:cubicBezTo>
                    <a:pt x="1489753" y="1103294"/>
                    <a:pt x="1541124" y="1142678"/>
                    <a:pt x="1561672" y="1152952"/>
                  </a:cubicBezTo>
                  <a:cubicBezTo>
                    <a:pt x="1582220" y="1163226"/>
                    <a:pt x="1580509" y="1159802"/>
                    <a:pt x="1592495" y="1152952"/>
                  </a:cubicBezTo>
                  <a:cubicBezTo>
                    <a:pt x="1604482" y="1146103"/>
                    <a:pt x="1618180" y="1125554"/>
                    <a:pt x="1633591" y="1111855"/>
                  </a:cubicBezTo>
                  <a:cubicBezTo>
                    <a:pt x="1649002" y="1098156"/>
                    <a:pt x="1667838" y="1086169"/>
                    <a:pt x="1684962" y="1070758"/>
                  </a:cubicBezTo>
                  <a:cubicBezTo>
                    <a:pt x="1702086" y="1055347"/>
                    <a:pt x="1720922" y="1050210"/>
                    <a:pt x="1736333" y="1019388"/>
                  </a:cubicBezTo>
                  <a:cubicBezTo>
                    <a:pt x="1751744" y="988566"/>
                    <a:pt x="1770581" y="932057"/>
                    <a:pt x="1777430" y="885823"/>
                  </a:cubicBezTo>
                  <a:cubicBezTo>
                    <a:pt x="1784279" y="839589"/>
                    <a:pt x="1770581" y="788219"/>
                    <a:pt x="1777430" y="741985"/>
                  </a:cubicBezTo>
                  <a:cubicBezTo>
                    <a:pt x="1784279" y="695751"/>
                    <a:pt x="1811677" y="637531"/>
                    <a:pt x="1818526" y="608421"/>
                  </a:cubicBezTo>
                  <a:cubicBezTo>
                    <a:pt x="1825375" y="579311"/>
                    <a:pt x="1828800" y="582736"/>
                    <a:pt x="1818526" y="567325"/>
                  </a:cubicBezTo>
                  <a:cubicBezTo>
                    <a:pt x="1808252" y="551914"/>
                    <a:pt x="1772292" y="524516"/>
                    <a:pt x="1756881" y="515954"/>
                  </a:cubicBezTo>
                  <a:cubicBezTo>
                    <a:pt x="1741470" y="507392"/>
                    <a:pt x="1744895" y="529653"/>
                    <a:pt x="1726059" y="515954"/>
                  </a:cubicBezTo>
                  <a:cubicBezTo>
                    <a:pt x="1707223" y="502255"/>
                    <a:pt x="1674689" y="440610"/>
                    <a:pt x="1643866" y="433761"/>
                  </a:cubicBezTo>
                  <a:cubicBezTo>
                    <a:pt x="1613044" y="426911"/>
                    <a:pt x="1566810" y="440610"/>
                    <a:pt x="1530850" y="444035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951984" y="806441"/>
            <a:ext cx="5688632" cy="5718903"/>
            <a:chOff x="5951984" y="357157"/>
            <a:chExt cx="6015770" cy="6047782"/>
          </a:xfrm>
        </p:grpSpPr>
        <p:sp>
          <p:nvSpPr>
            <p:cNvPr id="20" name="矩形 19"/>
            <p:cNvSpPr/>
            <p:nvPr/>
          </p:nvSpPr>
          <p:spPr>
            <a:xfrm>
              <a:off x="6208098" y="913955"/>
              <a:ext cx="4743450" cy="3546475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indent="396240" algn="just" eaLnBrk="0" fontAlgn="auto" hangingPunct="0">
                <a:lnSpc>
                  <a:spcPct val="150000"/>
                </a:lnSpc>
                <a:spcBef>
                  <a:spcPct val="20000"/>
                </a:spcBef>
              </a:pPr>
              <a:r>
                <a:rPr lang="zh-CN" altLang="en-US" sz="1635" noProof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兴隆县作为北京大七环的重要城镇，经济紧随国家大规划步伐，发展迅速。</a:t>
              </a:r>
              <a:endPara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indent="396240" algn="just" eaLnBrk="0" fontAlgn="auto" hangingPunct="0">
                <a:lnSpc>
                  <a:spcPct val="150000"/>
                </a:lnSpc>
                <a:spcBef>
                  <a:spcPct val="20000"/>
                </a:spcBef>
              </a:pPr>
              <a:r>
                <a:rPr lang="zh-CN" altLang="en-US" sz="1635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2017 年，兴隆县经济取得了长足发展。在经济发展方面，全年地区生产总值完成113.8 亿元，规模以上工业实现产值184.7 亿元，增加值44.2 亿元，固定资产投资完成166 亿元，全部财政收入9 亿元，其中一般公共预算收入5 亿元，社会消费品零售总额达到53.9 亿元，全年实施亿元以上项目83 项，完成投资95.3 亿元。</a:t>
              </a:r>
              <a:endParaRPr lang="zh-CN" altLang="en-US" sz="1635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5951984" y="580976"/>
              <a:ext cx="6015770" cy="5823963"/>
              <a:chOff x="4655840" y="116632"/>
              <a:chExt cx="6572250" cy="6362700"/>
            </a:xfrm>
          </p:grpSpPr>
          <p:pic>
            <p:nvPicPr>
              <p:cNvPr id="27" name="Picture 6" descr="C:\Users\chenmeiting\Desktop\001yUN6jzy7afmK5X2j33&amp;690.jpg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4655840" y="116632"/>
                <a:ext cx="6572250" cy="6362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768408" y="4149080"/>
                <a:ext cx="720080" cy="2198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0488488" y="4221088"/>
                <a:ext cx="183122" cy="1700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7896200" y="357157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承德市行政区划</a:t>
              </a:r>
              <a:endParaRPr lang="zh-CN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8316528" y="5155429"/>
              <a:ext cx="1899139" cy="1225899"/>
            </a:xfrm>
            <a:custGeom>
              <a:avLst/>
              <a:gdLst>
                <a:gd name="connsiteX0" fmla="*/ 552660 w 1899139"/>
                <a:gd name="connsiteY0" fmla="*/ 281354 h 1225899"/>
                <a:gd name="connsiteX1" fmla="*/ 773723 w 1899139"/>
                <a:gd name="connsiteY1" fmla="*/ 160774 h 1225899"/>
                <a:gd name="connsiteX2" fmla="*/ 854110 w 1899139"/>
                <a:gd name="connsiteY2" fmla="*/ 190919 h 1225899"/>
                <a:gd name="connsiteX3" fmla="*/ 984739 w 1899139"/>
                <a:gd name="connsiteY3" fmla="*/ 70339 h 1225899"/>
                <a:gd name="connsiteX4" fmla="*/ 1065125 w 1899139"/>
                <a:gd name="connsiteY4" fmla="*/ 10049 h 1225899"/>
                <a:gd name="connsiteX5" fmla="*/ 1165609 w 1899139"/>
                <a:gd name="connsiteY5" fmla="*/ 0 h 1225899"/>
                <a:gd name="connsiteX6" fmla="*/ 1155561 w 1899139"/>
                <a:gd name="connsiteY6" fmla="*/ 140677 h 1225899"/>
                <a:gd name="connsiteX7" fmla="*/ 1175657 w 1899139"/>
                <a:gd name="connsiteY7" fmla="*/ 221064 h 1225899"/>
                <a:gd name="connsiteX8" fmla="*/ 1336431 w 1899139"/>
                <a:gd name="connsiteY8" fmla="*/ 190919 h 1225899"/>
                <a:gd name="connsiteX9" fmla="*/ 1436914 w 1899139"/>
                <a:gd name="connsiteY9" fmla="*/ 60291 h 1225899"/>
                <a:gd name="connsiteX10" fmla="*/ 1517301 w 1899139"/>
                <a:gd name="connsiteY10" fmla="*/ 30145 h 1225899"/>
                <a:gd name="connsiteX11" fmla="*/ 1668027 w 1899139"/>
                <a:gd name="connsiteY11" fmla="*/ 90436 h 1225899"/>
                <a:gd name="connsiteX12" fmla="*/ 1778558 w 1899139"/>
                <a:gd name="connsiteY12" fmla="*/ 211016 h 1225899"/>
                <a:gd name="connsiteX13" fmla="*/ 1778558 w 1899139"/>
                <a:gd name="connsiteY13" fmla="*/ 291403 h 1225899"/>
                <a:gd name="connsiteX14" fmla="*/ 1899139 w 1899139"/>
                <a:gd name="connsiteY14" fmla="*/ 351693 h 1225899"/>
                <a:gd name="connsiteX15" fmla="*/ 1838849 w 1899139"/>
                <a:gd name="connsiteY15" fmla="*/ 452176 h 1225899"/>
                <a:gd name="connsiteX16" fmla="*/ 1778558 w 1899139"/>
                <a:gd name="connsiteY16" fmla="*/ 522515 h 1225899"/>
                <a:gd name="connsiteX17" fmla="*/ 1798655 w 1899139"/>
                <a:gd name="connsiteY17" fmla="*/ 633047 h 1225899"/>
                <a:gd name="connsiteX18" fmla="*/ 1718268 w 1899139"/>
                <a:gd name="connsiteY18" fmla="*/ 673240 h 1225899"/>
                <a:gd name="connsiteX19" fmla="*/ 1688123 w 1899139"/>
                <a:gd name="connsiteY19" fmla="*/ 753627 h 1225899"/>
                <a:gd name="connsiteX20" fmla="*/ 1627833 w 1899139"/>
                <a:gd name="connsiteY20" fmla="*/ 844062 h 1225899"/>
                <a:gd name="connsiteX21" fmla="*/ 1346479 w 1899139"/>
                <a:gd name="connsiteY21" fmla="*/ 974691 h 1225899"/>
                <a:gd name="connsiteX22" fmla="*/ 1055077 w 1899139"/>
                <a:gd name="connsiteY22" fmla="*/ 1075174 h 1225899"/>
                <a:gd name="connsiteX23" fmla="*/ 904352 w 1899139"/>
                <a:gd name="connsiteY23" fmla="*/ 1105319 h 1225899"/>
                <a:gd name="connsiteX24" fmla="*/ 823965 w 1899139"/>
                <a:gd name="connsiteY24" fmla="*/ 1145512 h 1225899"/>
                <a:gd name="connsiteX25" fmla="*/ 823965 w 1899139"/>
                <a:gd name="connsiteY25" fmla="*/ 1145512 h 1225899"/>
                <a:gd name="connsiteX26" fmla="*/ 663191 w 1899139"/>
                <a:gd name="connsiteY26" fmla="*/ 1225899 h 1225899"/>
                <a:gd name="connsiteX27" fmla="*/ 653143 w 1899139"/>
                <a:gd name="connsiteY27" fmla="*/ 1105319 h 1225899"/>
                <a:gd name="connsiteX28" fmla="*/ 542611 w 1899139"/>
                <a:gd name="connsiteY28" fmla="*/ 1095271 h 1225899"/>
                <a:gd name="connsiteX29" fmla="*/ 391886 w 1899139"/>
                <a:gd name="connsiteY29" fmla="*/ 1095271 h 1225899"/>
                <a:gd name="connsiteX30" fmla="*/ 251209 w 1899139"/>
                <a:gd name="connsiteY30" fmla="*/ 1105319 h 1225899"/>
                <a:gd name="connsiteX31" fmla="*/ 221064 w 1899139"/>
                <a:gd name="connsiteY31" fmla="*/ 1004836 h 1225899"/>
                <a:gd name="connsiteX32" fmla="*/ 140677 w 1899139"/>
                <a:gd name="connsiteY32" fmla="*/ 984739 h 1225899"/>
                <a:gd name="connsiteX33" fmla="*/ 90435 w 1899139"/>
                <a:gd name="connsiteY33" fmla="*/ 864159 h 1225899"/>
                <a:gd name="connsiteX34" fmla="*/ 30145 w 1899139"/>
                <a:gd name="connsiteY34" fmla="*/ 753627 h 1225899"/>
                <a:gd name="connsiteX35" fmla="*/ 60290 w 1899139"/>
                <a:gd name="connsiteY35" fmla="*/ 633047 h 1225899"/>
                <a:gd name="connsiteX36" fmla="*/ 70339 w 1899139"/>
                <a:gd name="connsiteY36" fmla="*/ 582805 h 1225899"/>
                <a:gd name="connsiteX37" fmla="*/ 0 w 1899139"/>
                <a:gd name="connsiteY37" fmla="*/ 502418 h 1225899"/>
                <a:gd name="connsiteX38" fmla="*/ 40194 w 1899139"/>
                <a:gd name="connsiteY38" fmla="*/ 452176 h 1225899"/>
                <a:gd name="connsiteX39" fmla="*/ 130629 w 1899139"/>
                <a:gd name="connsiteY39" fmla="*/ 452176 h 1225899"/>
                <a:gd name="connsiteX40" fmla="*/ 60290 w 1899139"/>
                <a:gd name="connsiteY40" fmla="*/ 351693 h 1225899"/>
                <a:gd name="connsiteX41" fmla="*/ 231112 w 1899139"/>
                <a:gd name="connsiteY41" fmla="*/ 301451 h 1225899"/>
                <a:gd name="connsiteX42" fmla="*/ 321547 w 1899139"/>
                <a:gd name="connsiteY42" fmla="*/ 281354 h 1225899"/>
                <a:gd name="connsiteX43" fmla="*/ 371789 w 1899139"/>
                <a:gd name="connsiteY43" fmla="*/ 321548 h 1225899"/>
                <a:gd name="connsiteX44" fmla="*/ 381838 w 1899139"/>
                <a:gd name="connsiteY44" fmla="*/ 251209 h 1225899"/>
                <a:gd name="connsiteX45" fmla="*/ 381838 w 1899139"/>
                <a:gd name="connsiteY45" fmla="*/ 251209 h 1225899"/>
                <a:gd name="connsiteX46" fmla="*/ 462224 w 1899139"/>
                <a:gd name="connsiteY46" fmla="*/ 120581 h 1225899"/>
                <a:gd name="connsiteX47" fmla="*/ 532563 w 1899139"/>
                <a:gd name="connsiteY47" fmla="*/ 190919 h 1225899"/>
                <a:gd name="connsiteX48" fmla="*/ 552660 w 1899139"/>
                <a:gd name="connsiteY48" fmla="*/ 281354 h 122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899139" h="1225899">
                  <a:moveTo>
                    <a:pt x="552660" y="281354"/>
                  </a:moveTo>
                  <a:lnTo>
                    <a:pt x="773723" y="160774"/>
                  </a:lnTo>
                  <a:lnTo>
                    <a:pt x="854110" y="190919"/>
                  </a:lnTo>
                  <a:lnTo>
                    <a:pt x="984739" y="70339"/>
                  </a:lnTo>
                  <a:lnTo>
                    <a:pt x="1065125" y="10049"/>
                  </a:lnTo>
                  <a:lnTo>
                    <a:pt x="1165609" y="0"/>
                  </a:lnTo>
                  <a:lnTo>
                    <a:pt x="1155561" y="140677"/>
                  </a:lnTo>
                  <a:lnTo>
                    <a:pt x="1175657" y="221064"/>
                  </a:lnTo>
                  <a:lnTo>
                    <a:pt x="1336431" y="190919"/>
                  </a:lnTo>
                  <a:lnTo>
                    <a:pt x="1436914" y="60291"/>
                  </a:lnTo>
                  <a:lnTo>
                    <a:pt x="1517301" y="30145"/>
                  </a:lnTo>
                  <a:lnTo>
                    <a:pt x="1668027" y="90436"/>
                  </a:lnTo>
                  <a:lnTo>
                    <a:pt x="1778558" y="211016"/>
                  </a:lnTo>
                  <a:lnTo>
                    <a:pt x="1778558" y="291403"/>
                  </a:lnTo>
                  <a:lnTo>
                    <a:pt x="1899139" y="351693"/>
                  </a:lnTo>
                  <a:lnTo>
                    <a:pt x="1838849" y="452176"/>
                  </a:lnTo>
                  <a:lnTo>
                    <a:pt x="1778558" y="522515"/>
                  </a:lnTo>
                  <a:lnTo>
                    <a:pt x="1798655" y="633047"/>
                  </a:lnTo>
                  <a:lnTo>
                    <a:pt x="1718268" y="673240"/>
                  </a:lnTo>
                  <a:lnTo>
                    <a:pt x="1688123" y="753627"/>
                  </a:lnTo>
                  <a:lnTo>
                    <a:pt x="1627833" y="844062"/>
                  </a:lnTo>
                  <a:lnTo>
                    <a:pt x="1346479" y="974691"/>
                  </a:lnTo>
                  <a:lnTo>
                    <a:pt x="1055077" y="1075174"/>
                  </a:lnTo>
                  <a:lnTo>
                    <a:pt x="904352" y="1105319"/>
                  </a:lnTo>
                  <a:lnTo>
                    <a:pt x="823965" y="1145512"/>
                  </a:lnTo>
                  <a:lnTo>
                    <a:pt x="823965" y="1145512"/>
                  </a:lnTo>
                  <a:lnTo>
                    <a:pt x="663191" y="1225899"/>
                  </a:lnTo>
                  <a:lnTo>
                    <a:pt x="653143" y="1105319"/>
                  </a:lnTo>
                  <a:lnTo>
                    <a:pt x="542611" y="1095271"/>
                  </a:lnTo>
                  <a:lnTo>
                    <a:pt x="391886" y="1095271"/>
                  </a:lnTo>
                  <a:lnTo>
                    <a:pt x="251209" y="1105319"/>
                  </a:lnTo>
                  <a:lnTo>
                    <a:pt x="221064" y="1004836"/>
                  </a:lnTo>
                  <a:lnTo>
                    <a:pt x="140677" y="984739"/>
                  </a:lnTo>
                  <a:lnTo>
                    <a:pt x="90435" y="864159"/>
                  </a:lnTo>
                  <a:lnTo>
                    <a:pt x="30145" y="753627"/>
                  </a:lnTo>
                  <a:lnTo>
                    <a:pt x="60290" y="633047"/>
                  </a:lnTo>
                  <a:lnTo>
                    <a:pt x="70339" y="582805"/>
                  </a:lnTo>
                  <a:lnTo>
                    <a:pt x="0" y="502418"/>
                  </a:lnTo>
                  <a:lnTo>
                    <a:pt x="40194" y="452176"/>
                  </a:lnTo>
                  <a:lnTo>
                    <a:pt x="130629" y="452176"/>
                  </a:lnTo>
                  <a:lnTo>
                    <a:pt x="60290" y="351693"/>
                  </a:lnTo>
                  <a:lnTo>
                    <a:pt x="231112" y="301451"/>
                  </a:lnTo>
                  <a:lnTo>
                    <a:pt x="321547" y="281354"/>
                  </a:lnTo>
                  <a:lnTo>
                    <a:pt x="371789" y="321548"/>
                  </a:lnTo>
                  <a:lnTo>
                    <a:pt x="381838" y="251209"/>
                  </a:lnTo>
                  <a:lnTo>
                    <a:pt x="381838" y="251209"/>
                  </a:lnTo>
                  <a:lnTo>
                    <a:pt x="462224" y="120581"/>
                  </a:lnTo>
                  <a:lnTo>
                    <a:pt x="532563" y="190919"/>
                  </a:lnTo>
                  <a:lnTo>
                    <a:pt x="552660" y="281354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9033468" y="5456255"/>
              <a:ext cx="271306" cy="200967"/>
            </a:xfrm>
            <a:custGeom>
              <a:avLst/>
              <a:gdLst>
                <a:gd name="connsiteX0" fmla="*/ 140677 w 271306"/>
                <a:gd name="connsiteY0" fmla="*/ 60290 h 200967"/>
                <a:gd name="connsiteX1" fmla="*/ 221064 w 271306"/>
                <a:gd name="connsiteY1" fmla="*/ 10048 h 200967"/>
                <a:gd name="connsiteX2" fmla="*/ 271306 w 271306"/>
                <a:gd name="connsiteY2" fmla="*/ 70338 h 200967"/>
                <a:gd name="connsiteX3" fmla="*/ 160774 w 271306"/>
                <a:gd name="connsiteY3" fmla="*/ 130629 h 200967"/>
                <a:gd name="connsiteX4" fmla="*/ 90435 w 271306"/>
                <a:gd name="connsiteY4" fmla="*/ 200967 h 200967"/>
                <a:gd name="connsiteX5" fmla="*/ 30145 w 271306"/>
                <a:gd name="connsiteY5" fmla="*/ 180870 h 200967"/>
                <a:gd name="connsiteX6" fmla="*/ 0 w 271306"/>
                <a:gd name="connsiteY6" fmla="*/ 90435 h 200967"/>
                <a:gd name="connsiteX7" fmla="*/ 0 w 271306"/>
                <a:gd name="connsiteY7" fmla="*/ 90435 h 200967"/>
                <a:gd name="connsiteX8" fmla="*/ 60290 w 271306"/>
                <a:gd name="connsiteY8" fmla="*/ 0 h 200967"/>
                <a:gd name="connsiteX9" fmla="*/ 140677 w 271306"/>
                <a:gd name="connsiteY9" fmla="*/ 60290 h 20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306" h="200967">
                  <a:moveTo>
                    <a:pt x="140677" y="60290"/>
                  </a:moveTo>
                  <a:lnTo>
                    <a:pt x="221064" y="10048"/>
                  </a:lnTo>
                  <a:lnTo>
                    <a:pt x="271306" y="70338"/>
                  </a:lnTo>
                  <a:lnTo>
                    <a:pt x="160774" y="130629"/>
                  </a:lnTo>
                  <a:lnTo>
                    <a:pt x="90435" y="200967"/>
                  </a:lnTo>
                  <a:lnTo>
                    <a:pt x="30145" y="180870"/>
                  </a:lnTo>
                  <a:lnTo>
                    <a:pt x="0" y="90435"/>
                  </a:lnTo>
                  <a:lnTo>
                    <a:pt x="0" y="90435"/>
                  </a:lnTo>
                  <a:lnTo>
                    <a:pt x="60290" y="0"/>
                  </a:lnTo>
                  <a:lnTo>
                    <a:pt x="140677" y="6029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3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9324870" y="5345723"/>
              <a:ext cx="200967" cy="170822"/>
            </a:xfrm>
            <a:custGeom>
              <a:avLst/>
              <a:gdLst>
                <a:gd name="connsiteX0" fmla="*/ 0 w 200967"/>
                <a:gd name="connsiteY0" fmla="*/ 60290 h 170822"/>
                <a:gd name="connsiteX1" fmla="*/ 10049 w 200967"/>
                <a:gd name="connsiteY1" fmla="*/ 120580 h 170822"/>
                <a:gd name="connsiteX2" fmla="*/ 60290 w 200967"/>
                <a:gd name="connsiteY2" fmla="*/ 170822 h 170822"/>
                <a:gd name="connsiteX3" fmla="*/ 150726 w 200967"/>
                <a:gd name="connsiteY3" fmla="*/ 140677 h 170822"/>
                <a:gd name="connsiteX4" fmla="*/ 200967 w 200967"/>
                <a:gd name="connsiteY4" fmla="*/ 130629 h 170822"/>
                <a:gd name="connsiteX5" fmla="*/ 200967 w 200967"/>
                <a:gd name="connsiteY5" fmla="*/ 70339 h 170822"/>
                <a:gd name="connsiteX6" fmla="*/ 160774 w 200967"/>
                <a:gd name="connsiteY6" fmla="*/ 10048 h 170822"/>
                <a:gd name="connsiteX7" fmla="*/ 130629 w 200967"/>
                <a:gd name="connsiteY7" fmla="*/ 0 h 170822"/>
                <a:gd name="connsiteX8" fmla="*/ 0 w 200967"/>
                <a:gd name="connsiteY8" fmla="*/ 60290 h 17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67" h="170822">
                  <a:moveTo>
                    <a:pt x="0" y="60290"/>
                  </a:moveTo>
                  <a:lnTo>
                    <a:pt x="10049" y="120580"/>
                  </a:lnTo>
                  <a:lnTo>
                    <a:pt x="60290" y="170822"/>
                  </a:lnTo>
                  <a:lnTo>
                    <a:pt x="150726" y="140677"/>
                  </a:lnTo>
                  <a:lnTo>
                    <a:pt x="200967" y="130629"/>
                  </a:lnTo>
                  <a:lnTo>
                    <a:pt x="200967" y="70339"/>
                  </a:lnTo>
                  <a:lnTo>
                    <a:pt x="160774" y="10048"/>
                  </a:lnTo>
                  <a:lnTo>
                    <a:pt x="130629" y="0"/>
                  </a:lnTo>
                  <a:lnTo>
                    <a:pt x="0" y="6029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3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88288" y="5768378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兴隆县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+mj-ea"/>
              </a:rPr>
              <a:t>区域</a:t>
            </a:r>
            <a:r>
              <a:rPr lang="zh-CN" altLang="en-US" sz="2400" b="1" dirty="0">
                <a:latin typeface="+mj-ea"/>
              </a:rPr>
              <a:t>交通发展利好</a:t>
            </a:r>
            <a:endParaRPr lang="zh-CN" altLang="en-US" sz="2400" b="1" dirty="0">
              <a:latin typeface="+mj-ea"/>
            </a:endParaRPr>
          </a:p>
        </p:txBody>
      </p:sp>
      <p:sp>
        <p:nvSpPr>
          <p:cNvPr id="7" name="TextBox 55"/>
          <p:cNvSpPr txBox="1">
            <a:spLocks noChangeArrowheads="1"/>
          </p:cNvSpPr>
          <p:nvPr/>
        </p:nvSpPr>
        <p:spPr bwMode="auto">
          <a:xfrm>
            <a:off x="8687443" y="2845835"/>
            <a:ext cx="3259028" cy="1535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国道：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京建线 京环线 津兴线</a:t>
            </a:r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just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高速：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京承高速 承唐高速</a:t>
            </a:r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just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zh-CN" altLang="en-US" sz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铁路：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京承铁路</a:t>
            </a:r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TextBox 19"/>
          <p:cNvSpPr txBox="1"/>
          <p:nvPr/>
        </p:nvSpPr>
        <p:spPr>
          <a:xfrm>
            <a:off x="8912763" y="2083305"/>
            <a:ext cx="2808389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CN" altLang="en-US" sz="1800" b="1" dirty="0">
                <a:latin typeface="微软雅黑" panose="020B0503020204020204" pitchFamily="34" charset="-122"/>
              </a:rPr>
              <a:t>现有交通资源</a:t>
            </a:r>
            <a:endParaRPr lang="zh-CN" altLang="en-US" sz="1800" b="1" dirty="0">
              <a:latin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51709" y="910759"/>
            <a:ext cx="8084844" cy="5328592"/>
            <a:chOff x="15208" y="824811"/>
            <a:chExt cx="8457056" cy="5988565"/>
          </a:xfrm>
        </p:grpSpPr>
        <p:pic>
          <p:nvPicPr>
            <p:cNvPr id="10" name="图片 9" descr="图片包含 文字, 地图&#10;&#10;已生成极高可信度的说明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5208" y="824811"/>
              <a:ext cx="8457056" cy="598856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2285288" y="4401106"/>
              <a:ext cx="1148320" cy="576066"/>
              <a:chOff x="2285288" y="4401106"/>
              <a:chExt cx="1148320" cy="576066"/>
            </a:xfrm>
          </p:grpSpPr>
          <p:cxnSp>
            <p:nvCxnSpPr>
              <p:cNvPr id="49" name="连接符: 肘形 18"/>
              <p:cNvCxnSpPr>
                <a:endCxn id="50" idx="0"/>
              </p:cNvCxnSpPr>
              <p:nvPr/>
            </p:nvCxnSpPr>
            <p:spPr>
              <a:xfrm rot="16200000" flipH="1">
                <a:off x="2623517" y="4489213"/>
                <a:ext cx="324038" cy="147824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矩形 49"/>
              <p:cNvSpPr/>
              <p:nvPr/>
            </p:nvSpPr>
            <p:spPr>
              <a:xfrm>
                <a:off x="2285288" y="4725144"/>
                <a:ext cx="1148320" cy="2520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</a:rPr>
                  <a:t>现有京平高速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3773780" y="4242574"/>
              <a:ext cx="1209538" cy="798846"/>
              <a:chOff x="5609907" y="4026550"/>
              <a:chExt cx="1209538" cy="798846"/>
            </a:xfrm>
          </p:grpSpPr>
          <p:cxnSp>
            <p:nvCxnSpPr>
              <p:cNvPr id="47" name="连接符: 肘形 75"/>
              <p:cNvCxnSpPr>
                <a:endCxn id="48" idx="0"/>
              </p:cNvCxnSpPr>
              <p:nvPr/>
            </p:nvCxnSpPr>
            <p:spPr>
              <a:xfrm rot="16200000" flipH="1">
                <a:off x="5819236" y="4177928"/>
                <a:ext cx="546818" cy="24406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矩形 47"/>
              <p:cNvSpPr/>
              <p:nvPr/>
            </p:nvSpPr>
            <p:spPr>
              <a:xfrm>
                <a:off x="5609907" y="4573368"/>
                <a:ext cx="1209538" cy="2520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b="1" dirty="0">
                    <a:solidFill>
                      <a:srgbClr val="FF0000"/>
                    </a:solidFill>
                  </a:rPr>
                  <a:t>在建承平高速</a:t>
                </a:r>
                <a:endParaRPr lang="zh-CN" alt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4943872" y="6165304"/>
              <a:ext cx="1368152" cy="504056"/>
              <a:chOff x="4727848" y="4869160"/>
              <a:chExt cx="1368152" cy="504056"/>
            </a:xfrm>
          </p:grpSpPr>
          <p:cxnSp>
            <p:nvCxnSpPr>
              <p:cNvPr id="45" name="连接符: 肘形 82"/>
              <p:cNvCxnSpPr>
                <a:endCxn id="46" idx="1"/>
              </p:cNvCxnSpPr>
              <p:nvPr/>
            </p:nvCxnSpPr>
            <p:spPr>
              <a:xfrm rot="16200000" flipH="1">
                <a:off x="4646839" y="4950169"/>
                <a:ext cx="378042" cy="216024"/>
              </a:xfrm>
              <a:prstGeom prst="bentConnector2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矩形 45"/>
              <p:cNvSpPr/>
              <p:nvPr/>
            </p:nvSpPr>
            <p:spPr>
              <a:xfrm>
                <a:off x="4943872" y="5121188"/>
                <a:ext cx="1152128" cy="2520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</a:rPr>
                  <a:t>现有京哈高速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423593" y="1880828"/>
              <a:ext cx="1710894" cy="322736"/>
              <a:chOff x="4655841" y="5121188"/>
              <a:chExt cx="1710894" cy="322736"/>
            </a:xfrm>
          </p:grpSpPr>
          <p:cxnSp>
            <p:nvCxnSpPr>
              <p:cNvPr id="43" name="连接符: 肘形 86"/>
              <p:cNvCxnSpPr>
                <a:endCxn id="44" idx="3"/>
              </p:cNvCxnSpPr>
              <p:nvPr/>
            </p:nvCxnSpPr>
            <p:spPr>
              <a:xfrm rot="10800000">
                <a:off x="5807970" y="5247202"/>
                <a:ext cx="558765" cy="196722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矩形 43"/>
              <p:cNvSpPr/>
              <p:nvPr/>
            </p:nvSpPr>
            <p:spPr>
              <a:xfrm>
                <a:off x="4655841" y="5121188"/>
                <a:ext cx="1152128" cy="2520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</a:rPr>
                  <a:t>现有京承高速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2855640" y="3501008"/>
              <a:ext cx="1224136" cy="540710"/>
              <a:chOff x="4655840" y="4832506"/>
              <a:chExt cx="1224136" cy="540710"/>
            </a:xfrm>
          </p:grpSpPr>
          <p:cxnSp>
            <p:nvCxnSpPr>
              <p:cNvPr id="41" name="连接符: 肘形 92"/>
              <p:cNvCxnSpPr>
                <a:endCxn id="42" idx="3"/>
              </p:cNvCxnSpPr>
              <p:nvPr/>
            </p:nvCxnSpPr>
            <p:spPr>
              <a:xfrm rot="5400000">
                <a:off x="5636624" y="5003850"/>
                <a:ext cx="414696" cy="72008"/>
              </a:xfrm>
              <a:prstGeom prst="bentConnector2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cxnSp>
          <p:sp>
            <p:nvSpPr>
              <p:cNvPr id="42" name="矩形 41"/>
              <p:cNvSpPr/>
              <p:nvPr/>
            </p:nvSpPr>
            <p:spPr>
              <a:xfrm>
                <a:off x="4655840" y="5121188"/>
                <a:ext cx="1152128" cy="252028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b="1" dirty="0">
                    <a:solidFill>
                      <a:srgbClr val="FF0000"/>
                    </a:solidFill>
                  </a:rPr>
                  <a:t>京沈高铁</a:t>
                </a:r>
                <a:endParaRPr lang="zh-CN" alt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23392" y="3121664"/>
              <a:ext cx="1512177" cy="523360"/>
              <a:chOff x="4655841" y="5121188"/>
              <a:chExt cx="1512177" cy="523360"/>
            </a:xfrm>
          </p:grpSpPr>
          <p:cxnSp>
            <p:nvCxnSpPr>
              <p:cNvPr id="39" name="连接符: 肘形 109"/>
              <p:cNvCxnSpPr>
                <a:endCxn id="40" idx="3"/>
              </p:cNvCxnSpPr>
              <p:nvPr/>
            </p:nvCxnSpPr>
            <p:spPr>
              <a:xfrm rot="16200000" flipV="1">
                <a:off x="5789321" y="5265850"/>
                <a:ext cx="397346" cy="360049"/>
              </a:xfrm>
              <a:prstGeom prst="bentConnector2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cxnSp>
          <p:sp>
            <p:nvSpPr>
              <p:cNvPr id="40" name="矩形 39"/>
              <p:cNvSpPr/>
              <p:nvPr/>
            </p:nvSpPr>
            <p:spPr>
              <a:xfrm>
                <a:off x="4655841" y="5121188"/>
                <a:ext cx="1152128" cy="252028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</a:rPr>
                  <a:t>现有京承铁路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4331803" y="5121188"/>
              <a:ext cx="1404157" cy="252028"/>
              <a:chOff x="4688035" y="5121188"/>
              <a:chExt cx="1404157" cy="252028"/>
            </a:xfrm>
          </p:grpSpPr>
          <p:cxnSp>
            <p:nvCxnSpPr>
              <p:cNvPr id="37" name="连接符: 肘形 115"/>
              <p:cNvCxnSpPr>
                <a:endCxn id="38" idx="1"/>
              </p:cNvCxnSpPr>
              <p:nvPr/>
            </p:nvCxnSpPr>
            <p:spPr>
              <a:xfrm flipV="1">
                <a:off x="4688035" y="5247202"/>
                <a:ext cx="255837" cy="126014"/>
              </a:xfrm>
              <a:prstGeom prst="bent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矩形 37"/>
              <p:cNvSpPr/>
              <p:nvPr/>
            </p:nvSpPr>
            <p:spPr>
              <a:xfrm>
                <a:off x="4943872" y="5121188"/>
                <a:ext cx="1148320" cy="2520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</a:rPr>
                  <a:t>现有津蓟高速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TextBox 53"/>
            <p:cNvSpPr txBox="1">
              <a:spLocks noChangeArrowheads="1"/>
            </p:cNvSpPr>
            <p:nvPr/>
          </p:nvSpPr>
          <p:spPr bwMode="auto">
            <a:xfrm>
              <a:off x="3517231" y="4204387"/>
              <a:ext cx="490537" cy="4001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just" defTabSz="1475105" fontAlgn="auto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平谷</a:t>
              </a:r>
              <a:endPara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2" name="TextBox 53"/>
            <p:cNvSpPr txBox="1">
              <a:spLocks noChangeArrowheads="1"/>
            </p:cNvSpPr>
            <p:nvPr/>
          </p:nvSpPr>
          <p:spPr bwMode="auto">
            <a:xfrm>
              <a:off x="4983318" y="2823024"/>
              <a:ext cx="968657" cy="86177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just" defTabSz="1475105" fontAlgn="auto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500" b="1" dirty="0">
                  <a:solidFill>
                    <a:srgbClr val="FF0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兴隆</a:t>
              </a:r>
              <a:endParaRPr lang="en-US" altLang="zh-CN" sz="2500" b="1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3" name="TextBox 53"/>
            <p:cNvSpPr txBox="1">
              <a:spLocks noChangeArrowheads="1"/>
            </p:cNvSpPr>
            <p:nvPr/>
          </p:nvSpPr>
          <p:spPr bwMode="auto">
            <a:xfrm>
              <a:off x="2221087" y="3156234"/>
              <a:ext cx="490537" cy="34477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just" defTabSz="1475105" fontAlgn="auto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密云</a:t>
              </a:r>
              <a:endPara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4738579" y="3353914"/>
              <a:ext cx="1327805" cy="638310"/>
              <a:chOff x="4774505" y="4794074"/>
              <a:chExt cx="1327805" cy="638310"/>
            </a:xfrm>
          </p:grpSpPr>
          <p:cxnSp>
            <p:nvCxnSpPr>
              <p:cNvPr id="35" name="连接符: 肘形 121"/>
              <p:cNvCxnSpPr>
                <a:endCxn id="36" idx="1"/>
              </p:cNvCxnSpPr>
              <p:nvPr/>
            </p:nvCxnSpPr>
            <p:spPr>
              <a:xfrm rot="16200000" flipH="1">
                <a:off x="4617751" y="4950827"/>
                <a:ext cx="482405" cy="168898"/>
              </a:xfrm>
              <a:prstGeom prst="bentConnector2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矩形 35"/>
              <p:cNvSpPr/>
              <p:nvPr/>
            </p:nvSpPr>
            <p:spPr>
              <a:xfrm>
                <a:off x="4943885" y="5121233"/>
                <a:ext cx="1158425" cy="3111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b="1" dirty="0">
                    <a:solidFill>
                      <a:srgbClr val="FF0000"/>
                    </a:solidFill>
                  </a:rPr>
                  <a:t>在建承平高速</a:t>
                </a:r>
                <a:endParaRPr lang="zh-CN" alt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863752" y="2692220"/>
              <a:ext cx="738121" cy="664772"/>
              <a:chOff x="4799857" y="5121188"/>
              <a:chExt cx="738121" cy="664772"/>
            </a:xfrm>
          </p:grpSpPr>
          <p:cxnSp>
            <p:nvCxnSpPr>
              <p:cNvPr id="33" name="连接符: 肘形 127"/>
              <p:cNvCxnSpPr>
                <a:endCxn id="34" idx="2"/>
              </p:cNvCxnSpPr>
              <p:nvPr/>
            </p:nvCxnSpPr>
            <p:spPr>
              <a:xfrm rot="16200000" flipV="1">
                <a:off x="5012043" y="5530091"/>
                <a:ext cx="412744" cy="98994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矩形 33"/>
              <p:cNvSpPr/>
              <p:nvPr/>
            </p:nvSpPr>
            <p:spPr>
              <a:xfrm>
                <a:off x="4799857" y="5121188"/>
                <a:ext cx="738121" cy="2520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</a:rPr>
                  <a:t>京建线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2256367" y="2458192"/>
              <a:ext cx="1409404" cy="860465"/>
              <a:chOff x="4758618" y="4784085"/>
              <a:chExt cx="1409404" cy="860465"/>
            </a:xfrm>
          </p:grpSpPr>
          <p:cxnSp>
            <p:nvCxnSpPr>
              <p:cNvPr id="31" name="连接符: 肘形 135"/>
              <p:cNvCxnSpPr/>
              <p:nvPr/>
            </p:nvCxnSpPr>
            <p:spPr>
              <a:xfrm rot="10800000">
                <a:off x="5807968" y="5373217"/>
                <a:ext cx="360054" cy="271333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2" name="矩形 31"/>
              <p:cNvSpPr/>
              <p:nvPr/>
            </p:nvSpPr>
            <p:spPr>
              <a:xfrm>
                <a:off x="4758618" y="4784085"/>
                <a:ext cx="1175336" cy="5891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100" dirty="0">
                    <a:solidFill>
                      <a:schemeClr val="bg1"/>
                    </a:solidFill>
                  </a:rPr>
                  <a:t>现有京承高速入口，已与京建线驳接</a:t>
                </a:r>
                <a:endParaRPr lang="zh-CN" altLang="en-US" sz="11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TextBox 19"/>
            <p:cNvSpPr txBox="1"/>
            <p:nvPr/>
          </p:nvSpPr>
          <p:spPr>
            <a:xfrm>
              <a:off x="263352" y="1084676"/>
              <a:ext cx="3951407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</a:rPr>
                <a:t>兴隆区位交通网</a:t>
              </a:r>
              <a:endPara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42295" y="3789040"/>
              <a:ext cx="1625913" cy="252028"/>
              <a:chOff x="4470087" y="5121188"/>
              <a:chExt cx="1625913" cy="252028"/>
            </a:xfrm>
          </p:grpSpPr>
          <p:cxnSp>
            <p:nvCxnSpPr>
              <p:cNvPr id="29" name="连接符: 肘形 51"/>
              <p:cNvCxnSpPr/>
              <p:nvPr/>
            </p:nvCxnSpPr>
            <p:spPr>
              <a:xfrm flipV="1">
                <a:off x="4470087" y="5247202"/>
                <a:ext cx="478218" cy="126014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矩形 29"/>
              <p:cNvSpPr/>
              <p:nvPr/>
            </p:nvSpPr>
            <p:spPr>
              <a:xfrm>
                <a:off x="4943872" y="5121188"/>
                <a:ext cx="1152128" cy="2520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200" dirty="0">
                    <a:solidFill>
                      <a:schemeClr val="bg1"/>
                    </a:solidFill>
                  </a:rPr>
                  <a:t>现有承唐高速</a:t>
                </a:r>
                <a:endParaRPr lang="zh-CN" alt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矩形标注 1"/>
          <p:cNvSpPr/>
          <p:nvPr/>
        </p:nvSpPr>
        <p:spPr>
          <a:xfrm>
            <a:off x="4839634" y="1883657"/>
            <a:ext cx="876013" cy="199648"/>
          </a:xfrm>
          <a:prstGeom prst="wedgeRectCallout">
            <a:avLst>
              <a:gd name="adj1" fmla="val -36016"/>
              <a:gd name="adj2" fmla="val 495524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solidFill>
                  <a:schemeClr val="tx1"/>
                </a:solidFill>
              </a:rPr>
              <a:t>目标地块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+mj-ea"/>
              </a:rPr>
              <a:t>区域</a:t>
            </a:r>
            <a:r>
              <a:rPr lang="zh-CN" altLang="en-US" sz="2400" b="1" dirty="0">
                <a:latin typeface="+mj-ea"/>
              </a:rPr>
              <a:t>交通发展利好</a:t>
            </a:r>
            <a:endParaRPr lang="zh-CN" altLang="en-US" sz="2400" b="1" dirty="0">
              <a:latin typeface="+mj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92412" y="1006277"/>
            <a:ext cx="4420244" cy="3730306"/>
            <a:chOff x="148318" y="1124744"/>
            <a:chExt cx="4573087" cy="3672408"/>
          </a:xfrm>
        </p:grpSpPr>
        <p:grpSp>
          <p:nvGrpSpPr>
            <p:cNvPr id="52" name="组合 51"/>
            <p:cNvGrpSpPr/>
            <p:nvPr/>
          </p:nvGrpSpPr>
          <p:grpSpPr>
            <a:xfrm>
              <a:off x="148318" y="1124744"/>
              <a:ext cx="4573087" cy="3672408"/>
              <a:chOff x="148318" y="1124744"/>
              <a:chExt cx="4573087" cy="3672408"/>
            </a:xfrm>
          </p:grpSpPr>
          <p:pic>
            <p:nvPicPr>
              <p:cNvPr id="54" name="图片 53" descr="图片包含 文字, 地图&#10;&#10;已生成极高可信度的说明"/>
              <p:cNvPicPr>
                <a:picLocks noChangeAspect="1"/>
              </p:cNvPicPr>
              <p:nvPr/>
            </p:nvPicPr>
            <p:blipFill rotWithShape="1">
              <a:blip r:embed="rId1" cstate="email"/>
              <a:srcRect/>
              <a:stretch>
                <a:fillRect/>
              </a:stretch>
            </p:blipFill>
            <p:spPr>
              <a:xfrm>
                <a:off x="148318" y="1124744"/>
                <a:ext cx="4573087" cy="36724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55" name="矩形: 圆角 22"/>
              <p:cNvSpPr/>
              <p:nvPr/>
            </p:nvSpPr>
            <p:spPr>
              <a:xfrm>
                <a:off x="3906239" y="2842367"/>
                <a:ext cx="792185" cy="40063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兴隆</a:t>
                </a:r>
                <a:endPara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4136488" y="2636912"/>
                <a:ext cx="165844" cy="1851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2495607" y="2190606"/>
              <a:ext cx="864089" cy="446306"/>
            </a:xfrm>
            <a:prstGeom prst="rect">
              <a:avLst/>
            </a:prstGeom>
            <a:solidFill>
              <a:srgbClr val="FFE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TextBox 55"/>
          <p:cNvSpPr txBox="1">
            <a:spLocks noChangeArrowheads="1"/>
          </p:cNvSpPr>
          <p:nvPr/>
        </p:nvSpPr>
        <p:spPr bwMode="auto">
          <a:xfrm>
            <a:off x="4793412" y="1006277"/>
            <a:ext cx="3102788" cy="1868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b="1" dirty="0">
                <a:solidFill>
                  <a:srgbClr val="76F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承平高速</a:t>
            </a:r>
            <a:r>
              <a:rPr lang="en-US" altLang="zh-CN" sz="15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----</a:t>
            </a:r>
            <a:r>
              <a:rPr lang="zh-CN" altLang="en-US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，计划于</a:t>
            </a:r>
            <a:r>
              <a:rPr lang="en-US" altLang="zh-CN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2024</a:t>
            </a:r>
            <a:r>
              <a:rPr lang="zh-CN" altLang="en-US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15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全线贯通作为“环京交通圈（</a:t>
            </a:r>
            <a:r>
              <a:rPr lang="zh-CN" altLang="en-US" sz="15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北京大七环</a:t>
            </a:r>
            <a:r>
              <a:rPr lang="zh-CN" altLang="en-US" sz="15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）” 战略布局的重要节点，已</a:t>
            </a:r>
            <a:r>
              <a:rPr lang="zh-CN" altLang="en-US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于</a:t>
            </a:r>
            <a:r>
              <a:rPr lang="en-US" altLang="zh-CN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2020</a:t>
            </a:r>
            <a:r>
              <a:rPr lang="zh-CN" altLang="en-US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年动工</a:t>
            </a:r>
            <a:r>
              <a:rPr lang="zh-CN" altLang="en-US" sz="15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修建。届时，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北京↔兴隆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高速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小时。</a:t>
            </a:r>
            <a:endParaRPr lang="zh-CN" altLang="en-US" sz="15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8008273" y="1250782"/>
            <a:ext cx="4063887" cy="3474362"/>
            <a:chOff x="8184736" y="3821416"/>
            <a:chExt cx="3671904" cy="2736303"/>
          </a:xfrm>
        </p:grpSpPr>
        <p:grpSp>
          <p:nvGrpSpPr>
            <p:cNvPr id="59" name="组合 58"/>
            <p:cNvGrpSpPr/>
            <p:nvPr/>
          </p:nvGrpSpPr>
          <p:grpSpPr>
            <a:xfrm>
              <a:off x="8184736" y="3821416"/>
              <a:ext cx="3671904" cy="2736303"/>
              <a:chOff x="5519936" y="908721"/>
              <a:chExt cx="6443808" cy="3929038"/>
            </a:xfrm>
          </p:grpSpPr>
          <p:pic>
            <p:nvPicPr>
              <p:cNvPr id="61" name="图片 60" descr="图片包含 文字, 地图&#10;&#10;已生成极高可信度的说明"/>
              <p:cNvPicPr>
                <a:picLocks noChangeAspect="1"/>
              </p:cNvPicPr>
              <p:nvPr/>
            </p:nvPicPr>
            <p:blipFill rotWithShape="1">
              <a:blip r:embed="rId2" cstate="email"/>
              <a:srcRect/>
              <a:stretch>
                <a:fillRect/>
              </a:stretch>
            </p:blipFill>
            <p:spPr>
              <a:xfrm>
                <a:off x="5519936" y="908721"/>
                <a:ext cx="6443808" cy="3929038"/>
              </a:xfrm>
              <a:prstGeom prst="ellips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sp>
            <p:nvSpPr>
              <p:cNvPr id="62" name="等腰三角形 61"/>
              <p:cNvSpPr/>
              <p:nvPr/>
            </p:nvSpPr>
            <p:spPr>
              <a:xfrm>
                <a:off x="9336360" y="2420888"/>
                <a:ext cx="144016" cy="144016"/>
              </a:xfrm>
              <a:prstGeom prst="triangl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TextBox 55"/>
            <p:cNvSpPr txBox="1">
              <a:spLocks noChangeArrowheads="1"/>
            </p:cNvSpPr>
            <p:nvPr/>
          </p:nvSpPr>
          <p:spPr bwMode="auto">
            <a:xfrm>
              <a:off x="10441531" y="4797152"/>
              <a:ext cx="623021" cy="4616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兴隆</a:t>
              </a:r>
              <a:r>
                <a:rPr lang="zh-CN" altLang="en-US" sz="13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endParaRPr lang="zh-CN" altLang="en-US" sz="13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3" name="TextBox 55"/>
          <p:cNvSpPr txBox="1">
            <a:spLocks noChangeArrowheads="1"/>
          </p:cNvSpPr>
          <p:nvPr/>
        </p:nvSpPr>
        <p:spPr bwMode="auto">
          <a:xfrm>
            <a:off x="4815541" y="3201650"/>
            <a:ext cx="3102788" cy="1129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b="1" dirty="0">
                <a:solidFill>
                  <a:srgbClr val="0505EF"/>
                </a:solidFill>
                <a:latin typeface="黑体" panose="02010609060101010101" charset="-122"/>
                <a:ea typeface="黑体" panose="02010609060101010101" charset="-122"/>
              </a:rPr>
              <a:t>京沈高铁</a:t>
            </a:r>
            <a:r>
              <a:rPr lang="en-US" altLang="zh-CN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----2020</a:t>
            </a:r>
            <a:r>
              <a:rPr lang="zh-CN" altLang="en-US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年全线</a:t>
            </a:r>
            <a:r>
              <a:rPr lang="zh-CN" altLang="en-US" sz="15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贯通，兴隆站为出京第一站，</a:t>
            </a:r>
            <a:r>
              <a:rPr lang="zh-CN" altLang="en-US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北京朝阳站（</a:t>
            </a:r>
            <a:r>
              <a:rPr lang="zh-CN" altLang="en-US" sz="15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始发站）至兴隆</a:t>
            </a:r>
            <a:r>
              <a:rPr lang="zh-CN" altLang="en-US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站</a:t>
            </a:r>
            <a:r>
              <a:rPr lang="en-US" altLang="zh-CN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28</a:t>
            </a:r>
            <a:r>
              <a:rPr lang="zh-CN" altLang="en-US" sz="1500" b="1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分钟。</a:t>
            </a:r>
            <a:endParaRPr lang="zh-CN" altLang="en-US" sz="15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TextBox 55"/>
          <p:cNvSpPr txBox="1">
            <a:spLocks noChangeArrowheads="1"/>
          </p:cNvSpPr>
          <p:nvPr/>
        </p:nvSpPr>
        <p:spPr bwMode="auto">
          <a:xfrm>
            <a:off x="292412" y="5048310"/>
            <a:ext cx="11779748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    兴隆已正式步入环京“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小时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经济交通圈。京津冀协同发展将承德定位为“生态涵养区”，兴隆成为京北承接首都人口疏解的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最佳着力点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0" y="116632"/>
            <a:ext cx="2015066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r>
              <a:rPr lang="zh-CN" altLang="en-US" sz="2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  <a:endParaRPr lang="zh-CN" altLang="en-US" sz="2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03967" y="116632"/>
            <a:ext cx="152400" cy="6362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750" tIns="59875" rIns="119750" bIns="59875" anchor="ctr"/>
          <a:lstStyle/>
          <a:p>
            <a:pPr algn="ctr" defTabSz="914400">
              <a:defRPr/>
            </a:pPr>
            <a:endParaRPr lang="zh-CN" altLang="en-US" sz="3100" b="1" dirty="0">
              <a:solidFill>
                <a:prstClr val="white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52902"/>
            <a:ext cx="1221008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/>
          <p:cNvSpPr txBox="1"/>
          <p:nvPr/>
        </p:nvSpPr>
        <p:spPr>
          <a:xfrm>
            <a:off x="2256080" y="204515"/>
            <a:ext cx="7872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+mj-ea"/>
              </a:rPr>
              <a:t>高铁</a:t>
            </a:r>
            <a:r>
              <a:rPr lang="en-US" altLang="zh-CN" sz="2400" b="1" dirty="0" smtClean="0">
                <a:latin typeface="+mj-ea"/>
              </a:rPr>
              <a:t>+</a:t>
            </a:r>
            <a:r>
              <a:rPr lang="zh-CN" altLang="en-US" sz="2400" b="1" dirty="0" smtClean="0">
                <a:latin typeface="+mj-ea"/>
              </a:rPr>
              <a:t>高速开通开建</a:t>
            </a:r>
            <a:endParaRPr lang="zh-CN" altLang="en-US" sz="2400" b="1" dirty="0">
              <a:latin typeface="+mj-ea"/>
            </a:endParaRPr>
          </a:p>
        </p:txBody>
      </p:sp>
      <p:sp>
        <p:nvSpPr>
          <p:cNvPr id="20" name="TextBox 55"/>
          <p:cNvSpPr txBox="1">
            <a:spLocks noChangeArrowheads="1"/>
          </p:cNvSpPr>
          <p:nvPr/>
        </p:nvSpPr>
        <p:spPr bwMode="auto">
          <a:xfrm>
            <a:off x="292412" y="5085184"/>
            <a:ext cx="11779748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    兴隆做为京津冀一体化规划中的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“康养旅游重镇”，</a:t>
            </a:r>
            <a:r>
              <a:rPr lang="zh-CN" altLang="en-US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京沈高铁、承平高速的开通让交通距离变为时间距离，其独有的生态环境优势是承接京津区域康养、旅游、度假需求的最佳</a:t>
            </a:r>
            <a:r>
              <a:rPr lang="zh-CN" altLang="en-US" sz="2000" dirty="0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载体</a:t>
            </a:r>
            <a:r>
              <a:rPr lang="zh-CN" altLang="en-US" sz="2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矩形 4"/>
          <p:cNvSpPr>
            <a:spLocks noChangeArrowheads="1"/>
          </p:cNvSpPr>
          <p:nvPr/>
        </p:nvSpPr>
        <p:spPr bwMode="auto">
          <a:xfrm>
            <a:off x="292412" y="2564904"/>
            <a:ext cx="10300763" cy="239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微软雅黑" panose="020B0503020204020204" pitchFamily="34" charset="-122"/>
              </a:rPr>
              <a:t>时间：</a:t>
            </a:r>
            <a:r>
              <a:rPr lang="zh-CN" altLang="en-US" sz="2000" dirty="0">
                <a:latin typeface="微软雅黑" panose="020B0503020204020204" pitchFamily="34" charset="-122"/>
              </a:rPr>
              <a:t>高铁</a:t>
            </a:r>
            <a:r>
              <a:rPr lang="en-US" altLang="zh-CN" sz="2000" dirty="0">
                <a:latin typeface="微软雅黑" panose="020B0503020204020204" pitchFamily="34" charset="-122"/>
              </a:rPr>
              <a:t>28</a:t>
            </a:r>
            <a:r>
              <a:rPr lang="zh-CN" altLang="en-US" sz="2000" dirty="0">
                <a:latin typeface="微软雅黑" panose="020B0503020204020204" pitchFamily="34" charset="-122"/>
              </a:rPr>
              <a:t>分钟可抵达北京朝阳站；未来高速</a:t>
            </a:r>
            <a:r>
              <a:rPr lang="en-US" altLang="zh-CN" sz="2000" dirty="0">
                <a:latin typeface="微软雅黑" panose="020B0503020204020204" pitchFamily="34" charset="-122"/>
              </a:rPr>
              <a:t>45</a:t>
            </a:r>
            <a:r>
              <a:rPr lang="zh-CN" altLang="en-US" sz="2000" dirty="0">
                <a:latin typeface="微软雅黑" panose="020B0503020204020204" pitchFamily="34" charset="-122"/>
              </a:rPr>
              <a:t>分钟到达首都机场</a:t>
            </a:r>
            <a:r>
              <a:rPr lang="zh-CN" altLang="en-US" sz="2000" b="1" dirty="0" smtClean="0">
                <a:latin typeface="微软雅黑" panose="020B0503020204020204" pitchFamily="34" charset="-122"/>
              </a:rPr>
              <a:t>。</a:t>
            </a:r>
            <a:endParaRPr lang="en-US" altLang="zh-CN" sz="2000" b="1" dirty="0" smtClean="0">
              <a:latin typeface="微软雅黑" panose="020B0503020204020204" pitchFamily="34" charset="-122"/>
            </a:endParaRPr>
          </a:p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微软雅黑" panose="020B0503020204020204" pitchFamily="34" charset="-122"/>
              </a:rPr>
              <a:t>人口：</a:t>
            </a:r>
            <a:r>
              <a:rPr lang="zh-CN" altLang="en-US" sz="2000" dirty="0">
                <a:latin typeface="微软雅黑" panose="020B0503020204020204" pitchFamily="34" charset="-122"/>
              </a:rPr>
              <a:t>收益于高铁、高速的发展，会使“康养旅游城市”净流入人口扩增；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latin typeface="微软雅黑" panose="020B0503020204020204" pitchFamily="34" charset="-122"/>
              </a:rPr>
              <a:t>需求：</a:t>
            </a:r>
            <a:r>
              <a:rPr lang="zh-CN" altLang="en-US" sz="2000" dirty="0">
                <a:latin typeface="微软雅黑" panose="020B0503020204020204" pitchFamily="34" charset="-122"/>
              </a:rPr>
              <a:t>兴隆</a:t>
            </a:r>
            <a:r>
              <a:rPr lang="zh-CN" altLang="en-US" sz="2000" dirty="0" smtClean="0">
                <a:latin typeface="微软雅黑" panose="020B0503020204020204" pitchFamily="34" charset="-122"/>
              </a:rPr>
              <a:t>特有</a:t>
            </a:r>
            <a:r>
              <a:rPr lang="zh-CN" altLang="en-US" sz="2000" dirty="0">
                <a:latin typeface="微软雅黑" panose="020B0503020204020204" pitchFamily="34" charset="-122"/>
              </a:rPr>
              <a:t>的生态环境优势</a:t>
            </a:r>
            <a:r>
              <a:rPr lang="zh-CN" altLang="en-US" sz="2000" dirty="0" smtClean="0">
                <a:latin typeface="微软雅黑" panose="020B0503020204020204" pitchFamily="34" charset="-122"/>
              </a:rPr>
              <a:t>，吸引避暑</a:t>
            </a:r>
            <a:r>
              <a:rPr lang="zh-CN" altLang="en-US" sz="2000" dirty="0">
                <a:latin typeface="微软雅黑" panose="020B0503020204020204" pitchFamily="34" charset="-122"/>
              </a:rPr>
              <a:t>、度假、康养等购房需求</a:t>
            </a:r>
            <a:r>
              <a:rPr lang="zh-CN" altLang="en-US" sz="2000" dirty="0" smtClean="0">
                <a:latin typeface="微软雅黑" panose="020B0503020204020204" pitchFamily="34" charset="-122"/>
              </a:rPr>
              <a:t>增加</a:t>
            </a:r>
            <a:r>
              <a:rPr lang="zh-CN" altLang="en-US" sz="2000" dirty="0" smtClean="0">
                <a:latin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2190" y="1241465"/>
            <a:ext cx="10876280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+mj-ea"/>
                <a:ea typeface="+mj-ea"/>
              </a:rPr>
              <a:t>2020</a:t>
            </a:r>
            <a:r>
              <a:rPr lang="zh-CN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年，京沈高铁承德至北京朝阳站开通，兴隆做为高铁出京第一站，进入北京高铁半小时</a:t>
            </a:r>
            <a:endParaRPr lang="en-US" altLang="zh-CN" sz="20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+mj-ea"/>
                <a:ea typeface="+mj-ea"/>
              </a:rPr>
              <a:t>生活</a:t>
            </a:r>
            <a:r>
              <a:rPr lang="zh-CN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圈。</a:t>
            </a:r>
            <a:endParaRPr lang="en-US" altLang="zh-CN" sz="20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+mj-ea"/>
                <a:ea typeface="+mj-ea"/>
              </a:rPr>
              <a:t>2020</a:t>
            </a:r>
            <a:r>
              <a:rPr lang="zh-CN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年，北京大七环承德段</a:t>
            </a:r>
            <a:r>
              <a:rPr lang="en-US" altLang="zh-CN" sz="2000" b="1" dirty="0" smtClean="0">
                <a:solidFill>
                  <a:srgbClr val="FF0000"/>
                </a:solidFill>
                <a:latin typeface="+mj-ea"/>
                <a:ea typeface="+mj-ea"/>
              </a:rPr>
              <a:t>——</a:t>
            </a:r>
            <a:r>
              <a:rPr lang="zh-CN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承平高速开建，预计在</a:t>
            </a:r>
            <a:r>
              <a:rPr lang="en-US" altLang="zh-CN" sz="2000" b="1" dirty="0" smtClean="0">
                <a:solidFill>
                  <a:srgbClr val="FF0000"/>
                </a:solidFill>
                <a:latin typeface="+mj-ea"/>
                <a:ea typeface="+mj-ea"/>
              </a:rPr>
              <a:t>2024</a:t>
            </a:r>
            <a:r>
              <a:rPr lang="zh-CN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年正式开通，届时兴隆将进入北京</a:t>
            </a:r>
            <a:endParaRPr lang="en-US" altLang="zh-CN" sz="20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CN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高速一小时生活圈。</a:t>
            </a:r>
            <a:endParaRPr lang="zh-CN" altLang="en-US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10.xml><?xml version="1.0" encoding="utf-8"?>
<p:tagLst xmlns:p="http://schemas.openxmlformats.org/presentationml/2006/main">
  <p:tag name="THINKCELLSHAPEDONOTDELETE" val="pj7Y6VuQbh0Sux5u.ti90Fw"/>
</p:tagLst>
</file>

<file path=ppt/tags/tag11.xml><?xml version="1.0" encoding="utf-8"?>
<p:tagLst xmlns:p="http://schemas.openxmlformats.org/presentationml/2006/main">
  <p:tag name="THINKCELLSHAPEDONOTDELETE" val="poS59NppCNEaTn42bSkM7qw"/>
</p:tagLst>
</file>

<file path=ppt/tags/tag12.xml><?xml version="1.0" encoding="utf-8"?>
<p:tagLst xmlns:p="http://schemas.openxmlformats.org/presentationml/2006/main">
  <p:tag name="THINKCELLSHAPEDONOTDELETE" val="thinkcellActiveDocDoNotDelete"/>
</p:tagLst>
</file>

<file path=ppt/tags/tag13.xml><?xml version="1.0" encoding="utf-8"?>
<p:tagLst xmlns:p="http://schemas.openxmlformats.org/presentationml/2006/main">
  <p:tag name="THINKCELLSHAPEDONOTDELETE" val="pdWUWs7TfJ02PClFQsZ4iQw"/>
</p:tagLst>
</file>

<file path=ppt/tags/tag14.xml><?xml version="1.0" encoding="utf-8"?>
<p:tagLst xmlns:p="http://schemas.openxmlformats.org/presentationml/2006/main">
  <p:tag name="THINKCELLSHAPEDONOTDELETE" val="p1a_oh6eP0kiR1TK05NQzDg"/>
</p:tagLst>
</file>

<file path=ppt/tags/tag15.xml><?xml version="1.0" encoding="utf-8"?>
<p:tagLst xmlns:p="http://schemas.openxmlformats.org/presentationml/2006/main">
  <p:tag name="THINKCELLSHAPEDONOTDELETE" val="pQHtnNaNoZ0qr.nzsU6gxNQ"/>
</p:tagLst>
</file>

<file path=ppt/tags/tag16.xml><?xml version="1.0" encoding="utf-8"?>
<p:tagLst xmlns:p="http://schemas.openxmlformats.org/presentationml/2006/main">
  <p:tag name="THINKCELLSHAPEDONOTDELETE" val="pOVbfcZCgNk.ptVCCy9kp8A"/>
</p:tagLst>
</file>

<file path=ppt/tags/tag17.xml><?xml version="1.0" encoding="utf-8"?>
<p:tagLst xmlns:p="http://schemas.openxmlformats.org/presentationml/2006/main">
  <p:tag name="THINKCELLSHAPEDONOTDELETE" val="pbLLVZqPdNEuYBbc67j_Mkw"/>
</p:tagLst>
</file>

<file path=ppt/tags/tag18.xml><?xml version="1.0" encoding="utf-8"?>
<p:tagLst xmlns:p="http://schemas.openxmlformats.org/presentationml/2006/main">
  <p:tag name="THINKCELLSHAPEDONOTDELETE" val="thinkcellActiveDocDoNotDelete"/>
</p:tagLst>
</file>

<file path=ppt/tags/tag19.xml><?xml version="1.0" encoding="utf-8"?>
<p:tagLst xmlns:p="http://schemas.openxmlformats.org/presentationml/2006/main">
  <p:tag name="THINKCELLSHAPEDONOTDELETE" val="pziQZ_NCUBUiDPflGyIJ4rA"/>
</p:tagLst>
</file>

<file path=ppt/tags/tag2.xml><?xml version="1.0" encoding="utf-8"?>
<p:tagLst xmlns:p="http://schemas.openxmlformats.org/presentationml/2006/main">
  <p:tag name="THINKCELLSHAPEDONOTDELETE" val="pLsvKzn_G3kuICE6TLSLzjA"/>
</p:tagLst>
</file>

<file path=ppt/tags/tag20.xml><?xml version="1.0" encoding="utf-8"?>
<p:tagLst xmlns:p="http://schemas.openxmlformats.org/presentationml/2006/main">
  <p:tag name="THINKCELLSHAPEDONOTDELETE" val="pC7cAmBOKy0e1kb1tOiE0mQ"/>
</p:tagLst>
</file>

<file path=ppt/tags/tag21.xml><?xml version="1.0" encoding="utf-8"?>
<p:tagLst xmlns:p="http://schemas.openxmlformats.org/presentationml/2006/main">
  <p:tag name="THINKCELLSHAPEDONOTDELETE" val="pu_P4VqD2R0y2E3qPCBlk1A"/>
</p:tagLst>
</file>

<file path=ppt/tags/tag22.xml><?xml version="1.0" encoding="utf-8"?>
<p:tagLst xmlns:p="http://schemas.openxmlformats.org/presentationml/2006/main">
  <p:tag name="THINKCELLSHAPEDONOTDELETE" val="peyTkwhQSCEKYTCaUU4Z92Q"/>
</p:tagLst>
</file>

<file path=ppt/tags/tag23.xml><?xml version="1.0" encoding="utf-8"?>
<p:tagLst xmlns:p="http://schemas.openxmlformats.org/presentationml/2006/main">
  <p:tag name="THINKCELLSHAPEDONOTDELETE" val="pbLLVZqPdNEuYBbc67j_Mkw"/>
</p:tagLst>
</file>

<file path=ppt/tags/tag24.xml><?xml version="1.0" encoding="utf-8"?>
<p:tagLst xmlns:p="http://schemas.openxmlformats.org/presentationml/2006/main">
  <p:tag name="THINKCELLSHAPEDONOTDELETE" val="thinkcellActiveDocDoNotDelete"/>
</p:tagLst>
</file>

<file path=ppt/tags/tag25.xml><?xml version="1.0" encoding="utf-8"?>
<p:tagLst xmlns:p="http://schemas.openxmlformats.org/presentationml/2006/main">
  <p:tag name="NAME" val="Logo"/>
</p:tagLst>
</file>

<file path=ppt/tags/tag26.xml><?xml version="1.0" encoding="utf-8"?>
<p:tagLst xmlns:p="http://schemas.openxmlformats.org/presentationml/2006/main">
  <p:tag name="NAME" val="Logo"/>
</p:tagLst>
</file>

<file path=ppt/tags/tag27.xml><?xml version="1.0" encoding="utf-8"?>
<p:tagLst xmlns:p="http://schemas.openxmlformats.org/presentationml/2006/main">
  <p:tag name="THINKCELLSHAPEDONOTDELETE" val="thinkcellActiveDocDoNotDelete"/>
</p:tagLst>
</file>

<file path=ppt/tags/tag28.xml><?xml version="1.0" encoding="utf-8"?>
<p:tagLst xmlns:p="http://schemas.openxmlformats.org/presentationml/2006/main">
  <p:tag name="THINKCELLSHAPEDONOTDELETE" val="pLsvKzn_G3kuICE6TLSLzjA"/>
</p:tagLst>
</file>

<file path=ppt/tags/tag29.xml><?xml version="1.0" encoding="utf-8"?>
<p:tagLst xmlns:p="http://schemas.openxmlformats.org/presentationml/2006/main">
  <p:tag name="THINKCELLSHAPEDONOTDELETE" val="p8azL4xuLpE.I20Zc7HfXTQ"/>
</p:tagLst>
</file>

<file path=ppt/tags/tag3.xml><?xml version="1.0" encoding="utf-8"?>
<p:tagLst xmlns:p="http://schemas.openxmlformats.org/presentationml/2006/main">
  <p:tag name="THINKCELLSHAPEDONOTDELETE" val="p8azL4xuLpE.I20Zc7HfXTQ"/>
</p:tagLst>
</file>

<file path=ppt/tags/tag30.xml><?xml version="1.0" encoding="utf-8"?>
<p:tagLst xmlns:p="http://schemas.openxmlformats.org/presentationml/2006/main">
  <p:tag name="THINKCELLSHAPEDONOTDELETE" val="pm4AWgNiqkkW8xBaENBkIhQ"/>
</p:tagLst>
</file>

<file path=ppt/tags/tag31.xml><?xml version="1.0" encoding="utf-8"?>
<p:tagLst xmlns:p="http://schemas.openxmlformats.org/presentationml/2006/main">
  <p:tag name="THINKCELLSHAPEDONOTDELETE" val="pO5iqliJotUG.WqsA7f.nmQ"/>
</p:tagLst>
</file>

<file path=ppt/tags/tag32.xml><?xml version="1.0" encoding="utf-8"?>
<p:tagLst xmlns:p="http://schemas.openxmlformats.org/presentationml/2006/main">
  <p:tag name="THINKCELLSHAPEDONOTDELETE" val="thinkcellActiveDocDoNotDelete"/>
</p:tagLst>
</file>

<file path=ppt/tags/tag33.xml><?xml version="1.0" encoding="utf-8"?>
<p:tagLst xmlns:p="http://schemas.openxmlformats.org/presentationml/2006/main">
  <p:tag name="THINKCELLSHAPEDONOTDELETE" val="pwUnTOxkh2kukXYZR9NGjlg"/>
</p:tagLst>
</file>

<file path=ppt/tags/tag34.xml><?xml version="1.0" encoding="utf-8"?>
<p:tagLst xmlns:p="http://schemas.openxmlformats.org/presentationml/2006/main">
  <p:tag name="THINKCELLSHAPEDONOTDELETE" val="pkv4SefoscU6.dQCoc9.R.w"/>
</p:tagLst>
</file>

<file path=ppt/tags/tag35.xml><?xml version="1.0" encoding="utf-8"?>
<p:tagLst xmlns:p="http://schemas.openxmlformats.org/presentationml/2006/main">
  <p:tag name="THINKCELLSHAPEDONOTDELETE" val="pnsQhtdscMkSj8IlzPWyjgw"/>
</p:tagLst>
</file>

<file path=ppt/tags/tag36.xml><?xml version="1.0" encoding="utf-8"?>
<p:tagLst xmlns:p="http://schemas.openxmlformats.org/presentationml/2006/main">
  <p:tag name="THINKCELLSHAPEDONOTDELETE" val="pj7Y6VuQbh0Sux5u.ti90Fw"/>
</p:tagLst>
</file>

<file path=ppt/tags/tag37.xml><?xml version="1.0" encoding="utf-8"?>
<p:tagLst xmlns:p="http://schemas.openxmlformats.org/presentationml/2006/main">
  <p:tag name="THINKCELLSHAPEDONOTDELETE" val="poS59NppCNEaTn42bSkM7qw"/>
</p:tagLst>
</file>

<file path=ppt/tags/tag38.xml><?xml version="1.0" encoding="utf-8"?>
<p:tagLst xmlns:p="http://schemas.openxmlformats.org/presentationml/2006/main">
  <p:tag name="THINKCELLSHAPEDONOTDELETE" val="thinkcellActiveDocDoNotDelete"/>
</p:tagLst>
</file>

<file path=ppt/tags/tag39.xml><?xml version="1.0" encoding="utf-8"?>
<p:tagLst xmlns:p="http://schemas.openxmlformats.org/presentationml/2006/main">
  <p:tag name="THINKCELLSHAPEDONOTDELETE" val="pziQZ_NCUBUiDPflGyIJ4rA"/>
</p:tagLst>
</file>

<file path=ppt/tags/tag4.xml><?xml version="1.0" encoding="utf-8"?>
<p:tagLst xmlns:p="http://schemas.openxmlformats.org/presentationml/2006/main">
  <p:tag name="THINKCELLSHAPEDONOTDELETE" val="pm4AWgNiqkkW8xBaENBkIhQ"/>
</p:tagLst>
</file>

<file path=ppt/tags/tag40.xml><?xml version="1.0" encoding="utf-8"?>
<p:tagLst xmlns:p="http://schemas.openxmlformats.org/presentationml/2006/main">
  <p:tag name="THINKCELLSHAPEDONOTDELETE" val="pC7cAmBOKy0e1kb1tOiE0mQ"/>
</p:tagLst>
</file>

<file path=ppt/tags/tag41.xml><?xml version="1.0" encoding="utf-8"?>
<p:tagLst xmlns:p="http://schemas.openxmlformats.org/presentationml/2006/main">
  <p:tag name="THINKCELLSHAPEDONOTDELETE" val="pu_P4VqD2R0y2E3qPCBlk1A"/>
</p:tagLst>
</file>

<file path=ppt/tags/tag42.xml><?xml version="1.0" encoding="utf-8"?>
<p:tagLst xmlns:p="http://schemas.openxmlformats.org/presentationml/2006/main">
  <p:tag name="THINKCELLSHAPEDONOTDELETE" val="peyTkwhQSCEKYTCaUU4Z92Q"/>
</p:tagLst>
</file>

<file path=ppt/tags/tag43.xml><?xml version="1.0" encoding="utf-8"?>
<p:tagLst xmlns:p="http://schemas.openxmlformats.org/presentationml/2006/main">
  <p:tag name="THINKCELLSHAPEDONOTDELETE" val="pbLLVZqPdNEuYBbc67j_Mkw"/>
</p:tagLst>
</file>

<file path=ppt/tags/tag44.xml><?xml version="1.0" encoding="utf-8"?>
<p:tagLst xmlns:p="http://schemas.openxmlformats.org/presentationml/2006/main">
  <p:tag name="THINKCELLSHAPEDONOTDELETE" val="thinkcellActiveDocDoNotDelete"/>
</p:tagLst>
</file>

<file path=ppt/tags/tag45.xml><?xml version="1.0" encoding="utf-8"?>
<p:tagLst xmlns:p="http://schemas.openxmlformats.org/presentationml/2006/main">
  <p:tag name="THINKCELLSHAPEDONOTDELETE" val="pgaAV_Fls2EqrdzC6nWD79w"/>
</p:tagLst>
</file>

<file path=ppt/tags/tag46.xml><?xml version="1.0" encoding="utf-8"?>
<p:tagLst xmlns:p="http://schemas.openxmlformats.org/presentationml/2006/main">
  <p:tag name="THINKCELLSHAPEDONOTDELETE" val="pgaAV_Fls2EqrdzC6nWD79w"/>
</p:tagLst>
</file>

<file path=ppt/tags/tag47.xml><?xml version="1.0" encoding="utf-8"?>
<p:tagLst xmlns:p="http://schemas.openxmlformats.org/presentationml/2006/main">
  <p:tag name="THINKCELLSHAPEDONOTDELETE" val="pgaAV_Fls2EqrdzC6nWD79w"/>
</p:tagLst>
</file>

<file path=ppt/tags/tag48.xml><?xml version="1.0" encoding="utf-8"?>
<p:tagLst xmlns:p="http://schemas.openxmlformats.org/presentationml/2006/main">
  <p:tag name="KSO_WM_UNIT_PLACING_PICTURE_USER_VIEWPORT" val="{&quot;height&quot;:2736.2377952755905,&quot;width&quot;:7272.631496062992}"/>
</p:tagLst>
</file>

<file path=ppt/tags/tag5.xml><?xml version="1.0" encoding="utf-8"?>
<p:tagLst xmlns:p="http://schemas.openxmlformats.org/presentationml/2006/main">
  <p:tag name="THINKCELLSHAPEDONOTDELETE" val="pO5iqliJotUG.WqsA7f.nmQ"/>
</p:tagLst>
</file>

<file path=ppt/tags/tag6.xml><?xml version="1.0" encoding="utf-8"?>
<p:tagLst xmlns:p="http://schemas.openxmlformats.org/presentationml/2006/main">
  <p:tag name="THINKCELLSHAPEDONOTDELETE" val="thinkcellActiveDocDoNotDelete"/>
</p:tagLst>
</file>

<file path=ppt/tags/tag7.xml><?xml version="1.0" encoding="utf-8"?>
<p:tagLst xmlns:p="http://schemas.openxmlformats.org/presentationml/2006/main">
  <p:tag name="THINKCELLSHAPEDONOTDELETE" val="pwUnTOxkh2kukXYZR9NGjlg"/>
</p:tagLst>
</file>

<file path=ppt/tags/tag8.xml><?xml version="1.0" encoding="utf-8"?>
<p:tagLst xmlns:p="http://schemas.openxmlformats.org/presentationml/2006/main">
  <p:tag name="THINKCELLSHAPEDONOTDELETE" val="pkv4SefoscU6.dQCoc9.R.w"/>
</p:tagLst>
</file>

<file path=ppt/tags/tag9.xml><?xml version="1.0" encoding="utf-8"?>
<p:tagLst xmlns:p="http://schemas.openxmlformats.org/presentationml/2006/main">
  <p:tag name="THINKCELLSHAPEDONOTDELETE" val="pnsQhtdscMkSj8IlzPWyjgw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FLD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公司ppt标准模板">
    <a:dk1>
      <a:srgbClr val="000000"/>
    </a:dk1>
    <a:lt1>
      <a:srgbClr val="FFFFFF"/>
    </a:lt1>
    <a:dk2>
      <a:srgbClr val="7D0000"/>
    </a:dk2>
    <a:lt2>
      <a:srgbClr val="BF0008"/>
    </a:lt2>
    <a:accent1>
      <a:srgbClr val="9B9EA4"/>
    </a:accent1>
    <a:accent2>
      <a:srgbClr val="73797C"/>
    </a:accent2>
    <a:accent3>
      <a:srgbClr val="89887F"/>
    </a:accent3>
    <a:accent4>
      <a:srgbClr val="7D0000"/>
    </a:accent4>
    <a:accent5>
      <a:srgbClr val="BF0008"/>
    </a:accent5>
    <a:accent6>
      <a:srgbClr val="000000"/>
    </a:accent6>
    <a:hlink>
      <a:srgbClr val="73797C"/>
    </a:hlink>
    <a:folHlink>
      <a:srgbClr val="73797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5165</Words>
  <Application>WPS 演示</Application>
  <PresentationFormat>自定义</PresentationFormat>
  <Paragraphs>589</Paragraphs>
  <Slides>30</Slides>
  <Notes>29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30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Arial</vt:lpstr>
      <vt:lpstr>Verdana</vt:lpstr>
      <vt:lpstr>黑体</vt:lpstr>
      <vt:lpstr>幼圆</vt:lpstr>
      <vt:lpstr>Calibri</vt:lpstr>
      <vt:lpstr>Arial Unicode MS</vt:lpstr>
      <vt:lpstr>华文中宋</vt:lpstr>
      <vt:lpstr>Noto Sans CJK JP Regular</vt:lpstr>
      <vt:lpstr>Segoe Print</vt:lpstr>
      <vt:lpstr>Wingdings</vt:lpstr>
      <vt:lpstr>仿宋_GB2312</vt:lpstr>
      <vt:lpstr>1_Office Theme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多吉</dc:creator>
  <cp:lastModifiedBy>Administrator</cp:lastModifiedBy>
  <cp:revision>1992</cp:revision>
  <cp:lastPrinted>2020-03-04T05:38:00Z</cp:lastPrinted>
  <dcterms:created xsi:type="dcterms:W3CDTF">2014-01-11T15:22:00Z</dcterms:created>
  <dcterms:modified xsi:type="dcterms:W3CDTF">2022-04-20T03:23:53Z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01E15438AE634C95A86C09E80459DE1F</vt:lpwstr>
  </property>
  <property fmtid="{D5CDD505-2E9C-101B-9397-08002B2CF9AE}" pid="3" name="KSOProductBuildVer">
    <vt:lpwstr>2052-11.1.0.11365</vt:lpwstr>
  </property>
</Properties>
</file>