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876" r:id="rId2"/>
    <p:sldId id="1878" r:id="rId3"/>
    <p:sldId id="1885" r:id="rId4"/>
    <p:sldId id="1879" r:id="rId5"/>
    <p:sldId id="1877" r:id="rId6"/>
    <p:sldId id="1880" r:id="rId7"/>
    <p:sldId id="1881" r:id="rId8"/>
    <p:sldId id="1883" r:id="rId9"/>
    <p:sldId id="1882" r:id="rId10"/>
    <p:sldId id="188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4982"/>
                </a:solidFill>
                <a:latin typeface="WenQuanYi Micro Hei Mono"/>
                <a:cs typeface="WenQuanYi Micro Hei Mono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正通汽车现有项目资产</a:t>
            </a:r>
            <a:r>
              <a:rPr spc="-15" dirty="0"/>
              <a:t>介</a:t>
            </a:r>
            <a:r>
              <a:rPr spc="165" dirty="0"/>
              <a:t>绍</a:t>
            </a:r>
            <a:r>
              <a:rPr spc="60" dirty="0"/>
              <a:t>|</a:t>
            </a:r>
            <a:r>
              <a:rPr spc="-315" dirty="0"/>
              <a:t> </a:t>
            </a:r>
            <a:r>
              <a:rPr b="0" spc="10" dirty="0">
                <a:latin typeface="Noto Sans CJK JP Medium"/>
                <a:cs typeface="Noto Sans CJK JP Medium"/>
              </a:rPr>
              <a:t>第</a:t>
            </a:r>
            <a:fld id="{81D60167-4931-47E6-BA6A-407CBD079E47}" type="slidenum">
              <a:rPr b="0" spc="-15" dirty="0">
                <a:latin typeface="Noto Sans CJK JP Medium"/>
                <a:cs typeface="Noto Sans CJK JP Medium"/>
              </a:rPr>
              <a:t>‹#›</a:t>
            </a:fld>
            <a:r>
              <a:rPr b="0" dirty="0">
                <a:latin typeface="Noto Sans CJK JP Medium"/>
                <a:cs typeface="Noto Sans CJK JP Medium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30079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D5460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4982"/>
                </a:solidFill>
                <a:latin typeface="WenQuanYi Micro Hei Mono"/>
                <a:cs typeface="WenQuanYi Micro Hei Mono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正通汽车现有项目资产</a:t>
            </a:r>
            <a:r>
              <a:rPr spc="-15" dirty="0"/>
              <a:t>介</a:t>
            </a:r>
            <a:r>
              <a:rPr spc="165" dirty="0"/>
              <a:t>绍</a:t>
            </a:r>
            <a:r>
              <a:rPr spc="60" dirty="0"/>
              <a:t>|</a:t>
            </a:r>
            <a:r>
              <a:rPr spc="-315" dirty="0"/>
              <a:t> </a:t>
            </a:r>
            <a:r>
              <a:rPr b="0" spc="10" dirty="0">
                <a:latin typeface="Noto Sans CJK JP Medium"/>
                <a:cs typeface="Noto Sans CJK JP Medium"/>
              </a:rPr>
              <a:t>第</a:t>
            </a:r>
            <a:fld id="{81D60167-4931-47E6-BA6A-407CBD079E47}" type="slidenum">
              <a:rPr b="0" spc="-15" dirty="0">
                <a:latin typeface="Noto Sans CJK JP Medium"/>
                <a:cs typeface="Noto Sans CJK JP Medium"/>
              </a:rPr>
              <a:t>‹#›</a:t>
            </a:fld>
            <a:r>
              <a:rPr b="0" dirty="0">
                <a:latin typeface="Noto Sans CJK JP Medium"/>
                <a:cs typeface="Noto Sans CJK JP Medium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43307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D5460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4982"/>
                </a:solidFill>
                <a:latin typeface="WenQuanYi Micro Hei Mono"/>
                <a:cs typeface="WenQuanYi Micro Hei Mono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正通汽车现有项目资产</a:t>
            </a:r>
            <a:r>
              <a:rPr spc="-15" dirty="0"/>
              <a:t>介</a:t>
            </a:r>
            <a:r>
              <a:rPr spc="165" dirty="0"/>
              <a:t>绍</a:t>
            </a:r>
            <a:r>
              <a:rPr spc="60" dirty="0"/>
              <a:t>|</a:t>
            </a:r>
            <a:r>
              <a:rPr spc="-315" dirty="0"/>
              <a:t> </a:t>
            </a:r>
            <a:r>
              <a:rPr b="0" spc="10" dirty="0">
                <a:latin typeface="Noto Sans CJK JP Medium"/>
                <a:cs typeface="Noto Sans CJK JP Medium"/>
              </a:rPr>
              <a:t>第</a:t>
            </a:r>
            <a:fld id="{81D60167-4931-47E6-BA6A-407CBD079E47}" type="slidenum">
              <a:rPr b="0" spc="-15" dirty="0">
                <a:latin typeface="Noto Sans CJK JP Medium"/>
                <a:cs typeface="Noto Sans CJK JP Medium"/>
              </a:rPr>
              <a:t>‹#›</a:t>
            </a:fld>
            <a:r>
              <a:rPr b="0" dirty="0">
                <a:latin typeface="Noto Sans CJK JP Medium"/>
                <a:cs typeface="Noto Sans CJK JP Medium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75977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D5460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4982"/>
                </a:solidFill>
                <a:latin typeface="WenQuanYi Micro Hei Mono"/>
                <a:cs typeface="WenQuanYi Micro Hei Mono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正通汽车现有项目资产</a:t>
            </a:r>
            <a:r>
              <a:rPr spc="-15" dirty="0"/>
              <a:t>介</a:t>
            </a:r>
            <a:r>
              <a:rPr spc="165" dirty="0"/>
              <a:t>绍</a:t>
            </a:r>
            <a:r>
              <a:rPr spc="60" dirty="0"/>
              <a:t>|</a:t>
            </a:r>
            <a:r>
              <a:rPr spc="-315" dirty="0"/>
              <a:t> </a:t>
            </a:r>
            <a:r>
              <a:rPr b="0" spc="10" dirty="0">
                <a:latin typeface="Noto Sans CJK JP Medium"/>
                <a:cs typeface="Noto Sans CJK JP Medium"/>
              </a:rPr>
              <a:t>第</a:t>
            </a:r>
            <a:fld id="{81D60167-4931-47E6-BA6A-407CBD079E47}" type="slidenum">
              <a:rPr b="0" spc="-15" dirty="0">
                <a:latin typeface="Noto Sans CJK JP Medium"/>
                <a:cs typeface="Noto Sans CJK JP Medium"/>
              </a:rPr>
              <a:t>‹#›</a:t>
            </a:fld>
            <a:r>
              <a:rPr b="0" dirty="0">
                <a:latin typeface="Noto Sans CJK JP Medium"/>
                <a:cs typeface="Noto Sans CJK JP Medium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06210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4982"/>
                </a:solidFill>
                <a:latin typeface="WenQuanYi Micro Hei Mono"/>
                <a:cs typeface="WenQuanYi Micro Hei Mono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正通汽车现有项目资产</a:t>
            </a:r>
            <a:r>
              <a:rPr spc="-15" dirty="0"/>
              <a:t>介</a:t>
            </a:r>
            <a:r>
              <a:rPr spc="165" dirty="0"/>
              <a:t>绍</a:t>
            </a:r>
            <a:r>
              <a:rPr spc="60" dirty="0"/>
              <a:t>|</a:t>
            </a:r>
            <a:r>
              <a:rPr spc="-315" dirty="0"/>
              <a:t> </a:t>
            </a:r>
            <a:r>
              <a:rPr b="0" spc="10" dirty="0">
                <a:latin typeface="Noto Sans CJK JP Medium"/>
                <a:cs typeface="Noto Sans CJK JP Medium"/>
              </a:rPr>
              <a:t>第</a:t>
            </a:r>
            <a:fld id="{81D60167-4931-47E6-BA6A-407CBD079E47}" type="slidenum">
              <a:rPr b="0" spc="-15" dirty="0">
                <a:latin typeface="Noto Sans CJK JP Medium"/>
                <a:cs typeface="Noto Sans CJK JP Medium"/>
              </a:rPr>
              <a:t>‹#›</a:t>
            </a:fld>
            <a:r>
              <a:rPr b="0" dirty="0">
                <a:latin typeface="Noto Sans CJK JP Medium"/>
                <a:cs typeface="Noto Sans CJK JP Medium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3056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3" y="2588734"/>
            <a:ext cx="10852237" cy="899324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3" y="3566785"/>
            <a:ext cx="10852237" cy="951151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67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944"/>
            <a:ext cx="2700000" cy="316856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944"/>
            <a:ext cx="3960000" cy="31685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944"/>
            <a:ext cx="2700000" cy="316856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5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6408" y="935736"/>
            <a:ext cx="11783695" cy="45720"/>
          </a:xfrm>
          <a:custGeom>
            <a:avLst/>
            <a:gdLst/>
            <a:ahLst/>
            <a:cxnLst/>
            <a:rect l="l" t="t" r="r" b="b"/>
            <a:pathLst>
              <a:path w="11783695" h="45719">
                <a:moveTo>
                  <a:pt x="11783568" y="0"/>
                </a:moveTo>
                <a:lnTo>
                  <a:pt x="0" y="0"/>
                </a:lnTo>
                <a:lnTo>
                  <a:pt x="0" y="45720"/>
                </a:lnTo>
                <a:lnTo>
                  <a:pt x="11783568" y="45720"/>
                </a:lnTo>
                <a:lnTo>
                  <a:pt x="11783568" y="0"/>
                </a:lnTo>
                <a:close/>
              </a:path>
            </a:pathLst>
          </a:custGeom>
          <a:solidFill>
            <a:srgbClr val="004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806" y="366725"/>
            <a:ext cx="36550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D5460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9103" y="3014726"/>
            <a:ext cx="4977765" cy="323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49814" y="6619915"/>
            <a:ext cx="1685290" cy="16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04982"/>
                </a:solidFill>
                <a:latin typeface="WenQuanYi Micro Hei Mono"/>
                <a:cs typeface="WenQuanYi Micro Hei Mono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正通汽车现有项目资产</a:t>
            </a:r>
            <a:r>
              <a:rPr spc="-15" dirty="0"/>
              <a:t>介</a:t>
            </a:r>
            <a:r>
              <a:rPr spc="165" dirty="0"/>
              <a:t>绍</a:t>
            </a:r>
            <a:r>
              <a:rPr spc="60" dirty="0"/>
              <a:t>|</a:t>
            </a:r>
            <a:r>
              <a:rPr spc="-315" dirty="0"/>
              <a:t> </a:t>
            </a:r>
            <a:r>
              <a:rPr b="0" spc="10" dirty="0">
                <a:latin typeface="Noto Sans CJK JP Medium"/>
                <a:cs typeface="Noto Sans CJK JP Medium"/>
              </a:rPr>
              <a:t>第</a:t>
            </a:r>
            <a:fld id="{81D60167-4931-47E6-BA6A-407CBD079E47}" type="slidenum">
              <a:rPr b="0" spc="-15" dirty="0">
                <a:latin typeface="Noto Sans CJK JP Medium"/>
                <a:cs typeface="Noto Sans CJK JP Medium"/>
              </a:rPr>
              <a:t>‹#›</a:t>
            </a:fld>
            <a:r>
              <a:rPr b="0" dirty="0">
                <a:latin typeface="Noto Sans CJK JP Medium"/>
                <a:cs typeface="Noto Sans CJK JP Medium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363400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806" y="366725"/>
            <a:ext cx="365506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b="1" spc="15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深圳卓瑞翔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8875841"/>
              </p:ext>
            </p:extLst>
          </p:nvPr>
        </p:nvGraphicFramePr>
        <p:xfrm>
          <a:off x="5554979" y="1010285"/>
          <a:ext cx="6513195" cy="5756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41">
                <a:tc rowSpan="1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altLang="zh-CN" sz="2400" b="1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altLang="zh-CN" sz="2400" b="1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项 目 基 本 信 息</a:t>
                      </a:r>
                      <a:endParaRPr lang="en-US" altLang="zh-CN" sz="2400" b="1" dirty="0">
                        <a:solidFill>
                          <a:schemeClr val="bg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altLang="zh-CN" sz="2400" b="1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sz="2400" b="1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0" marB="0" vert="eaVert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项目名称</a:t>
                      </a:r>
                      <a:endParaRPr sz="1800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1149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6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深圳市正通汽车创新服务产业园</a:t>
                      </a:r>
                    </a:p>
                  </a:txBody>
                  <a:tcPr marL="0" marR="0" marT="1149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800" b="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房地产开发资质</a:t>
                      </a:r>
                      <a:endParaRPr sz="1800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1149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是</a:t>
                      </a:r>
                      <a:endParaRPr lang="zh-CN" sz="1800" dirty="0">
                        <a:latin typeface="等线" panose="02010600030101010101" pitchFamily="2" charset="-122"/>
                        <a:ea typeface="等线" panose="02010600030101010101" pitchFamily="2" charset="-122"/>
                        <a:cs typeface="UKIJ CJK"/>
                      </a:endParaRPr>
                    </a:p>
                  </a:txBody>
                  <a:tcPr marL="0" marR="0" marT="1149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项目区位</a:t>
                      </a:r>
                      <a:endParaRPr sz="1800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114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龙华区龙华街道和平路东侧</a:t>
                      </a:r>
                    </a:p>
                  </a:txBody>
                  <a:tcPr marL="0" marR="0" marT="114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业态</a:t>
                      </a:r>
                      <a:endParaRPr sz="1800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114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新型产业园</a:t>
                      </a:r>
                      <a:r>
                        <a:rPr lang="zh-CN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（办公楼</a:t>
                      </a:r>
                      <a:r>
                        <a:rPr lang="en-US" altLang="zh-CN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+</a:t>
                      </a:r>
                      <a:r>
                        <a:rPr lang="zh-CN" altLang="en-US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公寓</a:t>
                      </a:r>
                      <a:r>
                        <a:rPr lang="en-US" altLang="zh-CN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+</a:t>
                      </a:r>
                      <a:r>
                        <a:rPr lang="zh-CN" altLang="en-US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商铺</a:t>
                      </a:r>
                      <a:r>
                        <a:rPr lang="en-US" altLang="zh-CN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+4S</a:t>
                      </a:r>
                      <a:r>
                        <a:rPr lang="zh-CN" altLang="en-US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店）</a:t>
                      </a:r>
                    </a:p>
                  </a:txBody>
                  <a:tcPr marL="0" marR="0" marT="114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0" dirty="0" err="1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用地</a:t>
                      </a:r>
                      <a:r>
                        <a:rPr lang="zh-CN" altLang="en-US" sz="1800" b="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指标</a:t>
                      </a:r>
                    </a:p>
                    <a:p>
                      <a:pPr marL="1905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800" b="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（平米）</a:t>
                      </a:r>
                      <a:endParaRPr sz="1800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1149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总用地面积31260，计容建面</a:t>
                      </a:r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161700</a:t>
                      </a:r>
                    </a:p>
                  </a:txBody>
                  <a:tcPr marL="0" marR="0" marT="1149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27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其中：</a:t>
                      </a:r>
                      <a:endParaRPr lang="en-US" altLang="zh-CN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办公101900；</a:t>
                      </a:r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4S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店</a:t>
                      </a:r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11200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；公寓</a:t>
                      </a:r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19400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；商业25400；地下车位</a:t>
                      </a:r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52716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；</a:t>
                      </a:r>
                      <a:endParaRPr lang="en-US" altLang="zh-CN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1155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1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资产说明</a:t>
                      </a:r>
                      <a:endParaRPr sz="1800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1149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en-US" altLang="zh-CN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M0</a:t>
                      </a:r>
                      <a:r>
                        <a:rPr lang="zh-CN" altLang="en-US" sz="180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新型产业用地，</a:t>
                      </a: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需整体自持不可分割</a:t>
                      </a:r>
                      <a:endParaRPr lang="zh-CN" altLang="en-US" sz="1800" dirty="0">
                        <a:solidFill>
                          <a:srgbClr val="C00000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  <a:cs typeface="UKIJ CJK"/>
                      </a:endParaRPr>
                    </a:p>
                  </a:txBody>
                  <a:tcPr marL="0" marR="0" marT="1149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b="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现阶段进展</a:t>
                      </a:r>
                      <a:endParaRPr sz="1800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1155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工程阶段为土石方及基坑支护工程</a:t>
                      </a:r>
                    </a:p>
                  </a:txBody>
                  <a:tcPr marL="0" marR="0" marT="1155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800" b="0" dirty="0" err="1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使用权期限</a:t>
                      </a:r>
                      <a:endParaRPr sz="1800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1155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en-US" altLang="zh-CN" sz="1800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50</a:t>
                      </a:r>
                      <a:r>
                        <a:rPr lang="zh-CN" altLang="en-US" sz="1800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年，</a:t>
                      </a:r>
                      <a:r>
                        <a:rPr lang="en-US" altLang="zh-CN" sz="1800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2005</a:t>
                      </a:r>
                      <a:r>
                        <a:rPr lang="zh-CN" altLang="en-US" sz="1800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年</a:t>
                      </a:r>
                      <a:r>
                        <a:rPr lang="en-US" altLang="zh-CN" sz="1800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-2055</a:t>
                      </a:r>
                      <a:r>
                        <a:rPr lang="zh-CN" altLang="en-US" sz="1800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年</a:t>
                      </a:r>
                    </a:p>
                  </a:txBody>
                  <a:tcPr marL="0" marR="0" marT="11557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0731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2400" b="1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0" marB="0" vert="eaVert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zh-CN" altLang="en-US" sz="1800" b="1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交易方式</a:t>
                      </a:r>
                      <a:endParaRPr sz="1800" b="1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11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zh-CN" altLang="en-US" sz="1800" b="1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项目公司</a:t>
                      </a:r>
                      <a:r>
                        <a:rPr lang="en-US" altLang="zh-CN" sz="1800" b="1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100%</a:t>
                      </a:r>
                      <a:r>
                        <a:rPr lang="zh-CN" altLang="en-US" sz="1800" b="1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股权转让，境内境外主体均可，优先境外</a:t>
                      </a:r>
                    </a:p>
                  </a:txBody>
                  <a:tcPr marL="0" marR="0" marT="11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723362"/>
                  </a:ext>
                </a:extLst>
              </a:tr>
              <a:tr h="395813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2400" b="1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0" marB="0" vert="eaVert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zh-CN" altLang="en-US" sz="1800" b="1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Noto Sans CJK JP Medium"/>
                        </a:rPr>
                        <a:t>报价</a:t>
                      </a:r>
                      <a:endParaRPr sz="1800" b="1" dirty="0">
                        <a:latin typeface="等线" panose="02010600030101010101" pitchFamily="2" charset="-122"/>
                        <a:ea typeface="等线" panose="02010600030101010101" pitchFamily="2" charset="-122"/>
                        <a:cs typeface="Noto Sans CJK JP Medium"/>
                      </a:endParaRPr>
                    </a:p>
                  </a:txBody>
                  <a:tcPr marL="0" marR="0" marT="11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en-US" altLang="zh-CN" sz="1800" b="1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11</a:t>
                      </a:r>
                      <a:r>
                        <a:rPr lang="zh-CN" altLang="en-US" sz="1800" b="1" spc="40" dirty="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亿</a:t>
                      </a:r>
                      <a:r>
                        <a:rPr lang="zh-CN" altLang="en-US" sz="1800" b="1" spc="40">
                          <a:latin typeface="等线" panose="02010600030101010101" pitchFamily="2" charset="-122"/>
                          <a:ea typeface="等线" panose="02010600030101010101" pitchFamily="2" charset="-122"/>
                          <a:cs typeface="UKIJ CJK"/>
                        </a:rPr>
                        <a:t>元人民币左右</a:t>
                      </a:r>
                      <a:endParaRPr lang="zh-CN" altLang="en-US" sz="1800" b="1" spc="40" dirty="0">
                        <a:latin typeface="等线" panose="02010600030101010101" pitchFamily="2" charset="-122"/>
                        <a:ea typeface="等线" panose="02010600030101010101" pitchFamily="2" charset="-122"/>
                        <a:cs typeface="UKIJ CJK"/>
                      </a:endParaRPr>
                    </a:p>
                  </a:txBody>
                  <a:tcPr marL="0" marR="0" marT="115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07008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1414145"/>
            <a:ext cx="5174615" cy="3658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1"/>
          <p:cNvSpPr>
            <a:spLocks noGrp="1"/>
          </p:cNvSpPr>
          <p:nvPr>
            <p:ph type="title"/>
          </p:nvPr>
        </p:nvSpPr>
        <p:spPr>
          <a:xfrm>
            <a:off x="533806" y="366725"/>
            <a:ext cx="5352644" cy="984885"/>
          </a:xfrm>
        </p:spPr>
        <p:txBody>
          <a:bodyPr/>
          <a:lstStyle/>
          <a:p>
            <a:r>
              <a:rPr lang="zh-CN" altLang="en-US" b="1" spc="15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深圳卓瑞翔（用地方案）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1B938C-0FB2-44AF-881F-4C0C2A52B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171575"/>
            <a:ext cx="85153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5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09562" y="2269490"/>
            <a:ext cx="11572875" cy="151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4F81BD">
                    <a:lumMod val="50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交易方式：项目公司</a:t>
            </a:r>
            <a:r>
              <a:rPr lang="en-US" altLang="zh-CN" sz="2000" b="1" dirty="0">
                <a:solidFill>
                  <a:srgbClr val="4F81BD">
                    <a:lumMod val="50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100%</a:t>
            </a:r>
            <a:r>
              <a:rPr lang="zh-CN" altLang="en-US" sz="2000" b="1" dirty="0">
                <a:solidFill>
                  <a:srgbClr val="4F81BD">
                    <a:lumMod val="50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股权转让，境内境外主体均可，优先境外交割；</a:t>
            </a:r>
            <a:endParaRPr lang="en-US" altLang="zh-CN" sz="2000" b="1" dirty="0">
              <a:solidFill>
                <a:srgbClr val="4F81BD">
                  <a:lumMod val="50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4F81BD">
                    <a:lumMod val="50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报价：</a:t>
            </a:r>
            <a:r>
              <a:rPr lang="en-US" altLang="zh-CN" sz="2000" b="1" dirty="0">
                <a:solidFill>
                  <a:srgbClr val="4F81BD">
                    <a:lumMod val="50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2000" b="1" dirty="0">
                <a:solidFill>
                  <a:srgbClr val="4F81BD">
                    <a:lumMod val="50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亿元</a:t>
            </a:r>
            <a:endParaRPr lang="en-US" altLang="zh-CN" sz="2000" b="1" dirty="0">
              <a:solidFill>
                <a:srgbClr val="4F81BD">
                  <a:lumMod val="50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object 2"/>
          <p:cNvSpPr txBox="1">
            <a:spLocks noGrp="1"/>
          </p:cNvSpPr>
          <p:nvPr>
            <p:ph type="title"/>
          </p:nvPr>
        </p:nvSpPr>
        <p:spPr>
          <a:xfrm>
            <a:off x="533806" y="366725"/>
            <a:ext cx="365506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b="1" spc="15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深圳卓瑞翔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28600" y="1088390"/>
            <a:ext cx="5342890" cy="5631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项目区位：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项目西临城市主干道龙华和平路。位于清湖路、清龙路、梅龙大道以及和平路四条路违和的场地内，城市道路交通环境较好。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距离龙华区</a:t>
            </a:r>
            <a:r>
              <a:rPr lang="zh-CN" altLang="en-US" dirty="0">
                <a:solidFill>
                  <a:srgbClr val="1F497D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民政局200米，龙华区市政服务中心0.4公里，距离龙华区文化广场1.5公里。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F497D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距离深圳北站约</a:t>
            </a:r>
            <a:r>
              <a:rPr lang="en-US" altLang="zh-CN" dirty="0">
                <a:solidFill>
                  <a:srgbClr val="1F497D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dirty="0">
                <a:solidFill>
                  <a:srgbClr val="1F497D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公里，深圳站</a:t>
            </a:r>
            <a:r>
              <a:rPr lang="en-US" altLang="zh-CN" dirty="0">
                <a:solidFill>
                  <a:srgbClr val="1F497D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lang="zh-CN" altLang="en-US" dirty="0">
                <a:solidFill>
                  <a:srgbClr val="1F497D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公里，福田区</a:t>
            </a:r>
            <a:r>
              <a:rPr lang="en-US" altLang="zh-CN" dirty="0">
                <a:solidFill>
                  <a:srgbClr val="1F497D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r>
            <a:r>
              <a:rPr lang="zh-CN" altLang="en-US" dirty="0">
                <a:solidFill>
                  <a:srgbClr val="1F497D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公里。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1F497D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F497D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整体而言属于深圳市北部中心的位置，靠近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龙华科技文化及公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共服务中心、九龙山科技园、龙华商业中心、观澜文化产业园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</a:t>
            </a:r>
          </a:p>
        </p:txBody>
      </p:sp>
      <p:sp>
        <p:nvSpPr>
          <p:cNvPr id="18" name="object 2"/>
          <p:cNvSpPr txBox="1">
            <a:spLocks noGrp="1"/>
          </p:cNvSpPr>
          <p:nvPr>
            <p:ph type="title"/>
          </p:nvPr>
        </p:nvSpPr>
        <p:spPr>
          <a:xfrm>
            <a:off x="533806" y="366725"/>
            <a:ext cx="365506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b="1" spc="15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深圳卓瑞翔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305" y="1088390"/>
            <a:ext cx="5938520" cy="53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2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3675" y="774065"/>
            <a:ext cx="7190105" cy="554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当前进展：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2020年1月19日取得宗地不动产权证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。土方开挖及外运约10万立方。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规划1#楼为超高层办公楼，标准层面积1780㎡。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层，高198.45米，总面积74040.29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㎡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。底部商业9095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㎡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规划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2#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楼为公寓，标准层面积1070㎡。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层，高92.4米，每套使用面积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㎡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，层高3.6米，每层26套。共570余套。总面积31018.65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㎡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，含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食堂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㎡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，商业9154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㎡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规划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3#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楼为高层办公楼，标准层面积1007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㎡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层，高，104.95米，层高4.5米。总面积28495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㎡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，商业6862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㎡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规划4#楼为办公楼。标准层面积2820㎡。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层，高55.9，层高5.4米。规划为宝马及奔驰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4s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办公，总面积28145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㎡，办公22400㎡。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object 2"/>
          <p:cNvSpPr txBox="1">
            <a:spLocks noGrp="1"/>
          </p:cNvSpPr>
          <p:nvPr>
            <p:ph type="title"/>
          </p:nvPr>
        </p:nvSpPr>
        <p:spPr>
          <a:xfrm>
            <a:off x="533806" y="366725"/>
            <a:ext cx="365506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b="1" spc="15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深圳卓瑞翔</a:t>
            </a:r>
            <a:endParaRPr b="1" spc="5" dirty="0">
              <a:solidFill>
                <a:schemeClr val="tx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720" y="4505325"/>
            <a:ext cx="5034280" cy="2352675"/>
          </a:xfrm>
          <a:prstGeom prst="rect">
            <a:avLst/>
          </a:prstGeom>
        </p:spPr>
      </p:pic>
      <p:pic>
        <p:nvPicPr>
          <p:cNvPr id="4" name="图片 3" descr="C:/Users/liqiran/AppData/Local/Temp/picturescale_20200926120112/output_20200926120113.pngoutput_20200926120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80" y="1306830"/>
            <a:ext cx="4698365" cy="26943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 descr="C:/Users/liqiran/AppData/Local/Temp/picturescale_20200926114023/output_20200926114026.jpgoutput_20200926114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2298065"/>
            <a:ext cx="5601970" cy="4202430"/>
          </a:xfrm>
          <a:prstGeom prst="rect">
            <a:avLst/>
          </a:prstGeom>
        </p:spPr>
      </p:pic>
      <p:pic>
        <p:nvPicPr>
          <p:cNvPr id="6" name="图片 5" descr="C:/Users/liqiran/AppData/Local/Temp/picturescale_20200926113955/output_20200926114002.jpgoutput_20200926114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" y="181610"/>
            <a:ext cx="6367145" cy="4775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035" y="934720"/>
            <a:ext cx="10975975" cy="109283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项目周边房地产竞品分析：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项目位于清湖片区，写字楼发展尚未完全成熟，周边优质写字楼项目供应较少，主要以准甲级、乙级写字楼为主。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标题 41"/>
          <p:cNvSpPr>
            <a:spLocks noGrp="1"/>
          </p:cNvSpPr>
          <p:nvPr>
            <p:ph type="title"/>
          </p:nvPr>
        </p:nvSpPr>
        <p:spPr>
          <a:xfrm>
            <a:off x="533806" y="366725"/>
            <a:ext cx="3655060" cy="492125"/>
          </a:xfrm>
        </p:spPr>
        <p:txBody>
          <a:bodyPr/>
          <a:lstStyle/>
          <a:p>
            <a:r>
              <a:rPr lang="zh-CN" altLang="en-US" b="1" spc="15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深圳卓瑞翔</a:t>
            </a:r>
            <a:endParaRPr lang="zh-CN" altLang="en-US" dirty="0"/>
          </a:p>
        </p:txBody>
      </p:sp>
      <p:pic>
        <p:nvPicPr>
          <p:cNvPr id="129" name="图片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027555"/>
            <a:ext cx="10544810" cy="4830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1"/>
          <p:cNvSpPr>
            <a:spLocks noGrp="1"/>
          </p:cNvSpPr>
          <p:nvPr>
            <p:ph type="title"/>
          </p:nvPr>
        </p:nvSpPr>
        <p:spPr>
          <a:xfrm>
            <a:off x="533806" y="366725"/>
            <a:ext cx="4857344" cy="492443"/>
          </a:xfrm>
        </p:spPr>
        <p:txBody>
          <a:bodyPr/>
          <a:lstStyle/>
          <a:p>
            <a:r>
              <a:rPr lang="zh-CN" altLang="en-US" b="1" spc="15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深圳卓瑞翔（不动产证）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F86324-67BD-4C86-B7F0-526D655A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219199"/>
            <a:ext cx="7889193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2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1"/>
          <p:cNvSpPr>
            <a:spLocks noGrp="1"/>
          </p:cNvSpPr>
          <p:nvPr>
            <p:ph type="title"/>
          </p:nvPr>
        </p:nvSpPr>
        <p:spPr>
          <a:xfrm>
            <a:off x="533805" y="366725"/>
            <a:ext cx="5266919" cy="984885"/>
          </a:xfrm>
        </p:spPr>
        <p:txBody>
          <a:bodyPr/>
          <a:lstStyle/>
          <a:p>
            <a:r>
              <a:rPr lang="zh-CN" altLang="en-US" b="1" spc="15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深圳卓瑞翔（规划许可）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A7F204-A413-464D-A409-67CBC846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8" y="1094328"/>
            <a:ext cx="8110538" cy="55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1"/>
          <p:cNvSpPr>
            <a:spLocks noGrp="1"/>
          </p:cNvSpPr>
          <p:nvPr>
            <p:ph type="title"/>
          </p:nvPr>
        </p:nvSpPr>
        <p:spPr>
          <a:xfrm>
            <a:off x="533806" y="366725"/>
            <a:ext cx="3655060" cy="492125"/>
          </a:xfrm>
        </p:spPr>
        <p:txBody>
          <a:bodyPr/>
          <a:lstStyle/>
          <a:p>
            <a:r>
              <a:rPr lang="zh-CN" altLang="en-US" b="1" spc="150" dirty="0">
                <a:solidFill>
                  <a:schemeClr val="tx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深圳卓瑞翔（工规）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82BA20-E942-46E0-AD3F-67837ED8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92" y="1162050"/>
            <a:ext cx="7795904" cy="55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25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7280a8a-77cc-45ea-8b81-ec097194254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520</Words>
  <Application>Microsoft Office PowerPoint</Application>
  <PresentationFormat>宽屏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Noto Sans CJK JP Medium</vt:lpstr>
      <vt:lpstr>WenQuanYi Micro Hei Mono</vt:lpstr>
      <vt:lpstr>等线</vt:lpstr>
      <vt:lpstr>Calibri</vt:lpstr>
      <vt:lpstr>Wingdings</vt:lpstr>
      <vt:lpstr>Office Theme</vt:lpstr>
      <vt:lpstr>深圳卓瑞翔</vt:lpstr>
      <vt:lpstr>深圳卓瑞翔</vt:lpstr>
      <vt:lpstr>深圳卓瑞翔</vt:lpstr>
      <vt:lpstr>深圳卓瑞翔</vt:lpstr>
      <vt:lpstr>PowerPoint 演示文稿</vt:lpstr>
      <vt:lpstr>深圳卓瑞翔</vt:lpstr>
      <vt:lpstr>深圳卓瑞翔（不动产证）</vt:lpstr>
      <vt:lpstr>深圳卓瑞翔（规划许可）</vt:lpstr>
      <vt:lpstr>深圳卓瑞翔（工规）</vt:lpstr>
      <vt:lpstr>深圳卓瑞翔（用地方案）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深圳卓瑞翔</dc:title>
  <dc:creator>mengzhi deng</dc:creator>
  <cp:lastModifiedBy>mengzhi deng</cp:lastModifiedBy>
  <cp:revision>5</cp:revision>
  <dcterms:created xsi:type="dcterms:W3CDTF">2020-11-11T03:57:46Z</dcterms:created>
  <dcterms:modified xsi:type="dcterms:W3CDTF">2021-08-07T03:42:36Z</dcterms:modified>
</cp:coreProperties>
</file>