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2">
  <p:sldMasterIdLst>
    <p:sldMasterId id="2147483648" r:id="rId1"/>
    <p:sldMasterId id="2147483650" r:id="rId3"/>
  </p:sldMasterIdLst>
  <p:notesMasterIdLst>
    <p:notesMasterId r:id="rId6"/>
  </p:notesMasterIdLst>
  <p:handoutMasterIdLst>
    <p:handoutMasterId r:id="rId20"/>
  </p:handoutMasterIdLst>
  <p:sldIdLst>
    <p:sldId id="1008" r:id="rId4"/>
    <p:sldId id="1015" r:id="rId5"/>
    <p:sldId id="1006" r:id="rId7"/>
    <p:sldId id="1074" r:id="rId8"/>
    <p:sldId id="1085" r:id="rId9"/>
    <p:sldId id="1056" r:id="rId10"/>
    <p:sldId id="1073" r:id="rId11"/>
    <p:sldId id="1087" r:id="rId12"/>
    <p:sldId id="1088" r:id="rId13"/>
    <p:sldId id="1092" r:id="rId14"/>
    <p:sldId id="1093" r:id="rId15"/>
    <p:sldId id="1094" r:id="rId16"/>
    <p:sldId id="1057" r:id="rId17"/>
    <p:sldId id="1077" r:id="rId18"/>
    <p:sldId id="955" r:id="rId19"/>
  </p:sldIdLst>
  <p:sldSz cx="9144000" cy="5143500" type="screen16x9"/>
  <p:notesSz cx="9928225" cy="6797675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3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6EB2"/>
    <a:srgbClr val="307FC7"/>
    <a:srgbClr val="CC9900"/>
    <a:srgbClr val="354A5D"/>
    <a:srgbClr val="4F91CF"/>
    <a:srgbClr val="4F81BD"/>
    <a:srgbClr val="2E7EC7"/>
    <a:srgbClr val="2F7EC7"/>
    <a:srgbClr val="4D91CF"/>
    <a:srgbClr val="E9ED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45" autoAdjust="0"/>
    <p:restoredTop sz="90636" autoAdjust="0"/>
  </p:normalViewPr>
  <p:slideViewPr>
    <p:cSldViewPr showGuides="1">
      <p:cViewPr varScale="1">
        <p:scale>
          <a:sx n="93" d="100"/>
          <a:sy n="93" d="100"/>
        </p:scale>
        <p:origin x="504" y="60"/>
      </p:cViewPr>
      <p:guideLst>
        <p:guide orient="horz" pos="1636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1" d="100"/>
          <a:sy n="71" d="100"/>
        </p:scale>
        <p:origin x="720" y="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4" Type="http://schemas.openxmlformats.org/officeDocument/2006/relationships/tags" Target="tags/tag32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handoutMaster" Target="handoutMasters/handoutMaster1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4302308" cy="340155"/>
          </a:xfrm>
          <a:prstGeom prst="rect">
            <a:avLst/>
          </a:prstGeom>
        </p:spPr>
        <p:txBody>
          <a:bodyPr vert="horz" lIns="90981" tIns="45492" rIns="90981" bIns="45492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5623599" y="2"/>
            <a:ext cx="4302308" cy="340155"/>
          </a:xfrm>
          <a:prstGeom prst="rect">
            <a:avLst/>
          </a:prstGeom>
        </p:spPr>
        <p:txBody>
          <a:bodyPr vert="horz" lIns="90981" tIns="45492" rIns="90981" bIns="45492" rtlCol="0"/>
          <a:lstStyle>
            <a:lvl1pPr algn="r">
              <a:defRPr sz="1200"/>
            </a:lvl1pPr>
          </a:lstStyle>
          <a:p>
            <a:fld id="{558962AF-D487-4F67-B812-BD606745D06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6456433"/>
            <a:ext cx="4302308" cy="340155"/>
          </a:xfrm>
          <a:prstGeom prst="rect">
            <a:avLst/>
          </a:prstGeom>
        </p:spPr>
        <p:txBody>
          <a:bodyPr vert="horz" lIns="90981" tIns="45492" rIns="90981" bIns="45492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5623599" y="6456433"/>
            <a:ext cx="4302308" cy="340155"/>
          </a:xfrm>
          <a:prstGeom prst="rect">
            <a:avLst/>
          </a:prstGeom>
        </p:spPr>
        <p:txBody>
          <a:bodyPr vert="horz" lIns="90981" tIns="45492" rIns="90981" bIns="45492" rtlCol="0" anchor="b"/>
          <a:lstStyle>
            <a:lvl1pPr algn="r">
              <a:defRPr sz="1200"/>
            </a:lvl1pPr>
          </a:lstStyle>
          <a:p>
            <a:fld id="{96D7E189-2C58-4560-BB68-E019DC04A27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4302231" cy="339884"/>
          </a:xfrm>
          <a:prstGeom prst="rect">
            <a:avLst/>
          </a:prstGeom>
        </p:spPr>
        <p:txBody>
          <a:bodyPr vert="horz" lIns="90981" tIns="45492" rIns="90981" bIns="45492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623700" y="2"/>
            <a:ext cx="4302231" cy="339884"/>
          </a:xfrm>
          <a:prstGeom prst="rect">
            <a:avLst/>
          </a:prstGeom>
        </p:spPr>
        <p:txBody>
          <a:bodyPr vert="horz" lIns="90981" tIns="45492" rIns="90981" bIns="45492" rtlCol="0"/>
          <a:lstStyle>
            <a:lvl1pPr algn="r">
              <a:defRPr sz="1200"/>
            </a:lvl1pPr>
          </a:lstStyle>
          <a:p>
            <a:fld id="{FFEFA1F0-4419-45E7-BE88-77CCE210716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0725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981" tIns="45492" rIns="90981" bIns="45492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</p:spPr>
        <p:txBody>
          <a:bodyPr vert="horz" lIns="90981" tIns="45492" rIns="90981" bIns="45492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3" y="6456614"/>
            <a:ext cx="4302231" cy="339884"/>
          </a:xfrm>
          <a:prstGeom prst="rect">
            <a:avLst/>
          </a:prstGeom>
        </p:spPr>
        <p:txBody>
          <a:bodyPr vert="horz" lIns="90981" tIns="45492" rIns="90981" bIns="45492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623700" y="6456614"/>
            <a:ext cx="4302231" cy="339884"/>
          </a:xfrm>
          <a:prstGeom prst="rect">
            <a:avLst/>
          </a:prstGeom>
        </p:spPr>
        <p:txBody>
          <a:bodyPr vert="horz" lIns="90981" tIns="45492" rIns="90981" bIns="45492" rtlCol="0" anchor="b"/>
          <a:lstStyle>
            <a:lvl1pPr algn="r">
              <a:defRPr sz="1200"/>
            </a:lvl1pPr>
          </a:lstStyle>
          <a:p>
            <a:fld id="{78C07FA1-98A5-422A-9D81-D189EFD224C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07FA1-98A5-422A-9D81-D189EFD224C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04863" y="15875"/>
            <a:ext cx="8318500" cy="46783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356342" y="4694679"/>
            <a:ext cx="9143553" cy="1871771"/>
          </a:xfr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100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A9B6F5-F3BB-4006-AE2C-0A3ABEA99B32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04863" y="15875"/>
            <a:ext cx="8318500" cy="46783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356342" y="4694679"/>
            <a:ext cx="9143553" cy="1871771"/>
          </a:xfr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100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A9B6F5-F3BB-4006-AE2C-0A3ABEA99B32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07FA1-98A5-422A-9D81-D189EFD224C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04863" y="15875"/>
            <a:ext cx="8318500" cy="46783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356342" y="4694679"/>
            <a:ext cx="9143553" cy="1871771"/>
          </a:xfr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100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A9B6F5-F3BB-4006-AE2C-0A3ABEA99B32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04863" y="15875"/>
            <a:ext cx="8318500" cy="46783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356342" y="4694679"/>
            <a:ext cx="9143553" cy="1871771"/>
          </a:xfr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100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A9B6F5-F3BB-4006-AE2C-0A3ABEA99B32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04863" y="15875"/>
            <a:ext cx="8318500" cy="46783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356342" y="4694679"/>
            <a:ext cx="9143553" cy="1871771"/>
          </a:xfr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100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A9B6F5-F3BB-4006-AE2C-0A3ABEA99B32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04863" y="15875"/>
            <a:ext cx="8318500" cy="46783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356342" y="4694679"/>
            <a:ext cx="9143553" cy="1871771"/>
          </a:xfr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100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A9B6F5-F3BB-4006-AE2C-0A3ABEA99B32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04863" y="15875"/>
            <a:ext cx="8318500" cy="46783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356342" y="4694679"/>
            <a:ext cx="9143553" cy="1871771"/>
          </a:xfr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100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A9B6F5-F3BB-4006-AE2C-0A3ABEA99B32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07FA1-98A5-422A-9D81-D189EFD224C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04863" y="15875"/>
            <a:ext cx="8318500" cy="46783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356342" y="4694679"/>
            <a:ext cx="9143553" cy="1871771"/>
          </a:xfr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100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A9B6F5-F3BB-4006-AE2C-0A3ABEA99B32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04863" y="15875"/>
            <a:ext cx="8318500" cy="46783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356342" y="4694679"/>
            <a:ext cx="9143553" cy="1871771"/>
          </a:xfr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100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A9B6F5-F3BB-4006-AE2C-0A3ABEA99B32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04863" y="15875"/>
            <a:ext cx="8318500" cy="46783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356342" y="4694679"/>
            <a:ext cx="9143553" cy="1871771"/>
          </a:xfr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100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A9B6F5-F3BB-4006-AE2C-0A3ABEA99B32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04863" y="15875"/>
            <a:ext cx="8318500" cy="46783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356342" y="4694679"/>
            <a:ext cx="9143553" cy="1871771"/>
          </a:xfr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100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A9B6F5-F3BB-4006-AE2C-0A3ABEA99B32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endParaRPr lang="zh-CN" altLang="en-US" dirty="0"/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405880" y="627534"/>
            <a:ext cx="841459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>
            <a:off x="457200" y="4789175"/>
            <a:ext cx="8435280" cy="1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日期占位符 4"/>
          <p:cNvSpPr txBox="1"/>
          <p:nvPr userDrawn="1"/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ECE080A-352E-49C3-8505-E1CACD0F5CFF}" type="datetimeFigureOut">
              <a:rPr lang="zh-CN" altLang="en-US" sz="100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</a:fld>
            <a:endParaRPr lang="zh-CN" altLang="en-US" sz="10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2" name="灯片编号占位符 6"/>
          <p:cNvSpPr txBox="1"/>
          <p:nvPr userDrawn="1"/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0F12200-7D56-4C7A-84FF-770C8E118E3B}" type="slidenum">
              <a:rPr lang="zh-CN" altLang="en-US" sz="1000" smtClean="0"/>
            </a:fld>
            <a:endParaRPr lang="zh-CN" altLang="en-US" sz="1000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166285"/>
            <a:ext cx="1084328" cy="41704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2.xml"/><Relationship Id="rId3" Type="http://schemas.openxmlformats.org/officeDocument/2006/relationships/image" Target="../media/image13.png"/><Relationship Id="rId2" Type="http://schemas.openxmlformats.org/officeDocument/2006/relationships/tags" Target="../tags/tag21.xml"/><Relationship Id="rId1" Type="http://schemas.openxmlformats.org/officeDocument/2006/relationships/tags" Target="../tags/tag20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5.xml"/><Relationship Id="rId3" Type="http://schemas.openxmlformats.org/officeDocument/2006/relationships/image" Target="../media/image14.png"/><Relationship Id="rId2" Type="http://schemas.openxmlformats.org/officeDocument/2006/relationships/tags" Target="../tags/tag24.xml"/><Relationship Id="rId1" Type="http://schemas.openxmlformats.org/officeDocument/2006/relationships/tags" Target="../tags/tag2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29.xml"/><Relationship Id="rId5" Type="http://schemas.openxmlformats.org/officeDocument/2006/relationships/image" Target="../media/image16.png"/><Relationship Id="rId4" Type="http://schemas.openxmlformats.org/officeDocument/2006/relationships/tags" Target="../tags/tag28.xml"/><Relationship Id="rId3" Type="http://schemas.openxmlformats.org/officeDocument/2006/relationships/image" Target="../media/image15.png"/><Relationship Id="rId2" Type="http://schemas.openxmlformats.org/officeDocument/2006/relationships/tags" Target="../tags/tag27.xml"/><Relationship Id="rId1" Type="http://schemas.openxmlformats.org/officeDocument/2006/relationships/tags" Target="../tags/tag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31.xml"/><Relationship Id="rId1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2.xml"/><Relationship Id="rId2" Type="http://schemas.openxmlformats.org/officeDocument/2006/relationships/image" Target="../media/image4.png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image" Target="../media/image5.png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image" Target="../media/image9.png"/><Relationship Id="rId7" Type="http://schemas.openxmlformats.org/officeDocument/2006/relationships/tags" Target="../tags/tag9.xml"/><Relationship Id="rId6" Type="http://schemas.openxmlformats.org/officeDocument/2006/relationships/image" Target="../media/image8.png"/><Relationship Id="rId5" Type="http://schemas.openxmlformats.org/officeDocument/2006/relationships/tags" Target="../tags/tag8.xml"/><Relationship Id="rId4" Type="http://schemas.openxmlformats.org/officeDocument/2006/relationships/image" Target="../media/image7.png"/><Relationship Id="rId3" Type="http://schemas.openxmlformats.org/officeDocument/2006/relationships/tags" Target="../tags/tag7.xml"/><Relationship Id="rId2" Type="http://schemas.openxmlformats.org/officeDocument/2006/relationships/image" Target="../media/image6.png"/><Relationship Id="rId12" Type="http://schemas.openxmlformats.org/officeDocument/2006/relationships/notesSlide" Target="../notesSlides/notesSlide4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1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.xml"/><Relationship Id="rId2" Type="http://schemas.openxmlformats.org/officeDocument/2006/relationships/image" Target="../media/image10.png"/><Relationship Id="rId1" Type="http://schemas.openxmlformats.org/officeDocument/2006/relationships/tags" Target="../tags/tag12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6.xml"/><Relationship Id="rId3" Type="http://schemas.openxmlformats.org/officeDocument/2006/relationships/image" Target="../media/image11.png"/><Relationship Id="rId2" Type="http://schemas.openxmlformats.org/officeDocument/2006/relationships/tags" Target="../tags/tag15.xml"/><Relationship Id="rId1" Type="http://schemas.openxmlformats.org/officeDocument/2006/relationships/tags" Target="../tags/tag14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9.xml"/><Relationship Id="rId3" Type="http://schemas.openxmlformats.org/officeDocument/2006/relationships/image" Target="../media/image12.png"/><Relationship Id="rId2" Type="http://schemas.openxmlformats.org/officeDocument/2006/relationships/tags" Target="../tags/tag18.xml"/><Relationship Id="rId1" Type="http://schemas.openxmlformats.org/officeDocument/2006/relationships/tags" Target="../tags/tag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90"/>
          <a:stretch>
            <a:fillRect/>
          </a:stretch>
        </p:blipFill>
        <p:spPr>
          <a:xfrm>
            <a:off x="0" y="2824324"/>
            <a:ext cx="3504641" cy="231859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570" y="1732161"/>
            <a:ext cx="2828354" cy="2696554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0" y="0"/>
            <a:ext cx="9144000" cy="5142917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403648" y="792999"/>
            <a:ext cx="6336704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b="1" dirty="0" smtClean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ctr"/>
            <a:r>
              <a:rPr lang="zh-CN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甘肃武威</a:t>
            </a:r>
            <a:r>
              <a:rPr lang="zh-CN" alt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东方·尚品</a:t>
            </a:r>
            <a:endParaRPr lang="zh-CN" altLang="en-US" sz="3600" b="1" dirty="0" smtClean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ctr"/>
            <a:r>
              <a:rPr lang="zh-CN" alt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住宅小区融资方案</a:t>
            </a:r>
            <a:endParaRPr lang="zh-CN" altLang="en-US" sz="3600" b="1" dirty="0" smtClean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ctr"/>
            <a:endParaRPr lang="en-US" altLang="zh-CN" b="1" dirty="0" smtClean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211960" y="4551392"/>
            <a:ext cx="1728192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tx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2023</a:t>
            </a:r>
            <a:r>
              <a:rPr lang="zh-CN" altLang="en-US" sz="1400" dirty="0" smtClean="0">
                <a:solidFill>
                  <a:schemeClr val="tx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年</a:t>
            </a:r>
            <a:r>
              <a:rPr lang="en-US" altLang="zh-CN" sz="1400" dirty="0" smtClean="0">
                <a:solidFill>
                  <a:schemeClr val="tx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4</a:t>
            </a:r>
            <a:r>
              <a:rPr lang="zh-CN" altLang="en-US" sz="1400" dirty="0" smtClean="0">
                <a:solidFill>
                  <a:schemeClr val="tx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月</a:t>
            </a:r>
            <a:endParaRPr lang="zh-CN" altLang="en-US" sz="1400" dirty="0">
              <a:solidFill>
                <a:schemeClr val="tx2">
                  <a:lumMod val="7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809153" y="3270156"/>
            <a:ext cx="4177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rgbClr val="3A6EB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www.soudi365.com</a:t>
            </a:r>
            <a:endParaRPr lang="zh-CN" altLang="en-US" sz="3600" b="1" dirty="0">
              <a:solidFill>
                <a:srgbClr val="3A6EB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4956" y="184304"/>
            <a:ext cx="6739332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二</a:t>
            </a:r>
            <a:r>
              <a:rPr lang="zh-CN" altLang="en-US" dirty="0"/>
              <a:t>、规划方案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475740" y="699770"/>
            <a:ext cx="5937250" cy="403606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4956" y="184304"/>
            <a:ext cx="6739332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二</a:t>
            </a:r>
            <a:r>
              <a:rPr lang="zh-CN" altLang="en-US" dirty="0"/>
              <a:t>、规划方案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310005" y="699770"/>
            <a:ext cx="6523355" cy="404622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4956" y="184304"/>
            <a:ext cx="6739332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二</a:t>
            </a:r>
            <a:r>
              <a:rPr lang="zh-CN" altLang="en-US" dirty="0"/>
              <a:t>、规划方案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11505" y="1497965"/>
            <a:ext cx="3126740" cy="30778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969385" y="1635760"/>
            <a:ext cx="4622800" cy="29591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 bwMode="auto">
          <a:xfrm>
            <a:off x="1765380" y="1907608"/>
            <a:ext cx="516795" cy="469672"/>
            <a:chOff x="1110" y="2656"/>
            <a:chExt cx="1549" cy="1351"/>
          </a:xfrm>
          <a:solidFill>
            <a:srgbClr val="D00F30"/>
          </a:solidFill>
        </p:grpSpPr>
        <p:sp>
          <p:nvSpPr>
            <p:cNvPr id="3" name="AutoShape 4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pFill/>
            <a:ln w="9525">
              <a:noFill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wrap="none" anchor="ctr"/>
            <a:lstStyle/>
            <a:p>
              <a:pPr defTabSz="914400">
                <a:defRPr/>
              </a:pPr>
              <a:endParaRPr lang="zh-CN" altLang="en-US" sz="21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AutoShape 5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pFill/>
            <a:ln w="9525">
              <a:solidFill>
                <a:srgbClr val="C0C0C0"/>
              </a:solidFill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wrap="none" anchor="ctr"/>
            <a:lstStyle/>
            <a:p>
              <a:pPr defTabSz="914400">
                <a:defRPr/>
              </a:pPr>
              <a:endParaRPr lang="zh-CN" altLang="en-US" sz="21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AutoShape 6"/>
            <p:cNvSpPr>
              <a:spLocks noChangeArrowheads="1"/>
            </p:cNvSpPr>
            <p:nvPr/>
          </p:nvSpPr>
          <p:spPr bwMode="gray">
            <a:xfrm>
              <a:off x="1200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grpFill/>
            <a:ln w="9525">
              <a:solidFill>
                <a:srgbClr val="0D1259"/>
              </a:solidFill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wrap="none" anchor="ctr"/>
            <a:lstStyle/>
            <a:p>
              <a:pPr defTabSz="914400">
                <a:defRPr/>
              </a:pPr>
              <a:endParaRPr lang="zh-CN" altLang="en-US" sz="21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" name="Line 11"/>
          <p:cNvSpPr>
            <a:spLocks noChangeShapeType="1"/>
          </p:cNvSpPr>
          <p:nvPr/>
        </p:nvSpPr>
        <p:spPr bwMode="auto">
          <a:xfrm>
            <a:off x="2411760" y="2369284"/>
            <a:ext cx="5895975" cy="0"/>
          </a:xfrm>
          <a:prstGeom prst="line">
            <a:avLst/>
          </a:prstGeom>
          <a:noFill/>
          <a:ln w="19050">
            <a:solidFill>
              <a:srgbClr val="C0C0C0"/>
            </a:solidFill>
            <a:prstDash val="sysDot"/>
            <a:round/>
            <a:tailEnd type="oval" w="med" len="med"/>
          </a:ln>
          <a:effectLst/>
        </p:spPr>
        <p:txBody>
          <a:bodyPr wrap="none" lIns="107424" tIns="53712" rIns="107424" bIns="53712" anchor="ctr"/>
          <a:lstStyle/>
          <a:p>
            <a:pPr defTabSz="914400">
              <a:defRPr/>
            </a:pPr>
            <a:endParaRPr lang="zh-CN" altLang="en-US" sz="21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3002255" y="1926543"/>
            <a:ext cx="1139190" cy="38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7424" tIns="53712" rIns="107424" bIns="53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baseline="-25000" dirty="0" smtClean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项目概况</a:t>
            </a:r>
            <a:endParaRPr lang="en-US" altLang="zh-CN" sz="2800" b="1" baseline="-250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gray">
          <a:xfrm>
            <a:off x="1629122" y="1938317"/>
            <a:ext cx="782638" cy="4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424" tIns="53712" rIns="107424" bIns="53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20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Group 3"/>
          <p:cNvGrpSpPr/>
          <p:nvPr/>
        </p:nvGrpSpPr>
        <p:grpSpPr bwMode="auto">
          <a:xfrm>
            <a:off x="1765380" y="2580337"/>
            <a:ext cx="516795" cy="469672"/>
            <a:chOff x="1110" y="2656"/>
            <a:chExt cx="1549" cy="1351"/>
          </a:xfrm>
          <a:solidFill>
            <a:srgbClr val="D00F30"/>
          </a:solidFill>
        </p:grpSpPr>
        <p:sp>
          <p:nvSpPr>
            <p:cNvPr id="10" name="AutoShape 4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pFill/>
            <a:ln w="9525">
              <a:noFill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wrap="none" anchor="ctr"/>
            <a:lstStyle/>
            <a:p>
              <a:pPr defTabSz="914400">
                <a:defRPr/>
              </a:pPr>
              <a:endParaRPr lang="zh-CN" altLang="en-US" sz="21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AutoShape 5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pFill/>
            <a:ln w="9525">
              <a:solidFill>
                <a:srgbClr val="C0C0C0"/>
              </a:solidFill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wrap="none" anchor="ctr"/>
            <a:lstStyle/>
            <a:p>
              <a:pPr defTabSz="914400">
                <a:defRPr/>
              </a:pPr>
              <a:endParaRPr lang="zh-CN" altLang="en-US" sz="21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AutoShape 6"/>
            <p:cNvSpPr>
              <a:spLocks noChangeArrowheads="1"/>
            </p:cNvSpPr>
            <p:nvPr/>
          </p:nvSpPr>
          <p:spPr bwMode="gray">
            <a:xfrm>
              <a:off x="1200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grpFill/>
            <a:ln w="9525">
              <a:solidFill>
                <a:srgbClr val="0D1259"/>
              </a:solidFill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wrap="none" anchor="ctr"/>
            <a:lstStyle/>
            <a:p>
              <a:pPr defTabSz="914400">
                <a:defRPr/>
              </a:pPr>
              <a:endParaRPr lang="zh-CN" altLang="en-US" sz="21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3" name="Line 11"/>
          <p:cNvSpPr>
            <a:spLocks noChangeShapeType="1"/>
          </p:cNvSpPr>
          <p:nvPr/>
        </p:nvSpPr>
        <p:spPr bwMode="auto">
          <a:xfrm>
            <a:off x="2411760" y="3042013"/>
            <a:ext cx="5895975" cy="0"/>
          </a:xfrm>
          <a:prstGeom prst="line">
            <a:avLst/>
          </a:prstGeom>
          <a:noFill/>
          <a:ln w="19050">
            <a:solidFill>
              <a:srgbClr val="C0C0C0"/>
            </a:solidFill>
            <a:prstDash val="sysDot"/>
            <a:round/>
            <a:tailEnd type="oval" w="med" len="med"/>
          </a:ln>
          <a:effectLst/>
        </p:spPr>
        <p:txBody>
          <a:bodyPr wrap="none" lIns="107424" tIns="53712" rIns="107424" bIns="53712" anchor="ctr"/>
          <a:lstStyle/>
          <a:p>
            <a:pPr defTabSz="914400">
              <a:defRPr/>
            </a:pPr>
            <a:endParaRPr lang="zh-CN" altLang="en-US" sz="21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3002255" y="2599272"/>
            <a:ext cx="1139190" cy="38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7424" tIns="53712" rIns="107424" bIns="53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baseline="-25000" dirty="0" smtClean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规划方案</a:t>
            </a:r>
            <a:endParaRPr lang="en-US" altLang="zh-CN" sz="2800" b="1" baseline="-250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gray">
          <a:xfrm>
            <a:off x="1629122" y="2611046"/>
            <a:ext cx="782638" cy="4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424" tIns="53712" rIns="107424" bIns="53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20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6" name="Group 3"/>
          <p:cNvGrpSpPr/>
          <p:nvPr/>
        </p:nvGrpSpPr>
        <p:grpSpPr bwMode="auto">
          <a:xfrm>
            <a:off x="1765380" y="3300803"/>
            <a:ext cx="516795" cy="469672"/>
            <a:chOff x="1110" y="2656"/>
            <a:chExt cx="1549" cy="1351"/>
          </a:xfrm>
          <a:solidFill>
            <a:srgbClr val="D00F30"/>
          </a:solidFill>
        </p:grpSpPr>
        <p:sp>
          <p:nvSpPr>
            <p:cNvPr id="17" name="AutoShape 4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pFill/>
            <a:ln w="9525">
              <a:noFill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wrap="none" anchor="ctr"/>
            <a:lstStyle/>
            <a:p>
              <a:pPr defTabSz="914400">
                <a:defRPr/>
              </a:pPr>
              <a:endParaRPr lang="zh-CN" altLang="en-US" sz="21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AutoShape 5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pFill/>
            <a:ln w="9525">
              <a:solidFill>
                <a:srgbClr val="C0C0C0"/>
              </a:solidFill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wrap="none" anchor="ctr"/>
            <a:lstStyle/>
            <a:p>
              <a:pPr defTabSz="914400">
                <a:defRPr/>
              </a:pPr>
              <a:endParaRPr lang="zh-CN" altLang="en-US" sz="21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AutoShape 6"/>
            <p:cNvSpPr>
              <a:spLocks noChangeArrowheads="1"/>
            </p:cNvSpPr>
            <p:nvPr/>
          </p:nvSpPr>
          <p:spPr bwMode="gray">
            <a:xfrm>
              <a:off x="1200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grpFill/>
            <a:ln w="9525">
              <a:solidFill>
                <a:srgbClr val="0D1259"/>
              </a:solidFill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wrap="none" anchor="ctr"/>
            <a:lstStyle/>
            <a:p>
              <a:pPr defTabSz="914400">
                <a:defRPr/>
              </a:pPr>
              <a:endParaRPr lang="zh-CN" altLang="en-US" sz="21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3002255" y="3326629"/>
            <a:ext cx="1139190" cy="38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7424" tIns="53712" rIns="107424" bIns="53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baseline="-250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融资方案</a:t>
            </a:r>
            <a:endParaRPr lang="en-US" altLang="zh-CN" sz="2800" b="1" baseline="-250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gray">
          <a:xfrm>
            <a:off x="1629122" y="3331512"/>
            <a:ext cx="782638" cy="4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424" tIns="53712" rIns="107424" bIns="53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20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Line 11"/>
          <p:cNvSpPr>
            <a:spLocks noChangeShapeType="1"/>
          </p:cNvSpPr>
          <p:nvPr/>
        </p:nvSpPr>
        <p:spPr bwMode="auto">
          <a:xfrm>
            <a:off x="2394494" y="3770475"/>
            <a:ext cx="5895975" cy="0"/>
          </a:xfrm>
          <a:prstGeom prst="line">
            <a:avLst/>
          </a:prstGeom>
          <a:noFill/>
          <a:ln w="19050">
            <a:solidFill>
              <a:srgbClr val="C0C0C0"/>
            </a:solidFill>
            <a:prstDash val="sysDot"/>
            <a:round/>
            <a:tailEnd type="oval" w="med" len="med"/>
          </a:ln>
          <a:effectLst/>
        </p:spPr>
        <p:txBody>
          <a:bodyPr wrap="none" lIns="107424" tIns="53712" rIns="107424" bIns="53712" anchor="ctr"/>
          <a:lstStyle/>
          <a:p>
            <a:pPr defTabSz="914400">
              <a:defRPr/>
            </a:pPr>
            <a:endParaRPr lang="zh-CN" altLang="en-US" sz="21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424956" y="184304"/>
            <a:ext cx="6739332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三、融资方案</a:t>
            </a:r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1331595" y="1564005"/>
            <a:ext cx="6386195" cy="20923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/>
              <a:t>1、项目已经具备规划方案过审，具备项目启动的条件。</a:t>
            </a:r>
            <a:endParaRPr lang="zh-CN" altLang="en-US"/>
          </a:p>
          <a:p>
            <a:r>
              <a:rPr lang="zh-CN" altLang="en-US"/>
              <a:t>2、项目寻求资方进行融资，可以项目土地和股权进行抵押融资，具体合作细节面议，有意者电联。</a:t>
            </a:r>
            <a:endParaRPr lang="zh-CN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3" y="2866494"/>
            <a:ext cx="896098" cy="8543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标题 1"/>
          <p:cNvSpPr txBox="1"/>
          <p:nvPr/>
        </p:nvSpPr>
        <p:spPr>
          <a:xfrm>
            <a:off x="3759909" y="3867894"/>
            <a:ext cx="1800200" cy="67237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Medium" panose="020B0603020102020204" pitchFamily="34" charset="0"/>
                <a:ea typeface="微软雅黑" panose="020B0503020204020204" pitchFamily="34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Medium" panose="020B0603020102020204" pitchFamily="34" charset="0"/>
                <a:ea typeface="微软雅黑" panose="020B0503020204020204" pitchFamily="34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Medium" panose="020B0603020102020204" pitchFamily="34" charset="0"/>
                <a:ea typeface="微软雅黑" panose="020B0503020204020204" pitchFamily="34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Medium" panose="020B0603020102020204" pitchFamily="34" charset="0"/>
                <a:ea typeface="微软雅黑" panose="020B0503020204020204" pitchFamily="34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600" kern="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Thanks</a:t>
            </a:r>
            <a:endParaRPr lang="zh-CN" altLang="en-US" sz="3600" kern="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699792" y="1851670"/>
            <a:ext cx="3767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地 产 价 值 发 现 者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 bwMode="auto">
          <a:xfrm>
            <a:off x="1765380" y="1764098"/>
            <a:ext cx="516795" cy="469672"/>
            <a:chOff x="1110" y="2656"/>
            <a:chExt cx="1549" cy="1351"/>
          </a:xfrm>
          <a:solidFill>
            <a:srgbClr val="D00F30"/>
          </a:solidFill>
        </p:grpSpPr>
        <p:sp>
          <p:nvSpPr>
            <p:cNvPr id="3" name="AutoShape 4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pFill/>
            <a:ln w="9525">
              <a:noFill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wrap="none" anchor="ctr"/>
            <a:lstStyle/>
            <a:p>
              <a:pPr defTabSz="914400">
                <a:defRPr/>
              </a:pPr>
              <a:endParaRPr lang="zh-CN" altLang="en-US" sz="21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AutoShape 5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pFill/>
            <a:ln w="9525">
              <a:solidFill>
                <a:srgbClr val="C0C0C0"/>
              </a:solidFill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wrap="none" anchor="ctr"/>
            <a:lstStyle/>
            <a:p>
              <a:pPr defTabSz="914400">
                <a:defRPr/>
              </a:pPr>
              <a:endParaRPr lang="zh-CN" altLang="en-US" sz="21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AutoShape 6"/>
            <p:cNvSpPr>
              <a:spLocks noChangeArrowheads="1"/>
            </p:cNvSpPr>
            <p:nvPr/>
          </p:nvSpPr>
          <p:spPr bwMode="gray">
            <a:xfrm>
              <a:off x="1200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grpFill/>
            <a:ln w="9525">
              <a:solidFill>
                <a:srgbClr val="0D1259"/>
              </a:solidFill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wrap="none" anchor="ctr"/>
            <a:lstStyle/>
            <a:p>
              <a:pPr defTabSz="914400">
                <a:defRPr/>
              </a:pPr>
              <a:endParaRPr lang="zh-CN" altLang="en-US" sz="21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" name="Line 11"/>
          <p:cNvSpPr>
            <a:spLocks noChangeShapeType="1"/>
          </p:cNvSpPr>
          <p:nvPr/>
        </p:nvSpPr>
        <p:spPr bwMode="auto">
          <a:xfrm>
            <a:off x="2411760" y="2225774"/>
            <a:ext cx="5895975" cy="0"/>
          </a:xfrm>
          <a:prstGeom prst="line">
            <a:avLst/>
          </a:prstGeom>
          <a:noFill/>
          <a:ln w="19050">
            <a:solidFill>
              <a:srgbClr val="C0C0C0"/>
            </a:solidFill>
            <a:prstDash val="sysDot"/>
            <a:round/>
            <a:tailEnd type="oval" w="med" len="med"/>
          </a:ln>
          <a:effectLst/>
        </p:spPr>
        <p:txBody>
          <a:bodyPr wrap="none" lIns="107424" tIns="53712" rIns="107424" bIns="53712" anchor="ctr"/>
          <a:lstStyle/>
          <a:p>
            <a:pPr defTabSz="914400">
              <a:defRPr/>
            </a:pPr>
            <a:endParaRPr lang="zh-CN" altLang="en-US" sz="21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3002255" y="1783033"/>
            <a:ext cx="1139190" cy="38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7424" tIns="53712" rIns="107424" bIns="53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baseline="-250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项目概况</a:t>
            </a:r>
            <a:endParaRPr lang="en-US" altLang="zh-CN" sz="2800" b="1" baseline="-250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gray">
          <a:xfrm>
            <a:off x="1629122" y="1794807"/>
            <a:ext cx="782638" cy="4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424" tIns="53712" rIns="107424" bIns="53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20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Group 3"/>
          <p:cNvGrpSpPr/>
          <p:nvPr/>
        </p:nvGrpSpPr>
        <p:grpSpPr bwMode="auto">
          <a:xfrm>
            <a:off x="1765380" y="2436827"/>
            <a:ext cx="516795" cy="469672"/>
            <a:chOff x="1110" y="2656"/>
            <a:chExt cx="1549" cy="1351"/>
          </a:xfrm>
          <a:solidFill>
            <a:srgbClr val="D00F30"/>
          </a:solidFill>
        </p:grpSpPr>
        <p:sp>
          <p:nvSpPr>
            <p:cNvPr id="10" name="AutoShape 4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pFill/>
            <a:ln w="9525">
              <a:noFill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wrap="none" anchor="ctr"/>
            <a:lstStyle/>
            <a:p>
              <a:pPr defTabSz="914400">
                <a:defRPr/>
              </a:pPr>
              <a:endParaRPr lang="zh-CN" altLang="en-US" sz="21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AutoShape 5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pFill/>
            <a:ln w="9525">
              <a:solidFill>
                <a:srgbClr val="C0C0C0"/>
              </a:solidFill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wrap="none" anchor="ctr"/>
            <a:lstStyle/>
            <a:p>
              <a:pPr defTabSz="914400">
                <a:defRPr/>
              </a:pPr>
              <a:endParaRPr lang="zh-CN" altLang="en-US" sz="21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AutoShape 6"/>
            <p:cNvSpPr>
              <a:spLocks noChangeArrowheads="1"/>
            </p:cNvSpPr>
            <p:nvPr/>
          </p:nvSpPr>
          <p:spPr bwMode="gray">
            <a:xfrm>
              <a:off x="1200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grpFill/>
            <a:ln w="9525">
              <a:solidFill>
                <a:srgbClr val="0D1259"/>
              </a:solidFill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wrap="none" anchor="ctr"/>
            <a:lstStyle/>
            <a:p>
              <a:pPr defTabSz="914400">
                <a:defRPr/>
              </a:pPr>
              <a:endParaRPr lang="zh-CN" altLang="en-US" sz="21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3" name="Line 11"/>
          <p:cNvSpPr>
            <a:spLocks noChangeShapeType="1"/>
          </p:cNvSpPr>
          <p:nvPr/>
        </p:nvSpPr>
        <p:spPr bwMode="auto">
          <a:xfrm>
            <a:off x="2411760" y="2898503"/>
            <a:ext cx="5895975" cy="0"/>
          </a:xfrm>
          <a:prstGeom prst="line">
            <a:avLst/>
          </a:prstGeom>
          <a:noFill/>
          <a:ln w="19050">
            <a:solidFill>
              <a:srgbClr val="C0C0C0"/>
            </a:solidFill>
            <a:prstDash val="sysDot"/>
            <a:round/>
            <a:tailEnd type="oval" w="med" len="med"/>
          </a:ln>
          <a:effectLst/>
        </p:spPr>
        <p:txBody>
          <a:bodyPr wrap="none" lIns="107424" tIns="53712" rIns="107424" bIns="53712" anchor="ctr"/>
          <a:lstStyle/>
          <a:p>
            <a:pPr defTabSz="914400">
              <a:defRPr/>
            </a:pPr>
            <a:endParaRPr lang="zh-CN" altLang="en-US" sz="21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3002255" y="2455762"/>
            <a:ext cx="1139190" cy="38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7424" tIns="53712" rIns="107424" bIns="53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baseline="-25000" dirty="0" smtClean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规划方案</a:t>
            </a:r>
            <a:endParaRPr lang="en-US" altLang="zh-CN" sz="2800" b="1" baseline="-250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gray">
          <a:xfrm>
            <a:off x="1629122" y="2467536"/>
            <a:ext cx="782638" cy="4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424" tIns="53712" rIns="107424" bIns="53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20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6" name="Group 3"/>
          <p:cNvGrpSpPr/>
          <p:nvPr/>
        </p:nvGrpSpPr>
        <p:grpSpPr bwMode="auto">
          <a:xfrm>
            <a:off x="1765380" y="3157293"/>
            <a:ext cx="516795" cy="469672"/>
            <a:chOff x="1110" y="2656"/>
            <a:chExt cx="1549" cy="1351"/>
          </a:xfrm>
          <a:solidFill>
            <a:srgbClr val="D00F30"/>
          </a:solidFill>
        </p:grpSpPr>
        <p:sp>
          <p:nvSpPr>
            <p:cNvPr id="17" name="AutoShape 4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pFill/>
            <a:ln w="9525">
              <a:noFill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wrap="none" anchor="ctr"/>
            <a:lstStyle/>
            <a:p>
              <a:pPr defTabSz="914400">
                <a:defRPr/>
              </a:pPr>
              <a:endParaRPr lang="zh-CN" altLang="en-US" sz="21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AutoShape 5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pFill/>
            <a:ln w="9525">
              <a:solidFill>
                <a:srgbClr val="C0C0C0"/>
              </a:solidFill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wrap="none" anchor="ctr"/>
            <a:lstStyle/>
            <a:p>
              <a:pPr defTabSz="914400">
                <a:defRPr/>
              </a:pPr>
              <a:endParaRPr lang="zh-CN" altLang="en-US" sz="21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AutoShape 6"/>
            <p:cNvSpPr>
              <a:spLocks noChangeArrowheads="1"/>
            </p:cNvSpPr>
            <p:nvPr/>
          </p:nvSpPr>
          <p:spPr bwMode="gray">
            <a:xfrm>
              <a:off x="1200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grpFill/>
            <a:ln w="9525">
              <a:solidFill>
                <a:srgbClr val="0D1259"/>
              </a:solidFill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wrap="none" anchor="ctr"/>
            <a:lstStyle/>
            <a:p>
              <a:pPr defTabSz="914400">
                <a:defRPr/>
              </a:pPr>
              <a:endParaRPr lang="zh-CN" altLang="en-US" sz="21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3002255" y="3183119"/>
            <a:ext cx="1172336" cy="395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7424" tIns="53712" rIns="107424" bIns="53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baseline="-25000" dirty="0" smtClean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平台优势</a:t>
            </a:r>
            <a:endParaRPr lang="en-US" altLang="zh-CN" sz="2800" b="1" baseline="-250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gray">
          <a:xfrm>
            <a:off x="1629122" y="3188002"/>
            <a:ext cx="782638" cy="4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424" tIns="53712" rIns="107424" bIns="53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20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Line 11"/>
          <p:cNvSpPr>
            <a:spLocks noChangeShapeType="1"/>
          </p:cNvSpPr>
          <p:nvPr/>
        </p:nvSpPr>
        <p:spPr bwMode="auto">
          <a:xfrm>
            <a:off x="2394494" y="3626965"/>
            <a:ext cx="5895975" cy="0"/>
          </a:xfrm>
          <a:prstGeom prst="line">
            <a:avLst/>
          </a:prstGeom>
          <a:noFill/>
          <a:ln w="19050">
            <a:solidFill>
              <a:srgbClr val="C0C0C0"/>
            </a:solidFill>
            <a:prstDash val="sysDot"/>
            <a:round/>
            <a:tailEnd type="oval" w="med" len="med"/>
          </a:ln>
          <a:effectLst/>
        </p:spPr>
        <p:txBody>
          <a:bodyPr wrap="none" lIns="107424" tIns="53712" rIns="107424" bIns="53712" anchor="ctr"/>
          <a:lstStyle/>
          <a:p>
            <a:pPr defTabSz="914400">
              <a:defRPr/>
            </a:pPr>
            <a:endParaRPr lang="zh-CN" altLang="en-US" sz="21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24956" y="184304"/>
            <a:ext cx="6739332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一、项目概况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403985" y="699770"/>
            <a:ext cx="5926455" cy="397891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060065" y="915670"/>
            <a:ext cx="2459990" cy="353949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424956" y="184304"/>
            <a:ext cx="6739332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dirty="0" smtClean="0"/>
              <a:t>一、项目概况</a:t>
            </a:r>
            <a:endParaRPr lang="zh-CN" altLang="en-US" dirty="0"/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65225" y="2717165"/>
            <a:ext cx="2893060" cy="18783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500245" y="699770"/>
            <a:ext cx="2978785" cy="19646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500245" y="2667635"/>
            <a:ext cx="2944495" cy="19678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165225" y="699770"/>
            <a:ext cx="2927985" cy="1898015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9"/>
            </p:custDataLst>
          </p:nvPr>
        </p:nvSpPr>
        <p:spPr>
          <a:xfrm>
            <a:off x="424956" y="184304"/>
            <a:ext cx="6739332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一、项目概况</a:t>
            </a:r>
            <a:endParaRPr lang="zh-CN" altLang="en-US" dirty="0"/>
          </a:p>
        </p:txBody>
      </p:sp>
    </p:spTree>
    <p:custDataLst>
      <p:tags r:id="rId10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 bwMode="auto">
          <a:xfrm>
            <a:off x="1765380" y="1692343"/>
            <a:ext cx="516795" cy="469672"/>
            <a:chOff x="1110" y="2656"/>
            <a:chExt cx="1549" cy="1351"/>
          </a:xfrm>
          <a:solidFill>
            <a:srgbClr val="D00F30"/>
          </a:solidFill>
        </p:grpSpPr>
        <p:sp>
          <p:nvSpPr>
            <p:cNvPr id="3" name="AutoShape 4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pFill/>
            <a:ln w="9525">
              <a:noFill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wrap="none" anchor="ctr"/>
            <a:lstStyle/>
            <a:p>
              <a:pPr defTabSz="914400">
                <a:defRPr/>
              </a:pPr>
              <a:endParaRPr lang="zh-CN" altLang="en-US" sz="21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AutoShape 5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pFill/>
            <a:ln w="9525">
              <a:solidFill>
                <a:srgbClr val="C0C0C0"/>
              </a:solidFill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wrap="none" anchor="ctr"/>
            <a:lstStyle/>
            <a:p>
              <a:pPr defTabSz="914400">
                <a:defRPr/>
              </a:pPr>
              <a:endParaRPr lang="zh-CN" altLang="en-US" sz="21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AutoShape 6"/>
            <p:cNvSpPr>
              <a:spLocks noChangeArrowheads="1"/>
            </p:cNvSpPr>
            <p:nvPr/>
          </p:nvSpPr>
          <p:spPr bwMode="gray">
            <a:xfrm>
              <a:off x="1200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grpFill/>
            <a:ln w="9525">
              <a:solidFill>
                <a:srgbClr val="0D1259"/>
              </a:solidFill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wrap="none" anchor="ctr"/>
            <a:lstStyle/>
            <a:p>
              <a:pPr defTabSz="914400">
                <a:defRPr/>
              </a:pPr>
              <a:endParaRPr lang="zh-CN" altLang="en-US" sz="21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" name="Line 11"/>
          <p:cNvSpPr>
            <a:spLocks noChangeShapeType="1"/>
          </p:cNvSpPr>
          <p:nvPr/>
        </p:nvSpPr>
        <p:spPr bwMode="auto">
          <a:xfrm>
            <a:off x="2411760" y="2154019"/>
            <a:ext cx="5895975" cy="0"/>
          </a:xfrm>
          <a:prstGeom prst="line">
            <a:avLst/>
          </a:prstGeom>
          <a:noFill/>
          <a:ln w="19050">
            <a:solidFill>
              <a:srgbClr val="C0C0C0"/>
            </a:solidFill>
            <a:prstDash val="sysDot"/>
            <a:round/>
            <a:tailEnd type="oval" w="med" len="med"/>
          </a:ln>
          <a:effectLst/>
        </p:spPr>
        <p:txBody>
          <a:bodyPr wrap="none" lIns="107424" tIns="53712" rIns="107424" bIns="53712" anchor="ctr"/>
          <a:lstStyle/>
          <a:p>
            <a:pPr defTabSz="914400">
              <a:defRPr/>
            </a:pPr>
            <a:endParaRPr lang="zh-CN" altLang="en-US" sz="21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3002255" y="1711278"/>
            <a:ext cx="1139190" cy="38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7424" tIns="53712" rIns="107424" bIns="53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baseline="-25000" dirty="0" smtClean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项目概况</a:t>
            </a:r>
            <a:endParaRPr lang="en-US" altLang="zh-CN" sz="2800" b="1" baseline="-250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gray">
          <a:xfrm>
            <a:off x="1629122" y="1723052"/>
            <a:ext cx="782638" cy="4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424" tIns="53712" rIns="107424" bIns="53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20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Group 3"/>
          <p:cNvGrpSpPr/>
          <p:nvPr/>
        </p:nvGrpSpPr>
        <p:grpSpPr bwMode="auto">
          <a:xfrm>
            <a:off x="1765380" y="2365072"/>
            <a:ext cx="516795" cy="469672"/>
            <a:chOff x="1110" y="2656"/>
            <a:chExt cx="1549" cy="1351"/>
          </a:xfrm>
          <a:solidFill>
            <a:srgbClr val="D00F30"/>
          </a:solidFill>
        </p:grpSpPr>
        <p:sp>
          <p:nvSpPr>
            <p:cNvPr id="10" name="AutoShape 4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pFill/>
            <a:ln w="9525">
              <a:noFill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wrap="none" anchor="ctr"/>
            <a:lstStyle/>
            <a:p>
              <a:pPr defTabSz="914400">
                <a:defRPr/>
              </a:pPr>
              <a:endParaRPr lang="zh-CN" altLang="en-US" sz="21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AutoShape 5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pFill/>
            <a:ln w="9525">
              <a:solidFill>
                <a:srgbClr val="C0C0C0"/>
              </a:solidFill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wrap="none" anchor="ctr"/>
            <a:lstStyle/>
            <a:p>
              <a:pPr defTabSz="914400">
                <a:defRPr/>
              </a:pPr>
              <a:endParaRPr lang="zh-CN" altLang="en-US" sz="21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AutoShape 6"/>
            <p:cNvSpPr>
              <a:spLocks noChangeArrowheads="1"/>
            </p:cNvSpPr>
            <p:nvPr/>
          </p:nvSpPr>
          <p:spPr bwMode="gray">
            <a:xfrm>
              <a:off x="1200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grpFill/>
            <a:ln w="9525">
              <a:solidFill>
                <a:srgbClr val="0D1259"/>
              </a:solidFill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wrap="none" anchor="ctr"/>
            <a:lstStyle/>
            <a:p>
              <a:pPr defTabSz="914400">
                <a:defRPr/>
              </a:pPr>
              <a:endParaRPr lang="zh-CN" altLang="en-US" sz="21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3" name="Line 11"/>
          <p:cNvSpPr>
            <a:spLocks noChangeShapeType="1"/>
          </p:cNvSpPr>
          <p:nvPr/>
        </p:nvSpPr>
        <p:spPr bwMode="auto">
          <a:xfrm>
            <a:off x="2411760" y="2826748"/>
            <a:ext cx="5895975" cy="0"/>
          </a:xfrm>
          <a:prstGeom prst="line">
            <a:avLst/>
          </a:prstGeom>
          <a:noFill/>
          <a:ln w="19050">
            <a:solidFill>
              <a:srgbClr val="C0C0C0"/>
            </a:solidFill>
            <a:prstDash val="sysDot"/>
            <a:round/>
            <a:tailEnd type="oval" w="med" len="med"/>
          </a:ln>
          <a:effectLst/>
        </p:spPr>
        <p:txBody>
          <a:bodyPr wrap="none" lIns="107424" tIns="53712" rIns="107424" bIns="53712" anchor="ctr"/>
          <a:lstStyle/>
          <a:p>
            <a:pPr defTabSz="914400">
              <a:defRPr/>
            </a:pPr>
            <a:endParaRPr lang="zh-CN" altLang="en-US" sz="21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3002255" y="2384007"/>
            <a:ext cx="1139190" cy="38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7424" tIns="53712" rIns="107424" bIns="53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baseline="-250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规划方案</a:t>
            </a:r>
            <a:endParaRPr lang="en-US" altLang="zh-CN" sz="2800" b="1" baseline="-250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gray">
          <a:xfrm>
            <a:off x="1629122" y="2395781"/>
            <a:ext cx="782638" cy="4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424" tIns="53712" rIns="107424" bIns="53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20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6" name="Group 3"/>
          <p:cNvGrpSpPr/>
          <p:nvPr/>
        </p:nvGrpSpPr>
        <p:grpSpPr bwMode="auto">
          <a:xfrm>
            <a:off x="1765380" y="3085538"/>
            <a:ext cx="516795" cy="469672"/>
            <a:chOff x="1110" y="2656"/>
            <a:chExt cx="1549" cy="1351"/>
          </a:xfrm>
          <a:solidFill>
            <a:srgbClr val="D00F30"/>
          </a:solidFill>
        </p:grpSpPr>
        <p:sp>
          <p:nvSpPr>
            <p:cNvPr id="17" name="AutoShape 4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pFill/>
            <a:ln w="9525">
              <a:noFill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wrap="none" anchor="ctr"/>
            <a:lstStyle/>
            <a:p>
              <a:pPr defTabSz="914400">
                <a:defRPr/>
              </a:pPr>
              <a:endParaRPr lang="zh-CN" altLang="en-US" sz="21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AutoShape 5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pFill/>
            <a:ln w="9525">
              <a:solidFill>
                <a:srgbClr val="C0C0C0"/>
              </a:solidFill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wrap="none" anchor="ctr"/>
            <a:lstStyle/>
            <a:p>
              <a:pPr defTabSz="914400">
                <a:defRPr/>
              </a:pPr>
              <a:endParaRPr lang="zh-CN" altLang="en-US" sz="21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AutoShape 6"/>
            <p:cNvSpPr>
              <a:spLocks noChangeArrowheads="1"/>
            </p:cNvSpPr>
            <p:nvPr/>
          </p:nvSpPr>
          <p:spPr bwMode="gray">
            <a:xfrm>
              <a:off x="1200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grpFill/>
            <a:ln w="9525">
              <a:solidFill>
                <a:srgbClr val="0D1259"/>
              </a:solidFill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wrap="none" anchor="ctr"/>
            <a:lstStyle/>
            <a:p>
              <a:pPr defTabSz="914400">
                <a:defRPr/>
              </a:pPr>
              <a:endParaRPr lang="zh-CN" altLang="en-US" sz="21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3002255" y="3111364"/>
            <a:ext cx="1139190" cy="38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7424" tIns="53712" rIns="107424" bIns="53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baseline="-25000" dirty="0" smtClean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融资方案</a:t>
            </a:r>
            <a:endParaRPr lang="en-US" altLang="zh-CN" sz="2800" b="1" baseline="-250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gray">
          <a:xfrm>
            <a:off x="1629122" y="3116247"/>
            <a:ext cx="782638" cy="4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424" tIns="53712" rIns="107424" bIns="53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20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Line 11"/>
          <p:cNvSpPr>
            <a:spLocks noChangeShapeType="1"/>
          </p:cNvSpPr>
          <p:nvPr/>
        </p:nvSpPr>
        <p:spPr bwMode="auto">
          <a:xfrm>
            <a:off x="2394494" y="3555210"/>
            <a:ext cx="5895975" cy="0"/>
          </a:xfrm>
          <a:prstGeom prst="line">
            <a:avLst/>
          </a:prstGeom>
          <a:noFill/>
          <a:ln w="19050">
            <a:solidFill>
              <a:srgbClr val="C0C0C0"/>
            </a:solidFill>
            <a:prstDash val="sysDot"/>
            <a:round/>
            <a:tailEnd type="oval" w="med" len="med"/>
          </a:ln>
          <a:effectLst/>
        </p:spPr>
        <p:txBody>
          <a:bodyPr wrap="none" lIns="107424" tIns="53712" rIns="107424" bIns="53712" anchor="ctr"/>
          <a:lstStyle/>
          <a:p>
            <a:pPr defTabSz="914400">
              <a:defRPr/>
            </a:pPr>
            <a:endParaRPr lang="zh-CN" altLang="en-US" sz="21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4956" y="184304"/>
            <a:ext cx="6739332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二</a:t>
            </a:r>
            <a:r>
              <a:rPr lang="zh-CN" altLang="en-US" dirty="0"/>
              <a:t>、规划方案</a:t>
            </a:r>
            <a:endParaRPr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43940" y="771525"/>
            <a:ext cx="6146800" cy="38601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4956" y="184304"/>
            <a:ext cx="6739332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dirty="0" smtClean="0"/>
              <a:t>二</a:t>
            </a:r>
            <a:r>
              <a:rPr lang="zh-CN" altLang="en-US" dirty="0"/>
              <a:t>、规划方案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259840" y="699770"/>
            <a:ext cx="5838190" cy="403606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4956" y="184304"/>
            <a:ext cx="6739332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二</a:t>
            </a:r>
            <a:r>
              <a:rPr lang="zh-CN" altLang="en-US" dirty="0"/>
              <a:t>、规划方案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403985" y="699770"/>
            <a:ext cx="5713730" cy="396621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ags/tag2.xml><?xml version="1.0" encoding="utf-8"?>
<p:tagLst xmlns:p="http://schemas.openxmlformats.org/presentationml/2006/main"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ags/tag31.xml><?xml version="1.0" encoding="utf-8"?>
<p:tagLst xmlns:p="http://schemas.openxmlformats.org/presentationml/2006/main"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ags/tag32.xml><?xml version="1.0" encoding="utf-8"?>
<p:tagLst xmlns:p="http://schemas.openxmlformats.org/presentationml/2006/main">
  <p:tag name="KSO_WPP_MARK_KEY" val="c6c4d018-ad2c-46f9-9f13-232aea05fa84"/>
  <p:tag name="COMMONDATA" val="eyJoZGlkIjoiYTE3NmMwYzI5M2UzZTNkY2UzNWM4MzhkODQwYzAwMDIifQ==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演示文稿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网格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7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234</Words>
  <Application>WPS 演示</Application>
  <PresentationFormat>全屏显示(16:9)</PresentationFormat>
  <Paragraphs>71</Paragraphs>
  <Slides>15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15</vt:i4>
      </vt:variant>
    </vt:vector>
  </HeadingPairs>
  <TitlesOfParts>
    <vt:vector size="27" baseType="lpstr">
      <vt:lpstr>Arial</vt:lpstr>
      <vt:lpstr>宋体</vt:lpstr>
      <vt:lpstr>Wingdings</vt:lpstr>
      <vt:lpstr>微软雅黑 Light</vt:lpstr>
      <vt:lpstr>Franklin Gothic Medium</vt:lpstr>
      <vt:lpstr>微软雅黑</vt:lpstr>
      <vt:lpstr>黑体</vt:lpstr>
      <vt:lpstr>楷体</vt:lpstr>
      <vt:lpstr>Calibri</vt:lpstr>
      <vt:lpstr>Arial Unicode MS</vt:lpstr>
      <vt:lpstr>演示文稿1</vt:lpstr>
      <vt:lpstr>5_默认设计模板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合道科技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李桃</dc:creator>
  <cp:lastModifiedBy>lenovo</cp:lastModifiedBy>
  <cp:revision>1843</cp:revision>
  <cp:lastPrinted>2018-06-01T11:07:00Z</cp:lastPrinted>
  <dcterms:created xsi:type="dcterms:W3CDTF">2015-08-25T08:04:00Z</dcterms:created>
  <dcterms:modified xsi:type="dcterms:W3CDTF">2023-04-28T15:21:07Z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EFF67722CE614578B39F3F8599FA268E_12</vt:lpwstr>
  </property>
  <property fmtid="{D5CDD505-2E9C-101B-9397-08002B2CF9AE}" pid="3" name="KSOProductBuildVer">
    <vt:lpwstr>2052-11.1.0.14036</vt:lpwstr>
  </property>
</Properties>
</file>