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9" r:id="rId5"/>
    <p:sldId id="268" r:id="rId6"/>
    <p:sldId id="273" r:id="rId7"/>
    <p:sldId id="274" r:id="rId8"/>
    <p:sldId id="271" r:id="rId9"/>
    <p:sldId id="267" r:id="rId10"/>
    <p:sldId id="276" r:id="rId11"/>
    <p:sldId id="275" r:id="rId12"/>
    <p:sldId id="277" r:id="rId13"/>
    <p:sldId id="279" r:id="rId14"/>
    <p:sldId id="280" r:id="rId15"/>
    <p:sldId id="278" r:id="rId16"/>
    <p:sldId id="281" r:id="rId17"/>
    <p:sldId id="282" r:id="rId18"/>
    <p:sldId id="263" r:id="rId19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60A4-D85E-4650-B201-F865020E8F36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E636-8967-47E2-BD7F-594951BF8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88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4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6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8981" cy="70104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77315"/>
            <a:ext cx="5181600" cy="4799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377315"/>
            <a:ext cx="5181600" cy="4799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57B41-EF29-4933-8E0C-FAFA9438BAAA}" type="datetimeFigureOut">
              <a:rPr lang="zh-CN" altLang="en-US">
                <a:solidFill>
                  <a:prstClr val="black"/>
                </a:solidFill>
              </a:rPr>
              <a:pPr/>
              <a:t>2023/3/14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182E1-05F5-4283-81D0-1C966AC0B18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05913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"/>
            <a:ext cx="12192566" cy="6860494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77257"/>
            <a:ext cx="5157787" cy="12278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77257"/>
            <a:ext cx="5183188" cy="12278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957B41-EF29-4933-8E0C-FAFA9438BAAA}" type="datetimeFigureOut">
              <a:rPr lang="zh-CN" altLang="en-US">
                <a:solidFill>
                  <a:prstClr val="black"/>
                </a:solidFill>
              </a:rPr>
              <a:pPr/>
              <a:t>2023/3/14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182E1-05F5-4283-81D0-1C966AC0B18E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7482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5464"/>
            <a:ext cx="10515600" cy="4911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5089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1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335314"/>
            <a:ext cx="5181600" cy="48416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335314"/>
            <a:ext cx="5181600" cy="48416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245233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0268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08945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1175656"/>
            <a:ext cx="3932237" cy="88174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175656"/>
            <a:ext cx="6172200" cy="46853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 userDrawn="1"/>
        </p:nvSpPr>
        <p:spPr>
          <a:xfrm>
            <a:off x="552450" y="383835"/>
            <a:ext cx="9144000" cy="5186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/>
              <a:t>1.</a:t>
            </a:r>
            <a:r>
              <a:rPr lang="zh-CN" altLang="en-US"/>
              <a:t>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960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262743"/>
            <a:ext cx="10515600" cy="49142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ctrTitle" hasCustomPrompt="1"/>
          </p:nvPr>
        </p:nvSpPr>
        <p:spPr>
          <a:xfrm>
            <a:off x="552450" y="383835"/>
            <a:ext cx="9144000" cy="518658"/>
          </a:xfrm>
        </p:spPr>
        <p:txBody>
          <a:bodyPr anchor="b">
            <a:normAutofit/>
          </a:bodyPr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89354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306285"/>
            <a:ext cx="2628900" cy="487067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306285"/>
            <a:ext cx="7734300" cy="48706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3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FC85-6D1E-49EB-9D4A-23D124194202}" type="datetimeFigureOut">
              <a:rPr lang="zh-CN" altLang="en-US" smtClean="0"/>
              <a:t>2023/3/14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99AE-ACB5-4D0C-ACF8-30CA96FB27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68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" y="0"/>
            <a:ext cx="1218813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50081" y="3168126"/>
            <a:ext cx="6293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i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东莞凤岗二期介绍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-635" y="4355965"/>
            <a:ext cx="121926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L" panose="00020600040101010101" charset="-122"/>
              </a:rPr>
              <a:t>2023.02.27</a:t>
            </a:r>
          </a:p>
        </p:txBody>
      </p:sp>
    </p:spTree>
    <p:extLst>
      <p:ext uri="{BB962C8B-B14F-4D97-AF65-F5344CB8AC3E}">
        <p14:creationId xmlns:p14="http://schemas.microsoft.com/office/powerpoint/2010/main" val="426220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3.1 </a:t>
            </a:r>
            <a:r>
              <a:rPr lang="zh-CN" altLang="en-US" dirty="0"/>
              <a:t>股权架构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31A295-CEAD-54D0-4ED1-FBA636D3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501" y="492692"/>
            <a:ext cx="8131910" cy="609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3.2 </a:t>
            </a:r>
            <a:r>
              <a:rPr lang="zh-CN" altLang="en-US" dirty="0"/>
              <a:t>货值构成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83347"/>
              </p:ext>
            </p:extLst>
          </p:nvPr>
        </p:nvGraphicFramePr>
        <p:xfrm>
          <a:off x="1229095" y="2101934"/>
          <a:ext cx="9904021" cy="383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业态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面积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总货值（万元）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住宅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37463.37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123629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商铺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1245.52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4982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非人防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300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（个）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3960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人防车位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82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（个）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649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892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合计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——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133221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593766" y="1158948"/>
            <a:ext cx="1110342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总货值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13.32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亿，住宅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12.36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亿，商业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0.5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亿，车位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0.46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亿；项目报建审批处于准备办理用地规划证和土地合同阶段；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项目预计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2023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月开盘，全盘住宅去化周期为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个月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510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3.3 </a:t>
            </a:r>
            <a:r>
              <a:rPr lang="zh-CN" altLang="en-US" dirty="0"/>
              <a:t>经济测算</a:t>
            </a: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958921" y="2115691"/>
            <a:ext cx="4833259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项目总成本：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121656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万元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总收入：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133221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万元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新浩公司层面销售净利润：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11564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万元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新浩公司层面销售净利润率：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8.68%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我司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80%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股权对应权益净利润：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9251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万元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我司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80%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股权对应权益净利润：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6.94%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55982"/>
              </p:ext>
            </p:extLst>
          </p:nvPr>
        </p:nvGraphicFramePr>
        <p:xfrm>
          <a:off x="771896" y="2115691"/>
          <a:ext cx="5925787" cy="357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项目（新浩实业）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合计（万元）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占收入占比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土地总成本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（不含桑松林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20%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股价款）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40969.66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30.75%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开发建安成本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26650.88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20.01%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期间费用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14215.07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10.67%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税金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39820.74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29.89%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项目总成本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121656.35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91.32%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91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项目总收入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133220.64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100%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58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3.4 </a:t>
            </a:r>
            <a:r>
              <a:rPr lang="zh-CN" altLang="en-US" dirty="0"/>
              <a:t>融资需求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94291"/>
              </p:ext>
            </p:extLst>
          </p:nvPr>
        </p:nvGraphicFramePr>
        <p:xfrm>
          <a:off x="1144466" y="1652955"/>
          <a:ext cx="10285533" cy="387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401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u="none" strike="noStrike" dirty="0">
                          <a:effectLst/>
                        </a:rPr>
                        <a:t>凤岗项目二期（融资方面）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补交土地出让金</a:t>
                      </a:r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</a:rPr>
                        <a:t>股东对价款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25000</a:t>
                      </a:r>
                      <a:r>
                        <a:rPr lang="zh-CN" altLang="en-US" sz="1600" u="none" strike="noStrike" dirty="0">
                          <a:effectLst/>
                        </a:rPr>
                        <a:t>元</a:t>
                      </a:r>
                      <a:r>
                        <a:rPr lang="en-US" altLang="zh-CN" sz="1600" u="none" strike="noStrike" dirty="0">
                          <a:effectLst/>
                        </a:rPr>
                        <a:t>+7000</a:t>
                      </a:r>
                      <a:r>
                        <a:rPr lang="zh-CN" altLang="en-US" sz="1600" u="none" strike="noStrike" dirty="0">
                          <a:effectLst/>
                        </a:rPr>
                        <a:t>万元，合计</a:t>
                      </a:r>
                      <a:r>
                        <a:rPr lang="en-US" altLang="zh-CN" sz="1600" u="none" strike="noStrike" dirty="0">
                          <a:effectLst/>
                        </a:rPr>
                        <a:t>32000</a:t>
                      </a:r>
                      <a:r>
                        <a:rPr lang="zh-CN" altLang="en-US" sz="1600" u="none" strike="noStrike" dirty="0">
                          <a:effectLst/>
                        </a:rPr>
                        <a:t>万元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资金需求额度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25000</a:t>
                      </a:r>
                      <a:r>
                        <a:rPr lang="zh-CN" altLang="en-US" sz="1600" u="none" strike="noStrike" dirty="0">
                          <a:effectLst/>
                        </a:rPr>
                        <a:t>元（土地出让金</a:t>
                      </a:r>
                      <a:r>
                        <a:rPr lang="en-US" altLang="zh-CN" sz="1600" u="none" strike="noStrike" dirty="0">
                          <a:effectLst/>
                        </a:rPr>
                        <a:t>+2000</a:t>
                      </a:r>
                      <a:r>
                        <a:rPr lang="zh-CN" altLang="en-US" sz="1600" u="none" strike="noStrike" dirty="0">
                          <a:effectLst/>
                        </a:rPr>
                        <a:t>万工程款）</a:t>
                      </a:r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</a:rPr>
                        <a:t>及二位股东对价</a:t>
                      </a:r>
                      <a:r>
                        <a:rPr lang="en-US" altLang="zh-CN" sz="1600" u="none" strike="noStrike" dirty="0">
                          <a:effectLst/>
                        </a:rPr>
                        <a:t>7000</a:t>
                      </a:r>
                      <a:r>
                        <a:rPr lang="zh-CN" altLang="en-US" sz="1600" u="none" strike="noStrike" dirty="0">
                          <a:effectLst/>
                        </a:rPr>
                        <a:t>万元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4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使用期间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2023</a:t>
                      </a:r>
                      <a:r>
                        <a:rPr lang="zh-CN" altLang="en-US" sz="1600" u="none" strike="noStrike" dirty="0">
                          <a:effectLst/>
                        </a:rPr>
                        <a:t>年</a:t>
                      </a:r>
                      <a:r>
                        <a:rPr lang="en-US" altLang="zh-CN" sz="1600" u="none" strike="noStrike" dirty="0">
                          <a:effectLst/>
                        </a:rPr>
                        <a:t>4</a:t>
                      </a:r>
                      <a:r>
                        <a:rPr lang="zh-CN" altLang="en-US" sz="1600" u="none" strike="noStrike" dirty="0">
                          <a:effectLst/>
                        </a:rPr>
                        <a:t>月</a:t>
                      </a:r>
                      <a:r>
                        <a:rPr lang="en-US" altLang="zh-CN" sz="1600" u="none" strike="noStrike" dirty="0">
                          <a:effectLst/>
                        </a:rPr>
                        <a:t>-2024</a:t>
                      </a:r>
                      <a:r>
                        <a:rPr lang="zh-CN" altLang="en-US" sz="1600" u="none" strike="noStrike" dirty="0">
                          <a:effectLst/>
                        </a:rPr>
                        <a:t>年</a:t>
                      </a:r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r>
                        <a:rPr lang="zh-CN" altLang="en-US" sz="1600" u="none" strike="noStrike" dirty="0">
                          <a:effectLst/>
                        </a:rPr>
                        <a:t>月预估共</a:t>
                      </a:r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r>
                        <a:rPr lang="zh-CN" altLang="en-US" sz="1600" u="none" strike="noStrike" dirty="0">
                          <a:effectLst/>
                        </a:rPr>
                        <a:t>个月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7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资金保障措施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项目公司上一级股权转让（详见股权架构）；项目公司章证照共管；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资金偿还方式等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通过开发贷款偿还或销售回款总额的</a:t>
                      </a:r>
                      <a:r>
                        <a:rPr lang="en-US" altLang="zh-CN" sz="1600" u="none" strike="noStrike" dirty="0">
                          <a:effectLst/>
                        </a:rPr>
                        <a:t>70%</a:t>
                      </a:r>
                      <a:r>
                        <a:rPr lang="zh-CN" altLang="en-US" sz="1600" u="none" strike="noStrike" dirty="0">
                          <a:effectLst/>
                        </a:rPr>
                        <a:t>偿还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华文细黑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9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3.5 </a:t>
            </a:r>
            <a:r>
              <a:rPr lang="zh-CN" altLang="en-US" dirty="0"/>
              <a:t>工程计划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633435"/>
            <a:ext cx="96678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45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4 </a:t>
            </a:r>
            <a:r>
              <a:rPr lang="zh-CN" altLang="en-US" dirty="0"/>
              <a:t>项目运营节点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0"/>
            <a:ext cx="9307505" cy="68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79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5.1 </a:t>
            </a:r>
            <a:r>
              <a:rPr lang="zh-CN" altLang="en-US" dirty="0"/>
              <a:t>交易情况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B48762-1379-01CB-43DD-CA5039212D28}"/>
              </a:ext>
            </a:extLst>
          </p:cNvPr>
          <p:cNvSpPr txBox="1"/>
          <p:nvPr/>
        </p:nvSpPr>
        <p:spPr>
          <a:xfrm>
            <a:off x="1186542" y="1110342"/>
            <a:ext cx="897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日，东莞市自然自然局双方签订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国有建设用地使用权出让意向书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0931C8-EDAA-55B2-D59C-93A7DE78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452150"/>
            <a:ext cx="4450897" cy="5151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FC1AD2-E65F-41F0-1C76-6BB811F2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1428225"/>
            <a:ext cx="4505325" cy="3276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AE1AD9C-DEF2-87C2-90B5-71679C347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5" y="4704825"/>
            <a:ext cx="4450897" cy="9525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4925107-4CB9-C6AB-5418-F25748CAC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424" y="5740740"/>
            <a:ext cx="42767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交易情况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1EA44B-6B7F-835A-5508-2337D771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48" y="902493"/>
            <a:ext cx="4791075" cy="42957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677B03-B777-62A7-A70D-20AA43BC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48" y="902493"/>
            <a:ext cx="4508727" cy="58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6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34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060565" y="2007438"/>
            <a:ext cx="476250" cy="476250"/>
          </a:xfrm>
          <a:prstGeom prst="ellipse">
            <a:avLst/>
          </a:prstGeom>
          <a:solidFill>
            <a:srgbClr val="0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cs typeface="Calibri" panose="020F0502020204030204"/>
              </a:rPr>
              <a:t>1</a:t>
            </a:r>
          </a:p>
        </p:txBody>
      </p:sp>
      <p:sp>
        <p:nvSpPr>
          <p:cNvPr id="7" name="椭圆 6"/>
          <p:cNvSpPr/>
          <p:nvPr/>
        </p:nvSpPr>
        <p:spPr>
          <a:xfrm>
            <a:off x="7060565" y="2879286"/>
            <a:ext cx="476250" cy="476250"/>
          </a:xfrm>
          <a:prstGeom prst="ellipse">
            <a:avLst/>
          </a:prstGeom>
          <a:solidFill>
            <a:srgbClr val="0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74000" y="2046173"/>
            <a:ext cx="172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项目基本概况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3999" y="2878238"/>
            <a:ext cx="207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关键指标及规划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05665" y="2964180"/>
            <a:ext cx="11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B4E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7060565" y="3730719"/>
            <a:ext cx="476250" cy="476250"/>
          </a:xfrm>
          <a:prstGeom prst="ellipse">
            <a:avLst/>
          </a:prstGeom>
          <a:solidFill>
            <a:srgbClr val="0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7878288" y="3730719"/>
            <a:ext cx="270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股权架构及财务情况</a:t>
            </a:r>
          </a:p>
        </p:txBody>
      </p:sp>
      <p:sp>
        <p:nvSpPr>
          <p:cNvPr id="13" name="椭圆 12"/>
          <p:cNvSpPr/>
          <p:nvPr/>
        </p:nvSpPr>
        <p:spPr>
          <a:xfrm>
            <a:off x="7060565" y="4582152"/>
            <a:ext cx="476250" cy="476250"/>
          </a:xfrm>
          <a:prstGeom prst="ellipse">
            <a:avLst/>
          </a:prstGeom>
          <a:solidFill>
            <a:srgbClr val="0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7878288" y="4582152"/>
            <a:ext cx="270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项目运营节点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798C082-91D3-BCDE-86A2-3C72884E9F8F}"/>
              </a:ext>
            </a:extLst>
          </p:cNvPr>
          <p:cNvSpPr/>
          <p:nvPr/>
        </p:nvSpPr>
        <p:spPr>
          <a:xfrm>
            <a:off x="7060565" y="5433585"/>
            <a:ext cx="476250" cy="476250"/>
          </a:xfrm>
          <a:prstGeom prst="ellipse">
            <a:avLst/>
          </a:prstGeom>
          <a:solidFill>
            <a:srgbClr val="0B4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D61477BB-F961-8F06-9CE5-588A4AD97195}"/>
              </a:ext>
            </a:extLst>
          </p:cNvPr>
          <p:cNvSpPr txBox="1"/>
          <p:nvPr/>
        </p:nvSpPr>
        <p:spPr>
          <a:xfrm>
            <a:off x="7878288" y="5433585"/>
            <a:ext cx="270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交易情况</a:t>
            </a:r>
          </a:p>
        </p:txBody>
      </p:sp>
    </p:spTree>
    <p:extLst>
      <p:ext uri="{BB962C8B-B14F-4D97-AF65-F5344CB8AC3E}">
        <p14:creationId xmlns:p14="http://schemas.microsoft.com/office/powerpoint/2010/main" val="192196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1.1 </a:t>
            </a:r>
            <a:r>
              <a:rPr lang="zh-CN" altLang="en-US" dirty="0"/>
              <a:t>地块区位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b="14549"/>
          <a:stretch/>
        </p:blipFill>
        <p:spPr bwMode="auto">
          <a:xfrm>
            <a:off x="1451630" y="1698175"/>
            <a:ext cx="9670155" cy="4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0445706" y="2053152"/>
            <a:ext cx="615553" cy="2065386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 algn="ctr"/>
            <a:r>
              <a:rPr lang="zh-CN" altLang="en-US" sz="2800" b="1" dirty="0"/>
              <a:t>深圳龙岗区</a:t>
            </a:r>
          </a:p>
        </p:txBody>
      </p:sp>
      <p:sp>
        <p:nvSpPr>
          <p:cNvPr id="9" name="五角星 10">
            <a:extLst>
              <a:ext uri="{FF2B5EF4-FFF2-40B4-BE49-F238E27FC236}">
                <a16:creationId xmlns:a16="http://schemas.microsoft.com/office/drawing/2014/main" id="{CCE2E357-8113-4792-BD36-348DE9A76C4A}"/>
              </a:ext>
            </a:extLst>
          </p:cNvPr>
          <p:cNvSpPr/>
          <p:nvPr/>
        </p:nvSpPr>
        <p:spPr>
          <a:xfrm>
            <a:off x="3983903" y="2981513"/>
            <a:ext cx="279140" cy="248663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glow rad="254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</p:txBody>
      </p:sp>
      <p:sp>
        <p:nvSpPr>
          <p:cNvPr id="10" name="文本框 24">
            <a:extLst>
              <a:ext uri="{FF2B5EF4-FFF2-40B4-BE49-F238E27FC236}">
                <a16:creationId xmlns:a16="http://schemas.microsoft.com/office/drawing/2014/main" id="{4A2132C3-44FD-4781-AD81-B59AE0F283D3}"/>
              </a:ext>
            </a:extLst>
          </p:cNvPr>
          <p:cNvSpPr txBox="1"/>
          <p:nvPr/>
        </p:nvSpPr>
        <p:spPr bwMode="auto">
          <a:xfrm>
            <a:off x="3831130" y="3317768"/>
            <a:ext cx="584686" cy="187285"/>
          </a:xfrm>
          <a:prstGeom prst="round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700" b="1">
                <a:ln w="6350">
                  <a:noFill/>
                </a:ln>
                <a:solidFill>
                  <a:srgbClr val="FFC000"/>
                </a:solidFill>
                <a:effectLst>
                  <a:glow rad="38100">
                    <a:schemeClr val="bg1"/>
                  </a:glo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pPr algn="ctr"/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地块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593766" y="1158948"/>
            <a:ext cx="1117468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地块位于东莞临深片区凤岗镇，距离深圳龙岗区仅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1.4km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，紧邻龙平西路，驾车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分钟可达深圳龙岗中心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77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地块周边配套</a:t>
            </a: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593766" y="1158948"/>
            <a:ext cx="1117468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地块周边配套能满足基本需求，楼下深圳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号线东延线官井头站（勘察阶段），因靠近龙岗中心区，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方正兰亭黑简体" panose="02000000000000000000" pitchFamily="2" charset="-122"/>
              </a:rPr>
              <a:t>公里内学校、医疗、公园、商场为核心配套竞争力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-438" r="-199"/>
          <a:stretch/>
        </p:blipFill>
        <p:spPr>
          <a:xfrm>
            <a:off x="4975761" y="2006116"/>
            <a:ext cx="6329548" cy="4541886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261948"/>
              </p:ext>
            </p:extLst>
          </p:nvPr>
        </p:nvGraphicFramePr>
        <p:xfrm>
          <a:off x="783771" y="2066305"/>
          <a:ext cx="4013859" cy="4405746"/>
        </p:xfrm>
        <a:graphic>
          <a:graphicData uri="http://schemas.openxmlformats.org/drawingml/2006/table">
            <a:tbl>
              <a:tblPr firstRow="1" bandRow="1"/>
              <a:tblGrid>
                <a:gridCol w="135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5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配套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050" b="1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/>
                        </a:rPr>
                        <a:t>具体内容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商业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天安数码城，中型综合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MALL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2KM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万科广场，中型综合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MALL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5KM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世茂中心，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中型综合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MALL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5KM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6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休闲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龙凤山庄影视度假村，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20M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（项目南面）</a:t>
                      </a:r>
                      <a:endParaRPr lang="en-US" alt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龙城公园，东南面，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4KM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碧湖森林公园，西北面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4KM</a:t>
                      </a:r>
                      <a:endParaRPr lang="zh-CN" sz="1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雁湖公园，西南面</a:t>
                      </a:r>
                      <a:r>
                        <a:rPr lang="zh-CN" altLang="en-US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，</a:t>
                      </a:r>
                      <a:r>
                        <a:rPr lang="en-US" altLang="zh-CN" sz="10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  <a:sym typeface="+mn-ea"/>
                        </a:rPr>
                        <a:t>4KM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交通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深圳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</a:t>
                      </a: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号线东延线官井头站，门口（规划中）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凤岗汽车站，连接市中心，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3KM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龙岗汽车站</a:t>
                      </a: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，连接市中心，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4kM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深圳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号线龙岗爱联，连接深圳中心，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教育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官井头学校，市一级，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300M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龙岗初级中学，省一级，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3.2KM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深圳第三中学，省一级。，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3.4KM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3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医疗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凤岗华侨医院，普通，斜对面，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</a:t>
                      </a: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龙岗中心医院，综合性三级，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酒店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索佩尔曼局酒店，普通，对面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51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2.1 </a:t>
            </a:r>
            <a:r>
              <a:rPr lang="zh-CN" altLang="en-US" dirty="0"/>
              <a:t>地块总平面图及经济指标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4" y="1499335"/>
            <a:ext cx="6871668" cy="44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4" y="1051973"/>
            <a:ext cx="4198081" cy="580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任意多边形 2"/>
          <p:cNvSpPr/>
          <p:nvPr/>
        </p:nvSpPr>
        <p:spPr>
          <a:xfrm>
            <a:off x="9925050" y="3536950"/>
            <a:ext cx="673100" cy="444500"/>
          </a:xfrm>
          <a:custGeom>
            <a:avLst/>
            <a:gdLst>
              <a:gd name="connsiteX0" fmla="*/ 38100 w 673100"/>
              <a:gd name="connsiteY0" fmla="*/ 139700 h 444500"/>
              <a:gd name="connsiteX1" fmla="*/ 63500 w 673100"/>
              <a:gd name="connsiteY1" fmla="*/ 0 h 444500"/>
              <a:gd name="connsiteX2" fmla="*/ 190500 w 673100"/>
              <a:gd name="connsiteY2" fmla="*/ 19050 h 444500"/>
              <a:gd name="connsiteX3" fmla="*/ 171450 w 673100"/>
              <a:gd name="connsiteY3" fmla="*/ 88900 h 444500"/>
              <a:gd name="connsiteX4" fmla="*/ 222250 w 673100"/>
              <a:gd name="connsiteY4" fmla="*/ 69850 h 444500"/>
              <a:gd name="connsiteX5" fmla="*/ 298450 w 673100"/>
              <a:gd name="connsiteY5" fmla="*/ 88900 h 444500"/>
              <a:gd name="connsiteX6" fmla="*/ 279400 w 673100"/>
              <a:gd name="connsiteY6" fmla="*/ 158750 h 444500"/>
              <a:gd name="connsiteX7" fmla="*/ 393700 w 673100"/>
              <a:gd name="connsiteY7" fmla="*/ 190500 h 444500"/>
              <a:gd name="connsiteX8" fmla="*/ 450850 w 673100"/>
              <a:gd name="connsiteY8" fmla="*/ 101600 h 444500"/>
              <a:gd name="connsiteX9" fmla="*/ 514350 w 673100"/>
              <a:gd name="connsiteY9" fmla="*/ 101600 h 444500"/>
              <a:gd name="connsiteX10" fmla="*/ 673100 w 673100"/>
              <a:gd name="connsiteY10" fmla="*/ 107950 h 444500"/>
              <a:gd name="connsiteX11" fmla="*/ 647700 w 673100"/>
              <a:gd name="connsiteY11" fmla="*/ 254000 h 444500"/>
              <a:gd name="connsiteX12" fmla="*/ 552450 w 673100"/>
              <a:gd name="connsiteY12" fmla="*/ 254000 h 444500"/>
              <a:gd name="connsiteX13" fmla="*/ 533400 w 673100"/>
              <a:gd name="connsiteY13" fmla="*/ 279400 h 444500"/>
              <a:gd name="connsiteX14" fmla="*/ 596900 w 673100"/>
              <a:gd name="connsiteY14" fmla="*/ 292100 h 444500"/>
              <a:gd name="connsiteX15" fmla="*/ 615950 w 673100"/>
              <a:gd name="connsiteY15" fmla="*/ 330200 h 444500"/>
              <a:gd name="connsiteX16" fmla="*/ 590550 w 673100"/>
              <a:gd name="connsiteY16" fmla="*/ 444500 h 444500"/>
              <a:gd name="connsiteX17" fmla="*/ 114300 w 673100"/>
              <a:gd name="connsiteY17" fmla="*/ 336550 h 444500"/>
              <a:gd name="connsiteX18" fmla="*/ 0 w 673100"/>
              <a:gd name="connsiteY18" fmla="*/ 292100 h 444500"/>
              <a:gd name="connsiteX19" fmla="*/ 12700 w 673100"/>
              <a:gd name="connsiteY19" fmla="*/ 241300 h 444500"/>
              <a:gd name="connsiteX20" fmla="*/ 38100 w 673100"/>
              <a:gd name="connsiteY20" fmla="*/ 1397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3100" h="444500">
                <a:moveTo>
                  <a:pt x="38100" y="139700"/>
                </a:moveTo>
                <a:lnTo>
                  <a:pt x="63500" y="0"/>
                </a:lnTo>
                <a:lnTo>
                  <a:pt x="190500" y="19050"/>
                </a:lnTo>
                <a:lnTo>
                  <a:pt x="171450" y="88900"/>
                </a:lnTo>
                <a:lnTo>
                  <a:pt x="222250" y="69850"/>
                </a:lnTo>
                <a:lnTo>
                  <a:pt x="298450" y="88900"/>
                </a:lnTo>
                <a:lnTo>
                  <a:pt x="279400" y="158750"/>
                </a:lnTo>
                <a:lnTo>
                  <a:pt x="393700" y="190500"/>
                </a:lnTo>
                <a:lnTo>
                  <a:pt x="450850" y="101600"/>
                </a:lnTo>
                <a:lnTo>
                  <a:pt x="514350" y="101600"/>
                </a:lnTo>
                <a:lnTo>
                  <a:pt x="673100" y="107950"/>
                </a:lnTo>
                <a:lnTo>
                  <a:pt x="647700" y="254000"/>
                </a:lnTo>
                <a:lnTo>
                  <a:pt x="552450" y="254000"/>
                </a:lnTo>
                <a:lnTo>
                  <a:pt x="533400" y="279400"/>
                </a:lnTo>
                <a:lnTo>
                  <a:pt x="596900" y="292100"/>
                </a:lnTo>
                <a:lnTo>
                  <a:pt x="615950" y="330200"/>
                </a:lnTo>
                <a:lnTo>
                  <a:pt x="590550" y="444500"/>
                </a:lnTo>
                <a:lnTo>
                  <a:pt x="114300" y="336550"/>
                </a:lnTo>
                <a:lnTo>
                  <a:pt x="0" y="292100"/>
                </a:lnTo>
                <a:lnTo>
                  <a:pt x="12700" y="241300"/>
                </a:lnTo>
                <a:lnTo>
                  <a:pt x="38100" y="139700"/>
                </a:lnTo>
                <a:close/>
              </a:path>
            </a:pathLst>
          </a:cu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85387" y="3778386"/>
            <a:ext cx="94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回迁房</a:t>
            </a:r>
          </a:p>
        </p:txBody>
      </p:sp>
      <p:sp>
        <p:nvSpPr>
          <p:cNvPr id="7" name="矩形 6"/>
          <p:cNvSpPr/>
          <p:nvPr/>
        </p:nvSpPr>
        <p:spPr>
          <a:xfrm>
            <a:off x="9881590" y="3608201"/>
            <a:ext cx="391885" cy="249381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rgbClr val="C00000"/>
                </a:solidFill>
              </a:rPr>
              <a:t>26F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7020"/>
          <a:stretch/>
        </p:blipFill>
        <p:spPr bwMode="auto">
          <a:xfrm>
            <a:off x="842963" y="1078240"/>
            <a:ext cx="10506075" cy="57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地块标准层</a:t>
            </a:r>
            <a:r>
              <a:rPr lang="en-US" altLang="zh-CN" dirty="0"/>
              <a:t>(1#2#3#)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9749641" y="1030739"/>
            <a:ext cx="2078181" cy="53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95262" y="1030740"/>
            <a:ext cx="2232560" cy="269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115+115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</a:p>
        </p:txBody>
      </p:sp>
    </p:spTree>
    <p:extLst>
      <p:ext uri="{BB962C8B-B14F-4D97-AF65-F5344CB8AC3E}">
        <p14:creationId xmlns:p14="http://schemas.microsoft.com/office/powerpoint/2010/main" val="255515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1780"/>
          <a:stretch/>
        </p:blipFill>
        <p:spPr bwMode="auto">
          <a:xfrm>
            <a:off x="1763174" y="1017287"/>
            <a:ext cx="9473226" cy="584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地块标准层</a:t>
            </a:r>
            <a:r>
              <a:rPr lang="en-US" altLang="zh-CN" dirty="0"/>
              <a:t>(4#5#6#)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9749641" y="1030739"/>
            <a:ext cx="2078181" cy="53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844625" y="1030740"/>
            <a:ext cx="2434454" cy="269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79+96+96+97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</a:p>
        </p:txBody>
      </p:sp>
    </p:spTree>
    <p:extLst>
      <p:ext uri="{BB962C8B-B14F-4D97-AF65-F5344CB8AC3E}">
        <p14:creationId xmlns:p14="http://schemas.microsoft.com/office/powerpoint/2010/main" val="246251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/>
          <a:stretch/>
        </p:blipFill>
        <p:spPr bwMode="auto">
          <a:xfrm>
            <a:off x="952500" y="1067356"/>
            <a:ext cx="10287000" cy="579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地块标准层</a:t>
            </a:r>
            <a:r>
              <a:rPr lang="en-US" altLang="zh-CN" dirty="0"/>
              <a:t>(8#</a:t>
            </a:r>
            <a:r>
              <a:rPr lang="zh-CN" altLang="en-US" dirty="0"/>
              <a:t>回迁房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062190" y="1067356"/>
            <a:ext cx="3961081" cy="36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回迁房</a:t>
            </a: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76+79+78+78+95+77</a:t>
            </a:r>
            <a:r>
              <a:rPr lang="zh-CN" altLang="en-US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㎡</a:t>
            </a:r>
          </a:p>
        </p:txBody>
      </p:sp>
    </p:spTree>
    <p:extLst>
      <p:ext uri="{BB962C8B-B14F-4D97-AF65-F5344CB8AC3E}">
        <p14:creationId xmlns:p14="http://schemas.microsoft.com/office/powerpoint/2010/main" val="78680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ctrTitle"/>
          </p:nvPr>
        </p:nvSpPr>
        <p:spPr>
          <a:xfrm>
            <a:off x="552450" y="383835"/>
            <a:ext cx="9144000" cy="518658"/>
          </a:xfrm>
        </p:spPr>
        <p:txBody>
          <a:bodyPr/>
          <a:lstStyle/>
          <a:p>
            <a:r>
              <a:rPr lang="en-US" altLang="zh-CN" dirty="0"/>
              <a:t>2.3 </a:t>
            </a:r>
            <a:r>
              <a:rPr lang="zh-CN" altLang="en-US" dirty="0"/>
              <a:t>项目效果图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" y="1130133"/>
            <a:ext cx="12126869" cy="560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6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bd4fec-ca26-4c3b-87ad-6cf52a8eb1f5}"/>
  <p:tag name="TABLE_ENDDRAG_ORIGIN_RECT" val="238*331"/>
  <p:tag name="TABLE_ENDDRAG_RECT" val="8*70*238*3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647</Words>
  <Application>Microsoft Office PowerPoint</Application>
  <PresentationFormat>宽屏</PresentationFormat>
  <Paragraphs>120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华文细黑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1.1 地块区位</vt:lpstr>
      <vt:lpstr>1.2 地块周边配套</vt:lpstr>
      <vt:lpstr>2.1 地块总平面图及经济指标</vt:lpstr>
      <vt:lpstr>2.2 地块标准层(1#2#3#)</vt:lpstr>
      <vt:lpstr>2.2 地块标准层(4#5#6#)</vt:lpstr>
      <vt:lpstr>2.2 地块标准层(8#回迁房)</vt:lpstr>
      <vt:lpstr>2.3 项目效果图</vt:lpstr>
      <vt:lpstr>3.1 股权架构</vt:lpstr>
      <vt:lpstr>3.2 货值构成</vt:lpstr>
      <vt:lpstr>3.3 经济测算</vt:lpstr>
      <vt:lpstr>3.4 融资需求</vt:lpstr>
      <vt:lpstr>3.5 工程计划</vt:lpstr>
      <vt:lpstr>4 项目运营节点</vt:lpstr>
      <vt:lpstr>5.1 交易情况</vt:lpstr>
      <vt:lpstr>5.2 交易情况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柳宛余</dc:creator>
  <cp:lastModifiedBy>Administrator</cp:lastModifiedBy>
  <cp:revision>56</cp:revision>
  <cp:lastPrinted>2022-07-01T06:46:36Z</cp:lastPrinted>
  <dcterms:created xsi:type="dcterms:W3CDTF">2021-12-22T03:25:37Z</dcterms:created>
  <dcterms:modified xsi:type="dcterms:W3CDTF">2023-03-14T05:15:50Z</dcterms:modified>
</cp:coreProperties>
</file>