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3"/>
  </p:notesMasterIdLst>
  <p:sldIdLst>
    <p:sldId id="340" r:id="rId3"/>
    <p:sldId id="344" r:id="rId4"/>
    <p:sldId id="345" r:id="rId5"/>
    <p:sldId id="346" r:id="rId6"/>
    <p:sldId id="347" r:id="rId7"/>
    <p:sldId id="351" r:id="rId8"/>
    <p:sldId id="355" r:id="rId9"/>
    <p:sldId id="417" r:id="rId10"/>
    <p:sldId id="385" r:id="rId11"/>
    <p:sldId id="31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48A5E4-6E09-42FE-9ABD-61D94770D5B2}">
          <p14:sldIdLst>
            <p14:sldId id="340"/>
            <p14:sldId id="344"/>
            <p14:sldId id="345"/>
            <p14:sldId id="346"/>
            <p14:sldId id="347"/>
          </p14:sldIdLst>
        </p14:section>
        <p14:section name="无标题节" id="{0BBF3FDB-5BE9-4781-91A4-5E3525D41110}">
          <p14:sldIdLst>
            <p14:sldId id="351"/>
            <p14:sldId id="355"/>
            <p14:sldId id="417"/>
            <p14:sldId id="38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08">
          <p15:clr>
            <a:srgbClr val="A4A3A4"/>
          </p15:clr>
        </p15:guide>
        <p15:guide id="2" pos="3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8" y="78"/>
      </p:cViewPr>
      <p:guideLst>
        <p:guide orient="horz" pos="2108"/>
        <p:guide pos="3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93AD-7C06-486F-9754-D5B73F7C37DE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DE87-FC43-4F0C-9C51-E666AB0AC5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42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54079-3CCE-437B-A62D-D2F2AB38A12A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2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63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86175" y="3270821"/>
            <a:ext cx="5048250" cy="0"/>
          </a:xfrm>
          <a:custGeom>
            <a:avLst/>
            <a:gdLst/>
            <a:ahLst/>
            <a:cxnLst/>
            <a:rect l="l" t="t" r="r" b="b"/>
            <a:pathLst>
              <a:path w="5048250">
                <a:moveTo>
                  <a:pt x="0" y="0"/>
                </a:moveTo>
                <a:lnTo>
                  <a:pt x="50482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30721" y="6361760"/>
            <a:ext cx="185420" cy="17652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-76" y="981075"/>
            <a:ext cx="11713210" cy="0"/>
          </a:xfrm>
          <a:custGeom>
            <a:avLst/>
            <a:gdLst/>
            <a:ahLst/>
            <a:cxnLst/>
            <a:rect l="l" t="t" r="r" b="b"/>
            <a:pathLst>
              <a:path w="11713210">
                <a:moveTo>
                  <a:pt x="0" y="0"/>
                </a:moveTo>
                <a:lnTo>
                  <a:pt x="11712702" y="0"/>
                </a:lnTo>
              </a:path>
            </a:pathLst>
          </a:custGeom>
          <a:ln w="7620">
            <a:solidFill>
              <a:srgbClr val="006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77644" y="1484313"/>
            <a:ext cx="5224583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 hasCustomPrompt="1"/>
          </p:nvPr>
        </p:nvSpPr>
        <p:spPr>
          <a:xfrm>
            <a:off x="6189797" y="1484313"/>
            <a:ext cx="5224583" cy="48244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/>
              <a:t>单击图标添加图表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0D66-A5D6-4A82-96C8-5B2EEDE8DD65}" type="slidenum">
              <a:rPr lang="en-US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" y="0"/>
            <a:ext cx="5121123" cy="8367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0E00-5D83-46E2-B18B-6027595511CC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88FD-FF8E-4205-8603-C8BB8BCBCB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so.com/doc/5832195-6045021.html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baike.so.com/doc/6733486-6947827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baike.so.com/doc/5635165-5847791.html" TargetMode="External"/><Relationship Id="rId5" Type="http://schemas.openxmlformats.org/officeDocument/2006/relationships/hyperlink" Target="https://baike.so.com/doc/6156548-6369764.html" TargetMode="External"/><Relationship Id="rId10" Type="http://schemas.openxmlformats.org/officeDocument/2006/relationships/hyperlink" Target="https://baike.so.com/doc/3639161-3825250.html" TargetMode="External"/><Relationship Id="rId4" Type="http://schemas.openxmlformats.org/officeDocument/2006/relationships/hyperlink" Target="https://baike.so.com/doc/1296969-1371319.html" TargetMode="External"/><Relationship Id="rId9" Type="http://schemas.openxmlformats.org/officeDocument/2006/relationships/hyperlink" Target="https://baike.so.com/doc/5661122-587377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4" y="2166495"/>
            <a:ext cx="5275630" cy="4071966"/>
          </a:xfrm>
          <a:prstGeom prst="rect">
            <a:avLst/>
          </a:prstGeom>
        </p:spPr>
      </p:pic>
      <p:sp>
        <p:nvSpPr>
          <p:cNvPr id="89" name="椭圆 88"/>
          <p:cNvSpPr/>
          <p:nvPr/>
        </p:nvSpPr>
        <p:spPr>
          <a:xfrm>
            <a:off x="822031" y="3282536"/>
            <a:ext cx="3220427" cy="2955925"/>
          </a:xfrm>
          <a:prstGeom prst="ellipse">
            <a:avLst/>
          </a:prstGeom>
          <a:solidFill>
            <a:srgbClr val="FF0000">
              <a:alpha val="39000"/>
            </a:srgbClr>
          </a:solidFill>
          <a:ln w="381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文本框 89"/>
          <p:cNvSpPr txBox="1"/>
          <p:nvPr/>
        </p:nvSpPr>
        <p:spPr>
          <a:xfrm>
            <a:off x="1738154" y="1282123"/>
            <a:ext cx="8490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本案周边在售项目较少，但都为性价比较高的楼盘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，市场供求关系乐观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1" name="表格 90"/>
          <p:cNvGraphicFramePr>
            <a:graphicFrameLocks noGrp="1"/>
          </p:cNvGraphicFramePr>
          <p:nvPr/>
        </p:nvGraphicFramePr>
        <p:xfrm>
          <a:off x="6095851" y="1834126"/>
          <a:ext cx="5503965" cy="4566675"/>
        </p:xfrm>
        <a:graphic>
          <a:graphicData uri="http://schemas.openxmlformats.org/drawingml/2006/table">
            <a:tbl>
              <a:tblPr/>
              <a:tblGrid>
                <a:gridCol w="631603"/>
                <a:gridCol w="992518"/>
                <a:gridCol w="902283"/>
                <a:gridCol w="812068"/>
                <a:gridCol w="982071"/>
                <a:gridCol w="642049"/>
                <a:gridCol w="541373"/>
              </a:tblGrid>
              <a:tr h="5464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项目分类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项目名称</a:t>
                      </a:r>
                      <a:endParaRPr lang="zh-CN" altLang="en-US" sz="13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开盘时间</a:t>
                      </a:r>
                      <a:endParaRPr lang="zh-CN" altLang="en-US" sz="13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占地</a:t>
                      </a:r>
                      <a:b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（万㎡）</a:t>
                      </a:r>
                      <a:endParaRPr lang="zh-CN" altLang="en-US" sz="13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总建面积（万㎡）</a:t>
                      </a:r>
                      <a:endParaRPr lang="zh-CN" altLang="en-US" sz="13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容积率</a:t>
                      </a:r>
                      <a:endParaRPr lang="zh-CN" altLang="en-US" sz="13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绿化率</a:t>
                      </a:r>
                      <a:endParaRPr lang="zh-CN" altLang="en-US" sz="13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236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老盘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公元时代城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2015</a:t>
                      </a:r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8.3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6.0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196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恒大城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2018</a:t>
                      </a:r>
                      <a:r>
                        <a:rPr lang="zh-CN" altLang="en-US" sz="1300" b="0" u="none" strike="noStrik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300" b="0" u="none" strike="noStrike" dirty="0">
                          <a:latin typeface="+mn-ea"/>
                          <a:ea typeface="+mn-ea"/>
                        </a:rPr>
                        <a:t>月底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25.3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104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4.0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35%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350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新城吾悦首府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zh-CN" altLang="en-US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300" b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8.3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44.1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35%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5160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恒大滨河左岸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11.4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4.43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50666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海尔国际广场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年底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4.4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129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新盘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华峪东区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2019</a:t>
                      </a:r>
                      <a:r>
                        <a:rPr lang="zh-CN" altLang="en-US" sz="1300" b="0" u="none" strike="noStrik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300" b="0" u="none" strike="noStrike" dirty="0">
                          <a:latin typeface="+mn-ea"/>
                          <a:ea typeface="+mn-ea"/>
                        </a:rPr>
                        <a:t>月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4.5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4.0</a:t>
                      </a:r>
                      <a:r>
                        <a:rPr lang="zh-CN" altLang="en-US" sz="1300" b="0" u="none" strike="noStrike" dirty="0"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u="none" strike="noStrike" dirty="0">
                          <a:latin typeface="+mn-ea"/>
                          <a:ea typeface="+mn-ea"/>
                        </a:rPr>
                        <a:t>30%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712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海尔学府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无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1.0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5.5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4.2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35%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6350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阳光城并州府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无</a:t>
                      </a:r>
                      <a:endParaRPr lang="zh-CN" altLang="en-US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6.8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7689" marR="7689" marT="946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92" name="矩形 91"/>
          <p:cNvSpPr/>
          <p:nvPr/>
        </p:nvSpPr>
        <p:spPr>
          <a:xfrm>
            <a:off x="3851238" y="4760498"/>
            <a:ext cx="935990" cy="2159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1789784" y="5156378"/>
            <a:ext cx="935990" cy="2159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952060" y="5322339"/>
            <a:ext cx="935990" cy="2159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851238" y="4760498"/>
            <a:ext cx="135338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</a:rPr>
              <a:t>公元时代城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304552" y="2434523"/>
            <a:ext cx="116186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</a:rPr>
              <a:t>新城吾悦首府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5389" y="5264328"/>
            <a:ext cx="1181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</a:rPr>
              <a:t>恒大城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855304" y="5126533"/>
            <a:ext cx="1047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</a:rPr>
              <a:t>华峪东区</a:t>
            </a:r>
          </a:p>
        </p:txBody>
      </p:sp>
      <p:sp>
        <p:nvSpPr>
          <p:cNvPr id="14" name="标题 14"/>
          <p:cNvSpPr txBox="1"/>
          <p:nvPr/>
        </p:nvSpPr>
        <p:spPr>
          <a:xfrm>
            <a:off x="1738154" y="572255"/>
            <a:ext cx="3325728" cy="4405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227493" y="4275897"/>
            <a:ext cx="507765" cy="553357"/>
            <a:chOff x="7788239" y="2447414"/>
            <a:chExt cx="1015528" cy="1391464"/>
          </a:xfrm>
        </p:grpSpPr>
        <p:sp>
          <p:nvSpPr>
            <p:cNvPr id="16" name="任意多边形 15"/>
            <p:cNvSpPr/>
            <p:nvPr/>
          </p:nvSpPr>
          <p:spPr>
            <a:xfrm>
              <a:off x="7788239" y="2447414"/>
              <a:ext cx="1015528" cy="1391464"/>
            </a:xfrm>
            <a:custGeom>
              <a:avLst/>
              <a:gdLst>
                <a:gd name="connsiteX0" fmla="*/ 0 w 2985"/>
                <a:gd name="connsiteY0" fmla="*/ 0 h 2695"/>
                <a:gd name="connsiteX1" fmla="*/ 2985 w 2985"/>
                <a:gd name="connsiteY1" fmla="*/ 311 h 2695"/>
                <a:gd name="connsiteX2" fmla="*/ 2902 w 2985"/>
                <a:gd name="connsiteY2" fmla="*/ 2301 h 2695"/>
                <a:gd name="connsiteX3" fmla="*/ 311 w 2985"/>
                <a:gd name="connsiteY3" fmla="*/ 2695 h 2695"/>
                <a:gd name="connsiteX4" fmla="*/ 0 w 2985"/>
                <a:gd name="connsiteY4" fmla="*/ 0 h 2695"/>
                <a:gd name="connsiteX0-1" fmla="*/ 1731 w 8958"/>
                <a:gd name="connsiteY0-2" fmla="*/ 0 h 9765"/>
                <a:gd name="connsiteX1-3" fmla="*/ 8958 w 8958"/>
                <a:gd name="connsiteY1-4" fmla="*/ 919 h 9765"/>
                <a:gd name="connsiteX2-5" fmla="*/ 8680 w 8958"/>
                <a:gd name="connsiteY2-6" fmla="*/ 8303 h 9765"/>
                <a:gd name="connsiteX3-7" fmla="*/ 0 w 8958"/>
                <a:gd name="connsiteY3-8" fmla="*/ 9765 h 9765"/>
                <a:gd name="connsiteX4-9" fmla="*/ 1731 w 8958"/>
                <a:gd name="connsiteY4-10" fmla="*/ 0 h 9765"/>
                <a:gd name="connsiteX0-11" fmla="*/ 1275 w 9343"/>
                <a:gd name="connsiteY0-12" fmla="*/ 0 h 9358"/>
                <a:gd name="connsiteX1-13" fmla="*/ 9343 w 9343"/>
                <a:gd name="connsiteY1-14" fmla="*/ 941 h 9358"/>
                <a:gd name="connsiteX2-15" fmla="*/ 9033 w 9343"/>
                <a:gd name="connsiteY2-16" fmla="*/ 8503 h 9358"/>
                <a:gd name="connsiteX3-17" fmla="*/ 0 w 9343"/>
                <a:gd name="connsiteY3-18" fmla="*/ 9358 h 9358"/>
                <a:gd name="connsiteX4-19" fmla="*/ 1275 w 9343"/>
                <a:gd name="connsiteY4-20" fmla="*/ 0 h 9358"/>
                <a:gd name="connsiteX0-21" fmla="*/ 1962 w 10597"/>
                <a:gd name="connsiteY0-22" fmla="*/ 0 h 10000"/>
                <a:gd name="connsiteX1-23" fmla="*/ 10597 w 10597"/>
                <a:gd name="connsiteY1-24" fmla="*/ 1006 h 10000"/>
                <a:gd name="connsiteX2-25" fmla="*/ 10265 w 10597"/>
                <a:gd name="connsiteY2-26" fmla="*/ 9086 h 10000"/>
                <a:gd name="connsiteX3-27" fmla="*/ 597 w 10597"/>
                <a:gd name="connsiteY3-28" fmla="*/ 10000 h 10000"/>
                <a:gd name="connsiteX4-29" fmla="*/ 814 w 10597"/>
                <a:gd name="connsiteY4-30" fmla="*/ 4900 h 10000"/>
                <a:gd name="connsiteX5" fmla="*/ 1962 w 10597"/>
                <a:gd name="connsiteY5" fmla="*/ 0 h 10000"/>
                <a:gd name="connsiteX0-31" fmla="*/ 1962 w 11486"/>
                <a:gd name="connsiteY0-32" fmla="*/ 205 h 10205"/>
                <a:gd name="connsiteX1-33" fmla="*/ 11486 w 11486"/>
                <a:gd name="connsiteY1-34" fmla="*/ 480 h 10205"/>
                <a:gd name="connsiteX2-35" fmla="*/ 10265 w 11486"/>
                <a:gd name="connsiteY2-36" fmla="*/ 9291 h 10205"/>
                <a:gd name="connsiteX3-37" fmla="*/ 597 w 11486"/>
                <a:gd name="connsiteY3-38" fmla="*/ 10205 h 10205"/>
                <a:gd name="connsiteX4-39" fmla="*/ 814 w 11486"/>
                <a:gd name="connsiteY4-40" fmla="*/ 5105 h 10205"/>
                <a:gd name="connsiteX5-41" fmla="*/ 1962 w 11486"/>
                <a:gd name="connsiteY5-42" fmla="*/ 205 h 10205"/>
                <a:gd name="connsiteX0-43" fmla="*/ 2851 w 11486"/>
                <a:gd name="connsiteY0-44" fmla="*/ 0 h 10639"/>
                <a:gd name="connsiteX1-45" fmla="*/ 11486 w 11486"/>
                <a:gd name="connsiteY1-46" fmla="*/ 914 h 10639"/>
                <a:gd name="connsiteX2-47" fmla="*/ 10265 w 11486"/>
                <a:gd name="connsiteY2-48" fmla="*/ 9725 h 10639"/>
                <a:gd name="connsiteX3-49" fmla="*/ 597 w 11486"/>
                <a:gd name="connsiteY3-50" fmla="*/ 10639 h 10639"/>
                <a:gd name="connsiteX4-51" fmla="*/ 814 w 11486"/>
                <a:gd name="connsiteY4-52" fmla="*/ 5539 h 10639"/>
                <a:gd name="connsiteX5-53" fmla="*/ 2851 w 11486"/>
                <a:gd name="connsiteY5-54" fmla="*/ 0 h 10639"/>
                <a:gd name="connsiteX0-55" fmla="*/ 2965 w 11600"/>
                <a:gd name="connsiteY0-56" fmla="*/ 0 h 11187"/>
                <a:gd name="connsiteX1-57" fmla="*/ 11600 w 11600"/>
                <a:gd name="connsiteY1-58" fmla="*/ 914 h 11187"/>
                <a:gd name="connsiteX2-59" fmla="*/ 10379 w 11600"/>
                <a:gd name="connsiteY2-60" fmla="*/ 9725 h 11187"/>
                <a:gd name="connsiteX3-61" fmla="*/ 563 w 11600"/>
                <a:gd name="connsiteY3-62" fmla="*/ 11187 h 11187"/>
                <a:gd name="connsiteX4-63" fmla="*/ 928 w 11600"/>
                <a:gd name="connsiteY4-64" fmla="*/ 5539 h 11187"/>
                <a:gd name="connsiteX5-65" fmla="*/ 2965 w 11600"/>
                <a:gd name="connsiteY5-66" fmla="*/ 0 h 11187"/>
                <a:gd name="connsiteX0-67" fmla="*/ 2965 w 11600"/>
                <a:gd name="connsiteY0-68" fmla="*/ 0 h 11187"/>
                <a:gd name="connsiteX1-69" fmla="*/ 11600 w 11600"/>
                <a:gd name="connsiteY1-70" fmla="*/ 914 h 11187"/>
                <a:gd name="connsiteX2-71" fmla="*/ 10379 w 11600"/>
                <a:gd name="connsiteY2-72" fmla="*/ 9725 h 11187"/>
                <a:gd name="connsiteX3-73" fmla="*/ 563 w 11600"/>
                <a:gd name="connsiteY3-74" fmla="*/ 11187 h 11187"/>
                <a:gd name="connsiteX4-75" fmla="*/ 928 w 11600"/>
                <a:gd name="connsiteY4-76" fmla="*/ 5539 h 11187"/>
                <a:gd name="connsiteX5-77" fmla="*/ 2965 w 11600"/>
                <a:gd name="connsiteY5-78" fmla="*/ 0 h 11187"/>
                <a:gd name="connsiteX0-79" fmla="*/ 2405 w 11040"/>
                <a:gd name="connsiteY0-80" fmla="*/ 0 h 11187"/>
                <a:gd name="connsiteX1-81" fmla="*/ 11040 w 11040"/>
                <a:gd name="connsiteY1-82" fmla="*/ 914 h 11187"/>
                <a:gd name="connsiteX2-83" fmla="*/ 9819 w 11040"/>
                <a:gd name="connsiteY2-84" fmla="*/ 9725 h 11187"/>
                <a:gd name="connsiteX3-85" fmla="*/ 3 w 11040"/>
                <a:gd name="connsiteY3-86" fmla="*/ 11187 h 11187"/>
                <a:gd name="connsiteX4-87" fmla="*/ 368 w 11040"/>
                <a:gd name="connsiteY4-88" fmla="*/ 5539 h 11187"/>
                <a:gd name="connsiteX5-89" fmla="*/ 2405 w 11040"/>
                <a:gd name="connsiteY5-90" fmla="*/ 0 h 11187"/>
                <a:gd name="connsiteX0-91" fmla="*/ 2551 w 11186"/>
                <a:gd name="connsiteY0-92" fmla="*/ 0 h 9986"/>
                <a:gd name="connsiteX1-93" fmla="*/ 11186 w 11186"/>
                <a:gd name="connsiteY1-94" fmla="*/ 914 h 9986"/>
                <a:gd name="connsiteX2-95" fmla="*/ 9965 w 11186"/>
                <a:gd name="connsiteY2-96" fmla="*/ 9725 h 9986"/>
                <a:gd name="connsiteX3-97" fmla="*/ 1 w 11186"/>
                <a:gd name="connsiteY3-98" fmla="*/ 9908 h 9986"/>
                <a:gd name="connsiteX4-99" fmla="*/ 514 w 11186"/>
                <a:gd name="connsiteY4-100" fmla="*/ 5539 h 9986"/>
                <a:gd name="connsiteX5-101" fmla="*/ 2551 w 11186"/>
                <a:gd name="connsiteY5-102" fmla="*/ 0 h 9986"/>
                <a:gd name="connsiteX0-103" fmla="*/ 2412 w 10131"/>
                <a:gd name="connsiteY0-104" fmla="*/ 0 h 9934"/>
                <a:gd name="connsiteX1-105" fmla="*/ 10131 w 10131"/>
                <a:gd name="connsiteY1-106" fmla="*/ 915 h 9934"/>
                <a:gd name="connsiteX2-107" fmla="*/ 9039 w 10131"/>
                <a:gd name="connsiteY2-108" fmla="*/ 9739 h 9934"/>
                <a:gd name="connsiteX3-109" fmla="*/ 0 w 10131"/>
                <a:gd name="connsiteY3-110" fmla="*/ 9648 h 9934"/>
                <a:gd name="connsiteX4-111" fmla="*/ 591 w 10131"/>
                <a:gd name="connsiteY4-112" fmla="*/ 5547 h 9934"/>
                <a:gd name="connsiteX5-113" fmla="*/ 2412 w 10131"/>
                <a:gd name="connsiteY5-114" fmla="*/ 0 h 9934"/>
                <a:gd name="connsiteX0-115" fmla="*/ 2381 w 10000"/>
                <a:gd name="connsiteY0-116" fmla="*/ 0 h 9790"/>
                <a:gd name="connsiteX1-117" fmla="*/ 10000 w 10000"/>
                <a:gd name="connsiteY1-118" fmla="*/ 921 h 9790"/>
                <a:gd name="connsiteX2-119" fmla="*/ 8922 w 10000"/>
                <a:gd name="connsiteY2-120" fmla="*/ 9528 h 9790"/>
                <a:gd name="connsiteX3-121" fmla="*/ 0 w 10000"/>
                <a:gd name="connsiteY3-122" fmla="*/ 9712 h 9790"/>
                <a:gd name="connsiteX4-123" fmla="*/ 583 w 10000"/>
                <a:gd name="connsiteY4-124" fmla="*/ 5584 h 9790"/>
                <a:gd name="connsiteX5-125" fmla="*/ 2381 w 10000"/>
                <a:gd name="connsiteY5-126" fmla="*/ 0 h 9790"/>
                <a:gd name="connsiteX0-127" fmla="*/ 2381 w 10000"/>
                <a:gd name="connsiteY0-128" fmla="*/ 0 h 9920"/>
                <a:gd name="connsiteX1-129" fmla="*/ 10000 w 10000"/>
                <a:gd name="connsiteY1-130" fmla="*/ 941 h 9920"/>
                <a:gd name="connsiteX2-131" fmla="*/ 8922 w 10000"/>
                <a:gd name="connsiteY2-132" fmla="*/ 9732 h 9920"/>
                <a:gd name="connsiteX3-133" fmla="*/ 0 w 10000"/>
                <a:gd name="connsiteY3-134" fmla="*/ 9920 h 9920"/>
                <a:gd name="connsiteX4-135" fmla="*/ 583 w 10000"/>
                <a:gd name="connsiteY4-136" fmla="*/ 5704 h 9920"/>
                <a:gd name="connsiteX5-137" fmla="*/ 2381 w 10000"/>
                <a:gd name="connsiteY5-138" fmla="*/ 0 h 9920"/>
                <a:gd name="connsiteX0-139" fmla="*/ 2252 w 9871"/>
                <a:gd name="connsiteY0-140" fmla="*/ 0 h 9810"/>
                <a:gd name="connsiteX1-141" fmla="*/ 9871 w 9871"/>
                <a:gd name="connsiteY1-142" fmla="*/ 949 h 9810"/>
                <a:gd name="connsiteX2-143" fmla="*/ 8793 w 9871"/>
                <a:gd name="connsiteY2-144" fmla="*/ 9810 h 9810"/>
                <a:gd name="connsiteX3-145" fmla="*/ 2 w 9871"/>
                <a:gd name="connsiteY3-146" fmla="*/ 9621 h 9810"/>
                <a:gd name="connsiteX4-147" fmla="*/ 454 w 9871"/>
                <a:gd name="connsiteY4-148" fmla="*/ 5750 h 9810"/>
                <a:gd name="connsiteX5-149" fmla="*/ 2252 w 9871"/>
                <a:gd name="connsiteY5-150" fmla="*/ 0 h 9810"/>
                <a:gd name="connsiteX0-151" fmla="*/ 2281 w 10000"/>
                <a:gd name="connsiteY0-152" fmla="*/ 0 h 10000"/>
                <a:gd name="connsiteX1-153" fmla="*/ 10000 w 10000"/>
                <a:gd name="connsiteY1-154" fmla="*/ 967 h 10000"/>
                <a:gd name="connsiteX2-155" fmla="*/ 8908 w 10000"/>
                <a:gd name="connsiteY2-156" fmla="*/ 10000 h 10000"/>
                <a:gd name="connsiteX3-157" fmla="*/ 2 w 10000"/>
                <a:gd name="connsiteY3-158" fmla="*/ 9807 h 10000"/>
                <a:gd name="connsiteX4-159" fmla="*/ 460 w 10000"/>
                <a:gd name="connsiteY4-160" fmla="*/ 5861 h 10000"/>
                <a:gd name="connsiteX5-161" fmla="*/ 2281 w 10000"/>
                <a:gd name="connsiteY5-162" fmla="*/ 0 h 10000"/>
                <a:gd name="connsiteX0-163" fmla="*/ 2280 w 9999"/>
                <a:gd name="connsiteY0-164" fmla="*/ 0 h 10000"/>
                <a:gd name="connsiteX1-165" fmla="*/ 9999 w 9999"/>
                <a:gd name="connsiteY1-166" fmla="*/ 967 h 10000"/>
                <a:gd name="connsiteX2-167" fmla="*/ 8907 w 9999"/>
                <a:gd name="connsiteY2-168" fmla="*/ 10000 h 10000"/>
                <a:gd name="connsiteX3-169" fmla="*/ 1 w 9999"/>
                <a:gd name="connsiteY3-170" fmla="*/ 9807 h 10000"/>
                <a:gd name="connsiteX4-171" fmla="*/ 1253 w 9999"/>
                <a:gd name="connsiteY4-172" fmla="*/ 5571 h 10000"/>
                <a:gd name="connsiteX5-173" fmla="*/ 2280 w 9999"/>
                <a:gd name="connsiteY5-17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9999" h="10000">
                  <a:moveTo>
                    <a:pt x="2280" y="0"/>
                  </a:moveTo>
                  <a:cubicBezTo>
                    <a:pt x="5890" y="59"/>
                    <a:pt x="4807" y="-12"/>
                    <a:pt x="9999" y="967"/>
                  </a:cubicBezTo>
                  <a:cubicBezTo>
                    <a:pt x="9900" y="3815"/>
                    <a:pt x="9006" y="7151"/>
                    <a:pt x="8907" y="10000"/>
                  </a:cubicBezTo>
                  <a:cubicBezTo>
                    <a:pt x="5682" y="9791"/>
                    <a:pt x="4495" y="9684"/>
                    <a:pt x="1" y="9807"/>
                  </a:cubicBezTo>
                  <a:cubicBezTo>
                    <a:pt x="-21" y="7376"/>
                    <a:pt x="1050" y="7335"/>
                    <a:pt x="1253" y="5571"/>
                  </a:cubicBezTo>
                  <a:cubicBezTo>
                    <a:pt x="1456" y="3807"/>
                    <a:pt x="1943" y="1506"/>
                    <a:pt x="2280" y="0"/>
                  </a:cubicBezTo>
                  <a:close/>
                </a:path>
              </a:pathLst>
            </a:custGeom>
            <a:solidFill>
              <a:srgbClr val="FFFF00">
                <a:alpha val="54000"/>
              </a:srgbClr>
            </a:solidFill>
            <a:ln w="28575" cmpd="dbl"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17" name="文本框 7"/>
            <p:cNvSpPr txBox="1"/>
            <p:nvPr/>
          </p:nvSpPr>
          <p:spPr>
            <a:xfrm>
              <a:off x="7969211" y="2680833"/>
              <a:ext cx="722631" cy="92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/>
                <a:t>本案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261496" y="3558125"/>
            <a:ext cx="1046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rgbClr val="C00000"/>
                </a:solidFill>
              </a:rPr>
              <a:t>海尔</a:t>
            </a:r>
            <a:r>
              <a:rPr lang="zh-CN" altLang="en-US" sz="1050" b="1" dirty="0" smtClean="0">
                <a:solidFill>
                  <a:srgbClr val="C00000"/>
                </a:solidFill>
              </a:rPr>
              <a:t>地产学府</a:t>
            </a:r>
            <a:endParaRPr lang="zh-CN" altLang="en-US" sz="1050" b="1" dirty="0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4545" y="2163486"/>
            <a:ext cx="1046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rgbClr val="C00000"/>
                </a:solidFill>
              </a:rPr>
              <a:t>海尔国际广场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8576" y="3892558"/>
            <a:ext cx="10465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 smtClean="0">
                <a:solidFill>
                  <a:srgbClr val="C00000"/>
                </a:solidFill>
              </a:rPr>
              <a:t>阳光城并州府</a:t>
            </a:r>
            <a:endParaRPr lang="zh-CN" altLang="en-US" sz="105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11169" y="2967335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谢谢</a:t>
            </a:r>
            <a:endParaRPr lang="zh-CN" alt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8328"/>
          <a:stretch>
            <a:fillRect/>
          </a:stretch>
        </p:blipFill>
        <p:spPr>
          <a:xfrm>
            <a:off x="1204856" y="3556012"/>
            <a:ext cx="4595885" cy="2881350"/>
          </a:xfrm>
          <a:prstGeom prst="rect">
            <a:avLst/>
          </a:prstGeom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263741" y="4652799"/>
            <a:ext cx="4787153" cy="1615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地块位于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太原市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万柏林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，周边道路交通便利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，南侧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城市主干道迎泽大街，向西延伸至西中环，贯穿南北中环，交通便捷。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距天太原武宿机场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20Km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，开车仅需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分钟，距太原火车站仅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7km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，途经环线快速路，路网四通八达。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528262" y="1211118"/>
            <a:ext cx="854495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tabLst>
                <a:tab pos="22860" algn="l"/>
                <a:tab pos="81280" algn="l"/>
                <a:tab pos="174625" algn="l"/>
              </a:tabLs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项目地块位于山西省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太原市万柏林区迎泽西大街与下元北二条交叉口。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3224329" y="1600230"/>
            <a:ext cx="7617762" cy="3512278"/>
          </a:xfrm>
          <a:custGeom>
            <a:avLst/>
            <a:gdLst>
              <a:gd name="connsiteX0" fmla="*/ 0 w 4543236"/>
              <a:gd name="connsiteY0" fmla="*/ 0 h 2942731"/>
              <a:gd name="connsiteX1" fmla="*/ 757206 w 4543236"/>
              <a:gd name="connsiteY1" fmla="*/ 0 h 2942731"/>
              <a:gd name="connsiteX2" fmla="*/ 757206 w 4543236"/>
              <a:gd name="connsiteY2" fmla="*/ 0 h 2942731"/>
              <a:gd name="connsiteX3" fmla="*/ 1893015 w 4543236"/>
              <a:gd name="connsiteY3" fmla="*/ 0 h 2942731"/>
              <a:gd name="connsiteX4" fmla="*/ 4543236 w 4543236"/>
              <a:gd name="connsiteY4" fmla="*/ 0 h 2942731"/>
              <a:gd name="connsiteX5" fmla="*/ 4543236 w 4543236"/>
              <a:gd name="connsiteY5" fmla="*/ 1716593 h 2942731"/>
              <a:gd name="connsiteX6" fmla="*/ 4543236 w 4543236"/>
              <a:gd name="connsiteY6" fmla="*/ 1716593 h 2942731"/>
              <a:gd name="connsiteX7" fmla="*/ 4543236 w 4543236"/>
              <a:gd name="connsiteY7" fmla="*/ 2452276 h 2942731"/>
              <a:gd name="connsiteX8" fmla="*/ 4543236 w 4543236"/>
              <a:gd name="connsiteY8" fmla="*/ 2942731 h 2942731"/>
              <a:gd name="connsiteX9" fmla="*/ 1893015 w 4543236"/>
              <a:gd name="connsiteY9" fmla="*/ 2942731 h 2942731"/>
              <a:gd name="connsiteX10" fmla="*/ 757206 w 4543236"/>
              <a:gd name="connsiteY10" fmla="*/ 2942731 h 2942731"/>
              <a:gd name="connsiteX11" fmla="*/ 757206 w 4543236"/>
              <a:gd name="connsiteY11" fmla="*/ 2942731 h 2942731"/>
              <a:gd name="connsiteX12" fmla="*/ 0 w 4543236"/>
              <a:gd name="connsiteY12" fmla="*/ 2942731 h 2942731"/>
              <a:gd name="connsiteX13" fmla="*/ 0 w 4543236"/>
              <a:gd name="connsiteY13" fmla="*/ 2452276 h 2942731"/>
              <a:gd name="connsiteX14" fmla="*/ -2146679 w 4543236"/>
              <a:gd name="connsiteY14" fmla="*/ 3310572 h 2942731"/>
              <a:gd name="connsiteX15" fmla="*/ 0 w 4543236"/>
              <a:gd name="connsiteY15" fmla="*/ 1716593 h 2942731"/>
              <a:gd name="connsiteX16" fmla="*/ 0 w 4543236"/>
              <a:gd name="connsiteY16" fmla="*/ 0 h 2942731"/>
              <a:gd name="connsiteX0-1" fmla="*/ 2402173 w 6945409"/>
              <a:gd name="connsiteY0-2" fmla="*/ 0 h 3418149"/>
              <a:gd name="connsiteX1-3" fmla="*/ 3159379 w 6945409"/>
              <a:gd name="connsiteY1-4" fmla="*/ 0 h 3418149"/>
              <a:gd name="connsiteX2-5" fmla="*/ 3159379 w 6945409"/>
              <a:gd name="connsiteY2-6" fmla="*/ 0 h 3418149"/>
              <a:gd name="connsiteX3-7" fmla="*/ 4295188 w 6945409"/>
              <a:gd name="connsiteY3-8" fmla="*/ 0 h 3418149"/>
              <a:gd name="connsiteX4-9" fmla="*/ 6945409 w 6945409"/>
              <a:gd name="connsiteY4-10" fmla="*/ 0 h 3418149"/>
              <a:gd name="connsiteX5-11" fmla="*/ 6945409 w 6945409"/>
              <a:gd name="connsiteY5-12" fmla="*/ 1716593 h 3418149"/>
              <a:gd name="connsiteX6-13" fmla="*/ 6945409 w 6945409"/>
              <a:gd name="connsiteY6-14" fmla="*/ 1716593 h 3418149"/>
              <a:gd name="connsiteX7-15" fmla="*/ 6945409 w 6945409"/>
              <a:gd name="connsiteY7-16" fmla="*/ 2452276 h 3418149"/>
              <a:gd name="connsiteX8-17" fmla="*/ 6945409 w 6945409"/>
              <a:gd name="connsiteY8-18" fmla="*/ 2942731 h 3418149"/>
              <a:gd name="connsiteX9-19" fmla="*/ 4295188 w 6945409"/>
              <a:gd name="connsiteY9-20" fmla="*/ 2942731 h 3418149"/>
              <a:gd name="connsiteX10-21" fmla="*/ 3159379 w 6945409"/>
              <a:gd name="connsiteY10-22" fmla="*/ 2942731 h 3418149"/>
              <a:gd name="connsiteX11-23" fmla="*/ 3159379 w 6945409"/>
              <a:gd name="connsiteY11-24" fmla="*/ 2942731 h 3418149"/>
              <a:gd name="connsiteX12-25" fmla="*/ 2402173 w 6945409"/>
              <a:gd name="connsiteY12-26" fmla="*/ 2942731 h 3418149"/>
              <a:gd name="connsiteX13-27" fmla="*/ 2402173 w 6945409"/>
              <a:gd name="connsiteY13-28" fmla="*/ 2452276 h 3418149"/>
              <a:gd name="connsiteX14-29" fmla="*/ 0 w 6945409"/>
              <a:gd name="connsiteY14-30" fmla="*/ 3418149 h 3418149"/>
              <a:gd name="connsiteX15-31" fmla="*/ 2402173 w 6945409"/>
              <a:gd name="connsiteY15-32" fmla="*/ 1716593 h 3418149"/>
              <a:gd name="connsiteX16-33" fmla="*/ 2402173 w 6945409"/>
              <a:gd name="connsiteY16-34" fmla="*/ 0 h 3418149"/>
              <a:gd name="connsiteX0-35" fmla="*/ 3007291 w 7550527"/>
              <a:gd name="connsiteY0-36" fmla="*/ 0 h 3552620"/>
              <a:gd name="connsiteX1-37" fmla="*/ 3764497 w 7550527"/>
              <a:gd name="connsiteY1-38" fmla="*/ 0 h 3552620"/>
              <a:gd name="connsiteX2-39" fmla="*/ 3764497 w 7550527"/>
              <a:gd name="connsiteY2-40" fmla="*/ 0 h 3552620"/>
              <a:gd name="connsiteX3-41" fmla="*/ 4900306 w 7550527"/>
              <a:gd name="connsiteY3-42" fmla="*/ 0 h 3552620"/>
              <a:gd name="connsiteX4-43" fmla="*/ 7550527 w 7550527"/>
              <a:gd name="connsiteY4-44" fmla="*/ 0 h 3552620"/>
              <a:gd name="connsiteX5-45" fmla="*/ 7550527 w 7550527"/>
              <a:gd name="connsiteY5-46" fmla="*/ 1716593 h 3552620"/>
              <a:gd name="connsiteX6-47" fmla="*/ 7550527 w 7550527"/>
              <a:gd name="connsiteY6-48" fmla="*/ 1716593 h 3552620"/>
              <a:gd name="connsiteX7-49" fmla="*/ 7550527 w 7550527"/>
              <a:gd name="connsiteY7-50" fmla="*/ 2452276 h 3552620"/>
              <a:gd name="connsiteX8-51" fmla="*/ 7550527 w 7550527"/>
              <a:gd name="connsiteY8-52" fmla="*/ 2942731 h 3552620"/>
              <a:gd name="connsiteX9-53" fmla="*/ 4900306 w 7550527"/>
              <a:gd name="connsiteY9-54" fmla="*/ 2942731 h 3552620"/>
              <a:gd name="connsiteX10-55" fmla="*/ 3764497 w 7550527"/>
              <a:gd name="connsiteY10-56" fmla="*/ 2942731 h 3552620"/>
              <a:gd name="connsiteX11-57" fmla="*/ 3764497 w 7550527"/>
              <a:gd name="connsiteY11-58" fmla="*/ 2942731 h 3552620"/>
              <a:gd name="connsiteX12-59" fmla="*/ 3007291 w 7550527"/>
              <a:gd name="connsiteY12-60" fmla="*/ 2942731 h 3552620"/>
              <a:gd name="connsiteX13-61" fmla="*/ 3007291 w 7550527"/>
              <a:gd name="connsiteY13-62" fmla="*/ 2452276 h 3552620"/>
              <a:gd name="connsiteX14-63" fmla="*/ 0 w 7550527"/>
              <a:gd name="connsiteY14-64" fmla="*/ 3552620 h 3552620"/>
              <a:gd name="connsiteX15-65" fmla="*/ 3007291 w 7550527"/>
              <a:gd name="connsiteY15-66" fmla="*/ 1716593 h 3552620"/>
              <a:gd name="connsiteX16-67" fmla="*/ 3007291 w 7550527"/>
              <a:gd name="connsiteY16-68" fmla="*/ 0 h 3552620"/>
              <a:gd name="connsiteX0-69" fmla="*/ 3074526 w 7617762"/>
              <a:gd name="connsiteY0-70" fmla="*/ 0 h 3512278"/>
              <a:gd name="connsiteX1-71" fmla="*/ 3831732 w 7617762"/>
              <a:gd name="connsiteY1-72" fmla="*/ 0 h 3512278"/>
              <a:gd name="connsiteX2-73" fmla="*/ 3831732 w 7617762"/>
              <a:gd name="connsiteY2-74" fmla="*/ 0 h 3512278"/>
              <a:gd name="connsiteX3-75" fmla="*/ 4967541 w 7617762"/>
              <a:gd name="connsiteY3-76" fmla="*/ 0 h 3512278"/>
              <a:gd name="connsiteX4-77" fmla="*/ 7617762 w 7617762"/>
              <a:gd name="connsiteY4-78" fmla="*/ 0 h 3512278"/>
              <a:gd name="connsiteX5-79" fmla="*/ 7617762 w 7617762"/>
              <a:gd name="connsiteY5-80" fmla="*/ 1716593 h 3512278"/>
              <a:gd name="connsiteX6-81" fmla="*/ 7617762 w 7617762"/>
              <a:gd name="connsiteY6-82" fmla="*/ 1716593 h 3512278"/>
              <a:gd name="connsiteX7-83" fmla="*/ 7617762 w 7617762"/>
              <a:gd name="connsiteY7-84" fmla="*/ 2452276 h 3512278"/>
              <a:gd name="connsiteX8-85" fmla="*/ 7617762 w 7617762"/>
              <a:gd name="connsiteY8-86" fmla="*/ 2942731 h 3512278"/>
              <a:gd name="connsiteX9-87" fmla="*/ 4967541 w 7617762"/>
              <a:gd name="connsiteY9-88" fmla="*/ 2942731 h 3512278"/>
              <a:gd name="connsiteX10-89" fmla="*/ 3831732 w 7617762"/>
              <a:gd name="connsiteY10-90" fmla="*/ 2942731 h 3512278"/>
              <a:gd name="connsiteX11-91" fmla="*/ 3831732 w 7617762"/>
              <a:gd name="connsiteY11-92" fmla="*/ 2942731 h 3512278"/>
              <a:gd name="connsiteX12-93" fmla="*/ 3074526 w 7617762"/>
              <a:gd name="connsiteY12-94" fmla="*/ 2942731 h 3512278"/>
              <a:gd name="connsiteX13-95" fmla="*/ 3074526 w 7617762"/>
              <a:gd name="connsiteY13-96" fmla="*/ 2452276 h 3512278"/>
              <a:gd name="connsiteX14-97" fmla="*/ 0 w 7617762"/>
              <a:gd name="connsiteY14-98" fmla="*/ 3512278 h 3512278"/>
              <a:gd name="connsiteX15-99" fmla="*/ 3074526 w 7617762"/>
              <a:gd name="connsiteY15-100" fmla="*/ 1716593 h 3512278"/>
              <a:gd name="connsiteX16-101" fmla="*/ 3074526 w 7617762"/>
              <a:gd name="connsiteY16-102" fmla="*/ 0 h 35122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7617762" h="3512278">
                <a:moveTo>
                  <a:pt x="3074526" y="0"/>
                </a:moveTo>
                <a:lnTo>
                  <a:pt x="3831732" y="0"/>
                </a:lnTo>
                <a:lnTo>
                  <a:pt x="3831732" y="0"/>
                </a:lnTo>
                <a:lnTo>
                  <a:pt x="4967541" y="0"/>
                </a:lnTo>
                <a:lnTo>
                  <a:pt x="7617762" y="0"/>
                </a:lnTo>
                <a:lnTo>
                  <a:pt x="7617762" y="1716593"/>
                </a:lnTo>
                <a:lnTo>
                  <a:pt x="7617762" y="1716593"/>
                </a:lnTo>
                <a:lnTo>
                  <a:pt x="7617762" y="2452276"/>
                </a:lnTo>
                <a:lnTo>
                  <a:pt x="7617762" y="2942731"/>
                </a:lnTo>
                <a:lnTo>
                  <a:pt x="4967541" y="2942731"/>
                </a:lnTo>
                <a:lnTo>
                  <a:pt x="3831732" y="2942731"/>
                </a:lnTo>
                <a:lnTo>
                  <a:pt x="3831732" y="2942731"/>
                </a:lnTo>
                <a:lnTo>
                  <a:pt x="3074526" y="2942731"/>
                </a:lnTo>
                <a:lnTo>
                  <a:pt x="3074526" y="2452276"/>
                </a:lnTo>
                <a:lnTo>
                  <a:pt x="0" y="3512278"/>
                </a:lnTo>
                <a:lnTo>
                  <a:pt x="3074526" y="1716593"/>
                </a:lnTo>
                <a:lnTo>
                  <a:pt x="3074526" y="0"/>
                </a:lnTo>
                <a:close/>
              </a:path>
            </a:pathLst>
          </a:custGeom>
          <a:solidFill>
            <a:schemeClr val="accent2">
              <a:alpha val="6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38154" y="572255"/>
            <a:ext cx="3325728" cy="44051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城市区位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08" y="1718313"/>
            <a:ext cx="3862653" cy="269778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233714" y="4996687"/>
            <a:ext cx="143510" cy="143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788239" y="2447414"/>
            <a:ext cx="1015528" cy="1391464"/>
            <a:chOff x="7788239" y="2447414"/>
            <a:chExt cx="1015528" cy="1391464"/>
          </a:xfrm>
        </p:grpSpPr>
        <p:sp>
          <p:nvSpPr>
            <p:cNvPr id="7" name="任意多边形 6"/>
            <p:cNvSpPr/>
            <p:nvPr/>
          </p:nvSpPr>
          <p:spPr>
            <a:xfrm>
              <a:off x="7788239" y="2447414"/>
              <a:ext cx="1015528" cy="1391464"/>
            </a:xfrm>
            <a:custGeom>
              <a:avLst/>
              <a:gdLst>
                <a:gd name="connsiteX0" fmla="*/ 0 w 2985"/>
                <a:gd name="connsiteY0" fmla="*/ 0 h 2695"/>
                <a:gd name="connsiteX1" fmla="*/ 2985 w 2985"/>
                <a:gd name="connsiteY1" fmla="*/ 311 h 2695"/>
                <a:gd name="connsiteX2" fmla="*/ 2902 w 2985"/>
                <a:gd name="connsiteY2" fmla="*/ 2301 h 2695"/>
                <a:gd name="connsiteX3" fmla="*/ 311 w 2985"/>
                <a:gd name="connsiteY3" fmla="*/ 2695 h 2695"/>
                <a:gd name="connsiteX4" fmla="*/ 0 w 2985"/>
                <a:gd name="connsiteY4" fmla="*/ 0 h 2695"/>
                <a:gd name="connsiteX0-1" fmla="*/ 1731 w 8958"/>
                <a:gd name="connsiteY0-2" fmla="*/ 0 h 9765"/>
                <a:gd name="connsiteX1-3" fmla="*/ 8958 w 8958"/>
                <a:gd name="connsiteY1-4" fmla="*/ 919 h 9765"/>
                <a:gd name="connsiteX2-5" fmla="*/ 8680 w 8958"/>
                <a:gd name="connsiteY2-6" fmla="*/ 8303 h 9765"/>
                <a:gd name="connsiteX3-7" fmla="*/ 0 w 8958"/>
                <a:gd name="connsiteY3-8" fmla="*/ 9765 h 9765"/>
                <a:gd name="connsiteX4-9" fmla="*/ 1731 w 8958"/>
                <a:gd name="connsiteY4-10" fmla="*/ 0 h 9765"/>
                <a:gd name="connsiteX0-11" fmla="*/ 1275 w 9343"/>
                <a:gd name="connsiteY0-12" fmla="*/ 0 h 9358"/>
                <a:gd name="connsiteX1-13" fmla="*/ 9343 w 9343"/>
                <a:gd name="connsiteY1-14" fmla="*/ 941 h 9358"/>
                <a:gd name="connsiteX2-15" fmla="*/ 9033 w 9343"/>
                <a:gd name="connsiteY2-16" fmla="*/ 8503 h 9358"/>
                <a:gd name="connsiteX3-17" fmla="*/ 0 w 9343"/>
                <a:gd name="connsiteY3-18" fmla="*/ 9358 h 9358"/>
                <a:gd name="connsiteX4-19" fmla="*/ 1275 w 9343"/>
                <a:gd name="connsiteY4-20" fmla="*/ 0 h 9358"/>
                <a:gd name="connsiteX0-21" fmla="*/ 1962 w 10597"/>
                <a:gd name="connsiteY0-22" fmla="*/ 0 h 10000"/>
                <a:gd name="connsiteX1-23" fmla="*/ 10597 w 10597"/>
                <a:gd name="connsiteY1-24" fmla="*/ 1006 h 10000"/>
                <a:gd name="connsiteX2-25" fmla="*/ 10265 w 10597"/>
                <a:gd name="connsiteY2-26" fmla="*/ 9086 h 10000"/>
                <a:gd name="connsiteX3-27" fmla="*/ 597 w 10597"/>
                <a:gd name="connsiteY3-28" fmla="*/ 10000 h 10000"/>
                <a:gd name="connsiteX4-29" fmla="*/ 814 w 10597"/>
                <a:gd name="connsiteY4-30" fmla="*/ 4900 h 10000"/>
                <a:gd name="connsiteX5" fmla="*/ 1962 w 10597"/>
                <a:gd name="connsiteY5" fmla="*/ 0 h 10000"/>
                <a:gd name="connsiteX0-31" fmla="*/ 1962 w 11486"/>
                <a:gd name="connsiteY0-32" fmla="*/ 205 h 10205"/>
                <a:gd name="connsiteX1-33" fmla="*/ 11486 w 11486"/>
                <a:gd name="connsiteY1-34" fmla="*/ 480 h 10205"/>
                <a:gd name="connsiteX2-35" fmla="*/ 10265 w 11486"/>
                <a:gd name="connsiteY2-36" fmla="*/ 9291 h 10205"/>
                <a:gd name="connsiteX3-37" fmla="*/ 597 w 11486"/>
                <a:gd name="connsiteY3-38" fmla="*/ 10205 h 10205"/>
                <a:gd name="connsiteX4-39" fmla="*/ 814 w 11486"/>
                <a:gd name="connsiteY4-40" fmla="*/ 5105 h 10205"/>
                <a:gd name="connsiteX5-41" fmla="*/ 1962 w 11486"/>
                <a:gd name="connsiteY5-42" fmla="*/ 205 h 10205"/>
                <a:gd name="connsiteX0-43" fmla="*/ 2851 w 11486"/>
                <a:gd name="connsiteY0-44" fmla="*/ 0 h 10639"/>
                <a:gd name="connsiteX1-45" fmla="*/ 11486 w 11486"/>
                <a:gd name="connsiteY1-46" fmla="*/ 914 h 10639"/>
                <a:gd name="connsiteX2-47" fmla="*/ 10265 w 11486"/>
                <a:gd name="connsiteY2-48" fmla="*/ 9725 h 10639"/>
                <a:gd name="connsiteX3-49" fmla="*/ 597 w 11486"/>
                <a:gd name="connsiteY3-50" fmla="*/ 10639 h 10639"/>
                <a:gd name="connsiteX4-51" fmla="*/ 814 w 11486"/>
                <a:gd name="connsiteY4-52" fmla="*/ 5539 h 10639"/>
                <a:gd name="connsiteX5-53" fmla="*/ 2851 w 11486"/>
                <a:gd name="connsiteY5-54" fmla="*/ 0 h 10639"/>
                <a:gd name="connsiteX0-55" fmla="*/ 2965 w 11600"/>
                <a:gd name="connsiteY0-56" fmla="*/ 0 h 11187"/>
                <a:gd name="connsiteX1-57" fmla="*/ 11600 w 11600"/>
                <a:gd name="connsiteY1-58" fmla="*/ 914 h 11187"/>
                <a:gd name="connsiteX2-59" fmla="*/ 10379 w 11600"/>
                <a:gd name="connsiteY2-60" fmla="*/ 9725 h 11187"/>
                <a:gd name="connsiteX3-61" fmla="*/ 563 w 11600"/>
                <a:gd name="connsiteY3-62" fmla="*/ 11187 h 11187"/>
                <a:gd name="connsiteX4-63" fmla="*/ 928 w 11600"/>
                <a:gd name="connsiteY4-64" fmla="*/ 5539 h 11187"/>
                <a:gd name="connsiteX5-65" fmla="*/ 2965 w 11600"/>
                <a:gd name="connsiteY5-66" fmla="*/ 0 h 11187"/>
                <a:gd name="connsiteX0-67" fmla="*/ 2965 w 11600"/>
                <a:gd name="connsiteY0-68" fmla="*/ 0 h 11187"/>
                <a:gd name="connsiteX1-69" fmla="*/ 11600 w 11600"/>
                <a:gd name="connsiteY1-70" fmla="*/ 914 h 11187"/>
                <a:gd name="connsiteX2-71" fmla="*/ 10379 w 11600"/>
                <a:gd name="connsiteY2-72" fmla="*/ 9725 h 11187"/>
                <a:gd name="connsiteX3-73" fmla="*/ 563 w 11600"/>
                <a:gd name="connsiteY3-74" fmla="*/ 11187 h 11187"/>
                <a:gd name="connsiteX4-75" fmla="*/ 928 w 11600"/>
                <a:gd name="connsiteY4-76" fmla="*/ 5539 h 11187"/>
                <a:gd name="connsiteX5-77" fmla="*/ 2965 w 11600"/>
                <a:gd name="connsiteY5-78" fmla="*/ 0 h 11187"/>
                <a:gd name="connsiteX0-79" fmla="*/ 2405 w 11040"/>
                <a:gd name="connsiteY0-80" fmla="*/ 0 h 11187"/>
                <a:gd name="connsiteX1-81" fmla="*/ 11040 w 11040"/>
                <a:gd name="connsiteY1-82" fmla="*/ 914 h 11187"/>
                <a:gd name="connsiteX2-83" fmla="*/ 9819 w 11040"/>
                <a:gd name="connsiteY2-84" fmla="*/ 9725 h 11187"/>
                <a:gd name="connsiteX3-85" fmla="*/ 3 w 11040"/>
                <a:gd name="connsiteY3-86" fmla="*/ 11187 h 11187"/>
                <a:gd name="connsiteX4-87" fmla="*/ 368 w 11040"/>
                <a:gd name="connsiteY4-88" fmla="*/ 5539 h 11187"/>
                <a:gd name="connsiteX5-89" fmla="*/ 2405 w 11040"/>
                <a:gd name="connsiteY5-90" fmla="*/ 0 h 11187"/>
                <a:gd name="connsiteX0-91" fmla="*/ 2551 w 11186"/>
                <a:gd name="connsiteY0-92" fmla="*/ 0 h 9986"/>
                <a:gd name="connsiteX1-93" fmla="*/ 11186 w 11186"/>
                <a:gd name="connsiteY1-94" fmla="*/ 914 h 9986"/>
                <a:gd name="connsiteX2-95" fmla="*/ 9965 w 11186"/>
                <a:gd name="connsiteY2-96" fmla="*/ 9725 h 9986"/>
                <a:gd name="connsiteX3-97" fmla="*/ 1 w 11186"/>
                <a:gd name="connsiteY3-98" fmla="*/ 9908 h 9986"/>
                <a:gd name="connsiteX4-99" fmla="*/ 514 w 11186"/>
                <a:gd name="connsiteY4-100" fmla="*/ 5539 h 9986"/>
                <a:gd name="connsiteX5-101" fmla="*/ 2551 w 11186"/>
                <a:gd name="connsiteY5-102" fmla="*/ 0 h 9986"/>
                <a:gd name="connsiteX0-103" fmla="*/ 2412 w 10131"/>
                <a:gd name="connsiteY0-104" fmla="*/ 0 h 9934"/>
                <a:gd name="connsiteX1-105" fmla="*/ 10131 w 10131"/>
                <a:gd name="connsiteY1-106" fmla="*/ 915 h 9934"/>
                <a:gd name="connsiteX2-107" fmla="*/ 9039 w 10131"/>
                <a:gd name="connsiteY2-108" fmla="*/ 9739 h 9934"/>
                <a:gd name="connsiteX3-109" fmla="*/ 0 w 10131"/>
                <a:gd name="connsiteY3-110" fmla="*/ 9648 h 9934"/>
                <a:gd name="connsiteX4-111" fmla="*/ 591 w 10131"/>
                <a:gd name="connsiteY4-112" fmla="*/ 5547 h 9934"/>
                <a:gd name="connsiteX5-113" fmla="*/ 2412 w 10131"/>
                <a:gd name="connsiteY5-114" fmla="*/ 0 h 9934"/>
                <a:gd name="connsiteX0-115" fmla="*/ 2381 w 10000"/>
                <a:gd name="connsiteY0-116" fmla="*/ 0 h 9790"/>
                <a:gd name="connsiteX1-117" fmla="*/ 10000 w 10000"/>
                <a:gd name="connsiteY1-118" fmla="*/ 921 h 9790"/>
                <a:gd name="connsiteX2-119" fmla="*/ 8922 w 10000"/>
                <a:gd name="connsiteY2-120" fmla="*/ 9528 h 9790"/>
                <a:gd name="connsiteX3-121" fmla="*/ 0 w 10000"/>
                <a:gd name="connsiteY3-122" fmla="*/ 9712 h 9790"/>
                <a:gd name="connsiteX4-123" fmla="*/ 583 w 10000"/>
                <a:gd name="connsiteY4-124" fmla="*/ 5584 h 9790"/>
                <a:gd name="connsiteX5-125" fmla="*/ 2381 w 10000"/>
                <a:gd name="connsiteY5-126" fmla="*/ 0 h 9790"/>
                <a:gd name="connsiteX0-127" fmla="*/ 2381 w 10000"/>
                <a:gd name="connsiteY0-128" fmla="*/ 0 h 9920"/>
                <a:gd name="connsiteX1-129" fmla="*/ 10000 w 10000"/>
                <a:gd name="connsiteY1-130" fmla="*/ 941 h 9920"/>
                <a:gd name="connsiteX2-131" fmla="*/ 8922 w 10000"/>
                <a:gd name="connsiteY2-132" fmla="*/ 9732 h 9920"/>
                <a:gd name="connsiteX3-133" fmla="*/ 0 w 10000"/>
                <a:gd name="connsiteY3-134" fmla="*/ 9920 h 9920"/>
                <a:gd name="connsiteX4-135" fmla="*/ 583 w 10000"/>
                <a:gd name="connsiteY4-136" fmla="*/ 5704 h 9920"/>
                <a:gd name="connsiteX5-137" fmla="*/ 2381 w 10000"/>
                <a:gd name="connsiteY5-138" fmla="*/ 0 h 9920"/>
                <a:gd name="connsiteX0-139" fmla="*/ 2252 w 9871"/>
                <a:gd name="connsiteY0-140" fmla="*/ 0 h 9810"/>
                <a:gd name="connsiteX1-141" fmla="*/ 9871 w 9871"/>
                <a:gd name="connsiteY1-142" fmla="*/ 949 h 9810"/>
                <a:gd name="connsiteX2-143" fmla="*/ 8793 w 9871"/>
                <a:gd name="connsiteY2-144" fmla="*/ 9810 h 9810"/>
                <a:gd name="connsiteX3-145" fmla="*/ 2 w 9871"/>
                <a:gd name="connsiteY3-146" fmla="*/ 9621 h 9810"/>
                <a:gd name="connsiteX4-147" fmla="*/ 454 w 9871"/>
                <a:gd name="connsiteY4-148" fmla="*/ 5750 h 9810"/>
                <a:gd name="connsiteX5-149" fmla="*/ 2252 w 9871"/>
                <a:gd name="connsiteY5-150" fmla="*/ 0 h 9810"/>
                <a:gd name="connsiteX0-151" fmla="*/ 2281 w 10000"/>
                <a:gd name="connsiteY0-152" fmla="*/ 0 h 10000"/>
                <a:gd name="connsiteX1-153" fmla="*/ 10000 w 10000"/>
                <a:gd name="connsiteY1-154" fmla="*/ 967 h 10000"/>
                <a:gd name="connsiteX2-155" fmla="*/ 8908 w 10000"/>
                <a:gd name="connsiteY2-156" fmla="*/ 10000 h 10000"/>
                <a:gd name="connsiteX3-157" fmla="*/ 2 w 10000"/>
                <a:gd name="connsiteY3-158" fmla="*/ 9807 h 10000"/>
                <a:gd name="connsiteX4-159" fmla="*/ 460 w 10000"/>
                <a:gd name="connsiteY4-160" fmla="*/ 5861 h 10000"/>
                <a:gd name="connsiteX5-161" fmla="*/ 2281 w 10000"/>
                <a:gd name="connsiteY5-162" fmla="*/ 0 h 10000"/>
                <a:gd name="connsiteX0-163" fmla="*/ 2280 w 9999"/>
                <a:gd name="connsiteY0-164" fmla="*/ 0 h 10000"/>
                <a:gd name="connsiteX1-165" fmla="*/ 9999 w 9999"/>
                <a:gd name="connsiteY1-166" fmla="*/ 967 h 10000"/>
                <a:gd name="connsiteX2-167" fmla="*/ 8907 w 9999"/>
                <a:gd name="connsiteY2-168" fmla="*/ 10000 h 10000"/>
                <a:gd name="connsiteX3-169" fmla="*/ 1 w 9999"/>
                <a:gd name="connsiteY3-170" fmla="*/ 9807 h 10000"/>
                <a:gd name="connsiteX4-171" fmla="*/ 1253 w 9999"/>
                <a:gd name="connsiteY4-172" fmla="*/ 5571 h 10000"/>
                <a:gd name="connsiteX5-173" fmla="*/ 2280 w 9999"/>
                <a:gd name="connsiteY5-17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9999" h="10000">
                  <a:moveTo>
                    <a:pt x="2280" y="0"/>
                  </a:moveTo>
                  <a:cubicBezTo>
                    <a:pt x="5890" y="59"/>
                    <a:pt x="4807" y="-12"/>
                    <a:pt x="9999" y="967"/>
                  </a:cubicBezTo>
                  <a:cubicBezTo>
                    <a:pt x="9900" y="3815"/>
                    <a:pt x="9006" y="7151"/>
                    <a:pt x="8907" y="10000"/>
                  </a:cubicBezTo>
                  <a:cubicBezTo>
                    <a:pt x="5682" y="9791"/>
                    <a:pt x="4495" y="9684"/>
                    <a:pt x="1" y="9807"/>
                  </a:cubicBezTo>
                  <a:cubicBezTo>
                    <a:pt x="-21" y="7376"/>
                    <a:pt x="1050" y="7335"/>
                    <a:pt x="1253" y="5571"/>
                  </a:cubicBezTo>
                  <a:cubicBezTo>
                    <a:pt x="1456" y="3807"/>
                    <a:pt x="1943" y="1506"/>
                    <a:pt x="2280" y="0"/>
                  </a:cubicBezTo>
                  <a:close/>
                </a:path>
              </a:pathLst>
            </a:custGeom>
            <a:solidFill>
              <a:srgbClr val="FFFF00">
                <a:alpha val="54000"/>
              </a:srgbClr>
            </a:solidFill>
            <a:ln w="28575" cmpd="dbl"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34688" y="2975781"/>
              <a:ext cx="72263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本案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353478" y="1844824"/>
            <a:ext cx="4745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万柏林区是中国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山西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省太原市所辖的一个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市辖区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。总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面积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304.8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平方公里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区人民政府驻西矿街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号。 万柏林区地势西高东低，环境优美，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旅游资源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丰富，有神堂沟度假村、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汾河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城西段绿化美化带等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景观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。辖区道路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四通八达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，宽阔的迎泽西大街、和平南北路贯穿全区；太佳线、晋祠路、外环路的主干线穿越其境，是太原的西大门。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860208" y="329934"/>
            <a:ext cx="83356" cy="230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805"/>
              </a:lnSpc>
            </a:pPr>
            <a:r>
              <a:rPr lang="en-US" altLang="zh-CN" sz="13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381092" y="1287519"/>
            <a:ext cx="9072626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marL="302260" indent="-302260">
              <a:buClr>
                <a:srgbClr val="C00000"/>
              </a:buClr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     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地块南临城市干道迎泽西大街街，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侧为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西矿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街，东临下元北二条，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至前进路。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7906889" y="2313529"/>
            <a:ext cx="2385483" cy="36603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4473" tIns="52237" rIns="104473" bIns="52237">
            <a:spAutoFit/>
          </a:bodyPr>
          <a:lstStyle/>
          <a:p>
            <a:pPr marL="302260" indent="-30226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处于区域中成熟居住区，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如中铁十二局小区、红星小区、御河骏景等；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02260" indent="-30226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02260" indent="-30226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生活配套已形成完善体系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紧邻万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柏林第二实验小学、太原市第二实验小学；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02260" indent="-30226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02260" indent="-30226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东侧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紧邻下元商圈，业态齐全。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4"/>
          <p:cNvSpPr>
            <a:spLocks noGrp="1"/>
          </p:cNvSpPr>
          <p:nvPr>
            <p:ph type="title"/>
          </p:nvPr>
        </p:nvSpPr>
        <p:spPr>
          <a:xfrm>
            <a:off x="1738154" y="572255"/>
            <a:ext cx="3325728" cy="44051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区位位置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79" y="2074835"/>
            <a:ext cx="6078091" cy="4137705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 flipV="1">
            <a:off x="1381092" y="4639235"/>
            <a:ext cx="6122367" cy="188259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2755558" y="2074835"/>
            <a:ext cx="1089" cy="413770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4558553" y="2074835"/>
            <a:ext cx="121023" cy="4137706"/>
          </a:xfrm>
          <a:prstGeom prst="line">
            <a:avLst/>
          </a:prstGeom>
          <a:ln w="889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029203" y="4558553"/>
            <a:ext cx="110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迎泽大街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607097" y="4050721"/>
            <a:ext cx="29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</a:rPr>
              <a:t>西中环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70602" y="3820521"/>
            <a:ext cx="29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和平路</a:t>
            </a:r>
          </a:p>
        </p:txBody>
      </p:sp>
      <p:sp>
        <p:nvSpPr>
          <p:cNvPr id="41" name="五角星 40"/>
          <p:cNvSpPr/>
          <p:nvPr/>
        </p:nvSpPr>
        <p:spPr>
          <a:xfrm>
            <a:off x="3808973" y="4294633"/>
            <a:ext cx="215698" cy="19927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730570" y="4426510"/>
            <a:ext cx="958334" cy="168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公园时代城</a:t>
            </a:r>
            <a:endParaRPr lang="zh-CN" altLang="en-US" sz="1200" dirty="0"/>
          </a:p>
        </p:txBody>
      </p:sp>
      <p:sp>
        <p:nvSpPr>
          <p:cNvPr id="47" name="矩形 46"/>
          <p:cNvSpPr/>
          <p:nvPr/>
        </p:nvSpPr>
        <p:spPr>
          <a:xfrm>
            <a:off x="5197655" y="2738986"/>
            <a:ext cx="269292" cy="1311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新</a:t>
            </a:r>
            <a:r>
              <a:rPr lang="zh-CN" altLang="en-US" sz="1200" dirty="0" smtClean="0"/>
              <a:t>城吾悦首府</a:t>
            </a:r>
            <a:endParaRPr lang="zh-CN" altLang="en-US" sz="1200" dirty="0"/>
          </a:p>
        </p:txBody>
      </p:sp>
      <p:sp>
        <p:nvSpPr>
          <p:cNvPr id="49" name="矩形 48"/>
          <p:cNvSpPr/>
          <p:nvPr/>
        </p:nvSpPr>
        <p:spPr>
          <a:xfrm>
            <a:off x="5688904" y="2087383"/>
            <a:ext cx="792578" cy="268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滨河左岸</a:t>
            </a:r>
          </a:p>
        </p:txBody>
      </p:sp>
      <p:sp>
        <p:nvSpPr>
          <p:cNvPr id="50" name="矩形 49"/>
          <p:cNvSpPr/>
          <p:nvPr/>
        </p:nvSpPr>
        <p:spPr>
          <a:xfrm>
            <a:off x="2863141" y="4217232"/>
            <a:ext cx="794458" cy="24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恒大城</a:t>
            </a:r>
          </a:p>
        </p:txBody>
      </p:sp>
      <p:sp>
        <p:nvSpPr>
          <p:cNvPr id="51" name="矩形 50"/>
          <p:cNvSpPr/>
          <p:nvPr/>
        </p:nvSpPr>
        <p:spPr>
          <a:xfrm>
            <a:off x="2838207" y="4504764"/>
            <a:ext cx="798968" cy="255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华峪东区</a:t>
            </a:r>
          </a:p>
        </p:txBody>
      </p:sp>
      <p:sp>
        <p:nvSpPr>
          <p:cNvPr id="52" name="矩形 51"/>
          <p:cNvSpPr/>
          <p:nvPr/>
        </p:nvSpPr>
        <p:spPr>
          <a:xfrm>
            <a:off x="5525447" y="2387704"/>
            <a:ext cx="1130848" cy="27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海尔国际广场</a:t>
            </a:r>
          </a:p>
        </p:txBody>
      </p:sp>
      <p:sp>
        <p:nvSpPr>
          <p:cNvPr id="44" name="椭圆 43"/>
          <p:cNvSpPr/>
          <p:nvPr/>
        </p:nvSpPr>
        <p:spPr>
          <a:xfrm>
            <a:off x="4418298" y="4632510"/>
            <a:ext cx="1573309" cy="1156447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609103" y="5000562"/>
            <a:ext cx="11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下元商圈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5089195" y="2355361"/>
            <a:ext cx="1573309" cy="1156447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漪汾商圈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72869" y="4217232"/>
            <a:ext cx="507765" cy="553357"/>
            <a:chOff x="7788239" y="2447414"/>
            <a:chExt cx="1015528" cy="1391464"/>
          </a:xfrm>
        </p:grpSpPr>
        <p:sp>
          <p:nvSpPr>
            <p:cNvPr id="24" name="任意多边形 23"/>
            <p:cNvSpPr/>
            <p:nvPr/>
          </p:nvSpPr>
          <p:spPr>
            <a:xfrm>
              <a:off x="7788239" y="2447414"/>
              <a:ext cx="1015528" cy="1391464"/>
            </a:xfrm>
            <a:custGeom>
              <a:avLst/>
              <a:gdLst>
                <a:gd name="connsiteX0" fmla="*/ 0 w 2985"/>
                <a:gd name="connsiteY0" fmla="*/ 0 h 2695"/>
                <a:gd name="connsiteX1" fmla="*/ 2985 w 2985"/>
                <a:gd name="connsiteY1" fmla="*/ 311 h 2695"/>
                <a:gd name="connsiteX2" fmla="*/ 2902 w 2985"/>
                <a:gd name="connsiteY2" fmla="*/ 2301 h 2695"/>
                <a:gd name="connsiteX3" fmla="*/ 311 w 2985"/>
                <a:gd name="connsiteY3" fmla="*/ 2695 h 2695"/>
                <a:gd name="connsiteX4" fmla="*/ 0 w 2985"/>
                <a:gd name="connsiteY4" fmla="*/ 0 h 2695"/>
                <a:gd name="connsiteX0-1" fmla="*/ 1731 w 8958"/>
                <a:gd name="connsiteY0-2" fmla="*/ 0 h 9765"/>
                <a:gd name="connsiteX1-3" fmla="*/ 8958 w 8958"/>
                <a:gd name="connsiteY1-4" fmla="*/ 919 h 9765"/>
                <a:gd name="connsiteX2-5" fmla="*/ 8680 w 8958"/>
                <a:gd name="connsiteY2-6" fmla="*/ 8303 h 9765"/>
                <a:gd name="connsiteX3-7" fmla="*/ 0 w 8958"/>
                <a:gd name="connsiteY3-8" fmla="*/ 9765 h 9765"/>
                <a:gd name="connsiteX4-9" fmla="*/ 1731 w 8958"/>
                <a:gd name="connsiteY4-10" fmla="*/ 0 h 9765"/>
                <a:gd name="connsiteX0-11" fmla="*/ 1275 w 9343"/>
                <a:gd name="connsiteY0-12" fmla="*/ 0 h 9358"/>
                <a:gd name="connsiteX1-13" fmla="*/ 9343 w 9343"/>
                <a:gd name="connsiteY1-14" fmla="*/ 941 h 9358"/>
                <a:gd name="connsiteX2-15" fmla="*/ 9033 w 9343"/>
                <a:gd name="connsiteY2-16" fmla="*/ 8503 h 9358"/>
                <a:gd name="connsiteX3-17" fmla="*/ 0 w 9343"/>
                <a:gd name="connsiteY3-18" fmla="*/ 9358 h 9358"/>
                <a:gd name="connsiteX4-19" fmla="*/ 1275 w 9343"/>
                <a:gd name="connsiteY4-20" fmla="*/ 0 h 9358"/>
                <a:gd name="connsiteX0-21" fmla="*/ 1962 w 10597"/>
                <a:gd name="connsiteY0-22" fmla="*/ 0 h 10000"/>
                <a:gd name="connsiteX1-23" fmla="*/ 10597 w 10597"/>
                <a:gd name="connsiteY1-24" fmla="*/ 1006 h 10000"/>
                <a:gd name="connsiteX2-25" fmla="*/ 10265 w 10597"/>
                <a:gd name="connsiteY2-26" fmla="*/ 9086 h 10000"/>
                <a:gd name="connsiteX3-27" fmla="*/ 597 w 10597"/>
                <a:gd name="connsiteY3-28" fmla="*/ 10000 h 10000"/>
                <a:gd name="connsiteX4-29" fmla="*/ 814 w 10597"/>
                <a:gd name="connsiteY4-30" fmla="*/ 4900 h 10000"/>
                <a:gd name="connsiteX5" fmla="*/ 1962 w 10597"/>
                <a:gd name="connsiteY5" fmla="*/ 0 h 10000"/>
                <a:gd name="connsiteX0-31" fmla="*/ 1962 w 11486"/>
                <a:gd name="connsiteY0-32" fmla="*/ 205 h 10205"/>
                <a:gd name="connsiteX1-33" fmla="*/ 11486 w 11486"/>
                <a:gd name="connsiteY1-34" fmla="*/ 480 h 10205"/>
                <a:gd name="connsiteX2-35" fmla="*/ 10265 w 11486"/>
                <a:gd name="connsiteY2-36" fmla="*/ 9291 h 10205"/>
                <a:gd name="connsiteX3-37" fmla="*/ 597 w 11486"/>
                <a:gd name="connsiteY3-38" fmla="*/ 10205 h 10205"/>
                <a:gd name="connsiteX4-39" fmla="*/ 814 w 11486"/>
                <a:gd name="connsiteY4-40" fmla="*/ 5105 h 10205"/>
                <a:gd name="connsiteX5-41" fmla="*/ 1962 w 11486"/>
                <a:gd name="connsiteY5-42" fmla="*/ 205 h 10205"/>
                <a:gd name="connsiteX0-43" fmla="*/ 2851 w 11486"/>
                <a:gd name="connsiteY0-44" fmla="*/ 0 h 10639"/>
                <a:gd name="connsiteX1-45" fmla="*/ 11486 w 11486"/>
                <a:gd name="connsiteY1-46" fmla="*/ 914 h 10639"/>
                <a:gd name="connsiteX2-47" fmla="*/ 10265 w 11486"/>
                <a:gd name="connsiteY2-48" fmla="*/ 9725 h 10639"/>
                <a:gd name="connsiteX3-49" fmla="*/ 597 w 11486"/>
                <a:gd name="connsiteY3-50" fmla="*/ 10639 h 10639"/>
                <a:gd name="connsiteX4-51" fmla="*/ 814 w 11486"/>
                <a:gd name="connsiteY4-52" fmla="*/ 5539 h 10639"/>
                <a:gd name="connsiteX5-53" fmla="*/ 2851 w 11486"/>
                <a:gd name="connsiteY5-54" fmla="*/ 0 h 10639"/>
                <a:gd name="connsiteX0-55" fmla="*/ 2965 w 11600"/>
                <a:gd name="connsiteY0-56" fmla="*/ 0 h 11187"/>
                <a:gd name="connsiteX1-57" fmla="*/ 11600 w 11600"/>
                <a:gd name="connsiteY1-58" fmla="*/ 914 h 11187"/>
                <a:gd name="connsiteX2-59" fmla="*/ 10379 w 11600"/>
                <a:gd name="connsiteY2-60" fmla="*/ 9725 h 11187"/>
                <a:gd name="connsiteX3-61" fmla="*/ 563 w 11600"/>
                <a:gd name="connsiteY3-62" fmla="*/ 11187 h 11187"/>
                <a:gd name="connsiteX4-63" fmla="*/ 928 w 11600"/>
                <a:gd name="connsiteY4-64" fmla="*/ 5539 h 11187"/>
                <a:gd name="connsiteX5-65" fmla="*/ 2965 w 11600"/>
                <a:gd name="connsiteY5-66" fmla="*/ 0 h 11187"/>
                <a:gd name="connsiteX0-67" fmla="*/ 2965 w 11600"/>
                <a:gd name="connsiteY0-68" fmla="*/ 0 h 11187"/>
                <a:gd name="connsiteX1-69" fmla="*/ 11600 w 11600"/>
                <a:gd name="connsiteY1-70" fmla="*/ 914 h 11187"/>
                <a:gd name="connsiteX2-71" fmla="*/ 10379 w 11600"/>
                <a:gd name="connsiteY2-72" fmla="*/ 9725 h 11187"/>
                <a:gd name="connsiteX3-73" fmla="*/ 563 w 11600"/>
                <a:gd name="connsiteY3-74" fmla="*/ 11187 h 11187"/>
                <a:gd name="connsiteX4-75" fmla="*/ 928 w 11600"/>
                <a:gd name="connsiteY4-76" fmla="*/ 5539 h 11187"/>
                <a:gd name="connsiteX5-77" fmla="*/ 2965 w 11600"/>
                <a:gd name="connsiteY5-78" fmla="*/ 0 h 11187"/>
                <a:gd name="connsiteX0-79" fmla="*/ 2405 w 11040"/>
                <a:gd name="connsiteY0-80" fmla="*/ 0 h 11187"/>
                <a:gd name="connsiteX1-81" fmla="*/ 11040 w 11040"/>
                <a:gd name="connsiteY1-82" fmla="*/ 914 h 11187"/>
                <a:gd name="connsiteX2-83" fmla="*/ 9819 w 11040"/>
                <a:gd name="connsiteY2-84" fmla="*/ 9725 h 11187"/>
                <a:gd name="connsiteX3-85" fmla="*/ 3 w 11040"/>
                <a:gd name="connsiteY3-86" fmla="*/ 11187 h 11187"/>
                <a:gd name="connsiteX4-87" fmla="*/ 368 w 11040"/>
                <a:gd name="connsiteY4-88" fmla="*/ 5539 h 11187"/>
                <a:gd name="connsiteX5-89" fmla="*/ 2405 w 11040"/>
                <a:gd name="connsiteY5-90" fmla="*/ 0 h 11187"/>
                <a:gd name="connsiteX0-91" fmla="*/ 2551 w 11186"/>
                <a:gd name="connsiteY0-92" fmla="*/ 0 h 9986"/>
                <a:gd name="connsiteX1-93" fmla="*/ 11186 w 11186"/>
                <a:gd name="connsiteY1-94" fmla="*/ 914 h 9986"/>
                <a:gd name="connsiteX2-95" fmla="*/ 9965 w 11186"/>
                <a:gd name="connsiteY2-96" fmla="*/ 9725 h 9986"/>
                <a:gd name="connsiteX3-97" fmla="*/ 1 w 11186"/>
                <a:gd name="connsiteY3-98" fmla="*/ 9908 h 9986"/>
                <a:gd name="connsiteX4-99" fmla="*/ 514 w 11186"/>
                <a:gd name="connsiteY4-100" fmla="*/ 5539 h 9986"/>
                <a:gd name="connsiteX5-101" fmla="*/ 2551 w 11186"/>
                <a:gd name="connsiteY5-102" fmla="*/ 0 h 9986"/>
                <a:gd name="connsiteX0-103" fmla="*/ 2412 w 10131"/>
                <a:gd name="connsiteY0-104" fmla="*/ 0 h 9934"/>
                <a:gd name="connsiteX1-105" fmla="*/ 10131 w 10131"/>
                <a:gd name="connsiteY1-106" fmla="*/ 915 h 9934"/>
                <a:gd name="connsiteX2-107" fmla="*/ 9039 w 10131"/>
                <a:gd name="connsiteY2-108" fmla="*/ 9739 h 9934"/>
                <a:gd name="connsiteX3-109" fmla="*/ 0 w 10131"/>
                <a:gd name="connsiteY3-110" fmla="*/ 9648 h 9934"/>
                <a:gd name="connsiteX4-111" fmla="*/ 591 w 10131"/>
                <a:gd name="connsiteY4-112" fmla="*/ 5547 h 9934"/>
                <a:gd name="connsiteX5-113" fmla="*/ 2412 w 10131"/>
                <a:gd name="connsiteY5-114" fmla="*/ 0 h 9934"/>
                <a:gd name="connsiteX0-115" fmla="*/ 2381 w 10000"/>
                <a:gd name="connsiteY0-116" fmla="*/ 0 h 9790"/>
                <a:gd name="connsiteX1-117" fmla="*/ 10000 w 10000"/>
                <a:gd name="connsiteY1-118" fmla="*/ 921 h 9790"/>
                <a:gd name="connsiteX2-119" fmla="*/ 8922 w 10000"/>
                <a:gd name="connsiteY2-120" fmla="*/ 9528 h 9790"/>
                <a:gd name="connsiteX3-121" fmla="*/ 0 w 10000"/>
                <a:gd name="connsiteY3-122" fmla="*/ 9712 h 9790"/>
                <a:gd name="connsiteX4-123" fmla="*/ 583 w 10000"/>
                <a:gd name="connsiteY4-124" fmla="*/ 5584 h 9790"/>
                <a:gd name="connsiteX5-125" fmla="*/ 2381 w 10000"/>
                <a:gd name="connsiteY5-126" fmla="*/ 0 h 9790"/>
                <a:gd name="connsiteX0-127" fmla="*/ 2381 w 10000"/>
                <a:gd name="connsiteY0-128" fmla="*/ 0 h 9920"/>
                <a:gd name="connsiteX1-129" fmla="*/ 10000 w 10000"/>
                <a:gd name="connsiteY1-130" fmla="*/ 941 h 9920"/>
                <a:gd name="connsiteX2-131" fmla="*/ 8922 w 10000"/>
                <a:gd name="connsiteY2-132" fmla="*/ 9732 h 9920"/>
                <a:gd name="connsiteX3-133" fmla="*/ 0 w 10000"/>
                <a:gd name="connsiteY3-134" fmla="*/ 9920 h 9920"/>
                <a:gd name="connsiteX4-135" fmla="*/ 583 w 10000"/>
                <a:gd name="connsiteY4-136" fmla="*/ 5704 h 9920"/>
                <a:gd name="connsiteX5-137" fmla="*/ 2381 w 10000"/>
                <a:gd name="connsiteY5-138" fmla="*/ 0 h 9920"/>
                <a:gd name="connsiteX0-139" fmla="*/ 2252 w 9871"/>
                <a:gd name="connsiteY0-140" fmla="*/ 0 h 9810"/>
                <a:gd name="connsiteX1-141" fmla="*/ 9871 w 9871"/>
                <a:gd name="connsiteY1-142" fmla="*/ 949 h 9810"/>
                <a:gd name="connsiteX2-143" fmla="*/ 8793 w 9871"/>
                <a:gd name="connsiteY2-144" fmla="*/ 9810 h 9810"/>
                <a:gd name="connsiteX3-145" fmla="*/ 2 w 9871"/>
                <a:gd name="connsiteY3-146" fmla="*/ 9621 h 9810"/>
                <a:gd name="connsiteX4-147" fmla="*/ 454 w 9871"/>
                <a:gd name="connsiteY4-148" fmla="*/ 5750 h 9810"/>
                <a:gd name="connsiteX5-149" fmla="*/ 2252 w 9871"/>
                <a:gd name="connsiteY5-150" fmla="*/ 0 h 9810"/>
                <a:gd name="connsiteX0-151" fmla="*/ 2281 w 10000"/>
                <a:gd name="connsiteY0-152" fmla="*/ 0 h 10000"/>
                <a:gd name="connsiteX1-153" fmla="*/ 10000 w 10000"/>
                <a:gd name="connsiteY1-154" fmla="*/ 967 h 10000"/>
                <a:gd name="connsiteX2-155" fmla="*/ 8908 w 10000"/>
                <a:gd name="connsiteY2-156" fmla="*/ 10000 h 10000"/>
                <a:gd name="connsiteX3-157" fmla="*/ 2 w 10000"/>
                <a:gd name="connsiteY3-158" fmla="*/ 9807 h 10000"/>
                <a:gd name="connsiteX4-159" fmla="*/ 460 w 10000"/>
                <a:gd name="connsiteY4-160" fmla="*/ 5861 h 10000"/>
                <a:gd name="connsiteX5-161" fmla="*/ 2281 w 10000"/>
                <a:gd name="connsiteY5-162" fmla="*/ 0 h 10000"/>
                <a:gd name="connsiteX0-163" fmla="*/ 2280 w 9999"/>
                <a:gd name="connsiteY0-164" fmla="*/ 0 h 10000"/>
                <a:gd name="connsiteX1-165" fmla="*/ 9999 w 9999"/>
                <a:gd name="connsiteY1-166" fmla="*/ 967 h 10000"/>
                <a:gd name="connsiteX2-167" fmla="*/ 8907 w 9999"/>
                <a:gd name="connsiteY2-168" fmla="*/ 10000 h 10000"/>
                <a:gd name="connsiteX3-169" fmla="*/ 1 w 9999"/>
                <a:gd name="connsiteY3-170" fmla="*/ 9807 h 10000"/>
                <a:gd name="connsiteX4-171" fmla="*/ 1253 w 9999"/>
                <a:gd name="connsiteY4-172" fmla="*/ 5571 h 10000"/>
                <a:gd name="connsiteX5-173" fmla="*/ 2280 w 9999"/>
                <a:gd name="connsiteY5-17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9999" h="10000">
                  <a:moveTo>
                    <a:pt x="2280" y="0"/>
                  </a:moveTo>
                  <a:cubicBezTo>
                    <a:pt x="5890" y="59"/>
                    <a:pt x="4807" y="-12"/>
                    <a:pt x="9999" y="967"/>
                  </a:cubicBezTo>
                  <a:cubicBezTo>
                    <a:pt x="9900" y="3815"/>
                    <a:pt x="9006" y="7151"/>
                    <a:pt x="8907" y="10000"/>
                  </a:cubicBezTo>
                  <a:cubicBezTo>
                    <a:pt x="5682" y="9791"/>
                    <a:pt x="4495" y="9684"/>
                    <a:pt x="1" y="9807"/>
                  </a:cubicBezTo>
                  <a:cubicBezTo>
                    <a:pt x="-21" y="7376"/>
                    <a:pt x="1050" y="7335"/>
                    <a:pt x="1253" y="5571"/>
                  </a:cubicBezTo>
                  <a:cubicBezTo>
                    <a:pt x="1456" y="3807"/>
                    <a:pt x="1943" y="1506"/>
                    <a:pt x="2280" y="0"/>
                  </a:cubicBezTo>
                  <a:close/>
                </a:path>
              </a:pathLst>
            </a:custGeom>
            <a:solidFill>
              <a:srgbClr val="FFFF00">
                <a:alpha val="54000"/>
              </a:srgbClr>
            </a:solidFill>
            <a:ln w="28575" cmpd="dbl"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25" name="文本框 7"/>
            <p:cNvSpPr txBox="1"/>
            <p:nvPr/>
          </p:nvSpPr>
          <p:spPr>
            <a:xfrm>
              <a:off x="7969211" y="2680833"/>
              <a:ext cx="722631" cy="92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/>
                <a:t>本案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860208" y="329934"/>
            <a:ext cx="92974" cy="230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805"/>
              </a:lnSpc>
            </a:pPr>
            <a:r>
              <a:rPr lang="en-US" altLang="zh-CN" sz="1300" b="1" dirty="0">
                <a:solidFill>
                  <a:srgbClr val="FFFFFF"/>
                </a:solidFill>
                <a:latin typeface="+mn-ea"/>
              </a:rPr>
              <a:t>4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92410" y="1372105"/>
            <a:ext cx="836131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  <a:tabLst>
                <a:tab pos="4306570" algn="l"/>
              </a:tabLst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地块紧邻迎泽西大街城市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主干道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地块内部较为平整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，比较利于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规划排布</a:t>
            </a:r>
          </a:p>
          <a:p>
            <a:pPr>
              <a:lnSpc>
                <a:spcPts val="920"/>
              </a:lnSpc>
              <a:tabLst>
                <a:tab pos="4306570" algn="l"/>
              </a:tabLst>
            </a:pPr>
            <a:endParaRPr lang="zh-CN" altLang="en-US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ts val="920"/>
              </a:lnSpc>
              <a:tabLst>
                <a:tab pos="4306570" algn="l"/>
              </a:tabLst>
            </a:pPr>
            <a:endParaRPr lang="zh-CN" altLang="en-US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ts val="920"/>
              </a:lnSpc>
              <a:tabLst>
                <a:tab pos="4306570" algn="l"/>
              </a:tabLst>
            </a:pPr>
            <a:endParaRPr lang="zh-CN" altLang="en-US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ts val="920"/>
              </a:lnSpc>
              <a:tabLst>
                <a:tab pos="4306570" algn="l"/>
              </a:tabLst>
            </a:pPr>
            <a:endParaRPr lang="zh-CN" altLang="en-US" b="1" dirty="0">
              <a:solidFill>
                <a:srgbClr val="C00000"/>
              </a:solidFill>
              <a:latin typeface="+mn-ea"/>
            </a:endParaRPr>
          </a:p>
          <a:p>
            <a:pPr>
              <a:lnSpc>
                <a:spcPts val="2665"/>
              </a:lnSpc>
              <a:tabLst>
                <a:tab pos="4306570" algn="l"/>
              </a:tabLst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	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975241" y="2088838"/>
            <a:ext cx="3051347" cy="3877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项目四至</a:t>
            </a:r>
            <a:r>
              <a:rPr lang="en-US" altLang="zh-CN" sz="1400" dirty="0">
                <a:solidFill>
                  <a:srgbClr val="C00000"/>
                </a:solidFill>
                <a:latin typeface="+mn-ea"/>
              </a:rPr>
              <a:t>——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+mn-ea"/>
              </a:rPr>
              <a:t>南</a:t>
            </a:r>
            <a:r>
              <a:rPr lang="zh-CN" altLang="en-US" sz="1400" dirty="0" smtClean="0">
                <a:latin typeface="+mn-ea"/>
              </a:rPr>
              <a:t>：迎泽西大街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14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北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西矿街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14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东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：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下元北二条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；</a:t>
            </a:r>
            <a:endParaRPr lang="en-US" altLang="zh-CN" sz="14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西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：前进路；</a:t>
            </a:r>
            <a:endParaRPr lang="zh-CN" altLang="en-US" sz="140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地块现状</a:t>
            </a:r>
            <a:r>
              <a:rPr lang="en-US" altLang="zh-CN" sz="1400" dirty="0">
                <a:solidFill>
                  <a:srgbClr val="C00000"/>
                </a:solidFill>
                <a:latin typeface="+mn-ea"/>
              </a:rPr>
              <a:t>——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地块周边进入性好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，迎泽西大街为城市主干道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，全面畅通；地块现状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内部土地较为空旷平坦，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便于加快工程进度。</a:t>
            </a:r>
          </a:p>
        </p:txBody>
      </p:sp>
      <p:sp>
        <p:nvSpPr>
          <p:cNvPr id="8" name="标题 14"/>
          <p:cNvSpPr>
            <a:spLocks noGrp="1"/>
          </p:cNvSpPr>
          <p:nvPr>
            <p:ph type="title"/>
          </p:nvPr>
        </p:nvSpPr>
        <p:spPr>
          <a:xfrm>
            <a:off x="1738154" y="572255"/>
            <a:ext cx="3325728" cy="44051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项目四至</a:t>
            </a:r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41" y="2000240"/>
            <a:ext cx="6267883" cy="40551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10435" y="2971801"/>
            <a:ext cx="1748119" cy="2245660"/>
          </a:xfrm>
          <a:custGeom>
            <a:avLst/>
            <a:gdLst>
              <a:gd name="connsiteX0" fmla="*/ 0 w 1425389"/>
              <a:gd name="connsiteY0" fmla="*/ 0 h 2191871"/>
              <a:gd name="connsiteX1" fmla="*/ 1425389 w 1425389"/>
              <a:gd name="connsiteY1" fmla="*/ 0 h 2191871"/>
              <a:gd name="connsiteX2" fmla="*/ 1425389 w 1425389"/>
              <a:gd name="connsiteY2" fmla="*/ 2191871 h 2191871"/>
              <a:gd name="connsiteX3" fmla="*/ 0 w 1425389"/>
              <a:gd name="connsiteY3" fmla="*/ 2191871 h 2191871"/>
              <a:gd name="connsiteX4" fmla="*/ 0 w 1425389"/>
              <a:gd name="connsiteY4" fmla="*/ 0 h 2191871"/>
              <a:gd name="connsiteX0-1" fmla="*/ 0 w 1519519"/>
              <a:gd name="connsiteY0-2" fmla="*/ 0 h 2191871"/>
              <a:gd name="connsiteX1-3" fmla="*/ 1519519 w 1519519"/>
              <a:gd name="connsiteY1-4" fmla="*/ 322729 h 2191871"/>
              <a:gd name="connsiteX2-5" fmla="*/ 1425389 w 1519519"/>
              <a:gd name="connsiteY2-6" fmla="*/ 2191871 h 2191871"/>
              <a:gd name="connsiteX3-7" fmla="*/ 0 w 1519519"/>
              <a:gd name="connsiteY3-8" fmla="*/ 2191871 h 2191871"/>
              <a:gd name="connsiteX4-9" fmla="*/ 0 w 1519519"/>
              <a:gd name="connsiteY4-10" fmla="*/ 0 h 2191871"/>
              <a:gd name="connsiteX0-11" fmla="*/ 228600 w 1748119"/>
              <a:gd name="connsiteY0-12" fmla="*/ 0 h 2245660"/>
              <a:gd name="connsiteX1-13" fmla="*/ 1748119 w 1748119"/>
              <a:gd name="connsiteY1-14" fmla="*/ 322729 h 2245660"/>
              <a:gd name="connsiteX2-15" fmla="*/ 1653989 w 1748119"/>
              <a:gd name="connsiteY2-16" fmla="*/ 2191871 h 2245660"/>
              <a:gd name="connsiteX3-17" fmla="*/ 0 w 1748119"/>
              <a:gd name="connsiteY3-18" fmla="*/ 2245660 h 2245660"/>
              <a:gd name="connsiteX4-19" fmla="*/ 228600 w 1748119"/>
              <a:gd name="connsiteY4-20" fmla="*/ 0 h 2245660"/>
              <a:gd name="connsiteX0-21" fmla="*/ 228600 w 1748119"/>
              <a:gd name="connsiteY0-22" fmla="*/ 0 h 2245660"/>
              <a:gd name="connsiteX1-23" fmla="*/ 1748119 w 1748119"/>
              <a:gd name="connsiteY1-24" fmla="*/ 322729 h 2245660"/>
              <a:gd name="connsiteX2-25" fmla="*/ 1653989 w 1748119"/>
              <a:gd name="connsiteY2-26" fmla="*/ 2191871 h 2245660"/>
              <a:gd name="connsiteX3-27" fmla="*/ 0 w 1748119"/>
              <a:gd name="connsiteY3-28" fmla="*/ 2245660 h 2245660"/>
              <a:gd name="connsiteX4-29" fmla="*/ 228600 w 1748119"/>
              <a:gd name="connsiteY4-30" fmla="*/ 0 h 2245660"/>
              <a:gd name="connsiteX0-31" fmla="*/ 228600 w 1748119"/>
              <a:gd name="connsiteY0-32" fmla="*/ 0 h 2245660"/>
              <a:gd name="connsiteX1-33" fmla="*/ 1748119 w 1748119"/>
              <a:gd name="connsiteY1-34" fmla="*/ 322729 h 2245660"/>
              <a:gd name="connsiteX2-35" fmla="*/ 1519519 w 1748119"/>
              <a:gd name="connsiteY2-36" fmla="*/ 2191871 h 2245660"/>
              <a:gd name="connsiteX3-37" fmla="*/ 0 w 1748119"/>
              <a:gd name="connsiteY3-38" fmla="*/ 2245660 h 2245660"/>
              <a:gd name="connsiteX4-39" fmla="*/ 228600 w 1748119"/>
              <a:gd name="connsiteY4-40" fmla="*/ 0 h 22456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48119" h="2245660">
                <a:moveTo>
                  <a:pt x="228600" y="0"/>
                </a:moveTo>
                <a:lnTo>
                  <a:pt x="1748119" y="322729"/>
                </a:lnTo>
                <a:lnTo>
                  <a:pt x="1519519" y="2191871"/>
                </a:lnTo>
                <a:lnTo>
                  <a:pt x="0" y="2245660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>
              <a:alpha val="67000"/>
            </a:srgbClr>
          </a:solidFill>
          <a:ln w="53975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场地范围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3"/>
          <a:stretch>
            <a:fillRect/>
          </a:stretch>
        </p:blipFill>
        <p:spPr>
          <a:xfrm>
            <a:off x="3352517" y="2099806"/>
            <a:ext cx="5017161" cy="4213165"/>
          </a:xfrm>
          <a:prstGeom prst="rect">
            <a:avLst/>
          </a:prstGeom>
        </p:spPr>
      </p:pic>
      <p:sp>
        <p:nvSpPr>
          <p:cNvPr id="4511" name="Text Box 415"/>
          <p:cNvSpPr txBox="1">
            <a:spLocks noChangeArrowheads="1"/>
          </p:cNvSpPr>
          <p:nvPr/>
        </p:nvSpPr>
        <p:spPr bwMode="auto">
          <a:xfrm>
            <a:off x="9860208" y="1028601"/>
            <a:ext cx="92974" cy="230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805"/>
              </a:lnSpc>
            </a:pPr>
            <a:r>
              <a:rPr lang="en-US" altLang="zh-CN" sz="1300" b="1" dirty="0">
                <a:solidFill>
                  <a:srgbClr val="FFFFFF"/>
                </a:solidFill>
                <a:latin typeface="+mn-ea"/>
              </a:rPr>
              <a:t>3</a:t>
            </a:r>
          </a:p>
        </p:txBody>
      </p:sp>
      <p:sp>
        <p:nvSpPr>
          <p:cNvPr id="4512" name="Text Box 416"/>
          <p:cNvSpPr txBox="1">
            <a:spLocks noChangeArrowheads="1"/>
          </p:cNvSpPr>
          <p:nvPr/>
        </p:nvSpPr>
        <p:spPr bwMode="auto">
          <a:xfrm>
            <a:off x="1738154" y="1314632"/>
            <a:ext cx="8572560" cy="5386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08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地块整体规划用地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万方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地上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建筑面积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260400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中型体量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4.97/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打造住宅、酒店、公寓、商业一体化商圈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546127" y="2906433"/>
            <a:ext cx="1926664" cy="2599909"/>
          </a:xfrm>
          <a:custGeom>
            <a:avLst/>
            <a:gdLst>
              <a:gd name="connsiteX0" fmla="*/ 0 w 2703"/>
              <a:gd name="connsiteY0" fmla="*/ 527 h 2206"/>
              <a:gd name="connsiteX1" fmla="*/ 724 w 2703"/>
              <a:gd name="connsiteY1" fmla="*/ 0 h 2206"/>
              <a:gd name="connsiteX2" fmla="*/ 2268 w 2703"/>
              <a:gd name="connsiteY2" fmla="*/ 259 h 2206"/>
              <a:gd name="connsiteX3" fmla="*/ 2703 w 2703"/>
              <a:gd name="connsiteY3" fmla="*/ 446 h 2206"/>
              <a:gd name="connsiteX4" fmla="*/ 2591 w 2703"/>
              <a:gd name="connsiteY4" fmla="*/ 1895 h 2206"/>
              <a:gd name="connsiteX5" fmla="*/ 2301 w 2703"/>
              <a:gd name="connsiteY5" fmla="*/ 2206 h 2206"/>
              <a:gd name="connsiteX6" fmla="*/ 2135 w 2703"/>
              <a:gd name="connsiteY6" fmla="*/ 2185 h 2206"/>
              <a:gd name="connsiteX7" fmla="*/ 726 w 2703"/>
              <a:gd name="connsiteY7" fmla="*/ 2102 h 2206"/>
              <a:gd name="connsiteX8" fmla="*/ 166 w 2703"/>
              <a:gd name="connsiteY8" fmla="*/ 1916 h 2206"/>
              <a:gd name="connsiteX9" fmla="*/ 0 w 2703"/>
              <a:gd name="connsiteY9" fmla="*/ 527 h 2206"/>
              <a:gd name="connsiteX0-1" fmla="*/ 589 w 10589"/>
              <a:gd name="connsiteY0-2" fmla="*/ 2389 h 10204"/>
              <a:gd name="connsiteX1-3" fmla="*/ 3268 w 10589"/>
              <a:gd name="connsiteY1-4" fmla="*/ 0 h 10204"/>
              <a:gd name="connsiteX2-5" fmla="*/ 8980 w 10589"/>
              <a:gd name="connsiteY2-6" fmla="*/ 1174 h 10204"/>
              <a:gd name="connsiteX3-7" fmla="*/ 10589 w 10589"/>
              <a:gd name="connsiteY3-8" fmla="*/ 2022 h 10204"/>
              <a:gd name="connsiteX4-9" fmla="*/ 10175 w 10589"/>
              <a:gd name="connsiteY4-10" fmla="*/ 8590 h 10204"/>
              <a:gd name="connsiteX5-11" fmla="*/ 9102 w 10589"/>
              <a:gd name="connsiteY5-12" fmla="*/ 10000 h 10204"/>
              <a:gd name="connsiteX6-13" fmla="*/ 8488 w 10589"/>
              <a:gd name="connsiteY6-14" fmla="*/ 9905 h 10204"/>
              <a:gd name="connsiteX7-15" fmla="*/ 3275 w 10589"/>
              <a:gd name="connsiteY7-16" fmla="*/ 9529 h 10204"/>
              <a:gd name="connsiteX8-17" fmla="*/ 28 w 10589"/>
              <a:gd name="connsiteY8-18" fmla="*/ 9645 h 10204"/>
              <a:gd name="connsiteX9-19" fmla="*/ 589 w 10589"/>
              <a:gd name="connsiteY9-20" fmla="*/ 2389 h 10204"/>
              <a:gd name="connsiteX0-21" fmla="*/ 589 w 10589"/>
              <a:gd name="connsiteY0-22" fmla="*/ 2389 h 15184"/>
              <a:gd name="connsiteX1-23" fmla="*/ 3268 w 10589"/>
              <a:gd name="connsiteY1-24" fmla="*/ 0 h 15184"/>
              <a:gd name="connsiteX2-25" fmla="*/ 8980 w 10589"/>
              <a:gd name="connsiteY2-26" fmla="*/ 1174 h 15184"/>
              <a:gd name="connsiteX3-27" fmla="*/ 10589 w 10589"/>
              <a:gd name="connsiteY3-28" fmla="*/ 2022 h 15184"/>
              <a:gd name="connsiteX4-29" fmla="*/ 10175 w 10589"/>
              <a:gd name="connsiteY4-30" fmla="*/ 8590 h 15184"/>
              <a:gd name="connsiteX5-31" fmla="*/ 8319 w 10589"/>
              <a:gd name="connsiteY5-32" fmla="*/ 15184 h 15184"/>
              <a:gd name="connsiteX6-33" fmla="*/ 8488 w 10589"/>
              <a:gd name="connsiteY6-34" fmla="*/ 9905 h 15184"/>
              <a:gd name="connsiteX7-35" fmla="*/ 3275 w 10589"/>
              <a:gd name="connsiteY7-36" fmla="*/ 9529 h 15184"/>
              <a:gd name="connsiteX8-37" fmla="*/ 28 w 10589"/>
              <a:gd name="connsiteY8-38" fmla="*/ 9645 h 15184"/>
              <a:gd name="connsiteX9-39" fmla="*/ 589 w 10589"/>
              <a:gd name="connsiteY9-40" fmla="*/ 2389 h 15184"/>
              <a:gd name="connsiteX0-41" fmla="*/ 589 w 10589"/>
              <a:gd name="connsiteY0-42" fmla="*/ 2389 h 15184"/>
              <a:gd name="connsiteX1-43" fmla="*/ 3268 w 10589"/>
              <a:gd name="connsiteY1-44" fmla="*/ 0 h 15184"/>
              <a:gd name="connsiteX2-45" fmla="*/ 8980 w 10589"/>
              <a:gd name="connsiteY2-46" fmla="*/ 1174 h 15184"/>
              <a:gd name="connsiteX3-47" fmla="*/ 10589 w 10589"/>
              <a:gd name="connsiteY3-48" fmla="*/ 2022 h 15184"/>
              <a:gd name="connsiteX4-49" fmla="*/ 10175 w 10589"/>
              <a:gd name="connsiteY4-50" fmla="*/ 8590 h 15184"/>
              <a:gd name="connsiteX5-51" fmla="*/ 8319 w 10589"/>
              <a:gd name="connsiteY5-52" fmla="*/ 15184 h 15184"/>
              <a:gd name="connsiteX6-53" fmla="*/ 8488 w 10589"/>
              <a:gd name="connsiteY6-54" fmla="*/ 9905 h 15184"/>
              <a:gd name="connsiteX7-55" fmla="*/ 1865 w 10589"/>
              <a:gd name="connsiteY7-56" fmla="*/ 13849 h 15184"/>
              <a:gd name="connsiteX8-57" fmla="*/ 28 w 10589"/>
              <a:gd name="connsiteY8-58" fmla="*/ 9645 h 15184"/>
              <a:gd name="connsiteX9-59" fmla="*/ 589 w 10589"/>
              <a:gd name="connsiteY9-60" fmla="*/ 2389 h 15184"/>
              <a:gd name="connsiteX0-61" fmla="*/ 589 w 10589"/>
              <a:gd name="connsiteY0-62" fmla="*/ 2389 h 16298"/>
              <a:gd name="connsiteX1-63" fmla="*/ 3268 w 10589"/>
              <a:gd name="connsiteY1-64" fmla="*/ 0 h 16298"/>
              <a:gd name="connsiteX2-65" fmla="*/ 8980 w 10589"/>
              <a:gd name="connsiteY2-66" fmla="*/ 1174 h 16298"/>
              <a:gd name="connsiteX3-67" fmla="*/ 10589 w 10589"/>
              <a:gd name="connsiteY3-68" fmla="*/ 2022 h 16298"/>
              <a:gd name="connsiteX4-69" fmla="*/ 10175 w 10589"/>
              <a:gd name="connsiteY4-70" fmla="*/ 8590 h 16298"/>
              <a:gd name="connsiteX5-71" fmla="*/ 8319 w 10589"/>
              <a:gd name="connsiteY5-72" fmla="*/ 15184 h 16298"/>
              <a:gd name="connsiteX6-73" fmla="*/ 6843 w 10589"/>
              <a:gd name="connsiteY6-74" fmla="*/ 15857 h 16298"/>
              <a:gd name="connsiteX7-75" fmla="*/ 1865 w 10589"/>
              <a:gd name="connsiteY7-76" fmla="*/ 13849 h 16298"/>
              <a:gd name="connsiteX8-77" fmla="*/ 28 w 10589"/>
              <a:gd name="connsiteY8-78" fmla="*/ 9645 h 16298"/>
              <a:gd name="connsiteX9-79" fmla="*/ 589 w 10589"/>
              <a:gd name="connsiteY9-80" fmla="*/ 2389 h 16298"/>
              <a:gd name="connsiteX0-81" fmla="*/ 1225 w 11225"/>
              <a:gd name="connsiteY0-82" fmla="*/ 2389 h 16678"/>
              <a:gd name="connsiteX1-83" fmla="*/ 3904 w 11225"/>
              <a:gd name="connsiteY1-84" fmla="*/ 0 h 16678"/>
              <a:gd name="connsiteX2-85" fmla="*/ 9616 w 11225"/>
              <a:gd name="connsiteY2-86" fmla="*/ 1174 h 16678"/>
              <a:gd name="connsiteX3-87" fmla="*/ 11225 w 11225"/>
              <a:gd name="connsiteY3-88" fmla="*/ 2022 h 16678"/>
              <a:gd name="connsiteX4-89" fmla="*/ 10811 w 11225"/>
              <a:gd name="connsiteY4-90" fmla="*/ 8590 h 16678"/>
              <a:gd name="connsiteX5-91" fmla="*/ 8955 w 11225"/>
              <a:gd name="connsiteY5-92" fmla="*/ 15184 h 16678"/>
              <a:gd name="connsiteX6-93" fmla="*/ 7479 w 11225"/>
              <a:gd name="connsiteY6-94" fmla="*/ 15857 h 16678"/>
              <a:gd name="connsiteX7-95" fmla="*/ 464 w 11225"/>
              <a:gd name="connsiteY7-96" fmla="*/ 16633 h 16678"/>
              <a:gd name="connsiteX8-97" fmla="*/ 664 w 11225"/>
              <a:gd name="connsiteY8-98" fmla="*/ 9645 h 16678"/>
              <a:gd name="connsiteX9-99" fmla="*/ 1225 w 11225"/>
              <a:gd name="connsiteY9-100" fmla="*/ 2389 h 16678"/>
              <a:gd name="connsiteX0-101" fmla="*/ 1225 w 11225"/>
              <a:gd name="connsiteY0-102" fmla="*/ 2389 h 16678"/>
              <a:gd name="connsiteX1-103" fmla="*/ 3904 w 11225"/>
              <a:gd name="connsiteY1-104" fmla="*/ 0 h 16678"/>
              <a:gd name="connsiteX2-105" fmla="*/ 9616 w 11225"/>
              <a:gd name="connsiteY2-106" fmla="*/ 1174 h 16678"/>
              <a:gd name="connsiteX3-107" fmla="*/ 11225 w 11225"/>
              <a:gd name="connsiteY3-108" fmla="*/ 2022 h 16678"/>
              <a:gd name="connsiteX4-109" fmla="*/ 10811 w 11225"/>
              <a:gd name="connsiteY4-110" fmla="*/ 8590 h 16678"/>
              <a:gd name="connsiteX5-111" fmla="*/ 9425 w 11225"/>
              <a:gd name="connsiteY5-112" fmla="*/ 16528 h 16678"/>
              <a:gd name="connsiteX6-113" fmla="*/ 7479 w 11225"/>
              <a:gd name="connsiteY6-114" fmla="*/ 15857 h 16678"/>
              <a:gd name="connsiteX7-115" fmla="*/ 464 w 11225"/>
              <a:gd name="connsiteY7-116" fmla="*/ 16633 h 16678"/>
              <a:gd name="connsiteX8-117" fmla="*/ 664 w 11225"/>
              <a:gd name="connsiteY8-118" fmla="*/ 9645 h 16678"/>
              <a:gd name="connsiteX9-119" fmla="*/ 1225 w 11225"/>
              <a:gd name="connsiteY9-120" fmla="*/ 2389 h 16678"/>
              <a:gd name="connsiteX0-121" fmla="*/ 1225 w 11225"/>
              <a:gd name="connsiteY0-122" fmla="*/ 2389 h 16868"/>
              <a:gd name="connsiteX1-123" fmla="*/ 3904 w 11225"/>
              <a:gd name="connsiteY1-124" fmla="*/ 0 h 16868"/>
              <a:gd name="connsiteX2-125" fmla="*/ 9616 w 11225"/>
              <a:gd name="connsiteY2-126" fmla="*/ 1174 h 16868"/>
              <a:gd name="connsiteX3-127" fmla="*/ 11225 w 11225"/>
              <a:gd name="connsiteY3-128" fmla="*/ 2022 h 16868"/>
              <a:gd name="connsiteX4-129" fmla="*/ 10811 w 11225"/>
              <a:gd name="connsiteY4-130" fmla="*/ 8590 h 16868"/>
              <a:gd name="connsiteX5-131" fmla="*/ 9425 w 11225"/>
              <a:gd name="connsiteY5-132" fmla="*/ 16528 h 16868"/>
              <a:gd name="connsiteX6-133" fmla="*/ 7244 w 11225"/>
              <a:gd name="connsiteY6-134" fmla="*/ 16337 h 16868"/>
              <a:gd name="connsiteX7-135" fmla="*/ 464 w 11225"/>
              <a:gd name="connsiteY7-136" fmla="*/ 16633 h 16868"/>
              <a:gd name="connsiteX8-137" fmla="*/ 664 w 11225"/>
              <a:gd name="connsiteY8-138" fmla="*/ 9645 h 16868"/>
              <a:gd name="connsiteX9-139" fmla="*/ 1225 w 11225"/>
              <a:gd name="connsiteY9-140" fmla="*/ 2389 h 16868"/>
              <a:gd name="connsiteX0-141" fmla="*/ 1225 w 11225"/>
              <a:gd name="connsiteY0-142" fmla="*/ 2389 h 16701"/>
              <a:gd name="connsiteX1-143" fmla="*/ 3904 w 11225"/>
              <a:gd name="connsiteY1-144" fmla="*/ 0 h 16701"/>
              <a:gd name="connsiteX2-145" fmla="*/ 9616 w 11225"/>
              <a:gd name="connsiteY2-146" fmla="*/ 1174 h 16701"/>
              <a:gd name="connsiteX3-147" fmla="*/ 11225 w 11225"/>
              <a:gd name="connsiteY3-148" fmla="*/ 2022 h 16701"/>
              <a:gd name="connsiteX4-149" fmla="*/ 10811 w 11225"/>
              <a:gd name="connsiteY4-150" fmla="*/ 8590 h 16701"/>
              <a:gd name="connsiteX5-151" fmla="*/ 9425 w 11225"/>
              <a:gd name="connsiteY5-152" fmla="*/ 16528 h 16701"/>
              <a:gd name="connsiteX6-153" fmla="*/ 7557 w 11225"/>
              <a:gd name="connsiteY6-154" fmla="*/ 16145 h 16701"/>
              <a:gd name="connsiteX7-155" fmla="*/ 464 w 11225"/>
              <a:gd name="connsiteY7-156" fmla="*/ 16633 h 16701"/>
              <a:gd name="connsiteX8-157" fmla="*/ 664 w 11225"/>
              <a:gd name="connsiteY8-158" fmla="*/ 9645 h 16701"/>
              <a:gd name="connsiteX9-159" fmla="*/ 1225 w 11225"/>
              <a:gd name="connsiteY9-160" fmla="*/ 2389 h 16701"/>
              <a:gd name="connsiteX0-161" fmla="*/ 1225 w 11225"/>
              <a:gd name="connsiteY0-162" fmla="*/ 2389 h 16678"/>
              <a:gd name="connsiteX1-163" fmla="*/ 3904 w 11225"/>
              <a:gd name="connsiteY1-164" fmla="*/ 0 h 16678"/>
              <a:gd name="connsiteX2-165" fmla="*/ 9616 w 11225"/>
              <a:gd name="connsiteY2-166" fmla="*/ 1174 h 16678"/>
              <a:gd name="connsiteX3-167" fmla="*/ 11225 w 11225"/>
              <a:gd name="connsiteY3-168" fmla="*/ 2022 h 16678"/>
              <a:gd name="connsiteX4-169" fmla="*/ 10811 w 11225"/>
              <a:gd name="connsiteY4-170" fmla="*/ 8590 h 16678"/>
              <a:gd name="connsiteX5-171" fmla="*/ 9425 w 11225"/>
              <a:gd name="connsiteY5-172" fmla="*/ 16528 h 16678"/>
              <a:gd name="connsiteX6-173" fmla="*/ 7557 w 11225"/>
              <a:gd name="connsiteY6-174" fmla="*/ 16145 h 16678"/>
              <a:gd name="connsiteX7-175" fmla="*/ 464 w 11225"/>
              <a:gd name="connsiteY7-176" fmla="*/ 16633 h 16678"/>
              <a:gd name="connsiteX8-177" fmla="*/ 664 w 11225"/>
              <a:gd name="connsiteY8-178" fmla="*/ 9645 h 16678"/>
              <a:gd name="connsiteX9-179" fmla="*/ 1225 w 11225"/>
              <a:gd name="connsiteY9-180" fmla="*/ 2389 h 16678"/>
              <a:gd name="connsiteX0-181" fmla="*/ 1225 w 11225"/>
              <a:gd name="connsiteY0-182" fmla="*/ 2389 h 17027"/>
              <a:gd name="connsiteX1-183" fmla="*/ 3904 w 11225"/>
              <a:gd name="connsiteY1-184" fmla="*/ 0 h 17027"/>
              <a:gd name="connsiteX2-185" fmla="*/ 9616 w 11225"/>
              <a:gd name="connsiteY2-186" fmla="*/ 1174 h 17027"/>
              <a:gd name="connsiteX3-187" fmla="*/ 11225 w 11225"/>
              <a:gd name="connsiteY3-188" fmla="*/ 2022 h 17027"/>
              <a:gd name="connsiteX4-189" fmla="*/ 10811 w 11225"/>
              <a:gd name="connsiteY4-190" fmla="*/ 8590 h 17027"/>
              <a:gd name="connsiteX5-191" fmla="*/ 9425 w 11225"/>
              <a:gd name="connsiteY5-192" fmla="*/ 16528 h 17027"/>
              <a:gd name="connsiteX6-193" fmla="*/ 7165 w 11225"/>
              <a:gd name="connsiteY6-194" fmla="*/ 16913 h 17027"/>
              <a:gd name="connsiteX7-195" fmla="*/ 464 w 11225"/>
              <a:gd name="connsiteY7-196" fmla="*/ 16633 h 17027"/>
              <a:gd name="connsiteX8-197" fmla="*/ 664 w 11225"/>
              <a:gd name="connsiteY8-198" fmla="*/ 9645 h 17027"/>
              <a:gd name="connsiteX9-199" fmla="*/ 1225 w 11225"/>
              <a:gd name="connsiteY9-200" fmla="*/ 2389 h 17027"/>
              <a:gd name="connsiteX0-201" fmla="*/ 1225 w 11225"/>
              <a:gd name="connsiteY0-202" fmla="*/ 2389 h 16913"/>
              <a:gd name="connsiteX1-203" fmla="*/ 3904 w 11225"/>
              <a:gd name="connsiteY1-204" fmla="*/ 0 h 16913"/>
              <a:gd name="connsiteX2-205" fmla="*/ 9616 w 11225"/>
              <a:gd name="connsiteY2-206" fmla="*/ 1174 h 16913"/>
              <a:gd name="connsiteX3-207" fmla="*/ 11225 w 11225"/>
              <a:gd name="connsiteY3-208" fmla="*/ 2022 h 16913"/>
              <a:gd name="connsiteX4-209" fmla="*/ 10811 w 11225"/>
              <a:gd name="connsiteY4-210" fmla="*/ 8590 h 16913"/>
              <a:gd name="connsiteX5-211" fmla="*/ 9425 w 11225"/>
              <a:gd name="connsiteY5-212" fmla="*/ 16528 h 16913"/>
              <a:gd name="connsiteX6-213" fmla="*/ 7165 w 11225"/>
              <a:gd name="connsiteY6-214" fmla="*/ 16913 h 16913"/>
              <a:gd name="connsiteX7-215" fmla="*/ 464 w 11225"/>
              <a:gd name="connsiteY7-216" fmla="*/ 16633 h 16913"/>
              <a:gd name="connsiteX8-217" fmla="*/ 664 w 11225"/>
              <a:gd name="connsiteY8-218" fmla="*/ 9645 h 16913"/>
              <a:gd name="connsiteX9-219" fmla="*/ 1225 w 11225"/>
              <a:gd name="connsiteY9-220" fmla="*/ 2389 h 16913"/>
              <a:gd name="connsiteX0-221" fmla="*/ 1225 w 11225"/>
              <a:gd name="connsiteY0-222" fmla="*/ 2389 h 17104"/>
              <a:gd name="connsiteX1-223" fmla="*/ 3904 w 11225"/>
              <a:gd name="connsiteY1-224" fmla="*/ 0 h 17104"/>
              <a:gd name="connsiteX2-225" fmla="*/ 9616 w 11225"/>
              <a:gd name="connsiteY2-226" fmla="*/ 1174 h 17104"/>
              <a:gd name="connsiteX3-227" fmla="*/ 11225 w 11225"/>
              <a:gd name="connsiteY3-228" fmla="*/ 2022 h 17104"/>
              <a:gd name="connsiteX4-229" fmla="*/ 10811 w 11225"/>
              <a:gd name="connsiteY4-230" fmla="*/ 8590 h 17104"/>
              <a:gd name="connsiteX5-231" fmla="*/ 9347 w 11225"/>
              <a:gd name="connsiteY5-232" fmla="*/ 17104 h 17104"/>
              <a:gd name="connsiteX6-233" fmla="*/ 7165 w 11225"/>
              <a:gd name="connsiteY6-234" fmla="*/ 16913 h 17104"/>
              <a:gd name="connsiteX7-235" fmla="*/ 464 w 11225"/>
              <a:gd name="connsiteY7-236" fmla="*/ 16633 h 17104"/>
              <a:gd name="connsiteX8-237" fmla="*/ 664 w 11225"/>
              <a:gd name="connsiteY8-238" fmla="*/ 9645 h 17104"/>
              <a:gd name="connsiteX9-239" fmla="*/ 1225 w 11225"/>
              <a:gd name="connsiteY9-240" fmla="*/ 2389 h 17104"/>
              <a:gd name="connsiteX0-241" fmla="*/ 1225 w 11225"/>
              <a:gd name="connsiteY0-242" fmla="*/ 2389 h 17104"/>
              <a:gd name="connsiteX1-243" fmla="*/ 3904 w 11225"/>
              <a:gd name="connsiteY1-244" fmla="*/ 0 h 17104"/>
              <a:gd name="connsiteX2-245" fmla="*/ 9616 w 11225"/>
              <a:gd name="connsiteY2-246" fmla="*/ 1174 h 17104"/>
              <a:gd name="connsiteX3-247" fmla="*/ 11225 w 11225"/>
              <a:gd name="connsiteY3-248" fmla="*/ 2022 h 17104"/>
              <a:gd name="connsiteX4-249" fmla="*/ 10811 w 11225"/>
              <a:gd name="connsiteY4-250" fmla="*/ 8590 h 17104"/>
              <a:gd name="connsiteX5-251" fmla="*/ 9347 w 11225"/>
              <a:gd name="connsiteY5-252" fmla="*/ 17104 h 17104"/>
              <a:gd name="connsiteX6-253" fmla="*/ 7165 w 11225"/>
              <a:gd name="connsiteY6-254" fmla="*/ 16913 h 17104"/>
              <a:gd name="connsiteX7-255" fmla="*/ 464 w 11225"/>
              <a:gd name="connsiteY7-256" fmla="*/ 16633 h 17104"/>
              <a:gd name="connsiteX8-257" fmla="*/ 664 w 11225"/>
              <a:gd name="connsiteY8-258" fmla="*/ 9645 h 17104"/>
              <a:gd name="connsiteX9-259" fmla="*/ 1225 w 11225"/>
              <a:gd name="connsiteY9-260" fmla="*/ 2389 h 17104"/>
              <a:gd name="connsiteX0-261" fmla="*/ 1225 w 11225"/>
              <a:gd name="connsiteY0-262" fmla="*/ 2389 h 17104"/>
              <a:gd name="connsiteX1-263" fmla="*/ 3904 w 11225"/>
              <a:gd name="connsiteY1-264" fmla="*/ 0 h 17104"/>
              <a:gd name="connsiteX2-265" fmla="*/ 9616 w 11225"/>
              <a:gd name="connsiteY2-266" fmla="*/ 1174 h 17104"/>
              <a:gd name="connsiteX3-267" fmla="*/ 11225 w 11225"/>
              <a:gd name="connsiteY3-268" fmla="*/ 2022 h 17104"/>
              <a:gd name="connsiteX4-269" fmla="*/ 10811 w 11225"/>
              <a:gd name="connsiteY4-270" fmla="*/ 8590 h 17104"/>
              <a:gd name="connsiteX5-271" fmla="*/ 9347 w 11225"/>
              <a:gd name="connsiteY5-272" fmla="*/ 17104 h 17104"/>
              <a:gd name="connsiteX6-273" fmla="*/ 6303 w 11225"/>
              <a:gd name="connsiteY6-274" fmla="*/ 16817 h 17104"/>
              <a:gd name="connsiteX7-275" fmla="*/ 464 w 11225"/>
              <a:gd name="connsiteY7-276" fmla="*/ 16633 h 17104"/>
              <a:gd name="connsiteX8-277" fmla="*/ 664 w 11225"/>
              <a:gd name="connsiteY8-278" fmla="*/ 9645 h 17104"/>
              <a:gd name="connsiteX9-279" fmla="*/ 1225 w 11225"/>
              <a:gd name="connsiteY9-280" fmla="*/ 2389 h 17104"/>
              <a:gd name="connsiteX0-281" fmla="*/ 1225 w 11225"/>
              <a:gd name="connsiteY0-282" fmla="*/ 2389 h 17104"/>
              <a:gd name="connsiteX1-283" fmla="*/ 3904 w 11225"/>
              <a:gd name="connsiteY1-284" fmla="*/ 0 h 17104"/>
              <a:gd name="connsiteX2-285" fmla="*/ 9616 w 11225"/>
              <a:gd name="connsiteY2-286" fmla="*/ 1174 h 17104"/>
              <a:gd name="connsiteX3-287" fmla="*/ 11225 w 11225"/>
              <a:gd name="connsiteY3-288" fmla="*/ 2022 h 17104"/>
              <a:gd name="connsiteX4-289" fmla="*/ 10811 w 11225"/>
              <a:gd name="connsiteY4-290" fmla="*/ 8590 h 17104"/>
              <a:gd name="connsiteX5-291" fmla="*/ 9347 w 11225"/>
              <a:gd name="connsiteY5-292" fmla="*/ 17104 h 17104"/>
              <a:gd name="connsiteX6-293" fmla="*/ 6303 w 11225"/>
              <a:gd name="connsiteY6-294" fmla="*/ 16817 h 17104"/>
              <a:gd name="connsiteX7-295" fmla="*/ 464 w 11225"/>
              <a:gd name="connsiteY7-296" fmla="*/ 16633 h 17104"/>
              <a:gd name="connsiteX8-297" fmla="*/ 664 w 11225"/>
              <a:gd name="connsiteY8-298" fmla="*/ 9645 h 17104"/>
              <a:gd name="connsiteX9-299" fmla="*/ 1225 w 11225"/>
              <a:gd name="connsiteY9-300" fmla="*/ 2389 h 17104"/>
              <a:gd name="connsiteX0-301" fmla="*/ 1225 w 11225"/>
              <a:gd name="connsiteY0-302" fmla="*/ 2389 h 16817"/>
              <a:gd name="connsiteX1-303" fmla="*/ 3904 w 11225"/>
              <a:gd name="connsiteY1-304" fmla="*/ 0 h 16817"/>
              <a:gd name="connsiteX2-305" fmla="*/ 9616 w 11225"/>
              <a:gd name="connsiteY2-306" fmla="*/ 1174 h 16817"/>
              <a:gd name="connsiteX3-307" fmla="*/ 11225 w 11225"/>
              <a:gd name="connsiteY3-308" fmla="*/ 2022 h 16817"/>
              <a:gd name="connsiteX4-309" fmla="*/ 10811 w 11225"/>
              <a:gd name="connsiteY4-310" fmla="*/ 8590 h 16817"/>
              <a:gd name="connsiteX5-311" fmla="*/ 9190 w 11225"/>
              <a:gd name="connsiteY5-312" fmla="*/ 16624 h 16817"/>
              <a:gd name="connsiteX6-313" fmla="*/ 6303 w 11225"/>
              <a:gd name="connsiteY6-314" fmla="*/ 16817 h 16817"/>
              <a:gd name="connsiteX7-315" fmla="*/ 464 w 11225"/>
              <a:gd name="connsiteY7-316" fmla="*/ 16633 h 16817"/>
              <a:gd name="connsiteX8-317" fmla="*/ 664 w 11225"/>
              <a:gd name="connsiteY8-318" fmla="*/ 9645 h 16817"/>
              <a:gd name="connsiteX9-319" fmla="*/ 1225 w 11225"/>
              <a:gd name="connsiteY9-320" fmla="*/ 2389 h 16817"/>
              <a:gd name="connsiteX0-321" fmla="*/ 1225 w 11225"/>
              <a:gd name="connsiteY0-322" fmla="*/ 2389 h 16828"/>
              <a:gd name="connsiteX1-323" fmla="*/ 3904 w 11225"/>
              <a:gd name="connsiteY1-324" fmla="*/ 0 h 16828"/>
              <a:gd name="connsiteX2-325" fmla="*/ 9616 w 11225"/>
              <a:gd name="connsiteY2-326" fmla="*/ 1174 h 16828"/>
              <a:gd name="connsiteX3-327" fmla="*/ 11225 w 11225"/>
              <a:gd name="connsiteY3-328" fmla="*/ 2022 h 16828"/>
              <a:gd name="connsiteX4-329" fmla="*/ 10811 w 11225"/>
              <a:gd name="connsiteY4-330" fmla="*/ 8590 h 16828"/>
              <a:gd name="connsiteX5-331" fmla="*/ 9190 w 11225"/>
              <a:gd name="connsiteY5-332" fmla="*/ 16624 h 16828"/>
              <a:gd name="connsiteX6-333" fmla="*/ 6303 w 11225"/>
              <a:gd name="connsiteY6-334" fmla="*/ 16817 h 16828"/>
              <a:gd name="connsiteX7-335" fmla="*/ 464 w 11225"/>
              <a:gd name="connsiteY7-336" fmla="*/ 16633 h 16828"/>
              <a:gd name="connsiteX8-337" fmla="*/ 664 w 11225"/>
              <a:gd name="connsiteY8-338" fmla="*/ 9645 h 16828"/>
              <a:gd name="connsiteX9-339" fmla="*/ 1225 w 11225"/>
              <a:gd name="connsiteY9-340" fmla="*/ 2389 h 16828"/>
              <a:gd name="connsiteX0-341" fmla="*/ 1225 w 11225"/>
              <a:gd name="connsiteY0-342" fmla="*/ 2773 h 17212"/>
              <a:gd name="connsiteX1-343" fmla="*/ 2180 w 11225"/>
              <a:gd name="connsiteY1-344" fmla="*/ 0 h 17212"/>
              <a:gd name="connsiteX2-345" fmla="*/ 9616 w 11225"/>
              <a:gd name="connsiteY2-346" fmla="*/ 1558 h 17212"/>
              <a:gd name="connsiteX3-347" fmla="*/ 11225 w 11225"/>
              <a:gd name="connsiteY3-348" fmla="*/ 2406 h 17212"/>
              <a:gd name="connsiteX4-349" fmla="*/ 10811 w 11225"/>
              <a:gd name="connsiteY4-350" fmla="*/ 8974 h 17212"/>
              <a:gd name="connsiteX5-351" fmla="*/ 9190 w 11225"/>
              <a:gd name="connsiteY5-352" fmla="*/ 17008 h 17212"/>
              <a:gd name="connsiteX6-353" fmla="*/ 6303 w 11225"/>
              <a:gd name="connsiteY6-354" fmla="*/ 17201 h 17212"/>
              <a:gd name="connsiteX7-355" fmla="*/ 464 w 11225"/>
              <a:gd name="connsiteY7-356" fmla="*/ 17017 h 17212"/>
              <a:gd name="connsiteX8-357" fmla="*/ 664 w 11225"/>
              <a:gd name="connsiteY8-358" fmla="*/ 10029 h 17212"/>
              <a:gd name="connsiteX9-359" fmla="*/ 1225 w 11225"/>
              <a:gd name="connsiteY9-360" fmla="*/ 2773 h 17212"/>
              <a:gd name="connsiteX0-361" fmla="*/ 1225 w 11225"/>
              <a:gd name="connsiteY0-362" fmla="*/ 2773 h 17212"/>
              <a:gd name="connsiteX1-363" fmla="*/ 2180 w 11225"/>
              <a:gd name="connsiteY1-364" fmla="*/ 0 h 17212"/>
              <a:gd name="connsiteX2-365" fmla="*/ 9616 w 11225"/>
              <a:gd name="connsiteY2-366" fmla="*/ 1558 h 17212"/>
              <a:gd name="connsiteX3-367" fmla="*/ 11225 w 11225"/>
              <a:gd name="connsiteY3-368" fmla="*/ 2406 h 17212"/>
              <a:gd name="connsiteX4-369" fmla="*/ 10263 w 11225"/>
              <a:gd name="connsiteY4-370" fmla="*/ 8974 h 17212"/>
              <a:gd name="connsiteX5-371" fmla="*/ 9190 w 11225"/>
              <a:gd name="connsiteY5-372" fmla="*/ 17008 h 17212"/>
              <a:gd name="connsiteX6-373" fmla="*/ 6303 w 11225"/>
              <a:gd name="connsiteY6-374" fmla="*/ 17201 h 17212"/>
              <a:gd name="connsiteX7-375" fmla="*/ 464 w 11225"/>
              <a:gd name="connsiteY7-376" fmla="*/ 17017 h 17212"/>
              <a:gd name="connsiteX8-377" fmla="*/ 664 w 11225"/>
              <a:gd name="connsiteY8-378" fmla="*/ 10029 h 17212"/>
              <a:gd name="connsiteX9-379" fmla="*/ 1225 w 11225"/>
              <a:gd name="connsiteY9-380" fmla="*/ 2773 h 17212"/>
              <a:gd name="connsiteX0-381" fmla="*/ 1225 w 11225"/>
              <a:gd name="connsiteY0-382" fmla="*/ 2773 h 17201"/>
              <a:gd name="connsiteX1-383" fmla="*/ 2180 w 11225"/>
              <a:gd name="connsiteY1-384" fmla="*/ 0 h 17201"/>
              <a:gd name="connsiteX2-385" fmla="*/ 9616 w 11225"/>
              <a:gd name="connsiteY2-386" fmla="*/ 1558 h 17201"/>
              <a:gd name="connsiteX3-387" fmla="*/ 11225 w 11225"/>
              <a:gd name="connsiteY3-388" fmla="*/ 2406 h 17201"/>
              <a:gd name="connsiteX4-389" fmla="*/ 10263 w 11225"/>
              <a:gd name="connsiteY4-390" fmla="*/ 8974 h 17201"/>
              <a:gd name="connsiteX5-391" fmla="*/ 8798 w 11225"/>
              <a:gd name="connsiteY5-392" fmla="*/ 16720 h 17201"/>
              <a:gd name="connsiteX6-393" fmla="*/ 6303 w 11225"/>
              <a:gd name="connsiteY6-394" fmla="*/ 17201 h 17201"/>
              <a:gd name="connsiteX7-395" fmla="*/ 464 w 11225"/>
              <a:gd name="connsiteY7-396" fmla="*/ 17017 h 17201"/>
              <a:gd name="connsiteX8-397" fmla="*/ 664 w 11225"/>
              <a:gd name="connsiteY8-398" fmla="*/ 10029 h 17201"/>
              <a:gd name="connsiteX9-399" fmla="*/ 1225 w 11225"/>
              <a:gd name="connsiteY9-400" fmla="*/ 2773 h 172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225" h="17201">
                <a:moveTo>
                  <a:pt x="1225" y="2773"/>
                </a:moveTo>
                <a:cubicBezTo>
                  <a:pt x="1225" y="1826"/>
                  <a:pt x="1406" y="0"/>
                  <a:pt x="2180" y="0"/>
                </a:cubicBezTo>
                <a:lnTo>
                  <a:pt x="9616" y="1558"/>
                </a:lnTo>
                <a:cubicBezTo>
                  <a:pt x="10389" y="1558"/>
                  <a:pt x="11225" y="1458"/>
                  <a:pt x="11225" y="2406"/>
                </a:cubicBezTo>
                <a:lnTo>
                  <a:pt x="10263" y="8974"/>
                </a:lnTo>
                <a:cubicBezTo>
                  <a:pt x="9882" y="9913"/>
                  <a:pt x="9571" y="16720"/>
                  <a:pt x="8798" y="16720"/>
                </a:cubicBezTo>
                <a:cubicBezTo>
                  <a:pt x="6112" y="17072"/>
                  <a:pt x="8598" y="17137"/>
                  <a:pt x="6303" y="17201"/>
                </a:cubicBezTo>
                <a:lnTo>
                  <a:pt x="464" y="17017"/>
                </a:lnTo>
                <a:cubicBezTo>
                  <a:pt x="-687" y="17674"/>
                  <a:pt x="664" y="10977"/>
                  <a:pt x="664" y="10029"/>
                </a:cubicBezTo>
                <a:cubicBezTo>
                  <a:pt x="459" y="7930"/>
                  <a:pt x="1430" y="4872"/>
                  <a:pt x="1225" y="2773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 w="28575" cmpd="dbl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14476" y="3838087"/>
            <a:ext cx="989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地块</a:t>
            </a:r>
          </a:p>
        </p:txBody>
      </p:sp>
      <p:sp>
        <p:nvSpPr>
          <p:cNvPr id="12" name="标题 14"/>
          <p:cNvSpPr>
            <a:spLocks noGrp="1"/>
          </p:cNvSpPr>
          <p:nvPr>
            <p:ph type="title"/>
          </p:nvPr>
        </p:nvSpPr>
        <p:spPr>
          <a:xfrm>
            <a:off x="1738154" y="572255"/>
            <a:ext cx="3325728" cy="44051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项目概述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数据指标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775520" y="1124744"/>
            <a:ext cx="1368152" cy="504056"/>
          </a:xfrm>
          <a:prstGeom prst="roundRect">
            <a:avLst/>
          </a:prstGeom>
          <a:solidFill>
            <a:schemeClr val="accent2">
              <a:lumMod val="75000"/>
              <a:alpha val="5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5520" y="11967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银 行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1504" y="1772817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交通银行、晋商银行、招商银行、建设银行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yinxingxianjinjiaoyiguitai_4471594.jpg"/>
          <p:cNvPicPr>
            <a:picLocks noChangeAspect="1"/>
          </p:cNvPicPr>
          <p:nvPr/>
        </p:nvPicPr>
        <p:blipFill>
          <a:blip r:embed="rId3" cstate="print"/>
          <a:srcRect l="23214" r="359" b="10987"/>
          <a:stretch>
            <a:fillRect/>
          </a:stretch>
        </p:blipFill>
        <p:spPr>
          <a:xfrm>
            <a:off x="3719736" y="1340768"/>
            <a:ext cx="2016224" cy="1670624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6312024" y="1124744"/>
            <a:ext cx="1368152" cy="504056"/>
          </a:xfrm>
          <a:prstGeom prst="roundRect">
            <a:avLst/>
          </a:prstGeom>
          <a:solidFill>
            <a:schemeClr val="accent2">
              <a:lumMod val="75000"/>
              <a:alpha val="5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0016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 校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4012" y="178851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未来金色摇篮幼儿园、兴业阳光幼儿园、万柏林区第二实验小学、太原市第二实验中学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312024" y="3429000"/>
            <a:ext cx="1368152" cy="504056"/>
          </a:xfrm>
          <a:prstGeom prst="roundRect">
            <a:avLst/>
          </a:prstGeom>
          <a:solidFill>
            <a:schemeClr val="accent2">
              <a:lumMod val="75000"/>
              <a:alpha val="5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 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7183" y="4228494"/>
            <a:ext cx="237626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公园时代中心，下元商贸、国际能源中心聚集形成繁华商圈业态齐全。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06" y="3195734"/>
            <a:ext cx="4613367" cy="3061375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50" y="1169482"/>
            <a:ext cx="2572109" cy="2259518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47" y="3933055"/>
            <a:ext cx="2610912" cy="2206487"/>
          </a:xfrm>
          <a:prstGeom prst="rect">
            <a:avLst/>
          </a:prstGeom>
        </p:spPr>
      </p:pic>
      <p:sp>
        <p:nvSpPr>
          <p:cNvPr id="23" name="标题 14"/>
          <p:cNvSpPr>
            <a:spLocks noGrp="1"/>
          </p:cNvSpPr>
          <p:nvPr>
            <p:ph type="title"/>
          </p:nvPr>
        </p:nvSpPr>
        <p:spPr>
          <a:xfrm>
            <a:off x="1738154" y="572255"/>
            <a:ext cx="3325728" cy="44051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资源盘点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生活配套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133705" y="3951815"/>
            <a:ext cx="684799" cy="788550"/>
            <a:chOff x="7788239" y="2447414"/>
            <a:chExt cx="1015528" cy="1391464"/>
          </a:xfrm>
        </p:grpSpPr>
        <p:sp>
          <p:nvSpPr>
            <p:cNvPr id="17" name="任意多边形 16"/>
            <p:cNvSpPr/>
            <p:nvPr/>
          </p:nvSpPr>
          <p:spPr>
            <a:xfrm>
              <a:off x="7788239" y="2447414"/>
              <a:ext cx="1015528" cy="1391464"/>
            </a:xfrm>
            <a:custGeom>
              <a:avLst/>
              <a:gdLst>
                <a:gd name="connsiteX0" fmla="*/ 0 w 2985"/>
                <a:gd name="connsiteY0" fmla="*/ 0 h 2695"/>
                <a:gd name="connsiteX1" fmla="*/ 2985 w 2985"/>
                <a:gd name="connsiteY1" fmla="*/ 311 h 2695"/>
                <a:gd name="connsiteX2" fmla="*/ 2902 w 2985"/>
                <a:gd name="connsiteY2" fmla="*/ 2301 h 2695"/>
                <a:gd name="connsiteX3" fmla="*/ 311 w 2985"/>
                <a:gd name="connsiteY3" fmla="*/ 2695 h 2695"/>
                <a:gd name="connsiteX4" fmla="*/ 0 w 2985"/>
                <a:gd name="connsiteY4" fmla="*/ 0 h 2695"/>
                <a:gd name="connsiteX0-1" fmla="*/ 1731 w 8958"/>
                <a:gd name="connsiteY0-2" fmla="*/ 0 h 9765"/>
                <a:gd name="connsiteX1-3" fmla="*/ 8958 w 8958"/>
                <a:gd name="connsiteY1-4" fmla="*/ 919 h 9765"/>
                <a:gd name="connsiteX2-5" fmla="*/ 8680 w 8958"/>
                <a:gd name="connsiteY2-6" fmla="*/ 8303 h 9765"/>
                <a:gd name="connsiteX3-7" fmla="*/ 0 w 8958"/>
                <a:gd name="connsiteY3-8" fmla="*/ 9765 h 9765"/>
                <a:gd name="connsiteX4-9" fmla="*/ 1731 w 8958"/>
                <a:gd name="connsiteY4-10" fmla="*/ 0 h 9765"/>
                <a:gd name="connsiteX0-11" fmla="*/ 1275 w 9343"/>
                <a:gd name="connsiteY0-12" fmla="*/ 0 h 9358"/>
                <a:gd name="connsiteX1-13" fmla="*/ 9343 w 9343"/>
                <a:gd name="connsiteY1-14" fmla="*/ 941 h 9358"/>
                <a:gd name="connsiteX2-15" fmla="*/ 9033 w 9343"/>
                <a:gd name="connsiteY2-16" fmla="*/ 8503 h 9358"/>
                <a:gd name="connsiteX3-17" fmla="*/ 0 w 9343"/>
                <a:gd name="connsiteY3-18" fmla="*/ 9358 h 9358"/>
                <a:gd name="connsiteX4-19" fmla="*/ 1275 w 9343"/>
                <a:gd name="connsiteY4-20" fmla="*/ 0 h 9358"/>
                <a:gd name="connsiteX0-21" fmla="*/ 1962 w 10597"/>
                <a:gd name="connsiteY0-22" fmla="*/ 0 h 10000"/>
                <a:gd name="connsiteX1-23" fmla="*/ 10597 w 10597"/>
                <a:gd name="connsiteY1-24" fmla="*/ 1006 h 10000"/>
                <a:gd name="connsiteX2-25" fmla="*/ 10265 w 10597"/>
                <a:gd name="connsiteY2-26" fmla="*/ 9086 h 10000"/>
                <a:gd name="connsiteX3-27" fmla="*/ 597 w 10597"/>
                <a:gd name="connsiteY3-28" fmla="*/ 10000 h 10000"/>
                <a:gd name="connsiteX4-29" fmla="*/ 814 w 10597"/>
                <a:gd name="connsiteY4-30" fmla="*/ 4900 h 10000"/>
                <a:gd name="connsiteX5" fmla="*/ 1962 w 10597"/>
                <a:gd name="connsiteY5" fmla="*/ 0 h 10000"/>
                <a:gd name="connsiteX0-31" fmla="*/ 1962 w 11486"/>
                <a:gd name="connsiteY0-32" fmla="*/ 205 h 10205"/>
                <a:gd name="connsiteX1-33" fmla="*/ 11486 w 11486"/>
                <a:gd name="connsiteY1-34" fmla="*/ 480 h 10205"/>
                <a:gd name="connsiteX2-35" fmla="*/ 10265 w 11486"/>
                <a:gd name="connsiteY2-36" fmla="*/ 9291 h 10205"/>
                <a:gd name="connsiteX3-37" fmla="*/ 597 w 11486"/>
                <a:gd name="connsiteY3-38" fmla="*/ 10205 h 10205"/>
                <a:gd name="connsiteX4-39" fmla="*/ 814 w 11486"/>
                <a:gd name="connsiteY4-40" fmla="*/ 5105 h 10205"/>
                <a:gd name="connsiteX5-41" fmla="*/ 1962 w 11486"/>
                <a:gd name="connsiteY5-42" fmla="*/ 205 h 10205"/>
                <a:gd name="connsiteX0-43" fmla="*/ 2851 w 11486"/>
                <a:gd name="connsiteY0-44" fmla="*/ 0 h 10639"/>
                <a:gd name="connsiteX1-45" fmla="*/ 11486 w 11486"/>
                <a:gd name="connsiteY1-46" fmla="*/ 914 h 10639"/>
                <a:gd name="connsiteX2-47" fmla="*/ 10265 w 11486"/>
                <a:gd name="connsiteY2-48" fmla="*/ 9725 h 10639"/>
                <a:gd name="connsiteX3-49" fmla="*/ 597 w 11486"/>
                <a:gd name="connsiteY3-50" fmla="*/ 10639 h 10639"/>
                <a:gd name="connsiteX4-51" fmla="*/ 814 w 11486"/>
                <a:gd name="connsiteY4-52" fmla="*/ 5539 h 10639"/>
                <a:gd name="connsiteX5-53" fmla="*/ 2851 w 11486"/>
                <a:gd name="connsiteY5-54" fmla="*/ 0 h 10639"/>
                <a:gd name="connsiteX0-55" fmla="*/ 2965 w 11600"/>
                <a:gd name="connsiteY0-56" fmla="*/ 0 h 11187"/>
                <a:gd name="connsiteX1-57" fmla="*/ 11600 w 11600"/>
                <a:gd name="connsiteY1-58" fmla="*/ 914 h 11187"/>
                <a:gd name="connsiteX2-59" fmla="*/ 10379 w 11600"/>
                <a:gd name="connsiteY2-60" fmla="*/ 9725 h 11187"/>
                <a:gd name="connsiteX3-61" fmla="*/ 563 w 11600"/>
                <a:gd name="connsiteY3-62" fmla="*/ 11187 h 11187"/>
                <a:gd name="connsiteX4-63" fmla="*/ 928 w 11600"/>
                <a:gd name="connsiteY4-64" fmla="*/ 5539 h 11187"/>
                <a:gd name="connsiteX5-65" fmla="*/ 2965 w 11600"/>
                <a:gd name="connsiteY5-66" fmla="*/ 0 h 11187"/>
                <a:gd name="connsiteX0-67" fmla="*/ 2965 w 11600"/>
                <a:gd name="connsiteY0-68" fmla="*/ 0 h 11187"/>
                <a:gd name="connsiteX1-69" fmla="*/ 11600 w 11600"/>
                <a:gd name="connsiteY1-70" fmla="*/ 914 h 11187"/>
                <a:gd name="connsiteX2-71" fmla="*/ 10379 w 11600"/>
                <a:gd name="connsiteY2-72" fmla="*/ 9725 h 11187"/>
                <a:gd name="connsiteX3-73" fmla="*/ 563 w 11600"/>
                <a:gd name="connsiteY3-74" fmla="*/ 11187 h 11187"/>
                <a:gd name="connsiteX4-75" fmla="*/ 928 w 11600"/>
                <a:gd name="connsiteY4-76" fmla="*/ 5539 h 11187"/>
                <a:gd name="connsiteX5-77" fmla="*/ 2965 w 11600"/>
                <a:gd name="connsiteY5-78" fmla="*/ 0 h 11187"/>
                <a:gd name="connsiteX0-79" fmla="*/ 2405 w 11040"/>
                <a:gd name="connsiteY0-80" fmla="*/ 0 h 11187"/>
                <a:gd name="connsiteX1-81" fmla="*/ 11040 w 11040"/>
                <a:gd name="connsiteY1-82" fmla="*/ 914 h 11187"/>
                <a:gd name="connsiteX2-83" fmla="*/ 9819 w 11040"/>
                <a:gd name="connsiteY2-84" fmla="*/ 9725 h 11187"/>
                <a:gd name="connsiteX3-85" fmla="*/ 3 w 11040"/>
                <a:gd name="connsiteY3-86" fmla="*/ 11187 h 11187"/>
                <a:gd name="connsiteX4-87" fmla="*/ 368 w 11040"/>
                <a:gd name="connsiteY4-88" fmla="*/ 5539 h 11187"/>
                <a:gd name="connsiteX5-89" fmla="*/ 2405 w 11040"/>
                <a:gd name="connsiteY5-90" fmla="*/ 0 h 11187"/>
                <a:gd name="connsiteX0-91" fmla="*/ 2551 w 11186"/>
                <a:gd name="connsiteY0-92" fmla="*/ 0 h 9986"/>
                <a:gd name="connsiteX1-93" fmla="*/ 11186 w 11186"/>
                <a:gd name="connsiteY1-94" fmla="*/ 914 h 9986"/>
                <a:gd name="connsiteX2-95" fmla="*/ 9965 w 11186"/>
                <a:gd name="connsiteY2-96" fmla="*/ 9725 h 9986"/>
                <a:gd name="connsiteX3-97" fmla="*/ 1 w 11186"/>
                <a:gd name="connsiteY3-98" fmla="*/ 9908 h 9986"/>
                <a:gd name="connsiteX4-99" fmla="*/ 514 w 11186"/>
                <a:gd name="connsiteY4-100" fmla="*/ 5539 h 9986"/>
                <a:gd name="connsiteX5-101" fmla="*/ 2551 w 11186"/>
                <a:gd name="connsiteY5-102" fmla="*/ 0 h 9986"/>
                <a:gd name="connsiteX0-103" fmla="*/ 2412 w 10131"/>
                <a:gd name="connsiteY0-104" fmla="*/ 0 h 9934"/>
                <a:gd name="connsiteX1-105" fmla="*/ 10131 w 10131"/>
                <a:gd name="connsiteY1-106" fmla="*/ 915 h 9934"/>
                <a:gd name="connsiteX2-107" fmla="*/ 9039 w 10131"/>
                <a:gd name="connsiteY2-108" fmla="*/ 9739 h 9934"/>
                <a:gd name="connsiteX3-109" fmla="*/ 0 w 10131"/>
                <a:gd name="connsiteY3-110" fmla="*/ 9648 h 9934"/>
                <a:gd name="connsiteX4-111" fmla="*/ 591 w 10131"/>
                <a:gd name="connsiteY4-112" fmla="*/ 5547 h 9934"/>
                <a:gd name="connsiteX5-113" fmla="*/ 2412 w 10131"/>
                <a:gd name="connsiteY5-114" fmla="*/ 0 h 9934"/>
                <a:gd name="connsiteX0-115" fmla="*/ 2381 w 10000"/>
                <a:gd name="connsiteY0-116" fmla="*/ 0 h 9790"/>
                <a:gd name="connsiteX1-117" fmla="*/ 10000 w 10000"/>
                <a:gd name="connsiteY1-118" fmla="*/ 921 h 9790"/>
                <a:gd name="connsiteX2-119" fmla="*/ 8922 w 10000"/>
                <a:gd name="connsiteY2-120" fmla="*/ 9528 h 9790"/>
                <a:gd name="connsiteX3-121" fmla="*/ 0 w 10000"/>
                <a:gd name="connsiteY3-122" fmla="*/ 9712 h 9790"/>
                <a:gd name="connsiteX4-123" fmla="*/ 583 w 10000"/>
                <a:gd name="connsiteY4-124" fmla="*/ 5584 h 9790"/>
                <a:gd name="connsiteX5-125" fmla="*/ 2381 w 10000"/>
                <a:gd name="connsiteY5-126" fmla="*/ 0 h 9790"/>
                <a:gd name="connsiteX0-127" fmla="*/ 2381 w 10000"/>
                <a:gd name="connsiteY0-128" fmla="*/ 0 h 9920"/>
                <a:gd name="connsiteX1-129" fmla="*/ 10000 w 10000"/>
                <a:gd name="connsiteY1-130" fmla="*/ 941 h 9920"/>
                <a:gd name="connsiteX2-131" fmla="*/ 8922 w 10000"/>
                <a:gd name="connsiteY2-132" fmla="*/ 9732 h 9920"/>
                <a:gd name="connsiteX3-133" fmla="*/ 0 w 10000"/>
                <a:gd name="connsiteY3-134" fmla="*/ 9920 h 9920"/>
                <a:gd name="connsiteX4-135" fmla="*/ 583 w 10000"/>
                <a:gd name="connsiteY4-136" fmla="*/ 5704 h 9920"/>
                <a:gd name="connsiteX5-137" fmla="*/ 2381 w 10000"/>
                <a:gd name="connsiteY5-138" fmla="*/ 0 h 9920"/>
                <a:gd name="connsiteX0-139" fmla="*/ 2252 w 9871"/>
                <a:gd name="connsiteY0-140" fmla="*/ 0 h 9810"/>
                <a:gd name="connsiteX1-141" fmla="*/ 9871 w 9871"/>
                <a:gd name="connsiteY1-142" fmla="*/ 949 h 9810"/>
                <a:gd name="connsiteX2-143" fmla="*/ 8793 w 9871"/>
                <a:gd name="connsiteY2-144" fmla="*/ 9810 h 9810"/>
                <a:gd name="connsiteX3-145" fmla="*/ 2 w 9871"/>
                <a:gd name="connsiteY3-146" fmla="*/ 9621 h 9810"/>
                <a:gd name="connsiteX4-147" fmla="*/ 454 w 9871"/>
                <a:gd name="connsiteY4-148" fmla="*/ 5750 h 9810"/>
                <a:gd name="connsiteX5-149" fmla="*/ 2252 w 9871"/>
                <a:gd name="connsiteY5-150" fmla="*/ 0 h 9810"/>
                <a:gd name="connsiteX0-151" fmla="*/ 2281 w 10000"/>
                <a:gd name="connsiteY0-152" fmla="*/ 0 h 10000"/>
                <a:gd name="connsiteX1-153" fmla="*/ 10000 w 10000"/>
                <a:gd name="connsiteY1-154" fmla="*/ 967 h 10000"/>
                <a:gd name="connsiteX2-155" fmla="*/ 8908 w 10000"/>
                <a:gd name="connsiteY2-156" fmla="*/ 10000 h 10000"/>
                <a:gd name="connsiteX3-157" fmla="*/ 2 w 10000"/>
                <a:gd name="connsiteY3-158" fmla="*/ 9807 h 10000"/>
                <a:gd name="connsiteX4-159" fmla="*/ 460 w 10000"/>
                <a:gd name="connsiteY4-160" fmla="*/ 5861 h 10000"/>
                <a:gd name="connsiteX5-161" fmla="*/ 2281 w 10000"/>
                <a:gd name="connsiteY5-162" fmla="*/ 0 h 10000"/>
                <a:gd name="connsiteX0-163" fmla="*/ 2280 w 9999"/>
                <a:gd name="connsiteY0-164" fmla="*/ 0 h 10000"/>
                <a:gd name="connsiteX1-165" fmla="*/ 9999 w 9999"/>
                <a:gd name="connsiteY1-166" fmla="*/ 967 h 10000"/>
                <a:gd name="connsiteX2-167" fmla="*/ 8907 w 9999"/>
                <a:gd name="connsiteY2-168" fmla="*/ 10000 h 10000"/>
                <a:gd name="connsiteX3-169" fmla="*/ 1 w 9999"/>
                <a:gd name="connsiteY3-170" fmla="*/ 9807 h 10000"/>
                <a:gd name="connsiteX4-171" fmla="*/ 1253 w 9999"/>
                <a:gd name="connsiteY4-172" fmla="*/ 5571 h 10000"/>
                <a:gd name="connsiteX5-173" fmla="*/ 2280 w 9999"/>
                <a:gd name="connsiteY5-17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9999" h="10000">
                  <a:moveTo>
                    <a:pt x="2280" y="0"/>
                  </a:moveTo>
                  <a:cubicBezTo>
                    <a:pt x="5890" y="59"/>
                    <a:pt x="4807" y="-12"/>
                    <a:pt x="9999" y="967"/>
                  </a:cubicBezTo>
                  <a:cubicBezTo>
                    <a:pt x="9900" y="3815"/>
                    <a:pt x="9006" y="7151"/>
                    <a:pt x="8907" y="10000"/>
                  </a:cubicBezTo>
                  <a:cubicBezTo>
                    <a:pt x="5682" y="9791"/>
                    <a:pt x="4495" y="9684"/>
                    <a:pt x="1" y="9807"/>
                  </a:cubicBezTo>
                  <a:cubicBezTo>
                    <a:pt x="-21" y="7376"/>
                    <a:pt x="1050" y="7335"/>
                    <a:pt x="1253" y="5571"/>
                  </a:cubicBezTo>
                  <a:cubicBezTo>
                    <a:pt x="1456" y="3807"/>
                    <a:pt x="1943" y="1506"/>
                    <a:pt x="2280" y="0"/>
                  </a:cubicBezTo>
                  <a:close/>
                </a:path>
              </a:pathLst>
            </a:custGeom>
            <a:solidFill>
              <a:srgbClr val="FFFF00">
                <a:alpha val="54000"/>
              </a:srgbClr>
            </a:solidFill>
            <a:ln w="28575" cmpd="dbl">
              <a:solidFill>
                <a:srgbClr val="C00000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sp>
          <p:nvSpPr>
            <p:cNvPr id="19" name="文本框 7"/>
            <p:cNvSpPr txBox="1"/>
            <p:nvPr/>
          </p:nvSpPr>
          <p:spPr>
            <a:xfrm>
              <a:off x="7969211" y="2680833"/>
              <a:ext cx="722631" cy="92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/>
                <a:t>本案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7"/>
          <p:cNvSpPr txBox="1"/>
          <p:nvPr/>
        </p:nvSpPr>
        <p:spPr bwMode="auto">
          <a:xfrm>
            <a:off x="1143795" y="0"/>
            <a:ext cx="4160246" cy="83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800" kern="0" dirty="0"/>
          </a:p>
        </p:txBody>
      </p:sp>
      <p:pic>
        <p:nvPicPr>
          <p:cNvPr id="6" name="Picture 2" descr="3d-gel-clipboard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923472" y="835624"/>
            <a:ext cx="6085498" cy="603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el-p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8195">
            <a:off x="8714699" y="1586190"/>
            <a:ext cx="867545" cy="24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 bwMode="auto">
          <a:xfrm>
            <a:off x="1138587" y="1629043"/>
            <a:ext cx="9909620" cy="648072"/>
          </a:xfrm>
          <a:prstGeom prst="rect">
            <a:avLst/>
          </a:prstGeom>
          <a:gradFill>
            <a:gsLst>
              <a:gs pos="25000">
                <a:srgbClr val="C00000"/>
              </a:gs>
              <a:gs pos="100000">
                <a:schemeClr val="bg1"/>
              </a:gs>
            </a:gsLst>
            <a:lin ang="0" scaled="1"/>
          </a:gradFill>
          <a:ln w="38100">
            <a:noFill/>
            <a:prstDash val="sysDash"/>
            <a:headEnd type="none" w="med" len="med"/>
            <a:tailEnd type="none" w="med" len="med"/>
          </a:ln>
          <a:scene3d>
            <a:camera prst="orthographicFront"/>
            <a:lightRig rig="flat" dir="t">
              <a:rot lat="0" lon="0" rev="0"/>
            </a:lightRig>
          </a:scene3d>
          <a:sp3d prstMaterial="softEdge">
            <a:bevelB w="0" h="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9" name="Picture 7" descr="check 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29377" y="1412778"/>
            <a:ext cx="109329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 bwMode="auto">
          <a:xfrm>
            <a:off x="2143163" y="2662295"/>
            <a:ext cx="8905045" cy="648072"/>
          </a:xfrm>
          <a:prstGeom prst="rect">
            <a:avLst/>
          </a:prstGeom>
          <a:gradFill>
            <a:gsLst>
              <a:gs pos="25000">
                <a:srgbClr val="C00000"/>
              </a:gs>
              <a:gs pos="100000">
                <a:schemeClr val="bg1"/>
              </a:gs>
            </a:gsLst>
            <a:lin ang="0" scaled="1"/>
          </a:gradFill>
          <a:ln w="38100">
            <a:noFill/>
            <a:prstDash val="sysDash"/>
            <a:headEnd type="none" w="med" len="med"/>
            <a:tailEnd type="none" w="med" len="med"/>
          </a:ln>
          <a:scene3d>
            <a:camera prst="orthographicFront"/>
            <a:lightRig rig="flat" dir="t">
              <a:rot lat="0" lon="0" rev="0"/>
            </a:lightRig>
          </a:scene3d>
          <a:sp3d prstMaterial="softEdge">
            <a:bevelB w="0" h="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white">
          <a:xfrm>
            <a:off x="1555588" y="1781366"/>
            <a:ext cx="8395465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改造</a:t>
            </a:r>
            <a:r>
              <a:rPr lang="zh-CN" altLang="en-US" sz="16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项目规划利好</a:t>
            </a:r>
            <a:endParaRPr 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7" descr="check 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68082" y="2473812"/>
            <a:ext cx="109329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 bwMode="auto">
          <a:xfrm>
            <a:off x="3234941" y="3742415"/>
            <a:ext cx="7813267" cy="648072"/>
          </a:xfrm>
          <a:prstGeom prst="rect">
            <a:avLst/>
          </a:prstGeom>
          <a:gradFill>
            <a:gsLst>
              <a:gs pos="25000">
                <a:srgbClr val="C00000"/>
              </a:gs>
              <a:gs pos="100000">
                <a:schemeClr val="bg1"/>
              </a:gs>
            </a:gsLst>
            <a:lin ang="0" scaled="1"/>
          </a:gradFill>
          <a:ln w="38100">
            <a:noFill/>
            <a:prstDash val="sysDash"/>
            <a:headEnd type="none" w="med" len="med"/>
            <a:tailEnd type="none" w="med" len="med"/>
          </a:ln>
          <a:scene3d>
            <a:camera prst="orthographicFront"/>
            <a:lightRig rig="flat" dir="t">
              <a:rot lat="0" lon="0" rev="0"/>
            </a:lightRig>
          </a:scene3d>
          <a:sp3d prstMaterial="softEdge">
            <a:bevelB w="0" h="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white">
          <a:xfrm>
            <a:off x="3567435" y="3924506"/>
            <a:ext cx="7544637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周边项目已成熟且配置完善，即用即享</a:t>
            </a:r>
            <a:endParaRPr lang="en-US" alt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2" descr="check 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0200" y="3570761"/>
            <a:ext cx="109329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white">
          <a:xfrm>
            <a:off x="2484132" y="2824756"/>
            <a:ext cx="8099837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四至临路，交通优势明显</a:t>
            </a:r>
            <a:endParaRPr 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068101" y="4797152"/>
            <a:ext cx="6969065" cy="648072"/>
          </a:xfrm>
          <a:prstGeom prst="rect">
            <a:avLst/>
          </a:prstGeom>
          <a:gradFill>
            <a:gsLst>
              <a:gs pos="25000">
                <a:srgbClr val="C00000"/>
              </a:gs>
              <a:gs pos="100000">
                <a:schemeClr val="bg1"/>
              </a:gs>
            </a:gsLst>
            <a:lin ang="0" scaled="1"/>
          </a:gradFill>
          <a:ln w="38100">
            <a:noFill/>
            <a:prstDash val="sysDash"/>
            <a:headEnd type="none" w="med" len="med"/>
            <a:tailEnd type="none" w="med" len="med"/>
          </a:ln>
          <a:scene3d>
            <a:camera prst="orthographicFront"/>
            <a:lightRig rig="flat" dir="t">
              <a:rot lat="0" lon="0" rev="0"/>
            </a:lightRig>
          </a:scene3d>
          <a:sp3d prstMaterial="softEdge">
            <a:bevelB w="0" h="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18" name="Picture 12" descr="check 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88757" y="4653138"/>
            <a:ext cx="109329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 bwMode="auto">
          <a:xfrm>
            <a:off x="5082050" y="5805264"/>
            <a:ext cx="5956464" cy="648072"/>
          </a:xfrm>
          <a:prstGeom prst="rect">
            <a:avLst/>
          </a:prstGeom>
          <a:gradFill>
            <a:gsLst>
              <a:gs pos="25000">
                <a:srgbClr val="C00000"/>
              </a:gs>
              <a:gs pos="100000">
                <a:schemeClr val="bg1"/>
              </a:gs>
            </a:gsLst>
            <a:lin ang="0" scaled="1"/>
          </a:gradFill>
          <a:ln w="38100">
            <a:noFill/>
            <a:prstDash val="sysDash"/>
            <a:headEnd type="none" w="med" len="med"/>
            <a:tailEnd type="none" w="med" len="med"/>
          </a:ln>
          <a:scene3d>
            <a:camera prst="orthographicFront"/>
            <a:lightRig rig="flat" dir="t">
              <a:rot lat="0" lon="0" rev="0"/>
            </a:lightRig>
          </a:scene3d>
          <a:sp3d prstMaterial="softEdge">
            <a:bevelB w="0" h="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20" name="Picture 12" descr="check bo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2707" y="5661250"/>
            <a:ext cx="109329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3"/>
          <p:cNvSpPr>
            <a:spLocks noChangeArrowheads="1"/>
          </p:cNvSpPr>
          <p:nvPr/>
        </p:nvSpPr>
        <p:spPr bwMode="white">
          <a:xfrm>
            <a:off x="4380086" y="4987276"/>
            <a:ext cx="6203883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地块无控规限制，灵活制定</a:t>
            </a:r>
            <a:endParaRPr lang="en-US" alt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white">
          <a:xfrm>
            <a:off x="5549353" y="5977341"/>
            <a:ext cx="5003635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拆迁快捷，便于快速开发</a:t>
            </a:r>
            <a:endParaRPr lang="en-US" alt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14"/>
          <p:cNvSpPr txBox="1"/>
          <p:nvPr/>
        </p:nvSpPr>
        <p:spPr>
          <a:xfrm>
            <a:off x="1738154" y="572255"/>
            <a:ext cx="3325728" cy="4405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价值梳理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项目核心价值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370840"/>
            <a:ext cx="5612130" cy="611632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716615"/>
              </p:ext>
            </p:extLst>
          </p:nvPr>
        </p:nvGraphicFramePr>
        <p:xfrm>
          <a:off x="8596630" y="2051685"/>
          <a:ext cx="1579880" cy="108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包装程序外壳对象" showAsIcon="1" r:id="rId4" imgW="971640" imgH="666720" progId="Package">
                  <p:embed/>
                </p:oleObj>
              </mc:Choice>
              <mc:Fallback>
                <p:oleObj name="包装程序外壳对象" showAsIcon="1" r:id="rId4" imgW="971640" imgH="666720" progId="Package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6630" y="2051685"/>
                        <a:ext cx="1579880" cy="1083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62684" y="499974"/>
            <a:ext cx="197682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kern="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价格及营销预期</a:t>
            </a:r>
            <a:endParaRPr lang="en-US" altLang="zh-CN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3d-gel-clipboard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2882246" y="609713"/>
            <a:ext cx="6085498" cy="603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783585" y="4363169"/>
            <a:ext cx="4954810" cy="885825"/>
            <a:chOff x="783585" y="3940853"/>
            <a:chExt cx="4954810" cy="885825"/>
          </a:xfrm>
        </p:grpSpPr>
        <p:sp>
          <p:nvSpPr>
            <p:cNvPr id="11" name="矩形 10"/>
            <p:cNvSpPr/>
            <p:nvPr/>
          </p:nvSpPr>
          <p:spPr bwMode="auto">
            <a:xfrm>
              <a:off x="783585" y="4178606"/>
              <a:ext cx="4954810" cy="648072"/>
            </a:xfrm>
            <a:prstGeom prst="rect">
              <a:avLst/>
            </a:prstGeom>
            <a:gradFill>
              <a:gsLst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prstDash val="sysDash"/>
              <a:headEnd type="none" w="med" len="med"/>
              <a:tailEnd type="none" w="med" len="med"/>
            </a:ln>
            <a:scene3d>
              <a:camera prst="orthographicFront"/>
              <a:lightRig rig="flat" dir="t">
                <a:rot lat="0" lon="0" rev="0"/>
              </a:lightRig>
            </a:scene3d>
            <a:sp3d prstMaterial="softEdge">
              <a:bevelB w="0" h="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pic>
          <p:nvPicPr>
            <p:cNvPr id="12" name="Picture 7" descr="check box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3585" y="3940853"/>
              <a:ext cx="1093293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组合 14"/>
          <p:cNvGrpSpPr/>
          <p:nvPr/>
        </p:nvGrpSpPr>
        <p:grpSpPr>
          <a:xfrm>
            <a:off x="6357839" y="4345924"/>
            <a:ext cx="4954810" cy="885825"/>
            <a:chOff x="783585" y="3940853"/>
            <a:chExt cx="4954810" cy="885825"/>
          </a:xfrm>
        </p:grpSpPr>
        <p:sp>
          <p:nvSpPr>
            <p:cNvPr id="16" name="矩形 15"/>
            <p:cNvSpPr/>
            <p:nvPr/>
          </p:nvSpPr>
          <p:spPr bwMode="auto">
            <a:xfrm>
              <a:off x="783585" y="4178606"/>
              <a:ext cx="4954810" cy="648072"/>
            </a:xfrm>
            <a:prstGeom prst="rect">
              <a:avLst/>
            </a:prstGeom>
            <a:gradFill>
              <a:gsLst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prstDash val="sysDash"/>
              <a:headEnd type="none" w="med" len="med"/>
              <a:tailEnd type="none" w="med" len="med"/>
            </a:ln>
            <a:scene3d>
              <a:camera prst="orthographicFront"/>
              <a:lightRig rig="flat" dir="t">
                <a:rot lat="0" lon="0" rev="0"/>
              </a:lightRig>
            </a:scene3d>
            <a:sp3d prstMaterial="softEdge">
              <a:bevelB w="0" h="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pic>
          <p:nvPicPr>
            <p:cNvPr id="17" name="Picture 7" descr="check box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3585" y="3940853"/>
              <a:ext cx="1093293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组合 17"/>
          <p:cNvGrpSpPr/>
          <p:nvPr/>
        </p:nvGrpSpPr>
        <p:grpSpPr>
          <a:xfrm>
            <a:off x="772827" y="5439244"/>
            <a:ext cx="4954810" cy="885825"/>
            <a:chOff x="783585" y="3940853"/>
            <a:chExt cx="4954810" cy="885825"/>
          </a:xfrm>
        </p:grpSpPr>
        <p:sp>
          <p:nvSpPr>
            <p:cNvPr id="19" name="矩形 18"/>
            <p:cNvSpPr/>
            <p:nvPr/>
          </p:nvSpPr>
          <p:spPr bwMode="auto">
            <a:xfrm>
              <a:off x="783585" y="4178606"/>
              <a:ext cx="4954810" cy="648072"/>
            </a:xfrm>
            <a:prstGeom prst="rect">
              <a:avLst/>
            </a:prstGeom>
            <a:gradFill>
              <a:gsLst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prstDash val="sysDash"/>
              <a:headEnd type="none" w="med" len="med"/>
              <a:tailEnd type="none" w="med" len="med"/>
            </a:ln>
            <a:scene3d>
              <a:camera prst="orthographicFront"/>
              <a:lightRig rig="flat" dir="t">
                <a:rot lat="0" lon="0" rev="0"/>
              </a:lightRig>
            </a:scene3d>
            <a:sp3d prstMaterial="softEdge">
              <a:bevelB w="0" h="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pic>
          <p:nvPicPr>
            <p:cNvPr id="20" name="Picture 7" descr="check box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3585" y="3940853"/>
              <a:ext cx="1093293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组合 20"/>
          <p:cNvGrpSpPr/>
          <p:nvPr/>
        </p:nvGrpSpPr>
        <p:grpSpPr>
          <a:xfrm>
            <a:off x="6357839" y="5439244"/>
            <a:ext cx="4954810" cy="885825"/>
            <a:chOff x="783585" y="3940853"/>
            <a:chExt cx="4954810" cy="885825"/>
          </a:xfrm>
        </p:grpSpPr>
        <p:sp>
          <p:nvSpPr>
            <p:cNvPr id="22" name="矩形 21"/>
            <p:cNvSpPr/>
            <p:nvPr/>
          </p:nvSpPr>
          <p:spPr bwMode="auto">
            <a:xfrm>
              <a:off x="783585" y="4178606"/>
              <a:ext cx="4954810" cy="648072"/>
            </a:xfrm>
            <a:prstGeom prst="rect">
              <a:avLst/>
            </a:prstGeom>
            <a:gradFill>
              <a:gsLst>
                <a:gs pos="2500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prstDash val="sysDash"/>
              <a:headEnd type="none" w="med" len="med"/>
              <a:tailEnd type="none" w="med" len="med"/>
            </a:ln>
            <a:scene3d>
              <a:camera prst="orthographicFront"/>
              <a:lightRig rig="flat" dir="t">
                <a:rot lat="0" lon="0" rev="0"/>
              </a:lightRig>
            </a:scene3d>
            <a:sp3d prstMaterial="softEdge">
              <a:bevelB w="0" h="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pic>
          <p:nvPicPr>
            <p:cNvPr id="23" name="Picture 7" descr="check box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83585" y="3940853"/>
              <a:ext cx="1093293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13"/>
          <p:cNvSpPr>
            <a:spLocks noChangeArrowheads="1"/>
          </p:cNvSpPr>
          <p:nvPr/>
        </p:nvSpPr>
        <p:spPr bwMode="white">
          <a:xfrm>
            <a:off x="1554138" y="4782123"/>
            <a:ext cx="2994897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新建可售住宅</a:t>
            </a:r>
            <a:r>
              <a:rPr lang="en-US" altLang="zh-CN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106183</a:t>
            </a: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endParaRPr 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white">
          <a:xfrm>
            <a:off x="7111877" y="4776811"/>
            <a:ext cx="2994897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预计销售回款周期</a:t>
            </a:r>
            <a:r>
              <a:rPr lang="zh-CN" altLang="en-US" sz="1600" b="1" dirty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半</a:t>
            </a: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white">
          <a:xfrm>
            <a:off x="1554138" y="5844067"/>
            <a:ext cx="2994897" cy="3139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预计销售均价</a:t>
            </a:r>
            <a:r>
              <a:rPr lang="en-US" altLang="zh-CN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15000</a:t>
            </a: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r>
              <a:rPr lang="en-US" altLang="zh-CN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white">
          <a:xfrm>
            <a:off x="7169071" y="5839066"/>
            <a:ext cx="2994897" cy="53553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lv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DB913"/>
              </a:buClr>
              <a:buSzPct val="95000"/>
              <a:defRPr/>
            </a:pP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预计住宅部分总销金额</a:t>
            </a:r>
            <a:r>
              <a:rPr lang="en-US" altLang="zh-CN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b="1" dirty="0" smtClean="0">
                <a:ln>
                  <a:solidFill>
                    <a:srgbClr val="FFFFFF">
                      <a:lumMod val="50000"/>
                      <a:alpha val="5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en-US" sz="1600" b="1" dirty="0">
              <a:ln>
                <a:solidFill>
                  <a:srgbClr val="FFFFFF">
                    <a:lumMod val="50000"/>
                    <a:alpha val="5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3585" y="3817717"/>
            <a:ext cx="75548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根据区域市场情况及本体情况分析得出：</a:t>
            </a:r>
            <a:endParaRPr lang="zh-CN" alt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288157" y="1024552"/>
            <a:ext cx="9705976" cy="2838450"/>
            <a:chOff x="814" y="633"/>
            <a:chExt cx="6114" cy="178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4" y="649"/>
              <a:ext cx="6007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253" y="1149"/>
              <a:ext cx="1175" cy="1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17" y="987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业态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92" y="987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已建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709" y="987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新建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6042" y="987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合计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517" y="1157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住宅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3148" y="1169"/>
              <a:ext cx="48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29900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4648" y="1157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106183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5937" y="1157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66083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4" name="Rectangle 14"/>
            <p:cNvSpPr>
              <a:spLocks noChangeArrowheads="1"/>
            </p:cNvSpPr>
            <p:nvPr/>
          </p:nvSpPr>
          <p:spPr bwMode="auto">
            <a:xfrm>
              <a:off x="1517" y="1334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商业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6" name="Rectangle 15"/>
            <p:cNvSpPr>
              <a:spLocks noChangeArrowheads="1"/>
            </p:cNvSpPr>
            <p:nvPr/>
          </p:nvSpPr>
          <p:spPr bwMode="auto">
            <a:xfrm>
              <a:off x="3166" y="1334"/>
              <a:ext cx="39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6600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7" name="Rectangle 16"/>
            <p:cNvSpPr>
              <a:spLocks noChangeArrowheads="1"/>
            </p:cNvSpPr>
            <p:nvPr/>
          </p:nvSpPr>
          <p:spPr bwMode="auto">
            <a:xfrm>
              <a:off x="4648" y="1334"/>
              <a:ext cx="28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6000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8" name="Rectangle 17"/>
            <p:cNvSpPr>
              <a:spLocks noChangeArrowheads="1"/>
            </p:cNvSpPr>
            <p:nvPr/>
          </p:nvSpPr>
          <p:spPr bwMode="auto">
            <a:xfrm>
              <a:off x="5972" y="1334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260</a:t>
              </a: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29" name="Rectangle 18"/>
            <p:cNvSpPr>
              <a:spLocks noChangeArrowheads="1"/>
            </p:cNvSpPr>
            <p:nvPr/>
          </p:nvSpPr>
          <p:spPr bwMode="auto">
            <a:xfrm>
              <a:off x="1386" y="1511"/>
              <a:ext cx="33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集中商业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0" name="Rectangle 19"/>
            <p:cNvSpPr>
              <a:spLocks noChangeArrowheads="1"/>
            </p:cNvSpPr>
            <p:nvPr/>
          </p:nvSpPr>
          <p:spPr bwMode="auto">
            <a:xfrm>
              <a:off x="3297" y="1511"/>
              <a:ext cx="13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1" name="Rectangle 20"/>
            <p:cNvSpPr>
              <a:spLocks noChangeArrowheads="1"/>
            </p:cNvSpPr>
            <p:nvPr/>
          </p:nvSpPr>
          <p:spPr bwMode="auto">
            <a:xfrm>
              <a:off x="4648" y="1511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14970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2" name="Rectangle 21"/>
            <p:cNvSpPr>
              <a:spLocks noChangeArrowheads="1"/>
            </p:cNvSpPr>
            <p:nvPr/>
          </p:nvSpPr>
          <p:spPr bwMode="auto">
            <a:xfrm>
              <a:off x="5972" y="1511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5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14970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3" name="Rectangle 22"/>
            <p:cNvSpPr>
              <a:spLocks noChangeArrowheads="1"/>
            </p:cNvSpPr>
            <p:nvPr/>
          </p:nvSpPr>
          <p:spPr bwMode="auto">
            <a:xfrm>
              <a:off x="1517" y="1688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公寓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4" name="Rectangle 23"/>
            <p:cNvSpPr>
              <a:spLocks noChangeArrowheads="1"/>
            </p:cNvSpPr>
            <p:nvPr/>
          </p:nvSpPr>
          <p:spPr bwMode="auto">
            <a:xfrm>
              <a:off x="3297" y="1688"/>
              <a:ext cx="13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5" name="Rectangle 24"/>
            <p:cNvSpPr>
              <a:spLocks noChangeArrowheads="1"/>
            </p:cNvSpPr>
            <p:nvPr/>
          </p:nvSpPr>
          <p:spPr bwMode="auto">
            <a:xfrm>
              <a:off x="4648" y="1688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30000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6" name="Rectangle 25"/>
            <p:cNvSpPr>
              <a:spLocks noChangeArrowheads="1"/>
            </p:cNvSpPr>
            <p:nvPr/>
          </p:nvSpPr>
          <p:spPr bwMode="auto">
            <a:xfrm>
              <a:off x="5972" y="1688"/>
              <a:ext cx="48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30000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7" name="Rectangle 26"/>
            <p:cNvSpPr>
              <a:spLocks noChangeArrowheads="1"/>
            </p:cNvSpPr>
            <p:nvPr/>
          </p:nvSpPr>
          <p:spPr bwMode="auto">
            <a:xfrm>
              <a:off x="1517" y="1865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酒店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8" name="Rectangle 27"/>
            <p:cNvSpPr>
              <a:spLocks noChangeArrowheads="1"/>
            </p:cNvSpPr>
            <p:nvPr/>
          </p:nvSpPr>
          <p:spPr bwMode="auto">
            <a:xfrm>
              <a:off x="3297" y="1865"/>
              <a:ext cx="13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39" name="Rectangle 28"/>
            <p:cNvSpPr>
              <a:spLocks noChangeArrowheads="1"/>
            </p:cNvSpPr>
            <p:nvPr/>
          </p:nvSpPr>
          <p:spPr bwMode="auto">
            <a:xfrm>
              <a:off x="4648" y="1865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1000</a:t>
              </a: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0" name="Rectangle 29"/>
            <p:cNvSpPr>
              <a:spLocks noChangeArrowheads="1"/>
            </p:cNvSpPr>
            <p:nvPr/>
          </p:nvSpPr>
          <p:spPr bwMode="auto">
            <a:xfrm>
              <a:off x="5972" y="1865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5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10</a:t>
              </a: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1" name="Rectangle 30"/>
            <p:cNvSpPr>
              <a:spLocks noChangeArrowheads="1"/>
            </p:cNvSpPr>
            <p:nvPr/>
          </p:nvSpPr>
          <p:spPr bwMode="auto">
            <a:xfrm>
              <a:off x="1517" y="2043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办公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2" name="Rectangle 31"/>
            <p:cNvSpPr>
              <a:spLocks noChangeArrowheads="1"/>
            </p:cNvSpPr>
            <p:nvPr/>
          </p:nvSpPr>
          <p:spPr bwMode="auto">
            <a:xfrm>
              <a:off x="3297" y="2043"/>
              <a:ext cx="13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3" name="Rectangle 32"/>
            <p:cNvSpPr>
              <a:spLocks noChangeArrowheads="1"/>
            </p:cNvSpPr>
            <p:nvPr/>
          </p:nvSpPr>
          <p:spPr bwMode="auto">
            <a:xfrm>
              <a:off x="4648" y="2043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22</a:t>
              </a: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4" name="Rectangle 33"/>
            <p:cNvSpPr>
              <a:spLocks noChangeArrowheads="1"/>
            </p:cNvSpPr>
            <p:nvPr/>
          </p:nvSpPr>
          <p:spPr bwMode="auto">
            <a:xfrm>
              <a:off x="5972" y="2043"/>
              <a:ext cx="3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5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22</a:t>
              </a: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5" name="Rectangle 34"/>
            <p:cNvSpPr>
              <a:spLocks noChangeArrowheads="1"/>
            </p:cNvSpPr>
            <p:nvPr/>
          </p:nvSpPr>
          <p:spPr bwMode="auto">
            <a:xfrm>
              <a:off x="1517" y="2220"/>
              <a:ext cx="2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合计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6" name="Rectangle 35"/>
            <p:cNvSpPr>
              <a:spLocks noChangeArrowheads="1"/>
            </p:cNvSpPr>
            <p:nvPr/>
          </p:nvSpPr>
          <p:spPr bwMode="auto">
            <a:xfrm>
              <a:off x="3122" y="2220"/>
              <a:ext cx="48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36500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7" name="Rectangle 36"/>
            <p:cNvSpPr>
              <a:spLocks noChangeArrowheads="1"/>
            </p:cNvSpPr>
            <p:nvPr/>
          </p:nvSpPr>
          <p:spPr bwMode="auto">
            <a:xfrm>
              <a:off x="4604" y="2220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5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189153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8" name="Rectangle 37"/>
            <p:cNvSpPr>
              <a:spLocks noChangeArrowheads="1"/>
            </p:cNvSpPr>
            <p:nvPr/>
          </p:nvSpPr>
          <p:spPr bwMode="auto">
            <a:xfrm>
              <a:off x="5937" y="2220"/>
              <a:ext cx="4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2</a:t>
              </a:r>
              <a:r>
                <a:rPr kumimoji="0" lang="en-US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55653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49" name="Rectangle 38"/>
            <p:cNvSpPr>
              <a:spLocks noChangeArrowheads="1"/>
            </p:cNvSpPr>
            <p:nvPr/>
          </p:nvSpPr>
          <p:spPr bwMode="auto">
            <a:xfrm>
              <a:off x="3499" y="673"/>
              <a:ext cx="535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货量盘点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>
              <a:off x="912" y="633"/>
              <a:ext cx="0" cy="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1" name="Rectangle 40"/>
            <p:cNvSpPr>
              <a:spLocks noChangeArrowheads="1"/>
            </p:cNvSpPr>
            <p:nvPr/>
          </p:nvSpPr>
          <p:spPr bwMode="auto">
            <a:xfrm>
              <a:off x="912" y="633"/>
              <a:ext cx="9" cy="3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2" name="Line 41"/>
            <p:cNvSpPr>
              <a:spLocks noChangeShapeType="1"/>
            </p:cNvSpPr>
            <p:nvPr/>
          </p:nvSpPr>
          <p:spPr bwMode="auto">
            <a:xfrm>
              <a:off x="2376" y="633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3" name="Rectangle 42"/>
            <p:cNvSpPr>
              <a:spLocks noChangeArrowheads="1"/>
            </p:cNvSpPr>
            <p:nvPr/>
          </p:nvSpPr>
          <p:spPr bwMode="auto">
            <a:xfrm>
              <a:off x="2376" y="633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4" name="Line 43"/>
            <p:cNvSpPr>
              <a:spLocks noChangeShapeType="1"/>
            </p:cNvSpPr>
            <p:nvPr/>
          </p:nvSpPr>
          <p:spPr bwMode="auto">
            <a:xfrm>
              <a:off x="4253" y="633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5" name="Rectangle 44"/>
            <p:cNvSpPr>
              <a:spLocks noChangeArrowheads="1"/>
            </p:cNvSpPr>
            <p:nvPr/>
          </p:nvSpPr>
          <p:spPr bwMode="auto">
            <a:xfrm>
              <a:off x="4253" y="633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6" name="Line 45"/>
            <p:cNvSpPr>
              <a:spLocks noChangeShapeType="1"/>
            </p:cNvSpPr>
            <p:nvPr/>
          </p:nvSpPr>
          <p:spPr bwMode="auto">
            <a:xfrm>
              <a:off x="5419" y="633"/>
              <a:ext cx="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Rectangle 46"/>
            <p:cNvSpPr>
              <a:spLocks noChangeArrowheads="1"/>
            </p:cNvSpPr>
            <p:nvPr/>
          </p:nvSpPr>
          <p:spPr bwMode="auto">
            <a:xfrm>
              <a:off x="5419" y="633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8" name="Rectangle 47"/>
            <p:cNvSpPr>
              <a:spLocks noChangeArrowheads="1"/>
            </p:cNvSpPr>
            <p:nvPr/>
          </p:nvSpPr>
          <p:spPr bwMode="auto">
            <a:xfrm>
              <a:off x="921" y="971"/>
              <a:ext cx="599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9" name="Line 48"/>
            <p:cNvSpPr>
              <a:spLocks noChangeShapeType="1"/>
            </p:cNvSpPr>
            <p:nvPr/>
          </p:nvSpPr>
          <p:spPr bwMode="auto">
            <a:xfrm>
              <a:off x="6910" y="633"/>
              <a:ext cx="0" cy="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0" name="Rectangle 49"/>
            <p:cNvSpPr>
              <a:spLocks noChangeArrowheads="1"/>
            </p:cNvSpPr>
            <p:nvPr/>
          </p:nvSpPr>
          <p:spPr bwMode="auto">
            <a:xfrm>
              <a:off x="6910" y="633"/>
              <a:ext cx="9" cy="3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1" name="Line 50"/>
            <p:cNvSpPr>
              <a:spLocks noChangeShapeType="1"/>
            </p:cNvSpPr>
            <p:nvPr/>
          </p:nvSpPr>
          <p:spPr bwMode="auto">
            <a:xfrm>
              <a:off x="4253" y="987"/>
              <a:ext cx="0" cy="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2" name="Rectangle 51"/>
            <p:cNvSpPr>
              <a:spLocks noChangeArrowheads="1"/>
            </p:cNvSpPr>
            <p:nvPr/>
          </p:nvSpPr>
          <p:spPr bwMode="auto">
            <a:xfrm>
              <a:off x="4253" y="987"/>
              <a:ext cx="9" cy="1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3" name="Line 52"/>
            <p:cNvSpPr>
              <a:spLocks noChangeShapeType="1"/>
            </p:cNvSpPr>
            <p:nvPr/>
          </p:nvSpPr>
          <p:spPr bwMode="auto">
            <a:xfrm>
              <a:off x="5419" y="987"/>
              <a:ext cx="0" cy="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4" name="Rectangle 53"/>
            <p:cNvSpPr>
              <a:spLocks noChangeArrowheads="1"/>
            </p:cNvSpPr>
            <p:nvPr/>
          </p:nvSpPr>
          <p:spPr bwMode="auto">
            <a:xfrm>
              <a:off x="5419" y="987"/>
              <a:ext cx="9" cy="1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5" name="Rectangle 54"/>
            <p:cNvSpPr>
              <a:spLocks noChangeArrowheads="1"/>
            </p:cNvSpPr>
            <p:nvPr/>
          </p:nvSpPr>
          <p:spPr bwMode="auto">
            <a:xfrm>
              <a:off x="921" y="1140"/>
              <a:ext cx="5998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6" name="Line 55"/>
            <p:cNvSpPr>
              <a:spLocks noChangeShapeType="1"/>
            </p:cNvSpPr>
            <p:nvPr/>
          </p:nvSpPr>
          <p:spPr bwMode="auto">
            <a:xfrm>
              <a:off x="921" y="1326"/>
              <a:ext cx="1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7" name="Rectangle 56"/>
            <p:cNvSpPr>
              <a:spLocks noChangeArrowheads="1"/>
            </p:cNvSpPr>
            <p:nvPr/>
          </p:nvSpPr>
          <p:spPr bwMode="auto">
            <a:xfrm>
              <a:off x="921" y="1326"/>
              <a:ext cx="14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8" name="Line 57"/>
            <p:cNvSpPr>
              <a:spLocks noChangeShapeType="1"/>
            </p:cNvSpPr>
            <p:nvPr/>
          </p:nvSpPr>
          <p:spPr bwMode="auto">
            <a:xfrm>
              <a:off x="2385" y="1326"/>
              <a:ext cx="4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9" name="Rectangle 58"/>
            <p:cNvSpPr>
              <a:spLocks noChangeArrowheads="1"/>
            </p:cNvSpPr>
            <p:nvPr/>
          </p:nvSpPr>
          <p:spPr bwMode="auto">
            <a:xfrm>
              <a:off x="2385" y="1326"/>
              <a:ext cx="45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0" name="Line 59"/>
            <p:cNvSpPr>
              <a:spLocks noChangeShapeType="1"/>
            </p:cNvSpPr>
            <p:nvPr/>
          </p:nvSpPr>
          <p:spPr bwMode="auto">
            <a:xfrm>
              <a:off x="921" y="1503"/>
              <a:ext cx="1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1" name="Rectangle 60"/>
            <p:cNvSpPr>
              <a:spLocks noChangeArrowheads="1"/>
            </p:cNvSpPr>
            <p:nvPr/>
          </p:nvSpPr>
          <p:spPr bwMode="auto">
            <a:xfrm>
              <a:off x="921" y="1503"/>
              <a:ext cx="14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2" name="Line 61"/>
            <p:cNvSpPr>
              <a:spLocks noChangeShapeType="1"/>
            </p:cNvSpPr>
            <p:nvPr/>
          </p:nvSpPr>
          <p:spPr bwMode="auto">
            <a:xfrm>
              <a:off x="2385" y="1503"/>
              <a:ext cx="4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3" name="Rectangle 62"/>
            <p:cNvSpPr>
              <a:spLocks noChangeArrowheads="1"/>
            </p:cNvSpPr>
            <p:nvPr/>
          </p:nvSpPr>
          <p:spPr bwMode="auto">
            <a:xfrm>
              <a:off x="2385" y="1503"/>
              <a:ext cx="45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4" name="Line 63"/>
            <p:cNvSpPr>
              <a:spLocks noChangeShapeType="1"/>
            </p:cNvSpPr>
            <p:nvPr/>
          </p:nvSpPr>
          <p:spPr bwMode="auto">
            <a:xfrm>
              <a:off x="921" y="1680"/>
              <a:ext cx="1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5" name="Rectangle 64"/>
            <p:cNvSpPr>
              <a:spLocks noChangeArrowheads="1"/>
            </p:cNvSpPr>
            <p:nvPr/>
          </p:nvSpPr>
          <p:spPr bwMode="auto">
            <a:xfrm>
              <a:off x="921" y="1680"/>
              <a:ext cx="14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6" name="Line 65"/>
            <p:cNvSpPr>
              <a:spLocks noChangeShapeType="1"/>
            </p:cNvSpPr>
            <p:nvPr/>
          </p:nvSpPr>
          <p:spPr bwMode="auto">
            <a:xfrm>
              <a:off x="2385" y="1680"/>
              <a:ext cx="4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7" name="Rectangle 66"/>
            <p:cNvSpPr>
              <a:spLocks noChangeArrowheads="1"/>
            </p:cNvSpPr>
            <p:nvPr/>
          </p:nvSpPr>
          <p:spPr bwMode="auto">
            <a:xfrm>
              <a:off x="2385" y="1680"/>
              <a:ext cx="45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8" name="Line 67"/>
            <p:cNvSpPr>
              <a:spLocks noChangeShapeType="1"/>
            </p:cNvSpPr>
            <p:nvPr/>
          </p:nvSpPr>
          <p:spPr bwMode="auto">
            <a:xfrm>
              <a:off x="921" y="1857"/>
              <a:ext cx="1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9" name="Rectangle 68"/>
            <p:cNvSpPr>
              <a:spLocks noChangeArrowheads="1"/>
            </p:cNvSpPr>
            <p:nvPr/>
          </p:nvSpPr>
          <p:spPr bwMode="auto">
            <a:xfrm>
              <a:off x="921" y="1857"/>
              <a:ext cx="14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0" name="Line 69"/>
            <p:cNvSpPr>
              <a:spLocks noChangeShapeType="1"/>
            </p:cNvSpPr>
            <p:nvPr/>
          </p:nvSpPr>
          <p:spPr bwMode="auto">
            <a:xfrm>
              <a:off x="2385" y="1857"/>
              <a:ext cx="4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1" name="Rectangle 70"/>
            <p:cNvSpPr>
              <a:spLocks noChangeArrowheads="1"/>
            </p:cNvSpPr>
            <p:nvPr/>
          </p:nvSpPr>
          <p:spPr bwMode="auto">
            <a:xfrm>
              <a:off x="2385" y="1857"/>
              <a:ext cx="45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2" name="Line 71"/>
            <p:cNvSpPr>
              <a:spLocks noChangeShapeType="1"/>
            </p:cNvSpPr>
            <p:nvPr/>
          </p:nvSpPr>
          <p:spPr bwMode="auto">
            <a:xfrm>
              <a:off x="921" y="2035"/>
              <a:ext cx="1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3" name="Rectangle 72"/>
            <p:cNvSpPr>
              <a:spLocks noChangeArrowheads="1"/>
            </p:cNvSpPr>
            <p:nvPr/>
          </p:nvSpPr>
          <p:spPr bwMode="auto">
            <a:xfrm>
              <a:off x="921" y="2035"/>
              <a:ext cx="14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4" name="Line 73"/>
            <p:cNvSpPr>
              <a:spLocks noChangeShapeType="1"/>
            </p:cNvSpPr>
            <p:nvPr/>
          </p:nvSpPr>
          <p:spPr bwMode="auto">
            <a:xfrm>
              <a:off x="2385" y="2035"/>
              <a:ext cx="4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5" name="Rectangle 74"/>
            <p:cNvSpPr>
              <a:spLocks noChangeArrowheads="1"/>
            </p:cNvSpPr>
            <p:nvPr/>
          </p:nvSpPr>
          <p:spPr bwMode="auto">
            <a:xfrm>
              <a:off x="2385" y="2035"/>
              <a:ext cx="45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6" name="Line 75"/>
            <p:cNvSpPr>
              <a:spLocks noChangeShapeType="1"/>
            </p:cNvSpPr>
            <p:nvPr/>
          </p:nvSpPr>
          <p:spPr bwMode="auto">
            <a:xfrm>
              <a:off x="921" y="2212"/>
              <a:ext cx="144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7" name="Rectangle 76"/>
            <p:cNvSpPr>
              <a:spLocks noChangeArrowheads="1"/>
            </p:cNvSpPr>
            <p:nvPr/>
          </p:nvSpPr>
          <p:spPr bwMode="auto">
            <a:xfrm>
              <a:off x="921" y="2212"/>
              <a:ext cx="144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8" name="Line 77"/>
            <p:cNvSpPr>
              <a:spLocks noChangeShapeType="1"/>
            </p:cNvSpPr>
            <p:nvPr/>
          </p:nvSpPr>
          <p:spPr bwMode="auto">
            <a:xfrm>
              <a:off x="2385" y="2212"/>
              <a:ext cx="45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Rectangle 78"/>
            <p:cNvSpPr>
              <a:spLocks noChangeArrowheads="1"/>
            </p:cNvSpPr>
            <p:nvPr/>
          </p:nvSpPr>
          <p:spPr bwMode="auto">
            <a:xfrm>
              <a:off x="2385" y="2212"/>
              <a:ext cx="45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Rectangle 79"/>
            <p:cNvSpPr>
              <a:spLocks noChangeArrowheads="1"/>
            </p:cNvSpPr>
            <p:nvPr/>
          </p:nvSpPr>
          <p:spPr bwMode="auto">
            <a:xfrm>
              <a:off x="903" y="971"/>
              <a:ext cx="18" cy="14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Rectangle 80"/>
            <p:cNvSpPr>
              <a:spLocks noChangeArrowheads="1"/>
            </p:cNvSpPr>
            <p:nvPr/>
          </p:nvSpPr>
          <p:spPr bwMode="auto">
            <a:xfrm>
              <a:off x="2368" y="987"/>
              <a:ext cx="17" cy="14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Line 81"/>
            <p:cNvSpPr>
              <a:spLocks noChangeShapeType="1"/>
            </p:cNvSpPr>
            <p:nvPr/>
          </p:nvSpPr>
          <p:spPr bwMode="auto">
            <a:xfrm>
              <a:off x="4253" y="1157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Rectangle 82"/>
            <p:cNvSpPr>
              <a:spLocks noChangeArrowheads="1"/>
            </p:cNvSpPr>
            <p:nvPr/>
          </p:nvSpPr>
          <p:spPr bwMode="auto">
            <a:xfrm>
              <a:off x="3752" y="1003"/>
              <a:ext cx="29" cy="14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Line 83"/>
            <p:cNvSpPr>
              <a:spLocks noChangeShapeType="1"/>
            </p:cNvSpPr>
            <p:nvPr/>
          </p:nvSpPr>
          <p:spPr bwMode="auto">
            <a:xfrm>
              <a:off x="5419" y="1157"/>
              <a:ext cx="0" cy="12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Rectangle 84"/>
            <p:cNvSpPr>
              <a:spLocks noChangeArrowheads="1"/>
            </p:cNvSpPr>
            <p:nvPr/>
          </p:nvSpPr>
          <p:spPr bwMode="auto">
            <a:xfrm>
              <a:off x="5419" y="1157"/>
              <a:ext cx="9" cy="12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Rectangle 85"/>
            <p:cNvSpPr>
              <a:spLocks noChangeArrowheads="1"/>
            </p:cNvSpPr>
            <p:nvPr/>
          </p:nvSpPr>
          <p:spPr bwMode="auto">
            <a:xfrm>
              <a:off x="921" y="2389"/>
              <a:ext cx="599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Rectangle 86"/>
            <p:cNvSpPr>
              <a:spLocks noChangeArrowheads="1"/>
            </p:cNvSpPr>
            <p:nvPr/>
          </p:nvSpPr>
          <p:spPr bwMode="auto">
            <a:xfrm>
              <a:off x="6901" y="987"/>
              <a:ext cx="18" cy="14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Line 87"/>
            <p:cNvSpPr>
              <a:spLocks noChangeShapeType="1"/>
            </p:cNvSpPr>
            <p:nvPr/>
          </p:nvSpPr>
          <p:spPr bwMode="auto">
            <a:xfrm>
              <a:off x="912" y="24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Rectangle 88"/>
            <p:cNvSpPr>
              <a:spLocks noChangeArrowheads="1"/>
            </p:cNvSpPr>
            <p:nvPr/>
          </p:nvSpPr>
          <p:spPr bwMode="auto">
            <a:xfrm>
              <a:off x="912" y="240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Line 89"/>
            <p:cNvSpPr>
              <a:spLocks noChangeShapeType="1"/>
            </p:cNvSpPr>
            <p:nvPr/>
          </p:nvSpPr>
          <p:spPr bwMode="auto">
            <a:xfrm>
              <a:off x="2376" y="24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Rectangle 90"/>
            <p:cNvSpPr>
              <a:spLocks noChangeArrowheads="1"/>
            </p:cNvSpPr>
            <p:nvPr/>
          </p:nvSpPr>
          <p:spPr bwMode="auto">
            <a:xfrm>
              <a:off x="2376" y="240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Line 91"/>
            <p:cNvSpPr>
              <a:spLocks noChangeShapeType="1"/>
            </p:cNvSpPr>
            <p:nvPr/>
          </p:nvSpPr>
          <p:spPr bwMode="auto">
            <a:xfrm>
              <a:off x="4253" y="24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Rectangle 92"/>
            <p:cNvSpPr>
              <a:spLocks noChangeArrowheads="1"/>
            </p:cNvSpPr>
            <p:nvPr/>
          </p:nvSpPr>
          <p:spPr bwMode="auto">
            <a:xfrm>
              <a:off x="4253" y="240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Line 93"/>
            <p:cNvSpPr>
              <a:spLocks noChangeShapeType="1"/>
            </p:cNvSpPr>
            <p:nvPr/>
          </p:nvSpPr>
          <p:spPr bwMode="auto">
            <a:xfrm>
              <a:off x="5419" y="24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Rectangle 94"/>
            <p:cNvSpPr>
              <a:spLocks noChangeArrowheads="1"/>
            </p:cNvSpPr>
            <p:nvPr/>
          </p:nvSpPr>
          <p:spPr bwMode="auto">
            <a:xfrm>
              <a:off x="5419" y="240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Line 95"/>
            <p:cNvSpPr>
              <a:spLocks noChangeShapeType="1"/>
            </p:cNvSpPr>
            <p:nvPr/>
          </p:nvSpPr>
          <p:spPr bwMode="auto">
            <a:xfrm>
              <a:off x="6910" y="240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Rectangle 96"/>
            <p:cNvSpPr>
              <a:spLocks noChangeArrowheads="1"/>
            </p:cNvSpPr>
            <p:nvPr/>
          </p:nvSpPr>
          <p:spPr bwMode="auto">
            <a:xfrm>
              <a:off x="6910" y="240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Line 97"/>
            <p:cNvSpPr>
              <a:spLocks noChangeShapeType="1"/>
            </p:cNvSpPr>
            <p:nvPr/>
          </p:nvSpPr>
          <p:spPr bwMode="auto">
            <a:xfrm>
              <a:off x="912" y="633"/>
              <a:ext cx="60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Rectangle 98"/>
            <p:cNvSpPr>
              <a:spLocks noChangeArrowheads="1"/>
            </p:cNvSpPr>
            <p:nvPr/>
          </p:nvSpPr>
          <p:spPr bwMode="auto">
            <a:xfrm>
              <a:off x="912" y="633"/>
              <a:ext cx="6016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Line 99"/>
            <p:cNvSpPr>
              <a:spLocks noChangeShapeType="1"/>
            </p:cNvSpPr>
            <p:nvPr/>
          </p:nvSpPr>
          <p:spPr bwMode="auto">
            <a:xfrm>
              <a:off x="6919" y="9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Rectangle 100"/>
            <p:cNvSpPr>
              <a:spLocks noChangeArrowheads="1"/>
            </p:cNvSpPr>
            <p:nvPr/>
          </p:nvSpPr>
          <p:spPr bwMode="auto">
            <a:xfrm>
              <a:off x="6919" y="97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Line 101"/>
            <p:cNvSpPr>
              <a:spLocks noChangeShapeType="1"/>
            </p:cNvSpPr>
            <p:nvPr/>
          </p:nvSpPr>
          <p:spPr bwMode="auto">
            <a:xfrm>
              <a:off x="6919" y="114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Rectangle 102"/>
            <p:cNvSpPr>
              <a:spLocks noChangeArrowheads="1"/>
            </p:cNvSpPr>
            <p:nvPr/>
          </p:nvSpPr>
          <p:spPr bwMode="auto">
            <a:xfrm>
              <a:off x="6919" y="1149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Line 103"/>
            <p:cNvSpPr>
              <a:spLocks noChangeShapeType="1"/>
            </p:cNvSpPr>
            <p:nvPr/>
          </p:nvSpPr>
          <p:spPr bwMode="auto">
            <a:xfrm>
              <a:off x="6919" y="132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Rectangle 104"/>
            <p:cNvSpPr>
              <a:spLocks noChangeArrowheads="1"/>
            </p:cNvSpPr>
            <p:nvPr/>
          </p:nvSpPr>
          <p:spPr bwMode="auto">
            <a:xfrm>
              <a:off x="6919" y="1326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Line 105"/>
            <p:cNvSpPr>
              <a:spLocks noChangeShapeType="1"/>
            </p:cNvSpPr>
            <p:nvPr/>
          </p:nvSpPr>
          <p:spPr bwMode="auto">
            <a:xfrm>
              <a:off x="6919" y="15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Rectangle 106"/>
            <p:cNvSpPr>
              <a:spLocks noChangeArrowheads="1"/>
            </p:cNvSpPr>
            <p:nvPr/>
          </p:nvSpPr>
          <p:spPr bwMode="auto">
            <a:xfrm>
              <a:off x="6919" y="1503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Line 107"/>
            <p:cNvSpPr>
              <a:spLocks noChangeShapeType="1"/>
            </p:cNvSpPr>
            <p:nvPr/>
          </p:nvSpPr>
          <p:spPr bwMode="auto">
            <a:xfrm>
              <a:off x="6919" y="168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Rectangle 108"/>
            <p:cNvSpPr>
              <a:spLocks noChangeArrowheads="1"/>
            </p:cNvSpPr>
            <p:nvPr/>
          </p:nvSpPr>
          <p:spPr bwMode="auto">
            <a:xfrm>
              <a:off x="6919" y="1680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Line 109"/>
            <p:cNvSpPr>
              <a:spLocks noChangeShapeType="1"/>
            </p:cNvSpPr>
            <p:nvPr/>
          </p:nvSpPr>
          <p:spPr bwMode="auto">
            <a:xfrm>
              <a:off x="6919" y="185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Rectangle 110"/>
            <p:cNvSpPr>
              <a:spLocks noChangeArrowheads="1"/>
            </p:cNvSpPr>
            <p:nvPr/>
          </p:nvSpPr>
          <p:spPr bwMode="auto">
            <a:xfrm>
              <a:off x="6919" y="1857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Line 111"/>
            <p:cNvSpPr>
              <a:spLocks noChangeShapeType="1"/>
            </p:cNvSpPr>
            <p:nvPr/>
          </p:nvSpPr>
          <p:spPr bwMode="auto">
            <a:xfrm>
              <a:off x="6919" y="203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Rectangle 112"/>
            <p:cNvSpPr>
              <a:spLocks noChangeArrowheads="1"/>
            </p:cNvSpPr>
            <p:nvPr/>
          </p:nvSpPr>
          <p:spPr bwMode="auto">
            <a:xfrm>
              <a:off x="6919" y="2035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Line 113"/>
            <p:cNvSpPr>
              <a:spLocks noChangeShapeType="1"/>
            </p:cNvSpPr>
            <p:nvPr/>
          </p:nvSpPr>
          <p:spPr bwMode="auto">
            <a:xfrm>
              <a:off x="6919" y="221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Rectangle 114"/>
            <p:cNvSpPr>
              <a:spLocks noChangeArrowheads="1"/>
            </p:cNvSpPr>
            <p:nvPr/>
          </p:nvSpPr>
          <p:spPr bwMode="auto">
            <a:xfrm>
              <a:off x="6919" y="2212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Line 115"/>
            <p:cNvSpPr>
              <a:spLocks noChangeShapeType="1"/>
            </p:cNvSpPr>
            <p:nvPr/>
          </p:nvSpPr>
          <p:spPr bwMode="auto">
            <a:xfrm>
              <a:off x="6919" y="23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Rectangle 116"/>
            <p:cNvSpPr>
              <a:spLocks noChangeArrowheads="1"/>
            </p:cNvSpPr>
            <p:nvPr/>
          </p:nvSpPr>
          <p:spPr bwMode="auto">
            <a:xfrm>
              <a:off x="6919" y="2397"/>
              <a:ext cx="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6" name="Rectangle 7"/>
          <p:cNvSpPr>
            <a:spLocks noChangeArrowheads="1"/>
          </p:cNvSpPr>
          <p:nvPr/>
        </p:nvSpPr>
        <p:spPr bwMode="auto">
          <a:xfrm>
            <a:off x="6141145" y="1579563"/>
            <a:ext cx="433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还</a:t>
            </a:r>
            <a:r>
              <a:rPr kumimoji="0" lang="zh-CN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建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7" name="Rectangle 11"/>
          <p:cNvSpPr>
            <a:spLocks noChangeArrowheads="1"/>
          </p:cNvSpPr>
          <p:nvPr/>
        </p:nvSpPr>
        <p:spPr bwMode="auto">
          <a:xfrm>
            <a:off x="6093895" y="1855466"/>
            <a:ext cx="5610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300</a:t>
            </a:r>
            <a:r>
              <a:rPr kumimoji="0" lang="zh-CN" altLang="zh-CN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00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706</Words>
  <Application>Microsoft Office PowerPoint</Application>
  <PresentationFormat>宽屏</PresentationFormat>
  <Paragraphs>169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Noto Sans CJK JP Regular</vt:lpstr>
      <vt:lpstr>等线</vt:lpstr>
      <vt:lpstr>等线 Light</vt:lpstr>
      <vt:lpstr>宋体</vt:lpstr>
      <vt:lpstr>微软雅黑</vt:lpstr>
      <vt:lpstr>Arial</vt:lpstr>
      <vt:lpstr>Times New Roman</vt:lpstr>
      <vt:lpstr>Wingdings</vt:lpstr>
      <vt:lpstr>Office 主题​​</vt:lpstr>
      <vt:lpstr>1_Office 主题​​</vt:lpstr>
      <vt:lpstr>程序包</vt:lpstr>
      <vt:lpstr>PowerPoint 演示文稿</vt:lpstr>
      <vt:lpstr>项目概述-城市区位</vt:lpstr>
      <vt:lpstr>项目概述-区位位置</vt:lpstr>
      <vt:lpstr>项目概述-项目四至</vt:lpstr>
      <vt:lpstr>项目概述-数据指标</vt:lpstr>
      <vt:lpstr>资源盘点-生活配套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丫丫精饰</dc:title>
  <dc:subject>丫丫精饰</dc:subject>
  <dc:creator>丫丫精饰</dc:creator>
  <cp:keywords>https:/cyppt.taobao.com</cp:keywords>
  <dc:description>https://cyppt.taobao.com</dc:description>
  <cp:lastModifiedBy>Administrator</cp:lastModifiedBy>
  <cp:revision>79</cp:revision>
  <dcterms:created xsi:type="dcterms:W3CDTF">2016-05-18T19:05:00Z</dcterms:created>
  <dcterms:modified xsi:type="dcterms:W3CDTF">2019-05-16T08:59:26Z</dcterms:modified>
  <cp:category>https://cyppt.taobao.com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